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83" r:id="rId4"/>
    <p:sldId id="280" r:id="rId5"/>
    <p:sldId id="281" r:id="rId6"/>
    <p:sldId id="287" r:id="rId7"/>
    <p:sldId id="282" r:id="rId8"/>
    <p:sldId id="285" r:id="rId9"/>
    <p:sldId id="286" r:id="rId10"/>
    <p:sldId id="288" r:id="rId11"/>
    <p:sldId id="279" r:id="rId12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el, Sarah (AGDI)" initials="BS(" lastIdx="2" clrIdx="0">
    <p:extLst>
      <p:ext uri="{19B8F6BF-5375-455C-9EA6-DF929625EA0E}">
        <p15:presenceInfo xmlns:p15="http://schemas.microsoft.com/office/powerpoint/2012/main" userId="S-1-5-21-2107199734-1002509562-578033828-84331" providerId="AD"/>
      </p:ext>
    </p:extLst>
  </p:cmAuthor>
  <p:cmAuthor id="2" name="Montuori, Mirko (AGDI)" initials="MM(" lastIdx="1" clrIdx="1">
    <p:extLst>
      <p:ext uri="{19B8F6BF-5375-455C-9EA6-DF929625EA0E}">
        <p15:presenceInfo xmlns:p15="http://schemas.microsoft.com/office/powerpoint/2012/main" userId="S-1-5-21-2107199734-1002509562-578033828-732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A30"/>
    <a:srgbClr val="104424"/>
    <a:srgbClr val="1E7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589" autoAdjust="0"/>
  </p:normalViewPr>
  <p:slideViewPr>
    <p:cSldViewPr snapToGrid="0">
      <p:cViewPr varScale="1">
        <p:scale>
          <a:sx n="93" d="100"/>
          <a:sy n="93" d="100"/>
        </p:scale>
        <p:origin x="20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C21F6-BEB8-4BC3-A722-6C12FB1513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715319-C3D3-4DDA-81BA-5B5A9AC02FF7}">
      <dgm:prSet phldrT="[Teksti]" custT="1"/>
      <dgm:spPr>
        <a:solidFill>
          <a:srgbClr val="165A30"/>
        </a:solidFill>
      </dgm:spPr>
      <dgm:t>
        <a:bodyPr/>
        <a:lstStyle/>
        <a:p>
          <a:r>
            <a:rPr lang="en-GB" sz="2600" dirty="0"/>
            <a:t>CPM 2015</a:t>
          </a:r>
        </a:p>
      </dgm:t>
    </dgm:pt>
    <dgm:pt modelId="{48D365ED-F8D2-47CD-A3BE-A445DD3933AD}" type="parTrans" cxnId="{B230E913-4547-4D3C-8D58-C326E01FF3F5}">
      <dgm:prSet/>
      <dgm:spPr/>
      <dgm:t>
        <a:bodyPr/>
        <a:lstStyle/>
        <a:p>
          <a:endParaRPr lang="en-GB" sz="2400"/>
        </a:p>
      </dgm:t>
    </dgm:pt>
    <dgm:pt modelId="{D5B01E27-81B8-4B2C-9025-84FAD613E4F4}" type="sibTrans" cxnId="{B230E913-4547-4D3C-8D58-C326E01FF3F5}">
      <dgm:prSet/>
      <dgm:spPr/>
      <dgm:t>
        <a:bodyPr/>
        <a:lstStyle/>
        <a:p>
          <a:endParaRPr lang="en-GB" sz="2400"/>
        </a:p>
      </dgm:t>
    </dgm:pt>
    <dgm:pt modelId="{2212BC73-DE57-4D2A-BCF0-5C7FD1BA720B}">
      <dgm:prSet phldrT="[Teksti]" custT="1"/>
      <dgm:spPr>
        <a:solidFill>
          <a:srgbClr val="165A30"/>
        </a:solidFill>
      </dgm:spPr>
      <dgm:t>
        <a:bodyPr/>
        <a:lstStyle/>
        <a:p>
          <a:r>
            <a:rPr lang="en-GB" sz="2600" dirty="0" smtClean="0"/>
            <a:t>FAO Conference  2017</a:t>
          </a:r>
          <a:endParaRPr lang="en-GB" sz="2600" dirty="0"/>
        </a:p>
      </dgm:t>
    </dgm:pt>
    <dgm:pt modelId="{63743810-C102-4586-A1CC-99CFC6B6EA29}" type="parTrans" cxnId="{9E4E7AD4-644A-4526-AA53-D41A7193FD6E}">
      <dgm:prSet/>
      <dgm:spPr/>
      <dgm:t>
        <a:bodyPr/>
        <a:lstStyle/>
        <a:p>
          <a:endParaRPr lang="en-GB"/>
        </a:p>
      </dgm:t>
    </dgm:pt>
    <dgm:pt modelId="{DC8A6005-3D99-468B-B8D1-EAA7680D642D}" type="sibTrans" cxnId="{9E4E7AD4-644A-4526-AA53-D41A7193FD6E}">
      <dgm:prSet/>
      <dgm:spPr/>
      <dgm:t>
        <a:bodyPr/>
        <a:lstStyle/>
        <a:p>
          <a:endParaRPr lang="en-GB"/>
        </a:p>
      </dgm:t>
    </dgm:pt>
    <dgm:pt modelId="{A75967F1-BDB8-4DF9-BA71-EE6EB38677E5}">
      <dgm:prSet phldrT="[Teksti]" custT="1"/>
      <dgm:spPr>
        <a:solidFill>
          <a:srgbClr val="165A30"/>
        </a:solidFill>
      </dgm:spPr>
      <dgm:t>
        <a:bodyPr/>
        <a:lstStyle/>
        <a:p>
          <a:r>
            <a:rPr lang="en-GB" sz="2600" dirty="0" smtClean="0"/>
            <a:t>FAO COAG + Council 2016</a:t>
          </a:r>
          <a:endParaRPr lang="en-GB" sz="2600" dirty="0"/>
        </a:p>
      </dgm:t>
    </dgm:pt>
    <dgm:pt modelId="{781AAAF7-00DD-4DC1-8E13-D867532FE2CD}" type="parTrans" cxnId="{8D6A05CF-5A2A-4947-9680-FA9B71EF5DAB}">
      <dgm:prSet/>
      <dgm:spPr/>
      <dgm:t>
        <a:bodyPr/>
        <a:lstStyle/>
        <a:p>
          <a:endParaRPr lang="en-US"/>
        </a:p>
      </dgm:t>
    </dgm:pt>
    <dgm:pt modelId="{9C52B7AB-6495-47C4-A76C-9879E1666E41}" type="sibTrans" cxnId="{8D6A05CF-5A2A-4947-9680-FA9B71EF5DAB}">
      <dgm:prSet/>
      <dgm:spPr/>
      <dgm:t>
        <a:bodyPr/>
        <a:lstStyle/>
        <a:p>
          <a:endParaRPr lang="en-US"/>
        </a:p>
      </dgm:t>
    </dgm:pt>
    <dgm:pt modelId="{2C346638-FC5C-44F2-875F-ADA247E0CC0C}" type="pres">
      <dgm:prSet presAssocID="{5B3C21F6-BEB8-4BC3-A722-6C12FB1513C6}" presName="Name0" presStyleCnt="0">
        <dgm:presLayoutVars>
          <dgm:dir/>
          <dgm:animLvl val="lvl"/>
          <dgm:resizeHandles val="exact"/>
        </dgm:presLayoutVars>
      </dgm:prSet>
      <dgm:spPr/>
    </dgm:pt>
    <dgm:pt modelId="{82D6E4C1-5262-476E-9638-10D519A6BE33}" type="pres">
      <dgm:prSet presAssocID="{8A715319-C3D3-4DDA-81BA-5B5A9AC02FF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CCDCAD-C236-43D5-B8C3-7FD7C42D9CB2}" type="pres">
      <dgm:prSet presAssocID="{D5B01E27-81B8-4B2C-9025-84FAD613E4F4}" presName="parTxOnlySpace" presStyleCnt="0"/>
      <dgm:spPr/>
    </dgm:pt>
    <dgm:pt modelId="{EF5F3AE1-A205-4396-8DDD-8533E31E640D}" type="pres">
      <dgm:prSet presAssocID="{A75967F1-BDB8-4DF9-BA71-EE6EB38677E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E68EB-7E88-414C-8A21-8217050D8CD7}" type="pres">
      <dgm:prSet presAssocID="{9C52B7AB-6495-47C4-A76C-9879E1666E41}" presName="parTxOnlySpace" presStyleCnt="0"/>
      <dgm:spPr/>
    </dgm:pt>
    <dgm:pt modelId="{A8739293-8227-4540-A36B-DED0E8C93911}" type="pres">
      <dgm:prSet presAssocID="{2212BC73-DE57-4D2A-BCF0-5C7FD1BA720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58769B-A8B4-41A2-B2FD-C5AC3C5E4C2D}" type="presOf" srcId="{A75967F1-BDB8-4DF9-BA71-EE6EB38677E5}" destId="{EF5F3AE1-A205-4396-8DDD-8533E31E640D}" srcOrd="0" destOrd="0" presId="urn:microsoft.com/office/officeart/2005/8/layout/chevron1"/>
    <dgm:cxn modelId="{9E4E7AD4-644A-4526-AA53-D41A7193FD6E}" srcId="{5B3C21F6-BEB8-4BC3-A722-6C12FB1513C6}" destId="{2212BC73-DE57-4D2A-BCF0-5C7FD1BA720B}" srcOrd="2" destOrd="0" parTransId="{63743810-C102-4586-A1CC-99CFC6B6EA29}" sibTransId="{DC8A6005-3D99-468B-B8D1-EAA7680D642D}"/>
    <dgm:cxn modelId="{B230E913-4547-4D3C-8D58-C326E01FF3F5}" srcId="{5B3C21F6-BEB8-4BC3-A722-6C12FB1513C6}" destId="{8A715319-C3D3-4DDA-81BA-5B5A9AC02FF7}" srcOrd="0" destOrd="0" parTransId="{48D365ED-F8D2-47CD-A3BE-A445DD3933AD}" sibTransId="{D5B01E27-81B8-4B2C-9025-84FAD613E4F4}"/>
    <dgm:cxn modelId="{863FFA21-9C9C-4282-84C6-34220A27B0E9}" type="presOf" srcId="{5B3C21F6-BEB8-4BC3-A722-6C12FB1513C6}" destId="{2C346638-FC5C-44F2-875F-ADA247E0CC0C}" srcOrd="0" destOrd="0" presId="urn:microsoft.com/office/officeart/2005/8/layout/chevron1"/>
    <dgm:cxn modelId="{9AD85419-C860-43FB-BACA-DBE22E4E75C3}" type="presOf" srcId="{2212BC73-DE57-4D2A-BCF0-5C7FD1BA720B}" destId="{A8739293-8227-4540-A36B-DED0E8C93911}" srcOrd="0" destOrd="0" presId="urn:microsoft.com/office/officeart/2005/8/layout/chevron1"/>
    <dgm:cxn modelId="{14D3A307-3865-425E-940E-479AF0D3533E}" type="presOf" srcId="{8A715319-C3D3-4DDA-81BA-5B5A9AC02FF7}" destId="{82D6E4C1-5262-476E-9638-10D519A6BE33}" srcOrd="0" destOrd="0" presId="urn:microsoft.com/office/officeart/2005/8/layout/chevron1"/>
    <dgm:cxn modelId="{8D6A05CF-5A2A-4947-9680-FA9B71EF5DAB}" srcId="{5B3C21F6-BEB8-4BC3-A722-6C12FB1513C6}" destId="{A75967F1-BDB8-4DF9-BA71-EE6EB38677E5}" srcOrd="1" destOrd="0" parTransId="{781AAAF7-00DD-4DC1-8E13-D867532FE2CD}" sibTransId="{9C52B7AB-6495-47C4-A76C-9879E1666E41}"/>
    <dgm:cxn modelId="{613988C8-42BA-450F-A2B6-FF5652A06109}" type="presParOf" srcId="{2C346638-FC5C-44F2-875F-ADA247E0CC0C}" destId="{82D6E4C1-5262-476E-9638-10D519A6BE33}" srcOrd="0" destOrd="0" presId="urn:microsoft.com/office/officeart/2005/8/layout/chevron1"/>
    <dgm:cxn modelId="{3CEFDA2D-8859-46D0-BE31-AC98311C1618}" type="presParOf" srcId="{2C346638-FC5C-44F2-875F-ADA247E0CC0C}" destId="{99CCDCAD-C236-43D5-B8C3-7FD7C42D9CB2}" srcOrd="1" destOrd="0" presId="urn:microsoft.com/office/officeart/2005/8/layout/chevron1"/>
    <dgm:cxn modelId="{1E4AB402-B548-481B-ADFE-8F1063FB556D}" type="presParOf" srcId="{2C346638-FC5C-44F2-875F-ADA247E0CC0C}" destId="{EF5F3AE1-A205-4396-8DDD-8533E31E640D}" srcOrd="2" destOrd="0" presId="urn:microsoft.com/office/officeart/2005/8/layout/chevron1"/>
    <dgm:cxn modelId="{24BAC5DD-9ED8-4F61-AE57-CED9066F7716}" type="presParOf" srcId="{2C346638-FC5C-44F2-875F-ADA247E0CC0C}" destId="{636E68EB-7E88-414C-8A21-8217050D8CD7}" srcOrd="3" destOrd="0" presId="urn:microsoft.com/office/officeart/2005/8/layout/chevron1"/>
    <dgm:cxn modelId="{F813DFF2-23F0-43F3-B079-CDCEFAD36A84}" type="presParOf" srcId="{2C346638-FC5C-44F2-875F-ADA247E0CC0C}" destId="{A8739293-8227-4540-A36B-DED0E8C9391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E4C1-5262-476E-9638-10D519A6BE33}">
      <dsp:nvSpPr>
        <dsp:cNvPr id="0" name=""/>
        <dsp:cNvSpPr/>
      </dsp:nvSpPr>
      <dsp:spPr>
        <a:xfrm>
          <a:off x="2500" y="838557"/>
          <a:ext cx="3046214" cy="1218485"/>
        </a:xfrm>
        <a:prstGeom prst="chevron">
          <a:avLst/>
        </a:prstGeom>
        <a:solidFill>
          <a:srgbClr val="165A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CPM 2015</a:t>
          </a:r>
        </a:p>
      </dsp:txBody>
      <dsp:txXfrm>
        <a:off x="611743" y="838557"/>
        <a:ext cx="1827729" cy="1218485"/>
      </dsp:txXfrm>
    </dsp:sp>
    <dsp:sp modelId="{EF5F3AE1-A205-4396-8DDD-8533E31E640D}">
      <dsp:nvSpPr>
        <dsp:cNvPr id="0" name=""/>
        <dsp:cNvSpPr/>
      </dsp:nvSpPr>
      <dsp:spPr>
        <a:xfrm>
          <a:off x="2744092" y="838557"/>
          <a:ext cx="3046214" cy="1218485"/>
        </a:xfrm>
        <a:prstGeom prst="chevron">
          <a:avLst/>
        </a:prstGeom>
        <a:solidFill>
          <a:srgbClr val="165A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FAO COAG + Council 2016</a:t>
          </a:r>
          <a:endParaRPr lang="en-GB" sz="2600" kern="1200" dirty="0"/>
        </a:p>
      </dsp:txBody>
      <dsp:txXfrm>
        <a:off x="3353335" y="838557"/>
        <a:ext cx="1827729" cy="1218485"/>
      </dsp:txXfrm>
    </dsp:sp>
    <dsp:sp modelId="{A8739293-8227-4540-A36B-DED0E8C93911}">
      <dsp:nvSpPr>
        <dsp:cNvPr id="0" name=""/>
        <dsp:cNvSpPr/>
      </dsp:nvSpPr>
      <dsp:spPr>
        <a:xfrm>
          <a:off x="5485685" y="838557"/>
          <a:ext cx="3046214" cy="1218485"/>
        </a:xfrm>
        <a:prstGeom prst="chevron">
          <a:avLst/>
        </a:prstGeom>
        <a:solidFill>
          <a:srgbClr val="165A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FAO Conference  2017</a:t>
          </a:r>
          <a:endParaRPr lang="en-GB" sz="2600" kern="1200" dirty="0"/>
        </a:p>
      </dsp:txBody>
      <dsp:txXfrm>
        <a:off x="6094928" y="838557"/>
        <a:ext cx="1827729" cy="1218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60286-B981-4BF2-B73C-7B5F5A1BA7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5EAFA-2D61-4F90-8036-252529045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70E6C-8243-4AE1-A1DF-8BB2D774B78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7D52C-C20E-4C30-B65E-AF8FEC1E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7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6524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altLang="en-US" sz="1400" b="0" u="sng" dirty="0" smtClean="0">
                <a:solidFill>
                  <a:srgbClr val="8A0000"/>
                </a:solidFill>
                <a:cs typeface="Arial" charset="0"/>
              </a:rPr>
              <a:t>Specific objectives (approved as the main objective by the CPM):</a:t>
            </a:r>
            <a:endParaRPr lang="en-US" altLang="en-US" sz="1400" b="0" u="sng" dirty="0" smtClean="0">
              <a:solidFill>
                <a:srgbClr val="8A0000"/>
              </a:solidFill>
              <a:cs typeface="Arial" charset="0"/>
            </a:endParaRPr>
          </a:p>
          <a:p>
            <a:pPr marL="457200" indent="-457200" algn="just" defTabSz="652463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GB" sz="1200" b="0" dirty="0" smtClean="0">
                <a:solidFill>
                  <a:srgbClr val="002060"/>
                </a:solidFill>
                <a:latin typeface="Calibri (body)"/>
              </a:rPr>
              <a:t>Raising the awareness of the public and political decision makers at the global, regional and national levels about plant health</a:t>
            </a:r>
          </a:p>
          <a:p>
            <a:pPr marL="457200" indent="-457200" algn="just" defTabSz="652463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200" b="0" dirty="0" smtClean="0">
                <a:solidFill>
                  <a:srgbClr val="002060"/>
                </a:solidFill>
                <a:latin typeface="Calibri (body)"/>
              </a:rPr>
              <a:t>P</a:t>
            </a:r>
            <a:r>
              <a:rPr lang="en-GB" sz="1200" b="0" dirty="0" err="1" smtClean="0">
                <a:solidFill>
                  <a:srgbClr val="002060"/>
                </a:solidFill>
                <a:latin typeface="Calibri (body)"/>
              </a:rPr>
              <a:t>romoting</a:t>
            </a:r>
            <a:r>
              <a:rPr lang="en-GB" sz="1200" b="0" dirty="0" smtClean="0">
                <a:solidFill>
                  <a:srgbClr val="002060"/>
                </a:solidFill>
                <a:latin typeface="Calibri (body)"/>
              </a:rPr>
              <a:t> a strengthening of national, regional and global plant health efforts and their resources in light of increasing trade and new pest risks caused through climate change.</a:t>
            </a:r>
          </a:p>
          <a:p>
            <a:pPr marL="457200" indent="-457200" algn="just" defTabSz="652463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GB" sz="1200" b="0" dirty="0" smtClean="0">
                <a:solidFill>
                  <a:srgbClr val="002060"/>
                </a:solidFill>
                <a:latin typeface="Calibri (body)"/>
              </a:rPr>
              <a:t>Educating the public and increasing its knowledge about plant health.</a:t>
            </a:r>
          </a:p>
          <a:p>
            <a:pPr marL="457200" indent="-457200" algn="just" defTabSz="652463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4"/>
              <a:defRPr/>
            </a:pPr>
            <a:r>
              <a:rPr lang="en-US" sz="1200" b="0" dirty="0" smtClean="0">
                <a:solidFill>
                  <a:srgbClr val="002060"/>
                </a:solidFill>
                <a:latin typeface="Calibri (body)"/>
              </a:rPr>
              <a:t>Enhancing dialogue and stakeholder involvement in plant health</a:t>
            </a:r>
            <a:endParaRPr lang="en-GB" sz="1200" b="0" dirty="0" smtClean="0">
              <a:solidFill>
                <a:srgbClr val="002060"/>
              </a:solidFill>
              <a:latin typeface="Calibri (body)"/>
            </a:endParaRPr>
          </a:p>
          <a:p>
            <a:pPr marL="457200" indent="-457200" algn="just" defTabSz="652463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4"/>
              <a:defRPr/>
            </a:pPr>
            <a:r>
              <a:rPr lang="en-US" sz="1200" b="0" dirty="0" smtClean="0">
                <a:solidFill>
                  <a:srgbClr val="002060"/>
                </a:solidFill>
                <a:latin typeface="Calibri (body)"/>
              </a:rPr>
              <a:t>Increasing information about the state of plant protection in the world</a:t>
            </a:r>
            <a:endParaRPr lang="en-GB" sz="1200" b="0" dirty="0" smtClean="0">
              <a:solidFill>
                <a:srgbClr val="002060"/>
              </a:solidFill>
              <a:latin typeface="Calibri (body)"/>
            </a:endParaRPr>
          </a:p>
          <a:p>
            <a:pPr marL="457200" indent="-457200" algn="just" defTabSz="652463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4"/>
              <a:defRPr/>
            </a:pPr>
            <a:r>
              <a:rPr lang="en-US" sz="1200" b="0" dirty="0" smtClean="0">
                <a:solidFill>
                  <a:srgbClr val="002060"/>
                </a:solidFill>
                <a:latin typeface="Calibri (body)"/>
              </a:rPr>
              <a:t>Facilitating the establishment of plant health partnerships on national, regional and global levels</a:t>
            </a:r>
            <a:endParaRPr lang="en-GB" sz="1200" b="0" dirty="0" smtClean="0">
              <a:solidFill>
                <a:srgbClr val="002060"/>
              </a:solidFill>
              <a:latin typeface="Calibri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D52C-C20E-4C30-B65E-AF8FEC1E92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adopted</a:t>
            </a:r>
            <a:r>
              <a:rPr lang="en-GB" baseline="0" dirty="0" smtClean="0"/>
              <a:t> by CPM-11 (2016): https://www.ippc.int/static/media/files/publication/en/2016/07/Report_CPM-11_2016-07-19_withISPMs-revised.pdf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D52C-C20E-4C30-B65E-AF8FEC1E92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zh-CN" b="0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2015-03</a:t>
            </a:r>
            <a:r>
              <a:rPr lang="en-US" altLang="zh-CN" b="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Finland proposed the establishment of an International Year of Plant Health – CPM-10 approved the proposal.</a:t>
            </a:r>
          </a:p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zh-CN" b="0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2016-04</a:t>
            </a:r>
            <a:r>
              <a:rPr lang="en-US" altLang="zh-CN" b="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CPM-11 adopted the scope and objectives for the IYPH and established internal Steering Committee.</a:t>
            </a:r>
          </a:p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zh-CN" b="0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2016-09</a:t>
            </a:r>
            <a:r>
              <a:rPr lang="en-US" altLang="zh-CN" b="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The 25</a:t>
            </a:r>
            <a:r>
              <a:rPr lang="en-US" altLang="zh-CN" b="0" baseline="3000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th</a:t>
            </a:r>
            <a:r>
              <a:rPr lang="en-US" altLang="zh-CN" b="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Session of the FAO Committee of Agriculture (COAG) approved proposal by Finland to hold IYPH.</a:t>
            </a:r>
          </a:p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zh-CN" b="0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2016-12</a:t>
            </a:r>
            <a:r>
              <a:rPr lang="en-US" altLang="zh-CN" b="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The 155</a:t>
            </a:r>
            <a:r>
              <a:rPr lang="en-US" altLang="zh-CN" b="0" baseline="3000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th</a:t>
            </a:r>
            <a:r>
              <a:rPr lang="en-US" altLang="zh-CN" b="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Session of the FAO Council approved the IYPH draft resolution and forwarded it to the FAO Conference for adoption.</a:t>
            </a:r>
          </a:p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zh-CN" b="0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2017-04</a:t>
            </a:r>
            <a:r>
              <a:rPr lang="en-US" altLang="zh-CN" b="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CPM-12 approved the anticipated outputs and outcomes for the IYPH. </a:t>
            </a:r>
          </a:p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zh-CN" b="0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2017-07</a:t>
            </a:r>
            <a:r>
              <a:rPr lang="en-US" altLang="zh-CN" b="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The 40</a:t>
            </a:r>
            <a:r>
              <a:rPr lang="en-US" altLang="zh-CN" b="0" baseline="3000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th</a:t>
            </a:r>
            <a:r>
              <a:rPr lang="en-US" altLang="zh-CN" b="0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Session of the FAO Conference approved IYPH resolution.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D52C-C20E-4C30-B65E-AF8FEC1E92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-IYPH </a:t>
            </a:r>
            <a:r>
              <a:rPr lang="en-US" dirty="0" err="1" smtClean="0"/>
              <a:t>StC</a:t>
            </a:r>
            <a:r>
              <a:rPr lang="en-US" dirty="0" smtClean="0"/>
              <a:t>:</a:t>
            </a:r>
            <a:r>
              <a:rPr lang="en-US" baseline="0" dirty="0" smtClean="0"/>
              <a:t> Steering Committee of the International Year of Plant Health established by CPM.</a:t>
            </a:r>
            <a:endParaRPr lang="en-US" dirty="0" smtClean="0"/>
          </a:p>
          <a:p>
            <a:r>
              <a:rPr lang="en-US" dirty="0" smtClean="0"/>
              <a:t>-United Nations General Assembly second</a:t>
            </a:r>
            <a:r>
              <a:rPr lang="en-US" baseline="0" dirty="0" smtClean="0"/>
              <a:t> committee – dealing with Agriculture.</a:t>
            </a:r>
          </a:p>
          <a:p>
            <a:r>
              <a:rPr lang="en-US" baseline="0" dirty="0" smtClean="0"/>
              <a:t>-All countries are invited to support the resolution raised by Finland.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D52C-C20E-4C30-B65E-AF8FEC1E92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9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D52C-C20E-4C30-B65E-AF8FEC1E9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0" dirty="0" smtClean="0">
                <a:solidFill>
                  <a:srgbClr val="002060"/>
                </a:solidFill>
                <a:latin typeface="Calibri (body)"/>
              </a:rPr>
              <a:t>Contact your UN Mission Representatives (through Ministries of Foreign Affairs) asking to support IYPH proclamation at UNGA.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b="0" dirty="0" smtClean="0">
                <a:solidFill>
                  <a:srgbClr val="002060"/>
                </a:solidFill>
                <a:latin typeface="Calibri (body)"/>
              </a:rPr>
              <a:t>Coordinate with and inform your IYPH </a:t>
            </a:r>
            <a:r>
              <a:rPr lang="en-GB" altLang="en-US" b="0" dirty="0" err="1" smtClean="0">
                <a:solidFill>
                  <a:srgbClr val="002060"/>
                </a:solidFill>
                <a:latin typeface="Calibri (body)"/>
              </a:rPr>
              <a:t>StC</a:t>
            </a:r>
            <a:r>
              <a:rPr lang="en-GB" altLang="en-US" b="0" dirty="0" smtClean="0">
                <a:solidFill>
                  <a:srgbClr val="002060"/>
                </a:solidFill>
                <a:latin typeface="Calibri (body)"/>
              </a:rPr>
              <a:t> representative / IPPC Secretariat.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0" dirty="0" smtClean="0">
                <a:solidFill>
                  <a:srgbClr val="002060"/>
                </a:solidFill>
                <a:latin typeface="Calibri (body)"/>
              </a:rPr>
              <a:t>Start planning national and regional activities now.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0" dirty="0" smtClean="0">
                <a:solidFill>
                  <a:srgbClr val="002060"/>
                </a:solidFill>
                <a:latin typeface="Calibri (body)"/>
              </a:rPr>
              <a:t>Give presentations at scientific conferences.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0" dirty="0" smtClean="0">
                <a:solidFill>
                  <a:srgbClr val="002060"/>
                </a:solidFill>
                <a:latin typeface="Calibri (body)"/>
              </a:rPr>
              <a:t>Involve national stakeholders including media, civil society, academia.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0" dirty="0" smtClean="0">
                <a:solidFill>
                  <a:srgbClr val="002060"/>
                </a:solidFill>
                <a:latin typeface="Calibri (body)"/>
              </a:rPr>
              <a:t>Look now for financing your part!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D52C-C20E-4C30-B65E-AF8FEC1E92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-New FAO ISC will be composed</a:t>
            </a:r>
            <a:r>
              <a:rPr lang="en-US" baseline="0" dirty="0" smtClean="0"/>
              <a:t> of FAO </a:t>
            </a:r>
            <a:r>
              <a:rPr lang="en-US" baseline="0" dirty="0" err="1" smtClean="0"/>
              <a:t>PermReps</a:t>
            </a:r>
            <a:r>
              <a:rPr lang="en-US" baseline="0" dirty="0" smtClean="0"/>
              <a:t> representing the regions, FAO and IPPC Secretariat, relevant international organizations, civil society and private sector representatives, and possibly the Chair and Vice-Chair of the current IPPC IYPH </a:t>
            </a:r>
            <a:r>
              <a:rPr lang="en-US" baseline="0" dirty="0" err="1" smtClean="0"/>
              <a:t>StC</a:t>
            </a:r>
            <a:r>
              <a:rPr lang="en-US" baseline="0" dirty="0" smtClean="0"/>
              <a:t>.</a:t>
            </a:r>
          </a:p>
          <a:p>
            <a:r>
              <a:rPr lang="en-GB" baseline="0" dirty="0" smtClean="0"/>
              <a:t>-Launch events: in New York </a:t>
            </a:r>
            <a:r>
              <a:rPr lang="en-US" dirty="0" smtClean="0"/>
              <a:t>(to involve the media and decision makers, including an exhibit and media corner, possibly with opening by the UN Secretary-General, the FAO Director-General and a global ambassador) and at FAO HQs in Rome (including an opening ceremony and a seminar to deep into the themes and involve academics, scientists, experts).</a:t>
            </a:r>
            <a:endParaRPr lang="en-US" baseline="0" dirty="0" smtClean="0"/>
          </a:p>
          <a:p>
            <a:r>
              <a:rPr lang="en-US" baseline="0" dirty="0" smtClean="0"/>
              <a:t>-Ministerial-level CPM during CPM, not replacing the CPM, with Ministers attending for one or two days to approve strategic issues (probably March/April 2020).</a:t>
            </a:r>
          </a:p>
          <a:p>
            <a:r>
              <a:rPr lang="en-US" baseline="0" dirty="0" smtClean="0"/>
              <a:t>-International Conference may be in the second half of the year.</a:t>
            </a:r>
          </a:p>
          <a:p>
            <a:r>
              <a:rPr lang="en-US" baseline="0" dirty="0" smtClean="0"/>
              <a:t>-World Food Day: 16 October 2020.</a:t>
            </a:r>
          </a:p>
          <a:p>
            <a:r>
              <a:rPr lang="en-US" baseline="0" dirty="0" smtClean="0"/>
              <a:t>-IYPH closing event: December 2020 or January 2021 in Rome, presenting highlights from different regions and the legacy of the year.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D52C-C20E-4C30-B65E-AF8FEC1E92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-IYPH </a:t>
            </a:r>
            <a:r>
              <a:rPr lang="en-US" dirty="0" err="1" smtClean="0"/>
              <a:t>StC</a:t>
            </a:r>
            <a:r>
              <a:rPr lang="en-US" baseline="0" dirty="0" smtClean="0"/>
              <a:t> proposed to have booths at FAO Regional Conferences in 2020.</a:t>
            </a:r>
          </a:p>
          <a:p>
            <a:r>
              <a:rPr lang="en-US" baseline="0" dirty="0" smtClean="0"/>
              <a:t>-Ideas on themes for the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D52C-C20E-4C30-B65E-AF8FEC1E92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-Expected</a:t>
            </a:r>
            <a:r>
              <a:rPr lang="en-US" baseline="0" dirty="0" smtClean="0"/>
              <a:t> outcome: list of IYPH-related activities (both done and planned ones), to be shared with the IPPC Secretariat.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D52C-C20E-4C30-B65E-AF8FEC1E92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7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27FF-FAB0-40D1-80D1-96A0DB7ECF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25637" y="1399290"/>
            <a:ext cx="8026400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International Year 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of Plant 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200" b="1" dirty="0" smtClean="0"/>
          </a:p>
          <a:p>
            <a:pPr algn="ctr">
              <a:lnSpc>
                <a:spcPct val="120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altLang="en-US" sz="3200" b="1" dirty="0" smtClean="0">
              <a:solidFill>
                <a:schemeClr val="tx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altLang="en-US" sz="3200" b="1" dirty="0" smtClean="0">
              <a:solidFill>
                <a:schemeClr val="tx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altLang="en-US" sz="3200" b="1" dirty="0" smtClean="0">
              <a:solidFill>
                <a:schemeClr val="tx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fr-FR" sz="2400" b="1" baseline="0" dirty="0" smtClean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en-US" altLang="fr-FR" sz="2400" b="1" baseline="0" dirty="0" smtClean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en-US" altLang="fr-FR" sz="2400" b="1" baseline="0" dirty="0" smtClean="0">
              <a:solidFill>
                <a:schemeClr val="accent5">
                  <a:lumMod val="50000"/>
                </a:schemeClr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5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27FF-FAB0-40D1-80D1-96A0DB7ECF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3400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Title of slide</a:t>
            </a:r>
            <a:endParaRPr lang="en-GB" sz="4800" b="1" dirty="0" smtClean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27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1134" y="513670"/>
            <a:ext cx="383722" cy="333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27FF-FAB0-40D1-80D1-96A0DB7ECFA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1"/>
            <a:ext cx="9144000" cy="542925"/>
          </a:xfrm>
          <a:prstGeom prst="rect">
            <a:avLst/>
          </a:prstGeom>
        </p:spPr>
      </p:pic>
      <p:pic>
        <p:nvPicPr>
          <p:cNvPr id="11" name="Picture 10" descr="C:\Users\montuori\Desktop\IPPC New Logos\IPPC_logo_Green_2lines_en.jp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15134" r="6745" b="16124"/>
          <a:stretch/>
        </p:blipFill>
        <p:spPr bwMode="auto">
          <a:xfrm>
            <a:off x="6344412" y="6178404"/>
            <a:ext cx="2781300" cy="661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165A30"/>
                </a:solidFill>
              </a:ln>
              <a:noFill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15422" b="17443"/>
          <a:stretch/>
        </p:blipFill>
        <p:spPr>
          <a:xfrm>
            <a:off x="43865" y="6192364"/>
            <a:ext cx="3142801" cy="6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600" b="1" kern="1200">
          <a:solidFill>
            <a:schemeClr val="tx1"/>
          </a:solidFill>
          <a:latin typeface="Calibri (body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ippc.org/" TargetMode="External"/><Relationship Id="rId7" Type="http://schemas.openxmlformats.org/officeDocument/2006/relationships/hyperlink" Target="https://twitter.com/ippcnews" TargetMode="External"/><Relationship Id="rId12" Type="http://schemas.openxmlformats.org/officeDocument/2006/relationships/image" Target="../media/image12.png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s://www.youtube.com/playlist?list=PLzp5NgJ2-dK4T7GE2fsGujftlxSX1rCTC+" TargetMode="External"/><Relationship Id="rId5" Type="http://schemas.openxmlformats.org/officeDocument/2006/relationships/hyperlink" Target="https://www.facebook.com/ippcheadlines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ppc.int/" TargetMode="External"/><Relationship Id="rId9" Type="http://schemas.openxmlformats.org/officeDocument/2006/relationships/hyperlink" Target="https://www.linkedin.com/groups/31756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1189" y="1915288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Questions:</a:t>
            </a:r>
          </a:p>
          <a:p>
            <a:pPr algn="ctr">
              <a:defRPr/>
            </a:pPr>
            <a:endParaRPr lang="en-GB" sz="3400" b="1" dirty="0" smtClean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 What have you done?</a:t>
            </a:r>
            <a:endParaRPr lang="en-GB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 What are you planning to do?</a:t>
            </a:r>
          </a:p>
          <a:p>
            <a:pPr algn="ctr">
              <a:defRPr/>
            </a:pPr>
            <a:endParaRPr lang="en-GB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3400" b="1" u="sng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… to make the IYPH a success …</a:t>
            </a:r>
            <a:endParaRPr lang="en-US" sz="3400" b="1" u="sng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1189" y="4265456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39171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109" y="1514235"/>
            <a:ext cx="7898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altLang="en-US" sz="24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2400" b="1" dirty="0" smtClean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fr-FR" altLang="en-US" sz="2400" b="1" dirty="0">
              <a:solidFill>
                <a:schemeClr val="accent5">
                  <a:lumMod val="50000"/>
                </a:schemeClr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24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2400" b="1" dirty="0" err="1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24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of the United Nations </a:t>
            </a:r>
          </a:p>
          <a:p>
            <a:pPr algn="ctr">
              <a:buFont typeface="Arial" charset="0"/>
              <a:buNone/>
              <a:defRPr/>
            </a:pPr>
            <a:r>
              <a:rPr lang="fr-FR" altLang="en-US" sz="2400" b="1" dirty="0" err="1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Viale</a:t>
            </a:r>
            <a:r>
              <a:rPr lang="fr-FR" altLang="en-US" sz="24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delle Terme di Caracalla, 00153 Rome, </a:t>
            </a:r>
            <a:r>
              <a:rPr lang="fr-FR" altLang="en-US" sz="2400" b="1" dirty="0" err="1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Italy</a:t>
            </a:r>
            <a:r>
              <a:rPr lang="fr-FR" altLang="en-US" sz="24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fr-FR" altLang="en-US" sz="24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Tel.: +39-0657054812</a:t>
            </a:r>
            <a:br>
              <a:rPr lang="fr-FR" altLang="en-US" sz="24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24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Email: </a:t>
            </a:r>
            <a:r>
              <a:rPr lang="fr-FR" altLang="en-US" sz="2400" b="1" dirty="0"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endParaRPr lang="fr-FR" altLang="en-US" sz="24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sz="24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2400" b="1" dirty="0" err="1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Websites</a:t>
            </a:r>
            <a:r>
              <a:rPr lang="fr-FR" altLang="en-US" sz="2400" b="1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</a:p>
          <a:p>
            <a:pPr algn="ctr">
              <a:buFont typeface="Arial" charset="0"/>
              <a:buNone/>
              <a:defRPr/>
            </a:pPr>
            <a:r>
              <a:rPr lang="fr-FR" altLang="en-US" sz="2400" b="1" dirty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www.fao.org</a:t>
            </a:r>
          </a:p>
          <a:p>
            <a:pPr algn="ctr">
              <a:buFont typeface="Arial" charset="0"/>
              <a:buNone/>
              <a:defRPr/>
            </a:pPr>
            <a:r>
              <a:rPr lang="fr-FR" altLang="en-US" sz="2400" b="1" dirty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www.ippc.int</a:t>
            </a:r>
            <a:r>
              <a:rPr lang="fr-FR" altLang="en-US" sz="2400" b="1" dirty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fr-FR" altLang="en-US" sz="24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Contacts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028" name="Picture 4" descr="Risultati immagini per facebook butt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3" y="5116535"/>
            <a:ext cx="651127" cy="6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twit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18" y="5116535"/>
            <a:ext cx="651127" cy="6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isultati immagini per linkedin butt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28" y="5116535"/>
            <a:ext cx="651127" cy="6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isultati immagini per youtube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32154" r="10678" b="30603"/>
          <a:stretch/>
        </p:blipFill>
        <p:spPr bwMode="auto">
          <a:xfrm>
            <a:off x="5303529" y="5054949"/>
            <a:ext cx="1562216" cy="75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5138" y="1552745"/>
            <a:ext cx="855985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6524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b="1" dirty="0" smtClean="0">
                <a:solidFill>
                  <a:srgbClr val="002060"/>
                </a:solidFill>
                <a:latin typeface="Calibri (body)"/>
              </a:rPr>
              <a:t>"</a:t>
            </a:r>
            <a:r>
              <a:rPr lang="en-GB" b="1" dirty="0">
                <a:solidFill>
                  <a:srgbClr val="002060"/>
                </a:solidFill>
                <a:latin typeface="Calibri (body)"/>
              </a:rPr>
              <a:t>The International Year of Plant Health will </a:t>
            </a:r>
            <a:r>
              <a:rPr lang="en-US" b="1" dirty="0">
                <a:solidFill>
                  <a:srgbClr val="002060"/>
                </a:solidFill>
                <a:latin typeface="Calibri (body)"/>
              </a:rPr>
              <a:t>raise awareness of the importance and impacts of plant health in addressing issues of global importance, including hunger, poverty, threats to the environment and economic development</a:t>
            </a:r>
            <a:r>
              <a:rPr lang="en-GB" b="1" dirty="0">
                <a:solidFill>
                  <a:srgbClr val="002060"/>
                </a:solidFill>
                <a:latin typeface="Calibri (body)"/>
              </a:rPr>
              <a:t>"</a:t>
            </a:r>
            <a:endParaRPr lang="en-US" altLang="en-US" b="1" dirty="0">
              <a:solidFill>
                <a:srgbClr val="002060"/>
              </a:solidFill>
              <a:latin typeface="Calibri (body)"/>
            </a:endParaRPr>
          </a:p>
          <a:p>
            <a:pPr defTabSz="652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latin typeface="Arial" charset="0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IYPH main objective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2" y="3095388"/>
            <a:ext cx="7800128" cy="29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Concept of Plant Health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926" y="1357480"/>
            <a:ext cx="8113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24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altLang="en-US" b="1" u="sng" dirty="0" smtClean="0">
                <a:solidFill>
                  <a:srgbClr val="C00000"/>
                </a:solidFill>
              </a:rPr>
              <a:t>For </a:t>
            </a:r>
            <a:r>
              <a:rPr lang="en-GB" altLang="en-US" b="1" u="sng" dirty="0">
                <a:solidFill>
                  <a:srgbClr val="C00000"/>
                </a:solidFill>
              </a:rPr>
              <a:t>the purpose of the IYPH 2020:</a:t>
            </a:r>
            <a:r>
              <a:rPr lang="en-GB" altLang="en-US" b="1" dirty="0">
                <a:solidFill>
                  <a:srgbClr val="C00000"/>
                </a:solidFill>
              </a:rPr>
              <a:t> </a:t>
            </a:r>
            <a:endParaRPr lang="en-GB" altLang="en-US" b="1" dirty="0" smtClean="0">
              <a:solidFill>
                <a:srgbClr val="C00000"/>
              </a:solidFill>
            </a:endParaRPr>
          </a:p>
          <a:p>
            <a:pPr algn="ctr" defTabSz="6524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b="1" dirty="0">
              <a:solidFill>
                <a:srgbClr val="002060"/>
              </a:solidFill>
            </a:endParaRPr>
          </a:p>
          <a:p>
            <a:pPr algn="just" defTabSz="6524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b="1" dirty="0">
                <a:solidFill>
                  <a:srgbClr val="002060"/>
                </a:solidFill>
                <a:latin typeface="Calibri (body)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Calibri (body)"/>
              </a:rPr>
              <a:t>Plant health is usually considered the discipline that uses a range of measures to control and prevent pests, weeds and disease causing organisms to spread into new areas, especially through human interaction such as international trade</a:t>
            </a:r>
            <a:r>
              <a:rPr lang="en-GB" b="1" dirty="0">
                <a:solidFill>
                  <a:srgbClr val="002060"/>
                </a:solidFill>
                <a:latin typeface="Calibri (body)"/>
              </a:rPr>
              <a:t>”</a:t>
            </a:r>
            <a:endParaRPr lang="en-US" altLang="en-US" b="1" dirty="0">
              <a:solidFill>
                <a:srgbClr val="002060"/>
              </a:solidFill>
              <a:latin typeface="Calibri (body)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08" y="3242435"/>
            <a:ext cx="7556932" cy="28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IYPH proclamation background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Kaaviokuva 10"/>
          <p:cNvGraphicFramePr/>
          <p:nvPr>
            <p:extLst>
              <p:ext uri="{D42A27DB-BD31-4B8C-83A1-F6EECF244321}">
                <p14:modId xmlns:p14="http://schemas.microsoft.com/office/powerpoint/2010/main" val="1801392685"/>
              </p:ext>
            </p:extLst>
          </p:nvPr>
        </p:nvGraphicFramePr>
        <p:xfrm>
          <a:off x="381000" y="2325508"/>
          <a:ext cx="8534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ikehys 4"/>
          <p:cNvSpPr txBox="1">
            <a:spLocks noChangeArrowheads="1"/>
          </p:cNvSpPr>
          <p:nvPr/>
        </p:nvSpPr>
        <p:spPr bwMode="auto">
          <a:xfrm>
            <a:off x="1421423" y="2278655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5400" b="1" dirty="0">
                <a:solidFill>
                  <a:srgbClr val="0D6115"/>
                </a:solidFill>
                <a:latin typeface="Arial Black" panose="020B0A04020102020204" pitchFamily="34" charset="0"/>
                <a:sym typeface="Wingdings 2" panose="05020102010507070707" pitchFamily="18" charset="2"/>
              </a:rPr>
              <a:t></a:t>
            </a:r>
            <a:endParaRPr lang="en-GB" altLang="fi-FI" sz="5400" b="1" dirty="0">
              <a:solidFill>
                <a:srgbClr val="0D6115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kstikehys 4"/>
          <p:cNvSpPr txBox="1">
            <a:spLocks noChangeArrowheads="1"/>
          </p:cNvSpPr>
          <p:nvPr/>
        </p:nvSpPr>
        <p:spPr bwMode="auto">
          <a:xfrm>
            <a:off x="4290646" y="2278656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5400" b="1" dirty="0">
                <a:solidFill>
                  <a:srgbClr val="0D6115"/>
                </a:solidFill>
                <a:latin typeface="Arial Black" panose="020B0A04020102020204" pitchFamily="34" charset="0"/>
                <a:sym typeface="Wingdings 2" panose="05020102010507070707" pitchFamily="18" charset="2"/>
              </a:rPr>
              <a:t></a:t>
            </a:r>
            <a:endParaRPr lang="en-GB" altLang="fi-FI" sz="5400" b="1" dirty="0">
              <a:solidFill>
                <a:srgbClr val="0D6115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kstikehys 4"/>
          <p:cNvSpPr txBox="1">
            <a:spLocks noChangeArrowheads="1"/>
          </p:cNvSpPr>
          <p:nvPr/>
        </p:nvSpPr>
        <p:spPr bwMode="auto">
          <a:xfrm>
            <a:off x="6967234" y="2294516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5400" b="1" dirty="0">
                <a:solidFill>
                  <a:srgbClr val="0D6115"/>
                </a:solidFill>
                <a:latin typeface="Arial Black" panose="020B0A04020102020204" pitchFamily="34" charset="0"/>
                <a:sym typeface="Wingdings 2" panose="05020102010507070707" pitchFamily="18" charset="2"/>
              </a:rPr>
              <a:t></a:t>
            </a:r>
            <a:endParaRPr lang="en-GB" altLang="fi-FI" sz="5400" b="1" dirty="0">
              <a:solidFill>
                <a:srgbClr val="0D611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Towards the IYPH proclamation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834" y="1371874"/>
            <a:ext cx="815122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algn="just" eaLnBrk="0" hangingPunct="0">
              <a:lnSpc>
                <a:spcPct val="120000"/>
              </a:lnSpc>
              <a:buBlip>
                <a:blip r:embed="rId3"/>
              </a:buBlip>
              <a:defRPr/>
            </a:pPr>
            <a:r>
              <a:rPr lang="en-GB" altLang="zh-CN" b="1" u="sng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2018-04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CPM-13 a</a:t>
            </a:r>
            <a:r>
              <a:rPr lang="en-US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greed to the skeleton of IYPH </a:t>
            </a:r>
            <a:r>
              <a:rPr lang="en-US" altLang="zh-CN" b="1" dirty="0" err="1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programme</a:t>
            </a:r>
            <a:r>
              <a:rPr lang="en-US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events and their associated estimated costs proposed by the IYPH </a:t>
            </a:r>
            <a:r>
              <a:rPr lang="en-US" altLang="zh-CN" b="1" dirty="0" err="1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StC</a:t>
            </a:r>
            <a:r>
              <a:rPr lang="en-US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.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</a:t>
            </a:r>
            <a:endParaRPr lang="en-GB" altLang="zh-CN" b="1" dirty="0" smtClean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  <a:p>
            <a:pPr marL="352425" indent="-352425" algn="just" eaLnBrk="0" hangingPunct="0">
              <a:lnSpc>
                <a:spcPct val="120000"/>
              </a:lnSpc>
              <a:buBlip>
                <a:blip r:embed="rId3"/>
              </a:buBlip>
              <a:defRPr/>
            </a:pPr>
            <a:r>
              <a:rPr lang="en-GB" altLang="zh-CN" b="1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2018 (ongoing)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All countries are invited to contact their UN Missions to support the IYPH resolution.</a:t>
            </a:r>
            <a:endParaRPr lang="en-US" altLang="zh-CN" b="1" dirty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GB" altLang="zh-CN" b="1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2018-11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Finland and other UN members are expected to present a resolution to proclaim IYPH 2020 at 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the UNGA 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</a:t>
            </a:r>
            <a:r>
              <a:rPr lang="en-GB" altLang="zh-CN" b="1" baseline="30000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nd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Committee.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515" y="3602978"/>
            <a:ext cx="7079971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Actions to support the IYPH proclamation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834" y="1690373"/>
            <a:ext cx="815122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T</a:t>
            </a:r>
            <a:r>
              <a:rPr lang="en-US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he IYPH </a:t>
            </a:r>
            <a:r>
              <a:rPr lang="en-US" altLang="zh-CN" b="1" dirty="0" err="1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StC</a:t>
            </a:r>
            <a:r>
              <a:rPr lang="en-US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agreed to the following:</a:t>
            </a:r>
          </a:p>
          <a:p>
            <a:pPr marL="285750" indent="-285750" algn="just" eaLnBrk="0" hangingPunct="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Develop and share IYPH support letter and information package in FAO languages (IYPH and IPPC factsheets, links to plant health-related articles, model statements)</a:t>
            </a:r>
          </a:p>
          <a:p>
            <a:pPr marL="285750" indent="-285750" algn="just" eaLnBrk="0" hangingPunct="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IYPH phases and associated outcomes</a:t>
            </a:r>
          </a:p>
          <a:p>
            <a:pPr marL="285750" indent="-285750" algn="just" eaLnBrk="0" hangingPunct="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zh-CN" b="1" dirty="0" smtClean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  <a:p>
            <a:pPr algn="just" eaLnBrk="0" hangingPunct="0">
              <a:lnSpc>
                <a:spcPct val="120000"/>
              </a:lnSpc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NPPOs are invited to do the following:</a:t>
            </a:r>
          </a:p>
          <a:p>
            <a:pPr marL="285750" indent="-285750" algn="just" eaLnBrk="0" hangingPunct="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Share information package with UN Missions</a:t>
            </a:r>
          </a:p>
          <a:p>
            <a:pPr marL="285750" indent="-285750" algn="just" eaLnBrk="0" hangingPunct="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Liaise with UN Missions to ensure they support the IYPH resolution (possibly as co-sponsors, not entailing financial engagements)</a:t>
            </a:r>
          </a:p>
          <a:p>
            <a:pPr marL="285750" indent="-285750" algn="just" eaLnBrk="0" hangingPunct="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Secure funding for the global </a:t>
            </a:r>
            <a:r>
              <a:rPr lang="en-US" altLang="zh-CN" b="1" dirty="0" err="1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programme</a:t>
            </a:r>
            <a:r>
              <a:rPr lang="en-US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(through the IPPC trust fund), and respective regional and national </a:t>
            </a:r>
            <a:r>
              <a:rPr lang="en-US" altLang="zh-CN" b="1" dirty="0" err="1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programmes</a:t>
            </a:r>
            <a:endParaRPr lang="en-GB" altLang="zh-CN" b="1" dirty="0" smtClean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What you can do to support the proclamation?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171" y="1729994"/>
            <a:ext cx="8363691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 smtClean="0">
                <a:solidFill>
                  <a:srgbClr val="002060"/>
                </a:solidFill>
                <a:latin typeface="Calibri (body)"/>
              </a:rPr>
              <a:t>Contact your UN Missions to support IYPH proclamation.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rgbClr val="002060"/>
                </a:solidFill>
                <a:latin typeface="Calibri (body)"/>
              </a:rPr>
              <a:t>Coordinate </a:t>
            </a:r>
            <a:r>
              <a:rPr lang="en-GB" altLang="en-US" sz="2000" b="1" dirty="0" smtClean="0">
                <a:solidFill>
                  <a:srgbClr val="002060"/>
                </a:solidFill>
                <a:latin typeface="Calibri (body)"/>
              </a:rPr>
              <a:t>with your IYPH </a:t>
            </a:r>
            <a:r>
              <a:rPr lang="en-GB" altLang="en-US" sz="2000" b="1" dirty="0" err="1">
                <a:solidFill>
                  <a:srgbClr val="002060"/>
                </a:solidFill>
                <a:latin typeface="Calibri (body)"/>
              </a:rPr>
              <a:t>StC</a:t>
            </a:r>
            <a:r>
              <a:rPr lang="en-GB" altLang="en-US" sz="2000" b="1" dirty="0">
                <a:solidFill>
                  <a:srgbClr val="002060"/>
                </a:solidFill>
                <a:latin typeface="Calibri (body)"/>
              </a:rPr>
              <a:t> </a:t>
            </a:r>
            <a:r>
              <a:rPr lang="en-GB" altLang="en-US" sz="2000" b="1" dirty="0" smtClean="0">
                <a:solidFill>
                  <a:srgbClr val="002060"/>
                </a:solidFill>
                <a:latin typeface="Calibri (body)"/>
              </a:rPr>
              <a:t>representative. 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 smtClean="0">
                <a:solidFill>
                  <a:srgbClr val="002060"/>
                </a:solidFill>
                <a:latin typeface="Calibri (body)"/>
              </a:rPr>
              <a:t>Start planning national and regional activities now.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 smtClean="0">
                <a:solidFill>
                  <a:srgbClr val="002060"/>
                </a:solidFill>
                <a:latin typeface="Calibri (body)"/>
              </a:rPr>
              <a:t>Give presentations </a:t>
            </a:r>
            <a:r>
              <a:rPr lang="en-GB" altLang="en-US" sz="2000" b="1" dirty="0">
                <a:solidFill>
                  <a:srgbClr val="002060"/>
                </a:solidFill>
                <a:latin typeface="Calibri (body)"/>
              </a:rPr>
              <a:t>at </a:t>
            </a:r>
            <a:r>
              <a:rPr lang="en-GB" altLang="en-US" sz="2000" b="1" dirty="0" smtClean="0">
                <a:solidFill>
                  <a:srgbClr val="002060"/>
                </a:solidFill>
                <a:latin typeface="Calibri (body)"/>
              </a:rPr>
              <a:t>scientific </a:t>
            </a:r>
            <a:r>
              <a:rPr lang="en-GB" altLang="en-US" sz="2000" b="1" dirty="0">
                <a:solidFill>
                  <a:srgbClr val="002060"/>
                </a:solidFill>
                <a:latin typeface="Calibri (body)"/>
              </a:rPr>
              <a:t>c</a:t>
            </a:r>
            <a:r>
              <a:rPr lang="en-GB" altLang="en-US" sz="2000" b="1" dirty="0" smtClean="0">
                <a:solidFill>
                  <a:srgbClr val="002060"/>
                </a:solidFill>
                <a:latin typeface="Calibri (body)"/>
              </a:rPr>
              <a:t>onferences.</a:t>
            </a:r>
            <a:endParaRPr lang="en-GB" altLang="en-US" sz="2000" b="1" dirty="0">
              <a:solidFill>
                <a:srgbClr val="002060"/>
              </a:solidFill>
              <a:latin typeface="Calibri (body)"/>
            </a:endParaRPr>
          </a:p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rgbClr val="002060"/>
                </a:solidFill>
                <a:latin typeface="Calibri (body)"/>
              </a:rPr>
              <a:t>Involve </a:t>
            </a:r>
            <a:r>
              <a:rPr lang="en-GB" altLang="en-US" sz="2000" b="1" dirty="0" smtClean="0">
                <a:solidFill>
                  <a:srgbClr val="002060"/>
                </a:solidFill>
                <a:latin typeface="Calibri (body)"/>
              </a:rPr>
              <a:t>national stakeholders including media, civil society, academia.</a:t>
            </a:r>
            <a:endParaRPr lang="en-GB" altLang="en-US" sz="2000" b="1" dirty="0">
              <a:solidFill>
                <a:srgbClr val="002060"/>
              </a:solidFill>
              <a:latin typeface="Calibri (body)"/>
            </a:endParaRPr>
          </a:p>
          <a:p>
            <a:pPr marL="285750" indent="-285750" algn="just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rgbClr val="002060"/>
                </a:solidFill>
                <a:latin typeface="Calibri (body)"/>
              </a:rPr>
              <a:t>Look now for financing your part!</a:t>
            </a:r>
          </a:p>
        </p:txBody>
      </p:sp>
      <p:pic>
        <p:nvPicPr>
          <p:cNvPr id="5" name="Picture 6" descr="http://www.phytosanitary.info/sites/phytosanitary.info/files/styles/large/public/tomatohornwormMay112.jpg?itok=6C-Sqk6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22" y="4528718"/>
            <a:ext cx="3122625" cy="17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1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646" y="1748679"/>
            <a:ext cx="82296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GB" altLang="zh-CN" b="1" u="sng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2019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</a:t>
            </a:r>
          </a:p>
          <a:p>
            <a:pPr lvl="1" algn="just" eaLnBrk="0" hangingPunct="0">
              <a:lnSpc>
                <a:spcPct val="120000"/>
              </a:lnSpc>
              <a:defRPr/>
            </a:pP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- FAO will form a new IYPH International 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Steering 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Committee.</a:t>
            </a:r>
          </a:p>
          <a:p>
            <a:pPr lvl="1" algn="just" eaLnBrk="0" hangingPunct="0">
              <a:lnSpc>
                <a:spcPct val="120000"/>
              </a:lnSpc>
              <a:defRPr/>
            </a:pP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- Current 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IPPC IYPH </a:t>
            </a:r>
            <a:r>
              <a:rPr lang="en-GB" altLang="zh-CN" b="1" dirty="0" err="1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StC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will be 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maintained under the form of technical advisory committee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.</a:t>
            </a:r>
          </a:p>
          <a:p>
            <a:pPr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zh-CN" b="1" dirty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GB" altLang="zh-CN" b="1" u="sng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2019-12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IYPH launch events 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in New York and 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Rome.</a:t>
            </a:r>
          </a:p>
          <a:p>
            <a:pPr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zh-CN" b="1" dirty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  <a:p>
            <a:pPr marL="352425" indent="-352425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GB" altLang="zh-CN" b="1" u="sng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2020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: IYPH activities at the global level, including: </a:t>
            </a:r>
          </a:p>
          <a:p>
            <a:pPr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	- Ministerial-level CPM in 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Rome </a:t>
            </a:r>
          </a:p>
          <a:p>
            <a:pPr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	- International Conference on Plant Health (location TBD)</a:t>
            </a:r>
          </a:p>
          <a:p>
            <a:pPr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	- World Food Day focused on Plant 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Health</a:t>
            </a:r>
            <a:endParaRPr lang="en-GB" altLang="zh-CN" b="1" dirty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  <a:p>
            <a:pPr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	- IYPH closing event in Rome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After the IYPH proclamation (1)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599835"/>
            <a:ext cx="8440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After the IYPH proclamation (2)</a:t>
            </a:r>
            <a:endParaRPr lang="en-US" sz="3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617" y="1373422"/>
            <a:ext cx="8033657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GB" altLang="zh-CN" sz="2000" b="1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Regional</a:t>
            </a:r>
            <a:r>
              <a:rPr lang="en-GB" altLang="zh-CN" sz="2000" b="1" u="sng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GB" altLang="zh-CN" sz="2000" b="1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activities:</a:t>
            </a:r>
          </a:p>
          <a:p>
            <a:pPr marL="342900" indent="-342900"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FAO Regional Conferences (proposed booths / side sessions).</a:t>
            </a:r>
          </a:p>
          <a:p>
            <a:pPr marL="342900" indent="-342900" algn="just" eaLnBrk="0" hangingPunct="0">
              <a:lnSpc>
                <a:spcPct val="120000"/>
              </a:lnSpc>
              <a:buFontTx/>
              <a:buAutoNum type="arabicPeriod"/>
              <a:defRPr/>
            </a:pP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Regional activities 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are encouraged under the FAO/IPPC coordination, 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regions are </a:t>
            </a:r>
            <a:r>
              <a:rPr lang="en-GB" altLang="zh-CN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encouraged to report on them using the IYPH visual identity</a:t>
            </a: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.</a:t>
            </a:r>
          </a:p>
          <a:p>
            <a:pPr marL="342900" indent="-342900" algn="just" eaLnBrk="0" hangingPunct="0">
              <a:lnSpc>
                <a:spcPct val="120000"/>
              </a:lnSpc>
              <a:buFontTx/>
              <a:buAutoNum type="arabicPeriod"/>
              <a:defRPr/>
            </a:pP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Coordination mechanisms to celebrate IYPH may be established at the regional level. </a:t>
            </a:r>
          </a:p>
          <a:p>
            <a:pPr marL="352425" indent="-352425"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GB" altLang="zh-CN" b="1" dirty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  <a:p>
            <a:pPr marL="352425" indent="-352425" algn="ctr" eaLnBrk="0" hangingPunct="0">
              <a:lnSpc>
                <a:spcPct val="120000"/>
              </a:lnSpc>
              <a:buBlip>
                <a:blip r:embed="rId3"/>
              </a:buBlip>
              <a:defRPr/>
            </a:pPr>
            <a:r>
              <a:rPr lang="en-GB" altLang="zh-CN" sz="2000" b="1" u="sng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N</a:t>
            </a:r>
            <a:r>
              <a:rPr lang="en-GB" altLang="zh-CN" sz="2000" b="1" u="sng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ational activities:</a:t>
            </a:r>
          </a:p>
          <a:p>
            <a:pPr marL="342900" indent="-342900" algn="just" eaLnBrk="0" hangingPunct="0">
              <a:lnSpc>
                <a:spcPct val="120000"/>
              </a:lnSpc>
              <a:buAutoNum type="arabicPeriod"/>
              <a:defRPr/>
            </a:pP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National activities are encouraged under the FAO/IPPC coordination, countries are encouraged to report on them using the IYPH visual identity.</a:t>
            </a:r>
          </a:p>
          <a:p>
            <a:pPr marL="342900" indent="-342900" algn="just" eaLnBrk="0" hangingPunct="0">
              <a:lnSpc>
                <a:spcPct val="120000"/>
              </a:lnSpc>
              <a:buAutoNum type="arabicPeriod"/>
              <a:defRPr/>
            </a:pP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Countries may create national IYPH steering committees to coordinate relevant activities. </a:t>
            </a:r>
            <a:endParaRPr lang="en-GB" altLang="zh-CN" b="1" dirty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  <a:p>
            <a:pPr algn="just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b="1" dirty="0" smtClean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 </a:t>
            </a:r>
            <a:endParaRPr lang="en-GB" altLang="zh-CN" b="1" dirty="0">
              <a:solidFill>
                <a:srgbClr val="002060"/>
              </a:solidFill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1106</Words>
  <Application>Microsoft Office PowerPoint</Application>
  <PresentationFormat>On-screen Show (4:3)</PresentationFormat>
  <Paragraphs>112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Arial Black</vt:lpstr>
      <vt:lpstr>Arial Unicode MS</vt:lpstr>
      <vt:lpstr>Calibri</vt:lpstr>
      <vt:lpstr>Calibri (body)</vt:lpstr>
      <vt:lpstr>等线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Montuori, Mirko (AGDI)</dc:creator>
  <cp:lastModifiedBy>Montuori, Mirko (AGDI)</cp:lastModifiedBy>
  <cp:revision>66</cp:revision>
  <cp:lastPrinted>2017-07-26T14:19:08Z</cp:lastPrinted>
  <dcterms:created xsi:type="dcterms:W3CDTF">2017-05-24T13:00:14Z</dcterms:created>
  <dcterms:modified xsi:type="dcterms:W3CDTF">2018-07-19T15:04:28Z</dcterms:modified>
</cp:coreProperties>
</file>