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62" r:id="rId6"/>
    <p:sldId id="259" r:id="rId7"/>
    <p:sldId id="263" r:id="rId8"/>
    <p:sldId id="264" r:id="rId9"/>
    <p:sldId id="271" r:id="rId10"/>
    <p:sldId id="272" r:id="rId11"/>
    <p:sldId id="266" r:id="rId12"/>
    <p:sldId id="267" r:id="rId13"/>
    <p:sldId id="268" r:id="rId14"/>
    <p:sldId id="269" r:id="rId15"/>
    <p:sldId id="270" r:id="rId16"/>
    <p:sldId id="260" r:id="rId17"/>
    <p:sldId id="273" r:id="rId18"/>
    <p:sldId id="261" r:id="rId19"/>
    <p:sldId id="265" r:id="rId20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13/11/2016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86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13/11/2016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6840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13/11/2016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100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13/11/2016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983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13/11/2016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5959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42539"/>
            <a:ext cx="8229600" cy="11430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85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85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405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201786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709619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201786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709619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7473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332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13/11/2016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222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13/11/2016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054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13/11/2016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8356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87622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220178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7969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cabiplantwise.files.wordpress.com/2012/03/coconut-rhinoceros-beetle1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806824" y="3478063"/>
            <a:ext cx="7328647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/>
              <a:t>28th TC-RPPO</a:t>
            </a:r>
            <a:endParaRPr lang="fr-FR" sz="4400" b="1" dirty="0"/>
          </a:p>
          <a:p>
            <a:pPr algn="ctr">
              <a:lnSpc>
                <a:spcPct val="140000"/>
              </a:lnSpc>
            </a:pPr>
            <a:r>
              <a:rPr lang="en-US" sz="3600" b="1" dirty="0" smtClean="0"/>
              <a:t>Golden Tulip Farah Hotel</a:t>
            </a:r>
          </a:p>
          <a:p>
            <a:pPr algn="ctr">
              <a:lnSpc>
                <a:spcPct val="140000"/>
              </a:lnSpc>
            </a:pPr>
            <a:r>
              <a:rPr lang="fr-FR" sz="3200" b="1" dirty="0" smtClean="0"/>
              <a:t>Rabat, </a:t>
            </a:r>
            <a:r>
              <a:rPr lang="fr-FR" sz="3200" b="1" dirty="0" err="1" smtClean="0"/>
              <a:t>Morocco</a:t>
            </a:r>
            <a:endParaRPr lang="fr-FR" sz="3200" b="1" dirty="0" smtClean="0"/>
          </a:p>
          <a:p>
            <a:pPr algn="ctr">
              <a:lnSpc>
                <a:spcPct val="140000"/>
              </a:lnSpc>
            </a:pPr>
            <a:r>
              <a:rPr lang="fr-FR" sz="3200" b="1" dirty="0" smtClean="0"/>
              <a:t>14-18 </a:t>
            </a:r>
            <a:r>
              <a:rPr lang="fr-FR" sz="3200" b="1" dirty="0" err="1" smtClean="0"/>
              <a:t>November</a:t>
            </a:r>
            <a:r>
              <a:rPr lang="fr-FR" sz="3200" b="1" dirty="0" smtClean="0"/>
              <a:t> 2016</a:t>
            </a:r>
            <a:endParaRPr lang="fr-FR" sz="3200" b="1" dirty="0"/>
          </a:p>
          <a:p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4" name="Picture 3" descr="SPC-CPS-logo_26_stars-wh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869" y="403500"/>
            <a:ext cx="2146217" cy="8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9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Characteristics of CRB-G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genetically distinct</a:t>
            </a:r>
          </a:p>
          <a:p>
            <a:r>
              <a:rPr lang="en-AU" dirty="0" smtClean="0"/>
              <a:t>resistant </a:t>
            </a:r>
            <a:r>
              <a:rPr lang="en-AU" dirty="0"/>
              <a:t>to all available isolates of </a:t>
            </a:r>
            <a:r>
              <a:rPr lang="en-AU" dirty="0" err="1"/>
              <a:t>OrNV</a:t>
            </a:r>
            <a:endParaRPr lang="en-AU" dirty="0"/>
          </a:p>
          <a:p>
            <a:r>
              <a:rPr lang="en-AU" dirty="0" smtClean="0"/>
              <a:t>more </a:t>
            </a:r>
            <a:r>
              <a:rPr lang="en-AU" dirty="0"/>
              <a:t>invasive (all 4 recent invasions involve CRB-G)</a:t>
            </a:r>
          </a:p>
          <a:p>
            <a:r>
              <a:rPr lang="en-AU" dirty="0" err="1" smtClean="0"/>
              <a:t>behavioral</a:t>
            </a:r>
            <a:r>
              <a:rPr lang="en-AU" dirty="0" smtClean="0"/>
              <a:t> </a:t>
            </a:r>
            <a:r>
              <a:rPr lang="en-AU" dirty="0"/>
              <a:t>differences ???</a:t>
            </a:r>
          </a:p>
          <a:p>
            <a:r>
              <a:rPr lang="en-AU" dirty="0" smtClean="0"/>
              <a:t>not </a:t>
            </a:r>
            <a:r>
              <a:rPr lang="en-AU" dirty="0"/>
              <a:t>highly attracted to </a:t>
            </a:r>
            <a:r>
              <a:rPr lang="en-AU" dirty="0" err="1"/>
              <a:t>oryctalure</a:t>
            </a:r>
            <a:endParaRPr lang="en-AU" dirty="0"/>
          </a:p>
          <a:p>
            <a:r>
              <a:rPr lang="en-AU" dirty="0" smtClean="0"/>
              <a:t>higher </a:t>
            </a:r>
            <a:r>
              <a:rPr lang="en-AU" dirty="0"/>
              <a:t>per-capita damage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51863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CRB-G is a Regional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/>
              <a:t>Jackson, Trevor (2015). </a:t>
            </a:r>
          </a:p>
          <a:p>
            <a:r>
              <a:rPr lang="en-AU" dirty="0"/>
              <a:t>Need for emergency response for a new variant of </a:t>
            </a:r>
            <a:r>
              <a:rPr lang="en-AU" dirty="0" smtClean="0"/>
              <a:t>rhinoceros </a:t>
            </a:r>
            <a:r>
              <a:rPr lang="en-AU" dirty="0"/>
              <a:t>beetle (Guam biotype). </a:t>
            </a:r>
          </a:p>
          <a:p>
            <a:r>
              <a:rPr lang="en-AU" dirty="0"/>
              <a:t>International Association for the Plant Protection </a:t>
            </a:r>
            <a:r>
              <a:rPr lang="en-AU" dirty="0" smtClean="0"/>
              <a:t>Sciences Newsletter </a:t>
            </a:r>
            <a:r>
              <a:rPr lang="en-AU" dirty="0"/>
              <a:t>(XI). November, 2015. </a:t>
            </a:r>
          </a:p>
          <a:p>
            <a:r>
              <a:rPr lang="en-AU" dirty="0"/>
              <a:t>Available on-line </a:t>
            </a:r>
            <a:r>
              <a:rPr lang="en-AU" dirty="0" smtClean="0"/>
              <a:t>at https</a:t>
            </a:r>
            <a:r>
              <a:rPr lang="en-AU" dirty="0"/>
              <a:t>://www.plantprotection.org/portals/0/documents/newsletters/2015/iapps%2011-2015.pdf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92366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Emerging Pest - Rhinoceros Beetle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/>
              <a:t>Vaqalo, Maclean, Sean Marshall, Trevor Jackson, Aubrey Moore (2015).</a:t>
            </a:r>
          </a:p>
          <a:p>
            <a:pPr marL="0" indent="0">
              <a:buNone/>
            </a:pPr>
            <a:r>
              <a:rPr lang="en-AU" dirty="0"/>
              <a:t>An Emerging Biotype of the Coconut Rhinoceros Beetle </a:t>
            </a:r>
          </a:p>
          <a:p>
            <a:pPr marL="0" indent="0">
              <a:buNone/>
            </a:pPr>
            <a:r>
              <a:rPr lang="en-AU" dirty="0"/>
              <a:t>Discovered in the Pacific</a:t>
            </a:r>
            <a:r>
              <a:rPr lang="en-AU" dirty="0" smtClean="0"/>
              <a:t>. The </a:t>
            </a:r>
            <a:r>
              <a:rPr lang="en-AU" dirty="0"/>
              <a:t>Pacific Community, Land Resources </a:t>
            </a:r>
            <a:r>
              <a:rPr lang="en-AU" dirty="0" smtClean="0"/>
              <a:t>Division</a:t>
            </a:r>
            <a:r>
              <a:rPr lang="en-AU" dirty="0"/>
              <a:t>. </a:t>
            </a:r>
          </a:p>
          <a:p>
            <a:r>
              <a:rPr lang="en-AU" dirty="0"/>
              <a:t>Available on-line </a:t>
            </a:r>
            <a:r>
              <a:rPr lang="en-AU" dirty="0" smtClean="0"/>
              <a:t>at:  http</a:t>
            </a:r>
            <a:r>
              <a:rPr lang="en-AU" dirty="0"/>
              <a:t>://www.spc.int/lrd/plant-health-publications/doc_download/2374-ph-agalertno51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34304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Surveillance projects and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PPPO – general surveillance from request of the NPPO</a:t>
            </a:r>
          </a:p>
          <a:p>
            <a:r>
              <a:rPr lang="en-US" dirty="0" smtClean="0"/>
              <a:t>2016 – 3 completed</a:t>
            </a:r>
          </a:p>
          <a:p>
            <a:pPr marL="0" indent="0">
              <a:buNone/>
            </a:pPr>
            <a:r>
              <a:rPr lang="en-US" dirty="0" smtClean="0"/>
              <a:t>Projects:</a:t>
            </a:r>
          </a:p>
          <a:p>
            <a:r>
              <a:rPr lang="en-US" dirty="0"/>
              <a:t>F</a:t>
            </a:r>
            <a:r>
              <a:rPr lang="en-US" dirty="0" smtClean="0"/>
              <a:t>acilitated the HTFA operators training.  Attendees: Tonga, Fiji (Research and Private Sector), Samoa. Under the supervision – </a:t>
            </a:r>
            <a:r>
              <a:rPr lang="en-US" dirty="0" err="1" smtClean="0"/>
              <a:t>Dr</a:t>
            </a:r>
            <a:r>
              <a:rPr lang="en-US" dirty="0" smtClean="0"/>
              <a:t> Mike Williamson</a:t>
            </a:r>
          </a:p>
          <a:p>
            <a:r>
              <a:rPr lang="en-US" dirty="0" smtClean="0"/>
              <a:t>Handicraft manual capacity building for Crafters and producers – Tonga and Fiji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788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 smtClean="0"/>
              <a:t>Surveillance projects and activities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 smtClean="0"/>
              <a:t>Heat block system</a:t>
            </a:r>
            <a:r>
              <a:rPr lang="en-AU" dirty="0" smtClean="0"/>
              <a:t> – looking at the heat tolerance level of the different stages on the fruit fly.  Work with Research.</a:t>
            </a:r>
          </a:p>
          <a:p>
            <a:r>
              <a:rPr lang="en-AU" dirty="0" smtClean="0"/>
              <a:t>Expand it to other pests such as mealy bugs and mites etc.</a:t>
            </a:r>
          </a:p>
          <a:p>
            <a:pPr marL="0" indent="0">
              <a:buNone/>
            </a:pPr>
            <a:r>
              <a:rPr lang="en-AU" b="1" dirty="0" smtClean="0"/>
              <a:t>Protein Bait Production</a:t>
            </a:r>
            <a:r>
              <a:rPr lang="en-AU" dirty="0" smtClean="0"/>
              <a:t>- PPPO project</a:t>
            </a:r>
          </a:p>
          <a:p>
            <a:r>
              <a:rPr lang="en-AU" dirty="0" smtClean="0"/>
              <a:t>Boiler installed in 2017.</a:t>
            </a:r>
          </a:p>
          <a:p>
            <a:r>
              <a:rPr lang="en-AU" dirty="0" smtClean="0"/>
              <a:t>Collaborating with Research and the brewery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59984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Proposal for further collaboration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the key emerging issues and what commonalities exists and RPPOs can discuss how to further this through collaboration.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290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Thankyou</a:t>
            </a:r>
            <a:r>
              <a:rPr lang="en-US" dirty="0" smtClean="0"/>
              <a:t>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18" y="2201863"/>
            <a:ext cx="7395882" cy="4525962"/>
          </a:xfrm>
        </p:spPr>
      </p:pic>
    </p:spTree>
    <p:extLst>
      <p:ext uri="{BB962C8B-B14F-4D97-AF65-F5344CB8AC3E}">
        <p14:creationId xmlns:p14="http://schemas.microsoft.com/office/powerpoint/2010/main" val="1980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95835"/>
            <a:ext cx="8229600" cy="97878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Specificities of the </a:t>
            </a:r>
            <a:r>
              <a:rPr lang="en-US" b="1" dirty="0" smtClean="0"/>
              <a:t>RPPO</a:t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271" y="1788458"/>
            <a:ext cx="7624481" cy="482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846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Technical and capacity development achievements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PCE Facilitators Training – Chiang Mai (8-19 August 2016)</a:t>
            </a:r>
          </a:p>
          <a:p>
            <a:r>
              <a:rPr lang="en-US" dirty="0" smtClean="0"/>
              <a:t>PPPO members able to use the Online comments system at the last regional IPPC workshop on ISPM</a:t>
            </a:r>
          </a:p>
          <a:p>
            <a:r>
              <a:rPr lang="en-US" dirty="0" smtClean="0"/>
              <a:t>Capacity building on Pest List Database of country administrators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063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Emerging Issues - PPPO</a:t>
            </a:r>
            <a:endParaRPr lang="en-AU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7961478"/>
              </p:ext>
            </p:extLst>
          </p:nvPr>
        </p:nvGraphicFramePr>
        <p:xfrm>
          <a:off x="1532965" y="2729753"/>
          <a:ext cx="6656294" cy="37113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2151"/>
                <a:gridCol w="4164143"/>
              </a:tblGrid>
              <a:tr h="13915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Emerging Pest and New Incursions as trade increases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A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176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Lack of Pest Surveillance / Lack of Practitioners at the border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b="1" dirty="0" smtClean="0">
                          <a:effectLst/>
                        </a:rPr>
                        <a:t>2</a:t>
                      </a:r>
                      <a:endParaRPr lang="en-A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21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Lack of Staff Capacity Development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2000" b="1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b="1" dirty="0" smtClean="0">
                          <a:effectLst/>
                        </a:rPr>
                        <a:t>3</a:t>
                      </a:r>
                      <a:endParaRPr lang="en-A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88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Emerging Pests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Rhinoceros Beetle (</a:t>
            </a:r>
            <a:r>
              <a:rPr lang="en-US" dirty="0" err="1" smtClean="0"/>
              <a:t>Oryctes</a:t>
            </a:r>
            <a:r>
              <a:rPr lang="en-US" dirty="0" smtClean="0"/>
              <a:t> rhinoceros)-Guam biotype</a:t>
            </a:r>
          </a:p>
          <a:p>
            <a:endParaRPr lang="en-US" dirty="0"/>
          </a:p>
          <a:p>
            <a:endParaRPr lang="en-AU" dirty="0"/>
          </a:p>
        </p:txBody>
      </p:sp>
      <p:pic>
        <p:nvPicPr>
          <p:cNvPr id="4" name="Picture 3" descr="https://cabiplantwise.files.wordpress.com/2012/03/coconut-rhinoceros-beetle1.jpg?w=300&amp;h=189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629891"/>
            <a:ext cx="2857500" cy="1565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7295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11" y="907219"/>
            <a:ext cx="8162889" cy="522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799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513947"/>
            <a:ext cx="4074459" cy="3698594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513947"/>
            <a:ext cx="4038600" cy="369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954" y="1008529"/>
            <a:ext cx="7556556" cy="513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07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Discovery of the CRB-G Biotype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/>
              <a:t>Marshall, Sean, Maclean Vaqalo, Aubrey Moore, Roland </a:t>
            </a:r>
          </a:p>
          <a:p>
            <a:pPr marL="0" indent="0">
              <a:buNone/>
            </a:pPr>
            <a:r>
              <a:rPr lang="en-AU" dirty="0"/>
              <a:t>Quitugua, and Trevor Jackson (2015). </a:t>
            </a: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b="1" dirty="0"/>
              <a:t>A new invasive </a:t>
            </a:r>
            <a:r>
              <a:rPr lang="en-AU" b="1" dirty="0" smtClean="0"/>
              <a:t>biotype </a:t>
            </a:r>
            <a:r>
              <a:rPr lang="en-AU" b="1" dirty="0"/>
              <a:t>of the coconut rhinoceros beetle (</a:t>
            </a:r>
          </a:p>
          <a:p>
            <a:pPr marL="0" indent="0">
              <a:buNone/>
            </a:pPr>
            <a:r>
              <a:rPr lang="en-AU" b="1" dirty="0" err="1"/>
              <a:t>Oryctes</a:t>
            </a:r>
            <a:r>
              <a:rPr lang="en-AU" b="1" dirty="0"/>
              <a:t> </a:t>
            </a:r>
            <a:r>
              <a:rPr lang="en-AU" b="1" dirty="0" smtClean="0"/>
              <a:t>rhinoceros ) </a:t>
            </a:r>
            <a:r>
              <a:rPr lang="en-AU" b="1" dirty="0"/>
              <a:t>has escaped from biological control by </a:t>
            </a:r>
          </a:p>
          <a:p>
            <a:pPr marL="0" indent="0">
              <a:buNone/>
            </a:pPr>
            <a:r>
              <a:rPr lang="en-AU" b="1" dirty="0" err="1"/>
              <a:t>Oryctes</a:t>
            </a:r>
            <a:r>
              <a:rPr lang="en-AU" b="1" dirty="0"/>
              <a:t> rhinoceros </a:t>
            </a:r>
            <a:r>
              <a:rPr lang="en-AU" b="1" dirty="0" err="1"/>
              <a:t>nudivirus</a:t>
            </a:r>
            <a:r>
              <a:rPr lang="en-AU" b="1" dirty="0" smtClean="0"/>
              <a:t>.</a:t>
            </a:r>
          </a:p>
          <a:p>
            <a:endParaRPr lang="en-AU" dirty="0"/>
          </a:p>
          <a:p>
            <a:r>
              <a:rPr lang="en-AU" dirty="0"/>
              <a:t>Presented at the International Congress on Invertebrate </a:t>
            </a:r>
          </a:p>
          <a:p>
            <a:pPr marL="0" indent="0">
              <a:buNone/>
            </a:pPr>
            <a:r>
              <a:rPr lang="en-AU" dirty="0"/>
              <a:t>Pathology and Microbial Control and the 48th Annual </a:t>
            </a:r>
            <a:r>
              <a:rPr lang="en-AU" dirty="0" smtClean="0"/>
              <a:t>Meeting </a:t>
            </a:r>
            <a:r>
              <a:rPr lang="en-AU" dirty="0"/>
              <a:t>of the Society for Invertebrate Pathology, </a:t>
            </a:r>
            <a:r>
              <a:rPr lang="en-AU" dirty="0" smtClean="0"/>
              <a:t>Vancouver</a:t>
            </a:r>
            <a:r>
              <a:rPr lang="en-AU" dirty="0"/>
              <a:t>, BC, August 2015.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36240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EDC01F2B24754BBFB83003EAA78FD4" ma:contentTypeVersion="1" ma:contentTypeDescription="Create a new document." ma:contentTypeScope="" ma:versionID="e93e7bf8ac6e267eb8b867b511ef84d9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ddb0c952b897a810c8a4e377cff6bf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A4934BF9-A869-46EE-A4B9-15E6DCA957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A129F68-F93E-4F89-B08D-CB1E4FA9DC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E00B51-AEB2-4530-9016-692732643C01}">
  <ds:schemaRefs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sharepoint/v3"/>
    <ds:schemaRef ds:uri="http://purl.org/dc/dcmitype/"/>
    <ds:schemaRef ds:uri="http://schemas.microsoft.com/office/2006/documentManagement/typ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445</Words>
  <Application>Microsoft Office PowerPoint</Application>
  <PresentationFormat>On-screen Show (4:3)</PresentationFormat>
  <Paragraphs>64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Thème Office</vt:lpstr>
      <vt:lpstr>PowerPoint Presentation</vt:lpstr>
      <vt:lpstr>Specificities of the RPPO </vt:lpstr>
      <vt:lpstr>Technical and capacity development achievements</vt:lpstr>
      <vt:lpstr>Emerging Issues - PPPO</vt:lpstr>
      <vt:lpstr>Emerging Pests</vt:lpstr>
      <vt:lpstr>PowerPoint Presentation</vt:lpstr>
      <vt:lpstr>PowerPoint Presentation</vt:lpstr>
      <vt:lpstr>PowerPoint Presentation</vt:lpstr>
      <vt:lpstr>Discovery of the CRB-G Biotype</vt:lpstr>
      <vt:lpstr>Characteristics of CRB-G</vt:lpstr>
      <vt:lpstr>CRB-G is a Regional Problem</vt:lpstr>
      <vt:lpstr>Emerging Pest - Rhinoceros Beetle</vt:lpstr>
      <vt:lpstr>Surveillance projects and activities</vt:lpstr>
      <vt:lpstr>Surveillance projects and activities</vt:lpstr>
      <vt:lpstr>Proposal for further collaboration</vt:lpstr>
      <vt:lpstr>Thankyou.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SPC132105</dc:creator>
  <cp:lastModifiedBy>Faouser01</cp:lastModifiedBy>
  <cp:revision>46</cp:revision>
  <dcterms:created xsi:type="dcterms:W3CDTF">2015-09-02T21:58:17Z</dcterms:created>
  <dcterms:modified xsi:type="dcterms:W3CDTF">2016-11-13T18:40:22Z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0x01010052EDC01F2B24754BBFB83003EAA78FD4</vt:lpwstr>
  </property>
</Properties>
</file>