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7" r:id="rId3"/>
    <p:sldId id="270" r:id="rId4"/>
    <p:sldId id="259" r:id="rId5"/>
    <p:sldId id="260" r:id="rId6"/>
    <p:sldId id="261" r:id="rId7"/>
    <p:sldId id="263" r:id="rId8"/>
    <p:sldId id="265" r:id="rId9"/>
    <p:sldId id="268" r:id="rId10"/>
    <p:sldId id="266" r:id="rId11"/>
    <p:sldId id="269" r:id="rId12"/>
    <p:sldId id="264" r:id="rId13"/>
    <p:sldId id="267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Practical advice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612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ippc-official-contact-point-notification-form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Семинар по НОО</a:t>
            </a:r>
            <a:endParaRPr kumimoji="0" lang="en-US" sz="3400" b="1" i="0" u="none" strike="noStrike" kern="1200" cap="none" spc="0" normalizeH="0" baseline="0" noProof="0" dirty="0" smtClean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Практические рекомендации</a:t>
            </a:r>
            <a:endParaRPr kumimoji="0" lang="en-GB" sz="3400" b="1" i="0" u="none" strike="noStrike" kern="1200" cap="none" spc="0" normalizeH="0" baseline="0" noProof="0" dirty="0" smtClean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i="1" dirty="0"/>
              <a:t>с целевой поддержкой Программы сотрудничества между ФАО и Китаем по линии Юг-Юг</a:t>
            </a:r>
            <a:endParaRPr lang="en-US" sz="2000" i="1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en-GB" altLang="fr-FR" sz="24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7-8 </a:t>
            </a: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сентября </a:t>
            </a: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2018</a:t>
            </a: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 года</a:t>
            </a: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Москва</a:t>
            </a: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,</a:t>
            </a: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fr-FR" sz="2400" b="1" dirty="0">
                <a:ea typeface="Arial Unicode MS" panose="020B0604020202020204" pitchFamily="34" charset="-128"/>
                <a:cs typeface="Arial" panose="020B0604020202020204" pitchFamily="34" charset="0"/>
              </a:rPr>
              <a:t>Россия</a:t>
            </a:r>
            <a:endParaRPr lang="en-US" altLang="fr-FR" sz="24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10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7" y="599835"/>
            <a:ext cx="8605089" cy="6101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Оповещение о вредном организме 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поля с указанием статуса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5136" y="1360090"/>
            <a:ext cx="860508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600" b="1" dirty="0" smtClean="0">
                <a:cs typeface="Arial" panose="020B0604020202020204" pitchFamily="34" charset="0"/>
              </a:rPr>
              <a:t>“</a:t>
            </a:r>
            <a:r>
              <a:rPr lang="ru-RU" sz="1600" b="1" dirty="0" smtClean="0">
                <a:cs typeface="Arial" panose="020B0604020202020204" pitchFamily="34" charset="0"/>
              </a:rPr>
              <a:t>Статус</a:t>
            </a:r>
            <a:r>
              <a:rPr lang="en-GB" sz="1600" b="1" dirty="0" smtClean="0">
                <a:cs typeface="Arial" panose="020B0604020202020204" pitchFamily="34" charset="0"/>
              </a:rPr>
              <a:t>” = </a:t>
            </a:r>
            <a:r>
              <a:rPr lang="ru-RU" sz="1600" b="1" dirty="0" smtClean="0">
                <a:cs typeface="Arial" panose="020B0604020202020204" pitchFamily="34" charset="0"/>
              </a:rPr>
              <a:t>статус этого оповещения в системе в отношении ввода данных</a:t>
            </a:r>
            <a:r>
              <a:rPr lang="en-GB" sz="1600" b="1" dirty="0" smtClean="0">
                <a:cs typeface="Arial" panose="020B0604020202020204" pitchFamily="34" charset="0"/>
              </a:rPr>
              <a:t>. 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Возможность сохранить оповещение как черновик</a:t>
            </a:r>
            <a:r>
              <a:rPr lang="en-GB" sz="1600" b="1" dirty="0" smtClean="0">
                <a:cs typeface="Arial" panose="020B0604020202020204" pitchFamily="34" charset="0"/>
              </a:rPr>
              <a:t>. </a:t>
            </a:r>
            <a:r>
              <a:rPr lang="ru-RU" sz="1600" b="1" dirty="0" smtClean="0">
                <a:cs typeface="Arial" panose="020B0604020202020204" pitchFamily="34" charset="0"/>
              </a:rPr>
              <a:t>Выберите из раскрывающегося меню </a:t>
            </a:r>
            <a:r>
              <a:rPr lang="en-GB" sz="1600" b="1" dirty="0" smtClean="0">
                <a:cs typeface="Arial" panose="020B0604020202020204" pitchFamily="34" charset="0"/>
              </a:rPr>
              <a:t>“</a:t>
            </a:r>
            <a:r>
              <a:rPr lang="ru-RU" sz="1600" b="1" dirty="0" smtClean="0">
                <a:cs typeface="Arial" panose="020B0604020202020204" pitchFamily="34" charset="0"/>
              </a:rPr>
              <a:t>Опубликовано</a:t>
            </a:r>
            <a:r>
              <a:rPr lang="en-GB" sz="1600" b="1" dirty="0" smtClean="0">
                <a:cs typeface="Arial" panose="020B0604020202020204" pitchFamily="34" charset="0"/>
              </a:rPr>
              <a:t>” </a:t>
            </a:r>
            <a:r>
              <a:rPr lang="ru-RU" sz="1600" b="1" dirty="0" smtClean="0">
                <a:cs typeface="Arial" panose="020B0604020202020204" pitchFamily="34" charset="0"/>
              </a:rPr>
              <a:t>или</a:t>
            </a:r>
            <a:r>
              <a:rPr lang="en-GB" sz="1600" b="1" dirty="0" smtClean="0">
                <a:cs typeface="Arial" panose="020B0604020202020204" pitchFamily="34" charset="0"/>
              </a:rPr>
              <a:t> “</a:t>
            </a:r>
            <a:r>
              <a:rPr lang="ru-RU" sz="1600" b="1" dirty="0" smtClean="0">
                <a:cs typeface="Arial" panose="020B0604020202020204" pitchFamily="34" charset="0"/>
              </a:rPr>
              <a:t>Черновик</a:t>
            </a:r>
            <a:r>
              <a:rPr lang="en-GB" sz="1600" b="1" dirty="0" smtClean="0">
                <a:cs typeface="Arial" panose="020B0604020202020204" pitchFamily="34" charset="0"/>
              </a:rPr>
              <a:t>”. </a:t>
            </a:r>
          </a:p>
          <a:p>
            <a:pPr lvl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600" b="1" dirty="0">
                <a:cs typeface="Arial" panose="020B0604020202020204" pitchFamily="34" charset="0"/>
              </a:rPr>
              <a:t>	</a:t>
            </a:r>
            <a:r>
              <a:rPr lang="ru-RU" sz="1600" b="1" dirty="0" smtClean="0">
                <a:cs typeface="Arial" panose="020B0604020202020204" pitchFamily="34" charset="0"/>
              </a:rPr>
              <a:t>Если вы выбираете черновик, то другие пользователи не увидят оповещение, до 	тех пор, пока вы не измените его статус на </a:t>
            </a:r>
            <a:r>
              <a:rPr lang="en-GB" sz="1600" b="1" dirty="0" smtClean="0">
                <a:cs typeface="Arial" panose="020B0604020202020204" pitchFamily="34" charset="0"/>
              </a:rPr>
              <a:t>“</a:t>
            </a:r>
            <a:r>
              <a:rPr lang="ru-RU" sz="1600" b="1" dirty="0" smtClean="0">
                <a:cs typeface="Arial" panose="020B0604020202020204" pitchFamily="34" charset="0"/>
              </a:rPr>
              <a:t>Опубликовано</a:t>
            </a:r>
            <a:r>
              <a:rPr lang="en-GB" sz="1600" b="1" dirty="0" smtClean="0">
                <a:cs typeface="Arial" panose="020B0604020202020204" pitchFamily="34" charset="0"/>
              </a:rPr>
              <a:t>”. 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Если вам эта опция не нужна, оставьте </a:t>
            </a:r>
            <a:r>
              <a:rPr lang="en-GB" sz="1600" b="1" dirty="0" smtClean="0">
                <a:cs typeface="Arial" panose="020B0604020202020204" pitchFamily="34" charset="0"/>
              </a:rPr>
              <a:t>“</a:t>
            </a:r>
            <a:r>
              <a:rPr lang="ru-RU" sz="1600" b="1" dirty="0" smtClean="0">
                <a:cs typeface="Arial" panose="020B0604020202020204" pitchFamily="34" charset="0"/>
              </a:rPr>
              <a:t>Опубликовано</a:t>
            </a:r>
            <a:r>
              <a:rPr lang="en-GB" sz="1600" b="1" dirty="0" smtClean="0">
                <a:cs typeface="Arial" panose="020B0604020202020204" pitchFamily="34" charset="0"/>
              </a:rPr>
              <a:t>” </a:t>
            </a:r>
            <a:r>
              <a:rPr lang="ru-RU" sz="1600" b="1" dirty="0" smtClean="0">
                <a:cs typeface="Arial" panose="020B0604020202020204" pitchFamily="34" charset="0"/>
              </a:rPr>
              <a:t>по умолчанию</a:t>
            </a:r>
            <a:r>
              <a:rPr lang="en-GB" sz="1600" b="1" dirty="0" smtClean="0">
                <a:cs typeface="Arial" panose="020B0604020202020204" pitchFamily="34" charset="0"/>
              </a:rPr>
              <a:t>. 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600" b="1" dirty="0" smtClean="0">
                <a:cs typeface="Arial" panose="020B0604020202020204" pitchFamily="34" charset="0"/>
              </a:rPr>
              <a:t>“</a:t>
            </a:r>
            <a:r>
              <a:rPr lang="ru-RU" sz="1600" b="1" dirty="0" smtClean="0">
                <a:cs typeface="Arial" panose="020B0604020202020204" pitchFamily="34" charset="0"/>
              </a:rPr>
              <a:t>Статус оповещения</a:t>
            </a:r>
            <a:r>
              <a:rPr lang="en-GB" sz="1600" b="1" dirty="0" smtClean="0">
                <a:cs typeface="Arial" panose="020B0604020202020204" pitchFamily="34" charset="0"/>
              </a:rPr>
              <a:t>” = </a:t>
            </a:r>
            <a:r>
              <a:rPr lang="ru-RU" sz="1600" b="1" dirty="0" smtClean="0">
                <a:cs typeface="Arial" panose="020B0604020202020204" pitchFamily="34" charset="0"/>
              </a:rPr>
              <a:t>статус этого оповещения в отношении вредного организма и принимаемых мер, о которых сообщается в этом оповещении</a:t>
            </a:r>
            <a:r>
              <a:rPr lang="en-GB" sz="1600" b="1" dirty="0" smtClean="0">
                <a:cs typeface="Arial" panose="020B0604020202020204" pitchFamily="34" charset="0"/>
              </a:rPr>
              <a:t>. 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Возможность выбрать из раскрывающегося меню</a:t>
            </a:r>
            <a:r>
              <a:rPr lang="en-GB" sz="1600" b="1" dirty="0" smtClean="0">
                <a:cs typeface="Arial" panose="020B0604020202020204" pitchFamily="34" charset="0"/>
              </a:rPr>
              <a:t> “</a:t>
            </a:r>
            <a:r>
              <a:rPr lang="ru-RU" sz="1600" b="1" dirty="0" smtClean="0">
                <a:cs typeface="Arial" panose="020B0604020202020204" pitchFamily="34" charset="0"/>
              </a:rPr>
              <a:t>Окончательное</a:t>
            </a:r>
            <a:r>
              <a:rPr lang="en-GB" sz="1600" b="1" dirty="0" smtClean="0">
                <a:cs typeface="Arial" panose="020B0604020202020204" pitchFamily="34" charset="0"/>
              </a:rPr>
              <a:t>” </a:t>
            </a:r>
            <a:r>
              <a:rPr lang="ru-RU" sz="1600" b="1" dirty="0" smtClean="0">
                <a:cs typeface="Arial" panose="020B0604020202020204" pitchFamily="34" charset="0"/>
              </a:rPr>
              <a:t>или</a:t>
            </a:r>
            <a:r>
              <a:rPr lang="en-GB" sz="1600" b="1" dirty="0" smtClean="0">
                <a:cs typeface="Arial" panose="020B0604020202020204" pitchFamily="34" charset="0"/>
              </a:rPr>
              <a:t> “</a:t>
            </a:r>
            <a:r>
              <a:rPr lang="ru-RU" sz="1600" b="1" dirty="0" smtClean="0">
                <a:cs typeface="Arial" panose="020B0604020202020204" pitchFamily="34" charset="0"/>
              </a:rPr>
              <a:t>Предварительное</a:t>
            </a:r>
            <a:r>
              <a:rPr lang="en-GB" sz="1600" b="1" dirty="0" smtClean="0">
                <a:cs typeface="Arial" panose="020B0604020202020204" pitchFamily="34" charset="0"/>
              </a:rPr>
              <a:t>” </a:t>
            </a:r>
            <a:r>
              <a:rPr lang="ru-RU" sz="1600" b="1" dirty="0" smtClean="0">
                <a:cs typeface="Arial" panose="020B0604020202020204" pitchFamily="34" charset="0"/>
              </a:rPr>
              <a:t>или</a:t>
            </a:r>
            <a:r>
              <a:rPr lang="en-GB" sz="1600" b="1" dirty="0" smtClean="0">
                <a:cs typeface="Arial" panose="020B0604020202020204" pitchFamily="34" charset="0"/>
              </a:rPr>
              <a:t> “</a:t>
            </a:r>
            <a:r>
              <a:rPr lang="ru-RU" sz="1600" b="1" dirty="0" smtClean="0">
                <a:cs typeface="Arial" panose="020B0604020202020204" pitchFamily="34" charset="0"/>
              </a:rPr>
              <a:t>Не применимо</a:t>
            </a:r>
            <a:r>
              <a:rPr lang="en-GB" sz="1600" b="1" dirty="0" smtClean="0">
                <a:cs typeface="Arial" panose="020B0604020202020204" pitchFamily="34" charset="0"/>
              </a:rPr>
              <a:t>”. 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/>
              <a:t>Если вы описываете новый очаг вредного организма, вы можете выбрать «Предварительное» и вернуться к нему позже для обновления, как только будет известно больше информации об очаге, </a:t>
            </a:r>
            <a:r>
              <a:rPr lang="ru-RU" sz="1600" b="1" dirty="0" smtClean="0"/>
              <a:t> и </a:t>
            </a:r>
            <a:r>
              <a:rPr lang="ru-RU" sz="1600" b="1" dirty="0"/>
              <a:t>если вносятся изменения в принимаемые меры или их применение </a:t>
            </a:r>
            <a:r>
              <a:rPr lang="ru-RU" sz="1600" b="1" dirty="0" smtClean="0"/>
              <a:t>завершается</a:t>
            </a:r>
            <a:r>
              <a:rPr lang="en-GB" sz="1600" b="1" dirty="0" smtClean="0">
                <a:cs typeface="Arial" panose="020B0604020202020204" pitchFamily="34" charset="0"/>
              </a:rPr>
              <a:t>. 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/>
              <a:t>Если вам эта опция не нужна, </a:t>
            </a:r>
            <a:r>
              <a:rPr lang="ru-RU" sz="1600" b="1" dirty="0" smtClean="0"/>
              <a:t>оставьте «</a:t>
            </a:r>
            <a:r>
              <a:rPr lang="ru-RU" sz="1600" b="1" dirty="0"/>
              <a:t>Окончательное</a:t>
            </a:r>
            <a:r>
              <a:rPr lang="ru-RU" sz="1600" b="1" dirty="0" smtClean="0"/>
              <a:t>» по умолчанию</a:t>
            </a:r>
            <a:r>
              <a:rPr lang="en-GB" sz="1600" b="1" dirty="0" smtClean="0">
                <a:cs typeface="Arial" panose="020B0604020202020204" pitchFamily="34" charset="0"/>
              </a:rPr>
              <a:t>.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fr-FR" sz="16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US" sz="1600" b="1" dirty="0" smtClean="0"/>
              <a:t>“</a:t>
            </a:r>
            <a:r>
              <a:rPr lang="ru-RU" sz="1600" b="1" dirty="0" smtClean="0"/>
              <a:t>Статус вредного организма</a:t>
            </a:r>
            <a:r>
              <a:rPr lang="en-US" sz="1600" b="1" dirty="0" smtClean="0"/>
              <a:t>” = </a:t>
            </a:r>
            <a:r>
              <a:rPr lang="ru-RU" sz="1600" b="1" dirty="0" smtClean="0"/>
              <a:t>статус вредного организма, о котором вы оповещаете</a:t>
            </a:r>
            <a:r>
              <a:rPr lang="en-US" sz="1600" b="1" dirty="0" smtClean="0"/>
              <a:t>. 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/>
              <a:t>Вы оцениваете его в соответствии с</a:t>
            </a:r>
            <a:r>
              <a:rPr lang="en-US" sz="1600" b="1" dirty="0" smtClean="0"/>
              <a:t> </a:t>
            </a:r>
            <a:r>
              <a:rPr lang="ru-RU" sz="1600" b="1" u="sng" dirty="0" smtClean="0">
                <a:hlinkClick r:id="rId2"/>
              </a:rPr>
              <a:t>Международным стандартом по фитосанитарным мерам </a:t>
            </a:r>
            <a:r>
              <a:rPr lang="en-GB" sz="1600" b="1" u="sng" dirty="0" smtClean="0">
                <a:hlinkClick r:id="rId2"/>
              </a:rPr>
              <a:t>No 8: </a:t>
            </a:r>
            <a:r>
              <a:rPr lang="ru-RU" sz="1600" b="1" u="sng" dirty="0">
                <a:hlinkClick r:id="rId2"/>
              </a:rPr>
              <a:t>Определение статуса вредного организма в зоне</a:t>
            </a:r>
            <a:r>
              <a:rPr lang="en-GB" sz="1600" b="1" dirty="0" smtClean="0"/>
              <a:t>. 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/>
              <a:t>Возможность </a:t>
            </a:r>
            <a:r>
              <a:rPr lang="ru-RU" sz="1600" b="1" dirty="0"/>
              <a:t>выбрать соответствующий статус вредного организма из раскрывающегося </a:t>
            </a:r>
            <a:r>
              <a:rPr lang="ru-RU" sz="1600" b="1" dirty="0" smtClean="0"/>
              <a:t>меню.</a:t>
            </a:r>
            <a:endParaRPr lang="en-US" altLang="fr-FR" sz="16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74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Оповещение о вредном организме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оповещать или нет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514235"/>
            <a:ext cx="80718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i="1" dirty="0" smtClean="0">
                <a:cs typeface="Arial" panose="020B0604020202020204" pitchFamily="34" charset="0"/>
              </a:rPr>
              <a:t>“</a:t>
            </a:r>
            <a:r>
              <a:rPr lang="ru-RU" b="1" i="1" dirty="0"/>
              <a:t>Договаривающиеся стороны будут сотрудничать друг с другом в максимально возможной степени для достижения целей настоящей Конвенции и, в частности, будут (…) сотрудничать в области обмена информацией о вредных для растений организмах, в частности, о присутствии, проявлениях или распространении вредных организмов, которые могут представлять непосредственную или потенциальную </a:t>
            </a:r>
            <a:r>
              <a:rPr lang="ru-RU" b="1" i="1" dirty="0" smtClean="0"/>
              <a:t>опасность </a:t>
            </a:r>
            <a:r>
              <a:rPr lang="en-GB" b="1" i="1" dirty="0" smtClean="0">
                <a:cs typeface="Arial" panose="020B0604020202020204" pitchFamily="34" charset="0"/>
              </a:rPr>
              <a:t>(...)</a:t>
            </a:r>
            <a:r>
              <a:rPr lang="en-US" b="1" i="1" dirty="0" smtClean="0">
                <a:cs typeface="Arial" panose="020B0604020202020204" pitchFamily="34" charset="0"/>
              </a:rPr>
              <a:t>”</a:t>
            </a:r>
            <a:endParaRPr lang="en-GB" b="1" i="1" dirty="0" smtClean="0"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b="1" i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В случае возникновения сомнений касательно классификации вредного организма как</a:t>
            </a:r>
            <a:r>
              <a:rPr lang="en-GB" b="1" dirty="0" smtClean="0">
                <a:cs typeface="Arial" panose="020B0604020202020204" pitchFamily="34" charset="0"/>
              </a:rPr>
              <a:t> </a:t>
            </a:r>
            <a:r>
              <a:rPr lang="ru-RU" b="1" dirty="0" smtClean="0">
                <a:cs typeface="Arial" panose="020B0604020202020204" pitchFamily="34" charset="0"/>
              </a:rPr>
              <a:t>«вредного </a:t>
            </a:r>
            <a:r>
              <a:rPr lang="ru-RU" b="1" dirty="0" smtClean="0">
                <a:cs typeface="Arial" panose="020B0604020202020204" pitchFamily="34" charset="0"/>
              </a:rPr>
              <a:t>организма, представляющего непосредственную или потенциальную </a:t>
            </a:r>
            <a:r>
              <a:rPr lang="ru-RU" b="1" dirty="0" smtClean="0">
                <a:cs typeface="Arial" panose="020B0604020202020204" pitchFamily="34" charset="0"/>
              </a:rPr>
              <a:t>опасность», </a:t>
            </a:r>
            <a:r>
              <a:rPr lang="ru-RU" b="1" u="sng" dirty="0" smtClean="0">
                <a:cs typeface="Arial" panose="020B0604020202020204" pitchFamily="34" charset="0"/>
              </a:rPr>
              <a:t>желательно оповещать о любом вредном организме</a:t>
            </a:r>
            <a:r>
              <a:rPr lang="en-GB" b="1" dirty="0" smtClean="0">
                <a:cs typeface="Arial" panose="020B0604020202020204" pitchFamily="34" charset="0"/>
              </a:rPr>
              <a:t>. 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cs typeface="Arial" panose="020B0604020202020204" pitchFamily="34" charset="0"/>
              </a:rPr>
              <a:t>	</a:t>
            </a:r>
            <a:r>
              <a:rPr lang="en-GB" b="1" dirty="0" smtClean="0">
                <a:cs typeface="Arial" panose="020B0604020202020204" pitchFamily="34" charset="0"/>
              </a:rPr>
              <a:t>	</a:t>
            </a:r>
            <a:r>
              <a:rPr lang="ru-RU" b="1" dirty="0" smtClean="0">
                <a:cs typeface="Arial" panose="020B0604020202020204" pitchFamily="34" charset="0"/>
              </a:rPr>
              <a:t>Другие страны могут рассматривать этот вредный организм, как вредный организм, представляющий непосредственную или потенциальную опасность, даже если вы считаете иначе</a:t>
            </a:r>
            <a:r>
              <a:rPr lang="en-GB" b="1" dirty="0" smtClean="0">
                <a:cs typeface="Arial" panose="020B0604020202020204" pitchFamily="34" charset="0"/>
              </a:rPr>
              <a:t>.</a:t>
            </a:r>
            <a:endParaRPr lang="en-US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62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Экстренное действие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что это такое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8072" y="1514235"/>
            <a:ext cx="7961035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МСФМ </a:t>
            </a:r>
            <a:r>
              <a:rPr lang="en-GB" sz="2000" b="1" dirty="0" smtClean="0">
                <a:cs typeface="Arial" panose="020B0604020202020204" pitchFamily="34" charset="0"/>
              </a:rPr>
              <a:t>5 </a:t>
            </a:r>
            <a:r>
              <a:rPr lang="ru-RU" sz="2000" b="1" dirty="0" smtClean="0">
                <a:cs typeface="Arial" panose="020B0604020202020204" pitchFamily="34" charset="0"/>
              </a:rPr>
              <a:t>«Глоссарий фитосанитарных терминов»</a:t>
            </a:r>
            <a:r>
              <a:rPr lang="en-GB" sz="2000" b="1" dirty="0" smtClean="0">
                <a:cs typeface="Arial" panose="020B0604020202020204" pitchFamily="34" charset="0"/>
              </a:rPr>
              <a:t>: </a:t>
            </a:r>
          </a:p>
          <a:p>
            <a:pPr>
              <a:spcBef>
                <a:spcPts val="12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cs typeface="Arial" panose="020B0604020202020204" pitchFamily="34" charset="0"/>
              </a:rPr>
              <a:t>“</a:t>
            </a:r>
            <a:r>
              <a:rPr lang="ru-RU" sz="2000" b="1" i="1" u="sng" dirty="0" smtClean="0">
                <a:cs typeface="Arial" panose="020B0604020202020204" pitchFamily="34" charset="0"/>
              </a:rPr>
              <a:t>экстренное действие</a:t>
            </a:r>
            <a:r>
              <a:rPr lang="en-GB" sz="2000" b="1" dirty="0" smtClean="0">
                <a:cs typeface="Arial" panose="020B0604020202020204" pitchFamily="34" charset="0"/>
              </a:rPr>
              <a:t>: </a:t>
            </a:r>
            <a:r>
              <a:rPr lang="ru-RU" sz="2000" b="1" i="1" dirty="0"/>
              <a:t>срочное фитосанитарное действие, предпринятое в новой или неожиданной фитосанитарной </a:t>
            </a:r>
            <a:r>
              <a:rPr lang="ru-RU" sz="2000" b="1" i="1" dirty="0" smtClean="0"/>
              <a:t>ситуации</a:t>
            </a:r>
            <a:r>
              <a:rPr lang="en-GB" sz="2000" b="1" dirty="0" smtClean="0">
                <a:cs typeface="Arial" panose="020B0604020202020204" pitchFamily="34" charset="0"/>
              </a:rPr>
              <a:t>”</a:t>
            </a:r>
          </a:p>
          <a:p>
            <a:pPr>
              <a:spcBef>
                <a:spcPts val="12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cs typeface="Arial" panose="020B0604020202020204" pitchFamily="34" charset="0"/>
              </a:rPr>
              <a:t>“</a:t>
            </a:r>
            <a:r>
              <a:rPr lang="ru-RU" sz="2000" b="1" i="1" u="sng" dirty="0" smtClean="0">
                <a:cs typeface="Arial" panose="020B0604020202020204" pitchFamily="34" charset="0"/>
              </a:rPr>
              <a:t>фитосанитарное действие</a:t>
            </a:r>
            <a:r>
              <a:rPr lang="en-GB" sz="2000" b="1" dirty="0" smtClean="0">
                <a:cs typeface="Arial" panose="020B0604020202020204" pitchFamily="34" charset="0"/>
              </a:rPr>
              <a:t>: </a:t>
            </a:r>
            <a:r>
              <a:rPr lang="ru-RU" sz="2000" b="1" i="1" dirty="0" smtClean="0"/>
              <a:t>официальная </a:t>
            </a:r>
            <a:r>
              <a:rPr lang="ru-RU" sz="2000" b="1" i="1" u="sng" dirty="0" smtClean="0"/>
              <a:t>операция, такая как </a:t>
            </a:r>
            <a:r>
              <a:rPr lang="ru-RU" sz="2000" b="1" i="1" u="sng" dirty="0"/>
              <a:t>досмотр, анализ, надзор или обработка</a:t>
            </a:r>
            <a:r>
              <a:rPr lang="ru-RU" sz="2000" b="1" i="1"/>
              <a:t>, </a:t>
            </a:r>
            <a:r>
              <a:rPr lang="ru-RU" sz="2000" b="1" i="1" smtClean="0"/>
              <a:t>предпринятая </a:t>
            </a:r>
            <a:r>
              <a:rPr lang="ru-RU" sz="2000" b="1" i="1" dirty="0"/>
              <a:t>для осуществления фитосанитарных регламентаций или </a:t>
            </a:r>
            <a:r>
              <a:rPr lang="ru-RU" sz="2000" b="1" i="1" dirty="0" smtClean="0"/>
              <a:t>процедур</a:t>
            </a:r>
            <a:r>
              <a:rPr lang="en-GB" sz="2000" b="1" dirty="0" smtClean="0">
                <a:cs typeface="Arial" panose="020B0604020202020204" pitchFamily="34" charset="0"/>
              </a:rPr>
              <a:t>”. </a:t>
            </a:r>
            <a:endParaRPr lang="en-GB" sz="20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Информация об экстренных действиях часто включается в оповещения о вредных организмах</a:t>
            </a:r>
            <a:r>
              <a:rPr lang="en-GB" sz="2000" b="1" dirty="0" smtClean="0">
                <a:cs typeface="Arial" panose="020B0604020202020204" pitchFamily="34" charset="0"/>
              </a:rPr>
              <a:t>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В МСФМ </a:t>
            </a:r>
            <a:r>
              <a:rPr lang="en-GB" sz="2000" b="1" dirty="0" smtClean="0">
                <a:cs typeface="Arial" panose="020B0604020202020204" pitchFamily="34" charset="0"/>
              </a:rPr>
              <a:t>13 </a:t>
            </a:r>
            <a:r>
              <a:rPr lang="ru-RU" sz="2000" b="1" dirty="0" smtClean="0">
                <a:cs typeface="Arial" panose="020B0604020202020204" pitchFamily="34" charset="0"/>
              </a:rPr>
              <a:t>«Руководство по нотификации о несоответствии и экстренном действии» </a:t>
            </a:r>
            <a:r>
              <a:rPr lang="ru-RU" sz="2000" b="1" u="sng" dirty="0" smtClean="0">
                <a:cs typeface="Arial" panose="020B0604020202020204" pitchFamily="34" charset="0"/>
              </a:rPr>
              <a:t>частично (только в отношении несоответствия импортируемых грузов фитосанитарным требованиям)</a:t>
            </a:r>
            <a:r>
              <a:rPr lang="ru-RU" sz="2000" b="1" dirty="0" smtClean="0">
                <a:cs typeface="Arial" panose="020B0604020202020204" pitchFamily="34" charset="0"/>
              </a:rPr>
              <a:t> приводится руководство по нотификации об экстренных действиях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39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02137" y="44226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Уведомление других стран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2137" y="1111672"/>
            <a:ext cx="8440615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При публикации нового оповещения </a:t>
            </a:r>
            <a:r>
              <a:rPr lang="en-US" b="1" dirty="0" smtClean="0">
                <a:cs typeface="Arial" panose="020B0604020202020204" pitchFamily="34" charset="0"/>
              </a:rPr>
              <a:t>:</a:t>
            </a:r>
            <a:endParaRPr lang="en-GB" b="1" dirty="0" smtClean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поставьте галочку в квадратике (нажав на него кнопкой мыши) под заголовком</a:t>
            </a:r>
            <a:r>
              <a:rPr lang="en-GB" b="1" dirty="0" smtClean="0">
                <a:cs typeface="Arial" panose="020B0604020202020204" pitchFamily="34" charset="0"/>
              </a:rPr>
              <a:t> “</a:t>
            </a:r>
            <a:r>
              <a:rPr lang="ru-RU" b="1" dirty="0" smtClean="0">
                <a:cs typeface="Arial" panose="020B0604020202020204" pitchFamily="34" charset="0"/>
              </a:rPr>
              <a:t>Уведомить</a:t>
            </a:r>
            <a:r>
              <a:rPr lang="en-GB" b="1" dirty="0" smtClean="0">
                <a:cs typeface="Arial" panose="020B0604020202020204" pitchFamily="34" charset="0"/>
              </a:rPr>
              <a:t>”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выберите из списка страну и/или организации</a:t>
            </a:r>
            <a:r>
              <a:rPr lang="en-GB" b="1" dirty="0" smtClean="0">
                <a:cs typeface="Arial" panose="020B0604020202020204" pitchFamily="34" charset="0"/>
              </a:rPr>
              <a:t> (</a:t>
            </a:r>
            <a:r>
              <a:rPr lang="ru-RU" b="1" dirty="0" smtClean="0">
                <a:cs typeface="Arial" panose="020B0604020202020204" pitchFamily="34" charset="0"/>
              </a:rPr>
              <a:t>под заголовками</a:t>
            </a:r>
            <a:r>
              <a:rPr lang="en-GB" b="1" dirty="0" smtClean="0">
                <a:cs typeface="Arial" panose="020B0604020202020204" pitchFamily="34" charset="0"/>
              </a:rPr>
              <a:t>“</a:t>
            </a:r>
            <a:r>
              <a:rPr lang="ru-RU" b="1" dirty="0" smtClean="0">
                <a:cs typeface="Arial" panose="020B0604020202020204" pitchFamily="34" charset="0"/>
              </a:rPr>
              <a:t>Уведомление стран, НОКЗР, МО, партнерских организаций или Секретариата</a:t>
            </a:r>
            <a:r>
              <a:rPr lang="en-GB" b="1" dirty="0" smtClean="0">
                <a:cs typeface="Arial" panose="020B0604020202020204" pitchFamily="34" charset="0"/>
              </a:rPr>
              <a:t>”</a:t>
            </a:r>
            <a:r>
              <a:rPr lang="ru-RU" b="1" dirty="0" smtClean="0">
                <a:cs typeface="Arial" panose="020B0604020202020204" pitchFamily="34" charset="0"/>
              </a:rPr>
              <a:t>,</a:t>
            </a:r>
            <a:r>
              <a:rPr lang="en-GB" b="1" dirty="0" smtClean="0">
                <a:cs typeface="Arial" panose="020B0604020202020204" pitchFamily="34" charset="0"/>
              </a:rPr>
              <a:t> “</a:t>
            </a:r>
            <a:r>
              <a:rPr lang="ru-RU" b="1" dirty="0" smtClean="0">
                <a:cs typeface="Arial" panose="020B0604020202020204" pitchFamily="34" charset="0"/>
              </a:rPr>
              <a:t>Страна, которую </a:t>
            </a:r>
            <a:r>
              <a:rPr lang="ru-RU" b="1" dirty="0" smtClean="0">
                <a:cs typeface="Arial" panose="020B0604020202020204" pitchFamily="34" charset="0"/>
              </a:rPr>
              <a:t>вы хотите </a:t>
            </a:r>
            <a:r>
              <a:rPr lang="ru-RU" b="1" dirty="0" smtClean="0">
                <a:cs typeface="Arial" panose="020B0604020202020204" pitchFamily="34" charset="0"/>
              </a:rPr>
              <a:t>уведомить</a:t>
            </a:r>
            <a:r>
              <a:rPr lang="en-GB" b="1" dirty="0" smtClean="0">
                <a:cs typeface="Arial" panose="020B0604020202020204" pitchFamily="34" charset="0"/>
              </a:rPr>
              <a:t>”)</a:t>
            </a:r>
            <a:endParaRPr lang="en-GB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Если вы забыли это сделать в процессе загрузки нового оповещения, вы можете это сделать позже</a:t>
            </a:r>
            <a:r>
              <a:rPr lang="en-US" b="1" dirty="0" smtClean="0">
                <a:cs typeface="Arial" panose="020B0604020202020204" pitchFamily="34" charset="0"/>
              </a:rPr>
              <a:t>:</a:t>
            </a:r>
            <a:endParaRPr lang="en-GB" b="1" dirty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>
                <a:cs typeface="Arial" panose="020B0604020202020204" pitchFamily="34" charset="0"/>
              </a:rPr>
              <a:t>з</a:t>
            </a:r>
            <a:r>
              <a:rPr lang="ru-RU" b="1" dirty="0" smtClean="0">
                <a:cs typeface="Arial" panose="020B0604020202020204" pitchFamily="34" charset="0"/>
              </a:rPr>
              <a:t>айдите </a:t>
            </a:r>
            <a:r>
              <a:rPr lang="ru-RU" b="1" dirty="0" smtClean="0">
                <a:cs typeface="Arial" panose="020B0604020202020204" pitchFamily="34" charset="0"/>
              </a:rPr>
              <a:t>на МФП через свою учетную запись, перейдите к оповещению и нажмите на кнопку </a:t>
            </a:r>
            <a:r>
              <a:rPr lang="en-GB" b="1" dirty="0" smtClean="0">
                <a:cs typeface="Arial" panose="020B0604020202020204" pitchFamily="34" charset="0"/>
              </a:rPr>
              <a:t>“</a:t>
            </a:r>
            <a:r>
              <a:rPr lang="ru-RU" b="1" dirty="0" smtClean="0">
                <a:cs typeface="Arial" panose="020B0604020202020204" pitchFamily="34" charset="0"/>
              </a:rPr>
              <a:t>Редактировать</a:t>
            </a:r>
            <a:r>
              <a:rPr lang="en-GB" b="1" dirty="0" smtClean="0">
                <a:cs typeface="Arial" panose="020B0604020202020204" pitchFamily="34" charset="0"/>
              </a:rPr>
              <a:t>” </a:t>
            </a:r>
            <a:endParaRPr lang="en-GB" b="1" dirty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поставьте галочку в квадратике </a:t>
            </a:r>
            <a:r>
              <a:rPr lang="en-GB" b="1" dirty="0" smtClean="0">
                <a:cs typeface="Arial" panose="020B0604020202020204" pitchFamily="34" charset="0"/>
              </a:rPr>
              <a:t>(</a:t>
            </a:r>
            <a:r>
              <a:rPr lang="ru-RU" b="1" dirty="0" smtClean="0">
                <a:cs typeface="Arial" panose="020B0604020202020204" pitchFamily="34" charset="0"/>
              </a:rPr>
              <a:t>нажав на него кнопкой мыши</a:t>
            </a:r>
            <a:r>
              <a:rPr lang="en-GB" b="1" dirty="0" smtClean="0">
                <a:cs typeface="Arial" panose="020B0604020202020204" pitchFamily="34" charset="0"/>
              </a:rPr>
              <a:t>) </a:t>
            </a:r>
            <a:r>
              <a:rPr lang="ru-RU" b="1" dirty="0" smtClean="0">
                <a:cs typeface="Arial" panose="020B0604020202020204" pitchFamily="34" charset="0"/>
              </a:rPr>
              <a:t>под заголовком </a:t>
            </a:r>
            <a:r>
              <a:rPr lang="en-GB" b="1" dirty="0" smtClean="0">
                <a:cs typeface="Arial" panose="020B0604020202020204" pitchFamily="34" charset="0"/>
              </a:rPr>
              <a:t>“</a:t>
            </a:r>
            <a:r>
              <a:rPr lang="ru-RU" b="1" dirty="0" smtClean="0">
                <a:cs typeface="Arial" panose="020B0604020202020204" pitchFamily="34" charset="0"/>
              </a:rPr>
              <a:t>Уведомить</a:t>
            </a:r>
            <a:r>
              <a:rPr lang="en-GB" b="1" dirty="0" smtClean="0">
                <a:cs typeface="Arial" panose="020B0604020202020204" pitchFamily="34" charset="0"/>
              </a:rPr>
              <a:t>” </a:t>
            </a:r>
            <a:endParaRPr lang="en-GB" b="1" dirty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>
                <a:cs typeface="Arial" panose="020B0604020202020204" pitchFamily="34" charset="0"/>
              </a:rPr>
              <a:t>выберите из списка страну и/или организации</a:t>
            </a:r>
            <a:r>
              <a:rPr lang="en-GB" b="1" dirty="0">
                <a:cs typeface="Arial" panose="020B0604020202020204" pitchFamily="34" charset="0"/>
              </a:rPr>
              <a:t> (</a:t>
            </a:r>
            <a:r>
              <a:rPr lang="ru-RU" b="1" dirty="0">
                <a:cs typeface="Arial" panose="020B0604020202020204" pitchFamily="34" charset="0"/>
              </a:rPr>
              <a:t>под заголовками</a:t>
            </a:r>
            <a:r>
              <a:rPr lang="en-GB" b="1" dirty="0">
                <a:cs typeface="Arial" panose="020B0604020202020204" pitchFamily="34" charset="0"/>
              </a:rPr>
              <a:t>“</a:t>
            </a:r>
            <a:r>
              <a:rPr lang="ru-RU" b="1" dirty="0">
                <a:cs typeface="Arial" panose="020B0604020202020204" pitchFamily="34" charset="0"/>
              </a:rPr>
              <a:t>Уведомление стран, НОКЗР, МО, партнерских организаций или Секретариата</a:t>
            </a:r>
            <a:r>
              <a:rPr lang="en-GB" b="1" dirty="0">
                <a:cs typeface="Arial" panose="020B0604020202020204" pitchFamily="34" charset="0"/>
              </a:rPr>
              <a:t>”</a:t>
            </a:r>
            <a:r>
              <a:rPr lang="ru-RU" b="1" dirty="0">
                <a:cs typeface="Arial" panose="020B0604020202020204" pitchFamily="34" charset="0"/>
              </a:rPr>
              <a:t>,</a:t>
            </a:r>
            <a:r>
              <a:rPr lang="en-GB" b="1" dirty="0">
                <a:cs typeface="Arial" panose="020B0604020202020204" pitchFamily="34" charset="0"/>
              </a:rPr>
              <a:t> “</a:t>
            </a:r>
            <a:r>
              <a:rPr lang="ru-RU" b="1" dirty="0">
                <a:cs typeface="Arial" panose="020B0604020202020204" pitchFamily="34" charset="0"/>
              </a:rPr>
              <a:t>Страна, которую </a:t>
            </a:r>
            <a:r>
              <a:rPr lang="ru-RU" b="1" dirty="0" smtClean="0">
                <a:cs typeface="Arial" panose="020B0604020202020204" pitchFamily="34" charset="0"/>
              </a:rPr>
              <a:t>вы хотите </a:t>
            </a:r>
            <a:r>
              <a:rPr lang="ru-RU" b="1" dirty="0">
                <a:cs typeface="Arial" panose="020B0604020202020204" pitchFamily="34" charset="0"/>
              </a:rPr>
              <a:t>уведомить</a:t>
            </a:r>
            <a:r>
              <a:rPr lang="en-GB" b="1" dirty="0">
                <a:cs typeface="Arial" panose="020B0604020202020204" pitchFamily="34" charset="0"/>
              </a:rPr>
              <a:t>”)</a:t>
            </a:r>
          </a:p>
          <a:p>
            <a:pPr marL="800100" lvl="1" indent="-34290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>
                <a:cs typeface="Arial" panose="020B0604020202020204" pitchFamily="34" charset="0"/>
              </a:rPr>
              <a:t>н</a:t>
            </a:r>
            <a:r>
              <a:rPr lang="ru-RU" b="1" dirty="0" smtClean="0">
                <a:cs typeface="Arial" panose="020B0604020202020204" pitchFamily="34" charset="0"/>
              </a:rPr>
              <a:t>ажмите </a:t>
            </a:r>
            <a:r>
              <a:rPr lang="ru-RU" b="1" dirty="0" smtClean="0">
                <a:cs typeface="Arial" panose="020B0604020202020204" pitchFamily="34" charset="0"/>
              </a:rPr>
              <a:t>на кнопку</a:t>
            </a:r>
            <a:r>
              <a:rPr lang="en-GB" b="1" dirty="0" smtClean="0">
                <a:cs typeface="Arial" panose="020B0604020202020204" pitchFamily="34" charset="0"/>
              </a:rPr>
              <a:t> “</a:t>
            </a:r>
            <a:r>
              <a:rPr lang="ru-RU" b="1" dirty="0" smtClean="0">
                <a:cs typeface="Arial" panose="020B0604020202020204" pitchFamily="34" charset="0"/>
              </a:rPr>
              <a:t>Обновить оповещение</a:t>
            </a:r>
            <a:r>
              <a:rPr lang="en-GB" b="1" dirty="0" smtClean="0">
                <a:cs typeface="Arial" panose="020B0604020202020204" pitchFamily="34" charset="0"/>
              </a:rPr>
              <a:t>”. </a:t>
            </a:r>
            <a:r>
              <a:rPr lang="ru-RU" b="1" dirty="0" smtClean="0">
                <a:cs typeface="Arial" panose="020B0604020202020204" pitchFamily="34" charset="0"/>
              </a:rPr>
              <a:t>Это позволит отправить </a:t>
            </a:r>
            <a:r>
              <a:rPr lang="ru-RU" b="1" dirty="0" smtClean="0">
                <a:cs typeface="Arial" panose="020B0604020202020204" pitchFamily="34" charset="0"/>
              </a:rPr>
              <a:t>уведомления странам, </a:t>
            </a:r>
            <a:r>
              <a:rPr lang="ru-RU" b="1" dirty="0" smtClean="0">
                <a:cs typeface="Arial" panose="020B0604020202020204" pitchFamily="34" charset="0"/>
              </a:rPr>
              <a:t>которые вы выбрали</a:t>
            </a:r>
            <a:r>
              <a:rPr lang="en-GB" b="1" dirty="0" smtClean="0">
                <a:cs typeface="Arial" panose="020B0604020202020204" pitchFamily="34" charset="0"/>
              </a:rPr>
              <a:t>.</a:t>
            </a:r>
            <a:endParaRPr lang="en-GB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19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163253"/>
            <a:ext cx="792249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Viale delle Terme di Caracalla, 00153 Rome, Italy </a:t>
            </a:r>
            <a:endParaRPr kumimoji="0" lang="ru-RU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en-US" sz="2000" b="1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(Рим, Италия)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Тел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.: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+39-0657054812</a:t>
            </a:r>
            <a:b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en-US" sz="2000" b="1" dirty="0" err="1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Эл.почта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lvl="0">
              <a:buNone/>
              <a:defRPr/>
            </a:pP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Дорота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Бузон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куратор программы по 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НОО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lvl="0">
              <a:buNone/>
              <a:defRPr/>
            </a:pP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Паола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Сентинелли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администратор базы знаний </a:t>
            </a:r>
            <a:r>
              <a:rPr lang="ru-RU" altLang="en-US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МККЗР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Сайты</a:t>
            </a:r>
            <a:r>
              <a:rPr kumimoji="0" lang="fr-F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Контактная </a:t>
            </a:r>
            <a:r>
              <a:rPr lang="ru-RU" sz="340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информация</a:t>
            </a:r>
            <a:endParaRPr lang="en-US" sz="3400" b="1" dirty="0">
              <a:solidFill>
                <a:srgbClr val="165A30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Новое оповещение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что нужно сделать прежде всего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764" y="1514235"/>
            <a:ext cx="80903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Проверьте, есть ли уже на МФМ похожее оповещение</a:t>
            </a:r>
            <a:r>
              <a:rPr lang="en-GB" sz="2400" b="1" dirty="0" smtClean="0">
                <a:cs typeface="Arial" panose="020B0604020202020204" pitchFamily="34" charset="0"/>
              </a:rPr>
              <a:t>.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Лучше обновить существующее оповещение, чем добавить новое</a:t>
            </a:r>
            <a:r>
              <a:rPr lang="en-GB" sz="2400" b="1" dirty="0" smtClean="0">
                <a:cs typeface="Arial" panose="020B0604020202020204" pitchFamily="34" charset="0"/>
              </a:rPr>
              <a:t>!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sz="2400" b="1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Если вы, тем не менее, принимаете решение добавить новое оповещение, позаботьтесь о том, чтобы оно было четко обозначено (в названии или описании). Необходимо четко указать, какое оповещение – самое новое</a:t>
            </a:r>
            <a:r>
              <a:rPr lang="en-GB" sz="2400" b="1" dirty="0" smtClean="0">
                <a:cs typeface="Arial" panose="020B0604020202020204" pitchFamily="34" charset="0"/>
              </a:rPr>
              <a:t>.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Примите во внимание</a:t>
            </a:r>
            <a:r>
              <a:rPr lang="en-US" sz="2400" b="1" dirty="0" smtClean="0">
                <a:cs typeface="Arial" panose="020B0604020202020204" pitchFamily="34" charset="0"/>
              </a:rPr>
              <a:t>: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Все изменения, </a:t>
            </a:r>
            <a:r>
              <a:rPr lang="ru-RU" sz="2400" b="1" dirty="0" smtClean="0">
                <a:cs typeface="Arial" panose="020B0604020202020204" pitchFamily="34" charset="0"/>
              </a:rPr>
              <a:t>которые </a:t>
            </a:r>
            <a:r>
              <a:rPr lang="ru-RU" sz="2400" b="1" dirty="0" smtClean="0">
                <a:cs typeface="Arial" panose="020B0604020202020204" pitchFamily="34" charset="0"/>
              </a:rPr>
              <a:t>вы сохраняете, можно отследить </a:t>
            </a:r>
            <a:r>
              <a:rPr lang="en-GB" sz="2400" b="1" dirty="0" smtClean="0">
                <a:cs typeface="Arial" panose="020B0604020202020204" pitchFamily="34" charset="0"/>
              </a:rPr>
              <a:t>= </a:t>
            </a:r>
            <a:r>
              <a:rPr lang="ru-RU" sz="2400" b="1" dirty="0" smtClean="0">
                <a:cs typeface="Arial" panose="020B0604020202020204" pitchFamily="34" charset="0"/>
              </a:rPr>
              <a:t>все предыдущие версии (пересмотры) оповещений доступны на МФП</a:t>
            </a:r>
            <a:r>
              <a:rPr lang="en-GB" sz="2400" b="1" dirty="0" smtClean="0">
                <a:cs typeface="Arial" panose="020B0604020202020204" pitchFamily="34" charset="0"/>
              </a:rPr>
              <a:t> </a:t>
            </a:r>
            <a:endParaRPr lang="en-GB" sz="2400" b="1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476339"/>
            <a:ext cx="8440616" cy="70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Удаление старых оповещений (Часть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I)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2012" y="860670"/>
            <a:ext cx="878915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Общее правило, основанное на правовой рекомендации ФАО</a:t>
            </a:r>
            <a:r>
              <a:rPr lang="en-US" b="1" dirty="0" smtClean="0">
                <a:cs typeface="Arial" panose="020B0604020202020204" pitchFamily="34" charset="0"/>
              </a:rPr>
              <a:t>:</a:t>
            </a:r>
            <a:endParaRPr lang="en-GB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оповещение</a:t>
            </a:r>
            <a:r>
              <a:rPr lang="en-GB" b="1" dirty="0" smtClean="0">
                <a:cs typeface="Arial" panose="020B0604020202020204" pitchFamily="34" charset="0"/>
              </a:rPr>
              <a:t>/</a:t>
            </a:r>
            <a:r>
              <a:rPr lang="ru-RU" b="1" dirty="0" smtClean="0">
                <a:cs typeface="Arial" panose="020B0604020202020204" pitchFamily="34" charset="0"/>
              </a:rPr>
              <a:t>информация, загруженные страной на МФП </a:t>
            </a:r>
            <a:r>
              <a:rPr lang="en-GB" b="1" dirty="0" smtClean="0">
                <a:cs typeface="Arial" panose="020B0604020202020204" pitchFamily="34" charset="0"/>
              </a:rPr>
              <a:t> = </a:t>
            </a:r>
            <a:r>
              <a:rPr lang="ru-RU" b="1" dirty="0" smtClean="0">
                <a:cs typeface="Arial" panose="020B0604020202020204" pitchFamily="34" charset="0"/>
              </a:rPr>
              <a:t>официальная информация, передаваемая другим странам и Секретариату</a:t>
            </a:r>
            <a:endParaRPr lang="en-GB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по общему правилу возможность удалять информацию не должна использоваться</a:t>
            </a:r>
            <a:endParaRPr lang="en-GB" b="1" dirty="0" smtClean="0"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устаревшие оповещения должны обновляться, а если в них содержится недействительная информация, то необходимо сообщить об этом</a:t>
            </a:r>
            <a:r>
              <a:rPr lang="en-GB" b="1" dirty="0" smtClean="0">
                <a:cs typeface="Arial" panose="020B0604020202020204" pitchFamily="34" charset="0"/>
              </a:rPr>
              <a:t>. </a:t>
            </a:r>
          </a:p>
          <a:p>
            <a:pPr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Предполагается, что информация была действительна </a:t>
            </a:r>
            <a:r>
              <a:rPr lang="ru-RU" b="1" dirty="0" smtClean="0">
                <a:cs typeface="Arial" panose="020B0604020202020204" pitchFamily="34" charset="0"/>
              </a:rPr>
              <a:t>на </a:t>
            </a:r>
            <a:r>
              <a:rPr lang="ru-RU" b="1" dirty="0" smtClean="0">
                <a:cs typeface="Arial" panose="020B0604020202020204" pitchFamily="34" charset="0"/>
              </a:rPr>
              <a:t>момент публикации, и как таковая она может быть сохранена в категории «Пересмотр/ы», что может считаться архивированием. Если оповещение удаляется, то все данные исчезают и к ним больше нельзя получить доступ, что может потребоваться при торговом споре или разногласии</a:t>
            </a:r>
            <a:r>
              <a:rPr lang="en-GB" b="1" dirty="0" smtClean="0">
                <a:cs typeface="Arial" panose="020B0604020202020204" pitchFamily="34" charset="0"/>
              </a:rPr>
              <a:t>.  </a:t>
            </a: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b="1" dirty="0" smtClean="0"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Поэтому Секретариат не может этого сделать, кроме случаев </a:t>
            </a:r>
            <a:r>
              <a:rPr lang="ru-RU" b="1" u="sng" dirty="0" smtClean="0">
                <a:cs typeface="Arial" panose="020B0604020202020204" pitchFamily="34" charset="0"/>
              </a:rPr>
              <a:t>сбоя</a:t>
            </a:r>
            <a:r>
              <a:rPr lang="en-GB" b="1" u="sng" dirty="0" smtClean="0">
                <a:cs typeface="Arial" panose="020B0604020202020204" pitchFamily="34" charset="0"/>
              </a:rPr>
              <a:t>/</a:t>
            </a:r>
            <a:r>
              <a:rPr lang="ru-RU" b="1" u="sng" dirty="0" smtClean="0">
                <a:cs typeface="Arial" panose="020B0604020202020204" pitchFamily="34" charset="0"/>
              </a:rPr>
              <a:t>ошибки</a:t>
            </a:r>
            <a:r>
              <a:rPr lang="en-GB" b="1" u="sng" dirty="0" smtClean="0">
                <a:cs typeface="Arial" panose="020B0604020202020204" pitchFamily="34" charset="0"/>
              </a:rPr>
              <a:t>/</a:t>
            </a:r>
            <a:r>
              <a:rPr lang="ru-RU" b="1" u="sng" dirty="0" smtClean="0">
                <a:cs typeface="Arial" panose="020B0604020202020204" pitchFamily="34" charset="0"/>
              </a:rPr>
              <a:t>дублирования оповещений</a:t>
            </a:r>
            <a:r>
              <a:rPr lang="en-GB" b="1" dirty="0" smtClean="0">
                <a:cs typeface="Arial" panose="020B0604020202020204" pitchFamily="34" charset="0"/>
              </a:rPr>
              <a:t>. </a:t>
            </a:r>
          </a:p>
          <a:p>
            <a:pPr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Если вы считаете, что это ваш случай, свяжитесь, пожалуйста, с Секретариатом</a:t>
            </a:r>
            <a:r>
              <a:rPr lang="en-GB" b="1" dirty="0" smtClean="0">
                <a:cs typeface="Arial" panose="020B0604020202020204" pitchFamily="34" charset="0"/>
              </a:rPr>
              <a:t> (</a:t>
            </a:r>
            <a:r>
              <a:rPr lang="en-GB" b="1" dirty="0" smtClean="0">
                <a:cs typeface="Arial" panose="020B0604020202020204" pitchFamily="34" charset="0"/>
                <a:hlinkClick r:id="rId2"/>
              </a:rPr>
              <a:t>ippc@fao.org</a:t>
            </a:r>
            <a:r>
              <a:rPr lang="en-GB" b="1" dirty="0" smtClean="0">
                <a:cs typeface="Arial" panose="020B0604020202020204" pitchFamily="34" charset="0"/>
              </a:rPr>
              <a:t>).</a:t>
            </a:r>
            <a:endParaRPr lang="en-US" altLang="fr-FR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66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Удаление старых оповещений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Часть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II)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2655" y="1302327"/>
            <a:ext cx="7970981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Если это не ваш случай, но вы все равно хотели бы «удалить» оповещение, поскольку информация уже не является действительной</a:t>
            </a:r>
            <a:r>
              <a:rPr lang="en-US" b="1" dirty="0" smtClean="0">
                <a:cs typeface="Arial" panose="020B0604020202020204" pitchFamily="34" charset="0"/>
              </a:rPr>
              <a:t>:</a:t>
            </a: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 smtClean="0"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Войдите на МФП через свою учетную запись</a:t>
            </a:r>
            <a:r>
              <a:rPr lang="en-GB" b="1" dirty="0" smtClean="0">
                <a:cs typeface="Arial" panose="020B0604020202020204" pitchFamily="34" charset="0"/>
              </a:rPr>
              <a:t>, </a:t>
            </a:r>
            <a:r>
              <a:rPr lang="ru-RU" b="1" dirty="0" smtClean="0">
                <a:cs typeface="Arial" panose="020B0604020202020204" pitchFamily="34" charset="0"/>
              </a:rPr>
              <a:t>перейдите к разделу</a:t>
            </a:r>
            <a:r>
              <a:rPr lang="en-GB" b="1" dirty="0" smtClean="0">
                <a:cs typeface="Arial" panose="020B0604020202020204" pitchFamily="34" charset="0"/>
              </a:rPr>
              <a:t>: “</a:t>
            </a:r>
            <a:r>
              <a:rPr lang="ru-RU" b="1" dirty="0" smtClean="0">
                <a:cs typeface="Arial" panose="020B0604020202020204" pitchFamily="34" charset="0"/>
              </a:rPr>
              <a:t>Редактировать информацию о стране</a:t>
            </a:r>
            <a:r>
              <a:rPr lang="en-GB" b="1" dirty="0" smtClean="0">
                <a:cs typeface="Arial" panose="020B0604020202020204" pitchFamily="34" charset="0"/>
              </a:rPr>
              <a:t>”</a:t>
            </a:r>
            <a:r>
              <a:rPr lang="en-GB" dirty="0" smtClean="0"/>
              <a:t>.</a:t>
            </a:r>
            <a:endParaRPr lang="en-GB" b="1" dirty="0" smtClean="0"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 smtClean="0"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Перейдите к оповещению и нажмите на кнопку</a:t>
            </a:r>
            <a:r>
              <a:rPr lang="en-GB" b="1" dirty="0" smtClean="0">
                <a:cs typeface="Arial" panose="020B0604020202020204" pitchFamily="34" charset="0"/>
              </a:rPr>
              <a:t> “</a:t>
            </a:r>
            <a:r>
              <a:rPr lang="ru-RU" b="1" dirty="0" smtClean="0">
                <a:cs typeface="Arial" panose="020B0604020202020204" pitchFamily="34" charset="0"/>
              </a:rPr>
              <a:t>РЕДАКТИРОВАТЬ</a:t>
            </a:r>
            <a:r>
              <a:rPr lang="en-GB" b="1" dirty="0" smtClean="0">
                <a:cs typeface="Arial" panose="020B0604020202020204" pitchFamily="34" charset="0"/>
              </a:rPr>
              <a:t>”</a:t>
            </a:r>
            <a:r>
              <a:rPr lang="ru-RU" b="1" dirty="0" smtClean="0">
                <a:cs typeface="Arial" panose="020B0604020202020204" pitchFamily="34" charset="0"/>
              </a:rPr>
              <a:t>, расположенную справа</a:t>
            </a:r>
            <a:endParaRPr lang="en-GB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Когда форма откроется</a:t>
            </a:r>
            <a:r>
              <a:rPr lang="en-GB" b="1" dirty="0" smtClean="0">
                <a:cs typeface="Arial" panose="020B0604020202020204" pitchFamily="34" charset="0"/>
              </a:rPr>
              <a:t>: </a:t>
            </a:r>
            <a:r>
              <a:rPr lang="ru-RU" b="1" dirty="0" smtClean="0">
                <a:cs typeface="Arial" panose="020B0604020202020204" pitchFamily="34" charset="0"/>
              </a:rPr>
              <a:t>удалите все данные во всех строках/окнах, а также удалите все файлы (приложения)</a:t>
            </a:r>
            <a:endParaRPr lang="en-GB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Переименуйте оповещение </a:t>
            </a:r>
            <a:r>
              <a:rPr lang="en-GB" b="1" dirty="0" smtClean="0">
                <a:cs typeface="Arial" panose="020B0604020202020204" pitchFamily="34" charset="0"/>
              </a:rPr>
              <a:t>(</a:t>
            </a:r>
            <a:r>
              <a:rPr lang="ru-RU" b="1" dirty="0" smtClean="0">
                <a:cs typeface="Arial" panose="020B0604020202020204" pitchFamily="34" charset="0"/>
              </a:rPr>
              <a:t>измените название и/или описание</a:t>
            </a:r>
            <a:r>
              <a:rPr lang="en-GB" b="1" dirty="0" smtClean="0">
                <a:cs typeface="Arial" panose="020B0604020202020204" pitchFamily="34" charset="0"/>
              </a:rPr>
              <a:t>)</a:t>
            </a:r>
            <a:r>
              <a:rPr lang="ru-RU" b="1" dirty="0" smtClean="0">
                <a:cs typeface="Arial" panose="020B0604020202020204" pitchFamily="34" charset="0"/>
              </a:rPr>
              <a:t>, например, на следующее</a:t>
            </a:r>
            <a:r>
              <a:rPr lang="en-GB" b="1" dirty="0" smtClean="0">
                <a:cs typeface="Arial" panose="020B0604020202020204" pitchFamily="34" charset="0"/>
              </a:rPr>
              <a:t>: “</a:t>
            </a:r>
            <a:r>
              <a:rPr lang="ru-RU" b="1" i="1" dirty="0" smtClean="0">
                <a:cs typeface="Arial" panose="020B0604020202020204" pitchFamily="34" charset="0"/>
              </a:rPr>
              <a:t>Оповещение</a:t>
            </a:r>
            <a:r>
              <a:rPr lang="en-GB" b="1" i="1" dirty="0" smtClean="0">
                <a:cs typeface="Arial" panose="020B0604020202020204" pitchFamily="34" charset="0"/>
              </a:rPr>
              <a:t>/</a:t>
            </a:r>
            <a:r>
              <a:rPr lang="ru-RU" b="1" i="1" dirty="0" smtClean="0">
                <a:cs typeface="Arial" panose="020B0604020202020204" pitchFamily="34" charset="0"/>
              </a:rPr>
              <a:t>меры уже недействительны</a:t>
            </a:r>
            <a:r>
              <a:rPr lang="en-GB" b="1" i="1" dirty="0" smtClean="0">
                <a:cs typeface="Arial" panose="020B0604020202020204" pitchFamily="34" charset="0"/>
              </a:rPr>
              <a:t>” </a:t>
            </a:r>
            <a:r>
              <a:rPr lang="ru-RU" b="1" dirty="0" smtClean="0">
                <a:cs typeface="Arial" panose="020B0604020202020204" pitchFamily="34" charset="0"/>
              </a:rPr>
              <a:t>или</a:t>
            </a:r>
            <a:r>
              <a:rPr lang="en-GB" b="1" dirty="0" smtClean="0">
                <a:cs typeface="Arial" panose="020B0604020202020204" pitchFamily="34" charset="0"/>
              </a:rPr>
              <a:t>“</a:t>
            </a:r>
            <a:r>
              <a:rPr lang="ru-RU" b="1" i="1" dirty="0" smtClean="0">
                <a:cs typeface="Arial" panose="020B0604020202020204" pitchFamily="34" charset="0"/>
              </a:rPr>
              <a:t>Не применяется</a:t>
            </a:r>
            <a:r>
              <a:rPr lang="en-GB" b="1" i="1" dirty="0" smtClean="0">
                <a:cs typeface="Arial" panose="020B0604020202020204" pitchFamily="34" charset="0"/>
              </a:rPr>
              <a:t>”</a:t>
            </a: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 smtClean="0"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Сохраните данные, нажав на кнопку </a:t>
            </a:r>
            <a:r>
              <a:rPr lang="en-US" b="1" dirty="0" smtClean="0">
                <a:cs typeface="Arial" panose="020B0604020202020204" pitchFamily="34" charset="0"/>
              </a:rPr>
              <a:t>“</a:t>
            </a:r>
            <a:r>
              <a:rPr lang="ru-RU" b="1" dirty="0" smtClean="0">
                <a:cs typeface="Arial" panose="020B0604020202020204" pitchFamily="34" charset="0"/>
              </a:rPr>
              <a:t>ОБНОВИТЬ ОПОВЕЩЕНИЕ</a:t>
            </a:r>
            <a:r>
              <a:rPr lang="en-US" b="1" dirty="0" smtClean="0">
                <a:cs typeface="Arial" panose="020B0604020202020204" pitchFamily="34" charset="0"/>
              </a:rPr>
              <a:t>”</a:t>
            </a:r>
            <a:endParaRPr lang="en-GB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10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Дата публикации 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оповещения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0364" y="1514235"/>
            <a:ext cx="7988744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Это дата размещения оповещения на МФП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Указывается автоматически системой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Ее нельзя изменить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Используется для статистики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Раньше</a:t>
            </a:r>
            <a:r>
              <a:rPr lang="en-US" sz="2400" b="1" dirty="0" smtClean="0">
                <a:cs typeface="Arial" panose="020B0604020202020204" pitchFamily="34" charset="0"/>
              </a:rPr>
              <a:t>: </a:t>
            </a:r>
            <a:r>
              <a:rPr lang="ru-RU" sz="2400" b="1" dirty="0" smtClean="0">
                <a:cs typeface="Arial" panose="020B0604020202020204" pitchFamily="34" charset="0"/>
              </a:rPr>
              <a:t>это была фактическая дата публикации, например, законодательства, и пользователь мог впечатать ее </a:t>
            </a:r>
            <a:r>
              <a:rPr lang="en-US" sz="2400" b="1" dirty="0" smtClean="0">
                <a:cs typeface="Arial" panose="020B0604020202020204" pitchFamily="34" charset="0"/>
              </a:rPr>
              <a:t>→ </a:t>
            </a:r>
            <a:r>
              <a:rPr lang="ru-RU" sz="2400" b="1" dirty="0" smtClean="0">
                <a:cs typeface="Arial" panose="020B0604020202020204" pitchFamily="34" charset="0"/>
              </a:rPr>
              <a:t>Сейчас</a:t>
            </a:r>
            <a:r>
              <a:rPr lang="en-US" sz="2400" b="1" dirty="0" smtClean="0">
                <a:cs typeface="Arial" panose="020B0604020202020204" pitchFamily="34" charset="0"/>
              </a:rPr>
              <a:t>: </a:t>
            </a:r>
            <a:r>
              <a:rPr lang="ru-RU" sz="2400" b="1" dirty="0" smtClean="0">
                <a:cs typeface="Arial" panose="020B0604020202020204" pitchFamily="34" charset="0"/>
              </a:rPr>
              <a:t>при необходимости укажите ее, например, в «Описании»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84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38044" y="114145"/>
            <a:ext cx="8440616" cy="1181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Как заменить файлы/приложения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7421" y="869909"/>
            <a:ext cx="8761863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Войдите на МФП через свою учетную запись, перейдите к разделу</a:t>
            </a:r>
            <a:r>
              <a:rPr lang="en-GB" b="1" dirty="0" smtClean="0">
                <a:cs typeface="Arial" panose="020B0604020202020204" pitchFamily="34" charset="0"/>
              </a:rPr>
              <a:t>: “</a:t>
            </a:r>
            <a:r>
              <a:rPr lang="ru-RU" b="1" dirty="0" smtClean="0">
                <a:cs typeface="Arial" panose="020B0604020202020204" pitchFamily="34" charset="0"/>
              </a:rPr>
              <a:t>Редактировать информацию о стране</a:t>
            </a:r>
            <a:r>
              <a:rPr lang="en-GB" b="1" dirty="0" smtClean="0">
                <a:cs typeface="Arial" panose="020B0604020202020204" pitchFamily="34" charset="0"/>
              </a:rPr>
              <a:t>”</a:t>
            </a:r>
            <a:r>
              <a:rPr lang="en-GB" dirty="0" smtClean="0"/>
              <a:t>.</a:t>
            </a:r>
            <a:endParaRPr lang="en-GB" b="1" dirty="0"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Перейдите к оповещению и нажмите </a:t>
            </a:r>
            <a:r>
              <a:rPr lang="ru-RU" b="1" dirty="0" smtClean="0">
                <a:cs typeface="Arial" panose="020B0604020202020204" pitchFamily="34" charset="0"/>
              </a:rPr>
              <a:t>на кнопку</a:t>
            </a:r>
            <a:r>
              <a:rPr lang="en-GB" b="1" dirty="0" smtClean="0">
                <a:cs typeface="Arial" panose="020B0604020202020204" pitchFamily="34" charset="0"/>
              </a:rPr>
              <a:t> </a:t>
            </a:r>
            <a:r>
              <a:rPr lang="en-GB" b="1" dirty="0" smtClean="0">
                <a:cs typeface="Arial" panose="020B0604020202020204" pitchFamily="34" charset="0"/>
              </a:rPr>
              <a:t>“</a:t>
            </a:r>
            <a:r>
              <a:rPr lang="ru-RU" b="1" dirty="0" smtClean="0">
                <a:cs typeface="Arial" panose="020B0604020202020204" pitchFamily="34" charset="0"/>
              </a:rPr>
              <a:t>РЕДАКТИРОВАТЬ</a:t>
            </a:r>
            <a:r>
              <a:rPr lang="en-GB" b="1" dirty="0" smtClean="0">
                <a:cs typeface="Arial" panose="020B0604020202020204" pitchFamily="34" charset="0"/>
              </a:rPr>
              <a:t>”</a:t>
            </a:r>
            <a:r>
              <a:rPr lang="ru-RU" b="1" dirty="0" smtClean="0">
                <a:cs typeface="Arial" panose="020B0604020202020204" pitchFamily="34" charset="0"/>
              </a:rPr>
              <a:t>, расположенную справа</a:t>
            </a:r>
            <a:endParaRPr lang="en-GB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Когда форма откроется</a:t>
            </a:r>
            <a:r>
              <a:rPr lang="en-GB" b="1" dirty="0" smtClean="0">
                <a:cs typeface="Arial" panose="020B0604020202020204" pitchFamily="34" charset="0"/>
              </a:rPr>
              <a:t>: </a:t>
            </a:r>
            <a:r>
              <a:rPr lang="ru-RU" b="1" dirty="0" smtClean="0">
                <a:cs typeface="Arial" panose="020B0604020202020204" pitchFamily="34" charset="0"/>
              </a:rPr>
              <a:t>пролистайте вниз до </a:t>
            </a:r>
            <a:r>
              <a:rPr lang="en-GB" b="1" dirty="0" smtClean="0">
                <a:cs typeface="Arial" panose="020B0604020202020204" pitchFamily="34" charset="0"/>
              </a:rPr>
              <a:t>“</a:t>
            </a:r>
            <a:r>
              <a:rPr lang="ru-RU" b="1" dirty="0" smtClean="0">
                <a:cs typeface="Arial" panose="020B0604020202020204" pitchFamily="34" charset="0"/>
              </a:rPr>
              <a:t>Файлы</a:t>
            </a:r>
            <a:r>
              <a:rPr lang="en-GB" b="1" dirty="0" smtClean="0">
                <a:cs typeface="Arial" panose="020B0604020202020204" pitchFamily="34" charset="0"/>
              </a:rPr>
              <a:t>”. </a:t>
            </a:r>
          </a:p>
          <a:p>
            <a:pPr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Для замены ранее загруженного файла </a:t>
            </a:r>
            <a:r>
              <a:rPr lang="en-GB" b="1" dirty="0" smtClean="0">
                <a:cs typeface="Arial" panose="020B0604020202020204" pitchFamily="34" charset="0"/>
              </a:rPr>
              <a:t>(</a:t>
            </a:r>
            <a:r>
              <a:rPr lang="ru-RU" b="1" dirty="0" smtClean="0">
                <a:cs typeface="Arial" panose="020B0604020202020204" pitchFamily="34" charset="0"/>
              </a:rPr>
              <a:t>отображенного после надписи </a:t>
            </a:r>
            <a:r>
              <a:rPr lang="en-GB" b="1" dirty="0" smtClean="0">
                <a:cs typeface="Arial" panose="020B0604020202020204" pitchFamily="34" charset="0"/>
              </a:rPr>
              <a:t>“</a:t>
            </a:r>
            <a:r>
              <a:rPr lang="ru-RU" b="1" dirty="0">
                <a:cs typeface="Arial" panose="020B0604020202020204" pitchFamily="34" charset="0"/>
              </a:rPr>
              <a:t>На данный </a:t>
            </a:r>
            <a:r>
              <a:rPr lang="ru-RU" b="1" dirty="0" smtClean="0">
                <a:cs typeface="Arial" panose="020B0604020202020204" pitchFamily="34" charset="0"/>
              </a:rPr>
              <a:t>момент</a:t>
            </a:r>
            <a:r>
              <a:rPr lang="en-GB" b="1" dirty="0" smtClean="0">
                <a:cs typeface="Arial" panose="020B0604020202020204" pitchFamily="34" charset="0"/>
              </a:rPr>
              <a:t>:”), </a:t>
            </a:r>
            <a:r>
              <a:rPr lang="ru-RU" b="1" dirty="0" smtClean="0">
                <a:cs typeface="Arial" panose="020B0604020202020204" pitchFamily="34" charset="0"/>
              </a:rPr>
              <a:t>нажмите на кнопку</a:t>
            </a:r>
            <a:r>
              <a:rPr lang="en-GB" b="1" dirty="0" smtClean="0">
                <a:cs typeface="Arial" panose="020B0604020202020204" pitchFamily="34" charset="0"/>
              </a:rPr>
              <a:t>: “</a:t>
            </a:r>
            <a:r>
              <a:rPr lang="ru-RU" b="1" dirty="0" smtClean="0">
                <a:cs typeface="Arial" panose="020B0604020202020204" pitchFamily="34" charset="0"/>
              </a:rPr>
              <a:t>Выбрать файл</a:t>
            </a:r>
            <a:r>
              <a:rPr lang="en-GB" b="1" dirty="0" smtClean="0">
                <a:cs typeface="Arial" panose="020B0604020202020204" pitchFamily="34" charset="0"/>
              </a:rPr>
              <a:t>”</a:t>
            </a:r>
            <a:r>
              <a:rPr lang="ru-RU" b="1" dirty="0" smtClean="0">
                <a:cs typeface="Arial" panose="020B0604020202020204" pitchFamily="34" charset="0"/>
              </a:rPr>
              <a:t>, расположенную ниже, а затем выберите документ, который хранится на вашем компьютере (не забудьте нажать на кнопку «Открыть» в диалоговом окне, которое должно появиться на вашем экране</a:t>
            </a:r>
            <a:r>
              <a:rPr lang="en-GB" b="1" dirty="0" smtClean="0">
                <a:cs typeface="Arial" panose="020B0604020202020204" pitchFamily="34" charset="0"/>
              </a:rPr>
              <a:t>). </a:t>
            </a:r>
          </a:p>
          <a:p>
            <a:pPr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b="1" dirty="0" smtClean="0"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b="1" dirty="0" smtClean="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b="1" dirty="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b="1" dirty="0" smtClean="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algn="ctr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b="1" dirty="0" smtClean="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 smtClean="0"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cs typeface="Arial" panose="020B0604020202020204" pitchFamily="34" charset="0"/>
              </a:rPr>
              <a:t>Сохраните данные, нажав на кнопку </a:t>
            </a:r>
            <a:r>
              <a:rPr lang="en-US" b="1" dirty="0" smtClean="0">
                <a:cs typeface="Arial" panose="020B0604020202020204" pitchFamily="34" charset="0"/>
              </a:rPr>
              <a:t>“</a:t>
            </a:r>
            <a:r>
              <a:rPr lang="ru-RU" b="1" dirty="0" smtClean="0">
                <a:cs typeface="Arial" panose="020B0604020202020204" pitchFamily="34" charset="0"/>
              </a:rPr>
              <a:t>ОБНОВИТЬ ОПОВЕЩЕНИЕ</a:t>
            </a:r>
            <a:r>
              <a:rPr lang="en-US" b="1" dirty="0" smtClean="0">
                <a:cs typeface="Arial" panose="020B0604020202020204" pitchFamily="34" charset="0"/>
              </a:rPr>
              <a:t>”</a:t>
            </a:r>
            <a:endParaRPr lang="en-GB" b="1" dirty="0"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873" y="4258712"/>
            <a:ext cx="4812145" cy="166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6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Контактные данные контактных лиц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Кто может их менять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2654" y="1671783"/>
            <a:ext cx="801645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Контактные лица могут менять все свои контактные данные (</a:t>
            </a:r>
            <a:r>
              <a:rPr lang="ru-RU" sz="2000" b="1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эл.почту</a:t>
            </a: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, адрес, название организации и </a:t>
            </a:r>
            <a:r>
              <a:rPr lang="ru-RU" sz="2000" b="1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т.д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)</a:t>
            </a: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, кроме своего имени и должности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Для этого контактным лицам нужно зайти на МФП через свою учетную запись (и нажать на кнопку </a:t>
            </a:r>
            <a:r>
              <a:rPr lang="en-GB" sz="2000" b="1" dirty="0" smtClean="0">
                <a:cs typeface="Arial" panose="020B0604020202020204" pitchFamily="34" charset="0"/>
              </a:rPr>
              <a:t>“</a:t>
            </a:r>
            <a:r>
              <a:rPr lang="ru-RU" sz="2000" b="1" dirty="0" smtClean="0">
                <a:cs typeface="Arial" panose="020B0604020202020204" pitchFamily="34" charset="0"/>
              </a:rPr>
              <a:t>Обновить параметры пользователя</a:t>
            </a:r>
            <a:r>
              <a:rPr lang="en-GB" sz="2000" b="1" dirty="0" smtClean="0">
                <a:cs typeface="Arial" panose="020B0604020202020204" pitchFamily="34" charset="0"/>
              </a:rPr>
              <a:t>”</a:t>
            </a:r>
            <a:r>
              <a:rPr lang="ru-RU" sz="2000" b="1" dirty="0" smtClean="0">
                <a:cs typeface="Arial" panose="020B0604020202020204" pitchFamily="34" charset="0"/>
              </a:rPr>
              <a:t>, расположенную рядом с </a:t>
            </a:r>
            <a:r>
              <a:rPr lang="en-GB" sz="2000" b="1" dirty="0" smtClean="0"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cs typeface="Arial" panose="020B0604020202020204" pitchFamily="34" charset="0"/>
              </a:rPr>
              <a:t>координатами</a:t>
            </a:r>
            <a:r>
              <a:rPr lang="en-GB" sz="2000" b="1" dirty="0" smtClean="0">
                <a:cs typeface="Arial" panose="020B0604020202020204" pitchFamily="34" charset="0"/>
              </a:rPr>
              <a:t>) 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Редакторы МФП не могут это сделать от их лица </a:t>
            </a:r>
            <a:r>
              <a:rPr lang="en-US" sz="2000" b="1" dirty="0" smtClean="0">
                <a:cs typeface="Arial" panose="020B0604020202020204" pitchFamily="34" charset="0"/>
              </a:rPr>
              <a:t>(</a:t>
            </a:r>
            <a:r>
              <a:rPr lang="ru-RU" sz="2000" b="1" dirty="0" smtClean="0">
                <a:cs typeface="Arial" panose="020B0604020202020204" pitchFamily="34" charset="0"/>
              </a:rPr>
              <a:t>редакторы могут редактировать свои контактные данные</a:t>
            </a:r>
            <a:r>
              <a:rPr lang="en-US" sz="2000" b="1" dirty="0" smtClean="0">
                <a:cs typeface="Arial" panose="020B0604020202020204" pitchFamily="34" charset="0"/>
              </a:rPr>
              <a:t>)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cs typeface="Arial" panose="020B0604020202020204" pitchFamily="34" charset="0"/>
              </a:rPr>
              <a:t>Для изменения имени или должности контактного лица вам нужно связаться с Секретариатом</a:t>
            </a:r>
            <a:r>
              <a:rPr lang="en-US" sz="2000" b="1" dirty="0" smtClean="0">
                <a:cs typeface="Arial" panose="020B0604020202020204" pitchFamily="34" charset="0"/>
              </a:rPr>
              <a:t> (</a:t>
            </a:r>
            <a:r>
              <a:rPr lang="en-US" sz="2000" b="1" dirty="0" smtClean="0">
                <a:cs typeface="Arial" panose="020B0604020202020204" pitchFamily="34" charset="0"/>
                <a:hlinkClick r:id="rId2"/>
              </a:rPr>
              <a:t>ippc@fao.org</a:t>
            </a:r>
            <a:r>
              <a:rPr lang="en-US" sz="2000" b="1" dirty="0" smtClean="0">
                <a:cs typeface="Arial" panose="020B0604020202020204" pitchFamily="34" charset="0"/>
              </a:rPr>
              <a:t>)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Если изменение имени связано с назначением нового контактного лица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 → →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следуйте процедуре назначения нового контактного лица 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(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используя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  <a:hlinkClick r:id="rId3"/>
              </a:rPr>
              <a:t>официальный бланк назначения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  <a:hlinkClick r:id="rId3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или официальное письмо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)  </a:t>
            </a:r>
            <a:endParaRPr lang="en-US" altLang="fr-FR" sz="2000" b="1" dirty="0">
              <a:solidFill>
                <a:srgbClr val="FF000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37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722665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Описание НОКЗР по сравнению с Организационными мероприятиями, связанными с карантином и защитой растений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2829" y="1814486"/>
            <a:ext cx="889834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600" b="1" i="1" dirty="0" smtClean="0">
                <a:cs typeface="Arial" panose="020B0604020202020204" pitchFamily="34" charset="0"/>
              </a:rPr>
              <a:t>“</a:t>
            </a:r>
            <a:r>
              <a:rPr lang="ru-RU" sz="1600" b="1" i="1" dirty="0"/>
              <a:t>Каждая договаривающаяся сторона должна направить Секретарю сведения о своей официальной национальной организации по карантину и защите растений и сообщает ему обо всех изменениях в этой организации</a:t>
            </a:r>
            <a:r>
              <a:rPr lang="ru-RU" sz="1600" b="1" i="1" dirty="0" smtClean="0"/>
              <a:t>.</a:t>
            </a:r>
            <a:r>
              <a:rPr lang="ru-RU" sz="1600" i="1" dirty="0"/>
              <a:t> </a:t>
            </a:r>
            <a:r>
              <a:rPr lang="ru-RU" sz="1600" b="1" i="1" dirty="0"/>
              <a:t>Договаривающаяся сторона предоставляет другой договаривающейся стороне по ее запросу сведения о проводимых организацией мероприятиях по карантину и защите растений</a:t>
            </a:r>
            <a:r>
              <a:rPr lang="en-GB" sz="1600" b="1" i="1" dirty="0" smtClean="0">
                <a:cs typeface="Arial" panose="020B0604020202020204" pitchFamily="34" charset="0"/>
              </a:rPr>
              <a:t>.”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Описание НОКЗР</a:t>
            </a:r>
            <a:r>
              <a:rPr lang="en-US" sz="1600" b="1" dirty="0" smtClean="0">
                <a:cs typeface="Arial" panose="020B0604020202020204" pitchFamily="34" charset="0"/>
              </a:rPr>
              <a:t>: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Публичный метод оповещения</a:t>
            </a:r>
            <a:endParaRPr lang="en-US" sz="1600" b="1" dirty="0" smtClean="0">
              <a:cs typeface="Arial" panose="020B0604020202020204" pitchFamily="34" charset="0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Общая структура НОКЗР</a:t>
            </a:r>
            <a:r>
              <a:rPr lang="en-GB" sz="1600" b="1" dirty="0" smtClean="0">
                <a:cs typeface="Arial" panose="020B0604020202020204" pitchFamily="34" charset="0"/>
              </a:rPr>
              <a:t> </a:t>
            </a:r>
            <a:endParaRPr lang="en-GB" sz="1600" b="1" dirty="0">
              <a:cs typeface="Arial" panose="020B0604020202020204" pitchFamily="34" charset="0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В форме схемы внутренней структуры</a:t>
            </a:r>
            <a:endParaRPr lang="en-GB" sz="1600" b="1" dirty="0" smtClean="0"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Организационные мероприятия, связанные с карантином и защитой растений</a:t>
            </a:r>
            <a:endParaRPr lang="en-US" sz="1600" b="1" dirty="0" smtClean="0">
              <a:cs typeface="Arial" panose="020B0604020202020204" pitchFamily="34" charset="0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Двусторонний метод оповещения, по запросу</a:t>
            </a:r>
            <a:endParaRPr lang="en-US" sz="1600" b="1" dirty="0" smtClean="0">
              <a:cs typeface="Arial" panose="020B0604020202020204" pitchFamily="34" charset="0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В оповещении должно содержаться описание функций и обязанностей в отношении карантина и защиты растений</a:t>
            </a:r>
            <a:r>
              <a:rPr lang="en-GB" sz="1600" b="1" dirty="0" smtClean="0">
                <a:cs typeface="Arial" panose="020B0604020202020204" pitchFamily="34" charset="0"/>
              </a:rPr>
              <a:t> (</a:t>
            </a:r>
            <a:r>
              <a:rPr lang="ru-RU" sz="1600" b="1" dirty="0" err="1" smtClean="0">
                <a:cs typeface="Arial" panose="020B0604020202020204" pitchFamily="34" charset="0"/>
              </a:rPr>
              <a:t>пп</a:t>
            </a:r>
            <a:r>
              <a:rPr lang="ru-RU" sz="1600" b="1" dirty="0" smtClean="0">
                <a:cs typeface="Arial" panose="020B0604020202020204" pitchFamily="34" charset="0"/>
              </a:rPr>
              <a:t>. 2 и 3 статьи</a:t>
            </a:r>
            <a:r>
              <a:rPr lang="en-GB" sz="1600" b="1" dirty="0" smtClean="0">
                <a:cs typeface="Arial" panose="020B0604020202020204" pitchFamily="34" charset="0"/>
              </a:rPr>
              <a:t> IV: </a:t>
            </a:r>
            <a:r>
              <a:rPr lang="ru-RU" sz="1600" b="1" dirty="0" smtClean="0">
                <a:cs typeface="Arial" panose="020B0604020202020204" pitchFamily="34" charset="0"/>
              </a:rPr>
              <a:t>надзор</a:t>
            </a:r>
            <a:r>
              <a:rPr lang="en-GB" sz="1600" b="1" dirty="0" smtClean="0">
                <a:cs typeface="Arial" panose="020B0604020202020204" pitchFamily="34" charset="0"/>
              </a:rPr>
              <a:t>, </a:t>
            </a:r>
            <a:r>
              <a:rPr lang="ru-RU" sz="1600" b="1" dirty="0" smtClean="0">
                <a:cs typeface="Arial" panose="020B0604020202020204" pitchFamily="34" charset="0"/>
              </a:rPr>
              <a:t>досмотры</a:t>
            </a:r>
            <a:r>
              <a:rPr lang="en-GB" sz="1600" b="1" dirty="0" smtClean="0">
                <a:cs typeface="Arial" panose="020B0604020202020204" pitchFamily="34" charset="0"/>
              </a:rPr>
              <a:t>, </a:t>
            </a:r>
            <a:r>
              <a:rPr lang="ru-RU" sz="1600" b="1" dirty="0" smtClean="0">
                <a:cs typeface="Arial" panose="020B0604020202020204" pitchFamily="34" charset="0"/>
              </a:rPr>
              <a:t>выдача фитосанитарных сертификатов и т.д.</a:t>
            </a:r>
            <a:r>
              <a:rPr lang="en-GB" sz="1600" b="1" dirty="0" smtClean="0">
                <a:cs typeface="Arial" panose="020B0604020202020204" pitchFamily="34" charset="0"/>
              </a:rPr>
              <a:t>). </a:t>
            </a:r>
          </a:p>
          <a:p>
            <a:pPr marL="0" lvl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Их можно объединить в одно оповещение и опубликовать на МФП, например, в форме схемы внутренней структуры с указанием того, кто за какую сферу отвечает и какие связи существуют между разными частями НОКЗР</a:t>
            </a:r>
            <a:r>
              <a:rPr lang="en-GB" sz="1600" b="1" dirty="0" smtClean="0">
                <a:cs typeface="Arial" panose="020B0604020202020204" pitchFamily="34" charset="0"/>
              </a:rPr>
              <a:t>.</a:t>
            </a:r>
            <a:endParaRPr lang="en-GB" sz="16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40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Новые фитосанитарные сертификаты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оповещать или нет</a:t>
            </a: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3490" y="1653309"/>
            <a:ext cx="7905617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Нет обязательства оповещать о новых моделях/шаблонах фитосанитарного сертификата как таковых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cs typeface="Arial" panose="020B0604020202020204" pitchFamily="34" charset="0"/>
              </a:rPr>
              <a:t>Однако</a:t>
            </a:r>
            <a:r>
              <a:rPr lang="en-US" sz="2400" b="1" dirty="0" smtClean="0"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cs typeface="Arial" panose="020B0604020202020204" pitchFamily="34" charset="0"/>
              </a:rPr>
              <a:t>поскольку важно информировать другие страны о таком изменении, которое обычно осуществляется посредством обновления национального законодательства, вы можете оповестить об этом на МФП в разделе «Фитосанитарное законодательство»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Не забудьте </a:t>
            </a:r>
            <a:r>
              <a:rPr lang="ru-RU" sz="2400" b="1" dirty="0" smtClean="0">
                <a:cs typeface="Arial" panose="020B0604020202020204" pitchFamily="34" charset="0"/>
              </a:rPr>
              <a:t>при загрузке этого оповещения на МФП </a:t>
            </a:r>
            <a:r>
              <a:rPr lang="ru-RU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поставить галочку в квадратике под заголовком «Уведомить» и выбрать страны</a:t>
            </a:r>
            <a:endParaRPr lang="en-GB" sz="2400" b="1" dirty="0"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85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1109</TotalTime>
  <Words>1315</Words>
  <Application>Microsoft Office PowerPoint</Application>
  <PresentationFormat>Экран (4:3)</PresentationFormat>
  <Paragraphs>122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Aksana</cp:lastModifiedBy>
  <cp:revision>128</cp:revision>
  <dcterms:created xsi:type="dcterms:W3CDTF">2017-05-24T13:00:14Z</dcterms:created>
  <dcterms:modified xsi:type="dcterms:W3CDTF">2018-08-06T02:53:57Z</dcterms:modified>
</cp:coreProperties>
</file>