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5679" r:id="rId2"/>
  </p:sldMasterIdLst>
  <p:notesMasterIdLst>
    <p:notesMasterId r:id="rId9"/>
  </p:notesMasterIdLst>
  <p:handoutMasterIdLst>
    <p:handoutMasterId r:id="rId10"/>
  </p:handoutMasterIdLst>
  <p:sldIdLst>
    <p:sldId id="501" r:id="rId3"/>
    <p:sldId id="495" r:id="rId4"/>
    <p:sldId id="500" r:id="rId5"/>
    <p:sldId id="497" r:id="rId6"/>
    <p:sldId id="499" r:id="rId7"/>
    <p:sldId id="502" r:id="rId8"/>
  </p:sldIdLst>
  <p:sldSz cx="9144000" cy="6858000" type="screen4x3"/>
  <p:notesSz cx="6794500" cy="9931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D6115"/>
    <a:srgbClr val="34884E"/>
    <a:srgbClr val="224B21"/>
    <a:srgbClr val="3C863A"/>
    <a:srgbClr val="2A5D29"/>
    <a:srgbClr val="004D86"/>
    <a:srgbClr val="149420"/>
    <a:srgbClr val="E93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76557" autoAdjust="0"/>
  </p:normalViewPr>
  <p:slideViewPr>
    <p:cSldViewPr>
      <p:cViewPr varScale="1">
        <p:scale>
          <a:sx n="70" d="100"/>
          <a:sy n="70" d="100"/>
        </p:scale>
        <p:origin x="-1290" y="-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1829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9246AA19-441E-4103-B0BB-AC4661F016D5}" type="datetimeFigureOut">
              <a:rPr lang="en-US" altLang="en-US"/>
              <a:pPr>
                <a:defRPr/>
              </a:pPr>
              <a:t>8/6/2018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2925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100" y="9432925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FEC7A72-E590-4323-ACD4-8F29DE9093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6869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3BD7BF09-3C6D-40F5-AE1C-29740B5DD1C0}" type="datetimeFigureOut">
              <a:rPr lang="en-US" altLang="en-US"/>
              <a:pPr>
                <a:defRPr/>
              </a:pPr>
              <a:t>8/6/2018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8050"/>
            <a:ext cx="5435600" cy="44688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2925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100" y="9432925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9CDA385-2771-4030-986C-ED2D0C66EA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90373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DA385-2771-4030-986C-ED2D0C66EA9D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3707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DA385-2771-4030-986C-ED2D0C66EA9D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9137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/>
              <a:t>eplanation</a:t>
            </a:r>
            <a:endParaRPr lang="en-US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66CFD1D-DFF7-43FD-A288-C2CBFF43EC11}" type="slidenum">
              <a:rPr lang="en-US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5530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/>
              <a:t>eplanation</a:t>
            </a:r>
            <a:endParaRPr lang="en-US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66CFD1D-DFF7-43FD-A288-C2CBFF43EC11}" type="slidenum">
              <a:rPr lang="en-US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599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5000" r="13126" b="69531"/>
          <a:stretch>
            <a:fillRect/>
          </a:stretch>
        </p:blipFill>
        <p:spPr bwMode="auto">
          <a:xfrm>
            <a:off x="0" y="0"/>
            <a:ext cx="91440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1"/>
            <a:ext cx="7772400" cy="1143000"/>
          </a:xfrm>
        </p:spPr>
        <p:txBody>
          <a:bodyPr/>
          <a:lstStyle>
            <a:lvl1pPr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None/>
              <a:defRPr sz="28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222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Rectangle 11"/>
          <p:cNvSpPr/>
          <p:nvPr userDrawn="1"/>
        </p:nvSpPr>
        <p:spPr>
          <a:xfrm>
            <a:off x="562708" y="2140695"/>
            <a:ext cx="8026400" cy="358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NRO Workshop</a:t>
            </a:r>
          </a:p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Objectives</a:t>
            </a:r>
            <a:endParaRPr lang="en-GB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/>
            <a:r>
              <a:rPr lang="en-US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algn="ctr"/>
            <a:r>
              <a:rPr lang="en-US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10-11 August 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2017,</a:t>
            </a:r>
            <a:r>
              <a:rPr lang="en-GB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fr-FR" sz="2400" b="1" baseline="0" dirty="0" err="1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Nadi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, Fiji</a:t>
            </a:r>
            <a:endParaRPr lang="en-US" altLang="fr-FR" sz="24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1001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541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5000" r="13126" b="69531"/>
          <a:stretch>
            <a:fillRect/>
          </a:stretch>
        </p:blipFill>
        <p:spPr bwMode="auto">
          <a:xfrm>
            <a:off x="0" y="0"/>
            <a:ext cx="91440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>
            <a:normAutofit/>
          </a:bodyPr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>
            <a:normAutofit/>
          </a:bodyPr>
          <a:lstStyle>
            <a:lvl1pPr>
              <a:buNone/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" name="Picture 9" descr="C:\Users\montuori\Desktop\IPPC New Logos\IPPC_logo_Green_2lines_en.jpg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15134" r="6745" b="16124"/>
          <a:stretch/>
        </p:blipFill>
        <p:spPr bwMode="auto">
          <a:xfrm>
            <a:off x="6362700" y="6196692"/>
            <a:ext cx="2781300" cy="6613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" t="15422" b="17443"/>
          <a:stretch/>
        </p:blipFill>
        <p:spPr>
          <a:xfrm>
            <a:off x="7289" y="6201508"/>
            <a:ext cx="3142801" cy="64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32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00401"/>
            <a:ext cx="7772400" cy="16002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295400"/>
            <a:ext cx="7772400" cy="1500187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B978E984-AAA4-481B-B1C5-E05733638D2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1568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382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678363"/>
          </a:xfrm>
        </p:spPr>
        <p:txBody>
          <a:bodyPr/>
          <a:lstStyle>
            <a:lvl1pPr>
              <a:buNone/>
              <a:defRPr sz="28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678363"/>
          </a:xfrm>
        </p:spPr>
        <p:txBody>
          <a:bodyPr/>
          <a:lstStyle>
            <a:lvl1pPr>
              <a:buNone/>
              <a:defRPr sz="28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47A884AD-C00D-4D2E-918D-50F0619E29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8271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00200"/>
            <a:ext cx="4040188" cy="4525963"/>
          </a:xfrm>
        </p:spPr>
        <p:txBody>
          <a:bodyPr/>
          <a:lstStyle>
            <a:lvl1pPr>
              <a:buNone/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600" b="1"/>
            </a:lvl4pPr>
            <a:lvl5pPr>
              <a:defRPr sz="1600" b="1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00200"/>
            <a:ext cx="4041775" cy="4525963"/>
          </a:xfrm>
        </p:spPr>
        <p:txBody>
          <a:bodyPr/>
          <a:lstStyle>
            <a:lvl1pPr>
              <a:buNone/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600" b="1"/>
            </a:lvl4pPr>
            <a:lvl5pPr>
              <a:defRPr sz="1600" b="1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5CD5A9C4-E8E6-44E1-AC4A-3C160D3618E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5929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1A858A84-7A86-4EF0-918B-98F705264F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9893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183B4D1B-4633-48AD-AB4D-2695EACB6B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4596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3008313" cy="9017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33400"/>
            <a:ext cx="5111750" cy="55927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7267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A747667D-2DD7-4ED5-8786-58D4404A9E1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6631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4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6096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981200"/>
            <a:ext cx="8229600" cy="414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1028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5000" r="13126" b="69531"/>
          <a:stretch>
            <a:fillRect/>
          </a:stretch>
        </p:blipFill>
        <p:spPr bwMode="auto">
          <a:xfrm>
            <a:off x="0" y="0"/>
            <a:ext cx="91440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C:\Users\montuori\Desktop\IPPC New Logos\IPPC_logo_Green_2lines_en.jpg"/>
          <p:cNvPicPr/>
          <p:nvPr userDrawn="1"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15134" r="6745" b="16124"/>
          <a:stretch/>
        </p:blipFill>
        <p:spPr bwMode="auto">
          <a:xfrm>
            <a:off x="6362700" y="6196692"/>
            <a:ext cx="2781300" cy="6613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" t="15422" b="17443"/>
          <a:stretch/>
        </p:blipFill>
        <p:spPr>
          <a:xfrm>
            <a:off x="7289" y="6201508"/>
            <a:ext cx="3142801" cy="64867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670" r:id="rId1"/>
    <p:sldLayoutId id="2147485671" r:id="rId2"/>
    <p:sldLayoutId id="2147485672" r:id="rId3"/>
    <p:sldLayoutId id="2147485673" r:id="rId4"/>
    <p:sldLayoutId id="2147485674" r:id="rId5"/>
    <p:sldLayoutId id="2147485675" r:id="rId6"/>
    <p:sldLayoutId id="2147485676" r:id="rId7"/>
    <p:sldLayoutId id="2147485677" r:id="rId8"/>
    <p:sldLayoutId id="2147485678" r:id="rId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0278" y="513670"/>
            <a:ext cx="383722" cy="3338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1"/>
            <a:ext cx="9144000" cy="542925"/>
          </a:xfrm>
          <a:prstGeom prst="rect">
            <a:avLst/>
          </a:prstGeom>
        </p:spPr>
      </p:pic>
      <p:pic>
        <p:nvPicPr>
          <p:cNvPr id="11" name="Picture 10" descr="C:\Users\montuori\Desktop\IPPC New Logos\IPPC_logo_Green_2lines_en.jpg"/>
          <p:cNvPicPr/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15134" r="6745" b="16124"/>
          <a:stretch/>
        </p:blipFill>
        <p:spPr bwMode="auto">
          <a:xfrm>
            <a:off x="6362700" y="6196692"/>
            <a:ext cx="2781300" cy="6613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 userDrawn="1"/>
        </p:nvSpPr>
        <p:spPr>
          <a:xfrm>
            <a:off x="0" y="0"/>
            <a:ext cx="9144000" cy="6857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165A30"/>
                </a:solidFill>
              </a:ln>
              <a:noFill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" t="15422" b="17443"/>
          <a:stretch/>
        </p:blipFill>
        <p:spPr>
          <a:xfrm>
            <a:off x="7289" y="6201508"/>
            <a:ext cx="3142801" cy="64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1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80" r:id="rId1"/>
    <p:sldLayoutId id="2147485681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Calibri (body)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dorota.buzon@fao.org" TargetMode="External"/><Relationship Id="rId7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ippc.org/" TargetMode="External"/><Relationship Id="rId5" Type="http://schemas.openxmlformats.org/officeDocument/2006/relationships/hyperlink" Target="http://www.fao.org/home/en/" TargetMode="External"/><Relationship Id="rId4" Type="http://schemas.openxmlformats.org/officeDocument/2006/relationships/hyperlink" Target="mailto:paola.sentinelli@fao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-228600" y="599834"/>
            <a:ext cx="9296400" cy="31563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65A3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Семинар по НОО</a:t>
            </a:r>
            <a:endParaRPr kumimoji="0" lang="en-US" sz="3400" b="1" i="0" u="none" strike="noStrike" kern="1200" cap="none" spc="0" normalizeH="0" baseline="0" noProof="0" dirty="0" smtClean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65A3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Обзор Программы по НОО</a:t>
            </a:r>
            <a:endParaRPr kumimoji="0" lang="en-GB" sz="3400" b="1" i="0" u="none" strike="noStrike" kern="1200" cap="none" spc="0" normalizeH="0" baseline="0" noProof="0" dirty="0" smtClean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400" b="1" i="0" u="none" strike="noStrike" kern="1200" cap="none" spc="0" normalizeH="0" baseline="0" noProof="0" dirty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2140695"/>
            <a:ext cx="9067800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i="1" dirty="0"/>
              <a:t>с целевой поддержкой Программы сотрудничества между ФАО и Китаем по линии Юг-Юг</a:t>
            </a:r>
            <a:endParaRPr lang="en-US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 eaLnBrk="1" hangingPunct="1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fr-FR" sz="2400" b="1" dirty="0"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  <a:endParaRPr lang="en-GB" altLang="fr-FR" sz="2400" b="1" dirty="0"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 eaLnBrk="1" hangingPunct="1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fr-FR" sz="2400" b="1" dirty="0"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7-8 </a:t>
            </a:r>
            <a:r>
              <a:rPr lang="ru-RU" altLang="fr-FR" sz="2400" b="1" dirty="0"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сентября </a:t>
            </a:r>
            <a:r>
              <a:rPr lang="en-GB" altLang="fr-FR" sz="2400" b="1" dirty="0"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2018</a:t>
            </a:r>
            <a:r>
              <a:rPr lang="ru-RU" altLang="fr-FR" sz="2400" b="1" dirty="0"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года</a:t>
            </a:r>
            <a:r>
              <a:rPr lang="en-GB" altLang="fr-FR" sz="2400" b="1" dirty="0" smtClean="0"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,</a:t>
            </a:r>
            <a:r>
              <a:rPr lang="ru-RU" altLang="fr-FR" sz="2400" b="1" dirty="0" smtClean="0"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altLang="fr-FR" sz="2400" b="1" dirty="0"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Москва,</a:t>
            </a:r>
            <a:r>
              <a:rPr lang="en-GB" altLang="fr-FR" sz="2400" b="1" dirty="0"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altLang="fr-FR" sz="2400" b="1" dirty="0"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Россия</a:t>
            </a:r>
            <a:endParaRPr lang="en-US" altLang="fr-FR" sz="2400" b="1" dirty="0"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98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194481" y="0"/>
            <a:ext cx="89154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 eaLnBrk="1" hangingPunct="1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Программа по национальным обязательствам по оповещению</a:t>
            </a:r>
            <a:endParaRPr lang="en-GB" sz="2000" b="1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Сотрудники, обеспечивающие деятельность по НОО, приступили к работе в Секретариате</a:t>
            </a:r>
            <a:r>
              <a:rPr lang="en-GB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июнь </a:t>
            </a:r>
            <a:r>
              <a:rPr lang="en-GB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2014</a:t>
            </a: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г.</a:t>
            </a:r>
            <a:endParaRPr lang="en-GB" sz="19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</a:t>
            </a: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-е заседание Консультативной группы по национальным обязательствам по оповещению (КГНОО</a:t>
            </a:r>
            <a:r>
              <a:rPr lang="en-GB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): </a:t>
            </a: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июль</a:t>
            </a:r>
            <a:r>
              <a:rPr lang="en-GB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2014</a:t>
            </a: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г.</a:t>
            </a:r>
            <a:endParaRPr lang="en-GB" sz="19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Ежемесячник «Новости НООИ»</a:t>
            </a:r>
            <a:r>
              <a:rPr lang="en-GB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с октября </a:t>
            </a:r>
            <a:r>
              <a:rPr lang="en-GB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2014</a:t>
            </a: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г.</a:t>
            </a:r>
            <a:r>
              <a:rPr lang="en-GB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Тематические годы, посвященные НОО</a:t>
            </a:r>
            <a:endParaRPr lang="en-GB" sz="19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На </a:t>
            </a:r>
            <a:r>
              <a:rPr lang="ru-RU" sz="19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МФП </a:t>
            </a: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новый </a:t>
            </a:r>
            <a:r>
              <a:rPr lang="ru-RU" sz="19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раздел с </a:t>
            </a: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материалами на разных языках</a:t>
            </a:r>
            <a:endParaRPr lang="en-GB" sz="19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Технологическое обновление сайта МФП</a:t>
            </a:r>
            <a:r>
              <a:rPr lang="en-GB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(</a:t>
            </a: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новое руководство</a:t>
            </a:r>
            <a:r>
              <a:rPr lang="en-GB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): </a:t>
            </a: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февраль</a:t>
            </a:r>
            <a:r>
              <a:rPr lang="en-GB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2015</a:t>
            </a: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г.</a:t>
            </a:r>
            <a:endParaRPr lang="en-GB" sz="19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Новый и усовершенствованный </a:t>
            </a:r>
            <a:r>
              <a:rPr lang="en-GB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формат веб-страниц с информацией, предоставляемой странами в рамках НОО</a:t>
            </a:r>
            <a:endParaRPr lang="en-GB" sz="19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Регистрация и архивирование информации о новых контактных лицах; обновление бланков назначения</a:t>
            </a:r>
            <a:endParaRPr lang="en-GB" sz="19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Обучающий семинар накануне 10-й Сессии КФМ</a:t>
            </a:r>
            <a:r>
              <a:rPr lang="en-GB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март 2015 г.</a:t>
            </a:r>
            <a:endParaRPr lang="en-GB" sz="19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Верификация редакторов МФП</a:t>
            </a:r>
            <a:r>
              <a:rPr lang="en-GB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август</a:t>
            </a:r>
            <a:r>
              <a:rPr lang="en-GB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2015</a:t>
            </a: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г.</a:t>
            </a:r>
            <a:endParaRPr lang="en-GB" sz="19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Региональные семинары МККЗР в </a:t>
            </a:r>
            <a:r>
              <a:rPr lang="en-GB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2015, 2017, 2018</a:t>
            </a: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гг.</a:t>
            </a:r>
            <a:r>
              <a:rPr lang="en-GB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: 1 </a:t>
            </a:r>
            <a:r>
              <a:rPr lang="ru-RU" sz="19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практическое занятие</a:t>
            </a:r>
            <a:endParaRPr lang="en-GB" sz="19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34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152400" y="228600"/>
            <a:ext cx="88392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 eaLnBrk="1" hangingPunct="1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Программа по национальным обязательствам по оповещению</a:t>
            </a:r>
            <a:endParaRPr lang="en-GB" sz="2000" b="1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Общие и конкретные процедуры выполнения НОО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10-я Сессия КФМ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(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2015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г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.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и 11-я Сессия КФМ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(2016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г.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 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Информационно-просветительские материалы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: 2016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г.</a:t>
            </a: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800100" lvl="1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новое Руководство</a:t>
            </a:r>
            <a:r>
              <a:rPr lang="en-US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marL="800100" lvl="1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таблицы с перечислением НОО</a:t>
            </a: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800100" lvl="1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13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информационных листков с подробным описанием каждого НОО</a:t>
            </a: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800100" lvl="1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4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листовки по НОО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(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преимущества оповещения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,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последствия несоблюдения НОО и взаимодействие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):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новый улучшенный формат</a:t>
            </a: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Система автоматических напоминаний по НОО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июль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2016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г.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-й Семинар по НОО в Пекине, Китай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сентябрь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2016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г.</a:t>
            </a: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-й Семинар по НОО в Нади, Фиджи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август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2017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г.</a:t>
            </a: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Сценарии для электронного дистанционного обучения по НОО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(5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модулей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): 2016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г.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,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прототип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: 2017/2018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гг.</a:t>
            </a: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Автоматическая статистика по НОО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январь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2017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г.</a:t>
            </a:r>
            <a:endParaRPr lang="en-GB" sz="2000" b="1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96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37531" y="1117979"/>
            <a:ext cx="9144000" cy="267226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altLang="en-US" sz="2800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Рисунок </a:t>
            </a:r>
            <a:r>
              <a:rPr lang="en-GB" altLang="en-US" sz="2800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</a:t>
            </a:r>
            <a:r>
              <a:rPr lang="en-GB" altLang="en-US" sz="2800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. </a:t>
            </a:r>
            <a:r>
              <a:rPr lang="en-GB" altLang="en-US" sz="2800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en-GB" altLang="en-US" sz="2800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</a:br>
            <a:endParaRPr lang="en-GB" altLang="en-US" sz="2800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90600" y="49609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47800"/>
            <a:ext cx="8134350" cy="474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4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533400"/>
            <a:ext cx="9144000" cy="457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altLang="en-US" sz="2800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Рисунок </a:t>
            </a:r>
            <a:r>
              <a:rPr lang="en-GB" altLang="en-US" sz="2800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 </a:t>
            </a:r>
            <a:endParaRPr lang="en-GB" altLang="en-US" sz="3600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97459" y="4191000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en-US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TEXT </a:t>
            </a:r>
            <a:endParaRPr lang="fr-FR" altLang="en-US" dirty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90600" y="49609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28600" y="600445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219200"/>
            <a:ext cx="8458200" cy="505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26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611910" y="1163253"/>
            <a:ext cx="792249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fr-FR" altLang="en-US" sz="2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altLang="en-US" sz="2000" b="1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  <a:endParaRPr lang="fr-FR" altLang="en-US" sz="2000" b="1" dirty="0">
              <a:solidFill>
                <a:schemeClr val="accent5">
                  <a:lumMod val="50000"/>
                </a:schemeClr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altLang="en-US" sz="2000" b="1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Продовольственная и сельскохозяйственная организация Объединенных Наций</a:t>
            </a:r>
            <a:endParaRPr lang="fr-FR" altLang="en-US" sz="2000" b="1" dirty="0">
              <a:solidFill>
                <a:schemeClr val="accent5">
                  <a:lumMod val="50000"/>
                </a:schemeClr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Viale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delle Terme di Caracalla, 00153 Rome, Italy </a:t>
            </a:r>
            <a:endParaRPr kumimoji="0" lang="ru-RU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ru-RU" altLang="en-US" sz="2000" b="1" dirty="0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(Рим, Италия)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Тел.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+39-0657054812</a:t>
            </a:r>
            <a:b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altLang="en-US" sz="2000" b="1" dirty="0" err="1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Эл.почта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lvl="0" fontAlgn="auto">
              <a:spcAft>
                <a:spcPts val="0"/>
              </a:spcAft>
              <a:buNone/>
              <a:defRPr/>
            </a:pPr>
            <a:r>
              <a:rPr lang="ru-RU" altLang="en-US" sz="2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Дорота</a:t>
            </a:r>
            <a:r>
              <a:rPr lang="ru-RU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altLang="en-US" sz="2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Бузон</a:t>
            </a:r>
            <a:r>
              <a:rPr lang="fr-FR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, </a:t>
            </a:r>
            <a:r>
              <a:rPr lang="ru-RU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куратор программы по </a:t>
            </a:r>
            <a:r>
              <a:rPr lang="ru-RU" altLang="en-US" sz="2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НОО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dorota.buzon@fao.org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lvl="0" fontAlgn="auto">
              <a:spcAft>
                <a:spcPts val="0"/>
              </a:spcAft>
              <a:buNone/>
              <a:defRPr/>
            </a:pPr>
            <a:r>
              <a:rPr lang="ru-RU" altLang="en-US" sz="2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Паола</a:t>
            </a:r>
            <a:r>
              <a:rPr lang="ru-RU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altLang="en-US" sz="2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Сентинелли</a:t>
            </a:r>
            <a:r>
              <a:rPr lang="fr-FR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, </a:t>
            </a:r>
            <a:r>
              <a:rPr lang="ru-RU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администратор базы знаний </a:t>
            </a:r>
            <a:r>
              <a:rPr lang="ru-RU" altLang="en-US" sz="2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МККЗР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paola.sentinelli@fao.org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Сайты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  <a:hlinkClick r:id="rId6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7"/>
              </a:rPr>
              <a:t>www.ippc.int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52847" y="612816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3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Контактная </a:t>
            </a: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информация</a:t>
            </a:r>
            <a:endParaRPr kumimoji="0" lang="en-US" sz="3400" b="1" i="0" u="none" strike="noStrike" kern="1200" cap="none" spc="0" normalizeH="0" baseline="0" noProof="0" dirty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29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PPCSlideMaster_2012-06-2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IPPCSlideMaster_2012-06-21</Template>
  <TotalTime>5650</TotalTime>
  <Words>342</Words>
  <Application>Microsoft Office PowerPoint</Application>
  <PresentationFormat>Экран (4:3)</PresentationFormat>
  <Paragraphs>62</Paragraphs>
  <Slides>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IPPCSlideMaster_2012-06-21</vt:lpstr>
      <vt:lpstr>Office Theme</vt:lpstr>
      <vt:lpstr>Презентация PowerPoint</vt:lpstr>
      <vt:lpstr>Презентация PowerPoint</vt:lpstr>
      <vt:lpstr>Презентация PowerPoint</vt:lpstr>
      <vt:lpstr>Рисунок 1.  </vt:lpstr>
      <vt:lpstr>Рисунок 2. </vt:lpstr>
      <vt:lpstr>Презентация PowerPoint</vt:lpstr>
    </vt:vector>
  </TitlesOfParts>
  <Company>FAO of the UN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International Plant Protection Convention (IPPC)</dc:title>
  <dc:creator>dubon</dc:creator>
  <cp:lastModifiedBy>Aksana</cp:lastModifiedBy>
  <cp:revision>475</cp:revision>
  <cp:lastPrinted>2017-03-16T14:06:52Z</cp:lastPrinted>
  <dcterms:created xsi:type="dcterms:W3CDTF">2012-06-21T11:34:41Z</dcterms:created>
  <dcterms:modified xsi:type="dcterms:W3CDTF">2018-08-06T02:39:10Z</dcterms:modified>
</cp:coreProperties>
</file>