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3" r:id="rId2"/>
    <p:sldId id="257" r:id="rId3"/>
    <p:sldId id="260" r:id="rId4"/>
    <p:sldId id="265" r:id="rId5"/>
    <p:sldId id="283" r:id="rId6"/>
    <p:sldId id="280" r:id="rId7"/>
    <p:sldId id="281" r:id="rId8"/>
    <p:sldId id="269" r:id="rId9"/>
    <p:sldId id="270" r:id="rId10"/>
    <p:sldId id="271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68" r:id="rId19"/>
    <p:sldId id="259" r:id="rId20"/>
    <p:sldId id="261" r:id="rId21"/>
    <p:sldId id="264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4424"/>
    <a:srgbClr val="165A30"/>
    <a:srgbClr val="1E78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>
      <p:cViewPr varScale="1">
        <p:scale>
          <a:sx n="70" d="100"/>
          <a:sy n="70" d="100"/>
        </p:scale>
        <p:origin x="-123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B27FF-FAB0-40D1-80D1-96A0DB7ECFA2}" type="slidenum">
              <a:rPr lang="en-GB" smtClean="0"/>
              <a:t>‹#›</a:t>
            </a:fld>
            <a:endParaRPr lang="en-GB"/>
          </a:p>
        </p:txBody>
      </p:sp>
      <p:sp>
        <p:nvSpPr>
          <p:cNvPr id="12" name="Rectangle 11"/>
          <p:cNvSpPr/>
          <p:nvPr userDrawn="1"/>
        </p:nvSpPr>
        <p:spPr>
          <a:xfrm>
            <a:off x="562708" y="2140695"/>
            <a:ext cx="8026400" cy="3588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3200" b="1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NRO Workshop</a:t>
            </a:r>
          </a:p>
          <a:p>
            <a:pPr algn="ctr"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3200" b="1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General presentation</a:t>
            </a:r>
            <a:endParaRPr lang="en-GB" sz="3200" b="1" dirty="0" smtClean="0">
              <a:solidFill>
                <a:schemeClr val="tx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altLang="en-US" sz="3200" b="1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</a:p>
          <a:p>
            <a:pPr algn="ctr">
              <a:lnSpc>
                <a:spcPct val="120000"/>
              </a:lnSpc>
              <a:spcBef>
                <a:spcPct val="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altLang="en-US" sz="3200" b="1" dirty="0" smtClean="0">
              <a:solidFill>
                <a:schemeClr val="tx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altLang="en-US" sz="3200" b="1" dirty="0" smtClean="0">
              <a:solidFill>
                <a:schemeClr val="tx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/>
            <a:r>
              <a:rPr lang="en-US" altLang="fr-FR" sz="2400" b="1" baseline="0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IPPC Secretariat</a:t>
            </a:r>
          </a:p>
          <a:p>
            <a:pPr algn="ctr"/>
            <a:r>
              <a:rPr lang="en-US" altLang="fr-FR" sz="2400" b="1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10-11 August </a:t>
            </a:r>
            <a:r>
              <a:rPr lang="en-GB" altLang="fr-FR" sz="2400" b="1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2017,</a:t>
            </a:r>
            <a:r>
              <a:rPr lang="en-GB" altLang="fr-FR" sz="2400" b="1" baseline="0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r>
              <a:rPr lang="en-GB" altLang="fr-FR" sz="2400" b="1" baseline="0" dirty="0" err="1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Nadi</a:t>
            </a:r>
            <a:r>
              <a:rPr lang="en-GB" altLang="fr-FR" sz="2400" b="1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, Fiji</a:t>
            </a:r>
            <a:endParaRPr lang="en-US" altLang="fr-FR" sz="2400" b="1" dirty="0">
              <a:solidFill>
                <a:schemeClr val="tx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75515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B27FF-FAB0-40D1-80D1-96A0DB7ECFA2}" type="slidenum">
              <a:rPr lang="en-GB" smtClean="0"/>
              <a:t>‹#›</a:t>
            </a:fld>
            <a:endParaRPr lang="en-GB"/>
          </a:p>
        </p:txBody>
      </p:sp>
      <p:sp>
        <p:nvSpPr>
          <p:cNvPr id="10" name="Title 1"/>
          <p:cNvSpPr txBox="1">
            <a:spLocks/>
          </p:cNvSpPr>
          <p:nvPr userDrawn="1"/>
        </p:nvSpPr>
        <p:spPr>
          <a:xfrm>
            <a:off x="375138" y="599835"/>
            <a:ext cx="8440616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endParaRPr lang="en-US" sz="3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9185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0278" y="513670"/>
            <a:ext cx="383722" cy="3338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2B27FF-FAB0-40D1-80D1-96A0DB7ECFA2}" type="slidenum">
              <a:rPr lang="en-GB" smtClean="0"/>
              <a:t>‹#›</a:t>
            </a:fld>
            <a:endParaRPr lang="en-GB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51"/>
            <a:ext cx="9144000" cy="542925"/>
          </a:xfrm>
          <a:prstGeom prst="rect">
            <a:avLst/>
          </a:prstGeom>
        </p:spPr>
      </p:pic>
      <p:pic>
        <p:nvPicPr>
          <p:cNvPr id="11" name="Picture 10" descr="C:\Users\montuori\Desktop\IPPC New Logos\IPPC_logo_Green_2lines_en.jpg"/>
          <p:cNvPicPr/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25" t="15134" r="6745" b="16124"/>
          <a:stretch/>
        </p:blipFill>
        <p:spPr bwMode="auto">
          <a:xfrm>
            <a:off x="6362700" y="6196692"/>
            <a:ext cx="2781300" cy="66130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Rectangle 3"/>
          <p:cNvSpPr/>
          <p:nvPr userDrawn="1"/>
        </p:nvSpPr>
        <p:spPr>
          <a:xfrm>
            <a:off x="0" y="0"/>
            <a:ext cx="9144000" cy="685799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n>
                <a:solidFill>
                  <a:srgbClr val="165A30"/>
                </a:solidFill>
              </a:ln>
              <a:noFill/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4" t="15422" b="17443"/>
          <a:stretch/>
        </p:blipFill>
        <p:spPr>
          <a:xfrm>
            <a:off x="7289" y="6201508"/>
            <a:ext cx="3142801" cy="648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099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7" r:id="rId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tx1"/>
          </a:solidFill>
          <a:latin typeface="Calibri (body)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ppc.int/en/publications/80405/" TargetMode="External"/><Relationship Id="rId2" Type="http://schemas.openxmlformats.org/officeDocument/2006/relationships/hyperlink" Target="https://www.ippc.int/static/media/files/publication/en/2016/07/Report_CPM-11_2016-07-19_withISPMs-revised.pdf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ippc.int/static/media/files/publication/en/2016/05/Appendix_09_NRO_Procedures.pdf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ppc.int/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emf"/><Relationship Id="rId4" Type="http://schemas.openxmlformats.org/officeDocument/2006/relationships/package" Target="../embeddings/Microsoft_Word_Document1.docx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mailto:dorota.buzon@fao.org" TargetMode="External"/><Relationship Id="rId7" Type="http://schemas.openxmlformats.org/officeDocument/2006/relationships/hyperlink" Target="http://www.ippc.int/" TargetMode="External"/><Relationship Id="rId2" Type="http://schemas.openxmlformats.org/officeDocument/2006/relationships/hyperlink" Target="mailto:IPPC@fao.or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ippc.org/" TargetMode="External"/><Relationship Id="rId5" Type="http://schemas.openxmlformats.org/officeDocument/2006/relationships/hyperlink" Target="http://www.fao.org/home/en/" TargetMode="External"/><Relationship Id="rId4" Type="http://schemas.openxmlformats.org/officeDocument/2006/relationships/hyperlink" Target="mailto:paola.sentinelli@fao.or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ippc.int/en/publications/ippc-official-contact-point-notification-form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ippc.int/en/publications/ipp-editor-nomination-request-nppos/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75138" y="599834"/>
            <a:ext cx="8440616" cy="31563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65A30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Семинар по НОО</a:t>
            </a:r>
            <a:endParaRPr kumimoji="0" lang="en-US" sz="3400" b="1" i="0" u="none" strike="noStrike" kern="1200" cap="none" spc="0" normalizeH="0" baseline="0" noProof="0" dirty="0" smtClean="0">
              <a:ln>
                <a:noFill/>
              </a:ln>
              <a:solidFill>
                <a:srgbClr val="165A30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65A30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Основная информация по</a:t>
            </a:r>
            <a:r>
              <a:rPr kumimoji="0" lang="ru-RU" sz="3400" b="1" i="0" u="none" strike="noStrike" kern="1200" cap="none" spc="0" normalizeH="0" noProof="0" dirty="0" smtClean="0">
                <a:ln>
                  <a:noFill/>
                </a:ln>
                <a:solidFill>
                  <a:srgbClr val="165A30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 НОО</a:t>
            </a:r>
            <a:endParaRPr kumimoji="0" lang="en-GB" sz="3400" b="1" i="0" u="none" strike="noStrike" kern="1200" cap="none" spc="0" normalizeH="0" baseline="0" noProof="0" dirty="0" smtClean="0">
              <a:ln>
                <a:noFill/>
              </a:ln>
              <a:solidFill>
                <a:srgbClr val="165A30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400" b="1" i="0" u="none" strike="noStrike" kern="1200" cap="none" spc="0" normalizeH="0" baseline="0" noProof="0" dirty="0" smtClean="0">
              <a:ln>
                <a:noFill/>
              </a:ln>
              <a:solidFill>
                <a:srgbClr val="165A30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400" b="1" i="0" u="none" strike="noStrike" kern="1200" cap="none" spc="0" normalizeH="0" baseline="0" noProof="0" dirty="0">
              <a:ln>
                <a:noFill/>
              </a:ln>
              <a:solidFill>
                <a:srgbClr val="165A30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62708" y="2140695"/>
            <a:ext cx="8026400" cy="4308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b="1" i="1" dirty="0"/>
              <a:t>с целевой поддержкой Программы сотрудничества между ФАО и Китаем по линии Юг-Юг</a:t>
            </a:r>
            <a:endParaRPr lang="en-US" i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kumimoji="0" lang="en-GB" altLang="fr-FR" sz="24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kumimoji="0" lang="en-GB" altLang="fr-F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kumimoji="0" lang="en-GB" altLang="fr-FR" sz="24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kumimoji="0" lang="en-GB" altLang="fr-F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kumimoji="0" lang="en-GB" altLang="fr-FR" sz="24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kumimoji="0" lang="ru-RU" altLang="fr-FR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Секретариат МККЗР</a:t>
            </a:r>
            <a:endParaRPr kumimoji="0" lang="en-GB" altLang="fr-FR" sz="24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kumimoji="0" lang="en-GB" altLang="fr-FR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7-8 </a:t>
            </a:r>
            <a:r>
              <a:rPr kumimoji="0" lang="ru-RU" altLang="fr-FR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сентября</a:t>
            </a:r>
            <a:r>
              <a:rPr kumimoji="0" lang="ru-RU" altLang="fr-FR" sz="2400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r>
              <a:rPr kumimoji="0" lang="en-GB" altLang="fr-FR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2018</a:t>
            </a:r>
            <a:r>
              <a:rPr kumimoji="0" lang="ru-RU" altLang="fr-FR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 года</a:t>
            </a:r>
            <a:r>
              <a:rPr kumimoji="0" lang="en-GB" altLang="fr-FR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,</a:t>
            </a:r>
            <a:r>
              <a:rPr kumimoji="0" lang="ru-RU" altLang="fr-FR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r>
              <a:rPr kumimoji="0" lang="ru-RU" altLang="fr-FR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Москва</a:t>
            </a:r>
            <a:r>
              <a:rPr kumimoji="0" lang="en-GB" altLang="fr-FR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, </a:t>
            </a:r>
            <a:r>
              <a:rPr kumimoji="0" lang="ru-RU" altLang="fr-FR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Россия</a:t>
            </a:r>
            <a:endParaRPr kumimoji="0" lang="en-US" altLang="fr-FR" sz="24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8432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75138" y="599834"/>
            <a:ext cx="8440616" cy="1053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Список пунктов ввоза</a:t>
            </a:r>
            <a:endParaRPr lang="en-US" sz="3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17236" y="1394691"/>
            <a:ext cx="8071871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2400" b="1" dirty="0" smtClean="0">
              <a:cs typeface="Arial" panose="020B0604020202020204" pitchFamily="34" charset="0"/>
            </a:endParaRPr>
          </a:p>
          <a:p>
            <a:pPr marL="342900" indent="-342900"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400" b="1" dirty="0" smtClean="0">
                <a:cs typeface="Arial" panose="020B0604020202020204" pitchFamily="34" charset="0"/>
              </a:rPr>
              <a:t>Страна должна выбрать определенные пункты ввоза, если она требует, чтобы грузы конкретных растений или растительных продуктов импортировались только через эти пункты ввоза</a:t>
            </a:r>
            <a:r>
              <a:rPr lang="en-US" sz="2400" b="1" dirty="0" smtClean="0">
                <a:cs typeface="Arial" panose="020B0604020202020204" pitchFamily="34" charset="0"/>
              </a:rPr>
              <a:t> </a:t>
            </a:r>
          </a:p>
          <a:p>
            <a:pPr marL="342900" indent="-342900"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400" b="1" dirty="0" smtClean="0">
                <a:cs typeface="Arial" panose="020B0604020202020204" pitchFamily="34" charset="0"/>
              </a:rPr>
              <a:t>В случаях, когда нет ограничений, связанных с пунктами ввоза грузов растений и растительных продуктов в страну, публиковать оповещение не нужно</a:t>
            </a:r>
            <a:r>
              <a:rPr lang="en-US" sz="2400" b="1" dirty="0" smtClean="0">
                <a:cs typeface="Arial" panose="020B0604020202020204" pitchFamily="34" charset="0"/>
              </a:rPr>
              <a:t> </a:t>
            </a:r>
          </a:p>
          <a:p>
            <a:pPr marL="342900" indent="-342900"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400" b="1" dirty="0" smtClean="0">
                <a:cs typeface="Arial" panose="020B0604020202020204" pitchFamily="34" charset="0"/>
              </a:rPr>
              <a:t>Рекомендуется разместить на МФП информацию об отсутствии ограничений</a:t>
            </a:r>
            <a:endParaRPr lang="en-GB" sz="2000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1956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75138" y="313253"/>
            <a:ext cx="8440616" cy="1053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Список регулируемых вредных организмов</a:t>
            </a:r>
            <a:endParaRPr lang="en-US" sz="3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17236" y="1105197"/>
            <a:ext cx="8071871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400" b="1" dirty="0" smtClean="0">
                <a:cs typeface="Arial" panose="020B0604020202020204" pitchFamily="34" charset="0"/>
              </a:rPr>
              <a:t>Согласно МСФМ 5 «Глоссарий фитосанитарных терминов»</a:t>
            </a:r>
            <a:r>
              <a:rPr lang="en-US" sz="2400" b="1" dirty="0" smtClean="0">
                <a:cs typeface="Arial" panose="020B0604020202020204" pitchFamily="34" charset="0"/>
              </a:rPr>
              <a:t>: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GB" sz="2400" b="1" dirty="0" smtClean="0"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GB" sz="2400" b="1" dirty="0"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GB" sz="2400" b="1" dirty="0" smtClean="0"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GB" sz="2400" b="1" dirty="0"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GB" sz="2400" b="1" dirty="0" smtClean="0"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GB" sz="2400" b="1" dirty="0" smtClean="0"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2400" b="1" dirty="0"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400" b="1" dirty="0" smtClean="0">
                <a:cs typeface="Arial" panose="020B0604020202020204" pitchFamily="34" charset="0"/>
              </a:rPr>
              <a:t> </a:t>
            </a:r>
            <a:r>
              <a:rPr lang="ru-RU" sz="2400" b="1" dirty="0" smtClean="0">
                <a:cs typeface="Arial" panose="020B0604020202020204" pitchFamily="34" charset="0"/>
              </a:rPr>
              <a:t>Сразу после составления список регулируемых вредных организмов должен быть размещен на МФП</a:t>
            </a:r>
            <a:endParaRPr lang="en-US" sz="2400" b="1" dirty="0">
              <a:cs typeface="Arial" panose="020B0604020202020204" pitchFamily="34" charset="0"/>
            </a:endParaRPr>
          </a:p>
        </p:txBody>
      </p:sp>
      <p:sp>
        <p:nvSpPr>
          <p:cNvPr id="6" name="Стрелка вправо 5"/>
          <p:cNvSpPr/>
          <p:nvPr/>
        </p:nvSpPr>
        <p:spPr>
          <a:xfrm>
            <a:off x="3966447" y="2556799"/>
            <a:ext cx="314325" cy="161925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aphicFrame>
        <p:nvGraphicFramePr>
          <p:cNvPr id="8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4302538"/>
              </p:ext>
            </p:extLst>
          </p:nvPr>
        </p:nvGraphicFramePr>
        <p:xfrm>
          <a:off x="277444" y="2183131"/>
          <a:ext cx="8311663" cy="323022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45483">
                  <a:extLst>
                    <a:ext uri="{9D8B030D-6E8A-4147-A177-3AD203B41FA5}">
                      <a16:colId xmlns:a16="http://schemas.microsoft.com/office/drawing/2014/main" xmlns="" val="3484296599"/>
                    </a:ext>
                  </a:extLst>
                </a:gridCol>
                <a:gridCol w="704641">
                  <a:extLst>
                    <a:ext uri="{9D8B030D-6E8A-4147-A177-3AD203B41FA5}">
                      <a16:colId xmlns:a16="http://schemas.microsoft.com/office/drawing/2014/main" xmlns="" val="494010789"/>
                    </a:ext>
                  </a:extLst>
                </a:gridCol>
                <a:gridCol w="5061539">
                  <a:extLst>
                    <a:ext uri="{9D8B030D-6E8A-4147-A177-3AD203B41FA5}">
                      <a16:colId xmlns:a16="http://schemas.microsoft.com/office/drawing/2014/main" xmlns="" val="2836397874"/>
                    </a:ext>
                  </a:extLst>
                </a:gridCol>
              </a:tblGrid>
              <a:tr h="1645262">
                <a:tc rowSpan="2"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</a:rPr>
                        <a:t> 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</a:rPr>
                        <a:t>Регулируемый вредный организм - это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</a:rPr>
                        <a:t>→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карантинный вредный организм</a:t>
                      </a:r>
                      <a:r>
                        <a:rPr lang="ru-RU" sz="1300" baseline="0" dirty="0" smtClean="0">
                          <a:effectLst/>
                          <a:latin typeface="+mn-lt"/>
                        </a:rPr>
                        <a:t>, который является</a:t>
                      </a:r>
                      <a:endParaRPr lang="en-US" sz="1300" baseline="0" dirty="0" smtClean="0">
                        <a:effectLst/>
                        <a:latin typeface="+mn-lt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baseline="0" dirty="0" smtClean="0">
                          <a:effectLst/>
                          <a:latin typeface="+mn-lt"/>
                        </a:rPr>
                        <a:t> </a:t>
                      </a:r>
                      <a:endParaRPr lang="en-US" sz="1300" baseline="0" dirty="0" smtClean="0">
                        <a:effectLst/>
                        <a:latin typeface="+mn-lt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baseline="0" dirty="0" smtClean="0">
                          <a:effectLst/>
                          <a:latin typeface="+mn-lt"/>
                        </a:rPr>
                        <a:t>вредным организмом, имеющим потенциальное экономическое значение для зоны, подверженной опасности, в которой он пока отсутствует или присутствует, но ограничено распространен и служит объектом официальной борьбы</a:t>
                      </a:r>
                      <a:endParaRPr lang="en-US" sz="1300" baseline="0" dirty="0" smtClean="0">
                        <a:effectLst/>
                        <a:latin typeface="+mn-lt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baseline="0" dirty="0" smtClean="0">
                          <a:effectLst/>
                          <a:latin typeface="+mn-lt"/>
                        </a:rPr>
                        <a:t> </a:t>
                      </a:r>
                      <a:endParaRPr lang="en-US" sz="1300" baseline="0" dirty="0" smtClean="0">
                        <a:effectLst/>
                        <a:latin typeface="+mn-lt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или</a:t>
                      </a:r>
                      <a:endParaRPr lang="en-US" sz="1300" baseline="0" dirty="0">
                        <a:solidFill>
                          <a:srgbClr val="FF000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134695806"/>
                  </a:ext>
                </a:extLst>
              </a:tr>
              <a:tr h="11751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effectLst/>
                        </a:rPr>
                        <a:t> 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effectLst/>
                        </a:rPr>
                        <a:t>→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b="1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регулируемый </a:t>
                      </a:r>
                      <a:r>
                        <a:rPr lang="ru-RU" sz="1300" b="1" baseline="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некарантинный</a:t>
                      </a:r>
                      <a:r>
                        <a:rPr lang="ru-RU" sz="1300" b="1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 вредный организм</a:t>
                      </a:r>
                      <a:r>
                        <a:rPr lang="ru-RU" sz="1300" baseline="0" dirty="0" smtClean="0">
                          <a:effectLst/>
                          <a:latin typeface="+mn-lt"/>
                        </a:rPr>
                        <a:t>, который является</a:t>
                      </a:r>
                      <a:endParaRPr lang="en-US" sz="1300" baseline="0" dirty="0" smtClean="0">
                        <a:effectLst/>
                        <a:latin typeface="+mn-lt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baseline="0" dirty="0" smtClean="0">
                          <a:effectLst/>
                          <a:latin typeface="+mn-lt"/>
                        </a:rPr>
                        <a:t> </a:t>
                      </a:r>
                      <a:endParaRPr lang="en-US" sz="1300" baseline="0" dirty="0" smtClean="0">
                        <a:effectLst/>
                        <a:latin typeface="+mn-lt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baseline="0" dirty="0" err="1" smtClean="0">
                          <a:effectLst/>
                          <a:latin typeface="+mn-lt"/>
                        </a:rPr>
                        <a:t>некарантинным</a:t>
                      </a:r>
                      <a:r>
                        <a:rPr lang="ru-RU" sz="1300" baseline="0" dirty="0" smtClean="0">
                          <a:effectLst/>
                          <a:latin typeface="+mn-lt"/>
                        </a:rPr>
                        <a:t> вредным организмом, присутствие которого в посевном и посадочном материале оказывает экономически неприемлемое воздействие на предполагаемое использование этих растений и который вследствие этого регулируется на территории импортирующей договаривающейся страны</a:t>
                      </a:r>
                      <a:endParaRPr lang="en-US" sz="1300" baseline="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6120679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7830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75138" y="599834"/>
            <a:ext cx="8440616" cy="1053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Оповещения о вредных организмах</a:t>
            </a:r>
            <a:endParaRPr lang="en-US" sz="3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17236" y="1394691"/>
            <a:ext cx="8490286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000" b="1" dirty="0" smtClean="0">
                <a:cs typeface="Arial" panose="020B0604020202020204" pitchFamily="34" charset="0"/>
              </a:rPr>
              <a:t>О присутствии, очаге или распространении вредных организмов, которые могут представлять непосредственную или потенциальную опасность, необходимо незамедлительно сообщать через МФП</a:t>
            </a:r>
            <a:endParaRPr lang="en-US" sz="2000" b="1" dirty="0" smtClean="0"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000" b="1" dirty="0" smtClean="0">
                <a:cs typeface="Arial" panose="020B0604020202020204" pitchFamily="34" charset="0"/>
              </a:rPr>
              <a:t>В оповещении о вредном организме должна содержаться важная информация, которая позволит другим странам по необходимости обновлять свои фитосанитарные импортные требования и принимать действия с учетом всех изменений фитосанитарного риска</a:t>
            </a:r>
            <a:endParaRPr lang="en-US" sz="2000" b="1" dirty="0" smtClean="0"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000" b="1" dirty="0" smtClean="0">
                <a:cs typeface="Arial" panose="020B0604020202020204" pitchFamily="34" charset="0"/>
              </a:rPr>
              <a:t>Международный стандарт по фитосанитарным мерам </a:t>
            </a:r>
            <a:r>
              <a:rPr lang="ru-RU" sz="2000" b="1" dirty="0" smtClean="0">
                <a:cs typeface="Arial" panose="020B0604020202020204" pitchFamily="34" charset="0"/>
              </a:rPr>
              <a:t> №17 </a:t>
            </a:r>
            <a:r>
              <a:rPr lang="ru-RU" sz="2000" b="1" dirty="0" smtClean="0">
                <a:cs typeface="Arial" panose="020B0604020202020204" pitchFamily="34" charset="0"/>
              </a:rPr>
              <a:t>«Оповещение о вредных организмах»</a:t>
            </a:r>
            <a:endParaRPr lang="en-US" sz="2000" b="1" dirty="0" smtClean="0"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000" b="1" dirty="0" smtClean="0">
                <a:cs typeface="Arial" panose="020B0604020202020204" pitchFamily="34" charset="0"/>
              </a:rPr>
              <a:t>Руководство по НОО</a:t>
            </a:r>
            <a:r>
              <a:rPr lang="en-US" sz="2000" b="1" dirty="0" smtClean="0">
                <a:cs typeface="Arial" panose="020B0604020202020204" pitchFamily="34" charset="0"/>
              </a:rPr>
              <a:t>: </a:t>
            </a:r>
            <a:r>
              <a:rPr lang="ru-RU" sz="2000" b="1" dirty="0" smtClean="0">
                <a:cs typeface="Arial" panose="020B0604020202020204" pitchFamily="34" charset="0"/>
              </a:rPr>
              <a:t>Глава</a:t>
            </a:r>
            <a:r>
              <a:rPr lang="en-US" sz="2000" b="1" dirty="0" smtClean="0">
                <a:cs typeface="Arial" panose="020B0604020202020204" pitchFamily="34" charset="0"/>
              </a:rPr>
              <a:t> 2.5 </a:t>
            </a:r>
            <a:r>
              <a:rPr lang="ru-RU" sz="2000" b="1" dirty="0" smtClean="0">
                <a:cs typeface="Arial" panose="020B0604020202020204" pitchFamily="34" charset="0"/>
              </a:rPr>
              <a:t>«Подробный пример создания и обновления оповещения: оповещение о вредном организме»</a:t>
            </a:r>
            <a:r>
              <a:rPr lang="en-US" sz="2000" b="1" dirty="0" smtClean="0">
                <a:cs typeface="Arial" panose="020B0604020202020204" pitchFamily="34" charset="0"/>
              </a:rPr>
              <a:t>.</a:t>
            </a:r>
            <a:endParaRPr lang="en-US" sz="2000" b="1" dirty="0"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000" b="1" dirty="0" smtClean="0">
                <a:cs typeface="Arial" panose="020B0604020202020204" pitchFamily="34" charset="0"/>
              </a:rPr>
              <a:t>через Региональные организации по карантину и защите растений</a:t>
            </a:r>
            <a:r>
              <a:rPr lang="en-US" sz="2000" b="1" dirty="0" smtClean="0">
                <a:cs typeface="Arial" panose="020B0604020202020204" pitchFamily="34" charset="0"/>
              </a:rPr>
              <a:t>:</a:t>
            </a:r>
          </a:p>
          <a:p>
            <a:pPr marL="800100" lvl="1" indent="-342900"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000" b="1" dirty="0" smtClean="0">
                <a:cs typeface="Arial" panose="020B0604020202020204" pitchFamily="34" charset="0"/>
              </a:rPr>
              <a:t>если страна подпишет соответствующий документ, удостоверяющий юридическую правомочность такого действия и</a:t>
            </a:r>
            <a:r>
              <a:rPr lang="en-US" sz="2000" b="1" dirty="0" smtClean="0">
                <a:cs typeface="Arial" panose="020B0604020202020204" pitchFamily="34" charset="0"/>
              </a:rPr>
              <a:t> </a:t>
            </a:r>
          </a:p>
          <a:p>
            <a:pPr marL="800100" lvl="1" indent="-342900"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000" b="1" dirty="0" smtClean="0">
                <a:cs typeface="Arial" panose="020B0604020202020204" pitchFamily="34" charset="0"/>
              </a:rPr>
              <a:t>если существует технический механизм для обмена такими данными</a:t>
            </a:r>
            <a:endParaRPr lang="en-GB" sz="2000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9037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75138" y="341216"/>
            <a:ext cx="8440616" cy="1053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Экстренное действие</a:t>
            </a:r>
            <a:endParaRPr lang="en-US" sz="3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17236" y="1094440"/>
            <a:ext cx="8071871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400" b="1" dirty="0" smtClean="0">
                <a:cs typeface="Arial" panose="020B0604020202020204" pitchFamily="34" charset="0"/>
              </a:rPr>
              <a:t>МСФМ</a:t>
            </a:r>
            <a:r>
              <a:rPr lang="en-US" sz="2400" b="1" dirty="0" smtClean="0">
                <a:cs typeface="Arial" panose="020B0604020202020204" pitchFamily="34" charset="0"/>
              </a:rPr>
              <a:t> 5 </a:t>
            </a:r>
            <a:r>
              <a:rPr lang="ru-RU" sz="2400" b="1" dirty="0" smtClean="0">
                <a:cs typeface="Arial" panose="020B0604020202020204" pitchFamily="34" charset="0"/>
              </a:rPr>
              <a:t>«Глоссарий фитосанитарных терминов»</a:t>
            </a:r>
            <a:r>
              <a:rPr lang="en-US" sz="2400" b="1" dirty="0" smtClean="0">
                <a:cs typeface="Arial" panose="020B0604020202020204" pitchFamily="34" charset="0"/>
              </a:rPr>
              <a:t>: </a:t>
            </a:r>
          </a:p>
          <a:p>
            <a:pPr marL="800100" lvl="1" indent="-342900">
              <a:buFont typeface="Arial" panose="020B0604020202020204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200" b="1" dirty="0" smtClean="0">
                <a:cs typeface="Arial" panose="020B0604020202020204" pitchFamily="34" charset="0"/>
              </a:rPr>
              <a:t>экстренное действие - это</a:t>
            </a:r>
            <a:r>
              <a:rPr lang="en-US" sz="2200" b="1" dirty="0" smtClean="0">
                <a:cs typeface="Arial" panose="020B0604020202020204" pitchFamily="34" charset="0"/>
              </a:rPr>
              <a:t> </a:t>
            </a:r>
            <a:r>
              <a:rPr lang="ru-RU" sz="2400" dirty="0" smtClean="0"/>
              <a:t>«</a:t>
            </a:r>
            <a:r>
              <a:rPr lang="ru-RU" sz="2200" b="1" dirty="0"/>
              <a:t>срочное фитосанитарное действие, предпринятое в новой или неожиданной фитосанитарной ситуации</a:t>
            </a:r>
            <a:r>
              <a:rPr lang="ru-RU" sz="2200" b="1" dirty="0" smtClean="0"/>
              <a:t>»</a:t>
            </a:r>
          </a:p>
          <a:p>
            <a:pPr marL="800100" lvl="1" indent="-342900">
              <a:buFont typeface="Arial" panose="020B0604020202020204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200" b="1" dirty="0" smtClean="0"/>
              <a:t> фитосанитарное действие – это </a:t>
            </a:r>
            <a:r>
              <a:rPr lang="ru-RU" sz="2200" b="1" dirty="0"/>
              <a:t>«</a:t>
            </a:r>
            <a:r>
              <a:rPr lang="ru-RU" sz="2200" b="1" dirty="0" smtClean="0"/>
              <a:t>официальная операция, такая </a:t>
            </a:r>
            <a:r>
              <a:rPr lang="ru-RU" sz="2200" b="1" dirty="0"/>
              <a:t>как досмотр, анализ, надзор или обработка, </a:t>
            </a:r>
            <a:r>
              <a:rPr lang="ru-RU" sz="2200" b="1" dirty="0" smtClean="0"/>
              <a:t>предпринятая </a:t>
            </a:r>
            <a:r>
              <a:rPr lang="ru-RU" sz="2200" b="1" dirty="0"/>
              <a:t>для осуществления фитосанитарных регламентаций или процедур</a:t>
            </a:r>
            <a:r>
              <a:rPr lang="ru-RU" sz="2200" b="1" dirty="0" smtClean="0"/>
              <a:t>»</a:t>
            </a:r>
            <a:endParaRPr lang="en-US" sz="2200" b="1" dirty="0" smtClean="0"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400" b="1" dirty="0" smtClean="0">
                <a:cs typeface="Arial" panose="020B0604020202020204" pitchFamily="34" charset="0"/>
              </a:rPr>
              <a:t>Международный стандарт по фитосанитарным мерам </a:t>
            </a:r>
            <a:r>
              <a:rPr lang="ru-RU" sz="2400" b="1" dirty="0" smtClean="0">
                <a:cs typeface="Arial" panose="020B0604020202020204" pitchFamily="34" charset="0"/>
              </a:rPr>
              <a:t>№ </a:t>
            </a:r>
            <a:r>
              <a:rPr lang="en-US" sz="2400" b="1" dirty="0" smtClean="0">
                <a:cs typeface="Arial" panose="020B0604020202020204" pitchFamily="34" charset="0"/>
              </a:rPr>
              <a:t>13</a:t>
            </a:r>
            <a:r>
              <a:rPr lang="ru-RU" sz="2400" b="1" dirty="0" smtClean="0">
                <a:cs typeface="Arial" panose="020B0604020202020204" pitchFamily="34" charset="0"/>
              </a:rPr>
              <a:t> </a:t>
            </a:r>
            <a:r>
              <a:rPr lang="ru-RU" sz="2400" b="1" dirty="0" smtClean="0">
                <a:cs typeface="Arial" panose="020B0604020202020204" pitchFamily="34" charset="0"/>
              </a:rPr>
              <a:t>содержит практическое руководство по нотификации об экстренных действиях (связанных только с несоответствием грузов фитосанитарным требованиям)</a:t>
            </a:r>
            <a:endParaRPr lang="en-US" sz="2400" b="1" dirty="0" smtClean="0"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400" b="1" dirty="0" smtClean="0">
                <a:cs typeface="Arial" panose="020B0604020202020204" pitchFamily="34" charset="0"/>
              </a:rPr>
              <a:t>Страна предоставляет </a:t>
            </a:r>
            <a:r>
              <a:rPr lang="ru-RU" sz="2400" b="1" dirty="0">
                <a:cs typeface="Arial" panose="020B0604020202020204" pitchFamily="34" charset="0"/>
              </a:rPr>
              <a:t>о</a:t>
            </a:r>
            <a:r>
              <a:rPr lang="ru-RU" sz="2400" b="1" dirty="0" smtClean="0">
                <a:cs typeface="Arial" panose="020B0604020202020204" pitchFamily="34" charset="0"/>
              </a:rPr>
              <a:t>повещение через МФП</a:t>
            </a:r>
            <a:endParaRPr lang="en-GB" sz="2000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9058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75138" y="599834"/>
            <a:ext cx="8646032" cy="1053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Организационные мероприятия, связанные с карантином и защитой растений</a:t>
            </a:r>
            <a:endParaRPr lang="en-US" sz="3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17236" y="1394691"/>
            <a:ext cx="8071871" cy="4924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2400" b="1" dirty="0" smtClean="0"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400" b="1" dirty="0" smtClean="0">
                <a:cs typeface="Arial" panose="020B0604020202020204" pitchFamily="34" charset="0"/>
              </a:rPr>
              <a:t>Двусторонний метод оповещения по запросу</a:t>
            </a:r>
            <a:endParaRPr lang="en-GB" sz="2400" b="1" dirty="0"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400" b="1" dirty="0" smtClean="0"/>
              <a:t>В </a:t>
            </a:r>
            <a:r>
              <a:rPr lang="ru-RU" sz="2400" b="1" dirty="0"/>
              <a:t>оповещении должно содержаться описание функций и обязанностей </a:t>
            </a:r>
            <a:r>
              <a:rPr lang="ru-RU" sz="2400" b="1" dirty="0" smtClean="0"/>
              <a:t>в </a:t>
            </a:r>
            <a:r>
              <a:rPr lang="ru-RU" sz="2400" b="1" dirty="0"/>
              <a:t>отношении карантина и защиты </a:t>
            </a:r>
            <a:r>
              <a:rPr lang="ru-RU" sz="2400" b="1" dirty="0" smtClean="0"/>
              <a:t>растений</a:t>
            </a:r>
            <a:r>
              <a:rPr lang="en-US" sz="2400" b="1" dirty="0" smtClean="0">
                <a:cs typeface="Arial" panose="020B0604020202020204" pitchFamily="34" charset="0"/>
              </a:rPr>
              <a:t>, </a:t>
            </a:r>
            <a:r>
              <a:rPr lang="ru-RU" sz="2400" b="1" dirty="0" smtClean="0">
                <a:cs typeface="Arial" panose="020B0604020202020204" pitchFamily="34" charset="0"/>
              </a:rPr>
              <a:t>таких как</a:t>
            </a:r>
            <a:r>
              <a:rPr lang="en-US" sz="2400" b="1" dirty="0" smtClean="0">
                <a:cs typeface="Arial" panose="020B0604020202020204" pitchFamily="34" charset="0"/>
              </a:rPr>
              <a:t>: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400" b="1" dirty="0" smtClean="0"/>
              <a:t>кто </a:t>
            </a:r>
            <a:r>
              <a:rPr lang="ru-RU" sz="2400" b="1" dirty="0"/>
              <a:t>за какое направление </a:t>
            </a:r>
            <a:r>
              <a:rPr lang="ru-RU" sz="2400" b="1" dirty="0" smtClean="0"/>
              <a:t>отвечает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400" b="1" dirty="0" smtClean="0"/>
              <a:t>какие </a:t>
            </a:r>
            <a:r>
              <a:rPr lang="ru-RU" sz="2400" b="1" dirty="0"/>
              <a:t>связи существуют между разными частями </a:t>
            </a:r>
            <a:r>
              <a:rPr lang="ru-RU" sz="2400" b="1" dirty="0" smtClean="0"/>
              <a:t>НОКЗР</a:t>
            </a:r>
            <a:endParaRPr lang="en-US" sz="2400" b="1" dirty="0" smtClean="0"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400" b="1" dirty="0"/>
              <a:t>Его можно объединить с оповещением по НОО, касающимся описания НОКЗР, и опубликовать на МФП как единое </a:t>
            </a:r>
            <a:r>
              <a:rPr lang="ru-RU" sz="2400" b="1" dirty="0" smtClean="0"/>
              <a:t>оповещение</a:t>
            </a:r>
            <a:endParaRPr lang="en-GB" sz="2000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1720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75138" y="367821"/>
            <a:ext cx="8440616" cy="1053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Обоснование фитосанитарных требований, ограничений и запретов</a:t>
            </a:r>
            <a:endParaRPr lang="en-US" sz="3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37960" y="1421296"/>
            <a:ext cx="8577793" cy="47551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300"/>
              </a:spcBef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b="1" dirty="0" smtClean="0">
                <a:cs typeface="Arial" panose="020B0604020202020204" pitchFamily="34" charset="0"/>
              </a:rPr>
              <a:t>Двусторонний метод оповещения по запросу</a:t>
            </a:r>
            <a:endParaRPr lang="en-US" b="1" dirty="0" smtClean="0">
              <a:cs typeface="Arial" panose="020B0604020202020204" pitchFamily="34" charset="0"/>
            </a:endParaRPr>
          </a:p>
          <a:p>
            <a:pPr marL="342900" indent="-342900">
              <a:spcBef>
                <a:spcPts val="300"/>
              </a:spcBef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b="1" dirty="0" smtClean="0">
                <a:cs typeface="Arial" panose="020B0604020202020204" pitchFamily="34" charset="0"/>
              </a:rPr>
              <a:t>Однако публикация на </a:t>
            </a:r>
            <a:r>
              <a:rPr lang="ru-RU" b="1" dirty="0">
                <a:cs typeface="Arial" panose="020B0604020202020204" pitchFamily="34" charset="0"/>
              </a:rPr>
              <a:t>МФП </a:t>
            </a:r>
            <a:r>
              <a:rPr lang="ru-RU" b="1" dirty="0" smtClean="0">
                <a:cs typeface="Arial" panose="020B0604020202020204" pitchFamily="34" charset="0"/>
              </a:rPr>
              <a:t>для всеобщего доступа приветствуется </a:t>
            </a:r>
          </a:p>
          <a:p>
            <a:pPr marL="342900" indent="-342900">
              <a:spcBef>
                <a:spcPts val="300"/>
              </a:spcBef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b="1" dirty="0" smtClean="0">
                <a:cs typeface="Arial" panose="020B0604020202020204" pitchFamily="34" charset="0"/>
              </a:rPr>
              <a:t>При получении запроса страна должна предоставить информацию касательно соответствия </a:t>
            </a:r>
            <a:r>
              <a:rPr lang="ru-RU" b="1" u="sng" dirty="0" smtClean="0">
                <a:cs typeface="Arial" panose="020B0604020202020204" pitchFamily="34" charset="0"/>
              </a:rPr>
              <a:t>мер</a:t>
            </a:r>
            <a:r>
              <a:rPr lang="ru-RU" b="1" dirty="0">
                <a:cs typeface="Arial" panose="020B0604020202020204" pitchFamily="34" charset="0"/>
              </a:rPr>
              <a:t> </a:t>
            </a:r>
            <a:r>
              <a:rPr lang="ru-RU" b="1" dirty="0" smtClean="0">
                <a:cs typeface="Arial" panose="020B0604020202020204" pitchFamily="34" charset="0"/>
              </a:rPr>
              <a:t>требованиям, предусмотренным п. 1 (а) и (б) статьи </a:t>
            </a:r>
            <a:r>
              <a:rPr lang="en-US" b="1" dirty="0" smtClean="0">
                <a:cs typeface="Arial" panose="020B0604020202020204" pitchFamily="34" charset="0"/>
              </a:rPr>
              <a:t>VI</a:t>
            </a:r>
            <a:r>
              <a:rPr lang="ru-RU" b="1" dirty="0" smtClean="0">
                <a:cs typeface="Arial" panose="020B0604020202020204" pitchFamily="34" charset="0"/>
              </a:rPr>
              <a:t>  МККЗР в отношении карантинных и регулируемых </a:t>
            </a:r>
            <a:r>
              <a:rPr lang="ru-RU" b="1" dirty="0" err="1" smtClean="0">
                <a:cs typeface="Arial" panose="020B0604020202020204" pitchFamily="34" charset="0"/>
              </a:rPr>
              <a:t>некарантинных</a:t>
            </a:r>
            <a:r>
              <a:rPr lang="ru-RU" b="1" dirty="0" smtClean="0">
                <a:cs typeface="Arial" panose="020B0604020202020204" pitchFamily="34" charset="0"/>
              </a:rPr>
              <a:t> вредных организмов</a:t>
            </a:r>
            <a:r>
              <a:rPr lang="en-US" b="1" dirty="0" smtClean="0">
                <a:cs typeface="Arial" panose="020B0604020202020204" pitchFamily="34" charset="0"/>
              </a:rPr>
              <a:t>:</a:t>
            </a:r>
          </a:p>
          <a:p>
            <a:pPr marL="800100" lvl="1" indent="-342900">
              <a:spcBef>
                <a:spcPts val="300"/>
              </a:spcBef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b="1" i="1" dirty="0" smtClean="0"/>
              <a:t>не </a:t>
            </a:r>
            <a:r>
              <a:rPr lang="ru-RU" b="1" i="1" dirty="0"/>
              <a:t>более строгие, чем меры, применяемые к этим же вредным организмам, если они присутствуют на территории импортирующей договаривающейся </a:t>
            </a:r>
            <a:r>
              <a:rPr lang="ru-RU" b="1" i="1" dirty="0" smtClean="0"/>
              <a:t>стороны</a:t>
            </a:r>
            <a:r>
              <a:rPr lang="en-US" b="1" i="1" dirty="0" smtClean="0">
                <a:cs typeface="Arial" panose="020B0604020202020204" pitchFamily="34" charset="0"/>
              </a:rPr>
              <a:t>; </a:t>
            </a:r>
            <a:r>
              <a:rPr lang="ru-RU" b="1" i="1" dirty="0" smtClean="0">
                <a:cs typeface="Arial" panose="020B0604020202020204" pitchFamily="34" charset="0"/>
              </a:rPr>
              <a:t>и</a:t>
            </a:r>
            <a:endParaRPr lang="en-US" b="1" i="1" dirty="0">
              <a:cs typeface="Arial" panose="020B0604020202020204" pitchFamily="34" charset="0"/>
            </a:endParaRPr>
          </a:p>
          <a:p>
            <a:pPr marL="800100" lvl="1" indent="-342900">
              <a:spcBef>
                <a:spcPts val="300"/>
              </a:spcBef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b="1" i="1" dirty="0"/>
              <a:t>ограничены необходимым для карантина и защиты растений и/или гарантии их рентабельного использования по назначению, и могут быть технически обоснованы заинтересованной договаривающейся </a:t>
            </a:r>
            <a:r>
              <a:rPr lang="ru-RU" b="1" i="1" dirty="0" smtClean="0"/>
              <a:t>стороной </a:t>
            </a:r>
          </a:p>
          <a:p>
            <a:pPr marL="800100" lvl="1" indent="-342900">
              <a:spcBef>
                <a:spcPts val="300"/>
              </a:spcBef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b="1" i="1" dirty="0" smtClean="0">
                <a:cs typeface="Arial" panose="020B0604020202020204" pitchFamily="34" charset="0"/>
              </a:rPr>
              <a:t>не относится к нерегулируемым вредным организмам</a:t>
            </a:r>
            <a:endParaRPr lang="en-US" b="1" i="1" dirty="0" smtClean="0">
              <a:cs typeface="Arial" panose="020B0604020202020204" pitchFamily="34" charset="0"/>
            </a:endParaRPr>
          </a:p>
          <a:p>
            <a:pPr marL="342900" indent="-342900">
              <a:spcBef>
                <a:spcPts val="300"/>
              </a:spcBef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b="1" dirty="0" smtClean="0">
                <a:cs typeface="Arial" panose="020B0604020202020204" pitchFamily="34" charset="0"/>
              </a:rPr>
              <a:t>В оповещении </a:t>
            </a:r>
            <a:r>
              <a:rPr lang="ru-RU" b="1" dirty="0"/>
              <a:t>должна содержаться информация о мерах, принимаемых в отношении карантинных и регулируемых </a:t>
            </a:r>
            <a:r>
              <a:rPr lang="ru-RU" b="1" dirty="0" err="1"/>
              <a:t>некарантинных</a:t>
            </a:r>
            <a:r>
              <a:rPr lang="ru-RU" b="1" dirty="0"/>
              <a:t> вредных </a:t>
            </a:r>
            <a:r>
              <a:rPr lang="ru-RU" b="1" dirty="0" smtClean="0"/>
              <a:t>организмов</a:t>
            </a:r>
            <a:endParaRPr lang="en-GB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8390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517236" y="595818"/>
            <a:ext cx="7630344" cy="13088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sz="36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Информирование о серьезных случаях несоблюдения требований фитосанитарной сертификации</a:t>
            </a:r>
            <a:endParaRPr lang="en-US" sz="36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17236" y="1558464"/>
            <a:ext cx="8071871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2400" b="1" dirty="0" smtClean="0"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400" b="1" dirty="0" smtClean="0">
                <a:cs typeface="Arial" panose="020B0604020202020204" pitchFamily="34" charset="0"/>
              </a:rPr>
              <a:t>Двусторонний метод оповещения</a:t>
            </a:r>
            <a:endParaRPr lang="en-US" sz="2400" b="1" dirty="0" smtClean="0"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400" b="1" dirty="0" smtClean="0">
                <a:cs typeface="Arial" panose="020B0604020202020204" pitchFamily="34" charset="0"/>
              </a:rPr>
              <a:t>Импортирующая страна оповещает экспортирующую или реэкспортирующую страну</a:t>
            </a:r>
            <a:endParaRPr lang="en-US" sz="2400" b="1" dirty="0" smtClean="0"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400" b="1" dirty="0" smtClean="0">
                <a:cs typeface="Arial" panose="020B0604020202020204" pitchFamily="34" charset="0"/>
              </a:rPr>
              <a:t>Оповещение предоставляется в ответ на запрос и касается результатов расследований, проведенных после получения информации о таких </a:t>
            </a:r>
            <a:r>
              <a:rPr lang="ru-RU" sz="2400" b="1" dirty="0" smtClean="0">
                <a:cs typeface="Arial" panose="020B0604020202020204" pitchFamily="34" charset="0"/>
              </a:rPr>
              <a:t>случаях</a:t>
            </a:r>
            <a:r>
              <a:rPr lang="en-US" sz="2400" b="1" dirty="0" smtClean="0">
                <a:cs typeface="Arial" panose="020B0604020202020204" pitchFamily="34" charset="0"/>
              </a:rPr>
              <a:t> </a:t>
            </a:r>
            <a:endParaRPr lang="en-US" sz="2400" b="1" dirty="0" smtClean="0"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400" b="1" dirty="0" smtClean="0">
                <a:cs typeface="Arial" panose="020B0604020202020204" pitchFamily="34" charset="0"/>
              </a:rPr>
              <a:t>Руководство</a:t>
            </a:r>
            <a:r>
              <a:rPr lang="en-US" sz="2400" b="1" dirty="0" smtClean="0">
                <a:cs typeface="Arial" panose="020B0604020202020204" pitchFamily="34" charset="0"/>
              </a:rPr>
              <a:t>: </a:t>
            </a:r>
            <a:r>
              <a:rPr lang="ru-RU" sz="2400" b="1" dirty="0" smtClean="0">
                <a:cs typeface="Arial" panose="020B0604020202020204" pitchFamily="34" charset="0"/>
              </a:rPr>
              <a:t>Международный стандарт по фитосанитарным мерам </a:t>
            </a:r>
            <a:r>
              <a:rPr lang="ru-RU" sz="2400" b="1" dirty="0" smtClean="0">
                <a:cs typeface="Arial" panose="020B0604020202020204" pitchFamily="34" charset="0"/>
              </a:rPr>
              <a:t>№</a:t>
            </a:r>
            <a:r>
              <a:rPr lang="en-US" sz="2400" b="1" dirty="0" smtClean="0">
                <a:cs typeface="Arial" panose="020B0604020202020204" pitchFamily="34" charset="0"/>
              </a:rPr>
              <a:t>13</a:t>
            </a:r>
            <a:r>
              <a:rPr lang="ru-RU" sz="2400" b="1" dirty="0" smtClean="0">
                <a:cs typeface="Arial" panose="020B0604020202020204" pitchFamily="34" charset="0"/>
              </a:rPr>
              <a:t> </a:t>
            </a:r>
            <a:r>
              <a:rPr lang="ru-RU" sz="2400" b="1" dirty="0" smtClean="0">
                <a:cs typeface="Arial" panose="020B0604020202020204" pitchFamily="34" charset="0"/>
              </a:rPr>
              <a:t>«Руководство по нотификации о несоответствии и экстренном действии»</a:t>
            </a:r>
            <a:r>
              <a:rPr lang="en-US" sz="2400" b="1" dirty="0" smtClean="0">
                <a:cs typeface="Arial" panose="020B0604020202020204" pitchFamily="34" charset="0"/>
              </a:rPr>
              <a:t> </a:t>
            </a:r>
            <a:r>
              <a:rPr lang="en-US" sz="2400" b="1" dirty="0">
                <a:cs typeface="Arial" panose="020B0604020202020204" pitchFamily="34" charset="0"/>
              </a:rPr>
              <a:t>	</a:t>
            </a:r>
            <a:endParaRPr lang="en-GB" sz="2000" b="1" i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5180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75138" y="599834"/>
            <a:ext cx="8440616" cy="1053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Статус вредных организмов</a:t>
            </a:r>
            <a:endParaRPr lang="en-US" sz="3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17236" y="1394691"/>
            <a:ext cx="8071871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400" b="1" dirty="0" smtClean="0">
                <a:cs typeface="Arial" panose="020B0604020202020204" pitchFamily="34" charset="0"/>
              </a:rPr>
              <a:t>Двусторонний метод оповещения по запросу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400" b="1" dirty="0" smtClean="0">
                <a:cs typeface="Arial" panose="020B0604020202020204" pitchFamily="34" charset="0"/>
              </a:rPr>
              <a:t>Однако публикация </a:t>
            </a:r>
            <a:r>
              <a:rPr lang="ru-RU" sz="2400" b="1" dirty="0" smtClean="0">
                <a:cs typeface="Arial" panose="020B0604020202020204" pitchFamily="34" charset="0"/>
              </a:rPr>
              <a:t>на МФП для всеобщего доступа приветствуется</a:t>
            </a:r>
            <a:endParaRPr lang="en-US" sz="2400" b="1" dirty="0"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400" b="1" dirty="0" smtClean="0"/>
              <a:t>Страны </a:t>
            </a:r>
            <a:r>
              <a:rPr lang="ru-RU" sz="2400" b="1" dirty="0"/>
              <a:t>должны формировать, поддерживать и предоставлять достоверную информацию о статусе вредных </a:t>
            </a:r>
            <a:r>
              <a:rPr lang="ru-RU" sz="2400" b="1" dirty="0" smtClean="0"/>
              <a:t>организмов</a:t>
            </a:r>
            <a:r>
              <a:rPr lang="en-US" sz="2400" b="1" dirty="0" smtClean="0">
                <a:cs typeface="Arial" panose="020B0604020202020204" pitchFamily="34" charset="0"/>
              </a:rPr>
              <a:t>. 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400" b="1" dirty="0" smtClean="0">
                <a:cs typeface="Arial" panose="020B0604020202020204" pitchFamily="34" charset="0"/>
              </a:rPr>
              <a:t>Руководство</a:t>
            </a:r>
            <a:r>
              <a:rPr lang="en-US" sz="2400" b="1" dirty="0" smtClean="0">
                <a:cs typeface="Arial" panose="020B0604020202020204" pitchFamily="34" charset="0"/>
              </a:rPr>
              <a:t>: </a:t>
            </a:r>
            <a:r>
              <a:rPr lang="ru-RU" sz="2400" b="1" dirty="0" smtClean="0">
                <a:cs typeface="Arial" panose="020B0604020202020204" pitchFamily="34" charset="0"/>
              </a:rPr>
              <a:t>Международный стандарт по фитосанитарным мерам </a:t>
            </a:r>
            <a:r>
              <a:rPr lang="ru-RU" sz="2400" b="1" dirty="0" smtClean="0">
                <a:cs typeface="Arial" panose="020B0604020202020204" pitchFamily="34" charset="0"/>
              </a:rPr>
              <a:t>№</a:t>
            </a:r>
            <a:r>
              <a:rPr lang="en-US" sz="2400" b="1" dirty="0" smtClean="0">
                <a:cs typeface="Arial" panose="020B0604020202020204" pitchFamily="34" charset="0"/>
              </a:rPr>
              <a:t>8</a:t>
            </a:r>
            <a:r>
              <a:rPr lang="ru-RU" sz="2400" b="1" dirty="0" smtClean="0">
                <a:cs typeface="Arial" panose="020B0604020202020204" pitchFamily="34" charset="0"/>
              </a:rPr>
              <a:t> </a:t>
            </a:r>
            <a:r>
              <a:rPr lang="ru-RU" sz="2400" b="1" dirty="0" smtClean="0">
                <a:cs typeface="Arial" panose="020B0604020202020204" pitchFamily="34" charset="0"/>
              </a:rPr>
              <a:t>«Определение статуса вредного организма в зоне»</a:t>
            </a:r>
            <a:endParaRPr lang="en-GB" sz="2000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5219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75138" y="764275"/>
            <a:ext cx="8440616" cy="131213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Техническая и биологическая информация, необходимая для анализа фитосанитарного риска</a:t>
            </a:r>
            <a:endParaRPr lang="en-US" sz="3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17236" y="2036136"/>
            <a:ext cx="8071871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2400" b="1" dirty="0" smtClean="0"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400" b="1" dirty="0" smtClean="0">
                <a:cs typeface="Arial" panose="020B0604020202020204" pitchFamily="34" charset="0"/>
              </a:rPr>
              <a:t>Двусторонний метод оповещения по запросу</a:t>
            </a:r>
            <a:endParaRPr lang="en-US" sz="2400" b="1" dirty="0" smtClean="0"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400" b="1" dirty="0" smtClean="0">
                <a:cs typeface="Arial" panose="020B0604020202020204" pitchFamily="34" charset="0"/>
              </a:rPr>
              <a:t>Однако публикация </a:t>
            </a:r>
            <a:r>
              <a:rPr lang="ru-RU" sz="2400" b="1" dirty="0">
                <a:cs typeface="Arial" panose="020B0604020202020204" pitchFamily="34" charset="0"/>
              </a:rPr>
              <a:t>на МФП для всеобщего доступа приветствуется</a:t>
            </a:r>
            <a:endParaRPr lang="en-US" sz="2400" b="1" dirty="0"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400" b="1" dirty="0" smtClean="0"/>
              <a:t>Страны </a:t>
            </a:r>
            <a:r>
              <a:rPr lang="ru-RU" sz="2400" b="1" dirty="0"/>
              <a:t>должны сотрудничать в деле предоставления технической и биологической информации, необходимой для обеспечения процесса анализа фитосанитарного </a:t>
            </a:r>
            <a:r>
              <a:rPr lang="ru-RU" sz="2400" b="1" dirty="0" smtClean="0"/>
              <a:t>риска</a:t>
            </a:r>
            <a:endParaRPr lang="en-GB" sz="2000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1754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75138" y="599834"/>
            <a:ext cx="8440616" cy="61012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Общие и конкретные процедуры выполнения НОО</a:t>
            </a:r>
            <a:endParaRPr lang="en-US" sz="3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19546" y="1209963"/>
            <a:ext cx="7951799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400" b="1" dirty="0" smtClean="0">
                <a:cs typeface="Arial" panose="020B0604020202020204" pitchFamily="34" charset="0"/>
              </a:rPr>
              <a:t>Утверждены на 11-й сессии КФМ в 2016 году для выполнения их странами</a:t>
            </a:r>
            <a:endParaRPr lang="en-GB" sz="2400" b="1" dirty="0" smtClean="0"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400" b="1" dirty="0" smtClean="0">
                <a:cs typeface="Arial" panose="020B0604020202020204" pitchFamily="34" charset="0"/>
              </a:rPr>
              <a:t>Основаны на Конвенции </a:t>
            </a:r>
            <a:r>
              <a:rPr lang="en-GB" sz="2400" b="1" dirty="0" smtClean="0">
                <a:cs typeface="Arial" panose="020B0604020202020204" pitchFamily="34" charset="0"/>
              </a:rPr>
              <a:t>+ </a:t>
            </a:r>
            <a:r>
              <a:rPr lang="ru-RU" sz="2400" b="1" dirty="0" smtClean="0">
                <a:cs typeface="Arial" panose="020B0604020202020204" pitchFamily="34" charset="0"/>
              </a:rPr>
              <a:t>рекомендациях и </a:t>
            </a:r>
            <a:r>
              <a:rPr lang="en-GB" sz="2400" b="1" dirty="0" smtClean="0">
                <a:cs typeface="Arial" panose="020B0604020202020204" pitchFamily="34" charset="0"/>
              </a:rPr>
              <a:t> </a:t>
            </a:r>
            <a:r>
              <a:rPr lang="ru-RU" sz="2400" b="1" dirty="0" smtClean="0">
                <a:cs typeface="Arial" panose="020B0604020202020204" pitchFamily="34" charset="0"/>
              </a:rPr>
              <a:t>предложениях Консультативной группы по национальным обязательствам по оповещению 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400" b="1" dirty="0" smtClean="0">
                <a:cs typeface="Arial" panose="020B0604020202020204" pitchFamily="34" charset="0"/>
              </a:rPr>
              <a:t>Включают в себя предыдущие решения КФМ</a:t>
            </a:r>
            <a:endParaRPr lang="en-GB" sz="2400" b="1" dirty="0" smtClean="0">
              <a:cs typeface="Arial" panose="020B0604020202020204" pitchFamily="34" charset="0"/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GB" sz="2400" b="1" dirty="0" smtClean="0">
              <a:cs typeface="Arial" panose="020B0604020202020204" pitchFamily="34" charset="0"/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400" b="1" dirty="0" smtClean="0">
                <a:cs typeface="Arial" panose="020B0604020202020204" pitchFamily="34" charset="0"/>
              </a:rPr>
              <a:t>Их можно найти</a:t>
            </a:r>
            <a:r>
              <a:rPr lang="en-GB" sz="2400" b="1" dirty="0" smtClean="0">
                <a:cs typeface="Arial" panose="020B0604020202020204" pitchFamily="34" charset="0"/>
              </a:rPr>
              <a:t>: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altLang="fr-FR" sz="2400" b="1" dirty="0" smtClean="0">
                <a:ea typeface="Arial Unicode MS" panose="020B0604020202020204" pitchFamily="34" charset="-128"/>
                <a:cs typeface="Arial" panose="020B0604020202020204" pitchFamily="34" charset="0"/>
                <a:hlinkClick r:id="rId2"/>
              </a:rPr>
              <a:t>В Приложении</a:t>
            </a:r>
            <a:r>
              <a:rPr lang="en-GB" altLang="fr-FR" sz="2400" b="1" dirty="0" smtClean="0">
                <a:ea typeface="Arial Unicode MS" panose="020B0604020202020204" pitchFamily="34" charset="-128"/>
                <a:cs typeface="Arial" panose="020B0604020202020204" pitchFamily="34" charset="0"/>
                <a:hlinkClick r:id="rId2"/>
              </a:rPr>
              <a:t> </a:t>
            </a:r>
            <a:r>
              <a:rPr lang="en-GB" altLang="fr-FR" sz="2400" b="1" dirty="0">
                <a:ea typeface="Arial Unicode MS" panose="020B0604020202020204" pitchFamily="34" charset="-128"/>
                <a:cs typeface="Arial" panose="020B0604020202020204" pitchFamily="34" charset="0"/>
                <a:hlinkClick r:id="rId2"/>
              </a:rPr>
              <a:t>9 </a:t>
            </a:r>
            <a:r>
              <a:rPr lang="ru-RU" altLang="fr-FR" sz="2400" b="1" dirty="0" smtClean="0">
                <a:ea typeface="Arial Unicode MS" panose="020B0604020202020204" pitchFamily="34" charset="-128"/>
                <a:cs typeface="Arial" panose="020B0604020202020204" pitchFamily="34" charset="0"/>
                <a:hlinkClick r:id="rId2"/>
              </a:rPr>
              <a:t>к Докладу по </a:t>
            </a:r>
            <a:r>
              <a:rPr lang="ru-RU" altLang="fr-FR" sz="2400" b="1" dirty="0">
                <a:ea typeface="Arial Unicode MS" panose="020B0604020202020204" pitchFamily="34" charset="-128"/>
                <a:cs typeface="Arial" panose="020B0604020202020204" pitchFamily="34" charset="0"/>
                <a:hlinkClick r:id="rId2"/>
              </a:rPr>
              <a:t>О</a:t>
            </a:r>
            <a:r>
              <a:rPr lang="ru-RU" altLang="fr-FR" sz="2400" b="1" dirty="0" smtClean="0">
                <a:ea typeface="Arial Unicode MS" panose="020B0604020202020204" pitchFamily="34" charset="-128"/>
                <a:cs typeface="Arial" panose="020B0604020202020204" pitchFamily="34" charset="0"/>
                <a:hlinkClick r:id="rId2"/>
              </a:rPr>
              <a:t>диннадцатой </a:t>
            </a:r>
            <a:r>
              <a:rPr lang="ru-RU" altLang="fr-FR" sz="2400" b="1" dirty="0" smtClean="0">
                <a:ea typeface="Arial Unicode MS" panose="020B0604020202020204" pitchFamily="34" charset="-128"/>
                <a:cs typeface="Arial" panose="020B0604020202020204" pitchFamily="34" charset="0"/>
                <a:hlinkClick r:id="rId2"/>
              </a:rPr>
              <a:t>сессии КФМ</a:t>
            </a:r>
            <a:endParaRPr lang="en-GB" altLang="fr-FR" sz="2400" b="1" dirty="0" smtClean="0"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400" b="1" dirty="0" smtClean="0">
                <a:cs typeface="Arial" panose="020B0604020202020204" pitchFamily="34" charset="0"/>
                <a:hlinkClick r:id="rId3"/>
              </a:rPr>
              <a:t>В Руководстве по НОО </a:t>
            </a:r>
            <a:r>
              <a:rPr lang="en-GB" sz="2400" b="1" dirty="0" smtClean="0">
                <a:cs typeface="Arial" panose="020B0604020202020204" pitchFamily="34" charset="0"/>
                <a:hlinkClick r:id="rId3"/>
              </a:rPr>
              <a:t>(</a:t>
            </a:r>
            <a:r>
              <a:rPr lang="ru-RU" sz="2400" b="1" dirty="0" smtClean="0">
                <a:cs typeface="Arial" panose="020B0604020202020204" pitchFamily="34" charset="0"/>
                <a:hlinkClick r:id="rId3"/>
              </a:rPr>
              <a:t>Приложение</a:t>
            </a:r>
            <a:r>
              <a:rPr lang="en-GB" sz="2400" b="1" dirty="0" smtClean="0">
                <a:cs typeface="Arial" panose="020B0604020202020204" pitchFamily="34" charset="0"/>
                <a:hlinkClick r:id="rId3"/>
              </a:rPr>
              <a:t> </a:t>
            </a:r>
            <a:r>
              <a:rPr lang="en-GB" sz="2400" b="1" dirty="0">
                <a:cs typeface="Arial" panose="020B0604020202020204" pitchFamily="34" charset="0"/>
                <a:hlinkClick r:id="rId3"/>
              </a:rPr>
              <a:t>III) </a:t>
            </a:r>
            <a:endParaRPr lang="en-GB" sz="2400" b="1" dirty="0" smtClean="0">
              <a:cs typeface="Arial" panose="020B0604020202020204" pitchFamily="34" charset="0"/>
            </a:endParaRP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400" b="1" dirty="0" smtClean="0">
                <a:cs typeface="Arial" panose="020B0604020202020204" pitchFamily="34" charset="0"/>
                <a:hlinkClick r:id="rId4"/>
              </a:rPr>
              <a:t>Как отдельно опубликованные таблицы на МФП</a:t>
            </a:r>
            <a:endParaRPr lang="en-GB" sz="2400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1104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75138" y="599835"/>
            <a:ext cx="8440616" cy="7209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Основная информация по НОО</a:t>
            </a:r>
            <a:endParaRPr lang="en-US" sz="3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88817" y="1595021"/>
            <a:ext cx="80264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4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13 </a:t>
            </a:r>
            <a:r>
              <a:rPr lang="ru-RU" sz="24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НОО</a:t>
            </a:r>
            <a:r>
              <a:rPr lang="en-US" sz="24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: 7 </a:t>
            </a:r>
            <a:r>
              <a:rPr lang="ru-RU" sz="24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публичных и </a:t>
            </a:r>
            <a:r>
              <a:rPr lang="en-US" sz="24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6 </a:t>
            </a:r>
            <a:r>
              <a:rPr lang="ru-RU" sz="2400" b="1" dirty="0" smtClean="0">
                <a:cs typeface="Arial" panose="020B0604020202020204" pitchFamily="34" charset="0"/>
              </a:rPr>
              <a:t>двусторонних</a:t>
            </a:r>
            <a:endParaRPr lang="en-US" sz="2400" b="1" dirty="0" smtClean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400" b="1" dirty="0" smtClean="0">
                <a:cs typeface="Arial" panose="020B0604020202020204" pitchFamily="34" charset="0"/>
              </a:rPr>
              <a:t>Публичный метод </a:t>
            </a:r>
            <a:r>
              <a:rPr lang="en-US" sz="2400" b="1" dirty="0" smtClean="0">
                <a:cs typeface="Arial" panose="020B0604020202020204" pitchFamily="34" charset="0"/>
              </a:rPr>
              <a:t>= </a:t>
            </a:r>
            <a:r>
              <a:rPr lang="ru-RU" sz="2400" b="1" dirty="0" smtClean="0">
                <a:cs typeface="Arial" panose="020B0604020202020204" pitchFamily="34" charset="0"/>
              </a:rPr>
              <a:t>оповещение через МФП</a:t>
            </a:r>
            <a:r>
              <a:rPr lang="en-GB" sz="2400" b="1" dirty="0" smtClean="0">
                <a:cs typeface="Arial" panose="020B0604020202020204" pitchFamily="34" charset="0"/>
              </a:rPr>
              <a:t> (</a:t>
            </a:r>
            <a:r>
              <a:rPr lang="ru-RU" sz="2400" b="1" dirty="0" smtClean="0">
                <a:cs typeface="Arial" panose="020B0604020202020204" pitchFamily="34" charset="0"/>
              </a:rPr>
              <a:t>Международный фитосанитарный портал</a:t>
            </a:r>
            <a:r>
              <a:rPr lang="en-GB" sz="2400" b="1" dirty="0" smtClean="0">
                <a:cs typeface="Arial" panose="020B0604020202020204" pitchFamily="34" charset="0"/>
              </a:rPr>
              <a:t>: </a:t>
            </a:r>
            <a:r>
              <a:rPr lang="en-GB" sz="2400" b="1" dirty="0" smtClean="0">
                <a:cs typeface="Arial" panose="020B0604020202020204" pitchFamily="34" charset="0"/>
                <a:hlinkClick r:id="rId3"/>
              </a:rPr>
              <a:t>www.ippc.int</a:t>
            </a:r>
            <a:r>
              <a:rPr lang="en-GB" sz="2400" b="1" dirty="0" smtClean="0">
                <a:cs typeface="Arial" panose="020B0604020202020204" pitchFamily="34" charset="0"/>
              </a:rPr>
              <a:t>)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2400" b="1" dirty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2400" b="1" dirty="0" smtClean="0">
              <a:cs typeface="Arial" panose="020B0604020202020204" pitchFamily="34" charset="0"/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2400" b="1" dirty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2400" b="1" dirty="0" smtClean="0">
              <a:cs typeface="Arial" panose="020B0604020202020204" pitchFamily="34" charset="0"/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2400" b="1" dirty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2400" b="1" dirty="0" smtClean="0">
              <a:cs typeface="Arial" panose="020B0604020202020204" pitchFamily="34" charset="0"/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2400" b="1" dirty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2400" b="1" dirty="0" smtClean="0">
              <a:cs typeface="Arial" panose="020B0604020202020204" pitchFamily="34" charset="0"/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2400" b="1" dirty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2400" b="1" dirty="0" smtClean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algn="ctr"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altLang="fr-FR" sz="2400" b="1" dirty="0">
              <a:solidFill>
                <a:schemeClr val="tx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657867"/>
              </p:ext>
            </p:extLst>
          </p:nvPr>
        </p:nvGraphicFramePr>
        <p:xfrm>
          <a:off x="1951038" y="2941638"/>
          <a:ext cx="6156325" cy="3306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5" name="Документ" r:id="rId4" imgW="6257393" imgH="3340192" progId="Word.Document.12">
                  <p:embed/>
                </p:oleObj>
              </mc:Choice>
              <mc:Fallback>
                <p:oleObj name="Документ" r:id="rId4" imgW="6257393" imgH="334019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51038" y="2941638"/>
                        <a:ext cx="6156325" cy="3306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78520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75138" y="599834"/>
            <a:ext cx="8440616" cy="1053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Общие и конкретные процедуры выполнения НОО</a:t>
            </a:r>
            <a:endParaRPr lang="en-US" sz="3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17236" y="1653309"/>
            <a:ext cx="8071871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400" b="1" dirty="0" smtClean="0">
                <a:cs typeface="Arial" panose="020B0604020202020204" pitchFamily="34" charset="0"/>
              </a:rPr>
              <a:t>Процедуры общего характера</a:t>
            </a:r>
            <a:r>
              <a:rPr lang="en-GB" sz="2400" b="1" dirty="0" smtClean="0">
                <a:cs typeface="Arial" panose="020B0604020202020204" pitchFamily="34" charset="0"/>
              </a:rPr>
              <a:t>: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000" b="1" dirty="0" smtClean="0">
                <a:cs typeface="Arial" panose="020B0604020202020204" pitchFamily="34" charset="0"/>
              </a:rPr>
              <a:t>Использование электронных</a:t>
            </a:r>
            <a:r>
              <a:rPr lang="ru-RU" sz="2000" b="1" dirty="0">
                <a:cs typeface="Arial" panose="020B0604020202020204" pitchFamily="34" charset="0"/>
              </a:rPr>
              <a:t> </a:t>
            </a:r>
            <a:r>
              <a:rPr lang="ru-RU" sz="2000" b="1" dirty="0" smtClean="0">
                <a:cs typeface="Arial" panose="020B0604020202020204" pitchFamily="34" charset="0"/>
              </a:rPr>
              <a:t>средств связи</a:t>
            </a:r>
            <a:endParaRPr lang="en-US" sz="2000" b="1" dirty="0" smtClean="0">
              <a:cs typeface="Arial" panose="020B0604020202020204" pitchFamily="34" charset="0"/>
            </a:endParaRP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000" b="1" dirty="0" smtClean="0">
                <a:cs typeface="Arial" panose="020B0604020202020204" pitchFamily="34" charset="0"/>
              </a:rPr>
              <a:t>Использование МФП</a:t>
            </a:r>
            <a:endParaRPr lang="en-US" sz="2000" b="1" dirty="0" smtClean="0">
              <a:cs typeface="Arial" panose="020B0604020202020204" pitchFamily="34" charset="0"/>
            </a:endParaRP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000" b="1" dirty="0" smtClean="0">
                <a:cs typeface="Arial" panose="020B0604020202020204" pitchFamily="34" charset="0"/>
              </a:rPr>
              <a:t>Оповещение о вредных организмах через РОКЗР</a:t>
            </a:r>
            <a:endParaRPr lang="en-US" sz="2000" b="1" dirty="0" smtClean="0">
              <a:cs typeface="Arial" panose="020B0604020202020204" pitchFamily="34" charset="0"/>
            </a:endParaRP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000" b="1" dirty="0" smtClean="0">
                <a:cs typeface="Arial" panose="020B0604020202020204" pitchFamily="34" charset="0"/>
              </a:rPr>
              <a:t>Информация </a:t>
            </a:r>
            <a:r>
              <a:rPr lang="ru-RU" sz="2000" b="1" dirty="0" smtClean="0">
                <a:cs typeface="Arial" panose="020B0604020202020204" pitchFamily="34" charset="0"/>
              </a:rPr>
              <a:t>в рамках НОО публикуется в приоритетном порядке</a:t>
            </a:r>
            <a:endParaRPr lang="en-US" sz="2000" b="1" dirty="0" smtClean="0">
              <a:cs typeface="Arial" panose="020B0604020202020204" pitchFamily="34" charset="0"/>
            </a:endParaRP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000" b="1" dirty="0" smtClean="0">
                <a:cs typeface="Arial" panose="020B0604020202020204" pitchFamily="34" charset="0"/>
              </a:rPr>
              <a:t>Приветствуется использование МФП странами, которые не являются договаривающимися сторонами МККЗР</a:t>
            </a:r>
            <a:endParaRPr lang="en-GB" sz="2000" b="1" dirty="0" smtClean="0"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400" b="1" dirty="0" smtClean="0">
                <a:cs typeface="Arial" panose="020B0604020202020204" pitchFamily="34" charset="0"/>
              </a:rPr>
              <a:t>Конкретные процедуры</a:t>
            </a:r>
            <a:r>
              <a:rPr lang="en-GB" sz="2400" b="1" dirty="0" smtClean="0">
                <a:cs typeface="Arial" panose="020B0604020202020204" pitchFamily="34" charset="0"/>
              </a:rPr>
              <a:t>: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000" b="1" dirty="0" smtClean="0">
                <a:cs typeface="Arial" panose="020B0604020202020204" pitchFamily="34" charset="0"/>
              </a:rPr>
              <a:t>Подробная информация по выполнению каждого НОО с примечаниями, рекомендациями и инструкциями</a:t>
            </a:r>
            <a:endParaRPr lang="en-GB" sz="2000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5885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 txBox="1">
            <a:spLocks/>
          </p:cNvSpPr>
          <p:nvPr/>
        </p:nvSpPr>
        <p:spPr>
          <a:xfrm>
            <a:off x="375138" y="1163253"/>
            <a:ext cx="8440616" cy="485335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fr-FR" altLang="en-US" sz="22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altLang="en-US" sz="2000" b="1" dirty="0">
                <a:solidFill>
                  <a:schemeClr val="accent5">
                    <a:lumMod val="50000"/>
                  </a:schemeClr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Секретариат МККЗР</a:t>
            </a:r>
            <a:endParaRPr lang="fr-FR" altLang="en-US" sz="2000" b="1" dirty="0">
              <a:solidFill>
                <a:schemeClr val="accent5">
                  <a:lumMod val="50000"/>
                </a:schemeClr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altLang="en-US" sz="2000" b="1" dirty="0">
                <a:solidFill>
                  <a:schemeClr val="accent5">
                    <a:lumMod val="50000"/>
                  </a:schemeClr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Продовольственная и сельскохозяйственная организация Объединенных Наций</a:t>
            </a:r>
            <a:endParaRPr lang="fr-FR" altLang="en-US" sz="2000" b="1" dirty="0">
              <a:solidFill>
                <a:schemeClr val="accent5">
                  <a:lumMod val="50000"/>
                </a:schemeClr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fr-FR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Viale </a:t>
            </a: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delle Terme di Caracalla, 00153 Rome, </a:t>
            </a:r>
            <a:r>
              <a:rPr kumimoji="0" lang="fr-FR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Italy</a:t>
            </a:r>
            <a:endParaRPr kumimoji="0" lang="ru-RU" altLang="en-US" sz="2000" b="1" i="0" u="none" strike="noStrike" kern="1200" cap="none" spc="0" normalizeH="0" baseline="0" noProof="0" dirty="0" smtClean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ru-RU" altLang="en-US" sz="2000" b="1" dirty="0" smtClean="0">
                <a:solidFill>
                  <a:srgbClr val="4472C4">
                    <a:lumMod val="50000"/>
                  </a:srgbClr>
                </a:solidFill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(</a:t>
            </a:r>
            <a:r>
              <a:rPr lang="ru-RU" altLang="en-US" sz="2000" b="1" dirty="0">
                <a:solidFill>
                  <a:srgbClr val="4472C4">
                    <a:lumMod val="50000"/>
                  </a:srgbClr>
                </a:solidFill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Р</a:t>
            </a:r>
            <a:r>
              <a:rPr lang="ru-RU" altLang="en-US" sz="2000" b="1" dirty="0" smtClean="0">
                <a:solidFill>
                  <a:srgbClr val="4472C4">
                    <a:lumMod val="50000"/>
                  </a:srgbClr>
                </a:solidFill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им, Италия) </a:t>
            </a:r>
            <a:r>
              <a:rPr kumimoji="0" lang="fr-FR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endParaRPr kumimoji="0" lang="fr-FR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Тел</a:t>
            </a:r>
            <a:r>
              <a:rPr kumimoji="0" lang="fr-FR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.: </a:t>
            </a: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+39-0657054812</a:t>
            </a:r>
            <a:b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kumimoji="0" lang="ru-RU" altLang="en-US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Эл.почта</a:t>
            </a:r>
            <a:r>
              <a:rPr kumimoji="0" lang="fr-FR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: </a:t>
            </a: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  <a:hlinkClick r:id="rId2"/>
              </a:rPr>
              <a:t>IPPC@fao.org</a:t>
            </a:r>
            <a:endParaRPr kumimoji="0" lang="fr-FR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lvl="0">
              <a:buNone/>
              <a:defRPr/>
            </a:pPr>
            <a:r>
              <a:rPr lang="ru-RU" altLang="en-US" sz="2000" b="1" dirty="0" err="1">
                <a:ea typeface="Arial Unicode MS" panose="020B0604020202020204" pitchFamily="34" charset="-128"/>
                <a:cs typeface="Arial" panose="020B0604020202020204" pitchFamily="34" charset="0"/>
              </a:rPr>
              <a:t>Дорота</a:t>
            </a:r>
            <a:r>
              <a:rPr lang="ru-RU" altLang="en-US" sz="2000" b="1" dirty="0"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r>
              <a:rPr lang="ru-RU" altLang="en-US" sz="2000" b="1" dirty="0" err="1">
                <a:ea typeface="Arial Unicode MS" panose="020B0604020202020204" pitchFamily="34" charset="-128"/>
                <a:cs typeface="Arial" panose="020B0604020202020204" pitchFamily="34" charset="0"/>
              </a:rPr>
              <a:t>Бузон</a:t>
            </a:r>
            <a:r>
              <a:rPr lang="fr-FR" altLang="en-US" sz="2000" b="1" dirty="0">
                <a:ea typeface="Arial Unicode MS" panose="020B0604020202020204" pitchFamily="34" charset="-128"/>
                <a:cs typeface="Arial" panose="020B0604020202020204" pitchFamily="34" charset="0"/>
              </a:rPr>
              <a:t>, </a:t>
            </a:r>
            <a:r>
              <a:rPr lang="ru-RU" altLang="en-US" sz="2000" b="1" dirty="0">
                <a:ea typeface="Arial Unicode MS" panose="020B0604020202020204" pitchFamily="34" charset="-128"/>
                <a:cs typeface="Arial" panose="020B0604020202020204" pitchFamily="34" charset="0"/>
              </a:rPr>
              <a:t>куратор программы по НОО </a:t>
            </a:r>
            <a:r>
              <a:rPr kumimoji="0" lang="fr-FR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: </a:t>
            </a: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  <a:hlinkClick r:id="rId3"/>
              </a:rPr>
              <a:t>dorota.buzon@fao.org</a:t>
            </a:r>
            <a:endParaRPr kumimoji="0" lang="fr-FR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lvl="0">
              <a:buNone/>
              <a:defRPr/>
            </a:pPr>
            <a:r>
              <a:rPr lang="ru-RU" altLang="en-US" sz="2000" b="1" dirty="0" err="1">
                <a:ea typeface="Arial Unicode MS" panose="020B0604020202020204" pitchFamily="34" charset="-128"/>
                <a:cs typeface="Arial" panose="020B0604020202020204" pitchFamily="34" charset="0"/>
              </a:rPr>
              <a:t>Паола</a:t>
            </a:r>
            <a:r>
              <a:rPr lang="ru-RU" altLang="en-US" sz="2000" b="1" dirty="0"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r>
              <a:rPr lang="ru-RU" altLang="en-US" sz="2000" b="1" dirty="0" err="1">
                <a:ea typeface="Arial Unicode MS" panose="020B0604020202020204" pitchFamily="34" charset="-128"/>
                <a:cs typeface="Arial" panose="020B0604020202020204" pitchFamily="34" charset="0"/>
              </a:rPr>
              <a:t>Сентинелли</a:t>
            </a:r>
            <a:r>
              <a:rPr lang="fr-FR" altLang="en-US" sz="2000" b="1" dirty="0">
                <a:ea typeface="Arial Unicode MS" panose="020B0604020202020204" pitchFamily="34" charset="-128"/>
                <a:cs typeface="Arial" panose="020B0604020202020204" pitchFamily="34" charset="0"/>
              </a:rPr>
              <a:t>, </a:t>
            </a:r>
            <a:r>
              <a:rPr lang="ru-RU" altLang="en-US" sz="2000" b="1" dirty="0">
                <a:ea typeface="Arial Unicode MS" panose="020B0604020202020204" pitchFamily="34" charset="-128"/>
                <a:cs typeface="Arial" panose="020B0604020202020204" pitchFamily="34" charset="0"/>
              </a:rPr>
              <a:t>администратор базы знаний МККЗР </a:t>
            </a:r>
            <a:r>
              <a:rPr kumimoji="0" lang="fr-FR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: </a:t>
            </a: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  <a:hlinkClick r:id="rId4"/>
              </a:rPr>
              <a:t>paola.sentinelli@fao.org</a:t>
            </a: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</a:p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fr-FR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Сайты</a:t>
            </a:r>
            <a:r>
              <a:rPr kumimoji="0" lang="fr-FR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: </a:t>
            </a:r>
            <a:endParaRPr kumimoji="0" lang="fr-FR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  <a:hlinkClick r:id="rId5"/>
              </a:rPr>
              <a:t>www.fao.org</a:t>
            </a:r>
            <a:endParaRPr kumimoji="0" lang="fr-FR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  <a:hlinkClick r:id="rId6"/>
            </a:endParaRPr>
          </a:p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  <a:hlinkClick r:id="rId7"/>
              </a:rPr>
              <a:t>www.ippc.int</a:t>
            </a: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endParaRPr kumimoji="0" lang="fr-FR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375138" y="599835"/>
            <a:ext cx="8440616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65A30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Контактная информация</a:t>
            </a:r>
            <a:endParaRPr kumimoji="0" lang="en-US" sz="3400" b="1" i="0" u="none" strike="noStrike" kern="1200" cap="none" spc="0" normalizeH="0" baseline="0" noProof="0" dirty="0">
              <a:ln>
                <a:noFill/>
              </a:ln>
              <a:solidFill>
                <a:srgbClr val="165A30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2769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75138" y="599835"/>
            <a:ext cx="8440616" cy="62860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Основная информация по НОО</a:t>
            </a:r>
            <a:endParaRPr lang="en-US" sz="3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75138" y="1240317"/>
            <a:ext cx="80264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4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13 </a:t>
            </a:r>
            <a:r>
              <a:rPr lang="ru-RU" sz="24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НОО</a:t>
            </a:r>
            <a:r>
              <a:rPr lang="en-US" sz="24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: 7 </a:t>
            </a:r>
            <a:r>
              <a:rPr lang="ru-RU" sz="24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публичных и</a:t>
            </a:r>
            <a:r>
              <a:rPr lang="en-US" sz="24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 6 </a:t>
            </a:r>
            <a:r>
              <a:rPr lang="ru-RU" sz="24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двусторонних</a:t>
            </a:r>
            <a:endParaRPr lang="en-US" sz="2400" b="1" dirty="0" smtClean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400" b="1" dirty="0" smtClean="0">
                <a:cs typeface="Arial" panose="020B0604020202020204" pitchFamily="34" charset="0"/>
              </a:rPr>
              <a:t>Двусторонний метод</a:t>
            </a:r>
            <a:r>
              <a:rPr lang="en-US" sz="2400" b="1" dirty="0" smtClean="0">
                <a:cs typeface="Arial" panose="020B0604020202020204" pitchFamily="34" charset="0"/>
              </a:rPr>
              <a:t> = </a:t>
            </a:r>
            <a:r>
              <a:rPr lang="ru-RU" sz="2400" b="1" dirty="0" smtClean="0">
                <a:cs typeface="Arial" panose="020B0604020202020204" pitchFamily="34" charset="0"/>
              </a:rPr>
              <a:t>оповещение при прямом обмене информацией между странами (оповещение через МФП приветствуется, но не является обязательным</a:t>
            </a:r>
            <a:r>
              <a:rPr lang="en-GB" sz="2400" b="1" dirty="0" smtClean="0">
                <a:cs typeface="Arial" panose="020B0604020202020204" pitchFamily="34" charset="0"/>
              </a:rPr>
              <a:t>)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GB" sz="2400" b="1" dirty="0" smtClean="0">
              <a:cs typeface="Arial" panose="020B0604020202020204" pitchFamily="34" charset="0"/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2400" b="1" dirty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2400" b="1" dirty="0" smtClean="0">
              <a:cs typeface="Arial" panose="020B0604020202020204" pitchFamily="34" charset="0"/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2400" b="1" dirty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2400" b="1" dirty="0" smtClean="0">
              <a:cs typeface="Arial" panose="020B0604020202020204" pitchFamily="34" charset="0"/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2400" b="1" dirty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2400" b="1" dirty="0" smtClean="0">
              <a:cs typeface="Arial" panose="020B0604020202020204" pitchFamily="34" charset="0"/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2400" b="1" dirty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2400" b="1" dirty="0" smtClean="0">
              <a:cs typeface="Arial" panose="020B0604020202020204" pitchFamily="34" charset="0"/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2400" b="1" dirty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2400" b="1" dirty="0" smtClean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algn="ctr"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altLang="fr-FR" sz="2400" b="1" dirty="0">
              <a:solidFill>
                <a:schemeClr val="tx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7915386"/>
              </p:ext>
            </p:extLst>
          </p:nvPr>
        </p:nvGraphicFramePr>
        <p:xfrm>
          <a:off x="963509" y="2776590"/>
          <a:ext cx="7438029" cy="38835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99" name="Документ" r:id="rId3" imgW="4788197" imgH="3624961" progId="Word.Document.12">
                  <p:embed/>
                </p:oleObj>
              </mc:Choice>
              <mc:Fallback>
                <p:oleObj name="Документ" r:id="rId3" imgW="4788197" imgH="362496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63509" y="2776590"/>
                        <a:ext cx="7438029" cy="38835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94440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75138" y="493961"/>
            <a:ext cx="8440616" cy="1053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Назначение Официального контактного лица МККЗР</a:t>
            </a:r>
            <a:endParaRPr lang="en-US" sz="3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75138" y="1301776"/>
            <a:ext cx="8460397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1900" dirty="0" smtClean="0"/>
              <a:t>В стране назначается новое контактное лицо</a:t>
            </a:r>
            <a:endParaRPr lang="en-US" sz="1900" dirty="0" smtClean="0"/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1900" dirty="0" smtClean="0"/>
              <a:t>Секретариат МККЗР должен быть незамедлительно проинформирован</a:t>
            </a:r>
            <a:endParaRPr lang="en-US" sz="1900" dirty="0"/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1900" dirty="0">
                <a:hlinkClick r:id="rId2"/>
              </a:rPr>
              <a:t>Ф</a:t>
            </a:r>
            <a:r>
              <a:rPr lang="ru-RU" sz="1900" dirty="0" smtClean="0">
                <a:hlinkClick r:id="rId2"/>
              </a:rPr>
              <a:t>орма назначения</a:t>
            </a:r>
            <a:r>
              <a:rPr lang="en-US" sz="1900" dirty="0" smtClean="0"/>
              <a:t> (</a:t>
            </a:r>
            <a:r>
              <a:rPr lang="ru-RU" sz="1900" dirty="0" smtClean="0"/>
              <a:t>Приложение </a:t>
            </a:r>
            <a:r>
              <a:rPr lang="en-US" sz="1900" dirty="0" smtClean="0"/>
              <a:t>I </a:t>
            </a:r>
            <a:r>
              <a:rPr lang="ru-RU" sz="1900" dirty="0" smtClean="0"/>
              <a:t>к Руководству по НОО</a:t>
            </a:r>
            <a:r>
              <a:rPr lang="en-US" sz="1900" dirty="0" smtClean="0"/>
              <a:t>) </a:t>
            </a:r>
            <a:r>
              <a:rPr lang="ru-RU" sz="1900" dirty="0" smtClean="0"/>
              <a:t>или официальное письмо с требуемыми сведениями </a:t>
            </a:r>
            <a:endParaRPr lang="en-US" sz="1900" dirty="0" smtClean="0"/>
          </a:p>
          <a:p>
            <a:r>
              <a:rPr lang="ru-RU" sz="1900" dirty="0" smtClean="0"/>
              <a:t>Форма назначения должна быть подписана лицом, занимающим более высокую должность, чем новое контактное лицо – сами себя контактные лица назначать не могут</a:t>
            </a:r>
            <a:endParaRPr lang="en-US" sz="1900" dirty="0" smtClean="0"/>
          </a:p>
          <a:p>
            <a:pPr algn="ctr"/>
            <a:r>
              <a:rPr lang="ru-RU" sz="1900" b="1" dirty="0" smtClean="0"/>
              <a:t>страна</a:t>
            </a:r>
            <a:endParaRPr lang="en-US" sz="1900" b="1" dirty="0" smtClean="0"/>
          </a:p>
          <a:p>
            <a:pPr lvl="0"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1900" b="1" dirty="0">
                <a:solidFill>
                  <a:prstClr val="black"/>
                </a:solidFill>
                <a:cs typeface="Arial" panose="020B0604020202020204" pitchFamily="34" charset="0"/>
                <a:sym typeface="Symbol" panose="05050102010706020507" pitchFamily="18" charset="2"/>
              </a:rPr>
              <a:t></a:t>
            </a:r>
            <a:endParaRPr lang="en-GB" sz="1900" b="1" dirty="0">
              <a:solidFill>
                <a:prstClr val="black"/>
              </a:solidFill>
              <a:cs typeface="Arial" panose="020B0604020202020204" pitchFamily="34" charset="0"/>
            </a:endParaRPr>
          </a:p>
          <a:p>
            <a:pPr algn="ctr"/>
            <a:r>
              <a:rPr lang="ru-RU" sz="1900" b="1" dirty="0" smtClean="0"/>
              <a:t>Секретариат МККЗР</a:t>
            </a:r>
            <a:endParaRPr lang="en-US" sz="1900" b="1" dirty="0" smtClean="0"/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1900" dirty="0" smtClean="0"/>
              <a:t>Секретариат МККЗР регистрирует контактное лицо</a:t>
            </a:r>
            <a:endParaRPr lang="en-US" sz="1900" dirty="0" smtClean="0"/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1900" dirty="0" smtClean="0"/>
              <a:t>Контактное лицо получает доступ к МФП с правом осуществлять редактирование</a:t>
            </a:r>
            <a:r>
              <a:rPr lang="en-US" sz="1900" dirty="0" smtClean="0"/>
              <a:t> (</a:t>
            </a:r>
            <a:r>
              <a:rPr lang="ru-RU" sz="1900" dirty="0" smtClean="0"/>
              <a:t>загружать и обновлять оповещения</a:t>
            </a:r>
            <a:r>
              <a:rPr lang="en-US" sz="1900" dirty="0" smtClean="0"/>
              <a:t>)</a:t>
            </a:r>
            <a:endParaRPr lang="en-US" sz="1900" dirty="0"/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1900" dirty="0" smtClean="0"/>
              <a:t>ФИО и контактные данные контактного лица отображаются на МФП</a:t>
            </a:r>
            <a:endParaRPr lang="en-US" sz="1900" dirty="0"/>
          </a:p>
          <a:p>
            <a:pPr algn="ctr"/>
            <a:r>
              <a:rPr lang="ru-RU" sz="1900" b="1" dirty="0" smtClean="0">
                <a:solidFill>
                  <a:prstClr val="black"/>
                </a:solidFill>
              </a:rPr>
              <a:t>Секретариат МККЗР</a:t>
            </a:r>
            <a:endParaRPr lang="en-US" sz="1900" b="1" dirty="0"/>
          </a:p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1900" b="1" dirty="0" smtClean="0">
                <a:solidFill>
                  <a:prstClr val="black"/>
                </a:solidFill>
                <a:cs typeface="Arial" panose="020B0604020202020204" pitchFamily="34" charset="0"/>
                <a:sym typeface="Symbol" panose="05050102010706020507" pitchFamily="18" charset="2"/>
              </a:rPr>
              <a:t></a:t>
            </a:r>
            <a:endParaRPr lang="en-US" sz="1900" b="1" dirty="0">
              <a:solidFill>
                <a:prstClr val="black"/>
              </a:solidFill>
            </a:endParaRPr>
          </a:p>
          <a:p>
            <a:pPr lvl="0" algn="ctr"/>
            <a:r>
              <a:rPr lang="ru-RU" sz="1900" b="1" dirty="0" smtClean="0">
                <a:solidFill>
                  <a:prstClr val="black"/>
                </a:solidFill>
              </a:rPr>
              <a:t>страна</a:t>
            </a:r>
            <a:endParaRPr lang="en-US" sz="1900" b="1" dirty="0">
              <a:solidFill>
                <a:prstClr val="black"/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v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1900" dirty="0" smtClean="0"/>
              <a:t>Подтверждение по </a:t>
            </a:r>
            <a:r>
              <a:rPr lang="ru-RU" sz="1900" dirty="0" err="1" smtClean="0"/>
              <a:t>эл.почте</a:t>
            </a:r>
            <a:r>
              <a:rPr lang="ru-RU" sz="1900" dirty="0" smtClean="0"/>
              <a:t> от Секретариата МККЗР</a:t>
            </a:r>
            <a:endParaRPr lang="en-GB" sz="1900" dirty="0"/>
          </a:p>
        </p:txBody>
      </p:sp>
    </p:spTree>
    <p:extLst>
      <p:ext uri="{BB962C8B-B14F-4D97-AF65-F5344CB8AC3E}">
        <p14:creationId xmlns:p14="http://schemas.microsoft.com/office/powerpoint/2010/main" val="3538546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75138" y="599834"/>
            <a:ext cx="8440616" cy="1053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Назначение Официального контактного лица МККЗР</a:t>
            </a:r>
            <a:endParaRPr lang="en-US" sz="3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17235" y="1831420"/>
            <a:ext cx="8071871" cy="4739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1200"/>
              </a:spcBef>
              <a:buFont typeface="Wingdings" panose="05000000000000000000" pitchFamily="2" charset="2"/>
              <a:buChar char="v"/>
            </a:pPr>
            <a:r>
              <a:rPr lang="ru-RU" sz="2200" dirty="0" smtClean="0"/>
              <a:t>Критически важен актуальный адрес электронной почты</a:t>
            </a:r>
            <a:r>
              <a:rPr lang="en-US" sz="2200" dirty="0" smtClean="0"/>
              <a:t>: </a:t>
            </a:r>
            <a:r>
              <a:rPr lang="ru-RU" sz="2200" dirty="0" smtClean="0"/>
              <a:t>вся переписка Секретариата МККЗР со странами ведется при помощи электронных средств связи</a:t>
            </a:r>
            <a:endParaRPr lang="en-US" sz="2200" dirty="0"/>
          </a:p>
          <a:p>
            <a:pPr marL="342900" indent="-342900">
              <a:spcBef>
                <a:spcPts val="1200"/>
              </a:spcBef>
              <a:buFont typeface="Wingdings" panose="05000000000000000000" pitchFamily="2" charset="2"/>
              <a:buChar char="v"/>
            </a:pPr>
            <a:r>
              <a:rPr lang="ru-RU" sz="2200" dirty="0" smtClean="0"/>
              <a:t>Официальные контактные лица МККЗР несут ответственность за</a:t>
            </a:r>
            <a:r>
              <a:rPr lang="en-US" sz="2200" dirty="0" smtClean="0"/>
              <a:t>:</a:t>
            </a:r>
          </a:p>
          <a:p>
            <a:pPr marL="742950" lvl="1" indent="-285750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2200" dirty="0" smtClean="0"/>
              <a:t>обеспечение актуальности информации о своей стране, размещенной на МФП</a:t>
            </a:r>
            <a:endParaRPr lang="en-US" sz="2200" dirty="0"/>
          </a:p>
          <a:p>
            <a:pPr marL="742950" lvl="1" indent="-285750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2200" dirty="0" smtClean="0"/>
              <a:t>загрузку оповещений</a:t>
            </a:r>
            <a:endParaRPr lang="en-GB" sz="2200" dirty="0" smtClean="0"/>
          </a:p>
          <a:p>
            <a:pPr marL="742950" lvl="1" indent="-285750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2200" dirty="0" smtClean="0"/>
              <a:t>обновление оповещений</a:t>
            </a:r>
            <a:endParaRPr lang="en-GB" sz="2200" dirty="0" smtClean="0"/>
          </a:p>
          <a:p>
            <a:pPr marL="742950" lvl="1" indent="-285750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2200" dirty="0" smtClean="0"/>
              <a:t>обеспечение актуальности своих контактных данных</a:t>
            </a:r>
            <a:endParaRPr lang="en-US" sz="2200" dirty="0"/>
          </a:p>
          <a:p>
            <a:pPr marL="742950" lvl="1" indent="-285750">
              <a:spcBef>
                <a:spcPts val="1200"/>
              </a:spcBef>
              <a:buFont typeface="Wingdings" panose="05000000000000000000" pitchFamily="2" charset="2"/>
              <a:buChar char="ü"/>
            </a:pPr>
            <a:endParaRPr lang="en-US" sz="2200" dirty="0" smtClean="0"/>
          </a:p>
        </p:txBody>
      </p:sp>
    </p:spTree>
    <p:extLst>
      <p:ext uri="{BB962C8B-B14F-4D97-AF65-F5344CB8AC3E}">
        <p14:creationId xmlns:p14="http://schemas.microsoft.com/office/powerpoint/2010/main" val="1701256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75138" y="599834"/>
            <a:ext cx="8440616" cy="1053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Назначение официального контактного лица МККЗР</a:t>
            </a:r>
            <a:endParaRPr lang="en-US" sz="3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17235" y="1653309"/>
            <a:ext cx="8071871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/>
              <a:t>Официальное контактное лицо – это стандартный способ связи для договаривающихся сторон</a:t>
            </a:r>
            <a:r>
              <a:rPr lang="en-US" sz="2200" dirty="0" smtClean="0"/>
              <a:t>. </a:t>
            </a:r>
          </a:p>
          <a:p>
            <a:endParaRPr lang="en-US" sz="2200" dirty="0"/>
          </a:p>
          <a:p>
            <a:r>
              <a:rPr lang="ru-RU" sz="2200" dirty="0" smtClean="0"/>
              <a:t>Существуют также и другие категории контактных лиц</a:t>
            </a:r>
            <a:r>
              <a:rPr lang="en-US" sz="2200" dirty="0" smtClean="0"/>
              <a:t>:</a:t>
            </a:r>
            <a:endParaRPr lang="en-US" sz="2200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200" dirty="0" smtClean="0"/>
              <a:t>Неофициальное контактное лицо МККЗР</a:t>
            </a:r>
            <a:r>
              <a:rPr lang="en-US" sz="2200" dirty="0" smtClean="0"/>
              <a:t>: </a:t>
            </a:r>
            <a:r>
              <a:rPr lang="ru-RU" sz="2200" dirty="0" smtClean="0"/>
              <a:t>для договаривающихся сторон МККЗР, </a:t>
            </a:r>
            <a:r>
              <a:rPr lang="ru-RU" sz="2200" dirty="0" smtClean="0"/>
              <a:t>которым </a:t>
            </a:r>
            <a:r>
              <a:rPr lang="ru-RU" sz="2200" dirty="0" smtClean="0"/>
              <a:t>еще предстоит официально назначить контактное лицо</a:t>
            </a:r>
            <a:r>
              <a:rPr lang="en-US" sz="2200" dirty="0" smtClean="0"/>
              <a:t>;</a:t>
            </a:r>
            <a:endParaRPr lang="en-US" sz="2200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200" dirty="0" smtClean="0"/>
              <a:t>Информационное контактное лицо МККЗР</a:t>
            </a:r>
            <a:r>
              <a:rPr lang="en-US" sz="2200" dirty="0" smtClean="0"/>
              <a:t>: </a:t>
            </a:r>
            <a:r>
              <a:rPr lang="ru-RU" sz="2200" dirty="0" smtClean="0"/>
              <a:t>для сторон, не являющихся договаривающимися сторонами МККЗР</a:t>
            </a:r>
            <a:r>
              <a:rPr lang="en-US" sz="2200" dirty="0" smtClean="0"/>
              <a:t>;</a:t>
            </a:r>
            <a:endParaRPr lang="en-US" sz="2200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200" dirty="0" smtClean="0"/>
              <a:t>Местное контактное лицо МККЗР</a:t>
            </a:r>
            <a:r>
              <a:rPr lang="en-US" sz="2200" dirty="0" smtClean="0"/>
              <a:t>: </a:t>
            </a:r>
            <a:r>
              <a:rPr lang="ru-RU" sz="2200" dirty="0" smtClean="0"/>
              <a:t>для зависимых территорий договаривающихся сторон</a:t>
            </a:r>
            <a:r>
              <a:rPr lang="en-US" sz="2200" dirty="0" smtClean="0"/>
              <a:t>.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2087470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75138" y="599834"/>
            <a:ext cx="8440616" cy="1053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Назначение Официального контактного лица МККЗР</a:t>
            </a:r>
            <a:endParaRPr lang="en-US" sz="3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17236" y="1394691"/>
            <a:ext cx="829851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ru-RU" sz="2200" dirty="0" smtClean="0"/>
              <a:t>ОКЛ могут назначать </a:t>
            </a:r>
            <a:r>
              <a:rPr lang="ru-RU" sz="2200" b="1" u="sng" dirty="0" smtClean="0"/>
              <a:t>редакторов МФП </a:t>
            </a:r>
            <a:endParaRPr lang="en-US" sz="2200" b="1" u="sng" dirty="0" smtClean="0"/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ru-RU" sz="2200" dirty="0" smtClean="0"/>
              <a:t>Для </a:t>
            </a:r>
            <a:r>
              <a:rPr lang="ru-RU" sz="2200" dirty="0"/>
              <a:t>того, </a:t>
            </a:r>
            <a:r>
              <a:rPr lang="ru-RU" sz="2200" dirty="0" smtClean="0"/>
              <a:t>чтобы делегировать им полномочия по размещению на МФП информации о стране и по управлению этой информацией:</a:t>
            </a:r>
            <a:r>
              <a:rPr lang="en-US" sz="2200" dirty="0" smtClean="0"/>
              <a:t> </a:t>
            </a:r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ru-RU" sz="2200" dirty="0" smtClean="0"/>
              <a:t>Уведомите Секретариат МККЗР</a:t>
            </a:r>
            <a:r>
              <a:rPr lang="en-US" sz="2200" dirty="0" smtClean="0"/>
              <a:t>: </a:t>
            </a:r>
            <a:r>
              <a:rPr lang="en-US" sz="2200" dirty="0" smtClean="0">
                <a:hlinkClick r:id="rId2"/>
              </a:rPr>
              <a:t> </a:t>
            </a:r>
            <a:r>
              <a:rPr lang="ru-RU" sz="2200" dirty="0" smtClean="0">
                <a:hlinkClick r:id="rId2"/>
              </a:rPr>
              <a:t>форма назначения редактора МФП</a:t>
            </a:r>
            <a:r>
              <a:rPr lang="en-US" sz="2200" dirty="0" smtClean="0">
                <a:hlinkClick r:id="rId2"/>
              </a:rPr>
              <a:t> </a:t>
            </a:r>
            <a:r>
              <a:rPr lang="en-US" sz="2200" dirty="0" smtClean="0"/>
              <a:t>(</a:t>
            </a:r>
            <a:r>
              <a:rPr lang="ru-RU" sz="2200" dirty="0" smtClean="0"/>
              <a:t>Приложение </a:t>
            </a:r>
            <a:r>
              <a:rPr lang="en-US" sz="2200" dirty="0" smtClean="0"/>
              <a:t>II</a:t>
            </a:r>
            <a:r>
              <a:rPr lang="ru-RU" sz="2200" dirty="0" smtClean="0"/>
              <a:t> к Руководству по НОО</a:t>
            </a:r>
            <a:r>
              <a:rPr lang="en-US" sz="2200" dirty="0" smtClean="0"/>
              <a:t>)</a:t>
            </a:r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ru-RU" sz="2200" dirty="0" smtClean="0"/>
              <a:t>Секретариат МККЗР регистрирует редактора МФП и предоставляет ему/ей право осуществлять редактирование (загружать и обновлять оповещения)</a:t>
            </a:r>
            <a:endParaRPr lang="en-US" sz="2200" dirty="0" smtClean="0"/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ru-RU" sz="2200" dirty="0" smtClean="0"/>
              <a:t>Подтверждение по электронной почте</a:t>
            </a:r>
            <a:endParaRPr lang="en-US" sz="2200" dirty="0" smtClean="0"/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ru-RU" sz="2200" dirty="0" smtClean="0"/>
              <a:t>Список всех редакторов МФП от каждой страны становится видимым после входа на МФП, он отображается под информацией о контактном лице МККЗР от страны</a:t>
            </a:r>
            <a:endParaRPr lang="en-GB" sz="2200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4319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75138" y="477005"/>
            <a:ext cx="8440616" cy="1053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Описание НОКЗР</a:t>
            </a:r>
            <a:endParaRPr lang="en-US" sz="3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75138" y="1162679"/>
            <a:ext cx="8071871" cy="49090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400" dirty="0" smtClean="0">
                <a:cs typeface="Arial" panose="020B0604020202020204" pitchFamily="34" charset="0"/>
              </a:rPr>
              <a:t>Страна осуществляет оповещение через МФП</a:t>
            </a:r>
            <a:endParaRPr lang="en-US" sz="2400" dirty="0"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400" dirty="0" smtClean="0">
                <a:cs typeface="Arial" panose="020B0604020202020204" pitchFamily="34" charset="0"/>
              </a:rPr>
              <a:t>В виде схемы внутренней структуры</a:t>
            </a:r>
            <a:endParaRPr lang="en-US" sz="2400" dirty="0" smtClean="0"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400" dirty="0" smtClean="0">
                <a:cs typeface="Arial" panose="020B0604020202020204" pitchFamily="34" charset="0"/>
              </a:rPr>
              <a:t>В идеале</a:t>
            </a:r>
            <a:r>
              <a:rPr lang="en-US" sz="2400" dirty="0" smtClean="0">
                <a:cs typeface="Arial" panose="020B0604020202020204" pitchFamily="34" charset="0"/>
              </a:rPr>
              <a:t>, </a:t>
            </a:r>
            <a:r>
              <a:rPr lang="ru-RU" sz="2400" dirty="0" smtClean="0">
                <a:cs typeface="Arial" panose="020B0604020202020204" pitchFamily="34" charset="0"/>
              </a:rPr>
              <a:t>включает в себя описание организационной структуры (т.е. кто за какое направление отвечает, и какие связи существуют между разными частями НОКЗР</a:t>
            </a:r>
            <a:r>
              <a:rPr lang="en-US" sz="2400" dirty="0" smtClean="0">
                <a:cs typeface="Arial" panose="020B0604020202020204" pitchFamily="34" charset="0"/>
              </a:rPr>
              <a:t>)</a:t>
            </a:r>
            <a:endParaRPr lang="en-US" sz="2400" dirty="0"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400" dirty="0" smtClean="0">
                <a:cs typeface="Arial" panose="020B0604020202020204" pitchFamily="34" charset="0"/>
              </a:rPr>
              <a:t>Указываются организации, которые работают под руководством НОКЗР и выполняют виды деятельности, указанные в п. 2 (а-ж) статьи </a:t>
            </a:r>
            <a:r>
              <a:rPr lang="en-US" sz="2400" dirty="0" smtClean="0">
                <a:cs typeface="Arial" panose="020B0604020202020204" pitchFamily="34" charset="0"/>
              </a:rPr>
              <a:t>IV</a:t>
            </a:r>
            <a:r>
              <a:rPr lang="ru-RU" sz="2400" dirty="0" smtClean="0">
                <a:cs typeface="Arial" panose="020B0604020202020204" pitchFamily="34" charset="0"/>
              </a:rPr>
              <a:t> МККЗР, а именно</a:t>
            </a:r>
            <a:r>
              <a:rPr lang="en-US" sz="2400" dirty="0" smtClean="0">
                <a:cs typeface="Arial" panose="020B0604020202020204" pitchFamily="34" charset="0"/>
              </a:rPr>
              <a:t>: </a:t>
            </a:r>
          </a:p>
          <a:p>
            <a:pPr marL="800100" lvl="1" indent="-342900">
              <a:buFont typeface="Arial" panose="020B0604020202020204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400" dirty="0" smtClean="0">
                <a:cs typeface="Arial" panose="020B0604020202020204" pitchFamily="34" charset="0"/>
              </a:rPr>
              <a:t>выдача фитосанитарных сертификатов</a:t>
            </a:r>
            <a:r>
              <a:rPr lang="en-US" sz="2400" dirty="0" smtClean="0">
                <a:cs typeface="Arial" panose="020B0604020202020204" pitchFamily="34" charset="0"/>
              </a:rPr>
              <a:t>, </a:t>
            </a:r>
          </a:p>
          <a:p>
            <a:pPr marL="800100" lvl="1" indent="-342900">
              <a:buFont typeface="Arial" panose="020B0604020202020204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400" dirty="0" smtClean="0">
                <a:cs typeface="Arial" panose="020B0604020202020204" pitchFamily="34" charset="0"/>
              </a:rPr>
              <a:t>фитосанитарный надзор</a:t>
            </a:r>
            <a:r>
              <a:rPr lang="en-US" sz="2400" dirty="0" smtClean="0">
                <a:cs typeface="Arial" panose="020B0604020202020204" pitchFamily="34" charset="0"/>
              </a:rPr>
              <a:t>, </a:t>
            </a:r>
          </a:p>
          <a:p>
            <a:pPr marL="800100" lvl="1" indent="-342900">
              <a:buFont typeface="Arial" panose="020B0604020202020204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400" dirty="0" smtClean="0">
                <a:cs typeface="Arial" panose="020B0604020202020204" pitchFamily="34" charset="0"/>
              </a:rPr>
              <a:t>досмотры грузов</a:t>
            </a:r>
            <a:r>
              <a:rPr lang="en-US" sz="2400" dirty="0" smtClean="0">
                <a:cs typeface="Arial" panose="020B0604020202020204" pitchFamily="34" charset="0"/>
              </a:rPr>
              <a:t>, </a:t>
            </a:r>
          </a:p>
          <a:p>
            <a:pPr marL="800100" lvl="1" indent="-342900">
              <a:buFont typeface="Arial" panose="020B0604020202020204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400" dirty="0" smtClean="0">
                <a:cs typeface="Arial" panose="020B0604020202020204" pitchFamily="34" charset="0"/>
              </a:rPr>
              <a:t>анализы фитосанитарного риска</a:t>
            </a:r>
            <a:r>
              <a:rPr lang="en-US" sz="2400" dirty="0" smtClean="0">
                <a:cs typeface="Arial" panose="020B0604020202020204" pitchFamily="34" charset="0"/>
              </a:rPr>
              <a:t>.</a:t>
            </a:r>
            <a:endParaRPr lang="en-GB" sz="20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3451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75138" y="599834"/>
            <a:ext cx="8440616" cy="1053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Фитосанитарные требования</a:t>
            </a:r>
            <a:r>
              <a:rPr lang="en-US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,</a:t>
            </a:r>
            <a:endParaRPr lang="ru-RU" sz="3400" b="1" dirty="0" smtClean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ru-RU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ограничения и запреты</a:t>
            </a:r>
            <a:endParaRPr lang="en-US" sz="3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17236" y="1394691"/>
            <a:ext cx="8071871" cy="393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2000" b="1" dirty="0" smtClean="0"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000" b="1" dirty="0" smtClean="0">
                <a:cs typeface="Arial" panose="020B0604020202020204" pitchFamily="34" charset="0"/>
              </a:rPr>
              <a:t>Договаривающиеся стороны должны утверждать, публиковать и передавать фитосанитарные требования, ограничения и запреты</a:t>
            </a:r>
            <a:endParaRPr lang="en-US" sz="2000" b="1" dirty="0"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000" b="1" dirty="0" smtClean="0">
                <a:cs typeface="Arial" panose="020B0604020202020204" pitchFamily="34" charset="0"/>
              </a:rPr>
              <a:t>Эта информация должна предоставляться через МФП посредством</a:t>
            </a:r>
            <a:r>
              <a:rPr lang="en-GB" sz="2000" b="1" dirty="0" smtClean="0">
                <a:cs typeface="Arial" panose="020B0604020202020204" pitchFamily="34" charset="0"/>
              </a:rPr>
              <a:t>: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000" b="1" dirty="0" smtClean="0">
                <a:cs typeface="Arial" panose="020B0604020202020204" pitchFamily="34" charset="0"/>
              </a:rPr>
              <a:t>Загрузки правовых документов</a:t>
            </a:r>
            <a:r>
              <a:rPr lang="en-US" sz="2000" b="1" dirty="0" smtClean="0">
                <a:cs typeface="Arial" panose="020B0604020202020204" pitchFamily="34" charset="0"/>
              </a:rPr>
              <a:t>, </a:t>
            </a:r>
            <a:r>
              <a:rPr lang="ru-RU" sz="2000" b="1" dirty="0" smtClean="0">
                <a:cs typeface="Arial" panose="020B0604020202020204" pitchFamily="34" charset="0"/>
              </a:rPr>
              <a:t>или</a:t>
            </a:r>
            <a:endParaRPr lang="en-US" sz="2000" b="1" dirty="0" smtClean="0">
              <a:cs typeface="Arial" panose="020B0604020202020204" pitchFamily="34" charset="0"/>
            </a:endParaRP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000" b="1" dirty="0" smtClean="0">
                <a:cs typeface="Arial" panose="020B0604020202020204" pitchFamily="34" charset="0"/>
              </a:rPr>
              <a:t>Загрузки ссылок на национальные сайты или сайты РОКЗР, на которых размещены эти документы</a:t>
            </a:r>
            <a:r>
              <a:rPr lang="en-GB" sz="2000" b="1" dirty="0" smtClean="0">
                <a:cs typeface="Arial" panose="020B0604020202020204" pitchFamily="34" charset="0"/>
              </a:rPr>
              <a:t>.</a:t>
            </a:r>
            <a:endParaRPr lang="en-US" sz="2000" b="1" dirty="0" smtClean="0"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000" b="1" dirty="0" smtClean="0">
                <a:cs typeface="Arial" panose="020B0604020202020204" pitchFamily="34" charset="0"/>
              </a:rPr>
              <a:t>Необходимо осуществлять регулярное обновление при изменении ссылки/ссылок или законодательства</a:t>
            </a:r>
            <a:endParaRPr lang="en-GB" sz="2000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9160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2173</TotalTime>
  <Words>1315</Words>
  <Application>Microsoft Office PowerPoint</Application>
  <PresentationFormat>Экран (4:3)</PresentationFormat>
  <Paragraphs>198</Paragraphs>
  <Slides>21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21</vt:i4>
      </vt:variant>
    </vt:vector>
  </HeadingPairs>
  <TitlesOfParts>
    <vt:vector size="24" baseType="lpstr">
      <vt:lpstr>Office Theme</vt:lpstr>
      <vt:lpstr>Microsoft Word Document</vt:lpstr>
      <vt:lpstr>Документ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FAO of the UN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Montuori, Mirko (AGDI)</dc:creator>
  <cp:lastModifiedBy>Aksana</cp:lastModifiedBy>
  <cp:revision>176</cp:revision>
  <dcterms:created xsi:type="dcterms:W3CDTF">2017-05-24T13:00:14Z</dcterms:created>
  <dcterms:modified xsi:type="dcterms:W3CDTF">2018-08-06T02:34:31Z</dcterms:modified>
</cp:coreProperties>
</file>