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1" r:id="rId3"/>
    <p:sldId id="257" r:id="rId4"/>
    <p:sldId id="260" r:id="rId5"/>
    <p:sldId id="262" r:id="rId6"/>
    <p:sldId id="263" r:id="rId7"/>
    <p:sldId id="265" r:id="rId8"/>
    <p:sldId id="267" r:id="rId9"/>
    <p:sldId id="26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Latest developments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lga.Lavrentjeva@agri.e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85878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ppc.int/en/core-activities/information-exchange/nro/the-nro-year-of-regulated-pests-lists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untries/" TargetMode="External"/><Relationship Id="rId2" Type="http://schemas.openxmlformats.org/officeDocument/2006/relationships/hyperlink" Target="https://www.ippc.int/en/nro-reports-and-statistic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ppc.int/en/core-activities/information-exchange/nro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659680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3400" b="1" dirty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Семинар по НОО</a:t>
            </a:r>
            <a:endParaRPr lang="en-US" sz="3400" b="1" dirty="0">
              <a:solidFill>
                <a:srgbClr val="165A30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Последние наработки</a:t>
            </a:r>
            <a:endParaRPr kumimoji="0" lang="en-GB" sz="3400" b="1" i="0" u="none" strike="noStrike" kern="1200" cap="none" spc="0" normalizeH="0" baseline="0" noProof="0" dirty="0" smtClean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i="1" dirty="0"/>
              <a:t>с целевой поддержкой Программы сотрудничества между ФАО и Китаем по линии Юг-Юг</a:t>
            </a:r>
            <a:endParaRPr lang="en-US" sz="2000" i="1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en-GB" altLang="fr-FR" sz="24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7-8 </a:t>
            </a: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сентября </a:t>
            </a: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2018</a:t>
            </a: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 года</a:t>
            </a: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,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Москва</a:t>
            </a: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,</a:t>
            </a: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Россия</a:t>
            </a:r>
            <a:endParaRPr lang="en-US" altLang="fr-FR" sz="24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20995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Контрольно</a:t>
            </a:r>
            <a:r>
              <a:rPr lang="ru-RU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-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надзорный орган по НОО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0467" y="856357"/>
            <a:ext cx="894995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КГНОО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совещание в июне 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2014 </a:t>
            </a: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г.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→ </a:t>
            </a: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по </a:t>
            </a:r>
            <a:r>
              <a:rPr lang="ru-RU" sz="2000" b="1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эл.почте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→ </a:t>
            </a: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расформирована решением КФМ на 12-й Сессии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(2017</a:t>
            </a: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г.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)</a:t>
            </a:r>
          </a:p>
          <a:p>
            <a:pPr marL="350838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Представитель от каждого региона ФАО</a:t>
            </a:r>
            <a:r>
              <a:rPr lang="en-GB" sz="2000" b="1" dirty="0" smtClean="0"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Европа</a:t>
            </a:r>
            <a:r>
              <a:rPr lang="en-GB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Сэм БИШОП</a:t>
            </a:r>
            <a:r>
              <a:rPr lang="en-GB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Соединенное Королевство</a:t>
            </a:r>
            <a:r>
              <a:rPr lang="en-GB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/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Федерико СОРГОНИ</a:t>
            </a:r>
            <a:r>
              <a:rPr lang="en-GB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Италия</a:t>
            </a:r>
            <a:endParaRPr lang="en-GB" sz="2000" b="1" dirty="0" smtClean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350838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Определяются направления работы в рамках Программы по НОО</a:t>
            </a:r>
            <a:r>
              <a:rPr lang="en-US" sz="2000" b="1" dirty="0" smtClean="0">
                <a:cs typeface="Arial" panose="020B0604020202020204" pitchFamily="34" charset="0"/>
              </a:rPr>
              <a:t>:</a:t>
            </a:r>
          </a:p>
          <a:p>
            <a:pPr marL="725488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Повышение уровня осведомленности</a:t>
            </a:r>
            <a:r>
              <a:rPr lang="en-US" sz="2000" b="1" dirty="0" smtClean="0">
                <a:cs typeface="Arial" panose="020B0604020202020204" pitchFamily="34" charset="0"/>
              </a:rPr>
              <a:t>	</a:t>
            </a:r>
            <a:r>
              <a:rPr lang="ru-RU" sz="2000" b="1" dirty="0" smtClean="0"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cs typeface="Arial" panose="020B0604020202020204" pitchFamily="34" charset="0"/>
              </a:rPr>
              <a:t>→ </a:t>
            </a:r>
            <a:r>
              <a:rPr lang="ru-RU" sz="2000" b="1" dirty="0" smtClean="0">
                <a:cs typeface="Arial" panose="020B0604020202020204" pitchFamily="34" charset="0"/>
              </a:rPr>
              <a:t>Новости НООИ, листовки,</a:t>
            </a:r>
            <a:r>
              <a:rPr lang="en-US" sz="2000" b="1" dirty="0" smtClean="0"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cs typeface="Arial" panose="020B0604020202020204" pitchFamily="34" charset="0"/>
              </a:rPr>
              <a:t>           									</a:t>
            </a:r>
            <a:r>
              <a:rPr lang="ru-RU" sz="2000" b="1" dirty="0">
                <a:cs typeface="Arial" panose="020B0604020202020204" pitchFamily="34" charset="0"/>
              </a:rPr>
              <a:t>	</a:t>
            </a:r>
            <a:r>
              <a:rPr lang="ru-RU" sz="2000" b="1" dirty="0" smtClean="0">
                <a:cs typeface="Arial" panose="020B0604020202020204" pitchFamily="34" charset="0"/>
              </a:rPr>
              <a:t>	</a:t>
            </a:r>
            <a:r>
              <a:rPr lang="ru-RU" sz="2000" b="1" dirty="0" err="1" smtClean="0">
                <a:cs typeface="Arial" panose="020B0604020202020204" pitchFamily="34" charset="0"/>
              </a:rPr>
              <a:t>инф.листки</a:t>
            </a:r>
            <a:r>
              <a:rPr lang="ru-RU" sz="2000" b="1" dirty="0" smtClean="0">
                <a:cs typeface="Arial" panose="020B0604020202020204" pitchFamily="34" charset="0"/>
              </a:rPr>
              <a:t>, годы НОО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725488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04863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Напоминание о необходимости оповещений</a:t>
            </a:r>
            <a:r>
              <a:rPr lang="en-US" sz="2000" b="1" dirty="0" smtClean="0">
                <a:cs typeface="Arial" panose="020B0604020202020204" pitchFamily="34" charset="0"/>
              </a:rPr>
              <a:t> 	→ </a:t>
            </a:r>
            <a:r>
              <a:rPr lang="ru-RU" sz="2000" b="1" dirty="0" smtClean="0">
                <a:cs typeface="Arial" panose="020B0604020202020204" pitchFamily="34" charset="0"/>
              </a:rPr>
              <a:t>автоматические 												напоминания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725488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Просветительские материалы</a:t>
            </a:r>
            <a:r>
              <a:rPr lang="ru-RU" sz="2000" b="1" dirty="0"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cs typeface="Arial" panose="020B0604020202020204" pitchFamily="34" charset="0"/>
              </a:rPr>
              <a:t>  </a:t>
            </a:r>
            <a:r>
              <a:rPr lang="en-US" sz="2000" b="1" dirty="0" smtClean="0">
                <a:cs typeface="Arial" panose="020B0604020202020204" pitchFamily="34" charset="0"/>
              </a:rPr>
              <a:t>→ </a:t>
            </a:r>
            <a:r>
              <a:rPr lang="ru-RU" sz="2000" b="1" dirty="0" smtClean="0">
                <a:cs typeface="Arial" panose="020B0604020202020204" pitchFamily="34" charset="0"/>
              </a:rPr>
              <a:t>Процедуры</a:t>
            </a:r>
            <a:r>
              <a:rPr lang="en-US" sz="2000" b="1" dirty="0" smtClean="0"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cs typeface="Arial" panose="020B0604020202020204" pitchFamily="34" charset="0"/>
              </a:rPr>
              <a:t>Руководство</a:t>
            </a:r>
            <a:r>
              <a:rPr lang="en-US" sz="2000" b="1" dirty="0" smtClean="0"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cs typeface="Arial" panose="020B0604020202020204" pitchFamily="34" charset="0"/>
              </a:rPr>
              <a:t>									дистанционное обучение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725488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>
                <a:cs typeface="Arial" panose="020B0604020202020204" pitchFamily="34" charset="0"/>
              </a:rPr>
              <a:t>Устранение </a:t>
            </a:r>
            <a:r>
              <a:rPr lang="ru-RU" sz="2000" b="1" dirty="0" smtClean="0">
                <a:cs typeface="Arial" panose="020B0604020202020204" pitchFamily="34" charset="0"/>
              </a:rPr>
              <a:t>барьеров, связанных с ИТ </a:t>
            </a:r>
            <a:r>
              <a:rPr lang="en-US" sz="2000" b="1" dirty="0" smtClean="0">
                <a:cs typeface="Arial" panose="020B0604020202020204" pitchFamily="34" charset="0"/>
              </a:rPr>
              <a:t>→ </a:t>
            </a:r>
            <a:r>
              <a:rPr lang="ru-RU" sz="2000" b="1" dirty="0" smtClean="0">
                <a:cs typeface="Arial" panose="020B0604020202020204" pitchFamily="34" charset="0"/>
              </a:rPr>
              <a:t>Новая технология для МФП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КП </a:t>
            </a:r>
            <a:r>
              <a:rPr lang="en-US" sz="2000" b="1" dirty="0" smtClean="0">
                <a:cs typeface="Arial" panose="020B0604020202020204" pitchFamily="34" charset="0"/>
              </a:rPr>
              <a:t>(</a:t>
            </a:r>
            <a:r>
              <a:rPr lang="ru-RU" sz="2000" b="1" dirty="0" smtClean="0">
                <a:cs typeface="Arial" panose="020B0604020202020204" pitchFamily="34" charset="0"/>
              </a:rPr>
              <a:t>Комитет по применению МККЗР и развитию потенциала</a:t>
            </a:r>
            <a:r>
              <a:rPr lang="en-US" sz="2000" b="1" dirty="0" smtClean="0"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Два заседания в год, в каждой повестке дня – НОО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1</a:t>
            </a:r>
            <a:r>
              <a:rPr lang="ru-RU" sz="2000" b="1" dirty="0" smtClean="0">
                <a:cs typeface="Arial" panose="020B0604020202020204" pitchFamily="34" charset="0"/>
              </a:rPr>
              <a:t>-е заседание</a:t>
            </a:r>
            <a:r>
              <a:rPr lang="en-US" sz="2000" b="1" dirty="0" smtClean="0"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cs typeface="Arial" panose="020B0604020202020204" pitchFamily="34" charset="0"/>
              </a:rPr>
              <a:t>декабрь</a:t>
            </a:r>
            <a:r>
              <a:rPr lang="en-US" sz="2000" b="1" dirty="0" smtClean="0">
                <a:cs typeface="Arial" panose="020B0604020202020204" pitchFamily="34" charset="0"/>
              </a:rPr>
              <a:t> 2017</a:t>
            </a:r>
            <a:r>
              <a:rPr lang="ru-RU" sz="2000" b="1" dirty="0" smtClean="0">
                <a:cs typeface="Arial" panose="020B0604020202020204" pitchFamily="34" charset="0"/>
              </a:rPr>
              <a:t> г.</a:t>
            </a:r>
            <a:r>
              <a:rPr lang="en-US" sz="2000" b="1" dirty="0" smtClean="0">
                <a:cs typeface="Arial" panose="020B0604020202020204" pitchFamily="34" charset="0"/>
              </a:rPr>
              <a:t>, 2</a:t>
            </a:r>
            <a:r>
              <a:rPr lang="ru-RU" sz="2000" b="1" dirty="0" smtClean="0">
                <a:cs typeface="Arial" panose="020B0604020202020204" pitchFamily="34" charset="0"/>
              </a:rPr>
              <a:t>-е заседание</a:t>
            </a:r>
            <a:r>
              <a:rPr lang="en-US" sz="2000" b="1" dirty="0" smtClean="0"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cs typeface="Arial" panose="020B0604020202020204" pitchFamily="34" charset="0"/>
              </a:rPr>
              <a:t>май </a:t>
            </a:r>
            <a:r>
              <a:rPr lang="en-US" sz="2000" b="1" dirty="0" smtClean="0">
                <a:cs typeface="Arial" panose="020B0604020202020204" pitchFamily="34" charset="0"/>
              </a:rPr>
              <a:t>2018</a:t>
            </a:r>
            <a:r>
              <a:rPr lang="ru-RU" sz="2000" b="1" dirty="0" smtClean="0">
                <a:cs typeface="Arial" panose="020B0604020202020204" pitchFamily="34" charset="0"/>
              </a:rPr>
              <a:t> г.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Представитель от каждого региона ФАО</a:t>
            </a:r>
            <a:r>
              <a:rPr lang="en-US" sz="2000" b="1" dirty="0" smtClean="0"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Европа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Ольга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ЛАВРЕНТЬЕВА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  <a:hlinkClick r:id="rId2"/>
              </a:rPr>
              <a:t>Olga.Lavrentjeva@agri.ee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,</a:t>
            </a:r>
            <a:r>
              <a:rPr lang="ru-RU" sz="20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Эстония</a:t>
            </a:r>
            <a:endParaRPr lang="en-US" sz="2000" b="1" dirty="0" smtClean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0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5822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Новости НООИ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5138" y="1102209"/>
            <a:ext cx="799798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Информационно-просветительский бюллетень</a:t>
            </a:r>
            <a:r>
              <a:rPr lang="en-GB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: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тематические годы НОО, статистика, рекомендации, последние новости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Выпускается с октября 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2014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г. на 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5/6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языках 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(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включая английский и русский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)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Регулярность</a:t>
            </a:r>
            <a:r>
              <a:rPr lang="en-US" sz="2400" b="1" dirty="0" smtClean="0">
                <a:cs typeface="Arial" panose="020B0604020202020204" pitchFamily="34" charset="0"/>
              </a:rPr>
              <a:t>: </a:t>
            </a:r>
            <a:r>
              <a:rPr lang="ru-RU" sz="2400" b="1" dirty="0" smtClean="0">
                <a:cs typeface="Arial" panose="020B0604020202020204" pitchFamily="34" charset="0"/>
              </a:rPr>
              <a:t>ежемесячно</a:t>
            </a:r>
            <a:r>
              <a:rPr lang="en-US" sz="2400" b="1" dirty="0" smtClean="0"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cs typeface="Arial" panose="020B0604020202020204" pitchFamily="34" charset="0"/>
              </a:rPr>
              <a:t>раз в два месяца</a:t>
            </a:r>
            <a:r>
              <a:rPr lang="en-US" sz="2400" b="1" dirty="0" smtClean="0"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cs typeface="Arial" panose="020B0604020202020204" pitchFamily="34" charset="0"/>
              </a:rPr>
              <a:t>в настоящее время ежеквартально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Рассылается </a:t>
            </a:r>
            <a:r>
              <a:rPr lang="ru-RU" sz="2400" b="1" dirty="0" smtClean="0">
                <a:cs typeface="Arial" panose="020B0604020202020204" pitchFamily="34" charset="0"/>
              </a:rPr>
              <a:t>ОКЛ </a:t>
            </a:r>
            <a:r>
              <a:rPr lang="ru-RU" sz="2400" b="1" dirty="0" smtClean="0">
                <a:cs typeface="Arial" panose="020B0604020202020204" pitchFamily="34" charset="0"/>
              </a:rPr>
              <a:t>и редакторам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Публикуется на МФП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889" y="4003795"/>
            <a:ext cx="1840480" cy="25926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864" y="4003795"/>
            <a:ext cx="1843902" cy="255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809" y="2719588"/>
            <a:ext cx="1841152" cy="265221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2018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– Год НОО, посвященный спискам регулируемых вредных организмов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1623417"/>
            <a:ext cx="7917904" cy="598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Установлен решением 13-й Сессии КФМ в качестве важного элемента содействия безопасной торговле</a:t>
            </a:r>
            <a:r>
              <a:rPr lang="en-US" sz="2000" b="1" dirty="0" smtClean="0">
                <a:cs typeface="Arial" panose="020B0604020202020204" pitchFamily="34" charset="0"/>
              </a:rPr>
              <a:t>: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i="1" dirty="0" smtClean="0">
                <a:cs typeface="Arial" panose="020B0604020202020204" pitchFamily="34" charset="0"/>
              </a:rPr>
              <a:t>“</a:t>
            </a:r>
            <a:r>
              <a:rPr lang="ru-RU" sz="2000" b="1" i="1" dirty="0" smtClean="0">
                <a:cs typeface="Arial" panose="020B0604020202020204" pitchFamily="34" charset="0"/>
              </a:rPr>
              <a:t>в 2018 году главный акцент в деятельности, посвященной НОО, будет сделан на создание, публикацию и обновление НОКЗР и контактными лицами МККЗР списков регулируемых вредных организмов</a:t>
            </a:r>
            <a:r>
              <a:rPr lang="en-US" sz="2000" b="1" i="1" dirty="0" smtClean="0">
                <a:cs typeface="Arial" panose="020B0604020202020204" pitchFamily="34" charset="0"/>
              </a:rPr>
              <a:t>”</a:t>
            </a:r>
            <a:endParaRPr lang="en-US" sz="2000" b="1" i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Апрель </a:t>
            </a:r>
            <a:r>
              <a:rPr lang="en-US" sz="2000" b="1" dirty="0" smtClean="0">
                <a:cs typeface="Arial" panose="020B0604020202020204" pitchFamily="34" charset="0"/>
              </a:rPr>
              <a:t>2018</a:t>
            </a:r>
            <a:r>
              <a:rPr lang="ru-RU" sz="2000" b="1" dirty="0" smtClean="0">
                <a:cs typeface="Arial" panose="020B0604020202020204" pitchFamily="34" charset="0"/>
              </a:rPr>
              <a:t> г.</a:t>
            </a:r>
            <a:r>
              <a:rPr lang="en-US" sz="2000" b="1" dirty="0" smtClean="0">
                <a:cs typeface="Arial" panose="020B0604020202020204" pitchFamily="34" charset="0"/>
              </a:rPr>
              <a:t> – </a:t>
            </a:r>
            <a:r>
              <a:rPr lang="ru-RU" sz="2000" b="1" dirty="0" smtClean="0">
                <a:cs typeface="Arial" panose="020B0604020202020204" pitchFamily="34" charset="0"/>
              </a:rPr>
              <a:t>март</a:t>
            </a:r>
            <a:r>
              <a:rPr lang="en-US" sz="2000" b="1" dirty="0" smtClean="0">
                <a:cs typeface="Arial" panose="020B0604020202020204" pitchFamily="34" charset="0"/>
              </a:rPr>
              <a:t> 2019</a:t>
            </a:r>
            <a:r>
              <a:rPr lang="ru-RU" sz="2000" b="1" dirty="0" smtClean="0">
                <a:cs typeface="Arial" panose="020B0604020202020204" pitchFamily="34" charset="0"/>
              </a:rPr>
              <a:t> г.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  <a:hlinkClick r:id="rId3"/>
              </a:rPr>
              <a:t>Официальное письмо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  <a:hlinkClick r:id="rId3"/>
              </a:rPr>
              <a:t> </a:t>
            </a:r>
            <a:r>
              <a:rPr lang="ru-RU" sz="2000" b="1" dirty="0" smtClean="0">
                <a:cs typeface="Arial" panose="020B0604020202020204" pitchFamily="34" charset="0"/>
              </a:rPr>
              <a:t>странам от Секретаря 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Новости НООИ</a:t>
            </a:r>
            <a:r>
              <a:rPr lang="en-US" sz="2000" b="1" dirty="0" smtClean="0">
                <a:cs typeface="Arial" panose="020B0604020202020204" pitchFamily="34" charset="0"/>
              </a:rPr>
              <a:t>: 4 </a:t>
            </a:r>
            <a:r>
              <a:rPr lang="ru-RU" sz="2000" b="1" dirty="0" smtClean="0">
                <a:cs typeface="Arial" panose="020B0604020202020204" pitchFamily="34" charset="0"/>
              </a:rPr>
              <a:t>выпуска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Статистика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>
                <a:cs typeface="Arial" panose="020B0604020202020204" pitchFamily="34" charset="0"/>
                <a:hlinkClick r:id="rId4"/>
              </a:rPr>
              <a:t>В</a:t>
            </a:r>
            <a:r>
              <a:rPr lang="ru-RU" sz="2000" b="1" dirty="0" smtClean="0">
                <a:cs typeface="Arial" panose="020B0604020202020204" pitchFamily="34" charset="0"/>
                <a:hlinkClick r:id="rId4"/>
              </a:rPr>
              <a:t>кладка на МФП, посвященная Году НОО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Год НОО, посвященный фитосанитарному законодательству: завершился в марте </a:t>
            </a:r>
            <a:r>
              <a:rPr lang="en-US" sz="2000" b="1" dirty="0" smtClean="0">
                <a:cs typeface="Arial" panose="020B0604020202020204" pitchFamily="34" charset="0"/>
              </a:rPr>
              <a:t>2018</a:t>
            </a:r>
            <a:r>
              <a:rPr lang="ru-RU" sz="2000" b="1" dirty="0" smtClean="0">
                <a:cs typeface="Arial" panose="020B0604020202020204" pitchFamily="34" charset="0"/>
              </a:rPr>
              <a:t> г.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98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18365" y="599835"/>
            <a:ext cx="892563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Дистанционное обучение по НОО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228437"/>
            <a:ext cx="799798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5 </a:t>
            </a:r>
            <a:r>
              <a:rPr lang="ru-RU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модулей</a:t>
            </a:r>
            <a:r>
              <a:rPr lang="en-US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Общая информация</a:t>
            </a:r>
            <a:endParaRPr lang="en-US" sz="21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cs typeface="Arial" panose="020B0604020202020204" pitchFamily="34" charset="0"/>
              </a:rPr>
              <a:t>Официальные контактные лица</a:t>
            </a:r>
            <a:endParaRPr lang="en-US" sz="2100" b="1" dirty="0" smtClean="0"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Оповещение о вредных организмах </a:t>
            </a:r>
            <a:r>
              <a:rPr lang="en-US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(</a:t>
            </a:r>
            <a:r>
              <a:rPr lang="ru-RU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основы</a:t>
            </a:r>
            <a:r>
              <a:rPr lang="en-US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cs typeface="Arial" panose="020B0604020202020204" pitchFamily="34" charset="0"/>
              </a:rPr>
              <a:t>Оповещение о вредных организмах </a:t>
            </a:r>
            <a:r>
              <a:rPr lang="en-US" sz="2100" b="1" dirty="0" smtClean="0">
                <a:cs typeface="Arial" panose="020B0604020202020204" pitchFamily="34" charset="0"/>
              </a:rPr>
              <a:t>(</a:t>
            </a:r>
            <a:r>
              <a:rPr lang="ru-RU" sz="2100" b="1" dirty="0" smtClean="0">
                <a:cs typeface="Arial" panose="020B0604020202020204" pitchFamily="34" charset="0"/>
              </a:rPr>
              <a:t>редактирование</a:t>
            </a:r>
            <a:r>
              <a:rPr lang="en-US" sz="2100" b="1" dirty="0" smtClean="0"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Списки вредных организмов</a:t>
            </a:r>
            <a:endParaRPr lang="en-US" sz="21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cs typeface="Arial" panose="020B0604020202020204" pitchFamily="34" charset="0"/>
              </a:rPr>
              <a:t>Текст подготовлен и пересмотрен</a:t>
            </a:r>
            <a:endParaRPr lang="en-US" sz="21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Привлечена сторонняя компания для подготовки электронной версии</a:t>
            </a:r>
            <a:endParaRPr lang="en-US" sz="21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cs typeface="Arial" panose="020B0604020202020204" pitchFamily="34" charset="0"/>
              </a:rPr>
              <a:t>Секретариат переделал курс и согласовал его окончательную редакцию в марте 2018 года</a:t>
            </a:r>
            <a:endParaRPr lang="en-US" sz="21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Необходимо провести итоговое тестирование</a:t>
            </a:r>
            <a:endParaRPr lang="en-US" sz="21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100" b="1" dirty="0" smtClean="0">
                <a:cs typeface="Arial" panose="020B0604020202020204" pitchFamily="34" charset="0"/>
              </a:rPr>
              <a:t>Этот </a:t>
            </a:r>
            <a:r>
              <a:rPr lang="ru-RU" sz="2100" b="1" dirty="0">
                <a:cs typeface="Arial" panose="020B0604020202020204" pitchFamily="34" charset="0"/>
              </a:rPr>
              <a:t>курс будет доступен </a:t>
            </a:r>
            <a:r>
              <a:rPr lang="ru-RU" sz="2100" b="1" dirty="0" smtClean="0">
                <a:cs typeface="Arial" panose="020B0604020202020204" pitchFamily="34" charset="0"/>
              </a:rPr>
              <a:t>наряду с другими ресурсами/материалами, публиковавшимися на сайте </a:t>
            </a:r>
            <a:r>
              <a:rPr lang="en-US" sz="2100" b="1" dirty="0" smtClean="0">
                <a:cs typeface="Arial" panose="020B0604020202020204" pitchFamily="34" charset="0"/>
              </a:rPr>
              <a:t>Phytosanitary.info (</a:t>
            </a:r>
            <a:r>
              <a:rPr lang="ru-RU" sz="2100" b="1" dirty="0" smtClean="0">
                <a:cs typeface="Arial" panose="020B0604020202020204" pitchFamily="34" charset="0"/>
              </a:rPr>
              <a:t>рядом с курсом по АФР</a:t>
            </a:r>
            <a:r>
              <a:rPr lang="en-US" sz="2100" b="1" dirty="0" smtClean="0">
                <a:cs typeface="Arial" panose="020B0604020202020204" pitchFamily="34" charset="0"/>
              </a:rPr>
              <a:t>) + </a:t>
            </a:r>
            <a:r>
              <a:rPr lang="ru-RU" sz="2100" b="1" dirty="0" smtClean="0">
                <a:cs typeface="Arial" panose="020B0604020202020204" pitchFamily="34" charset="0"/>
              </a:rPr>
              <a:t>версия на </a:t>
            </a:r>
            <a:r>
              <a:rPr lang="en-US" sz="2100" b="1" dirty="0" smtClean="0">
                <a:cs typeface="Arial" panose="020B0604020202020204" pitchFamily="34" charset="0"/>
              </a:rPr>
              <a:t>CD/</a:t>
            </a:r>
            <a:r>
              <a:rPr lang="ru-RU" sz="2100" b="1" dirty="0" smtClean="0">
                <a:cs typeface="Arial" panose="020B0604020202020204" pitchFamily="34" charset="0"/>
              </a:rPr>
              <a:t>флэшке</a:t>
            </a:r>
            <a:endParaRPr lang="en-US" sz="21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64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Автоматические напоминания по НОО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228437"/>
            <a:ext cx="79979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Функционируют с июля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2016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г.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Ежемесячно контактные лица по </a:t>
            </a:r>
            <a:r>
              <a:rPr lang="ru-RU" sz="2400" b="1" dirty="0" err="1" smtClean="0">
                <a:cs typeface="Arial" panose="020B0604020202020204" pitchFamily="34" charset="0"/>
              </a:rPr>
              <a:t>эл.почте</a:t>
            </a:r>
            <a:r>
              <a:rPr lang="ru-RU" sz="2400" b="1" dirty="0" smtClean="0">
                <a:cs typeface="Arial" panose="020B0604020202020204" pitchFamily="34" charset="0"/>
              </a:rPr>
              <a:t> получают </a:t>
            </a:r>
            <a:r>
              <a:rPr lang="en-US" sz="2400" b="1" dirty="0" smtClean="0">
                <a:cs typeface="Arial" panose="020B0604020202020204" pitchFamily="34" charset="0"/>
              </a:rPr>
              <a:t>1 </a:t>
            </a:r>
            <a:r>
              <a:rPr lang="ru-RU" sz="2400" b="1" dirty="0" smtClean="0">
                <a:cs typeface="Arial" panose="020B0604020202020204" pitchFamily="34" charset="0"/>
              </a:rPr>
              <a:t>автоматическое письмо со ссылками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53607"/>
              </p:ext>
            </p:extLst>
          </p:nvPr>
        </p:nvGraphicFramePr>
        <p:xfrm>
          <a:off x="1105471" y="2667730"/>
          <a:ext cx="7124129" cy="33448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39408"/>
                <a:gridCol w="1916790"/>
                <a:gridCol w="1667931"/>
              </a:tblGrid>
              <a:tr h="221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Категория НОО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Периодичность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Месяцы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56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Контактное лицо (контактные данные)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Каждые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месяца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Январь, апрель, июль, октябрь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56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Оповещение о вредных организмах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Экстренное действие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Каждые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месяцев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Каждые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месяцев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Февраль, август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1630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Описание НОКЗР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Пункты ввоза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Перечень регулируемых вредных организмов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Законодательство: Фитосанитарные требования/ограничения/запреты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Каждые 12 месяцев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Каждые 12 месяцев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Каждые 12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месяцев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Каждые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месяцев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Ноябрь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56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Информация о файлах или ссылках на сайты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Каждые 3 месяца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Март, июнь, сентябрь, декабрь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318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Информация о редакторах МФП от страны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Каждые 12 месяцев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Май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85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436062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Автоматические напоминания по НОО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2012" y="928323"/>
            <a:ext cx="8720919" cy="6755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Контактному лицу или редактору МФП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ru-RU" sz="2000" b="1" u="sng" dirty="0" smtClean="0">
                <a:solidFill>
                  <a:schemeClr val="tx1"/>
                </a:solidFill>
                <a:cs typeface="Arial" panose="020B0604020202020204" pitchFamily="34" charset="0"/>
              </a:rPr>
              <a:t>необходимо войти через свою учетную запись</a:t>
            </a:r>
            <a:r>
              <a:rPr lang="en-US" sz="2000" b="1" u="sng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cs typeface="Arial" panose="020B0604020202020204" pitchFamily="34" charset="0"/>
              </a:rPr>
              <a:t>на МФП для подтверждения или пересмотра оповещений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Если оповещения были опубликованы недавно, то напоминания не рассылаются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В частности</a:t>
            </a:r>
            <a:r>
              <a:rPr lang="en-US" sz="2000" b="1" dirty="0" smtClean="0"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Оповещение </a:t>
            </a:r>
            <a:r>
              <a:rPr lang="ru-RU" sz="2000" b="1" dirty="0" smtClean="0">
                <a:cs typeface="Arial" panose="020B0604020202020204" pitchFamily="34" charset="0"/>
              </a:rPr>
              <a:t>не обновлялось / </a:t>
            </a:r>
            <a:r>
              <a:rPr lang="ru-RU" sz="2000" b="1" dirty="0" smtClean="0">
                <a:cs typeface="Arial" panose="020B0604020202020204" pitchFamily="34" charset="0"/>
              </a:rPr>
              <a:t>оповещения не обновлялись в течение последних 12 месяцев </a:t>
            </a:r>
            <a:r>
              <a:rPr lang="en-US" sz="2000" b="1" dirty="0" smtClean="0">
                <a:cs typeface="Arial" panose="020B0604020202020204" pitchFamily="34" charset="0"/>
              </a:rPr>
              <a:t>(</a:t>
            </a:r>
            <a:r>
              <a:rPr lang="ru-RU" sz="2000" b="1" dirty="0" smtClean="0">
                <a:cs typeface="Arial" panose="020B0604020202020204" pitchFamily="34" charset="0"/>
              </a:rPr>
              <a:t>Описание НОКЗР</a:t>
            </a:r>
            <a:r>
              <a:rPr lang="en-US" sz="2000" b="1" dirty="0" smtClean="0">
                <a:cs typeface="Arial" panose="020B0604020202020204" pitchFamily="34" charset="0"/>
              </a:rPr>
              <a:t>/</a:t>
            </a:r>
            <a:r>
              <a:rPr lang="ru-RU" sz="2000" b="1" dirty="0" smtClean="0">
                <a:cs typeface="Arial" panose="020B0604020202020204" pitchFamily="34" charset="0"/>
              </a:rPr>
              <a:t>Пункты ввоза</a:t>
            </a:r>
            <a:r>
              <a:rPr lang="en-US" sz="2000" b="1" dirty="0" smtClean="0">
                <a:cs typeface="Arial" panose="020B0604020202020204" pitchFamily="34" charset="0"/>
              </a:rPr>
              <a:t>/</a:t>
            </a:r>
            <a:r>
              <a:rPr lang="ru-RU" sz="2000" b="1" dirty="0" smtClean="0">
                <a:cs typeface="Arial" panose="020B0604020202020204" pitchFamily="34" charset="0"/>
              </a:rPr>
              <a:t>Списки вредных организмов/Законодательство</a:t>
            </a:r>
            <a:r>
              <a:rPr lang="en-US" sz="2000" b="1" dirty="0" smtClean="0">
                <a:cs typeface="Arial" panose="020B0604020202020204" pitchFamily="34" charset="0"/>
              </a:rPr>
              <a:t>) </a:t>
            </a:r>
            <a:r>
              <a:rPr lang="ru-RU" sz="2000" b="1" dirty="0" smtClean="0">
                <a:cs typeface="Arial" panose="020B0604020202020204" pitchFamily="34" charset="0"/>
              </a:rPr>
              <a:t>или в течение</a:t>
            </a:r>
            <a:r>
              <a:rPr lang="en-US" sz="2000" b="1" dirty="0" smtClean="0">
                <a:cs typeface="Arial" panose="020B0604020202020204" pitchFamily="34" charset="0"/>
              </a:rPr>
              <a:t> 6 </a:t>
            </a:r>
            <a:r>
              <a:rPr lang="ru-RU" sz="2000" b="1" dirty="0" smtClean="0">
                <a:cs typeface="Arial" panose="020B0604020202020204" pitchFamily="34" charset="0"/>
              </a:rPr>
              <a:t>месяцев</a:t>
            </a:r>
            <a:r>
              <a:rPr lang="en-US" sz="2000" b="1" dirty="0" smtClean="0">
                <a:cs typeface="Arial" panose="020B0604020202020204" pitchFamily="34" charset="0"/>
              </a:rPr>
              <a:t> (</a:t>
            </a:r>
            <a:r>
              <a:rPr lang="ru-RU" sz="2000" b="1" dirty="0" smtClean="0">
                <a:cs typeface="Arial" panose="020B0604020202020204" pitchFamily="34" charset="0"/>
              </a:rPr>
              <a:t>Оповещения о вредных организмах</a:t>
            </a:r>
            <a:r>
              <a:rPr lang="en-US" sz="2000" b="1" dirty="0" smtClean="0"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cs typeface="Arial" panose="020B0604020202020204" pitchFamily="34" charset="0"/>
              </a:rPr>
              <a:t>Экстренное действие</a:t>
            </a:r>
            <a:r>
              <a:rPr lang="en-US" sz="2000" b="1" dirty="0" smtClean="0">
                <a:cs typeface="Arial" panose="020B0604020202020204" pitchFamily="34" charset="0"/>
              </a:rPr>
              <a:t>) → </a:t>
            </a:r>
            <a:r>
              <a:rPr lang="ru-RU" sz="2000" b="1" dirty="0" smtClean="0">
                <a:cs typeface="Arial" panose="020B0604020202020204" pitchFamily="34" charset="0"/>
              </a:rPr>
              <a:t>напоминание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Оповещения о вредных организмах</a:t>
            </a:r>
            <a:r>
              <a:rPr lang="en-US" sz="2000" b="1" dirty="0" smtClean="0"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cs typeface="Arial" panose="020B0604020202020204" pitchFamily="34" charset="0"/>
              </a:rPr>
              <a:t>имеют статус «Черновик» или «Предварительное оповещение»</a:t>
            </a:r>
            <a:r>
              <a:rPr lang="ru-RU" sz="2000" b="1" dirty="0"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cs typeface="Arial" panose="020B0604020202020204" pitchFamily="34" charset="0"/>
              </a:rPr>
              <a:t>и не обновлялись в течение последних 6 месяцев или дольше</a:t>
            </a:r>
            <a:r>
              <a:rPr lang="en-US" sz="2000" b="1" dirty="0" smtClean="0">
                <a:cs typeface="Arial" panose="020B0604020202020204" pitchFamily="34" charset="0"/>
              </a:rPr>
              <a:t> → </a:t>
            </a:r>
            <a:r>
              <a:rPr lang="ru-RU" sz="2000" b="1" dirty="0" smtClean="0">
                <a:cs typeface="Arial" panose="020B0604020202020204" pitchFamily="34" charset="0"/>
              </a:rPr>
              <a:t>напоминание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Если нет оповещений 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cs typeface="Arial" panose="020B0604020202020204" pitchFamily="34" charset="0"/>
              </a:rPr>
              <a:t>-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информация о пустой вкладке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Напоминания, касающиеся контактных данных ОКЛ или редакторов, </a:t>
            </a:r>
            <a:r>
              <a:rPr lang="ru-RU" sz="2000" b="1" dirty="0" smtClean="0">
                <a:cs typeface="Arial" panose="020B0604020202020204" pitchFamily="34" charset="0"/>
              </a:rPr>
              <a:t>рас</a:t>
            </a:r>
            <a:r>
              <a:rPr lang="ru-RU" sz="2000" b="1" dirty="0" smtClean="0">
                <a:cs typeface="Arial" panose="020B0604020202020204" pitchFamily="34" charset="0"/>
              </a:rPr>
              <a:t>сылаются </a:t>
            </a:r>
            <a:r>
              <a:rPr lang="ru-RU" sz="2000" b="1" dirty="0" smtClean="0">
                <a:cs typeface="Arial" panose="020B0604020202020204" pitchFamily="34" charset="0"/>
              </a:rPr>
              <a:t>всегда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42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6101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Материалы и статистика по НОО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7308" y="1209963"/>
            <a:ext cx="7951799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Руководство по НОО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13 </a:t>
            </a:r>
            <a:r>
              <a:rPr lang="ru-RU" sz="2400" b="1" dirty="0" smtClean="0">
                <a:cs typeface="Arial" panose="020B0604020202020204" pitchFamily="34" charset="0"/>
              </a:rPr>
              <a:t>информационных листков по каждому НОО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4 </a:t>
            </a:r>
            <a:r>
              <a:rPr lang="ru-RU" sz="2400" b="1" dirty="0" smtClean="0">
                <a:cs typeface="Arial" panose="020B0604020202020204" pitchFamily="34" charset="0"/>
              </a:rPr>
              <a:t>листовки </a:t>
            </a:r>
            <a:r>
              <a:rPr lang="en-US" sz="2400" b="1" dirty="0" smtClean="0">
                <a:cs typeface="Arial" panose="020B0604020202020204" pitchFamily="34" charset="0"/>
              </a:rPr>
              <a:t>(</a:t>
            </a:r>
            <a:r>
              <a:rPr lang="ru-RU" sz="2400" b="1" dirty="0" smtClean="0">
                <a:cs typeface="Arial" panose="020B0604020202020204" pitchFamily="34" charset="0"/>
              </a:rPr>
              <a:t>преимущества</a:t>
            </a:r>
            <a:r>
              <a:rPr lang="en-US" sz="2400" b="1" dirty="0" smtClean="0"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cs typeface="Arial" panose="020B0604020202020204" pitchFamily="34" charset="0"/>
              </a:rPr>
              <a:t>последствия</a:t>
            </a:r>
            <a:r>
              <a:rPr lang="en-US" sz="2400" b="1" dirty="0" smtClean="0"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cs typeface="Arial" panose="020B0604020202020204" pitchFamily="34" charset="0"/>
              </a:rPr>
              <a:t>контактные лица</a:t>
            </a:r>
            <a:r>
              <a:rPr lang="en-US" sz="2400" b="1" dirty="0" smtClean="0"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cs typeface="Arial" panose="020B0604020202020204" pitchFamily="34" charset="0"/>
              </a:rPr>
              <a:t>взаимодействие</a:t>
            </a:r>
            <a:r>
              <a:rPr lang="en-US" sz="2400" b="1" dirty="0" smtClean="0">
                <a:cs typeface="Arial" panose="020B0604020202020204" pitchFamily="34" charset="0"/>
              </a:rPr>
              <a:t>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Таблицы </a:t>
            </a:r>
            <a:r>
              <a:rPr lang="en-US" sz="2400" b="1" dirty="0" smtClean="0">
                <a:cs typeface="Arial" panose="020B0604020202020204" pitchFamily="34" charset="0"/>
              </a:rPr>
              <a:t>(</a:t>
            </a:r>
            <a:r>
              <a:rPr lang="ru-RU" sz="2400" b="1" dirty="0" smtClean="0">
                <a:cs typeface="Arial" panose="020B0604020202020204" pitchFamily="34" charset="0"/>
              </a:rPr>
              <a:t>списки по НОО</a:t>
            </a:r>
            <a:r>
              <a:rPr lang="en-US" sz="2400" b="1" dirty="0" smtClean="0">
                <a:cs typeface="Arial" panose="020B0604020202020204" pitchFamily="34" charset="0"/>
              </a:rPr>
              <a:t>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Новости НООИ </a:t>
            </a:r>
            <a:r>
              <a:rPr lang="en-US" sz="2400" b="1" dirty="0" smtClean="0">
                <a:cs typeface="Arial" panose="020B0604020202020204" pitchFamily="34" charset="0"/>
              </a:rPr>
              <a:t>(</a:t>
            </a:r>
            <a:r>
              <a:rPr lang="ru-RU" sz="2400" b="1" dirty="0" smtClean="0">
                <a:cs typeface="Arial" panose="020B0604020202020204" pitchFamily="34" charset="0"/>
              </a:rPr>
              <a:t>информационно-просветительский бюллетень</a:t>
            </a:r>
            <a:r>
              <a:rPr lang="en-US" sz="2400" b="1" dirty="0" smtClean="0">
                <a:cs typeface="Arial" panose="020B0604020202020204" pitchFamily="34" charset="0"/>
              </a:rPr>
              <a:t>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Статистика </a:t>
            </a:r>
            <a:r>
              <a:rPr lang="en-US" sz="2400" b="1" dirty="0" smtClean="0">
                <a:cs typeface="Arial" panose="020B0604020202020204" pitchFamily="34" charset="0"/>
              </a:rPr>
              <a:t>(</a:t>
            </a:r>
            <a:r>
              <a:rPr lang="ru-RU" sz="2400" b="1" dirty="0" smtClean="0">
                <a:cs typeface="Arial" panose="020B0604020202020204" pitchFamily="34" charset="0"/>
              </a:rPr>
              <a:t>сводные данные для КФМ и</a:t>
            </a:r>
            <a:r>
              <a:rPr lang="en-US" sz="2400" b="1" dirty="0" smtClean="0">
                <a:cs typeface="Arial" panose="020B0604020202020204" pitchFamily="34" charset="0"/>
              </a:rPr>
              <a:t> </a:t>
            </a:r>
            <a:r>
              <a:rPr lang="ru-RU" sz="2400" b="1" smtClean="0">
                <a:cs typeface="Arial" panose="020B0604020202020204" pitchFamily="34" charset="0"/>
                <a:hlinkClick r:id="rId2"/>
              </a:rPr>
              <a:t>статистика </a:t>
            </a:r>
            <a:r>
              <a:rPr lang="ru-RU" sz="2400" b="1" dirty="0" smtClean="0">
                <a:cs typeface="Arial" panose="020B0604020202020204" pitchFamily="34" charset="0"/>
                <a:hlinkClick r:id="rId2"/>
              </a:rPr>
              <a:t>МФП в режиме </a:t>
            </a:r>
            <a:r>
              <a:rPr lang="ru-RU" sz="2400" b="1" smtClean="0">
                <a:cs typeface="Arial" panose="020B0604020202020204" pitchFamily="34" charset="0"/>
                <a:hlinkClick r:id="rId2"/>
              </a:rPr>
              <a:t>реального времени</a:t>
            </a:r>
            <a:r>
              <a:rPr lang="en-US" sz="2400" b="1" smtClean="0">
                <a:cs typeface="Arial" panose="020B0604020202020204" pitchFamily="34" charset="0"/>
              </a:rPr>
              <a:t>)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>
                <a:cs typeface="Arial" panose="020B0604020202020204" pitchFamily="34" charset="0"/>
                <a:hlinkClick r:id="rId3"/>
              </a:rPr>
              <a:t>С</a:t>
            </a:r>
            <a:r>
              <a:rPr lang="ru-RU" sz="2400" b="1" dirty="0" smtClean="0">
                <a:cs typeface="Arial" panose="020B0604020202020204" pitchFamily="34" charset="0"/>
                <a:hlinkClick r:id="rId3"/>
              </a:rPr>
              <a:t>писки оповещений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  <a:hlinkClick r:id="rId4"/>
              </a:rPr>
              <a:t>доступны на МФП</a:t>
            </a:r>
            <a:r>
              <a:rPr lang="en-GB" sz="2400" b="1" dirty="0" smtClean="0"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cs typeface="Arial" panose="020B0604020202020204" pitchFamily="34" charset="0"/>
              </a:rPr>
              <a:t>на английском и русском языках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61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163253"/>
            <a:ext cx="792249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Viale delle Terme di Caracalla, 00153 Rome, Italy </a:t>
            </a:r>
            <a:endParaRPr kumimoji="0" lang="ru-RU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en-US" sz="2000" b="1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(Рим, Италия)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Тел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.: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+39-0657054812</a:t>
            </a:r>
            <a:b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en-US" sz="2000" b="1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Эл. почта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lvl="0">
              <a:buNone/>
              <a:defRPr/>
            </a:pP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Дорота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Бузон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куратор программы по 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НОО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lvl="0">
              <a:buNone/>
              <a:defRPr/>
            </a:pP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Паола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Сентинелли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администратор базы знаний 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МККЗР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Сайты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Контактная информация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10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752</TotalTime>
  <Words>627</Words>
  <Application>Microsoft Office PowerPoint</Application>
  <PresentationFormat>Экран (4:3)</PresentationFormat>
  <Paragraphs>109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Aksana</cp:lastModifiedBy>
  <cp:revision>125</cp:revision>
  <dcterms:created xsi:type="dcterms:W3CDTF">2017-05-24T13:00:14Z</dcterms:created>
  <dcterms:modified xsi:type="dcterms:W3CDTF">2018-08-06T02:44:32Z</dcterms:modified>
</cp:coreProperties>
</file>