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4" r:id="rId2"/>
    <p:sldId id="272" r:id="rId3"/>
    <p:sldId id="273" r:id="rId4"/>
    <p:sldId id="268" r:id="rId5"/>
    <p:sldId id="269" r:id="rId6"/>
    <p:sldId id="270" r:id="rId7"/>
    <p:sldId id="271" r:id="rId8"/>
    <p:sldId id="265" r:id="rId9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990000"/>
    <a:srgbClr val="FF6600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0"/>
    <p:restoredTop sz="78467" autoAdjust="0"/>
  </p:normalViewPr>
  <p:slideViewPr>
    <p:cSldViewPr snapToGrid="0" showGuides="1">
      <p:cViewPr varScale="1">
        <p:scale>
          <a:sx n="94" d="100"/>
          <a:sy n="94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8EE7A-B8F8-4BE3-B5BA-497F04CADDA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2E642-DD37-4056-9EBE-9ECD3ED17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5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Emphasis</a:t>
            </a:r>
            <a:r>
              <a:rPr lang="en-GB" baseline="0" dirty="0" smtClean="0"/>
              <a:t> e-learning on this slide and pest report bulletin on next slide</a:t>
            </a:r>
          </a:p>
          <a:p>
            <a:r>
              <a:rPr lang="en-GB" baseline="0" dirty="0" smtClean="0"/>
              <a:t>This slide show what the NRO e-learning looks like.  Just click the “NROs e-learning course”, register it. You will be guide to the course page.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0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slide show how to find pest report</a:t>
            </a:r>
            <a:r>
              <a:rPr lang="en-GB" baseline="0" dirty="0" smtClean="0"/>
              <a:t> bulletin.    Pest report is one of  public obligation.   Pest report bulletin allow contact points to check the all the pest reports more easily.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059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</a:t>
            </a:r>
            <a:r>
              <a:rPr lang="en-GB" baseline="0" dirty="0" smtClean="0"/>
              <a:t> subscription allow users to receive notification when there is a new report on </a:t>
            </a:r>
            <a:r>
              <a:rPr lang="en-GB" baseline="0" dirty="0" err="1" smtClean="0"/>
              <a:t>ipp</a:t>
            </a:r>
            <a:r>
              <a:rPr lang="en-GB" baseline="0" dirty="0" smtClean="0"/>
              <a:t>.   IPPC Secretariat is going to make this function available after IC APPROVAL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161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e-learning/" TargetMode="Externa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untries/reportingsystem-summary/all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untries/reportingsystem-summary/all/" TargetMode="External"/><Relationship Id="rId7" Type="http://schemas.openxmlformats.org/officeDocument/2006/relationships/hyperlink" Target="https://www.ippc.int/en/countries/all/pestreport/" TargetMode="External"/><Relationship Id="rId2" Type="http://schemas.openxmlformats.org/officeDocument/2006/relationships/hyperlink" Target="https://www.ippc.int/en/publications/80405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ppc.int/en/nro-reports-and-statistics/" TargetMode="External"/><Relationship Id="rId5" Type="http://schemas.openxmlformats.org/officeDocument/2006/relationships/hyperlink" Target="https://www.ippc.int/en/countries/" TargetMode="External"/><Relationship Id="rId4" Type="http://schemas.openxmlformats.org/officeDocument/2006/relationships/hyperlink" Target="https://www.ippc.int/en/core-activities/information-exchange/nro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ippcheadlines/" TargetMode="External"/><Relationship Id="rId13" Type="http://schemas.openxmlformats.org/officeDocument/2006/relationships/image" Target="../media/image21.png"/><Relationship Id="rId3" Type="http://schemas.openxmlformats.org/officeDocument/2006/relationships/hyperlink" Target="mailto:Qingpo.yang@fao.org" TargetMode="External"/><Relationship Id="rId7" Type="http://schemas.openxmlformats.org/officeDocument/2006/relationships/image" Target="../media/image18.png"/><Relationship Id="rId12" Type="http://schemas.openxmlformats.org/officeDocument/2006/relationships/hyperlink" Target="https://www.linkedin.com/groups/3175642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o.org/plant-health-2020" TargetMode="External"/><Relationship Id="rId11" Type="http://schemas.openxmlformats.org/officeDocument/2006/relationships/image" Target="../media/image20.png"/><Relationship Id="rId5" Type="http://schemas.openxmlformats.org/officeDocument/2006/relationships/hyperlink" Target="http://www.ippc.int/" TargetMode="External"/><Relationship Id="rId15" Type="http://schemas.openxmlformats.org/officeDocument/2006/relationships/image" Target="../media/image22.png"/><Relationship Id="rId10" Type="http://schemas.openxmlformats.org/officeDocument/2006/relationships/hyperlink" Target="https://twitter.com/ippcnews" TargetMode="External"/><Relationship Id="rId4" Type="http://schemas.openxmlformats.org/officeDocument/2006/relationships/hyperlink" Target="mailto:paola.sentinelli@fao.org" TargetMode="External"/><Relationship Id="rId9" Type="http://schemas.openxmlformats.org/officeDocument/2006/relationships/image" Target="../media/image19.jpeg"/><Relationship Id="rId14" Type="http://schemas.openxmlformats.org/officeDocument/2006/relationships/hyperlink" Target="https://www.youtube.com/playlist?list=PLzp5NgJ2-dK4T7GE2fsGujftlxSX1rCT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33134" y="1336209"/>
            <a:ext cx="5604933" cy="8397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0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30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1815" y="1478280"/>
            <a:ext cx="31941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2020 IPPC NROs </a:t>
            </a:r>
            <a:r>
              <a:rPr lang="en-GB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Workshop</a:t>
            </a:r>
          </a:p>
          <a:p>
            <a:pPr algn="ctr"/>
            <a:r>
              <a:rPr lang="en-GB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Latest development</a:t>
            </a:r>
            <a:endParaRPr lang="en-GB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endParaRPr lang="en-US" sz="4400" b="1" dirty="0">
              <a:solidFill>
                <a:srgbClr val="2A5D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35242" y="129121"/>
            <a:ext cx="5064370" cy="548640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48640" fontAlgn="auto">
              <a:spcAft>
                <a:spcPts val="0"/>
              </a:spcAft>
              <a:defRPr/>
            </a:pPr>
            <a:r>
              <a:rPr lang="en-US" sz="204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1 NRO </a:t>
            </a:r>
            <a:r>
              <a:rPr lang="en-US" sz="2040" b="1" dirty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oversight body</a:t>
            </a:r>
            <a:endParaRPr lang="en-US" sz="2040" b="1" dirty="0">
              <a:solidFill>
                <a:srgbClr val="165A30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78" y="488871"/>
            <a:ext cx="5118908" cy="10840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7587" y="1452493"/>
            <a:ext cx="1530799" cy="9602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NROAG: meeting in July 2014 → by email → dissolved by CPM-12 (2017)</a:t>
            </a:r>
          </a:p>
          <a:p>
            <a:endParaRPr lang="en-US" sz="840" dirty="0"/>
          </a:p>
        </p:txBody>
      </p:sp>
      <p:sp>
        <p:nvSpPr>
          <p:cNvPr id="5" name="TextBox 4"/>
          <p:cNvSpPr txBox="1"/>
          <p:nvPr/>
        </p:nvSpPr>
        <p:spPr>
          <a:xfrm>
            <a:off x="615948" y="2536824"/>
            <a:ext cx="5588938" cy="132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0060" lvl="1" indent="-205740">
              <a:buFont typeface="Wingdings" panose="05000000000000000000" pitchFamily="2" charset="2"/>
              <a:buChar char="ü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Directions </a:t>
            </a: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NRO </a:t>
            </a:r>
            <a:r>
              <a:rPr lang="en-US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54380" lvl="2" indent="-205740">
              <a:buFont typeface="Wingdings" panose="05000000000000000000" pitchFamily="2" charset="2"/>
              <a:buChar char="ü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Awareness raising		→ NROs UPDATE, leaflets, factsheets, 								</a:t>
            </a:r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NRO </a:t>
            </a: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</a:p>
          <a:p>
            <a:pPr marL="754380" lvl="2" indent="-205740">
              <a:buFont typeface="Wingdings" panose="05000000000000000000" pitchFamily="2" charset="2"/>
              <a:buChar char="ü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Reminding to report	 	→ automatic reminders</a:t>
            </a:r>
          </a:p>
          <a:p>
            <a:pPr marL="754380" lvl="2" indent="-205740">
              <a:buFont typeface="Wingdings" panose="05000000000000000000" pitchFamily="2" charset="2"/>
              <a:buChar char="ü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Educational materials		→ Procedures, Guide, e-learning</a:t>
            </a:r>
          </a:p>
          <a:p>
            <a:pPr marL="754380" lvl="2" indent="-205740">
              <a:buFont typeface="Wingdings" panose="05000000000000000000" pitchFamily="2" charset="2"/>
              <a:buChar char="ü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Removal of IT barriers		→ New technology for IPP</a:t>
            </a:r>
          </a:p>
          <a:p>
            <a:endParaRPr lang="en-US" sz="840" dirty="0"/>
          </a:p>
        </p:txBody>
      </p:sp>
      <p:sp>
        <p:nvSpPr>
          <p:cNvPr id="6" name="TextBox 5"/>
          <p:cNvSpPr txBox="1"/>
          <p:nvPr/>
        </p:nvSpPr>
        <p:spPr>
          <a:xfrm>
            <a:off x="2381658" y="1452493"/>
            <a:ext cx="1263774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IC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meeting: December 2017: Agreed to establish a sub-group on NROs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21844" y="1452750"/>
            <a:ext cx="1286914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2nd IC meeting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May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 agree the Oversight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mechanism for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NROs activities 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5170" y="1641543"/>
            <a:ext cx="128691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 to now: on going 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23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428656" y="2529327"/>
            <a:ext cx="2394585" cy="1102995"/>
            <a:chOff x="2523759" y="4215545"/>
            <a:chExt cx="3990975" cy="183832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3759" y="4215545"/>
              <a:ext cx="3990975" cy="1838325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4906107" y="4215545"/>
              <a:ext cx="13716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sz="840" dirty="0"/>
            </a:p>
          </p:txBody>
        </p:sp>
      </p:grpSp>
      <p:sp>
        <p:nvSpPr>
          <p:cNvPr id="5" name="Title 1"/>
          <p:cNvSpPr txBox="1">
            <a:spLocks/>
          </p:cNvSpPr>
          <p:nvPr/>
        </p:nvSpPr>
        <p:spPr>
          <a:xfrm>
            <a:off x="1166519" y="321099"/>
            <a:ext cx="5064370" cy="548640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48640" fontAlgn="auto">
              <a:spcAft>
                <a:spcPts val="0"/>
              </a:spcAft>
              <a:defRPr/>
            </a:pPr>
            <a:r>
              <a:rPr lang="en-US" sz="2040" b="1" dirty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1.2 NRO oversight body</a:t>
            </a:r>
            <a:endParaRPr lang="en-US" sz="2040" b="1" dirty="0">
              <a:solidFill>
                <a:srgbClr val="165A30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80186" y="1069686"/>
            <a:ext cx="4504091" cy="1288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>
              <a:spcBef>
                <a:spcPts val="72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6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IC NROs </a:t>
            </a:r>
            <a:r>
              <a:rPr lang="en-US" sz="16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</a:p>
          <a:p>
            <a:pPr marL="480060" lvl="1" indent="-205740">
              <a:buFont typeface="Wingdings" panose="05000000000000000000" pitchFamily="2" charset="2"/>
              <a:buChar char="ü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44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Sally Jennings, New </a:t>
            </a:r>
            <a:r>
              <a:rPr lang="en-US" sz="144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Zealand (</a:t>
            </a:r>
            <a:r>
              <a:rPr lang="en-US" sz="144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Lead)</a:t>
            </a:r>
            <a:endParaRPr lang="en-US" sz="144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0060" lvl="1" indent="-205740">
              <a:buFont typeface="Wingdings" panose="05000000000000000000" pitchFamily="2" charset="2"/>
              <a:buChar char="ü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44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sz="14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Olga LAVRENTJEVA, Estonia, </a:t>
            </a:r>
            <a:endParaRPr lang="en-US" sz="14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0060" lvl="1" indent="-205740">
              <a:buFont typeface="Wingdings" panose="05000000000000000000" pitchFamily="2" charset="2"/>
              <a:buChar char="ü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44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sz="14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Magda GONZALEZ ARROYO, Costa </a:t>
            </a:r>
            <a:r>
              <a:rPr lang="en-US" sz="14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Rica</a:t>
            </a:r>
          </a:p>
          <a:p>
            <a:pPr marL="480060" lvl="1" indent="-205740">
              <a:buFont typeface="Wingdings" panose="05000000000000000000" pitchFamily="2" charset="2"/>
              <a:buChar char="ü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44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sz="14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Mamoun</a:t>
            </a:r>
            <a:r>
              <a:rPr lang="en-US" sz="144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ALBAKRI, </a:t>
            </a:r>
            <a:r>
              <a:rPr lang="en-US" sz="14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Amman, Jordan </a:t>
            </a:r>
          </a:p>
        </p:txBody>
      </p:sp>
    </p:spTree>
    <p:extLst>
      <p:ext uri="{BB962C8B-B14F-4D97-AF65-F5344CB8AC3E}">
        <p14:creationId xmlns:p14="http://schemas.microsoft.com/office/powerpoint/2010/main" val="179653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9877" y="348870"/>
            <a:ext cx="15520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  <a:hlinkClick r:id="rId3"/>
              </a:rPr>
              <a:t>NROs e-learning course</a:t>
            </a:r>
            <a:endParaRPr lang="en-US" sz="11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62768"/>
            <a:ext cx="3225800" cy="3452032"/>
            <a:chOff x="0" y="1002722"/>
            <a:chExt cx="3317330" cy="306878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002722"/>
              <a:ext cx="3300517" cy="212971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29" y="3062879"/>
              <a:ext cx="3234801" cy="1008630"/>
            </a:xfrm>
            <a:prstGeom prst="rect">
              <a:avLst/>
            </a:prstGeom>
          </p:spPr>
        </p:pic>
      </p:grpSp>
      <p:sp>
        <p:nvSpPr>
          <p:cNvPr id="12" name="Title 1"/>
          <p:cNvSpPr txBox="1">
            <a:spLocks/>
          </p:cNvSpPr>
          <p:nvPr/>
        </p:nvSpPr>
        <p:spPr>
          <a:xfrm>
            <a:off x="1082632" y="-18216"/>
            <a:ext cx="5289452" cy="548640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48640" fontAlgn="auto">
              <a:spcAft>
                <a:spcPts val="0"/>
              </a:spcAft>
              <a:defRPr/>
            </a:pPr>
            <a:r>
              <a:rPr lang="en-US" sz="204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en-US" sz="2040" b="1" dirty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NROs recent achievements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387" y="662767"/>
            <a:ext cx="2660533" cy="339276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44974" y="662767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1224980" y="371047"/>
            <a:ext cx="1306746" cy="505221"/>
          </a:xfrm>
          <a:prstGeom prst="cloudCallou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48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48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E-learning </a:t>
            </a:r>
            <a:r>
              <a:rPr lang="en-GB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  <a:endParaRPr lang="en-US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5486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8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169493" y="2180239"/>
            <a:ext cx="978408" cy="9313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236007" y="546634"/>
            <a:ext cx="2079194" cy="3508898"/>
            <a:chOff x="5236007" y="546634"/>
            <a:chExt cx="2079194" cy="350889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6007" y="546634"/>
              <a:ext cx="2079194" cy="350889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913732" y="1584939"/>
              <a:ext cx="76014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200" dirty="0" err="1" smtClean="0"/>
                <a:t>Name:XX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0609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82632" y="-18216"/>
            <a:ext cx="5289452" cy="548640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48640" fontAlgn="auto">
              <a:spcAft>
                <a:spcPts val="0"/>
              </a:spcAft>
              <a:defRPr/>
            </a:pPr>
            <a:r>
              <a:rPr lang="en-US" sz="204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US" sz="204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NROs recent achievements </a:t>
            </a:r>
            <a:endParaRPr lang="en-US" sz="2040" b="1" dirty="0">
              <a:solidFill>
                <a:srgbClr val="165A30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9694" y="320734"/>
            <a:ext cx="1421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  <a:hlinkClick r:id="rId3"/>
              </a:rPr>
              <a:t>Pest report bulletin</a:t>
            </a:r>
            <a:endParaRPr lang="en-US" sz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419309" y="659690"/>
            <a:ext cx="2895891" cy="3268353"/>
            <a:chOff x="3001679" y="969041"/>
            <a:chExt cx="2895891" cy="326835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1679" y="969041"/>
              <a:ext cx="2895891" cy="206746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3180" y="3070184"/>
              <a:ext cx="2874390" cy="1167210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70290"/>
            <a:ext cx="4419309" cy="2585887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749040" y="1346953"/>
            <a:ext cx="691770" cy="4279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538602" y="3204819"/>
            <a:ext cx="782700" cy="123915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519562" y="2704294"/>
            <a:ext cx="820779" cy="4279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02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1222" y="480907"/>
            <a:ext cx="20830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Subscription to NROs report</a:t>
            </a:r>
            <a:endParaRPr lang="en-US" sz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08032" y="0"/>
            <a:ext cx="5289452" cy="548640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48640" fontAlgn="auto">
              <a:spcAft>
                <a:spcPts val="0"/>
              </a:spcAft>
              <a:defRPr/>
            </a:pPr>
            <a:r>
              <a:rPr lang="en-US" sz="204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US" sz="204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NROs recent achievements </a:t>
            </a:r>
            <a:endParaRPr lang="en-US" sz="2040" b="1" dirty="0">
              <a:solidFill>
                <a:srgbClr val="165A30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451310" y="1552028"/>
            <a:ext cx="2994918" cy="1703749"/>
            <a:chOff x="1799375" y="1238813"/>
            <a:chExt cx="4029637" cy="235300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9375" y="1238813"/>
              <a:ext cx="4029637" cy="235300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938867" y="1430867"/>
              <a:ext cx="1710266" cy="98444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352756" y="2714681"/>
            <a:ext cx="1382686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80" b="1" dirty="0">
                <a:solidFill>
                  <a:srgbClr val="FF0000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IN PROGRESS</a:t>
            </a:r>
            <a:endParaRPr lang="en-US" sz="1680" dirty="0">
              <a:solidFill>
                <a:srgbClr val="FF0000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0315" y="1342762"/>
            <a:ext cx="2438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Notification email will be send to subscribers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email. Subscribers can choose reports in which they are interested.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62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150139" y="538273"/>
            <a:ext cx="5064370" cy="366077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48640" fontAlgn="auto">
              <a:spcAft>
                <a:spcPts val="0"/>
              </a:spcAft>
              <a:defRPr/>
            </a:pPr>
            <a:r>
              <a:rPr lang="en-US" altLang="zh-CN" sz="192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 panose="020B0604020202020204" pitchFamily="34" charset="-128"/>
                <a:cs typeface="Arial" panose="020B0604020202020204" pitchFamily="34" charset="0"/>
              </a:rPr>
              <a:t>3</a:t>
            </a:r>
            <a:r>
              <a:rPr lang="en-US" sz="192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US" sz="192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 panose="020B0604020202020204" pitchFamily="34" charset="-128"/>
                <a:cs typeface="Arial" panose="020B0604020202020204" pitchFamily="34" charset="0"/>
              </a:rPr>
              <a:t>FAQs and Guidance links</a:t>
            </a:r>
            <a:endParaRPr lang="en-US" sz="192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48640" fontAlgn="auto">
              <a:spcAft>
                <a:spcPts val="0"/>
              </a:spcAft>
              <a:defRPr/>
            </a:pPr>
            <a:endParaRPr lang="en-US" sz="192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50139" y="721312"/>
            <a:ext cx="5690928" cy="259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 indent="-205740" defTabSz="548640" eaLnBrk="1" fontAlgn="auto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GB" sz="144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NRO Guide: </a:t>
            </a:r>
            <a:r>
              <a:rPr lang="en-GB" sz="108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2"/>
              </a:rPr>
              <a:t>https://www.ippc.int/en/publications/80405</a:t>
            </a:r>
            <a:r>
              <a:rPr lang="en-GB" sz="1080" b="1" dirty="0" smtClean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2"/>
              </a:rPr>
              <a:t>/</a:t>
            </a:r>
            <a:endParaRPr lang="en-GB" sz="1080" b="1" dirty="0" smtClean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  <a:p>
            <a:pPr marL="205740" indent="-205740" defTabSz="548640" eaLnBrk="1" fontAlgn="auto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GB" sz="144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Pest report bulletin</a:t>
            </a:r>
            <a:r>
              <a:rPr lang="en-GB" sz="1440" b="1" dirty="0" smtClean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: </a:t>
            </a:r>
            <a:r>
              <a:rPr lang="en-GB" sz="1080" b="1" dirty="0" smtClean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3"/>
              </a:rPr>
              <a:t>https</a:t>
            </a:r>
            <a:r>
              <a:rPr lang="en-GB" sz="108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3"/>
              </a:rPr>
              <a:t>://www.ippc.int/en/countries/reportingsystem-summary/all/</a:t>
            </a:r>
            <a:endParaRPr lang="en-GB" sz="1080" b="1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  <a:p>
            <a:pPr marL="205740" indent="-205740" defTabSz="548640" eaLnBrk="1" fontAlgn="auto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44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Factsheets on each NRO: </a:t>
            </a:r>
            <a:r>
              <a:rPr lang="en-US" sz="108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4"/>
              </a:rPr>
              <a:t>https://www.ippc.int/en/core-activities/information-exchange/nro/</a:t>
            </a:r>
            <a:endParaRPr lang="en-US" sz="1080" b="1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  <a:p>
            <a:pPr marL="205740" indent="-205740" defTabSz="548640" eaLnBrk="1" fontAlgn="auto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440" b="1" dirty="0" smtClean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5"/>
              </a:rPr>
              <a:t>Tables </a:t>
            </a:r>
            <a:r>
              <a:rPr lang="en-US" sz="144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5"/>
              </a:rPr>
              <a:t>(lists on NROs)</a:t>
            </a:r>
            <a:endParaRPr lang="en-US" sz="1440" b="1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  <a:p>
            <a:pPr marL="205740" indent="-205740" defTabSz="548640" eaLnBrk="1" fontAlgn="auto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44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4"/>
              </a:rPr>
              <a:t>NROs UPDATE (educational newsletter)</a:t>
            </a:r>
            <a:endParaRPr lang="en-US" sz="1440" b="1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  <a:p>
            <a:pPr marL="205740" indent="-205740" defTabSz="548640" eaLnBrk="1" fontAlgn="auto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US" sz="144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Statistics (summaries for CPMs and </a:t>
            </a:r>
            <a:r>
              <a:rPr lang="en-US" sz="144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6"/>
              </a:rPr>
              <a:t>IPP live statistics</a:t>
            </a:r>
            <a:r>
              <a:rPr lang="en-US" sz="144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)</a:t>
            </a:r>
          </a:p>
          <a:p>
            <a:pPr marL="205740" indent="-205740" defTabSz="548640" eaLnBrk="1" fontAlgn="auto" hangingPunct="1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Ø"/>
              <a:tabLst>
                <a:tab pos="0" algn="l"/>
                <a:tab pos="268605" algn="l"/>
                <a:tab pos="538163" algn="l"/>
                <a:tab pos="807720" algn="l"/>
                <a:tab pos="1077278" algn="l"/>
                <a:tab pos="1346835" algn="l"/>
                <a:tab pos="1616393" algn="l"/>
                <a:tab pos="1885950" algn="l"/>
                <a:tab pos="2155508" algn="l"/>
                <a:tab pos="2425065" algn="l"/>
                <a:tab pos="2694623" algn="l"/>
                <a:tab pos="2964180" algn="l"/>
                <a:tab pos="3233738" algn="l"/>
                <a:tab pos="3503295" algn="l"/>
                <a:tab pos="3772853" algn="l"/>
                <a:tab pos="4042410" algn="l"/>
                <a:tab pos="4311968" algn="l"/>
                <a:tab pos="4581525" algn="l"/>
                <a:tab pos="4851083" algn="l"/>
                <a:tab pos="5120640" algn="l"/>
                <a:tab pos="5390198" algn="l"/>
              </a:tabLst>
              <a:defRPr/>
            </a:pPr>
            <a:r>
              <a:rPr lang="en-GB" sz="144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  <a:hlinkClick r:id="rId7"/>
              </a:rPr>
              <a:t>Reports lists</a:t>
            </a:r>
            <a:endParaRPr lang="en-US" sz="1440" b="1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34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38953" y="1019566"/>
            <a:ext cx="352213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Qingpo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Yang,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Associate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Professional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n-US" altLang="zh-CN" sz="1000" b="1" dirty="0" err="1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Qingpo.yang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@fao.org</a:t>
            </a:r>
            <a:endParaRPr lang="fr-FR" altLang="en-US" sz="1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Paola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Sentinelli, IPPC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6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845060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2"/>
              </p:cNvPr>
              <p:cNvPicPr>
                <a:picLocks noChangeAspect="1" noChangeArrowheads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4"/>
              </p:cNvPr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390</Words>
  <Application>Microsoft Office PowerPoint</Application>
  <PresentationFormat>Custom</PresentationFormat>
  <Paragraphs>62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 Unicode MS</vt:lpstr>
      <vt:lpstr>Calibri (body)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Yang, Qingpo (NSPI)</cp:lastModifiedBy>
  <cp:revision>79</cp:revision>
  <dcterms:created xsi:type="dcterms:W3CDTF">2015-09-25T08:23:42Z</dcterms:created>
  <dcterms:modified xsi:type="dcterms:W3CDTF">2020-08-28T14:13:56Z</dcterms:modified>
</cp:coreProperties>
</file>