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5"/>
  </p:notesMasterIdLst>
  <p:handoutMasterIdLst>
    <p:handoutMasterId r:id="rId26"/>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2" r:id="rId22"/>
    <p:sldId id="283" r:id="rId23"/>
    <p:sldId id="284" r:id="rId2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518932"/>
    <a:srgbClr val="A81E3B"/>
    <a:srgbClr val="AB967C"/>
    <a:srgbClr val="5792C9"/>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114" d="100"/>
          <a:sy n="114" d="100"/>
        </p:scale>
        <p:origin x="522"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14/07/2021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14/07/2021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presentation will provide an overview of the main stages in the </a:t>
            </a:r>
            <a:r>
              <a:rPr lang="en-US" dirty="0"/>
              <a:t>process for the development of IPPC Guides and Training Materials.</a:t>
            </a:r>
          </a:p>
          <a:p>
            <a:endParaRPr lang="en-US" dirty="0"/>
          </a:p>
          <a:p>
            <a:r>
              <a:rPr lang="en-US" dirty="0"/>
              <a:t>It</a:t>
            </a:r>
            <a:r>
              <a:rPr lang="en-US" baseline="0" dirty="0"/>
              <a:t> will also highlight that topics for new implementation resources may be submitted during the </a:t>
            </a:r>
            <a:r>
              <a:rPr lang="en-US" dirty="0"/>
              <a:t>2021 Call for Topics and will describe the six draft Specifications for IPPC Guides and training materials</a:t>
            </a:r>
            <a:r>
              <a:rPr lang="en-US" baseline="0" dirty="0"/>
              <a:t> that are part of the </a:t>
            </a:r>
            <a:endParaRPr lang="en-US" dirty="0"/>
          </a:p>
          <a:p>
            <a:r>
              <a:rPr lang="en-US" dirty="0"/>
              <a:t>2021 Consultation.</a:t>
            </a:r>
          </a:p>
          <a:p>
            <a:endParaRPr lang="en-US" dirty="0"/>
          </a:p>
          <a:p>
            <a:r>
              <a:rPr lang="en-US" dirty="0"/>
              <a:t>Finally the presentation will encourage</a:t>
            </a:r>
            <a:r>
              <a:rPr lang="en-US" baseline="0" dirty="0"/>
              <a:t> N</a:t>
            </a:r>
            <a:r>
              <a:rPr lang="en-US" dirty="0"/>
              <a:t>PPOs</a:t>
            </a:r>
            <a:r>
              <a:rPr lang="en-US" baseline="0" dirty="0"/>
              <a:t> and RPPOs to </a:t>
            </a:r>
            <a:r>
              <a:rPr lang="en-US" dirty="0"/>
              <a:t>get involved and highlight how they might contribute to the development of new IPPC Guides and Training Materials.</a:t>
            </a:r>
          </a:p>
          <a:p>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2</a:t>
            </a:fld>
            <a:endParaRPr lang="en-CA"/>
          </a:p>
        </p:txBody>
      </p:sp>
    </p:spTree>
    <p:extLst>
      <p:ext uri="{BB962C8B-B14F-4D97-AF65-F5344CB8AC3E}">
        <p14:creationId xmlns:p14="http://schemas.microsoft.com/office/powerpoint/2010/main" val="1996037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(Content for</a:t>
            </a:r>
            <a:r>
              <a:rPr lang="en-CA" baseline="0" dirty="0"/>
              <a:t> this </a:t>
            </a:r>
            <a:r>
              <a:rPr lang="en-CA" dirty="0"/>
              <a:t>slide was provided by Qingpo)</a:t>
            </a:r>
          </a:p>
          <a:p>
            <a:endParaRPr lang="en-CA" dirty="0"/>
          </a:p>
          <a:p>
            <a:r>
              <a:rPr lang="en-US" dirty="0"/>
              <a:t>NRO is under the oversight of the IC. A new NRO sub-group is expected to replace the current NRO team.</a:t>
            </a:r>
          </a:p>
          <a:p>
            <a:r>
              <a:rPr lang="en-US" dirty="0"/>
              <a:t>The draft TOR for the SG have been approved by the IC and are open for consultation until 31 August</a:t>
            </a:r>
          </a:p>
          <a:p>
            <a:r>
              <a:rPr lang="en-US" dirty="0"/>
              <a:t>The IC will revise the SG-</a:t>
            </a:r>
            <a:r>
              <a:rPr lang="en-US" dirty="0" err="1"/>
              <a:t>ToR</a:t>
            </a:r>
            <a:r>
              <a:rPr lang="en-US" dirty="0"/>
              <a:t> based on the comments received.</a:t>
            </a:r>
          </a:p>
          <a:p>
            <a:r>
              <a:rPr lang="en-US" dirty="0"/>
              <a:t>The </a:t>
            </a:r>
            <a:r>
              <a:rPr lang="en-US" dirty="0" err="1"/>
              <a:t>ToR</a:t>
            </a:r>
            <a:r>
              <a:rPr lang="en-US" dirty="0"/>
              <a:t> will be presented to CPM-16 for approval.</a:t>
            </a:r>
          </a:p>
          <a:p>
            <a:r>
              <a:rPr lang="en-US" dirty="0"/>
              <a:t>The call for members for the SG is expected to open in the 2nd quarter of 2022.</a:t>
            </a:r>
          </a:p>
          <a:p>
            <a:endParaRPr lang="en-US" dirty="0"/>
          </a:p>
          <a:p>
            <a:r>
              <a:rPr lang="en-US" dirty="0"/>
              <a:t>IC VM 09 agreed to establish an IC Sub-group on national reporting obligations, and approved the terms of reference  to be submitted for country consultation Members may be drawn from contracting parties, RPPOs and international organizations as follows: </a:t>
            </a:r>
          </a:p>
          <a:p>
            <a:pPr marL="171450" indent="-171450">
              <a:buFont typeface="Arial" panose="020B0604020202020204" pitchFamily="34" charset="0"/>
              <a:buChar char="•"/>
            </a:pPr>
            <a:r>
              <a:rPr lang="en-US" dirty="0"/>
              <a:t>Up to three representatives of contracting parties </a:t>
            </a:r>
          </a:p>
          <a:p>
            <a:pPr marL="171450" indent="-171450">
              <a:buFont typeface="Arial" panose="020B0604020202020204" pitchFamily="34" charset="0"/>
              <a:buChar char="•"/>
            </a:pPr>
            <a:r>
              <a:rPr lang="en-US" dirty="0"/>
              <a:t>One representative from the CPM Bureau (Optional) </a:t>
            </a:r>
          </a:p>
          <a:p>
            <a:pPr marL="171450" indent="-171450">
              <a:buFont typeface="Arial" panose="020B0604020202020204" pitchFamily="34" charset="0"/>
              <a:buChar char="•"/>
            </a:pPr>
            <a:r>
              <a:rPr lang="en-US" dirty="0"/>
              <a:t>One Lead and another representative from IC - One representative of the SC </a:t>
            </a:r>
          </a:p>
          <a:p>
            <a:pPr marL="171450" indent="-171450">
              <a:buFont typeface="Arial" panose="020B0604020202020204" pitchFamily="34" charset="0"/>
              <a:buChar char="•"/>
            </a:pPr>
            <a:r>
              <a:rPr lang="en-US" dirty="0"/>
              <a:t>Up to three representatives from the RPPOs </a:t>
            </a:r>
          </a:p>
          <a:p>
            <a:pPr marL="171450" indent="-171450">
              <a:buFont typeface="Arial" panose="020B0604020202020204" pitchFamily="34" charset="0"/>
              <a:buChar char="•"/>
            </a:pPr>
            <a:r>
              <a:rPr lang="en-US" dirty="0"/>
              <a:t>At least two experts representing entities having national reporting obligations systems such as the CBD, FAO, OIE, UNEP, CABI, World Health Organization, etc.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11</a:t>
            </a:fld>
            <a:endParaRPr lang="en-CA"/>
          </a:p>
        </p:txBody>
      </p:sp>
    </p:spTree>
    <p:extLst>
      <p:ext uri="{BB962C8B-B14F-4D97-AF65-F5344CB8AC3E}">
        <p14:creationId xmlns:p14="http://schemas.microsoft.com/office/powerpoint/2010/main" val="1727480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After the consultation period the Specification will be finalized and work on the guide</a:t>
            </a:r>
            <a:r>
              <a:rPr lang="en-CA" baseline="0" dirty="0"/>
              <a:t> or training materials may commence as soon as </a:t>
            </a:r>
            <a:r>
              <a:rPr lang="en-US" baseline="0" dirty="0"/>
              <a:t>sufficient financial and human resources are available. </a:t>
            </a:r>
          </a:p>
          <a:p>
            <a:endParaRPr lang="en-US" baseline="0" dirty="0"/>
          </a:p>
          <a:p>
            <a:r>
              <a:rPr lang="en-US" baseline="0" dirty="0"/>
              <a:t>Resources are allocated to the highest priority topics on the Implementation and Capacity Development List of Topics (ICD LOT) first.</a:t>
            </a:r>
          </a:p>
          <a:p>
            <a:endParaRPr lang="en-US" baseline="0" dirty="0"/>
          </a:p>
          <a:p>
            <a:r>
              <a:rPr lang="en-US" baseline="0" dirty="0"/>
              <a:t>Financial resources for the development of IPPC guides and training materials may come from: </a:t>
            </a:r>
          </a:p>
          <a:p>
            <a:pPr marL="171450" indent="-171450">
              <a:buFont typeface="Arial" panose="020B0604020202020204" pitchFamily="34" charset="0"/>
              <a:buChar char="•"/>
            </a:pPr>
            <a:r>
              <a:rPr lang="en-US" baseline="0" dirty="0"/>
              <a:t>regular IPPC Secretariat programme funds; </a:t>
            </a:r>
          </a:p>
          <a:p>
            <a:pPr marL="171450" indent="-171450">
              <a:buFont typeface="Arial" panose="020B0604020202020204" pitchFamily="34" charset="0"/>
              <a:buChar char="•"/>
            </a:pPr>
            <a:r>
              <a:rPr lang="en-US" baseline="0" dirty="0"/>
              <a:t>funds contributed to the IPPC Multi-donor trust fund by contracting parties, donors and international organizations; </a:t>
            </a:r>
          </a:p>
          <a:p>
            <a:pPr marL="171450" indent="-171450">
              <a:buFont typeface="Arial" panose="020B0604020202020204" pitchFamily="34" charset="0"/>
              <a:buChar char="•"/>
            </a:pPr>
            <a:r>
              <a:rPr lang="en-US" baseline="0" dirty="0"/>
              <a:t>FAO or STDF projects or programmes; </a:t>
            </a:r>
          </a:p>
          <a:p>
            <a:pPr marL="171450" indent="-171450">
              <a:buFont typeface="Arial" panose="020B0604020202020204" pitchFamily="34" charset="0"/>
              <a:buChar char="•"/>
            </a:pPr>
            <a:r>
              <a:rPr lang="en-US" baseline="0" dirty="0"/>
              <a:t>national regional and international projects or initiatives;</a:t>
            </a:r>
          </a:p>
          <a:p>
            <a:pPr marL="171450" indent="-171450">
              <a:buFont typeface="Arial" panose="020B0604020202020204" pitchFamily="34" charset="0"/>
              <a:buChar char="•"/>
            </a:pPr>
            <a:r>
              <a:rPr lang="en-US" baseline="0" dirty="0"/>
              <a:t>in-kind contributions from contracting parties and partners.</a:t>
            </a:r>
          </a:p>
          <a:p>
            <a:endParaRPr lang="en-US" baseline="0" dirty="0"/>
          </a:p>
          <a:p>
            <a:endParaRPr lang="en-US" baseline="0"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12</a:t>
            </a:fld>
            <a:endParaRPr lang="en-CA"/>
          </a:p>
        </p:txBody>
      </p:sp>
    </p:spTree>
    <p:extLst>
      <p:ext uri="{BB962C8B-B14F-4D97-AF65-F5344CB8AC3E}">
        <p14:creationId xmlns:p14="http://schemas.microsoft.com/office/powerpoint/2010/main" val="771565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Financial resources have already been identified for 4 out of the 6 topics that I have described today. Once these 4 Specifications have been finalized, work to develop these implementation resources can be initiated. </a:t>
            </a:r>
          </a:p>
          <a:p>
            <a:endParaRPr lang="en-CA" dirty="0"/>
          </a:p>
          <a:p>
            <a:r>
              <a:rPr lang="en-CA" dirty="0"/>
              <a:t>The two e-learning</a:t>
            </a:r>
            <a:r>
              <a:rPr lang="en-CA" baseline="0" dirty="0"/>
              <a:t> courses and the Guide on Contingency planning are funded through the COMESA Trade Facilitation Project and are expected to be published in 2022. </a:t>
            </a:r>
          </a:p>
          <a:p>
            <a:endParaRPr lang="en-CA" baseline="0" dirty="0"/>
          </a:p>
          <a:p>
            <a:r>
              <a:rPr lang="en-CA" baseline="0" dirty="0"/>
              <a:t>The development of the Plant Health Officer training curricula is funded by the </a:t>
            </a:r>
            <a:r>
              <a:rPr lang="en-US" baseline="0" dirty="0"/>
              <a:t>Republic of Korea through the Multi-donor Trust Fund and is </a:t>
            </a:r>
            <a:r>
              <a:rPr lang="en-CA" baseline="0" dirty="0"/>
              <a:t>expected to be available in 2023.</a:t>
            </a:r>
          </a:p>
          <a:p>
            <a:endParaRPr lang="en-CA" baseline="0" dirty="0"/>
          </a:p>
          <a:p>
            <a:r>
              <a:rPr lang="en-CA" baseline="0" dirty="0"/>
              <a:t>The Guide on Phytosanitary Security Procedures and the Guide on </a:t>
            </a:r>
            <a:r>
              <a:rPr lang="en-US" baseline="0" dirty="0"/>
              <a:t>Regulations and legislation to manage phytosanitary risks on regulated articles are not yet funded and it is still uncertain when the work on these two topics may begin.</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13</a:t>
            </a:fld>
            <a:endParaRPr lang="en-CA"/>
          </a:p>
        </p:txBody>
      </p:sp>
    </p:spTree>
    <p:extLst>
      <p:ext uri="{BB962C8B-B14F-4D97-AF65-F5344CB8AC3E}">
        <p14:creationId xmlns:p14="http://schemas.microsoft.com/office/powerpoint/2010/main" val="3012297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both financial and human resources are available, the work to develop the product may begin.</a:t>
            </a:r>
          </a:p>
          <a:p>
            <a:endParaRPr lang="en-US" dirty="0"/>
          </a:p>
          <a:p>
            <a:r>
              <a:rPr lang="en-US" dirty="0"/>
              <a:t>This generally includes:</a:t>
            </a:r>
          </a:p>
          <a:p>
            <a:endParaRPr lang="en-US" dirty="0"/>
          </a:p>
          <a:p>
            <a:pPr marL="171450" indent="-171450">
              <a:buFont typeface="Arial" panose="020B0604020202020204" pitchFamily="34" charset="0"/>
              <a:buChar char="•"/>
            </a:pPr>
            <a:r>
              <a:rPr lang="en-US" dirty="0"/>
              <a:t>Establishing the working group who will develop the product and help prepare an implementation plan.</a:t>
            </a:r>
          </a:p>
          <a:p>
            <a:pPr marL="171450" indent="-171450">
              <a:buFont typeface="Arial" panose="020B0604020202020204" pitchFamily="34" charset="0"/>
              <a:buChar char="•"/>
            </a:pPr>
            <a:r>
              <a:rPr lang="en-US" dirty="0"/>
              <a:t>The implementation plan is intended to raise awareness</a:t>
            </a:r>
            <a:r>
              <a:rPr lang="en-US" baseline="0" dirty="0"/>
              <a:t> and encourage the use of the product by the IPPC community and should be set in motion when the product is published.</a:t>
            </a:r>
            <a:endParaRPr lang="en-US" dirty="0"/>
          </a:p>
          <a:p>
            <a:pPr marL="171450" indent="-171450">
              <a:buFont typeface="Arial" panose="020B0604020202020204" pitchFamily="34" charset="0"/>
              <a:buChar char="•"/>
            </a:pPr>
            <a:r>
              <a:rPr lang="en-US" dirty="0"/>
              <a:t>Generally the product is published in English and additional language versions are provided when resources for translation are available. </a:t>
            </a:r>
          </a:p>
          <a:p>
            <a:endParaRPr lang="en-CA" dirty="0"/>
          </a:p>
          <a:p>
            <a:r>
              <a:rPr lang="en-US" dirty="0"/>
              <a:t>A copy of the </a:t>
            </a:r>
            <a:r>
              <a:rPr lang="en-US" i="1" dirty="0"/>
              <a:t>Process for the development of IPPC Guides and training materials </a:t>
            </a:r>
            <a:r>
              <a:rPr lang="en-US" dirty="0"/>
              <a:t>may be found on the IPP:</a:t>
            </a:r>
          </a:p>
          <a:p>
            <a:r>
              <a:rPr lang="en-US" dirty="0"/>
              <a:t>https://www.ippc.int/en/publications/88591/ </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14</a:t>
            </a:fld>
            <a:endParaRPr lang="en-CA"/>
          </a:p>
        </p:txBody>
      </p:sp>
    </p:spTree>
    <p:extLst>
      <p:ext uri="{BB962C8B-B14F-4D97-AF65-F5344CB8AC3E}">
        <p14:creationId xmlns:p14="http://schemas.microsoft.com/office/powerpoint/2010/main" val="1551479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There are several ways that NPPOs and RPPOs may get involved in the development of IPPC guides and training materials.</a:t>
            </a:r>
          </a:p>
          <a:p>
            <a:endParaRPr lang="en-CA" dirty="0"/>
          </a:p>
          <a:p>
            <a:r>
              <a:rPr lang="en-CA" dirty="0"/>
              <a:t>You may: </a:t>
            </a:r>
          </a:p>
          <a:p>
            <a:pPr marL="171450" indent="-171450">
              <a:buFont typeface="Arial" panose="020B0604020202020204" pitchFamily="34" charset="0"/>
              <a:buChar char="•"/>
            </a:pPr>
            <a:r>
              <a:rPr lang="en-US" dirty="0"/>
              <a:t>Submit a topic proposal for guides and training materials during the 2021 Call for Topics</a:t>
            </a:r>
            <a:r>
              <a:rPr lang="en-US" baseline="0" dirty="0"/>
              <a:t> prior to 15 September</a:t>
            </a:r>
            <a:endParaRPr lang="en-US" dirty="0"/>
          </a:p>
          <a:p>
            <a:pPr marL="171450" indent="-171450">
              <a:buFont typeface="Arial" panose="020B0604020202020204" pitchFamily="34" charset="0"/>
              <a:buChar char="•"/>
            </a:pPr>
            <a:r>
              <a:rPr lang="en-US" dirty="0"/>
              <a:t>Review the draft Specifications for Guides and training</a:t>
            </a:r>
            <a:r>
              <a:rPr lang="en-US" baseline="0" dirty="0"/>
              <a:t> materials </a:t>
            </a:r>
            <a:r>
              <a:rPr lang="en-US" dirty="0"/>
              <a:t>using OCS. The 2021 deadline is 31 August.</a:t>
            </a:r>
          </a:p>
          <a:p>
            <a:pPr marL="171450" indent="-171450">
              <a:buFont typeface="Arial" panose="020B0604020202020204" pitchFamily="34" charset="0"/>
              <a:buChar char="•"/>
            </a:pPr>
            <a:r>
              <a:rPr lang="en-US" dirty="0"/>
              <a:t>Contact the IPPC</a:t>
            </a:r>
            <a:r>
              <a:rPr lang="en-US" baseline="0" dirty="0"/>
              <a:t> Secretariat if you are able to contribute </a:t>
            </a:r>
            <a:r>
              <a:rPr lang="en-US" dirty="0"/>
              <a:t>resources to support the development of implementation resources or to facilitate their translation.</a:t>
            </a:r>
          </a:p>
          <a:p>
            <a:pPr marL="171450" indent="-171450">
              <a:buFont typeface="Arial" panose="020B0604020202020204" pitchFamily="34" charset="0"/>
              <a:buChar char="•"/>
            </a:pPr>
            <a:r>
              <a:rPr lang="en-US" dirty="0"/>
              <a:t>Respond to the calls for experts to participate in working groups.</a:t>
            </a:r>
          </a:p>
          <a:p>
            <a:pPr marL="171450" indent="-171450">
              <a:buFont typeface="Arial" panose="020B0604020202020204" pitchFamily="34" charset="0"/>
              <a:buChar char="•"/>
            </a:pPr>
            <a:r>
              <a:rPr lang="en-US" dirty="0"/>
              <a:t>Submit a relevant case study when there a call is issued.</a:t>
            </a:r>
          </a:p>
          <a:p>
            <a:endParaRPr lang="en-US" dirty="0"/>
          </a:p>
          <a:p>
            <a:r>
              <a:rPr lang="en-US" dirty="0"/>
              <a:t>NPPOs and RPPOs are </a:t>
            </a:r>
            <a:r>
              <a:rPr lang="en-US" baseline="0" dirty="0"/>
              <a:t>encouraged to participate in these activities!</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15</a:t>
            </a:fld>
            <a:endParaRPr lang="en-CA"/>
          </a:p>
        </p:txBody>
      </p:sp>
    </p:spTree>
    <p:extLst>
      <p:ext uri="{BB962C8B-B14F-4D97-AF65-F5344CB8AC3E}">
        <p14:creationId xmlns:p14="http://schemas.microsoft.com/office/powerpoint/2010/main" val="31026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provide comments on your preference to the timing of future consultations on draft Specifications for IPPC Guides and training materials. </a:t>
            </a:r>
          </a:p>
          <a:p>
            <a:endParaRPr lang="en-US" dirty="0"/>
          </a:p>
          <a:p>
            <a:r>
              <a:rPr lang="en-US" dirty="0"/>
              <a:t>Would you prefer a single fixed consultation period each year, two fixed consultation periods per year or ad-hoc consultations? </a:t>
            </a:r>
          </a:p>
          <a:p>
            <a:endParaRPr lang="en-US" baseline="0" dirty="0"/>
          </a:p>
          <a:p>
            <a:endParaRPr lang="en-US" baseline="0" dirty="0"/>
          </a:p>
          <a:p>
            <a:r>
              <a:rPr lang="en-CA" dirty="0"/>
              <a:t>Recall from Slide </a:t>
            </a:r>
          </a:p>
          <a:p>
            <a:endParaRPr lang="en-CA" dirty="0"/>
          </a:p>
          <a:p>
            <a:r>
              <a:rPr lang="en-CA" dirty="0"/>
              <a:t>The 2021 consultation includes 23 items:  </a:t>
            </a:r>
          </a:p>
          <a:p>
            <a:r>
              <a:rPr lang="en-CA" dirty="0"/>
              <a:t>8 ISPMs</a:t>
            </a:r>
          </a:p>
          <a:p>
            <a:r>
              <a:rPr lang="en-CA" dirty="0"/>
              <a:t>1 CPM recommendation</a:t>
            </a:r>
          </a:p>
          <a:p>
            <a:r>
              <a:rPr lang="en-CA" b="1" dirty="0"/>
              <a:t>6 Specifications for IPPC guides and training materials </a:t>
            </a:r>
          </a:p>
          <a:p>
            <a:r>
              <a:rPr lang="en-CA" b="1" dirty="0"/>
              <a:t>1 Terms of reference: IC subgroup on National Reporting Obligations (NRO)</a:t>
            </a:r>
          </a:p>
          <a:p>
            <a:r>
              <a:rPr lang="en-CA" dirty="0"/>
              <a:t>6 phytosanitary treatments </a:t>
            </a:r>
          </a:p>
          <a:p>
            <a:r>
              <a:rPr lang="en-CA" dirty="0"/>
              <a:t>1 diagnostic protocol</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16</a:t>
            </a:fld>
            <a:endParaRPr lang="en-CA"/>
          </a:p>
        </p:txBody>
      </p:sp>
    </p:spTree>
    <p:extLst>
      <p:ext uri="{BB962C8B-B14F-4D97-AF65-F5344CB8AC3E}">
        <p14:creationId xmlns:p14="http://schemas.microsoft.com/office/powerpoint/2010/main" val="3301031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 consultation periods are open for 60 days. Would you prefer that the consultation period for IPPC Guides and training materials and other IC matters align with other IPPC consultation activities?</a:t>
            </a:r>
            <a:endParaRPr lang="en-US" baseline="0" dirty="0"/>
          </a:p>
          <a:p>
            <a:endParaRPr lang="en-US" baseline="0" dirty="0"/>
          </a:p>
          <a:p>
            <a:pPr marL="228600" indent="-228600">
              <a:buFont typeface="Arial" panose="020B0604020202020204" pitchFamily="34" charset="0"/>
              <a:buChar char="•"/>
            </a:pPr>
            <a:r>
              <a:rPr lang="en-US" dirty="0"/>
              <a:t>Please rank your preferences for the timing of future consultations on draft Specifications for IPPC Guides and training materials (1 is your most preferred option)</a:t>
            </a:r>
          </a:p>
          <a:p>
            <a:pPr marL="228600" indent="-228600">
              <a:buFont typeface="Arial" panose="020B0604020202020204" pitchFamily="34" charset="0"/>
              <a:buChar char="•"/>
            </a:pPr>
            <a:r>
              <a:rPr lang="en-US" dirty="0"/>
              <a:t>Please note any comments</a:t>
            </a:r>
          </a:p>
          <a:p>
            <a:pPr marL="228600" indent="-228600">
              <a:buFont typeface="Arial" panose="020B0604020202020204" pitchFamily="34" charset="0"/>
              <a:buChar char="•"/>
            </a:pPr>
            <a:endParaRPr lang="en-US" dirty="0"/>
          </a:p>
          <a:p>
            <a:pPr marL="0" indent="0">
              <a:buFont typeface="Arial" panose="020B0604020202020204" pitchFamily="34" charset="0"/>
              <a:buNone/>
            </a:pPr>
            <a:endParaRPr lang="en-US" dirty="0"/>
          </a:p>
          <a:p>
            <a:pPr marL="228600" indent="-228600">
              <a:buAutoNum type="arabicPeriod" startAt="2"/>
            </a:pPr>
            <a:endParaRPr lang="en-US" dirty="0"/>
          </a:p>
          <a:p>
            <a:pPr marL="228600" indent="-228600">
              <a:buAutoNum type="arabicPeriod" startAt="2"/>
            </a:pPr>
            <a:endParaRPr lang="en-US"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17</a:t>
            </a:fld>
            <a:endParaRPr lang="en-CA"/>
          </a:p>
        </p:txBody>
      </p:sp>
    </p:spTree>
    <p:extLst>
      <p:ext uri="{BB962C8B-B14F-4D97-AF65-F5344CB8AC3E}">
        <p14:creationId xmlns:p14="http://schemas.microsoft.com/office/powerpoint/2010/main" val="429638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IPPC Guides and training materials are tools that assist national plant protection organizations (NPPOs) to implement the International Plant Protection Convention (IPPC), its international standards for phytosanitary measures (ISPMs) and recommendations of the Commission on Phytosanitary Measures (CPM).</a:t>
            </a:r>
          </a:p>
          <a:p>
            <a:endParaRPr lang="en-US" dirty="0"/>
          </a:p>
          <a:p>
            <a:r>
              <a:rPr lang="en-US" dirty="0"/>
              <a:t>IPPC Guides and Training Materials are developed under the auspices of the IPPC Secretariat with the oversight of the Implementation and Capacity Development Committee (IC) and with the participation of selected international experts. </a:t>
            </a:r>
          </a:p>
          <a:p>
            <a:endParaRPr lang="en-US" dirty="0"/>
          </a:p>
          <a:p>
            <a:r>
              <a:rPr lang="en-US" dirty="0"/>
              <a:t>The development of IPPC guides and training materials follows a documented process that is designed to be open, transparent and inclusive. </a:t>
            </a:r>
          </a:p>
          <a:p>
            <a:endParaRPr lang="en-US" dirty="0"/>
          </a:p>
          <a:p>
            <a:r>
              <a:rPr lang="en-US" dirty="0"/>
              <a:t>This process leads to the development of high quality and consistent guides and training materials that are targeted to meet specific needs identified by the IPPC community.</a:t>
            </a:r>
          </a:p>
          <a:p>
            <a:endParaRPr lang="en-US" dirty="0"/>
          </a:p>
          <a:p>
            <a:r>
              <a:rPr lang="en-US" dirty="0"/>
              <a:t>Today’s presentation will focus on the first three stages of the process.</a:t>
            </a:r>
          </a:p>
        </p:txBody>
      </p:sp>
      <p:sp>
        <p:nvSpPr>
          <p:cNvPr id="4" name="Slide Number Placeholder 3"/>
          <p:cNvSpPr>
            <a:spLocks noGrp="1"/>
          </p:cNvSpPr>
          <p:nvPr>
            <p:ph type="sldNum" sz="quarter" idx="10"/>
          </p:nvPr>
        </p:nvSpPr>
        <p:spPr/>
        <p:txBody>
          <a:bodyPr/>
          <a:lstStyle/>
          <a:p>
            <a:fld id="{D332320E-14F5-4297-A759-5CB62EFA747F}" type="slidenum">
              <a:rPr lang="en-CA" smtClean="0"/>
              <a:t>3</a:t>
            </a:fld>
            <a:endParaRPr lang="en-CA"/>
          </a:p>
        </p:txBody>
      </p:sp>
    </p:spTree>
    <p:extLst>
      <p:ext uri="{BB962C8B-B14F-4D97-AF65-F5344CB8AC3E}">
        <p14:creationId xmlns:p14="http://schemas.microsoft.com/office/powerpoint/2010/main" val="4134334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Topics for Guides and training materials are generally submitted by NPPOs and RPPOs during the Call for Topics</a:t>
            </a:r>
          </a:p>
          <a:p>
            <a:r>
              <a:rPr lang="en-US" dirty="0"/>
              <a:t>These proposals are reviewed by the Task Force for Topics and by the Implementation and Capacity Development Committee (IC) before going to CPM</a:t>
            </a:r>
          </a:p>
          <a:p>
            <a:r>
              <a:rPr lang="en-US" dirty="0"/>
              <a:t>However, topics can</a:t>
            </a:r>
            <a:r>
              <a:rPr lang="en-US" baseline="0" dirty="0"/>
              <a:t> only be </a:t>
            </a:r>
            <a:r>
              <a:rPr lang="en-US" dirty="0"/>
              <a:t>added to the Implementation and Capacity Development List of Topics (ICD LOT) by CPM.</a:t>
            </a:r>
          </a:p>
          <a:p>
            <a:r>
              <a:rPr lang="en-US" dirty="0"/>
              <a:t>Implementation and Capacity Development Committee (IC) is responsible for setting the relative priority of the topics on the ICD LOT and selects an IC member is identified to lead the development of the product</a:t>
            </a:r>
          </a:p>
          <a:p>
            <a:endParaRPr lang="en-US" dirty="0"/>
          </a:p>
          <a:p>
            <a:r>
              <a:rPr lang="en-US" dirty="0"/>
              <a:t>At a later stage, the SC is also invited to assign someone to follow the development of the product</a:t>
            </a:r>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4</a:t>
            </a:fld>
            <a:endParaRPr lang="en-CA"/>
          </a:p>
        </p:txBody>
      </p:sp>
    </p:spTree>
    <p:extLst>
      <p:ext uri="{BB962C8B-B14F-4D97-AF65-F5344CB8AC3E}">
        <p14:creationId xmlns:p14="http://schemas.microsoft.com/office/powerpoint/2010/main" val="810255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Call for Topics (CFT) is generally launched once every 2 years. However, the last CFT was in 2018 and the next CFT is planned for 2023.</a:t>
            </a:r>
          </a:p>
          <a:p>
            <a:r>
              <a:rPr lang="en-US" dirty="0"/>
              <a:t>The 2021 CFT is currently open and Contracting Parties and regional plant protection organizations are invited to submit topic proposals by 15 September 2021.</a:t>
            </a:r>
          </a:p>
          <a:p>
            <a:r>
              <a:rPr lang="en-US" dirty="0"/>
              <a:t>Proposals may include topics related to International Standards for Phytosanitary Measures (ISPMs) or to IPPC guides and training materials.</a:t>
            </a:r>
          </a:p>
          <a:p>
            <a:r>
              <a:rPr lang="en-US" dirty="0"/>
              <a:t>New electronic forms have been developed for the 2021 CFT. Please use these new electronic forms to submit your topic proposals!</a:t>
            </a:r>
          </a:p>
          <a:p>
            <a:r>
              <a:rPr lang="en-US" dirty="0"/>
              <a:t>More information on the Call for Topics may be found on the IPP</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5</a:t>
            </a:fld>
            <a:endParaRPr lang="en-CA"/>
          </a:p>
        </p:txBody>
      </p:sp>
    </p:spTree>
    <p:extLst>
      <p:ext uri="{BB962C8B-B14F-4D97-AF65-F5344CB8AC3E}">
        <p14:creationId xmlns:p14="http://schemas.microsoft.com/office/powerpoint/2010/main" val="358021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key elements of a topic submission is a draft Specification. The draft Specification</a:t>
            </a:r>
            <a:r>
              <a:rPr lang="en-CA" baseline="0" dirty="0"/>
              <a:t> should clearly </a:t>
            </a:r>
            <a:r>
              <a:rPr lang="en-CA" dirty="0"/>
              <a:t>describe the purpose, scope and content of the proposed guide or training material and list relevant references and supporting materials. </a:t>
            </a:r>
            <a:r>
              <a:rPr lang="en-CA" baseline="0" dirty="0"/>
              <a:t> </a:t>
            </a:r>
          </a:p>
          <a:p>
            <a:r>
              <a:rPr lang="en-US" dirty="0"/>
              <a:t>The IC reviews the draft Specification and approves it for consultation</a:t>
            </a:r>
          </a:p>
          <a:p>
            <a:r>
              <a:rPr lang="en-US" dirty="0"/>
              <a:t>NPPOs and RPPOs have 60 days to submit comments on the draft Specification</a:t>
            </a:r>
          </a:p>
          <a:p>
            <a:r>
              <a:rPr lang="en-US" dirty="0"/>
              <a:t>The IC revises the draft Specification considering the comments from the consultation</a:t>
            </a:r>
          </a:p>
          <a:p>
            <a:r>
              <a:rPr lang="en-US" dirty="0"/>
              <a:t>The IC then approves the Specification and the final Specification is posted on the IPP</a:t>
            </a:r>
          </a:p>
          <a:p>
            <a:endParaRPr lang="en-CA" dirty="0"/>
          </a:p>
          <a:p>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6</a:t>
            </a:fld>
            <a:endParaRPr lang="en-CA"/>
          </a:p>
        </p:txBody>
      </p:sp>
    </p:spTree>
    <p:extLst>
      <p:ext uri="{BB962C8B-B14F-4D97-AF65-F5344CB8AC3E}">
        <p14:creationId xmlns:p14="http://schemas.microsoft.com/office/powerpoint/2010/main" val="798150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2021 Consultation opened on 01 July and will close on 31 August.</a:t>
            </a:r>
          </a:p>
          <a:p>
            <a:endParaRPr lang="en-CA" dirty="0"/>
          </a:p>
          <a:p>
            <a:r>
              <a:rPr lang="en-CA" dirty="0"/>
              <a:t>This is an opportunity for NPPOs and RPPOs to review and provide comments and</a:t>
            </a:r>
            <a:r>
              <a:rPr lang="en-CA" baseline="0" dirty="0"/>
              <a:t> help </a:t>
            </a:r>
            <a:r>
              <a:rPr lang="en-CA" dirty="0"/>
              <a:t>shape the standard</a:t>
            </a:r>
            <a:r>
              <a:rPr lang="en-CA" baseline="0" dirty="0"/>
              <a:t> setting process and the development of implementation resources</a:t>
            </a:r>
            <a:endParaRPr lang="en-CA" dirty="0"/>
          </a:p>
          <a:p>
            <a:endParaRPr lang="en-CA" dirty="0"/>
          </a:p>
          <a:p>
            <a:r>
              <a:rPr lang="en-CA" dirty="0"/>
              <a:t>There are 23 items included</a:t>
            </a:r>
            <a:r>
              <a:rPr lang="en-CA" baseline="0" dirty="0"/>
              <a:t> in the 2021 Consultation. Seven of these are under the oversight of the IC – the 6 specifications for IPPC G&amp;TM and the TOR for NRO.</a:t>
            </a:r>
          </a:p>
          <a:p>
            <a:endParaRPr lang="en-CA" baseline="0" dirty="0"/>
          </a:p>
          <a:p>
            <a:r>
              <a:rPr lang="en-CA" baseline="0" dirty="0"/>
              <a:t>This includes: </a:t>
            </a:r>
          </a:p>
          <a:p>
            <a:pPr marL="171450" indent="-171450">
              <a:buFont typeface="Arial" panose="020B0604020202020204" pitchFamily="34" charset="0"/>
              <a:buChar char="•"/>
            </a:pPr>
            <a:r>
              <a:rPr lang="en-US" dirty="0"/>
              <a:t>8 ISPMs</a:t>
            </a:r>
          </a:p>
          <a:p>
            <a:pPr marL="171450" indent="-171450">
              <a:buFont typeface="Arial" panose="020B0604020202020204" pitchFamily="34" charset="0"/>
              <a:buChar char="•"/>
            </a:pPr>
            <a:r>
              <a:rPr lang="en-US" dirty="0"/>
              <a:t>1 CPM recommendation</a:t>
            </a:r>
          </a:p>
          <a:p>
            <a:pPr marL="171450" indent="-171450">
              <a:buFont typeface="Arial" panose="020B0604020202020204" pitchFamily="34" charset="0"/>
              <a:buChar char="•"/>
            </a:pPr>
            <a:r>
              <a:rPr lang="en-US" b="1" dirty="0"/>
              <a:t>6 Specifications for IPPC guides and training materials </a:t>
            </a:r>
          </a:p>
          <a:p>
            <a:pPr marL="171450" indent="-171450">
              <a:buFont typeface="Arial" panose="020B0604020202020204" pitchFamily="34" charset="0"/>
              <a:buChar char="•"/>
            </a:pPr>
            <a:r>
              <a:rPr lang="en-US" b="1" dirty="0"/>
              <a:t>1 Terms of reference: IC subgroup on National Reporting Obligations (NRO)</a:t>
            </a:r>
          </a:p>
          <a:p>
            <a:pPr marL="171450" indent="-171450">
              <a:buFont typeface="Arial" panose="020B0604020202020204" pitchFamily="34" charset="0"/>
              <a:buChar char="•"/>
            </a:pPr>
            <a:r>
              <a:rPr lang="en-US" dirty="0"/>
              <a:t>6 phytosanitary treatments </a:t>
            </a:r>
          </a:p>
          <a:p>
            <a:pPr marL="171450" indent="-171450">
              <a:buFont typeface="Arial" panose="020B0604020202020204" pitchFamily="34" charset="0"/>
              <a:buChar char="•"/>
            </a:pPr>
            <a:r>
              <a:rPr lang="en-US" dirty="0"/>
              <a:t>1 diagnostic protocol</a:t>
            </a:r>
          </a:p>
          <a:p>
            <a:endParaRPr lang="en-US" dirty="0"/>
          </a:p>
          <a:p>
            <a:r>
              <a:rPr lang="en-US" dirty="0"/>
              <a:t>The remainder of this presentation </a:t>
            </a:r>
            <a:r>
              <a:rPr lang="en-US" baseline="0" dirty="0"/>
              <a:t>is focused on implementation resources and providing additional information on the 6 draft Specifications that are open for NPPO/RPPO comment in 2021.</a:t>
            </a:r>
            <a:endParaRPr lang="en-US" dirty="0"/>
          </a:p>
          <a:p>
            <a:endParaRPr lang="en-CA" dirty="0"/>
          </a:p>
          <a:p>
            <a:r>
              <a:rPr lang="en-US" dirty="0"/>
              <a:t>*** Recognizing that there are a lot of items for review during</a:t>
            </a:r>
            <a:r>
              <a:rPr lang="en-US" baseline="0" dirty="0"/>
              <a:t> t</a:t>
            </a:r>
            <a:r>
              <a:rPr lang="en-US" dirty="0"/>
              <a:t>he 2021 consultation period, this year’s evaluation of the RWs will include a couple </a:t>
            </a:r>
            <a:r>
              <a:rPr lang="en-US" baseline="0" dirty="0"/>
              <a:t>questions aimed at identifying the CPs </a:t>
            </a:r>
            <a:r>
              <a:rPr lang="en-US" dirty="0"/>
              <a:t>preferences for the timing of future consultations on draft Specifications for IPPC Guides and training materials and other Implementation</a:t>
            </a:r>
            <a:r>
              <a:rPr lang="en-US" baseline="0" dirty="0"/>
              <a:t> and Capacity Development </a:t>
            </a:r>
            <a:r>
              <a:rPr lang="en-US" dirty="0"/>
              <a:t>matters. (see slide 16 &amp; 17)</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7</a:t>
            </a:fld>
            <a:endParaRPr lang="en-CA"/>
          </a:p>
        </p:txBody>
      </p:sp>
    </p:spTree>
    <p:extLst>
      <p:ext uri="{BB962C8B-B14F-4D97-AF65-F5344CB8AC3E}">
        <p14:creationId xmlns:p14="http://schemas.microsoft.com/office/powerpoint/2010/main" val="2488650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 mentioned, there are six draft</a:t>
            </a:r>
            <a:r>
              <a:rPr lang="en-CA" baseline="0" dirty="0"/>
              <a:t> specifications for implementation resources, which are open for NPPO and RPPO review until the end of August.</a:t>
            </a:r>
          </a:p>
          <a:p>
            <a:endParaRPr lang="en-CA" baseline="0" dirty="0"/>
          </a:p>
          <a:p>
            <a:r>
              <a:rPr lang="en-CA" baseline="0" dirty="0"/>
              <a:t>These include: 3 guides, 2 e-learning courses and a set of training curricula</a:t>
            </a: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8</a:t>
            </a:fld>
            <a:endParaRPr lang="en-CA"/>
          </a:p>
        </p:txBody>
      </p:sp>
    </p:spTree>
    <p:extLst>
      <p:ext uri="{BB962C8B-B14F-4D97-AF65-F5344CB8AC3E}">
        <p14:creationId xmlns:p14="http://schemas.microsoft.com/office/powerpoint/2010/main" val="1009583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This slide lists the 3 IPPC Guides which have draft</a:t>
            </a:r>
            <a:r>
              <a:rPr lang="en-CA" baseline="0" dirty="0"/>
              <a:t> Specifications out for consultation this year. I would like to provide some additional information about the proposed scope of each of these guides:</a:t>
            </a:r>
          </a:p>
          <a:p>
            <a:endParaRPr lang="en-CA" dirty="0"/>
          </a:p>
          <a:p>
            <a:pPr marL="228600" indent="-228600">
              <a:buAutoNum type="arabicPeriod"/>
            </a:pPr>
            <a:r>
              <a:rPr lang="en-CA" dirty="0"/>
              <a:t>The Guide on Contingency planning</a:t>
            </a:r>
            <a:r>
              <a:rPr lang="en-US" dirty="0"/>
              <a:t> is intended to provide practical guidance</a:t>
            </a:r>
            <a:r>
              <a:rPr lang="en-US" baseline="0" dirty="0"/>
              <a:t> to assist NPPOs in developing and </a:t>
            </a:r>
            <a:r>
              <a:rPr lang="en-US" dirty="0"/>
              <a:t>implementing effective contingency plans to address incursions or outbreaks of quarantine pests. The draft Specification suggests that the guide </a:t>
            </a:r>
            <a:r>
              <a:rPr lang="en-US" baseline="0" dirty="0"/>
              <a:t>include how to </a:t>
            </a:r>
            <a:r>
              <a:rPr lang="en-US" dirty="0"/>
              <a:t>prepare for and prevent plant health emergencies, as well as, how to detect incursions and effectively respond when they occur.</a:t>
            </a:r>
          </a:p>
          <a:p>
            <a:pPr marL="228600" indent="-228600">
              <a:buAutoNum type="arabicPeriod"/>
            </a:pPr>
            <a:endParaRPr lang="en-US" dirty="0"/>
          </a:p>
          <a:p>
            <a:pPr marL="228600" indent="-228600">
              <a:buAutoNum type="arabicPeriod"/>
            </a:pPr>
            <a:r>
              <a:rPr lang="en-US" dirty="0"/>
              <a:t>The 2</a:t>
            </a:r>
            <a:r>
              <a:rPr lang="en-US" baseline="30000" dirty="0"/>
              <a:t>nd</a:t>
            </a:r>
            <a:r>
              <a:rPr lang="en-US" dirty="0"/>
              <a:t> draft Specification on this list is for a guide that will focus on the regulations and legislation needed to manage phytosanitary risks on regulated articles, other than plants and plant products. The Guide will consider regulated articles such as storage facilities, packaging, aircrafts, vessels and other conveyances, shipping containers, soil and any other organism, object or material capable of harboring or spreading plant pests. The draft Specification proposes that the guide should also provide model legislation and guidance to assist NPPOs to work with border agencies and provide recommendations to harmonize the use of phytosanitary measures across non-commodity regulated articles.</a:t>
            </a:r>
          </a:p>
          <a:p>
            <a:pPr marL="228600" indent="-228600">
              <a:buAutoNum type="arabicPeriod"/>
            </a:pPr>
            <a:endParaRPr lang="en-US" dirty="0"/>
          </a:p>
          <a:p>
            <a:pPr marL="228600" indent="-228600">
              <a:buAutoNum type="arabicPeriod"/>
            </a:pPr>
            <a:r>
              <a:rPr lang="en-US" dirty="0"/>
              <a:t>The 3</a:t>
            </a:r>
            <a:r>
              <a:rPr lang="en-US" baseline="30000" dirty="0"/>
              <a:t>rd</a:t>
            </a:r>
            <a:r>
              <a:rPr lang="en-US" dirty="0"/>
              <a:t> draft Specification describes the proposed content for a guide that will provide guidance on phytosanitary security procedures and the best practices for maintaining the phytosanitary integrity and pest free status of consignments of plant products prior to export. </a:t>
            </a:r>
          </a:p>
        </p:txBody>
      </p:sp>
      <p:sp>
        <p:nvSpPr>
          <p:cNvPr id="4" name="Slide Number Placeholder 3"/>
          <p:cNvSpPr>
            <a:spLocks noGrp="1"/>
          </p:cNvSpPr>
          <p:nvPr>
            <p:ph type="sldNum" sz="quarter" idx="10"/>
          </p:nvPr>
        </p:nvSpPr>
        <p:spPr/>
        <p:txBody>
          <a:bodyPr/>
          <a:lstStyle/>
          <a:p>
            <a:fld id="{D332320E-14F5-4297-A759-5CB62EFA747F}" type="slidenum">
              <a:rPr lang="en-CA" smtClean="0"/>
              <a:t>9</a:t>
            </a:fld>
            <a:endParaRPr lang="en-CA"/>
          </a:p>
        </p:txBody>
      </p:sp>
    </p:spTree>
    <p:extLst>
      <p:ext uri="{BB962C8B-B14F-4D97-AF65-F5344CB8AC3E}">
        <p14:creationId xmlns:p14="http://schemas.microsoft.com/office/powerpoint/2010/main" val="93863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0" i="0" u="none" strike="noStrike" kern="1200" cap="none" spc="0" normalizeH="0" baseline="0" noProof="0" dirty="0">
                <a:ln>
                  <a:noFill/>
                </a:ln>
                <a:solidFill>
                  <a:prstClr val="black"/>
                </a:solidFill>
                <a:effectLst/>
                <a:uLnTx/>
                <a:uFillTx/>
                <a:latin typeface="+mn-lt"/>
                <a:ea typeface="+mn-ea"/>
                <a:cs typeface="+mn-cs"/>
              </a:rPr>
              <a:t>This slide lists the 3 IPPC training materials which have draft Specifications out for consultation this year:</a:t>
            </a:r>
            <a:endParaRPr lang="en-US" dirty="0"/>
          </a:p>
          <a:p>
            <a:pPr marL="228600" indent="-228600">
              <a:buFont typeface="+mj-lt"/>
              <a:buAutoNum type="arabicPeriod" startAt="4"/>
            </a:pPr>
            <a:endParaRPr lang="en-US" dirty="0"/>
          </a:p>
          <a:p>
            <a:pPr marL="228600" indent="-228600">
              <a:buFont typeface="+mj-lt"/>
              <a:buAutoNum type="arabicPeriod" startAt="4"/>
            </a:pPr>
            <a:r>
              <a:rPr lang="en-US" dirty="0"/>
              <a:t>The e-Learning course on inspection and diagnostics is intended to enhance the capacity of NPPO staff and authorized entities to carry out phytosanitary inspections of consignments of plants, plant products and other regulated articles at import and export. The draft Specification proposes that the course provide guidance on using visual examination to detect pests and regulated articles and also focus on sampling methodologies and preparing specimens for submission to a diagnostic laboratory to support the inspection. </a:t>
            </a:r>
          </a:p>
          <a:p>
            <a:pPr marL="228600" indent="-228600">
              <a:buFont typeface="+mj-lt"/>
              <a:buAutoNum type="arabicPeriod" startAt="4"/>
            </a:pPr>
            <a:endParaRPr lang="en-US" dirty="0"/>
          </a:p>
          <a:p>
            <a:pPr marL="228600" indent="-228600">
              <a:buFont typeface="+mj-lt"/>
              <a:buAutoNum type="arabicPeriod" startAt="4"/>
            </a:pPr>
            <a:r>
              <a:rPr lang="en-US" dirty="0"/>
              <a:t>The Surveillance and reporting obligations e-Learning course is expected to introduce key concepts related to surveillance, pest status determination and pest reporting, particularly as it relates to new pest detections and emerging pests.  It will provide practical recommendations to assist NPPOs in strengthening their national surveillance systems and surveillance activities to support early pest detection, pest monitoring and pest status determination. It will also provide specific guidance to help NPPOs to develop a national reporting system for reporting the occurrence, outbreak and spread of pests. </a:t>
            </a:r>
          </a:p>
          <a:p>
            <a:pPr marL="228600" indent="-228600">
              <a:buFont typeface="+mj-lt"/>
              <a:buAutoNum type="arabicPeriod" startAt="4"/>
            </a:pPr>
            <a:endParaRPr lang="en-US" dirty="0"/>
          </a:p>
          <a:p>
            <a:pPr marL="228600" indent="-228600">
              <a:buFont typeface="+mj-lt"/>
              <a:buAutoNum type="arabicPeriod" startAt="4"/>
            </a:pPr>
            <a:r>
              <a:rPr lang="en-US" dirty="0"/>
              <a:t>The final draft Specification describes the</a:t>
            </a:r>
            <a:r>
              <a:rPr lang="en-US" baseline="0" dirty="0"/>
              <a:t> proposal to develop a</a:t>
            </a:r>
            <a:r>
              <a:rPr lang="en-US" dirty="0"/>
              <a:t> set of training curricula to assist National Plant Protection Organizations (NPPOs), and the IPPC Secretariat to develop appropriate training programmes to enhance the knowledge and skills of plant health officers. These curricula could be used as the basis for training plant health officers working in NPPOs, in the IPPC Secretariat, or as Phytosanitary Capacity Evaluation (PCE) facilitators, as well as members of the Commission on Phytosanitary Measures (CPM) subsidiary bodies and related groups. </a:t>
            </a:r>
          </a:p>
          <a:p>
            <a:pPr marL="228600" indent="-228600">
              <a:buAutoNum type="arabicPeriod" startAt="2"/>
            </a:pPr>
            <a:endParaRPr lang="en-US" dirty="0"/>
          </a:p>
          <a:p>
            <a:pPr marL="228600" indent="-228600">
              <a:buAutoNum type="arabicPeriod" startAt="2"/>
            </a:pPr>
            <a:endParaRPr lang="en-CA" dirty="0"/>
          </a:p>
        </p:txBody>
      </p:sp>
      <p:sp>
        <p:nvSpPr>
          <p:cNvPr id="4" name="Slide Number Placeholder 3"/>
          <p:cNvSpPr>
            <a:spLocks noGrp="1"/>
          </p:cNvSpPr>
          <p:nvPr>
            <p:ph type="sldNum" sz="quarter" idx="10"/>
          </p:nvPr>
        </p:nvSpPr>
        <p:spPr/>
        <p:txBody>
          <a:bodyPr/>
          <a:lstStyle/>
          <a:p>
            <a:fld id="{D332320E-14F5-4297-A759-5CB62EFA747F}" type="slidenum">
              <a:rPr lang="en-CA" smtClean="0"/>
              <a:t>10</a:t>
            </a:fld>
            <a:endParaRPr lang="en-CA"/>
          </a:p>
        </p:txBody>
      </p:sp>
    </p:spTree>
    <p:extLst>
      <p:ext uri="{BB962C8B-B14F-4D97-AF65-F5344CB8AC3E}">
        <p14:creationId xmlns:p14="http://schemas.microsoft.com/office/powerpoint/2010/main" val="1768958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5"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231417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Draft</a:t>
            </a:r>
            <a:r>
              <a:rPr lang="en-US" baseline="0" dirty="0">
                <a:solidFill>
                  <a:srgbClr val="00825F"/>
                </a:solidFill>
              </a:rPr>
              <a:t> Specifications for new IPPC Guides and Training Materials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439400" y="6413091"/>
            <a:ext cx="17526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a:solidFill>
                  <a:srgbClr val="A81E3B"/>
                </a:solidFill>
              </a:rPr>
              <a:t>/19</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www.ippc.int/en/publications/88591/"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ippc.int/en/core-activities/standards-and-implementation/call-for-topics-standards-and-implementation/"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rtl="1"/>
            <a:r>
              <a:rPr lang="ar-QA" dirty="0"/>
              <a:t>مسودة المواصفات للأدلة ومواد التدريب الجديدة للاتفاقية الدولية لوقاية النباتات</a:t>
            </a:r>
            <a:endParaRPr lang="x-none"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pPr algn="r" rtl="1"/>
            <a:r>
              <a:rPr lang="ar-QA" dirty="0"/>
              <a:t>ورشة العمل الإقليمية للاتفاقية الدولية لوقاية النباتات 2021 </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مسودة المواصفات لمواد تدريب الاتفاقية 2021 </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3822844" y="1983685"/>
            <a:ext cx="6692756" cy="3662541"/>
          </a:xfrm>
          <a:prstGeom prst="rect">
            <a:avLst/>
          </a:prstGeom>
        </p:spPr>
        <p:txBody>
          <a:bodyPr wrap="square">
            <a:spAutoFit/>
          </a:bodyPr>
          <a:lstStyle/>
          <a:p>
            <a:pPr marL="914400" lvl="1" indent="-457200" algn="r" rtl="1">
              <a:spcAft>
                <a:spcPts val="1200"/>
              </a:spcAft>
              <a:buFont typeface="+mj-lt"/>
              <a:buAutoNum type="arabicPeriod" startAt="4"/>
            </a:pPr>
            <a:r>
              <a:rPr lang="ar-QA" b="1" i="1" dirty="0">
                <a:solidFill>
                  <a:prstClr val="black"/>
                </a:solidFill>
                <a:cs typeface="Calibri" panose="020F0502020204030204" pitchFamily="34" charset="0"/>
              </a:rPr>
              <a:t>الفحص والتشخيص، </a:t>
            </a:r>
            <a:r>
              <a:rPr lang="ar-QA" dirty="0">
                <a:solidFill>
                  <a:prstClr val="black"/>
                </a:solidFill>
                <a:cs typeface="Calibri" panose="020F0502020204030204" pitchFamily="34" charset="0"/>
              </a:rPr>
              <a:t>دورة تعلم الكتروني            </a:t>
            </a:r>
            <a:r>
              <a:rPr lang="en-US" dirty="0">
                <a:solidFill>
                  <a:prstClr val="black"/>
                </a:solidFill>
                <a:cs typeface="Calibri" panose="020F0502020204030204" pitchFamily="34" charset="0"/>
              </a:rPr>
              <a:t>(2020-011)</a:t>
            </a:r>
          </a:p>
          <a:p>
            <a:pPr marL="914400" lvl="1" indent="-457200" algn="r" rtl="1">
              <a:spcAft>
                <a:spcPts val="1200"/>
              </a:spcAft>
              <a:buFont typeface="+mj-lt"/>
              <a:buAutoNum type="arabicPeriod" startAt="4"/>
            </a:pPr>
            <a:endParaRPr lang="en-US" dirty="0">
              <a:solidFill>
                <a:prstClr val="black"/>
              </a:solidFill>
              <a:cs typeface="Calibri" panose="020F0502020204030204" pitchFamily="34" charset="0"/>
            </a:endParaRPr>
          </a:p>
          <a:p>
            <a:pPr marL="914400" lvl="1" indent="-457200" algn="r" rtl="1">
              <a:spcAft>
                <a:spcPts val="1200"/>
              </a:spcAft>
              <a:buFont typeface="+mj-lt"/>
              <a:buAutoNum type="arabicPeriod" startAt="4"/>
            </a:pPr>
            <a:r>
              <a:rPr lang="ar-QA" b="1" i="1" dirty="0">
                <a:solidFill>
                  <a:prstClr val="black"/>
                </a:solidFill>
                <a:cs typeface="Calibri" panose="020F0502020204030204" pitchFamily="34" charset="0"/>
              </a:rPr>
              <a:t>المراقبة والتزامات الإبلاغ، </a:t>
            </a:r>
            <a:r>
              <a:rPr lang="ar-QA" dirty="0">
                <a:solidFill>
                  <a:prstClr val="black"/>
                </a:solidFill>
                <a:cs typeface="Calibri" panose="020F0502020204030204" pitchFamily="34" charset="0"/>
              </a:rPr>
              <a:t>دورة تعلم الكتروني     </a:t>
            </a:r>
            <a:r>
              <a:rPr lang="en-US" dirty="0">
                <a:solidFill>
                  <a:prstClr val="black"/>
                </a:solidFill>
                <a:cs typeface="Calibri" panose="020F0502020204030204" pitchFamily="34" charset="0"/>
              </a:rPr>
              <a:t>(2020-012) </a:t>
            </a:r>
          </a:p>
          <a:p>
            <a:pPr marL="914400" lvl="1" indent="-457200" algn="r" rtl="1">
              <a:spcAft>
                <a:spcPts val="1200"/>
              </a:spcAft>
              <a:buFont typeface="+mj-lt"/>
              <a:buAutoNum type="arabicPeriod" startAt="4"/>
            </a:pPr>
            <a:endParaRPr lang="en-US" dirty="0">
              <a:solidFill>
                <a:prstClr val="black"/>
              </a:solidFill>
              <a:cs typeface="Calibri" panose="020F0502020204030204" pitchFamily="34" charset="0"/>
            </a:endParaRPr>
          </a:p>
          <a:p>
            <a:pPr marL="914400" lvl="1" indent="-457200" algn="r" rtl="1">
              <a:spcAft>
                <a:spcPts val="1200"/>
              </a:spcAft>
              <a:buFont typeface="+mj-lt"/>
              <a:buAutoNum type="arabicPeriod" startAt="4"/>
            </a:pPr>
            <a:r>
              <a:rPr lang="ar-QA" b="1" i="1" dirty="0">
                <a:solidFill>
                  <a:prstClr val="black"/>
                </a:solidFill>
                <a:cs typeface="Calibri" panose="020F0502020204030204" pitchFamily="34" charset="0"/>
              </a:rPr>
              <a:t>تدريب موظفي صحة النبات، </a:t>
            </a:r>
            <a:r>
              <a:rPr lang="ar-QA" dirty="0">
                <a:solidFill>
                  <a:prstClr val="black"/>
                </a:solidFill>
                <a:cs typeface="Calibri" panose="020F0502020204030204" pitchFamily="34" charset="0"/>
              </a:rPr>
              <a:t>منهج تدريبي        </a:t>
            </a:r>
            <a:r>
              <a:rPr lang="en-US" dirty="0">
                <a:solidFill>
                  <a:prstClr val="black"/>
                </a:solidFill>
                <a:cs typeface="Calibri" panose="020F0502020204030204" pitchFamily="34" charset="0"/>
              </a:rPr>
              <a:t> (2017-054)	</a:t>
            </a:r>
          </a:p>
        </p:txBody>
      </p:sp>
      <p:pic>
        <p:nvPicPr>
          <p:cNvPr id="5" name="Picture 4"/>
          <p:cNvPicPr>
            <a:picLocks noChangeAspect="1"/>
          </p:cNvPicPr>
          <p:nvPr/>
        </p:nvPicPr>
        <p:blipFill>
          <a:blip r:embed="rId3"/>
          <a:stretch>
            <a:fillRect/>
          </a:stretch>
        </p:blipFill>
        <p:spPr>
          <a:xfrm>
            <a:off x="2373476" y="1807612"/>
            <a:ext cx="1140051" cy="1140051"/>
          </a:xfrm>
          <a:prstGeom prst="rect">
            <a:avLst/>
          </a:prstGeom>
        </p:spPr>
      </p:pic>
      <p:pic>
        <p:nvPicPr>
          <p:cNvPr id="6" name="Picture 5"/>
          <p:cNvPicPr>
            <a:picLocks noChangeAspect="1"/>
          </p:cNvPicPr>
          <p:nvPr/>
        </p:nvPicPr>
        <p:blipFill>
          <a:blip r:embed="rId3"/>
          <a:stretch>
            <a:fillRect/>
          </a:stretch>
        </p:blipFill>
        <p:spPr>
          <a:xfrm>
            <a:off x="2373475" y="3175975"/>
            <a:ext cx="1140051" cy="1140051"/>
          </a:xfrm>
          <a:prstGeom prst="rect">
            <a:avLst/>
          </a:prstGeom>
        </p:spPr>
      </p:pic>
      <p:pic>
        <p:nvPicPr>
          <p:cNvPr id="7" name="Picture 6"/>
          <p:cNvPicPr>
            <a:picLocks noChangeAspect="1"/>
          </p:cNvPicPr>
          <p:nvPr/>
        </p:nvPicPr>
        <p:blipFill>
          <a:blip r:embed="rId4"/>
          <a:stretch>
            <a:fillRect/>
          </a:stretch>
        </p:blipFill>
        <p:spPr>
          <a:xfrm>
            <a:off x="2373477" y="4545608"/>
            <a:ext cx="1261981" cy="1261981"/>
          </a:xfrm>
          <a:prstGeom prst="rect">
            <a:avLst/>
          </a:prstGeom>
        </p:spPr>
      </p:pic>
    </p:spTree>
    <p:extLst>
      <p:ext uri="{BB962C8B-B14F-4D97-AF65-F5344CB8AC3E}">
        <p14:creationId xmlns:p14="http://schemas.microsoft.com/office/powerpoint/2010/main" val="4198668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3FE5C-14A7-42D6-A681-E416B88371AA}"/>
              </a:ext>
            </a:extLst>
          </p:cNvPr>
          <p:cNvSpPr txBox="1">
            <a:spLocks/>
          </p:cNvSpPr>
          <p:nvPr/>
        </p:nvSpPr>
        <p:spPr>
          <a:xfrm>
            <a:off x="1929956" y="631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2400" b="1" dirty="0">
                <a:solidFill>
                  <a:srgbClr val="165A30"/>
                </a:solidFill>
                <a:effectLst>
                  <a:outerShdw blurRad="38100" dist="38100" dir="2700000" algn="tl">
                    <a:srgbClr val="000000">
                      <a:alpha val="43137"/>
                    </a:srgbClr>
                  </a:outerShdw>
                </a:effectLst>
                <a:latin typeface="+mn-lt"/>
                <a:ea typeface="Arial Unicode MS"/>
                <a:cs typeface="Arial"/>
              </a:rPr>
              <a:t>مسودة الاختصاصات لمجموعة العمل الفرعية للجنة التنفيذ </a:t>
            </a:r>
          </a:p>
          <a:p>
            <a:pPr algn="ctr" rtl="1">
              <a:defRPr/>
            </a:pPr>
            <a:r>
              <a:rPr lang="ar-QA" sz="2400" b="1" dirty="0">
                <a:solidFill>
                  <a:srgbClr val="165A30"/>
                </a:solidFill>
                <a:effectLst>
                  <a:outerShdw blurRad="38100" dist="38100" dir="2700000" algn="tl">
                    <a:srgbClr val="000000">
                      <a:alpha val="43137"/>
                    </a:srgbClr>
                  </a:outerShdw>
                </a:effectLst>
                <a:latin typeface="+mn-lt"/>
                <a:ea typeface="Arial Unicode MS"/>
                <a:cs typeface="Arial"/>
              </a:rPr>
              <a:t>والمعنية بالالتزامات الوطنية للإبلاغ</a:t>
            </a:r>
            <a:endParaRPr lang="en-US" sz="2400" dirty="0">
              <a:solidFill>
                <a:srgbClr val="000000"/>
              </a:solidFill>
              <a:effectLst>
                <a:outerShdw blurRad="38100" dist="38100" dir="2700000" algn="tl">
                  <a:srgbClr val="000000">
                    <a:alpha val="43137"/>
                  </a:srgbClr>
                </a:outerShdw>
              </a:effectLst>
              <a:latin typeface="Calibri Light"/>
              <a:ea typeface="Arial Unicode MS" panose="020B0604020202020204" pitchFamily="34" charset="-128"/>
              <a:cs typeface="Calibri Light"/>
            </a:endParaRPr>
          </a:p>
        </p:txBody>
      </p:sp>
      <p:sp>
        <p:nvSpPr>
          <p:cNvPr id="1898" name="TextBox 1897">
            <a:extLst>
              <a:ext uri="{FF2B5EF4-FFF2-40B4-BE49-F238E27FC236}">
                <a16:creationId xmlns:a16="http://schemas.microsoft.com/office/drawing/2014/main" id="{74879C44-2703-43CA-8F7C-049E7FC883D0}"/>
              </a:ext>
            </a:extLst>
          </p:cNvPr>
          <p:cNvSpPr txBox="1"/>
          <p:nvPr/>
        </p:nvSpPr>
        <p:spPr>
          <a:xfrm>
            <a:off x="1960774" y="2823242"/>
            <a:ext cx="8378981"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r" rtl="1">
              <a:spcAft>
                <a:spcPts val="1200"/>
              </a:spcAft>
              <a:buFont typeface="Arial" panose="020B0604020202020204" pitchFamily="34" charset="0"/>
              <a:buChar char="•"/>
            </a:pPr>
            <a:r>
              <a:rPr lang="ar-QA" dirty="0">
                <a:latin typeface="Calibri (body)"/>
                <a:ea typeface="+mn-lt"/>
                <a:cs typeface="+mn-lt"/>
              </a:rPr>
              <a:t>مسودة الاختصاصات لهذه المجموعة الفرعية الجديدة مطروحة للتشاور حتى 31 أغسطس.</a:t>
            </a:r>
          </a:p>
          <a:p>
            <a:pPr marL="342900" indent="-342900" algn="r" rtl="1">
              <a:spcAft>
                <a:spcPts val="1200"/>
              </a:spcAft>
              <a:buFont typeface="Arial" panose="020B0604020202020204" pitchFamily="34" charset="0"/>
              <a:buChar char="•"/>
            </a:pPr>
            <a:r>
              <a:rPr lang="ar-QA" dirty="0">
                <a:latin typeface="Calibri (body)"/>
                <a:ea typeface="+mn-lt"/>
                <a:cs typeface="+mn-lt"/>
              </a:rPr>
              <a:t>سيتم مراجعة مسودة الاختصاصات بناءً على التعليقات الواردة  ومن ثم تقديمها إلى اجتماع هيئة تدابير الصحة النباتية السادس عشر</a:t>
            </a:r>
            <a:r>
              <a:rPr lang="en-US" dirty="0">
                <a:latin typeface="Calibri (body)"/>
                <a:ea typeface="+mn-lt"/>
                <a:cs typeface="+mn-lt"/>
              </a:rPr>
              <a:t> </a:t>
            </a:r>
            <a:r>
              <a:rPr lang="ar-QA" dirty="0">
                <a:latin typeface="Calibri (body)"/>
                <a:ea typeface="+mn-lt"/>
                <a:cs typeface="+mn-lt"/>
              </a:rPr>
              <a:t>لاعتمادها؛</a:t>
            </a:r>
            <a:r>
              <a:rPr lang="en-US" dirty="0">
                <a:latin typeface="Calibri (body)"/>
                <a:ea typeface="+mn-lt"/>
                <a:cs typeface="+mn-lt"/>
              </a:rPr>
              <a:t> </a:t>
            </a:r>
            <a:endParaRPr lang="ar-QA" dirty="0">
              <a:latin typeface="Calibri (body)"/>
              <a:ea typeface="+mn-lt"/>
              <a:cs typeface="+mn-lt"/>
            </a:endParaRPr>
          </a:p>
          <a:p>
            <a:pPr marL="342900" indent="-342900" algn="r" rtl="1">
              <a:spcAft>
                <a:spcPts val="1200"/>
              </a:spcAft>
              <a:buFont typeface="Arial" panose="020B0604020202020204" pitchFamily="34" charset="0"/>
              <a:buChar char="•"/>
            </a:pPr>
            <a:r>
              <a:rPr lang="ar-QA" dirty="0">
                <a:latin typeface="Calibri (body)"/>
                <a:ea typeface="+mn-lt"/>
                <a:cs typeface="+mn-lt"/>
              </a:rPr>
              <a:t>من المتوقع فتح باب الترشيحات في عام 2022 ؛</a:t>
            </a:r>
            <a:endParaRPr lang="en-US" dirty="0">
              <a:latin typeface="Calibri (body)"/>
              <a:ea typeface="+mn-lt"/>
              <a:cs typeface="+mn-lt"/>
            </a:endParaRPr>
          </a:p>
          <a:p>
            <a:pPr marL="342900" indent="-342900" algn="r" rtl="1">
              <a:spcAft>
                <a:spcPts val="1200"/>
              </a:spcAft>
              <a:buFont typeface="Arial" panose="020B0604020202020204" pitchFamily="34" charset="0"/>
              <a:buChar char="•"/>
            </a:pPr>
            <a:r>
              <a:rPr lang="ar-QA" dirty="0">
                <a:latin typeface="Calibri (body)"/>
                <a:ea typeface="+mn-lt"/>
                <a:cs typeface="+mn-lt"/>
              </a:rPr>
              <a:t>من المتوقع أن تشمل العضوية: ممثلين عن الأطراف المتعاقدة والمنظمات الإقليمية لوقاية النباتات والهيئات الفرعية للاتفاقية والمنظمات الدولية.</a:t>
            </a:r>
            <a:endParaRPr lang="en-GB" dirty="0">
              <a:latin typeface="Calibri (body)"/>
              <a:ea typeface="+mn-lt"/>
              <a:cs typeface="+mn-lt"/>
            </a:endParaRPr>
          </a:p>
        </p:txBody>
      </p:sp>
      <p:sp>
        <p:nvSpPr>
          <p:cNvPr id="1909" name="Scroll: Horizontal 1908">
            <a:extLst>
              <a:ext uri="{FF2B5EF4-FFF2-40B4-BE49-F238E27FC236}">
                <a16:creationId xmlns:a16="http://schemas.microsoft.com/office/drawing/2014/main" id="{FF37E33C-D7D5-4EF5-9664-4ABE4FB12760}"/>
              </a:ext>
            </a:extLst>
          </p:cNvPr>
          <p:cNvSpPr/>
          <p:nvPr/>
        </p:nvSpPr>
        <p:spPr>
          <a:xfrm>
            <a:off x="1768728" y="1793413"/>
            <a:ext cx="8713958" cy="1029831"/>
          </a:xfrm>
          <a:prstGeom prst="horizontalScroll">
            <a:avLst/>
          </a:prstGeom>
          <a:solidFill>
            <a:schemeClr val="accent5">
              <a:lumMod val="60000"/>
              <a:lumOff val="4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10" name="TextBox 1">
            <a:extLst>
              <a:ext uri="{FF2B5EF4-FFF2-40B4-BE49-F238E27FC236}">
                <a16:creationId xmlns:a16="http://schemas.microsoft.com/office/drawing/2014/main" id="{9C66B750-09FF-431D-9DCD-17F7D222BA17}"/>
              </a:ext>
            </a:extLst>
          </p:cNvPr>
          <p:cNvSpPr txBox="1"/>
          <p:nvPr/>
        </p:nvSpPr>
        <p:spPr>
          <a:xfrm>
            <a:off x="1515493" y="1844043"/>
            <a:ext cx="8944822" cy="83099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QA" sz="2400" b="1" dirty="0">
                <a:ea typeface="+mn-lt"/>
                <a:cs typeface="+mn-lt"/>
              </a:rPr>
              <a:t>مجموعة عمل فرعية جديدة للجنة التنفيذ سيتم انشاؤها لتكون معنية بالالتزامات الوطنية للإبلاغ ، لتحل محل فريق العمل الحالي</a:t>
            </a:r>
            <a:endParaRPr lang="en-US" sz="2400" b="1" dirty="0"/>
          </a:p>
        </p:txBody>
      </p:sp>
    </p:spTree>
    <p:extLst>
      <p:ext uri="{BB962C8B-B14F-4D97-AF65-F5344CB8AC3E}">
        <p14:creationId xmlns:p14="http://schemas.microsoft.com/office/powerpoint/2010/main" val="595630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المرحلة 3 : تحديد الموارد</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4678204"/>
          </a:xfrm>
          <a:prstGeom prst="rect">
            <a:avLst/>
          </a:prstGeom>
        </p:spPr>
        <p:txBody>
          <a:bodyPr wrap="square" lIns="91440" tIns="45720" rIns="91440" bIns="45720" anchor="t">
            <a:spAutoFit/>
          </a:bodyPr>
          <a:lstStyle/>
          <a:p>
            <a:pPr marL="457200" indent="-457200" algn="r" rtl="1">
              <a:spcAft>
                <a:spcPts val="1200"/>
              </a:spcAft>
              <a:buFont typeface="Arial" panose="020B0604020202020204" pitchFamily="34" charset="0"/>
              <a:buChar char="•"/>
            </a:pPr>
            <a:r>
              <a:rPr lang="ar-QA" dirty="0">
                <a:solidFill>
                  <a:prstClr val="black"/>
                </a:solidFill>
                <a:cs typeface="Calibri" panose="020F0502020204030204" pitchFamily="34" charset="0"/>
              </a:rPr>
              <a:t>لكى يستمر العمل يجب أن تتوفر الموارد المالية والبشرية الكافية </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r>
              <a:rPr lang="ar-QA" dirty="0">
                <a:solidFill>
                  <a:prstClr val="black"/>
                </a:solidFill>
                <a:cs typeface="Calibri" panose="020F0502020204030204" pitchFamily="34" charset="0"/>
              </a:rPr>
              <a:t>الموارد المالية يمكن أن تكون متاحة من خلال:</a:t>
            </a:r>
            <a:endParaRPr lang="en-US" dirty="0">
              <a:solidFill>
                <a:prstClr val="black"/>
              </a:solidFill>
              <a:cs typeface="Calibri" panose="020F0502020204030204" pitchFamily="34" charset="0"/>
            </a:endParaRPr>
          </a:p>
          <a:p>
            <a:pPr marL="914400" lvl="1" indent="-457200" algn="r" rtl="1">
              <a:buFont typeface="Wingdings" panose="05000000000000000000" pitchFamily="2" charset="2"/>
              <a:buChar char="ü"/>
            </a:pPr>
            <a:r>
              <a:rPr lang="ar-QA" dirty="0">
                <a:solidFill>
                  <a:prstClr val="black"/>
                </a:solidFill>
                <a:cs typeface="Calibri" panose="020F0502020204030204" pitchFamily="34" charset="0"/>
              </a:rPr>
              <a:t>التمويل النظامي لبرنامج عمل أمانة الاتفاقية</a:t>
            </a:r>
            <a:r>
              <a:rPr lang="en-US" dirty="0">
                <a:solidFill>
                  <a:prstClr val="black"/>
                </a:solidFill>
                <a:cs typeface="Calibri" panose="020F0502020204030204" pitchFamily="34" charset="0"/>
              </a:rPr>
              <a:t> </a:t>
            </a:r>
          </a:p>
          <a:p>
            <a:pPr marL="914400" lvl="1" indent="-457200" algn="r" rtl="1">
              <a:buFont typeface="Wingdings" panose="05000000000000000000" pitchFamily="2" charset="2"/>
              <a:buChar char="ü"/>
            </a:pPr>
            <a:r>
              <a:rPr lang="ar-QA" dirty="0">
                <a:solidFill>
                  <a:prstClr val="black"/>
                </a:solidFill>
                <a:cs typeface="Calibri" panose="020F0502020204030204" pitchFamily="34" charset="0"/>
              </a:rPr>
              <a:t>التمويل المساهم في الصندوق الائتماني متعدد المانحين للاتفاقية من قبل الأطراف المتعاقدة ، الجهات المانحة والمنظمات الدولية </a:t>
            </a:r>
            <a:r>
              <a:rPr lang="en-US" dirty="0">
                <a:solidFill>
                  <a:prstClr val="black"/>
                </a:solidFill>
                <a:cs typeface="Calibri" panose="020F0502020204030204" pitchFamily="34" charset="0"/>
              </a:rPr>
              <a:t> </a:t>
            </a:r>
          </a:p>
          <a:p>
            <a:pPr marL="914400" lvl="1" indent="-457200" algn="r" rtl="1">
              <a:buFont typeface="Wingdings" panose="05000000000000000000" pitchFamily="2" charset="2"/>
              <a:buChar char="ü"/>
            </a:pPr>
            <a:r>
              <a:rPr lang="ar-QA" dirty="0">
                <a:solidFill>
                  <a:prstClr val="black"/>
                </a:solidFill>
                <a:cs typeface="Calibri" panose="020F0502020204030204" pitchFamily="34" charset="0"/>
              </a:rPr>
              <a:t>مشروعات أو برامج منظمة الفاو أو مرفق تطوير المعايير </a:t>
            </a:r>
            <a:r>
              <a:rPr lang="en-US" dirty="0">
                <a:solidFill>
                  <a:prstClr val="black"/>
                </a:solidFill>
                <a:cs typeface="Calibri" panose="020F0502020204030204" pitchFamily="34" charset="0"/>
              </a:rPr>
              <a:t>STDF</a:t>
            </a:r>
            <a:r>
              <a:rPr lang="ar-QA" dirty="0">
                <a:solidFill>
                  <a:prstClr val="black"/>
                </a:solidFill>
                <a:cs typeface="Calibri" panose="020F0502020204030204" pitchFamily="34" charset="0"/>
              </a:rPr>
              <a:t> </a:t>
            </a:r>
            <a:r>
              <a:rPr lang="en-US" dirty="0">
                <a:solidFill>
                  <a:prstClr val="black"/>
                </a:solidFill>
                <a:cs typeface="Calibri" panose="020F0502020204030204" pitchFamily="34" charset="0"/>
              </a:rPr>
              <a:t> </a:t>
            </a:r>
          </a:p>
          <a:p>
            <a:pPr marL="914400" lvl="1" indent="-457200" algn="r" rtl="1">
              <a:buFont typeface="Wingdings" panose="05000000000000000000" pitchFamily="2" charset="2"/>
              <a:buChar char="ü"/>
            </a:pPr>
            <a:r>
              <a:rPr lang="ar-QA" dirty="0">
                <a:cs typeface="Calibri"/>
              </a:rPr>
              <a:t>المشاريع أو المبادرات الوطنية والإقليمية والدولية</a:t>
            </a:r>
            <a:endParaRPr lang="en-US" dirty="0">
              <a:cs typeface="Calibri"/>
            </a:endParaRPr>
          </a:p>
          <a:p>
            <a:pPr marL="914400" lvl="1" indent="-457200" algn="r" rtl="1">
              <a:buFont typeface="Wingdings" panose="05000000000000000000" pitchFamily="2" charset="2"/>
              <a:buChar char="ü"/>
            </a:pPr>
            <a:r>
              <a:rPr lang="ar-QA" dirty="0">
                <a:cs typeface="Calibri"/>
              </a:rPr>
              <a:t>المساهمات العينية من الأطراف المتعاقدة والشركاء</a:t>
            </a:r>
            <a:endParaRPr lang="en-US" dirty="0">
              <a:cs typeface="Calibri"/>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lgn="r" rtl="1">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714953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41805347"/>
              </p:ext>
            </p:extLst>
          </p:nvPr>
        </p:nvGraphicFramePr>
        <p:xfrm>
          <a:off x="1828800" y="1554479"/>
          <a:ext cx="8316687" cy="4598126"/>
        </p:xfrm>
        <a:graphic>
          <a:graphicData uri="http://schemas.openxmlformats.org/drawingml/2006/table">
            <a:tbl>
              <a:tblPr rtl="1"/>
              <a:tblGrid>
                <a:gridCol w="4094229">
                  <a:extLst>
                    <a:ext uri="{9D8B030D-6E8A-4147-A177-3AD203B41FA5}">
                      <a16:colId xmlns:a16="http://schemas.microsoft.com/office/drawing/2014/main" val="4286066994"/>
                    </a:ext>
                  </a:extLst>
                </a:gridCol>
                <a:gridCol w="3216478">
                  <a:extLst>
                    <a:ext uri="{9D8B030D-6E8A-4147-A177-3AD203B41FA5}">
                      <a16:colId xmlns:a16="http://schemas.microsoft.com/office/drawing/2014/main" val="1618688433"/>
                    </a:ext>
                  </a:extLst>
                </a:gridCol>
                <a:gridCol w="1005980">
                  <a:extLst>
                    <a:ext uri="{9D8B030D-6E8A-4147-A177-3AD203B41FA5}">
                      <a16:colId xmlns:a16="http://schemas.microsoft.com/office/drawing/2014/main" val="2398304425"/>
                    </a:ext>
                  </a:extLst>
                </a:gridCol>
              </a:tblGrid>
              <a:tr h="864876">
                <a:tc>
                  <a:txBody>
                    <a:bodyPr/>
                    <a:lstStyle/>
                    <a:p>
                      <a:pPr algn="ctr" fontAlgn="ctr"/>
                      <a:r>
                        <a:rPr lang="ar-QA" sz="2000" b="1" i="0" u="none" strike="noStrike" dirty="0">
                          <a:solidFill>
                            <a:srgbClr val="000000"/>
                          </a:solidFill>
                          <a:effectLst/>
                          <a:latin typeface="Calibri" panose="020F0502020204030204" pitchFamily="34" charset="0"/>
                        </a:rPr>
                        <a:t>دليل أو مادة التدريب للاتفاقية</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ar-QA" sz="2000" b="1" i="0" u="none" strike="noStrike" dirty="0">
                          <a:solidFill>
                            <a:srgbClr val="000000"/>
                          </a:solidFill>
                          <a:effectLst/>
                          <a:latin typeface="Calibri" panose="020F0502020204030204" pitchFamily="34" charset="0"/>
                        </a:rPr>
                        <a:t>مصدر التمويل</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ar-QA" sz="2000" b="1" i="0" u="none" strike="noStrike" dirty="0">
                          <a:solidFill>
                            <a:srgbClr val="000000"/>
                          </a:solidFill>
                          <a:effectLst/>
                          <a:latin typeface="Calibri" panose="020F0502020204030204" pitchFamily="34" charset="0"/>
                        </a:rPr>
                        <a:t>موعد النشر المتوقع</a:t>
                      </a:r>
                      <a:endParaRPr lang="en-CA" sz="2000" b="1"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72682565"/>
                  </a:ext>
                </a:extLst>
              </a:tr>
              <a:tr h="565490">
                <a:tc>
                  <a:txBody>
                    <a:bodyPr/>
                    <a:lstStyle/>
                    <a:p>
                      <a:pPr marL="228600" lvl="1" algn="r" rtl="1" fontAlgn="ctr"/>
                      <a:r>
                        <a:rPr lang="ar-QA" sz="1700" b="0" i="0" u="none" strike="noStrike" dirty="0">
                          <a:solidFill>
                            <a:srgbClr val="000000"/>
                          </a:solidFill>
                          <a:effectLst/>
                          <a:latin typeface="Calibri" panose="020F0502020204030204" pitchFamily="34" charset="0"/>
                        </a:rPr>
                        <a:t>المراقبة والتزامات الإبلاغ ، دورة تعلم الكتروني </a:t>
                      </a:r>
                      <a:endParaRPr lang="en-US"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228600" lvl="1" algn="r" rtl="1" fontAlgn="ctr"/>
                      <a:r>
                        <a:rPr lang="ar-QA" sz="1700" b="0" i="0" u="none" strike="noStrike" dirty="0">
                          <a:solidFill>
                            <a:srgbClr val="000000"/>
                          </a:solidFill>
                          <a:effectLst/>
                          <a:latin typeface="Calibri" panose="020F0502020204030204" pitchFamily="34" charset="0"/>
                        </a:rPr>
                        <a:t>مشروع تيسير التجارة بالسوق المشتركة لشرق وجنوب إفريقيا (</a:t>
                      </a:r>
                      <a:r>
                        <a:rPr lang="ar-QA" sz="1700" b="0" i="0" u="none" strike="noStrike" dirty="0" err="1">
                          <a:solidFill>
                            <a:srgbClr val="000000"/>
                          </a:solidFill>
                          <a:effectLst/>
                          <a:latin typeface="Calibri" panose="020F0502020204030204" pitchFamily="34" charset="0"/>
                        </a:rPr>
                        <a:t>الكوميسا</a:t>
                      </a:r>
                      <a:r>
                        <a:rPr lang="ar-QA" sz="1700" b="0" i="0" u="none" strike="noStrike" dirty="0">
                          <a:solidFill>
                            <a:srgbClr val="000000"/>
                          </a:solidFill>
                          <a:effectLst/>
                          <a:latin typeface="Calibri" panose="020F0502020204030204" pitchFamily="34" charset="0"/>
                        </a:rPr>
                        <a:t>)</a:t>
                      </a: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ctr"/>
                      <a:r>
                        <a:rPr lang="en-CA" sz="1700" b="0" i="0" u="none" strike="noStrike" dirty="0">
                          <a:solidFill>
                            <a:srgbClr val="000000"/>
                          </a:solidFill>
                          <a:effectLst/>
                          <a:latin typeface="Calibri" panose="020F0502020204030204" pitchFamily="34" charset="0"/>
                        </a:rPr>
                        <a:t>2022</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7529475"/>
                  </a:ext>
                </a:extLst>
              </a:tr>
              <a:tr h="565490">
                <a:tc>
                  <a:txBody>
                    <a:bodyPr/>
                    <a:lstStyle/>
                    <a:p>
                      <a:pPr marL="228600" lvl="1" algn="r" rtl="1" fontAlgn="ctr"/>
                      <a:r>
                        <a:rPr lang="ar-QA" sz="1700" b="0" i="0" u="none" strike="noStrike" dirty="0">
                          <a:solidFill>
                            <a:srgbClr val="000000"/>
                          </a:solidFill>
                          <a:effectLst/>
                          <a:latin typeface="Calibri" panose="020F0502020204030204" pitchFamily="34" charset="0"/>
                        </a:rPr>
                        <a:t>الفحص ، دورة تعلم الكتروني </a:t>
                      </a: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4149105"/>
                  </a:ext>
                </a:extLst>
              </a:tr>
              <a:tr h="565490">
                <a:tc>
                  <a:txBody>
                    <a:bodyPr/>
                    <a:lstStyle/>
                    <a:p>
                      <a:pPr marL="228600" lvl="1" algn="r" rtl="1" fontAlgn="ctr"/>
                      <a:r>
                        <a:rPr lang="ar-QA" sz="1700" b="0" i="0" u="none" strike="noStrike" dirty="0">
                          <a:solidFill>
                            <a:srgbClr val="000000"/>
                          </a:solidFill>
                          <a:effectLst/>
                          <a:latin typeface="Calibri" panose="020F0502020204030204" pitchFamily="34" charset="0"/>
                        </a:rPr>
                        <a:t>التخطيط للطوارئ ، دليل</a:t>
                      </a: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vl="1" algn="l"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fontAlgn="ct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1590801"/>
                  </a:ext>
                </a:extLst>
              </a:tr>
              <a:tr h="565490">
                <a:tc>
                  <a:txBody>
                    <a:bodyPr/>
                    <a:lstStyle/>
                    <a:p>
                      <a:pPr marL="228600" lvl="1" algn="r" rtl="1" fontAlgn="ctr"/>
                      <a:r>
                        <a:rPr lang="ar-QA" sz="1700" b="0" i="0" u="none" strike="noStrike" dirty="0">
                          <a:solidFill>
                            <a:srgbClr val="000000"/>
                          </a:solidFill>
                          <a:effectLst/>
                          <a:latin typeface="Calibri" panose="020F0502020204030204" pitchFamily="34" charset="0"/>
                        </a:rPr>
                        <a:t>تدريب موظفي الصحة النباتية ، منهج تدريبي </a:t>
                      </a:r>
                      <a:endParaRPr lang="en-US"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r" rtl="1" fontAlgn="ctr"/>
                      <a:r>
                        <a:rPr lang="ar-QA" sz="1700" b="0" i="0" u="none" strike="noStrike" dirty="0">
                          <a:solidFill>
                            <a:srgbClr val="000000"/>
                          </a:solidFill>
                          <a:effectLst/>
                          <a:latin typeface="Calibri" panose="020F0502020204030204" pitchFamily="34" charset="0"/>
                        </a:rPr>
                        <a:t>جمهورية كوريا</a:t>
                      </a:r>
                      <a:endParaRPr lang="en-US" sz="1700" b="0" i="0" u="none" strike="noStrike" dirty="0">
                        <a:solidFill>
                          <a:srgbClr val="000000"/>
                        </a:solidFill>
                        <a:effectLst/>
                        <a:latin typeface="Calibri" panose="020F0502020204030204" pitchFamily="34" charset="0"/>
                      </a:endParaRPr>
                    </a:p>
                    <a:p>
                      <a:pPr marL="228600" lvl="1" algn="r" rtl="1" fontAlgn="ctr"/>
                      <a:r>
                        <a:rPr lang="ar-QA" sz="1700" b="0" i="0" u="none" strike="noStrike" dirty="0">
                          <a:solidFill>
                            <a:srgbClr val="000000"/>
                          </a:solidFill>
                          <a:effectLst/>
                          <a:latin typeface="Calibri" panose="020F0502020204030204" pitchFamily="34" charset="0"/>
                        </a:rPr>
                        <a:t>(صندوق التمويل الائتماني متعدد المانحين)</a:t>
                      </a:r>
                      <a:endParaRPr lang="en-US"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2023</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6040583"/>
                  </a:ext>
                </a:extLst>
              </a:tr>
              <a:tr h="565490">
                <a:tc>
                  <a:txBody>
                    <a:bodyPr/>
                    <a:lstStyle/>
                    <a:p>
                      <a:pPr marL="228600" lvl="1" algn="r" rtl="1" fontAlgn="ctr"/>
                      <a:r>
                        <a:rPr lang="ar-QA" sz="1700" b="0" i="0" u="none" strike="noStrike" dirty="0">
                          <a:solidFill>
                            <a:srgbClr val="000000"/>
                          </a:solidFill>
                          <a:effectLst/>
                          <a:latin typeface="Calibri" panose="020F0502020204030204" pitchFamily="34" charset="0"/>
                        </a:rPr>
                        <a:t>وضع إجراءات أمان الصحة النباتية ، دليل</a:t>
                      </a:r>
                      <a:endParaRPr lang="en-US"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r" rtl="1" fontAlgn="ctr"/>
                      <a:r>
                        <a:rPr lang="en-CA" sz="1700" b="0" i="0" u="none" strike="noStrike" dirty="0">
                          <a:solidFill>
                            <a:srgbClr val="000000"/>
                          </a:solidFill>
                          <a:effectLst/>
                          <a:latin typeface="Calibri" panose="020F0502020204030204" pitchFamily="34" charset="0"/>
                        </a:rPr>
                        <a:t> </a:t>
                      </a:r>
                      <a:r>
                        <a:rPr lang="ar-QA" sz="1700" b="0" i="0" u="none" strike="noStrike" dirty="0">
                          <a:solidFill>
                            <a:srgbClr val="000000"/>
                          </a:solidFill>
                          <a:effectLst/>
                          <a:latin typeface="Calibri" panose="020F0502020204030204" pitchFamily="34" charset="0"/>
                        </a:rPr>
                        <a:t>غير ممول</a:t>
                      </a: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9123408"/>
                  </a:ext>
                </a:extLst>
              </a:tr>
              <a:tr h="905800">
                <a:tc>
                  <a:txBody>
                    <a:bodyPr/>
                    <a:lstStyle/>
                    <a:p>
                      <a:pPr marL="228600" lvl="1" algn="r" rtl="1" fontAlgn="ctr"/>
                      <a:r>
                        <a:rPr lang="ar-QA" sz="1700" b="0" i="0" u="none" strike="noStrike" dirty="0">
                          <a:solidFill>
                            <a:srgbClr val="000000"/>
                          </a:solidFill>
                          <a:effectLst/>
                          <a:latin typeface="Calibri" panose="020F0502020204030204" pitchFamily="34" charset="0"/>
                        </a:rPr>
                        <a:t>وضع وتنفيذ اللوائح والتشريعات لإدارة مخاطر الصحة النباتية على المواد الخاضعة للوائح للمنظمات الوطنية لوقاية النباتات ، دليل</a:t>
                      </a:r>
                      <a:endParaRPr lang="en-US"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lvl="1" algn="r" rtl="1" fontAlgn="ctr"/>
                      <a:r>
                        <a:rPr lang="en-CA" sz="1700" b="0" i="0" u="none" strike="noStrike" dirty="0">
                          <a:solidFill>
                            <a:srgbClr val="000000"/>
                          </a:solidFill>
                          <a:effectLst/>
                          <a:latin typeface="Calibri" panose="020F0502020204030204" pitchFamily="34" charset="0"/>
                        </a:rPr>
                        <a:t> </a:t>
                      </a:r>
                      <a:r>
                        <a:rPr lang="ar-QA" sz="1700" b="0" i="0" u="none" strike="noStrike" dirty="0">
                          <a:solidFill>
                            <a:srgbClr val="000000"/>
                          </a:solidFill>
                          <a:effectLst/>
                          <a:latin typeface="Calibri" panose="020F0502020204030204" pitchFamily="34" charset="0"/>
                        </a:rPr>
                        <a:t>غير ممول</a:t>
                      </a:r>
                      <a:endParaRPr lang="en-CA" sz="1700" b="0" i="0" u="none" strike="noStrike" dirty="0">
                        <a:solidFill>
                          <a:srgbClr val="000000"/>
                        </a:solidFill>
                        <a:effectLst/>
                        <a:latin typeface="Calibri" panose="020F0502020204030204" pitchFamily="34" charset="0"/>
                      </a:endParaRP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CA" sz="1700" b="0" i="0" u="none" strike="noStrike" dirty="0">
                          <a:solidFill>
                            <a:srgbClr val="000000"/>
                          </a:solidFill>
                          <a:effectLst/>
                          <a:latin typeface="Calibri" panose="020F0502020204030204" pitchFamily="34" charset="0"/>
                        </a:rPr>
                        <a:t> ?</a:t>
                      </a:r>
                    </a:p>
                  </a:txBody>
                  <a:tcPr marL="7973" marR="7973" marT="797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5067246"/>
                  </a:ext>
                </a:extLst>
              </a:tr>
            </a:tbl>
          </a:graphicData>
        </a:graphic>
      </p:graphicFrame>
      <p:sp>
        <p:nvSpPr>
          <p:cNvPr id="6" name="Rectangle 5"/>
          <p:cNvSpPr/>
          <p:nvPr/>
        </p:nvSpPr>
        <p:spPr>
          <a:xfrm>
            <a:off x="4380265" y="152400"/>
            <a:ext cx="3449983" cy="615553"/>
          </a:xfrm>
          <a:prstGeom prst="rect">
            <a:avLst/>
          </a:prstGeom>
        </p:spPr>
        <p:txBody>
          <a:bodyPr wrap="none">
            <a:spAutoFit/>
          </a:bodyPr>
          <a:lstStyle/>
          <a:p>
            <a:pPr lvl="0" algn="ctr" rtl="1">
              <a:defRPr/>
            </a:pPr>
            <a:r>
              <a:rPr lang="ar-QA" sz="3400" b="1" dirty="0">
                <a:solidFill>
                  <a:srgbClr val="165A30"/>
                </a:solidFill>
                <a:effectLst>
                  <a:outerShdw blurRad="38100" dist="38100" dir="2700000" algn="tl">
                    <a:srgbClr val="000000">
                      <a:alpha val="43137"/>
                    </a:srgbClr>
                  </a:outerShdw>
                </a:effectLst>
                <a:ea typeface="Arial Unicode MS" panose="020B0604020202020204" pitchFamily="34" charset="-128"/>
              </a:rPr>
              <a:t>مصادر التمويل المحددة</a:t>
            </a:r>
            <a:endParaRPr lang="en-US" sz="3400" b="1" dirty="0">
              <a:solidFill>
                <a:srgbClr val="165A30"/>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714812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13792" y="53906"/>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rtl="1">
              <a:defRPr/>
            </a:pPr>
            <a:r>
              <a:rPr lang="ar-QA"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الموارد المالية والبشرية</a:t>
            </a:r>
            <a:endParaRPr lang="en-US" sz="34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2670618" y="1514235"/>
            <a:ext cx="7176345"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ar-QA" sz="2400" b="1" dirty="0">
                <a:solidFill>
                  <a:prstClr val="black"/>
                </a:solidFill>
                <a:cs typeface="Calibri" panose="020F0502020204030204" pitchFamily="34" charset="0"/>
              </a:rPr>
              <a:t>عندما يتوفر كلا من الموارد المالية والبشرية الكافية</a:t>
            </a:r>
            <a:r>
              <a:rPr lang="en-US" sz="2400" b="1" dirty="0">
                <a:solidFill>
                  <a:prstClr val="black"/>
                </a:solidFill>
                <a:cs typeface="Calibri" panose="020F0502020204030204" pitchFamily="34" charset="0"/>
              </a:rPr>
              <a:t>  </a:t>
            </a:r>
            <a:r>
              <a:rPr lang="ar-QA" sz="2400" b="1" dirty="0">
                <a:solidFill>
                  <a:prstClr val="black"/>
                </a:solidFill>
                <a:cs typeface="Calibri" panose="020F0502020204030204" pitchFamily="34" charset="0"/>
              </a:rPr>
              <a:t>، يمكن للعمل أن يستمر من أجل</a:t>
            </a:r>
            <a:endParaRPr lang="en-US" sz="2400" b="1" dirty="0">
              <a:solidFill>
                <a:prstClr val="black"/>
              </a:solidFill>
              <a:cs typeface="Calibri" panose="020F0502020204030204" pitchFamily="34" charset="0"/>
            </a:endParaRPr>
          </a:p>
          <a:p>
            <a:pPr lvl="0" algn="r" rtl="1">
              <a:buFont typeface="Wingdings" panose="05000000000000000000" pitchFamily="2" charset="2"/>
              <a:buChar char="Ø"/>
            </a:pPr>
            <a:r>
              <a:rPr lang="ar-QA" sz="2400" dirty="0">
                <a:solidFill>
                  <a:prstClr val="black"/>
                </a:solidFill>
                <a:cs typeface="Calibri" panose="020F0502020204030204" pitchFamily="34" charset="0"/>
              </a:rPr>
              <a:t>انشاء مجموعة عمل</a:t>
            </a:r>
            <a:endParaRPr lang="en-US" sz="2400" dirty="0">
              <a:solidFill>
                <a:prstClr val="black"/>
              </a:solidFill>
              <a:cs typeface="Calibri" panose="020F0502020204030204" pitchFamily="34" charset="0"/>
            </a:endParaRPr>
          </a:p>
          <a:p>
            <a:pPr lvl="0" algn="r" rtl="1">
              <a:buFont typeface="Wingdings" panose="05000000000000000000" pitchFamily="2" charset="2"/>
              <a:buChar char="Ø"/>
            </a:pPr>
            <a:r>
              <a:rPr lang="ar-QA" sz="2400" dirty="0">
                <a:solidFill>
                  <a:prstClr val="black"/>
                </a:solidFill>
                <a:cs typeface="Calibri" panose="020F0502020204030204" pitchFamily="34" charset="0"/>
              </a:rPr>
              <a:t>تطوير منتج</a:t>
            </a:r>
            <a:endParaRPr lang="en-US" sz="2400" dirty="0">
              <a:solidFill>
                <a:prstClr val="black"/>
              </a:solidFill>
              <a:cs typeface="Calibri" panose="020F0502020204030204" pitchFamily="34" charset="0"/>
            </a:endParaRPr>
          </a:p>
          <a:p>
            <a:pPr lvl="0" algn="r" rtl="1">
              <a:buFont typeface="Wingdings" panose="05000000000000000000" pitchFamily="2" charset="2"/>
              <a:buChar char="Ø"/>
            </a:pPr>
            <a:r>
              <a:rPr lang="ar-QA" sz="2400" dirty="0">
                <a:solidFill>
                  <a:prstClr val="black"/>
                </a:solidFill>
                <a:cs typeface="Calibri" panose="020F0502020204030204" pitchFamily="34" charset="0"/>
              </a:rPr>
              <a:t>اعداد خطة تنفيذ</a:t>
            </a:r>
            <a:endParaRPr lang="en-US" sz="2400" dirty="0">
              <a:solidFill>
                <a:prstClr val="black"/>
              </a:solidFill>
              <a:cs typeface="Calibri" panose="020F0502020204030204" pitchFamily="34" charset="0"/>
            </a:endParaRPr>
          </a:p>
          <a:p>
            <a:pPr lvl="0" algn="r" rtl="1">
              <a:buFont typeface="Wingdings" panose="05000000000000000000" pitchFamily="2" charset="2"/>
              <a:buChar char="Ø"/>
            </a:pPr>
            <a:r>
              <a:rPr lang="ar-QA" sz="2400" dirty="0">
                <a:solidFill>
                  <a:prstClr val="black"/>
                </a:solidFill>
                <a:cs typeface="Calibri" panose="020F0502020204030204" pitchFamily="34" charset="0"/>
              </a:rPr>
              <a:t>نشر منتج</a:t>
            </a:r>
            <a:endParaRPr lang="en-US" sz="2400" dirty="0">
              <a:solidFill>
                <a:prstClr val="black"/>
              </a:solidFill>
              <a:cs typeface="Calibri" panose="020F0502020204030204" pitchFamily="34" charset="0"/>
            </a:endParaRPr>
          </a:p>
          <a:p>
            <a:pPr lvl="0" algn="r" rtl="1">
              <a:buFont typeface="Wingdings" panose="05000000000000000000" pitchFamily="2" charset="2"/>
              <a:buChar char="Ø"/>
            </a:pPr>
            <a:r>
              <a:rPr lang="ar-QA" sz="2400" dirty="0">
                <a:solidFill>
                  <a:prstClr val="black"/>
                </a:solidFill>
                <a:cs typeface="Calibri" panose="020F0502020204030204" pitchFamily="34" charset="0"/>
              </a:rPr>
              <a:t>نشر نسخ إضافية بلغات متعددة</a:t>
            </a:r>
            <a:endParaRPr lang="en-US" sz="2400" dirty="0">
              <a:solidFill>
                <a:prstClr val="black"/>
              </a:solidFill>
              <a:cs typeface="Calibri" panose="020F0502020204030204" pitchFamily="34" charset="0"/>
            </a:endParaRPr>
          </a:p>
          <a:p>
            <a:pPr marL="457200" indent="-457200" algn="r" rtl="1">
              <a:buFont typeface="+mj-lt"/>
              <a:buAutoNum type="arabicPeriod" startAt="4"/>
            </a:pPr>
            <a:endParaRPr lang="en-US" sz="2400" dirty="0">
              <a:solidFill>
                <a:prstClr val="black"/>
              </a:solidFill>
              <a:cs typeface="Calibri" panose="020F0502020204030204" pitchFamily="34" charset="0"/>
            </a:endParaRPr>
          </a:p>
          <a:p>
            <a:pPr marL="0" indent="0" algn="r" rtl="1">
              <a:buNone/>
            </a:pPr>
            <a:r>
              <a:rPr lang="ar-QA" sz="2400" dirty="0">
                <a:solidFill>
                  <a:prstClr val="black"/>
                </a:solidFill>
                <a:cs typeface="Calibri" panose="020F0502020204030204" pitchFamily="34" charset="0"/>
              </a:rPr>
              <a:t>مزيد من المعلومات متوفرة من خلال الرابط التالي:</a:t>
            </a:r>
            <a:endParaRPr lang="en-US" sz="2400" dirty="0">
              <a:solidFill>
                <a:prstClr val="black"/>
              </a:solidFill>
              <a:cs typeface="Calibri" panose="020F0502020204030204" pitchFamily="34" charset="0"/>
              <a:hlinkClick r:id="rId3"/>
            </a:endParaRPr>
          </a:p>
          <a:p>
            <a:pPr marL="0" indent="0" algn="r" rtl="1">
              <a:buNone/>
            </a:pPr>
            <a:r>
              <a:rPr lang="en-US" sz="2400" dirty="0">
                <a:solidFill>
                  <a:prstClr val="black"/>
                </a:solidFill>
                <a:cs typeface="Calibri" panose="020F0502020204030204" pitchFamily="34" charset="0"/>
                <a:hlinkClick r:id="rId3"/>
              </a:rPr>
              <a:t>https://www.ippc.int/en/publications/88591/</a:t>
            </a:r>
            <a:r>
              <a:rPr lang="en-US" sz="2400" dirty="0">
                <a:solidFill>
                  <a:prstClr val="black"/>
                </a:solidFill>
                <a:cs typeface="Calibri" panose="020F0502020204030204" pitchFamily="34" charset="0"/>
              </a:rPr>
              <a:t> </a:t>
            </a:r>
          </a:p>
        </p:txBody>
      </p:sp>
      <p:sp>
        <p:nvSpPr>
          <p:cNvPr id="7" name="Content Placeholder 2"/>
          <p:cNvSpPr txBox="1">
            <a:spLocks/>
          </p:cNvSpPr>
          <p:nvPr/>
        </p:nvSpPr>
        <p:spPr>
          <a:xfrm>
            <a:off x="1724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4"/>
          <a:stretch>
            <a:fillRect/>
          </a:stretch>
        </p:blipFill>
        <p:spPr>
          <a:xfrm rot="5400000">
            <a:off x="7777734" y="3477324"/>
            <a:ext cx="5072189" cy="708342"/>
          </a:xfrm>
          <a:prstGeom prst="rect">
            <a:avLst/>
          </a:prstGeom>
        </p:spPr>
      </p:pic>
    </p:spTree>
    <p:extLst>
      <p:ext uri="{BB962C8B-B14F-4D97-AF65-F5344CB8AC3E}">
        <p14:creationId xmlns:p14="http://schemas.microsoft.com/office/powerpoint/2010/main" val="3178913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9" y="43580"/>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طرق المشاركة</a:t>
            </a:r>
            <a:endParaRPr lang="en-US"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6033375" y="1620455"/>
            <a:ext cx="4281815" cy="4356762"/>
          </a:xfrm>
          <a:prstGeom prst="rect">
            <a:avLst/>
          </a:prstGeom>
        </p:spPr>
        <p:txBody>
          <a:bodyPr lIns="91440" tIns="45720" rIns="91440" bIns="45720" anchor="t">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rtl="1">
              <a:buFont typeface="+mj-lt"/>
              <a:buAutoNum type="arabicPeriod"/>
              <a:defRPr/>
            </a:pPr>
            <a:endParaRPr lang="en-US" sz="2400" b="1" dirty="0">
              <a:solidFill>
                <a:prstClr val="black"/>
              </a:solidFill>
              <a:latin typeface="Calibri (Body)"/>
            </a:endParaRPr>
          </a:p>
          <a:p>
            <a:pPr marL="514350" indent="-514350" algn="just" rtl="1">
              <a:lnSpc>
                <a:spcPct val="120000"/>
              </a:lnSpc>
              <a:buAutoNum type="arabicPeriod"/>
              <a:defRPr/>
            </a:pPr>
            <a:r>
              <a:rPr lang="ar-QA" sz="7200" dirty="0">
                <a:latin typeface="Arial"/>
                <a:cs typeface="Arial"/>
              </a:rPr>
              <a:t>تقديم مقترحات مواضيع لدليل أو مادة تدريبية خلال مرحلة الدعوة لطرح موضوعات 2021 </a:t>
            </a:r>
            <a:endParaRPr lang="en-US" sz="7200" dirty="0">
              <a:latin typeface="Arial"/>
              <a:cs typeface="Arial"/>
            </a:endParaRPr>
          </a:p>
          <a:p>
            <a:pPr marL="514350" indent="-514350" algn="just" rtl="1">
              <a:lnSpc>
                <a:spcPct val="120000"/>
              </a:lnSpc>
              <a:buAutoNum type="arabicPeriod"/>
              <a:defRPr/>
            </a:pPr>
            <a:r>
              <a:rPr lang="ar-QA" sz="7200" dirty="0">
                <a:latin typeface="Arial"/>
                <a:cs typeface="Arial"/>
              </a:rPr>
              <a:t>مراجعة مسودة المواصفات من خلال نظام التعليق الالكتروني </a:t>
            </a:r>
            <a:endParaRPr lang="en-US" sz="7200" dirty="0">
              <a:latin typeface="Arial"/>
              <a:cs typeface="Arial"/>
            </a:endParaRPr>
          </a:p>
          <a:p>
            <a:pPr marL="514350" indent="-514350" algn="just" rtl="1">
              <a:lnSpc>
                <a:spcPct val="120000"/>
              </a:lnSpc>
              <a:buAutoNum type="arabicPeriod"/>
              <a:defRPr/>
            </a:pPr>
            <a:r>
              <a:rPr lang="ar-QA" sz="7200" dirty="0">
                <a:latin typeface="Arial"/>
                <a:cs typeface="Arial"/>
              </a:rPr>
              <a:t>توفير الموارد لدعم تطوير موارد التنفيذ أو لتسهيل ترجمتها. </a:t>
            </a:r>
            <a:endParaRPr lang="en-US" sz="7200" dirty="0">
              <a:latin typeface="Arial"/>
              <a:cs typeface="Arial"/>
            </a:endParaRPr>
          </a:p>
          <a:p>
            <a:pPr marL="514350" indent="-514350" algn="just" rtl="1">
              <a:lnSpc>
                <a:spcPct val="120000"/>
              </a:lnSpc>
              <a:buAutoNum type="arabicPeriod"/>
              <a:defRPr/>
            </a:pPr>
            <a:r>
              <a:rPr lang="ar-QA" sz="7200" dirty="0">
                <a:latin typeface="Calibri (Body)"/>
              </a:rPr>
              <a:t>الاستجابة لدعوات الخبراء للمشاركة في مجموعات العمل</a:t>
            </a:r>
            <a:endParaRPr lang="en-US" sz="7200" dirty="0">
              <a:latin typeface="Calibri (Body)"/>
            </a:endParaRPr>
          </a:p>
          <a:p>
            <a:pPr marL="514350" indent="-514350" algn="just" rtl="1">
              <a:lnSpc>
                <a:spcPct val="120000"/>
              </a:lnSpc>
              <a:buAutoNum type="arabicPeriod"/>
              <a:defRPr/>
            </a:pPr>
            <a:r>
              <a:rPr lang="ar-QA" sz="7200" dirty="0">
                <a:latin typeface="Calibri (Body)"/>
              </a:rPr>
              <a:t>تقديم دراسات الحالة عند توافر دعوة لذلك</a:t>
            </a:r>
            <a:endParaRPr lang="en-US" sz="7200" dirty="0">
              <a:latin typeface="Calibri (Body)"/>
            </a:endParaRPr>
          </a:p>
          <a:p>
            <a:pPr marL="0" indent="0" algn="just" rtl="1">
              <a:buNone/>
              <a:defRPr/>
            </a:pPr>
            <a:endParaRPr lang="en-US" sz="2400" b="1" dirty="0">
              <a:solidFill>
                <a:prstClr val="black"/>
              </a:solidFill>
              <a:latin typeface="Calibri (Body)"/>
            </a:endParaRPr>
          </a:p>
        </p:txBody>
      </p:sp>
      <p:pic>
        <p:nvPicPr>
          <p:cNvPr id="6" name="Picture 5"/>
          <p:cNvPicPr>
            <a:picLocks noChangeAspect="1"/>
          </p:cNvPicPr>
          <p:nvPr/>
        </p:nvPicPr>
        <p:blipFill>
          <a:blip r:embed="rId3"/>
          <a:stretch>
            <a:fillRect/>
          </a:stretch>
        </p:blipFill>
        <p:spPr>
          <a:xfrm>
            <a:off x="1899139" y="1919607"/>
            <a:ext cx="3781425" cy="3524250"/>
          </a:xfrm>
          <a:prstGeom prst="rect">
            <a:avLst/>
          </a:prstGeom>
        </p:spPr>
      </p:pic>
    </p:spTree>
    <p:extLst>
      <p:ext uri="{BB962C8B-B14F-4D97-AF65-F5344CB8AC3E}">
        <p14:creationId xmlns:p14="http://schemas.microsoft.com/office/powerpoint/2010/main" val="98925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21771"/>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28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مواعيد التشاور حول التنفيذ وتطوير القدرات في المستقبل</a:t>
            </a:r>
            <a:endParaRPr lang="en-US" sz="28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5447645"/>
          </a:xfrm>
          <a:prstGeom prst="rect">
            <a:avLst/>
          </a:prstGeom>
        </p:spPr>
        <p:txBody>
          <a:bodyPr wrap="square" lIns="91440" tIns="45720" rIns="91440" bIns="45720" anchor="t">
            <a:spAutoFit/>
          </a:bodyPr>
          <a:lstStyle/>
          <a:p>
            <a:pPr algn="r" rtl="1">
              <a:spcAft>
                <a:spcPts val="1200"/>
              </a:spcAft>
            </a:pPr>
            <a:r>
              <a:rPr lang="ar-QA" dirty="0">
                <a:solidFill>
                  <a:prstClr val="black"/>
                </a:solidFill>
                <a:cs typeface="Calibri" panose="020F0502020204030204" pitchFamily="34" charset="0"/>
              </a:rPr>
              <a:t>يرجى تحديد التوقيت المناسب من وجهة نظرك لفترات التشاور المستقبلية حول مسودة المواصفات لأدلة ومواد تدريب الاتفاقية الدولية لوقاية النباتات وموضوعات التنفيذ وتطوير القدرات الأخرى.</a:t>
            </a:r>
            <a:endParaRPr lang="en-US" dirty="0">
              <a:solidFill>
                <a:prstClr val="black"/>
              </a:solidFill>
              <a:cs typeface="Calibri" panose="020F0502020204030204" pitchFamily="34" charset="0"/>
            </a:endParaRPr>
          </a:p>
          <a:p>
            <a:pPr algn="r" rtl="1">
              <a:spcAft>
                <a:spcPts val="1200"/>
              </a:spcAft>
            </a:pPr>
            <a:r>
              <a:rPr lang="ar-QA" b="1" dirty="0">
                <a:solidFill>
                  <a:prstClr val="black"/>
                </a:solidFill>
                <a:cs typeface="Calibri" panose="020F0502020204030204" pitchFamily="34" charset="0"/>
              </a:rPr>
              <a:t>1 يرجى تحديد اختيار واحد :</a:t>
            </a:r>
            <a:endParaRPr lang="en-US" b="1" dirty="0">
              <a:solidFill>
                <a:prstClr val="black"/>
              </a:solidFill>
              <a:cs typeface="Calibri" panose="020F0502020204030204" pitchFamily="34" charset="0"/>
            </a:endParaRP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فترة تشاور واحدة ثابتة كل عام</a:t>
            </a:r>
            <a:r>
              <a:rPr lang="en-US" dirty="0">
                <a:solidFill>
                  <a:prstClr val="black"/>
                </a:solidFill>
                <a:cs typeface="Calibri" panose="020F0502020204030204" pitchFamily="34" charset="0"/>
              </a:rPr>
              <a:t>. </a:t>
            </a: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فترة تشاور واحدة ثابتة كل عام مع خيار اتاحة فترة تشاور ثانية خلال وقت آخر محدد</a:t>
            </a:r>
            <a:r>
              <a:rPr lang="en-US" dirty="0">
                <a:solidFill>
                  <a:prstClr val="black"/>
                </a:solidFill>
                <a:cs typeface="Calibri" panose="020F0502020204030204" pitchFamily="34" charset="0"/>
              </a:rPr>
              <a:t>. </a:t>
            </a: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التشاور عن الحاجة (عدم تحديد فترات تشاور سنوية محددة)</a:t>
            </a:r>
            <a:r>
              <a:rPr lang="en-US" dirty="0">
                <a:solidFill>
                  <a:prstClr val="black"/>
                </a:solidFill>
                <a:cs typeface="Calibri" panose="020F0502020204030204" pitchFamily="34" charset="0"/>
              </a:rPr>
              <a:t> </a:t>
            </a: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بدون تفضيل</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lgn="r" rtl="1">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1510705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5410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lnSpc>
                <a:spcPct val="100000"/>
              </a:lnSpc>
              <a:spcBef>
                <a:spcPts val="0"/>
              </a:spcBef>
              <a:defRPr/>
            </a:pPr>
            <a:r>
              <a:rPr lang="ar-QA" sz="28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مواعيد التشاور حول التنفيذ وتطوير القدرات في المستقبل</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61077" y="1361301"/>
            <a:ext cx="8030094" cy="4262705"/>
          </a:xfrm>
          <a:prstGeom prst="rect">
            <a:avLst/>
          </a:prstGeom>
        </p:spPr>
        <p:txBody>
          <a:bodyPr wrap="square" lIns="91440" tIns="45720" rIns="91440" bIns="45720" anchor="t">
            <a:spAutoFit/>
          </a:bodyPr>
          <a:lstStyle/>
          <a:p>
            <a:pPr algn="r" rtl="1">
              <a:spcAft>
                <a:spcPts val="1200"/>
              </a:spcAft>
            </a:pPr>
            <a:r>
              <a:rPr lang="ar-QA" b="1" dirty="0">
                <a:solidFill>
                  <a:prstClr val="black"/>
                </a:solidFill>
                <a:cs typeface="Calibri" panose="020F0502020204030204" pitchFamily="34" charset="0"/>
              </a:rPr>
              <a:t>2.</a:t>
            </a:r>
            <a:r>
              <a:rPr lang="en-US" b="1" dirty="0">
                <a:solidFill>
                  <a:prstClr val="black"/>
                </a:solidFill>
                <a:cs typeface="Calibri" panose="020F0502020204030204" pitchFamily="34" charset="0"/>
              </a:rPr>
              <a:t> </a:t>
            </a:r>
            <a:r>
              <a:rPr lang="ar-QA" b="1" dirty="0">
                <a:solidFill>
                  <a:prstClr val="black"/>
                </a:solidFill>
                <a:cs typeface="Calibri" panose="020F0502020204030204" pitchFamily="34" charset="0"/>
              </a:rPr>
              <a:t>يرجى تحديد الفترة (الفترات) المناسبة من وجهة نظرك لفترات التشاور المستقبلية حول مسودة المواصفات لأدلة ومواد تدريب الاتفاقية الدولية لوقاية النباتات </a:t>
            </a:r>
            <a:r>
              <a:rPr lang="en-US" b="1" dirty="0">
                <a:solidFill>
                  <a:prstClr val="black"/>
                </a:solidFill>
                <a:cs typeface="Calibri" panose="020F0502020204030204" pitchFamily="34" charset="0"/>
              </a:rPr>
              <a:t>:</a:t>
            </a: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من 1 يوليو حتى 31 أغسطس (للتزامن مع فترة التشاور حول مسودة مواصفات المعايير)</a:t>
            </a:r>
            <a:endParaRPr lang="en-US" dirty="0">
              <a:solidFill>
                <a:prstClr val="black"/>
              </a:solidFill>
              <a:cs typeface="Calibri" panose="020F0502020204030204" pitchFamily="34" charset="0"/>
            </a:endParaRP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من 5 يناير إلى 7 مارس (للتزامن مع فترة الاخطار لبروتوكولات التشخيص)</a:t>
            </a:r>
            <a:endParaRPr lang="en-US" dirty="0">
              <a:solidFill>
                <a:prstClr val="black"/>
              </a:solidFill>
              <a:cs typeface="Calibri" panose="020F0502020204030204" pitchFamily="34" charset="0"/>
            </a:endParaRPr>
          </a:p>
          <a:p>
            <a:pPr marL="342900" indent="-342900" algn="r" rtl="1">
              <a:spcAft>
                <a:spcPts val="1200"/>
              </a:spcAft>
              <a:buFont typeface="Wingdings" panose="05000000000000000000" pitchFamily="2" charset="2"/>
              <a:buChar char="q"/>
            </a:pPr>
            <a:r>
              <a:rPr lang="ar-QA" dirty="0">
                <a:solidFill>
                  <a:prstClr val="black"/>
                </a:solidFill>
                <a:cs typeface="Calibri" panose="020F0502020204030204" pitchFamily="34" charset="0"/>
              </a:rPr>
              <a:t>فترة أخرى بديلة </a:t>
            </a:r>
            <a:r>
              <a:rPr lang="en-US" dirty="0">
                <a:solidFill>
                  <a:prstClr val="black"/>
                </a:solidFill>
                <a:cs typeface="Calibri" panose="020F0502020204030204" pitchFamily="34" charset="0"/>
              </a:rPr>
              <a:t>____________________</a:t>
            </a:r>
          </a:p>
          <a:p>
            <a:pPr marL="342900" indent="-342900" algn="r" rtl="1">
              <a:spcAft>
                <a:spcPts val="1800"/>
              </a:spcAft>
              <a:buFont typeface="Wingdings" panose="05000000000000000000" pitchFamily="2" charset="2"/>
              <a:buChar char="q"/>
            </a:pPr>
            <a:r>
              <a:rPr lang="ar-QA" dirty="0">
                <a:solidFill>
                  <a:prstClr val="black"/>
                </a:solidFill>
                <a:cs typeface="Calibri" panose="020F0502020204030204" pitchFamily="34" charset="0"/>
              </a:rPr>
              <a:t>بدون تفضيل</a:t>
            </a:r>
            <a:endParaRPr lang="en-US" dirty="0">
              <a:solidFill>
                <a:prstClr val="black"/>
              </a:solidFill>
              <a:cs typeface="Calibri" panose="020F0502020204030204" pitchFamily="34" charset="0"/>
            </a:endParaRPr>
          </a:p>
          <a:p>
            <a:pPr algn="r" rtl="1">
              <a:spcAft>
                <a:spcPts val="1200"/>
              </a:spcAft>
            </a:pPr>
            <a:r>
              <a:rPr lang="ar-QA" b="1" dirty="0">
                <a:solidFill>
                  <a:prstClr val="black"/>
                </a:solidFill>
                <a:cs typeface="Calibri" panose="020F0502020204030204" pitchFamily="34" charset="0"/>
              </a:rPr>
              <a:t>3. تعليقات</a:t>
            </a:r>
            <a:endParaRPr lang="en-US" b="1" dirty="0">
              <a:solidFill>
                <a:prstClr val="black"/>
              </a:solidFill>
              <a:cs typeface="Calibri" panose="020F0502020204030204" pitchFamily="34" charset="0"/>
            </a:endParaRPr>
          </a:p>
        </p:txBody>
      </p:sp>
    </p:spTree>
    <p:extLst>
      <p:ext uri="{BB962C8B-B14F-4D97-AF65-F5344CB8AC3E}">
        <p14:creationId xmlns:p14="http://schemas.microsoft.com/office/powerpoint/2010/main" val="2657002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Q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ar-QA"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أمانة الاتفاقية الدولية لوقاية النباتات</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ar-QA"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منظمة الأغذية والزراعة للأمم المتحدة</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ippc@fao.org | www.ippc.int</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x-non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2161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58844" y="0"/>
            <a:ext cx="8456346" cy="8565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QA"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ملخص</a:t>
            </a:r>
            <a:endParaRPr lang="en-US" sz="4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6033375" y="1818007"/>
            <a:ext cx="4281815" cy="40426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r" rtl="1">
              <a:buFont typeface="+mj-lt"/>
              <a:buAutoNum type="arabicPeriod"/>
              <a:defRPr/>
            </a:pPr>
            <a:endParaRPr lang="en-US" sz="2400" b="1" dirty="0">
              <a:solidFill>
                <a:prstClr val="black"/>
              </a:solidFill>
              <a:latin typeface="Calibri (Body)"/>
            </a:endParaRPr>
          </a:p>
          <a:p>
            <a:pPr algn="r" rtl="1"/>
            <a:r>
              <a:rPr lang="ar-QA" dirty="0">
                <a:solidFill>
                  <a:prstClr val="black"/>
                </a:solidFill>
                <a:latin typeface="Calibri (Body)"/>
              </a:rPr>
              <a:t>عملية تطوير أدلة ومواد التدريب للاتفاقية الدولية لوقاية النباتات</a:t>
            </a:r>
            <a:endParaRPr lang="en-US" dirty="0">
              <a:solidFill>
                <a:prstClr val="black"/>
              </a:solidFill>
              <a:latin typeface="Calibri (Body)"/>
            </a:endParaRPr>
          </a:p>
          <a:p>
            <a:pPr algn="r" rtl="1"/>
            <a:r>
              <a:rPr lang="ar-QA" dirty="0">
                <a:solidFill>
                  <a:prstClr val="black"/>
                </a:solidFill>
                <a:latin typeface="Calibri (Body)"/>
              </a:rPr>
              <a:t>الدعوة لطرح موضوعات 2021 </a:t>
            </a:r>
            <a:endParaRPr lang="en-US" dirty="0">
              <a:solidFill>
                <a:prstClr val="black"/>
              </a:solidFill>
              <a:latin typeface="Calibri (Body)"/>
            </a:endParaRPr>
          </a:p>
          <a:p>
            <a:pPr algn="r" rtl="1"/>
            <a:r>
              <a:rPr lang="ar-QA" dirty="0">
                <a:solidFill>
                  <a:prstClr val="black"/>
                </a:solidFill>
                <a:latin typeface="Calibri (Body)"/>
              </a:rPr>
              <a:t>التشاور حول مسودة المواصفات 2021 </a:t>
            </a:r>
            <a:endParaRPr lang="en-US" dirty="0">
              <a:solidFill>
                <a:prstClr val="black"/>
              </a:solidFill>
              <a:latin typeface="Calibri (Body)"/>
            </a:endParaRPr>
          </a:p>
          <a:p>
            <a:pPr algn="r" rtl="1"/>
            <a:r>
              <a:rPr lang="ar-QA" dirty="0">
                <a:solidFill>
                  <a:prstClr val="black"/>
                </a:solidFill>
                <a:latin typeface="Calibri (Body)"/>
              </a:rPr>
              <a:t>طرق أخرى للمشاركة</a:t>
            </a:r>
            <a:endParaRPr lang="en-US" dirty="0">
              <a:solidFill>
                <a:prstClr val="black"/>
              </a:solidFill>
              <a:latin typeface="Calibri (Body)"/>
            </a:endParaRPr>
          </a:p>
          <a:p>
            <a:pPr marL="0" indent="0" algn="r" rtl="1">
              <a:buNone/>
              <a:defRPr/>
            </a:pPr>
            <a:endParaRPr lang="en-US" sz="2400" b="1" dirty="0">
              <a:solidFill>
                <a:prstClr val="black"/>
              </a:solidFill>
              <a:latin typeface="Calibri (Body)"/>
            </a:endParaRPr>
          </a:p>
        </p:txBody>
      </p:sp>
      <p:pic>
        <p:nvPicPr>
          <p:cNvPr id="5" name="Picture 4"/>
          <p:cNvPicPr>
            <a:picLocks noChangeAspect="1"/>
          </p:cNvPicPr>
          <p:nvPr/>
        </p:nvPicPr>
        <p:blipFill>
          <a:blip r:embed="rId3"/>
          <a:stretch>
            <a:fillRect/>
          </a:stretch>
        </p:blipFill>
        <p:spPr>
          <a:xfrm>
            <a:off x="2638611" y="1818008"/>
            <a:ext cx="2908044" cy="3907875"/>
          </a:xfrm>
          <a:prstGeom prst="rect">
            <a:avLst/>
          </a:prstGeom>
        </p:spPr>
      </p:pic>
    </p:spTree>
    <p:extLst>
      <p:ext uri="{BB962C8B-B14F-4D97-AF65-F5344CB8AC3E}">
        <p14:creationId xmlns:p14="http://schemas.microsoft.com/office/powerpoint/2010/main" val="215625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50775" y="64792"/>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rtl="1">
              <a:defRPr/>
            </a:pPr>
            <a:r>
              <a:rPr lang="ar-QA" sz="3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عملية تطوير أدلة ومواد التدريب </a:t>
            </a:r>
          </a:p>
          <a:p>
            <a:pPr lvl="0" algn="ctr" rtl="1">
              <a:defRPr/>
            </a:pPr>
            <a:r>
              <a:rPr lang="ar-QA" sz="3000" b="1" dirty="0">
                <a:solidFill>
                  <a:srgbClr val="165A30"/>
                </a:solidFill>
                <a:effectLst>
                  <a:outerShdw blurRad="38100" dist="38100" dir="2700000" algn="tl">
                    <a:srgbClr val="000000">
                      <a:alpha val="43137"/>
                    </a:srgbClr>
                  </a:outerShdw>
                </a:effectLst>
                <a:latin typeface="Calibri" panose="020F0502020204030204"/>
                <a:ea typeface="Arial Unicode MS" panose="020B0604020202020204" pitchFamily="34" charset="-128"/>
                <a:cs typeface="Arial" panose="020B0604020202020204" pitchFamily="34" charset="0"/>
              </a:rPr>
              <a:t>للاتفاقية الدولية لوقاية النباتات</a:t>
            </a:r>
          </a:p>
        </p:txBody>
      </p:sp>
      <p:sp>
        <p:nvSpPr>
          <p:cNvPr id="3" name="Content Placeholder 2"/>
          <p:cNvSpPr txBox="1">
            <a:spLocks/>
          </p:cNvSpPr>
          <p:nvPr/>
        </p:nvSpPr>
        <p:spPr>
          <a:xfrm>
            <a:off x="1600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sp>
        <p:nvSpPr>
          <p:cNvPr id="4" name="Segnaposto testo 3">
            <a:extLst>
              <a:ext uri="{FF2B5EF4-FFF2-40B4-BE49-F238E27FC236}">
                <a16:creationId xmlns:a16="http://schemas.microsoft.com/office/drawing/2014/main" id="{65D6FA7A-5FA6-6C42-99FF-B18CE1592F25}"/>
              </a:ext>
            </a:extLst>
          </p:cNvPr>
          <p:cNvSpPr txBox="1">
            <a:spLocks/>
          </p:cNvSpPr>
          <p:nvPr/>
        </p:nvSpPr>
        <p:spPr>
          <a:xfrm>
            <a:off x="3247703" y="1715052"/>
            <a:ext cx="7176345" cy="44358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ar-QA" sz="2400" b="1" dirty="0">
                <a:solidFill>
                  <a:prstClr val="black"/>
                </a:solidFill>
                <a:cs typeface="Calibri" panose="020F0502020204030204" pitchFamily="34" charset="0"/>
              </a:rPr>
              <a:t>المراحل الرئيسية</a:t>
            </a:r>
            <a:endParaRPr lang="en-US" sz="2400" b="1" dirty="0">
              <a:solidFill>
                <a:prstClr val="black"/>
              </a:solidFill>
              <a:cs typeface="Calibri" panose="020F0502020204030204" pitchFamily="34" charset="0"/>
            </a:endParaRPr>
          </a:p>
          <a:p>
            <a:pPr marL="457200" indent="-457200" algn="r" rtl="1">
              <a:buFont typeface="+mj-lt"/>
              <a:buAutoNum type="arabicPeriod"/>
            </a:pPr>
            <a:r>
              <a:rPr lang="ar-QA" sz="2400" b="1" dirty="0">
                <a:solidFill>
                  <a:prstClr val="black"/>
                </a:solidFill>
                <a:cs typeface="Calibri" panose="020F0502020204030204" pitchFamily="34" charset="0"/>
              </a:rPr>
              <a:t>تقديم الموضوع ، الاختيار وتحديد الأولويات</a:t>
            </a:r>
          </a:p>
          <a:p>
            <a:pPr marL="457200" indent="-457200" algn="r" rtl="1">
              <a:buFont typeface="+mj-lt"/>
              <a:buAutoNum type="arabicPeriod"/>
            </a:pPr>
            <a:r>
              <a:rPr lang="ar-QA" sz="2400" b="1" dirty="0">
                <a:solidFill>
                  <a:prstClr val="black"/>
                </a:solidFill>
                <a:cs typeface="Calibri" panose="020F0502020204030204" pitchFamily="34" charset="0"/>
              </a:rPr>
              <a:t>الصياغة النهائية لمواصفة الدليل أو مادة التدريب</a:t>
            </a:r>
          </a:p>
          <a:p>
            <a:pPr marL="457200" indent="-457200" algn="r" rtl="1">
              <a:buFont typeface="+mj-lt"/>
              <a:buAutoNum type="arabicPeriod"/>
            </a:pPr>
            <a:r>
              <a:rPr lang="ar-QA" sz="2400" b="1" dirty="0">
                <a:solidFill>
                  <a:prstClr val="black"/>
                </a:solidFill>
                <a:cs typeface="Calibri" panose="020F0502020204030204" pitchFamily="34" charset="0"/>
              </a:rPr>
              <a:t>تحديد الموارد</a:t>
            </a:r>
          </a:p>
          <a:p>
            <a:pPr marL="457200" indent="-457200" algn="r" rtl="1">
              <a:buFont typeface="+mj-lt"/>
              <a:buAutoNum type="arabicPeriod"/>
            </a:pPr>
            <a:r>
              <a:rPr lang="ar-QA" sz="2400" dirty="0">
                <a:solidFill>
                  <a:prstClr val="black"/>
                </a:solidFill>
                <a:cs typeface="Calibri" panose="020F0502020204030204" pitchFamily="34" charset="0"/>
              </a:rPr>
              <a:t>إنشاء مجموعة العمل</a:t>
            </a:r>
          </a:p>
          <a:p>
            <a:pPr marL="457200" indent="-457200" algn="r" rtl="1">
              <a:buFont typeface="+mj-lt"/>
              <a:buAutoNum type="arabicPeriod"/>
            </a:pPr>
            <a:r>
              <a:rPr lang="ar-QA" sz="2400" dirty="0">
                <a:solidFill>
                  <a:prstClr val="black"/>
                </a:solidFill>
                <a:cs typeface="Calibri" panose="020F0502020204030204" pitchFamily="34" charset="0"/>
              </a:rPr>
              <a:t>تطوير المنتج</a:t>
            </a:r>
          </a:p>
          <a:p>
            <a:pPr marL="457200" indent="-457200" algn="r" rtl="1">
              <a:buFont typeface="+mj-lt"/>
              <a:buAutoNum type="arabicPeriod"/>
            </a:pPr>
            <a:r>
              <a:rPr lang="ar-QA" sz="2400" dirty="0">
                <a:solidFill>
                  <a:prstClr val="black"/>
                </a:solidFill>
                <a:cs typeface="Calibri" panose="020F0502020204030204" pitchFamily="34" charset="0"/>
              </a:rPr>
              <a:t>إعداد خطة التنفيذ</a:t>
            </a:r>
          </a:p>
          <a:p>
            <a:pPr marL="457200" indent="-457200" algn="r" rtl="1">
              <a:buFont typeface="+mj-lt"/>
              <a:buAutoNum type="arabicPeriod"/>
            </a:pPr>
            <a:r>
              <a:rPr lang="ar-QA" sz="2400" dirty="0">
                <a:solidFill>
                  <a:prstClr val="black"/>
                </a:solidFill>
                <a:cs typeface="Calibri" panose="020F0502020204030204" pitchFamily="34" charset="0"/>
              </a:rPr>
              <a:t>نشر المنتج</a:t>
            </a:r>
          </a:p>
          <a:p>
            <a:pPr marL="457200" indent="-457200" algn="r" rtl="1">
              <a:buFont typeface="+mj-lt"/>
              <a:buAutoNum type="arabicPeriod"/>
            </a:pPr>
            <a:r>
              <a:rPr lang="ar-QA" sz="2400" dirty="0">
                <a:solidFill>
                  <a:prstClr val="black"/>
                </a:solidFill>
                <a:cs typeface="Calibri" panose="020F0502020204030204" pitchFamily="34" charset="0"/>
              </a:rPr>
              <a:t>نشر إصدارات بلغات إضافية </a:t>
            </a:r>
            <a:endParaRPr lang="en-US" sz="2400" dirty="0">
              <a:solidFill>
                <a:prstClr val="black"/>
              </a:solidFill>
              <a:cs typeface="Calibri" panose="020F0502020204030204" pitchFamily="34" charset="0"/>
            </a:endParaRPr>
          </a:p>
        </p:txBody>
      </p:sp>
      <p:sp>
        <p:nvSpPr>
          <p:cNvPr id="7" name="Content Placeholder 2"/>
          <p:cNvSpPr txBox="1">
            <a:spLocks/>
          </p:cNvSpPr>
          <p:nvPr/>
        </p:nvSpPr>
        <p:spPr>
          <a:xfrm>
            <a:off x="1724891"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None/>
              <a:defRPr/>
            </a:pPr>
            <a:endParaRPr lang="fr-FR" altLang="en-US" b="1" dirty="0">
              <a:solidFill>
                <a:prstClr val="black"/>
              </a:solidFill>
              <a:latin typeface="Calibri" panose="020F0502020204030204"/>
              <a:ea typeface="Arial Unicode MS" panose="020B0604020202020204" pitchFamily="34" charset="-128"/>
              <a:cs typeface="Arial" panose="020B0604020202020204" pitchFamily="34" charset="0"/>
            </a:endParaRPr>
          </a:p>
        </p:txBody>
      </p:sp>
      <p:pic>
        <p:nvPicPr>
          <p:cNvPr id="6" name="Picture 5"/>
          <p:cNvPicPr>
            <a:picLocks noChangeAspect="1"/>
          </p:cNvPicPr>
          <p:nvPr/>
        </p:nvPicPr>
        <p:blipFill>
          <a:blip r:embed="rId3"/>
          <a:stretch>
            <a:fillRect/>
          </a:stretch>
        </p:blipFill>
        <p:spPr>
          <a:xfrm rot="5400000">
            <a:off x="152455" y="3516294"/>
            <a:ext cx="5003800" cy="698791"/>
          </a:xfrm>
          <a:prstGeom prst="rect">
            <a:avLst/>
          </a:prstGeom>
        </p:spPr>
      </p:pic>
    </p:spTree>
    <p:extLst>
      <p:ext uri="{BB962C8B-B14F-4D97-AF65-F5344CB8AC3E}">
        <p14:creationId xmlns:p14="http://schemas.microsoft.com/office/powerpoint/2010/main" val="3024298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10886"/>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QA" sz="28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المرحلة 1 : تقديم الموضوع ، الاختيار وتحديد الأولويات</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524315"/>
          </a:xfrm>
          <a:prstGeom prst="rect">
            <a:avLst/>
          </a:prstGeom>
        </p:spPr>
        <p:txBody>
          <a:bodyPr wrap="square">
            <a:spAutoFit/>
          </a:bodyPr>
          <a:lstStyle/>
          <a:p>
            <a:pPr marL="457200" indent="-457200" algn="just" rtl="1">
              <a:buFont typeface="Arial" panose="020B0604020202020204" pitchFamily="34" charset="0"/>
              <a:buChar char="•"/>
            </a:pPr>
            <a:r>
              <a:rPr lang="ar-QA" dirty="0">
                <a:solidFill>
                  <a:prstClr val="black"/>
                </a:solidFill>
                <a:cs typeface="Calibri" panose="020F0502020204030204" pitchFamily="34" charset="0"/>
              </a:rPr>
              <a:t>يتم تقديم موضوعات مقترحة للأدلة ومواد التدريب بشكل عام أثناء </a:t>
            </a:r>
            <a:r>
              <a:rPr lang="ar-QA" dirty="0">
                <a:solidFill>
                  <a:srgbClr val="00825F"/>
                </a:solidFill>
                <a:cs typeface="Calibri" panose="020F0502020204030204" pitchFamily="34" charset="0"/>
              </a:rPr>
              <a:t>الدعوة لطرح الموضوعات</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تتضمن الطلبات المقدمة مسودة مواصفة للدليل أو المادة التدريبية</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يتم مراجعة مقترحات الموضوعات من قبل فريق العمل المعني بالموضوعات ثم لجنة التنفيذ وتطوير القدرات والتي تقوم بالتوصية للموافقة عليها من قبل هيئة تدابير الصحة النباتية.</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تختار هيئة تدابير الصحة النباتية</a:t>
            </a:r>
            <a:r>
              <a:rPr lang="en-US" dirty="0">
                <a:solidFill>
                  <a:prstClr val="black"/>
                </a:solidFill>
                <a:cs typeface="Calibri" panose="020F0502020204030204" pitchFamily="34" charset="0"/>
              </a:rPr>
              <a:t> </a:t>
            </a:r>
            <a:r>
              <a:rPr lang="ar-QA" dirty="0">
                <a:solidFill>
                  <a:prstClr val="black"/>
                </a:solidFill>
                <a:cs typeface="Calibri" panose="020F0502020204030204" pitchFamily="34" charset="0"/>
              </a:rPr>
              <a:t>الموضوعات التي سيتم إضافتها إلى قائمة الموضوعات الخاصة بالتنفيذ وتطوير القدرات</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تحدد لجنة التنفيذ وتطوير القدرات</a:t>
            </a:r>
            <a:r>
              <a:rPr lang="en-US" dirty="0">
                <a:solidFill>
                  <a:prstClr val="black"/>
                </a:solidFill>
                <a:cs typeface="Calibri" panose="020F0502020204030204" pitchFamily="34" charset="0"/>
              </a:rPr>
              <a:t> </a:t>
            </a:r>
            <a:r>
              <a:rPr lang="ar-QA" dirty="0">
                <a:solidFill>
                  <a:prstClr val="black"/>
                </a:solidFill>
                <a:cs typeface="Calibri" panose="020F0502020204030204" pitchFamily="34" charset="0"/>
              </a:rPr>
              <a:t>الأولوية الخاصة للمواضيع المدرجة في القائمة</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يتم تحديد عضو من لجنة التنفيذ وتطوير القدرات</a:t>
            </a:r>
            <a:r>
              <a:rPr lang="en-US" dirty="0">
                <a:solidFill>
                  <a:prstClr val="black"/>
                </a:solidFill>
                <a:cs typeface="Calibri" panose="020F0502020204030204" pitchFamily="34" charset="0"/>
              </a:rPr>
              <a:t> </a:t>
            </a:r>
            <a:r>
              <a:rPr lang="ar-QA" dirty="0">
                <a:solidFill>
                  <a:prstClr val="black"/>
                </a:solidFill>
                <a:cs typeface="Calibri" panose="020F0502020204030204" pitchFamily="34" charset="0"/>
              </a:rPr>
              <a:t>لقيادة تطوير المنتج </a:t>
            </a:r>
            <a:endParaRPr lang="en-US" dirty="0">
              <a:solidFill>
                <a:prstClr val="black"/>
              </a:solidFill>
              <a:cs typeface="Calibri" panose="020F0502020204030204" pitchFamily="34" charset="0"/>
            </a:endParaRPr>
          </a:p>
          <a:p>
            <a:pPr marL="914400" lvl="1" indent="-457200" algn="just" rtl="1">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3797171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49489"/>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QA" sz="3400" b="1" dirty="0">
                <a:solidFill>
                  <a:srgbClr val="165A30"/>
                </a:solidFill>
                <a:effectLst>
                  <a:outerShdw blurRad="38100" dist="38100" dir="2700000" algn="tl">
                    <a:srgbClr val="000000">
                      <a:alpha val="43137"/>
                    </a:srgbClr>
                  </a:outerShdw>
                </a:effectLst>
                <a:latin typeface="+mn-lt"/>
                <a:ea typeface="Arial Unicode MS"/>
                <a:cs typeface="Arial"/>
              </a:rPr>
              <a:t>الدعوة لطرح موضوعات 2021 </a:t>
            </a:r>
            <a:endParaRPr lang="en-US" sz="3400" b="1" dirty="0">
              <a:solidFill>
                <a:srgbClr val="165A30"/>
              </a:solidFill>
              <a:effectLst>
                <a:outerShdw blurRad="38100" dist="38100" dir="2700000" algn="tl">
                  <a:srgbClr val="000000">
                    <a:alpha val="43137"/>
                  </a:srgbClr>
                </a:outerShdw>
              </a:effectLst>
              <a:latin typeface="+mn-lt"/>
              <a:ea typeface="Arial Unicode MS"/>
              <a:cs typeface="Arial"/>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154984"/>
          </a:xfrm>
          <a:prstGeom prst="rect">
            <a:avLst/>
          </a:prstGeom>
        </p:spPr>
        <p:txBody>
          <a:bodyPr wrap="square">
            <a:spAutoFit/>
          </a:bodyPr>
          <a:lstStyle/>
          <a:p>
            <a:pPr marL="457200" indent="-457200" algn="just" rtl="1">
              <a:buFont typeface="Arial" panose="020B0604020202020204" pitchFamily="34" charset="0"/>
              <a:buChar char="•"/>
            </a:pPr>
            <a:r>
              <a:rPr lang="ar-QA" dirty="0">
                <a:solidFill>
                  <a:prstClr val="black"/>
                </a:solidFill>
                <a:cs typeface="Calibri" panose="020F0502020204030204" pitchFamily="34" charset="0"/>
              </a:rPr>
              <a:t>الأطراف المتعاقدة والمنظمات الإقليمية لوقاية النباتات مدعوة لتقديم مقترحات لموضوعات حتى </a:t>
            </a:r>
            <a:r>
              <a:rPr lang="ar-QA" b="1" dirty="0">
                <a:solidFill>
                  <a:prstClr val="black"/>
                </a:solidFill>
                <a:cs typeface="Calibri" panose="020F0502020204030204" pitchFamily="34" charset="0"/>
              </a:rPr>
              <a:t>15 سبتمبر 2021</a:t>
            </a:r>
            <a:r>
              <a:rPr lang="ar-QA" dirty="0">
                <a:solidFill>
                  <a:prstClr val="black"/>
                </a:solidFill>
                <a:cs typeface="Calibri" panose="020F0502020204030204" pitchFamily="34" charset="0"/>
              </a:rPr>
              <a:t>.</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قد تتضمن المقترحات موضوعات تتعلق بالمعايير الدولية لتدابير الصحة النباتية أو أدلة ومواد التدريب للاتفاقية الدولية لوقاية النباتات.</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استمارات الكترونية جديدة!</a:t>
            </a:r>
          </a:p>
          <a:p>
            <a:pPr marL="457200" indent="-457200" algn="just" rtl="1">
              <a:buFont typeface="Arial" panose="020B0604020202020204" pitchFamily="34" charset="0"/>
              <a:buChar char="•"/>
            </a:pPr>
            <a:r>
              <a:rPr lang="ar-QA" dirty="0">
                <a:solidFill>
                  <a:prstClr val="black"/>
                </a:solidFill>
                <a:cs typeface="Calibri" panose="020F0502020204030204" pitchFamily="34" charset="0"/>
              </a:rPr>
              <a:t>مزيد من المعلومات حول الدعوة لطرح موضوعات:</a:t>
            </a:r>
          </a:p>
          <a:p>
            <a:pPr marL="457200" indent="-457200" algn="just" rtl="1">
              <a:buFont typeface="Arial" panose="020B0604020202020204" pitchFamily="34" charset="0"/>
              <a:buChar char="•"/>
            </a:pPr>
            <a:r>
              <a:rPr lang="en-US" dirty="0">
                <a:solidFill>
                  <a:prstClr val="black"/>
                </a:solidFill>
                <a:cs typeface="Calibri" panose="020F0502020204030204" pitchFamily="34" charset="0"/>
                <a:hlinkClick r:id="rId3"/>
              </a:rPr>
              <a:t>http://www.ippc.int/en/core-activities/standards-and-implementation/call-for-topics-standards-and-implementation/</a:t>
            </a:r>
            <a:r>
              <a:rPr lang="en-US" dirty="0">
                <a:solidFill>
                  <a:prstClr val="black"/>
                </a:solidFill>
                <a:cs typeface="Calibri" panose="020F0502020204030204" pitchFamily="34" charset="0"/>
              </a:rPr>
              <a:t> </a:t>
            </a:r>
          </a:p>
          <a:p>
            <a:pPr marL="457200" indent="-457200" algn="just">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lgn="just">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277805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QA" sz="28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المرحلة 2 :الصياغة النهائية لمواصفة الدليل أو مادة التدريب </a:t>
            </a:r>
            <a:endParaRPr lang="en-US" sz="28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893647"/>
          </a:xfrm>
          <a:prstGeom prst="rect">
            <a:avLst/>
          </a:prstGeom>
        </p:spPr>
        <p:txBody>
          <a:bodyPr wrap="square">
            <a:spAutoFit/>
          </a:bodyPr>
          <a:lstStyle/>
          <a:p>
            <a:pPr marL="457200" indent="-457200" algn="r" rtl="1">
              <a:buFont typeface="Arial" panose="020B0604020202020204" pitchFamily="34" charset="0"/>
              <a:buChar char="•"/>
            </a:pPr>
            <a:r>
              <a:rPr lang="ar-QA" dirty="0">
                <a:solidFill>
                  <a:prstClr val="black"/>
                </a:solidFill>
                <a:cs typeface="Calibri" panose="020F0502020204030204" pitchFamily="34" charset="0"/>
              </a:rPr>
              <a:t>ينبغي تقديم مسودة المواصفات للدليل أو المواد التدريبية مع كل موضوع مقترح عند تقديمه؛</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r>
              <a:rPr lang="ar-QA" dirty="0">
                <a:solidFill>
                  <a:prstClr val="black"/>
                </a:solidFill>
                <a:cs typeface="Calibri" panose="020F0502020204030204" pitchFamily="34" charset="0"/>
              </a:rPr>
              <a:t>مسئول لجنة التنفيذ يقوم بمراجعة المسودة وتنقيحها إن لزم الأمر.</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r>
              <a:rPr lang="ar-QA" dirty="0">
                <a:solidFill>
                  <a:prstClr val="black"/>
                </a:solidFill>
                <a:cs typeface="Calibri" panose="020F0502020204030204" pitchFamily="34" charset="0"/>
              </a:rPr>
              <a:t>تقوم لجنة التنفيذ وتطوير القدرات بمراجعة المسودة واعتمادها </a:t>
            </a:r>
            <a:r>
              <a:rPr lang="ar-QA" b="1" dirty="0">
                <a:solidFill>
                  <a:srgbClr val="165A30"/>
                </a:solidFill>
                <a:cs typeface="Calibri" panose="020F0502020204030204" pitchFamily="34" charset="0"/>
              </a:rPr>
              <a:t>للتشاور</a:t>
            </a:r>
          </a:p>
          <a:p>
            <a:pPr marL="457200" indent="-457200" algn="r" rtl="1">
              <a:buFont typeface="Arial" panose="020B0604020202020204" pitchFamily="34" charset="0"/>
              <a:buChar char="•"/>
            </a:pPr>
            <a:r>
              <a:rPr lang="ar-QA" dirty="0">
                <a:solidFill>
                  <a:prstClr val="black"/>
                </a:solidFill>
                <a:cs typeface="Calibri" panose="020F0502020204030204" pitchFamily="34" charset="0"/>
              </a:rPr>
              <a:t>لدى المنظمات الوطنية لوقاية النباتات والمنظمات الإقليمية لوقاية النباتات </a:t>
            </a:r>
            <a:r>
              <a:rPr lang="ar-QA" b="1" dirty="0">
                <a:solidFill>
                  <a:prstClr val="black"/>
                </a:solidFill>
                <a:cs typeface="Calibri" panose="020F0502020204030204" pitchFamily="34" charset="0"/>
              </a:rPr>
              <a:t>60 يومًا لتقديم التعليقات</a:t>
            </a:r>
            <a:r>
              <a:rPr lang="ar-QA" dirty="0">
                <a:solidFill>
                  <a:prstClr val="black"/>
                </a:solidFill>
                <a:cs typeface="Calibri" panose="020F0502020204030204" pitchFamily="34" charset="0"/>
              </a:rPr>
              <a:t> على مسودة المواصفات ؛</a:t>
            </a:r>
          </a:p>
          <a:p>
            <a:pPr marL="457200" indent="-457200" algn="r" rtl="1">
              <a:buFont typeface="Arial" panose="020B0604020202020204" pitchFamily="34" charset="0"/>
              <a:buChar char="•"/>
            </a:pPr>
            <a:r>
              <a:rPr lang="ar-QA" dirty="0">
                <a:solidFill>
                  <a:prstClr val="black"/>
                </a:solidFill>
                <a:cs typeface="Calibri" panose="020F0502020204030204" pitchFamily="34" charset="0"/>
              </a:rPr>
              <a:t>تقوم لجنة التنفيذ وتطوير القدرات بمراجعة المسودة مع الأخذ في الاعتبار التعليقات الواردة من فترة التشاور ، ومن ثم اعتماداها؛</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r>
              <a:rPr lang="ar-QA" dirty="0">
                <a:solidFill>
                  <a:prstClr val="black"/>
                </a:solidFill>
                <a:cs typeface="Calibri" panose="020F0502020204030204" pitchFamily="34" charset="0"/>
              </a:rPr>
              <a:t>يتم نشر مسودة المواصفات النهائية على بوابة الصحة النباتية.</a:t>
            </a: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457200" indent="-457200" algn="r" rtl="1">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lgn="r" rtl="1">
              <a:buFont typeface="Arial" panose="020B0604020202020204" pitchFamily="34" charset="0"/>
              <a:buChar char="•"/>
            </a:pPr>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3006182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6037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التشاور عام 2021 </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4524315"/>
          </a:xfrm>
          <a:prstGeom prst="rect">
            <a:avLst/>
          </a:prstGeom>
        </p:spPr>
        <p:txBody>
          <a:bodyPr wrap="square">
            <a:spAutoFit/>
          </a:bodyPr>
          <a:lstStyle/>
          <a:p>
            <a:pPr lvl="0" algn="r" rtl="1"/>
            <a:r>
              <a:rPr lang="ar-QA" dirty="0">
                <a:solidFill>
                  <a:prstClr val="black"/>
                </a:solidFill>
                <a:cs typeface="Calibri" panose="020F0502020204030204" pitchFamily="34" charset="0"/>
              </a:rPr>
              <a:t>فترة التشاور لعام 2021 مفتوحة من 1 يوليو حتى 31 أغسطس</a:t>
            </a:r>
            <a:endParaRPr lang="en-US" dirty="0">
              <a:solidFill>
                <a:prstClr val="black"/>
              </a:solidFill>
              <a:cs typeface="Calibri" panose="020F0502020204030204" pitchFamily="34" charset="0"/>
            </a:endParaRPr>
          </a:p>
          <a:p>
            <a:pPr lvl="0" algn="r" rtl="1"/>
            <a:endParaRPr lang="en-US" dirty="0">
              <a:solidFill>
                <a:prstClr val="black"/>
              </a:solidFill>
              <a:cs typeface="Calibri" panose="020F0502020204030204" pitchFamily="34" charset="0"/>
            </a:endParaRPr>
          </a:p>
          <a:p>
            <a:pPr lvl="0" algn="r" rtl="1"/>
            <a:r>
              <a:rPr lang="ar-QA" dirty="0">
                <a:solidFill>
                  <a:prstClr val="black"/>
                </a:solidFill>
                <a:cs typeface="Calibri" panose="020F0502020204030204" pitchFamily="34" charset="0"/>
              </a:rPr>
              <a:t>تتضمن التشاور هذا العام 24 موضوع:</a:t>
            </a:r>
            <a:endParaRPr lang="en-US"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dirty="0">
                <a:solidFill>
                  <a:prstClr val="black"/>
                </a:solidFill>
                <a:cs typeface="Calibri" panose="020F0502020204030204" pitchFamily="34" charset="0"/>
              </a:rPr>
              <a:t>8 مسودات معايير دولية لتدابير الصحة النباتية</a:t>
            </a:r>
            <a:endParaRPr lang="en-US"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dirty="0">
                <a:solidFill>
                  <a:prstClr val="black"/>
                </a:solidFill>
                <a:cs typeface="Calibri" panose="020F0502020204030204" pitchFamily="34" charset="0"/>
              </a:rPr>
              <a:t>1 مسودة توصية لهيئة تدابير الصحة النباتية</a:t>
            </a:r>
            <a:endParaRPr lang="en-US"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dirty="0">
                <a:solidFill>
                  <a:prstClr val="black"/>
                </a:solidFill>
                <a:cs typeface="Calibri" panose="020F0502020204030204" pitchFamily="34" charset="0"/>
              </a:rPr>
              <a:t>1 مسودة مواصفات لمعيار دولي.</a:t>
            </a:r>
            <a:endParaRPr lang="en-US"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b="1" dirty="0">
                <a:solidFill>
                  <a:prstClr val="black"/>
                </a:solidFill>
                <a:cs typeface="Calibri" panose="020F0502020204030204" pitchFamily="34" charset="0"/>
              </a:rPr>
              <a:t>6 مسودات مواصفات لأدلة ومواد تدريب للاتفاقية</a:t>
            </a:r>
            <a:endParaRPr lang="en-US" b="1"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b="1" dirty="0">
                <a:solidFill>
                  <a:prstClr val="black"/>
                </a:solidFill>
                <a:cs typeface="Calibri" panose="020F0502020204030204" pitchFamily="34" charset="0"/>
              </a:rPr>
              <a:t>1 بيان الاختصاصات لمجموعة العمل الفرعية للجنة التنفيذ والمعنية بالالتزامات الوطنية للإبلاغ</a:t>
            </a:r>
            <a:endParaRPr lang="en-US" b="1"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dirty="0">
                <a:solidFill>
                  <a:prstClr val="black"/>
                </a:solidFill>
                <a:cs typeface="Calibri" panose="020F0502020204030204" pitchFamily="34" charset="0"/>
              </a:rPr>
              <a:t>6 معالجات صحة نباتية</a:t>
            </a:r>
            <a:endParaRPr lang="en-US"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dirty="0">
                <a:solidFill>
                  <a:prstClr val="black"/>
                </a:solidFill>
                <a:cs typeface="Calibri" panose="020F0502020204030204" pitchFamily="34" charset="0"/>
              </a:rPr>
              <a:t>1 بروتوكول تشخيص</a:t>
            </a:r>
            <a:endParaRPr lang="en-US" dirty="0">
              <a:solidFill>
                <a:prstClr val="black"/>
              </a:solidFill>
              <a:cs typeface="Calibri" panose="020F0502020204030204" pitchFamily="34" charset="0"/>
            </a:endParaRPr>
          </a:p>
          <a:p>
            <a:pPr lvl="1"/>
            <a:endParaRPr lang="en-US" dirty="0">
              <a:solidFill>
                <a:prstClr val="black"/>
              </a:solidFill>
              <a:cs typeface="Calibri" panose="020F0502020204030204" pitchFamily="34" charset="0"/>
            </a:endParaRPr>
          </a:p>
        </p:txBody>
      </p:sp>
    </p:spTree>
    <p:extLst>
      <p:ext uri="{BB962C8B-B14F-4D97-AF65-F5344CB8AC3E}">
        <p14:creationId xmlns:p14="http://schemas.microsoft.com/office/powerpoint/2010/main" val="2527799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21771"/>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6 مسودات مواصفات لأدلة ومواد تدريب للاتفاقية</a:t>
            </a: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2104399" y="1678755"/>
            <a:ext cx="8030094" cy="830997"/>
          </a:xfrm>
          <a:prstGeom prst="rect">
            <a:avLst/>
          </a:prstGeom>
        </p:spPr>
        <p:txBody>
          <a:bodyPr wrap="square">
            <a:spAutoFit/>
          </a:bodyPr>
          <a:lstStyle/>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a:p>
            <a:pPr marL="914400" lvl="1" indent="-457200">
              <a:buFont typeface="Arial" panose="020B0604020202020204" pitchFamily="34" charset="0"/>
              <a:buChar char="•"/>
            </a:pPr>
            <a:endParaRPr lang="en-US" dirty="0">
              <a:solidFill>
                <a:prstClr val="black"/>
              </a:solidFill>
              <a:cs typeface="Calibri" panose="020F050202020403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3862" y="1612649"/>
            <a:ext cx="1212351" cy="121235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4837" y="3140248"/>
            <a:ext cx="1140431" cy="114043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3862" y="4595927"/>
            <a:ext cx="1262379" cy="1262379"/>
          </a:xfrm>
          <a:prstGeom prst="rect">
            <a:avLst/>
          </a:prstGeom>
        </p:spPr>
      </p:pic>
      <p:sp>
        <p:nvSpPr>
          <p:cNvPr id="8" name="TextBox 7"/>
          <p:cNvSpPr txBox="1"/>
          <p:nvPr/>
        </p:nvSpPr>
        <p:spPr>
          <a:xfrm>
            <a:off x="5304277" y="1783124"/>
            <a:ext cx="5208997" cy="3539430"/>
          </a:xfrm>
          <a:prstGeom prst="rect">
            <a:avLst/>
          </a:prstGeom>
          <a:noFill/>
        </p:spPr>
        <p:txBody>
          <a:bodyPr wrap="square" rtlCol="0">
            <a:spAutoFit/>
          </a:bodyPr>
          <a:lstStyle/>
          <a:p>
            <a:pPr marL="800100" lvl="1" indent="-342900" algn="r" rtl="1">
              <a:buFont typeface="Arial" panose="020B0604020202020204" pitchFamily="34" charset="0"/>
              <a:buChar char="•"/>
            </a:pPr>
            <a:r>
              <a:rPr lang="ar-QA" sz="3200" dirty="0">
                <a:solidFill>
                  <a:prstClr val="black"/>
                </a:solidFill>
                <a:cs typeface="Calibri" panose="020F0502020204030204" pitchFamily="34" charset="0"/>
              </a:rPr>
              <a:t>3 أدلة</a:t>
            </a: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sz="3200" dirty="0">
                <a:solidFill>
                  <a:prstClr val="black"/>
                </a:solidFill>
                <a:cs typeface="Calibri" panose="020F0502020204030204" pitchFamily="34" charset="0"/>
              </a:rPr>
              <a:t>2 دورة تعلم الكتروني</a:t>
            </a: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endParaRPr lang="en-US" sz="3200" dirty="0">
              <a:solidFill>
                <a:prstClr val="black"/>
              </a:solidFill>
              <a:cs typeface="Calibri" panose="020F0502020204030204" pitchFamily="34" charset="0"/>
            </a:endParaRPr>
          </a:p>
          <a:p>
            <a:pPr marL="800100" lvl="1" indent="-342900" algn="r" rtl="1">
              <a:buFont typeface="Arial" panose="020B0604020202020204" pitchFamily="34" charset="0"/>
              <a:buChar char="•"/>
            </a:pPr>
            <a:r>
              <a:rPr lang="ar-QA" sz="3200" dirty="0">
                <a:solidFill>
                  <a:prstClr val="black"/>
                </a:solidFill>
                <a:cs typeface="Calibri" panose="020F0502020204030204" pitchFamily="34" charset="0"/>
              </a:rPr>
              <a:t>1 حقيبة منهج تدريبي</a:t>
            </a:r>
            <a:endParaRPr lang="en-CA" sz="3200" dirty="0">
              <a:solidFill>
                <a:prstClr val="black"/>
              </a:solidFill>
              <a:cs typeface="Calibri" panose="020F0502020204030204" pitchFamily="34" charset="0"/>
            </a:endParaRPr>
          </a:p>
        </p:txBody>
      </p:sp>
      <p:pic>
        <p:nvPicPr>
          <p:cNvPr id="9" name="Picture 8"/>
          <p:cNvPicPr>
            <a:picLocks noChangeAspect="1"/>
          </p:cNvPicPr>
          <p:nvPr/>
        </p:nvPicPr>
        <p:blipFill>
          <a:blip r:embed="rId6"/>
          <a:stretch>
            <a:fillRect/>
          </a:stretch>
        </p:blipFill>
        <p:spPr>
          <a:xfrm>
            <a:off x="4421044" y="1612649"/>
            <a:ext cx="1213209" cy="1207113"/>
          </a:xfrm>
          <a:prstGeom prst="rect">
            <a:avLst/>
          </a:prstGeom>
        </p:spPr>
      </p:pic>
      <p:pic>
        <p:nvPicPr>
          <p:cNvPr id="10" name="Picture 9"/>
          <p:cNvPicPr>
            <a:picLocks noChangeAspect="1"/>
          </p:cNvPicPr>
          <p:nvPr/>
        </p:nvPicPr>
        <p:blipFill>
          <a:blip r:embed="rId6"/>
          <a:stretch>
            <a:fillRect/>
          </a:stretch>
        </p:blipFill>
        <p:spPr>
          <a:xfrm>
            <a:off x="3350659" y="1612649"/>
            <a:ext cx="1213209" cy="1207113"/>
          </a:xfrm>
          <a:prstGeom prst="rect">
            <a:avLst/>
          </a:prstGeom>
        </p:spPr>
      </p:pic>
      <p:pic>
        <p:nvPicPr>
          <p:cNvPr id="11" name="Picture 10"/>
          <p:cNvPicPr>
            <a:picLocks noChangeAspect="1"/>
          </p:cNvPicPr>
          <p:nvPr/>
        </p:nvPicPr>
        <p:blipFill>
          <a:blip r:embed="rId7"/>
          <a:stretch>
            <a:fillRect/>
          </a:stretch>
        </p:blipFill>
        <p:spPr>
          <a:xfrm>
            <a:off x="3697175" y="3137819"/>
            <a:ext cx="1140051" cy="1140051"/>
          </a:xfrm>
          <a:prstGeom prst="rect">
            <a:avLst/>
          </a:prstGeom>
        </p:spPr>
      </p:pic>
    </p:spTree>
    <p:extLst>
      <p:ext uri="{BB962C8B-B14F-4D97-AF65-F5344CB8AC3E}">
        <p14:creationId xmlns:p14="http://schemas.microsoft.com/office/powerpoint/2010/main" val="2116145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99138" y="0"/>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QA"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مسودة المواصفات لأدلة الاتفاقية 2021 </a:t>
            </a:r>
            <a:endParaRPr lang="en-US" sz="3400" b="1" dirty="0">
              <a:solidFill>
                <a:srgbClr val="165A30"/>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Content Placeholder 2"/>
          <p:cNvSpPr txBox="1">
            <a:spLocks/>
          </p:cNvSpPr>
          <p:nvPr/>
        </p:nvSpPr>
        <p:spPr>
          <a:xfrm>
            <a:off x="1899138" y="1514235"/>
            <a:ext cx="8440616"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None/>
              <a:defRPr/>
            </a:pPr>
            <a:endParaRPr lang="fr-FR" altLang="en-US" b="1" dirty="0">
              <a:ea typeface="Arial Unicode MS" panose="020B0604020202020204" pitchFamily="34" charset="-128"/>
              <a:cs typeface="Arial" panose="020B0604020202020204" pitchFamily="34" charset="0"/>
            </a:endParaRPr>
          </a:p>
        </p:txBody>
      </p:sp>
      <p:sp>
        <p:nvSpPr>
          <p:cNvPr id="4" name="Rectangle 3"/>
          <p:cNvSpPr/>
          <p:nvPr/>
        </p:nvSpPr>
        <p:spPr>
          <a:xfrm>
            <a:off x="3285880" y="1976706"/>
            <a:ext cx="7006982" cy="3816429"/>
          </a:xfrm>
          <a:prstGeom prst="rect">
            <a:avLst/>
          </a:prstGeom>
        </p:spPr>
        <p:txBody>
          <a:bodyPr wrap="square">
            <a:spAutoFit/>
          </a:bodyPr>
          <a:lstStyle/>
          <a:p>
            <a:pPr marL="914400" lvl="1" indent="-457200" algn="r" rtl="1">
              <a:spcAft>
                <a:spcPts val="1200"/>
              </a:spcAft>
              <a:buFont typeface="+mj-lt"/>
              <a:buAutoNum type="arabicPeriod"/>
            </a:pPr>
            <a:r>
              <a:rPr lang="ar-QA" b="1" i="1" dirty="0">
                <a:solidFill>
                  <a:prstClr val="black"/>
                </a:solidFill>
                <a:cs typeface="Calibri" panose="020F0502020204030204" pitchFamily="34" charset="0"/>
              </a:rPr>
              <a:t>دليل التخطيط للطوارئ، </a:t>
            </a:r>
            <a:r>
              <a:rPr lang="en-US" dirty="0">
                <a:solidFill>
                  <a:prstClr val="black"/>
                </a:solidFill>
                <a:cs typeface="Calibri" panose="020F0502020204030204" pitchFamily="34" charset="0"/>
              </a:rPr>
              <a:t> </a:t>
            </a:r>
            <a:r>
              <a:rPr lang="ar-QA" dirty="0">
                <a:solidFill>
                  <a:prstClr val="black"/>
                </a:solidFill>
                <a:cs typeface="Calibri" panose="020F0502020204030204" pitchFamily="34" charset="0"/>
              </a:rPr>
              <a:t>دليل </a:t>
            </a:r>
            <a:r>
              <a:rPr lang="en-US" dirty="0">
                <a:solidFill>
                  <a:prstClr val="black"/>
                </a:solidFill>
                <a:cs typeface="Calibri" panose="020F0502020204030204" pitchFamily="34" charset="0"/>
              </a:rPr>
              <a:t> (2019-012)	</a:t>
            </a:r>
            <a:endParaRPr lang="ar-QA" dirty="0">
              <a:solidFill>
                <a:prstClr val="black"/>
              </a:solidFill>
              <a:cs typeface="Calibri" panose="020F0502020204030204" pitchFamily="34" charset="0"/>
            </a:endParaRPr>
          </a:p>
          <a:p>
            <a:pPr marL="914400" lvl="1" indent="-457200" algn="r" rtl="1">
              <a:spcAft>
                <a:spcPts val="1200"/>
              </a:spcAft>
              <a:buFont typeface="+mj-lt"/>
              <a:buAutoNum type="arabicPeriod"/>
            </a:pPr>
            <a:endParaRPr lang="en-US" dirty="0">
              <a:solidFill>
                <a:prstClr val="black"/>
              </a:solidFill>
              <a:cs typeface="Calibri" panose="020F0502020204030204" pitchFamily="34" charset="0"/>
            </a:endParaRPr>
          </a:p>
          <a:p>
            <a:pPr marL="914400" lvl="1" indent="-457200" algn="r" rtl="1">
              <a:spcAft>
                <a:spcPts val="1200"/>
              </a:spcAft>
              <a:buFont typeface="+mj-lt"/>
              <a:buAutoNum type="arabicPeriod"/>
            </a:pPr>
            <a:r>
              <a:rPr lang="ar-QA" b="1" i="1" dirty="0">
                <a:solidFill>
                  <a:prstClr val="black"/>
                </a:solidFill>
                <a:cs typeface="Calibri" panose="020F0502020204030204" pitchFamily="34" charset="0"/>
              </a:rPr>
              <a:t>وضع وتنفيذ اللوائح والتشريعات لإدارة مخاطر الصحة النباتية على المواد الخاضعة للوائح للمنظمات الوطنية لوقاية النباتات، </a:t>
            </a:r>
            <a:r>
              <a:rPr lang="ar-QA" dirty="0">
                <a:solidFill>
                  <a:prstClr val="black"/>
                </a:solidFill>
                <a:cs typeface="Calibri" panose="020F0502020204030204" pitchFamily="34" charset="0"/>
              </a:rPr>
              <a:t>دليل </a:t>
            </a:r>
            <a:r>
              <a:rPr lang="en-US" dirty="0">
                <a:solidFill>
                  <a:prstClr val="black"/>
                </a:solidFill>
                <a:cs typeface="Calibri" panose="020F0502020204030204" pitchFamily="34" charset="0"/>
              </a:rPr>
              <a:t> (2018-008)	</a:t>
            </a:r>
            <a:endParaRPr lang="ar-QA" dirty="0">
              <a:solidFill>
                <a:prstClr val="black"/>
              </a:solidFill>
              <a:cs typeface="Calibri" panose="020F0502020204030204" pitchFamily="34" charset="0"/>
            </a:endParaRPr>
          </a:p>
          <a:p>
            <a:pPr marL="914400" lvl="1" indent="-457200" algn="r" rtl="1">
              <a:spcAft>
                <a:spcPts val="1200"/>
              </a:spcAft>
              <a:buFont typeface="+mj-lt"/>
              <a:buAutoNum type="arabicPeriod"/>
            </a:pPr>
            <a:endParaRPr lang="en-US" dirty="0">
              <a:solidFill>
                <a:prstClr val="black"/>
              </a:solidFill>
              <a:cs typeface="Calibri" panose="020F0502020204030204" pitchFamily="34" charset="0"/>
            </a:endParaRPr>
          </a:p>
          <a:p>
            <a:pPr marL="914400" lvl="1" indent="-457200" algn="r" rtl="1">
              <a:spcAft>
                <a:spcPts val="1200"/>
              </a:spcAft>
              <a:buFont typeface="+mj-lt"/>
              <a:buAutoNum type="arabicPeriod"/>
            </a:pPr>
            <a:r>
              <a:rPr lang="ar-QA" b="1" i="1" dirty="0">
                <a:solidFill>
                  <a:prstClr val="black"/>
                </a:solidFill>
                <a:cs typeface="Calibri" panose="020F0502020204030204" pitchFamily="34" charset="0"/>
              </a:rPr>
              <a:t>وضع إجراءات أمان الصحة النباتية،</a:t>
            </a:r>
            <a:r>
              <a:rPr lang="en-US" dirty="0">
                <a:solidFill>
                  <a:prstClr val="black"/>
                </a:solidFill>
                <a:cs typeface="Calibri" panose="020F0502020204030204" pitchFamily="34" charset="0"/>
              </a:rPr>
              <a:t> </a:t>
            </a:r>
            <a:r>
              <a:rPr lang="ar-QA" dirty="0">
                <a:solidFill>
                  <a:prstClr val="black"/>
                </a:solidFill>
                <a:cs typeface="Calibri" panose="020F0502020204030204" pitchFamily="34" charset="0"/>
              </a:rPr>
              <a:t>دليل </a:t>
            </a:r>
            <a:r>
              <a:rPr lang="en-US" dirty="0">
                <a:solidFill>
                  <a:prstClr val="black"/>
                </a:solidFill>
                <a:cs typeface="Calibri" panose="020F0502020204030204" pitchFamily="34" charset="0"/>
              </a:rPr>
              <a:t> (2018-028)</a:t>
            </a:r>
          </a:p>
          <a:p>
            <a:pPr lvl="1" algn="r" rtl="1">
              <a:spcAft>
                <a:spcPts val="1200"/>
              </a:spcAft>
            </a:pPr>
            <a:r>
              <a:rPr lang="en-US" dirty="0">
                <a:solidFill>
                  <a:prstClr val="black"/>
                </a:solidFill>
                <a:cs typeface="Calibri" panose="020F0502020204030204" pitchFamily="34" charset="0"/>
              </a:rPr>
              <a:t>	</a:t>
            </a:r>
          </a:p>
        </p:txBody>
      </p:sp>
      <p:pic>
        <p:nvPicPr>
          <p:cNvPr id="5" name="Picture 4"/>
          <p:cNvPicPr>
            <a:picLocks noChangeAspect="1"/>
          </p:cNvPicPr>
          <p:nvPr/>
        </p:nvPicPr>
        <p:blipFill>
          <a:blip r:embed="rId3"/>
          <a:stretch>
            <a:fillRect/>
          </a:stretch>
        </p:blipFill>
        <p:spPr>
          <a:xfrm>
            <a:off x="2322317" y="1976705"/>
            <a:ext cx="884008" cy="879566"/>
          </a:xfrm>
          <a:prstGeom prst="rect">
            <a:avLst/>
          </a:prstGeom>
        </p:spPr>
      </p:pic>
      <p:pic>
        <p:nvPicPr>
          <p:cNvPr id="6" name="Picture 5"/>
          <p:cNvPicPr>
            <a:picLocks noChangeAspect="1"/>
          </p:cNvPicPr>
          <p:nvPr/>
        </p:nvPicPr>
        <p:blipFill>
          <a:blip r:embed="rId4"/>
          <a:stretch>
            <a:fillRect/>
          </a:stretch>
        </p:blipFill>
        <p:spPr>
          <a:xfrm>
            <a:off x="2322098" y="3220793"/>
            <a:ext cx="884012" cy="879570"/>
          </a:xfrm>
          <a:prstGeom prst="rect">
            <a:avLst/>
          </a:prstGeom>
        </p:spPr>
      </p:pic>
      <p:pic>
        <p:nvPicPr>
          <p:cNvPr id="7" name="Picture 6"/>
          <p:cNvPicPr>
            <a:picLocks noChangeAspect="1"/>
          </p:cNvPicPr>
          <p:nvPr/>
        </p:nvPicPr>
        <p:blipFill>
          <a:blip r:embed="rId4"/>
          <a:stretch>
            <a:fillRect/>
          </a:stretch>
        </p:blipFill>
        <p:spPr>
          <a:xfrm>
            <a:off x="2306334" y="4562829"/>
            <a:ext cx="915540" cy="910940"/>
          </a:xfrm>
          <a:prstGeom prst="rect">
            <a:avLst/>
          </a:prstGeom>
        </p:spPr>
      </p:pic>
    </p:spTree>
    <p:extLst>
      <p:ext uri="{BB962C8B-B14F-4D97-AF65-F5344CB8AC3E}">
        <p14:creationId xmlns:p14="http://schemas.microsoft.com/office/powerpoint/2010/main" val="512527202"/>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D1CDB-15D1-4C85-BFBF-7D1270C6F64A}">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a3b9c205-ff93-4b66-a73e-1385ea8adb4a"/>
    <ds:schemaRef ds:uri="http://www.w3.org/XML/1998/namespace"/>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492</TotalTime>
  <Words>3243</Words>
  <Application>Microsoft Office PowerPoint</Application>
  <PresentationFormat>Widescreen</PresentationFormat>
  <Paragraphs>297</Paragraphs>
  <Slides>18</Slides>
  <Notes>16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.AppleSystemUIFont</vt:lpstr>
      <vt:lpstr>Arial</vt:lpstr>
      <vt:lpstr>Calibri</vt:lpstr>
      <vt:lpstr>Calibri (body)</vt:lpstr>
      <vt:lpstr>Calibri (body)</vt:lpstr>
      <vt:lpstr>Calibri Light</vt:lpstr>
      <vt:lpstr>Georgia</vt:lpstr>
      <vt:lpstr>Wingdings</vt:lpstr>
      <vt:lpstr>COVER</vt:lpstr>
      <vt:lpstr>Internal screen</vt:lpstr>
      <vt:lpstr>مسودة المواصفات للأدلة ومواد التدريب الجديدة للاتفاقية الدولية لوقاية النباتات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Ahmed M. Abdellah</cp:lastModifiedBy>
  <cp:revision>31</cp:revision>
  <cp:lastPrinted>2018-12-10T09:55:32Z</cp:lastPrinted>
  <dcterms:created xsi:type="dcterms:W3CDTF">2019-07-18T08:44:31Z</dcterms:created>
  <dcterms:modified xsi:type="dcterms:W3CDTF">2021-07-13T23:47:33Z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