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6"/>
  </p:notesMasterIdLst>
  <p:handoutMasterIdLst>
    <p:handoutMasterId r:id="rId27"/>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62" r:id="rId22"/>
    <p:sldId id="265" r:id="rId23"/>
    <p:sldId id="266" r:id="rId24"/>
    <p:sldId id="264" r:id="rId25"/>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13/07/2021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13/07/2021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a:solidFill>
                <a:srgbClr val="002060"/>
              </a:solidFill>
              <a:latin typeface="Calibri (body)" charset="-122"/>
            </a:endParaRPr>
          </a:p>
        </p:txBody>
      </p:sp>
      <p:sp>
        <p:nvSpPr>
          <p:cNvPr id="4" name="Slide Number Placeholder 3"/>
          <p:cNvSpPr>
            <a:spLocks noGrp="1"/>
          </p:cNvSpPr>
          <p:nvPr>
            <p:ph type="sldNum" sz="quarter" idx="10"/>
          </p:nvPr>
        </p:nvSpPr>
        <p:spPr/>
        <p:txBody>
          <a:bodyPr/>
          <a:lstStyle/>
          <a:p>
            <a:fld id="{83AA6AB3-E88D-4E81-AF7C-46B4269701E2}" type="slidenum">
              <a:rPr lang="en-US" smtClean="0"/>
              <a:t>3</a:t>
            </a:fld>
            <a:endParaRPr lang="en-US"/>
          </a:p>
        </p:txBody>
      </p:sp>
    </p:spTree>
    <p:extLst>
      <p:ext uri="{BB962C8B-B14F-4D97-AF65-F5344CB8AC3E}">
        <p14:creationId xmlns:p14="http://schemas.microsoft.com/office/powerpoint/2010/main" val="2989136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12</a:t>
            </a:fld>
            <a:endParaRPr lang="it-IT"/>
          </a:p>
        </p:txBody>
      </p:sp>
    </p:spTree>
    <p:extLst>
      <p:ext uri="{BB962C8B-B14F-4D97-AF65-F5344CB8AC3E}">
        <p14:creationId xmlns:p14="http://schemas.microsoft.com/office/powerpoint/2010/main" val="2209477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13</a:t>
            </a:fld>
            <a:endParaRPr lang="it-IT"/>
          </a:p>
        </p:txBody>
      </p:sp>
    </p:spTree>
    <p:extLst>
      <p:ext uri="{BB962C8B-B14F-4D97-AF65-F5344CB8AC3E}">
        <p14:creationId xmlns:p14="http://schemas.microsoft.com/office/powerpoint/2010/main" val="24386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14</a:t>
            </a:fld>
            <a:endParaRPr lang="it-IT"/>
          </a:p>
        </p:txBody>
      </p:sp>
    </p:spTree>
    <p:extLst>
      <p:ext uri="{BB962C8B-B14F-4D97-AF65-F5344CB8AC3E}">
        <p14:creationId xmlns:p14="http://schemas.microsoft.com/office/powerpoint/2010/main" val="3270901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Due to the</a:t>
            </a:r>
            <a:r>
              <a:rPr lang="en-GB" baseline="0" dirty="0"/>
              <a:t> COVID-19 pandemic, several key activities in the context of the IYPH were postponed into the first half of 2021. Subsequently, the IYPH was de facto extended until 1 July 2021, when the IYPH closing ceremony will take place.</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4</a:t>
            </a:fld>
            <a:endParaRPr lang="it-IT"/>
          </a:p>
        </p:txBody>
      </p:sp>
    </p:spTree>
    <p:extLst>
      <p:ext uri="{BB962C8B-B14F-4D97-AF65-F5344CB8AC3E}">
        <p14:creationId xmlns:p14="http://schemas.microsoft.com/office/powerpoint/2010/main" val="2669056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After the</a:t>
            </a:r>
            <a:r>
              <a:rPr lang="en-GB" baseline="0" dirty="0"/>
              <a:t> IYPH launch event in December 2019, CPM-15 was postponed to March/April 2021, while the International Plant Protection Convention in Helsinki was cancelled and its convening postponed to May 2022. Other key initiatives took place in the context of World Food Day, the Human Rights Day and the CFS47 (cooperation between the IPPC Secretariat and the Right to Food Team). Three webinars are planned on 1, 29 and 30 June, respectively on the launch of the global study on climate change impacts on plant health, on plant health and food systems, and again on climate change, biodiversity and plant health, followed by the IYPH closing ceremony on 1 July.</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5</a:t>
            </a:fld>
            <a:endParaRPr lang="it-IT"/>
          </a:p>
        </p:txBody>
      </p:sp>
    </p:spTree>
    <p:extLst>
      <p:ext uri="{BB962C8B-B14F-4D97-AF65-F5344CB8AC3E}">
        <p14:creationId xmlns:p14="http://schemas.microsoft.com/office/powerpoint/2010/main" val="1475381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baseline="0" dirty="0"/>
              <a:t>-IYPH art and drawing competition.</a:t>
            </a:r>
          </a:p>
          <a:p>
            <a:r>
              <a:rPr lang="en-GB" baseline="0" dirty="0"/>
              <a:t>-IYPH photo contest.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-IYPH video contest by CIHEAM and </a:t>
            </a:r>
            <a:r>
              <a:rPr lang="en-GB" baseline="0" dirty="0" err="1"/>
              <a:t>Euphresco</a:t>
            </a:r>
            <a:r>
              <a:rPr lang="en-GB" baseline="0" dirty="0"/>
              <a:t>.</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(awards for the three to be provided at IYPH closing ceremony.</a:t>
            </a:r>
            <a:endParaRPr lang="en-US" baseline="0" dirty="0"/>
          </a:p>
          <a:p>
            <a:r>
              <a:rPr lang="en-GB" baseline="0" dirty="0"/>
              <a:t>-IYPH friends and events pages constantly updated.</a:t>
            </a:r>
          </a:p>
          <a:p>
            <a:r>
              <a:rPr lang="en-US" sz="2000" u="sng" dirty="0">
                <a:solidFill>
                  <a:schemeClr val="tx2">
                    <a:lumMod val="50000"/>
                  </a:schemeClr>
                </a:solidFill>
              </a:rPr>
              <a:t>-Events and</a:t>
            </a:r>
            <a:r>
              <a:rPr lang="en-US" sz="2000" u="sng" baseline="0" dirty="0">
                <a:solidFill>
                  <a:schemeClr val="tx2">
                    <a:lumMod val="50000"/>
                  </a:schemeClr>
                </a:solidFill>
              </a:rPr>
              <a:t> </a:t>
            </a:r>
            <a:r>
              <a:rPr lang="en-US" sz="2000" u="sng" dirty="0">
                <a:solidFill>
                  <a:schemeClr val="tx2">
                    <a:lumMod val="50000"/>
                  </a:schemeClr>
                </a:solidFill>
              </a:rPr>
              <a:t>Webinars.</a:t>
            </a:r>
          </a:p>
          <a:p>
            <a:r>
              <a:rPr lang="en-GB" sz="2000" u="sng" dirty="0">
                <a:solidFill>
                  <a:schemeClr val="tx2">
                    <a:lumMod val="50000"/>
                  </a:schemeClr>
                </a:solidFill>
              </a:rPr>
              <a:t>-4 podcasts on UN News</a:t>
            </a:r>
            <a:r>
              <a:rPr lang="en-GB" sz="2000" u="sng" baseline="0" dirty="0">
                <a:solidFill>
                  <a:schemeClr val="tx2">
                    <a:lumMod val="50000"/>
                  </a:schemeClr>
                </a:solidFill>
              </a:rPr>
              <a:t>, FAO and Vatican News channels.</a:t>
            </a:r>
            <a:endParaRPr lang="en-US" sz="2000" u="sng" dirty="0">
              <a:solidFill>
                <a:schemeClr val="tx2">
                  <a:lumMod val="50000"/>
                </a:schemeClr>
              </a:solidFill>
            </a:endParaRPr>
          </a:p>
          <a:p>
            <a:r>
              <a:rPr lang="en-US" sz="2000" u="sng" dirty="0">
                <a:solidFill>
                  <a:schemeClr val="tx2">
                    <a:lumMod val="50000"/>
                  </a:schemeClr>
                </a:solidFill>
              </a:rPr>
              <a:t>-Articles and news.</a:t>
            </a:r>
          </a:p>
          <a:p>
            <a:r>
              <a:rPr lang="en-US" sz="2000" u="sng" dirty="0">
                <a:solidFill>
                  <a:schemeClr val="tx2">
                    <a:lumMod val="50000"/>
                  </a:schemeClr>
                </a:solidFill>
              </a:rPr>
              <a:t>-Interviews.</a:t>
            </a:r>
          </a:p>
          <a:p>
            <a:r>
              <a:rPr lang="en-US" sz="2000" u="sng" dirty="0">
                <a:solidFill>
                  <a:schemeClr val="tx2">
                    <a:lumMod val="50000"/>
                  </a:schemeClr>
                </a:solidFill>
              </a:rPr>
              <a:t>-Study on impact of climate change</a:t>
            </a:r>
            <a:r>
              <a:rPr lang="en-US" sz="2000" u="none" baseline="0" dirty="0">
                <a:solidFill>
                  <a:schemeClr val="tx2">
                    <a:lumMod val="50000"/>
                  </a:schemeClr>
                </a:solidFill>
              </a:rPr>
              <a:t> on plant health.</a:t>
            </a:r>
            <a:endParaRPr lang="en-US" sz="2000" dirty="0">
              <a:solidFill>
                <a:schemeClr val="tx2">
                  <a:lumMod val="50000"/>
                </a:schemeClr>
              </a:solidFill>
            </a:endParaRPr>
          </a:p>
          <a:p>
            <a:r>
              <a:rPr lang="en-US" sz="2000" dirty="0">
                <a:solidFill>
                  <a:schemeClr val="tx2">
                    <a:lumMod val="50000"/>
                  </a:schemeClr>
                </a:solidFill>
              </a:rPr>
              <a:t>-Publication of </a:t>
            </a:r>
            <a:r>
              <a:rPr lang="en-US" sz="2000" u="sng" dirty="0">
                <a:solidFill>
                  <a:schemeClr val="tx2">
                    <a:lumMod val="50000"/>
                  </a:schemeClr>
                </a:solidFill>
              </a:rPr>
              <a:t>phytosanitary research coordination</a:t>
            </a:r>
            <a:r>
              <a:rPr lang="en-US" sz="2000" dirty="0">
                <a:solidFill>
                  <a:schemeClr val="tx2">
                    <a:lumMod val="50000"/>
                  </a:schemeClr>
                </a:solidFill>
              </a:rPr>
              <a:t> paper with </a:t>
            </a:r>
            <a:r>
              <a:rPr lang="en-US" sz="2000" dirty="0" err="1">
                <a:solidFill>
                  <a:schemeClr val="tx2">
                    <a:lumMod val="50000"/>
                  </a:schemeClr>
                </a:solidFill>
              </a:rPr>
              <a:t>Euphresco</a:t>
            </a:r>
            <a:r>
              <a:rPr lang="en-US" sz="2000" dirty="0">
                <a:solidFill>
                  <a:schemeClr val="tx2">
                    <a:lumMod val="50000"/>
                  </a:schemeClr>
                </a:solidFill>
              </a:rPr>
              <a:t>, followed by establishment of coordination mechanism.</a:t>
            </a:r>
          </a:p>
        </p:txBody>
      </p:sp>
      <p:sp>
        <p:nvSpPr>
          <p:cNvPr id="4" name="Slide Number Placeholder 3"/>
          <p:cNvSpPr>
            <a:spLocks noGrp="1"/>
          </p:cNvSpPr>
          <p:nvPr>
            <p:ph type="sldNum" sz="quarter" idx="10"/>
          </p:nvPr>
        </p:nvSpPr>
        <p:spPr/>
        <p:txBody>
          <a:bodyPr/>
          <a:lstStyle/>
          <a:p>
            <a:fld id="{A1D8A1CB-5492-D248-AAAB-D3DF051C3286}" type="slidenum">
              <a:rPr lang="it-IT" smtClean="0"/>
              <a:t>6</a:t>
            </a:fld>
            <a:endParaRPr lang="it-IT"/>
          </a:p>
        </p:txBody>
      </p:sp>
    </p:spTree>
    <p:extLst>
      <p:ext uri="{BB962C8B-B14F-4D97-AF65-F5344CB8AC3E}">
        <p14:creationId xmlns:p14="http://schemas.microsoft.com/office/powerpoint/2010/main" val="4100709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-IYPH website in 6 languages.</a:t>
            </a:r>
          </a:p>
          <a:p>
            <a:r>
              <a:rPr lang="en-GB" dirty="0"/>
              <a:t>-IYPH logo in 35+ languages.</a:t>
            </a:r>
          </a:p>
          <a:p>
            <a:r>
              <a:rPr lang="en-GB" dirty="0"/>
              <a:t>-IYPH communications toolkit:</a:t>
            </a:r>
            <a:r>
              <a:rPr lang="en-GB" baseline="0" dirty="0"/>
              <a:t> get started, brochure, communications guide, activity book, video, social media board and visual materials.</a:t>
            </a:r>
          </a:p>
          <a:p>
            <a:pPr marL="0" indent="0">
              <a:buFontTx/>
              <a:buNone/>
            </a:pPr>
            <a:r>
              <a:rPr lang="en-GB" baseline="0" dirty="0"/>
              <a:t>-Podcasts.</a:t>
            </a:r>
          </a:p>
          <a:p>
            <a:r>
              <a:rPr lang="en-GB" baseline="0" dirty="0"/>
              <a:t>-Activity book translated into 11 languages so far (others are being translated).</a:t>
            </a:r>
          </a:p>
          <a:p>
            <a:r>
              <a:rPr lang="en-GB" baseline="0" dirty="0"/>
              <a:t>-Animation “Can you imagine a world without plants?”</a:t>
            </a:r>
          </a:p>
          <a:p>
            <a:r>
              <a:rPr lang="en-GB" baseline="0" dirty="0"/>
              <a:t>-Drawing contest for kids and pre teens.</a:t>
            </a:r>
          </a:p>
          <a:p>
            <a:r>
              <a:rPr lang="en-GB" baseline="0" dirty="0"/>
              <a:t>-Youth Declaration.</a:t>
            </a:r>
          </a:p>
          <a:p>
            <a:r>
              <a:rPr lang="en-GB" baseline="0" dirty="0"/>
              <a:t>-Social media campaigns.</a:t>
            </a:r>
          </a:p>
          <a:p>
            <a:r>
              <a:rPr lang="en-GB" baseline="0" dirty="0"/>
              <a:t>-IYPH newsletter (first issue in June 2020).</a:t>
            </a:r>
          </a:p>
          <a:p>
            <a:r>
              <a:rPr lang="en-GB" baseline="0" dirty="0"/>
              <a:t>-3 IYPH advocates.</a:t>
            </a:r>
          </a:p>
          <a:p>
            <a:pPr marL="0" marR="0" lvl="0" indent="0" algn="l" defTabSz="1392265" rtl="0" eaLnBrk="1" fontAlgn="auto" latinLnBrk="0" hangingPunct="1">
              <a:lnSpc>
                <a:spcPct val="100000"/>
              </a:lnSpc>
              <a:spcBef>
                <a:spcPts val="0"/>
              </a:spcBef>
              <a:spcAft>
                <a:spcPts val="0"/>
              </a:spcAft>
              <a:buClrTx/>
              <a:buSzTx/>
              <a:buFontTx/>
              <a:buNone/>
              <a:tabLst/>
              <a:defRPr/>
            </a:pPr>
            <a:r>
              <a:rPr lang="en-GB" baseline="0" dirty="0"/>
              <a:t>- 12 human interest stories on plant health were selected from all regions and published on the IYPH website.</a:t>
            </a:r>
          </a:p>
          <a:p>
            <a:r>
              <a:rPr lang="en-GB" baseline="0" dirty="0"/>
              <a:t>-IYPH ambassadors and champion: Rodrigo Pacheco, Monty Don, </a:t>
            </a:r>
            <a:r>
              <a:rPr lang="en-GB" baseline="0" dirty="0" err="1"/>
              <a:t>Diarmuid</a:t>
            </a:r>
            <a:r>
              <a:rPr lang="en-GB" baseline="0" dirty="0"/>
              <a:t> Gavin.</a:t>
            </a:r>
          </a:p>
          <a:p>
            <a:r>
              <a:rPr lang="en-GB" baseline="0" dirty="0"/>
              <a:t>-Talking plant health with Janet Ellis.</a:t>
            </a:r>
          </a:p>
          <a:p>
            <a:pPr marL="0" indent="0">
              <a:buFontTx/>
              <a:buNone/>
            </a:pPr>
            <a:r>
              <a:rPr lang="en-GB" baseline="0" dirty="0"/>
              <a:t>-Gavin and Monty’s interviews with UN Regional Information Centre for Western Europe.</a:t>
            </a:r>
          </a:p>
          <a:p>
            <a:r>
              <a:rPr lang="en-GB" baseline="0" dirty="0"/>
              <a:t>-Gavin’s short videos on plant health.</a:t>
            </a:r>
          </a:p>
          <a:p>
            <a:r>
              <a:rPr lang="en-GB" baseline="0" dirty="0"/>
              <a:t>-Webinar with ISF and European advocates.</a:t>
            </a:r>
          </a:p>
          <a:p>
            <a:r>
              <a:rPr lang="en-GB" baseline="0" dirty="0"/>
              <a:t>-Other videos and interviews being planned.</a:t>
            </a:r>
          </a:p>
          <a:p>
            <a:r>
              <a:rPr lang="en-GB" baseline="0" dirty="0"/>
              <a:t>-Participation in IYPH closing ceremony.</a:t>
            </a:r>
          </a:p>
        </p:txBody>
      </p:sp>
      <p:sp>
        <p:nvSpPr>
          <p:cNvPr id="4" name="Slide Number Placeholder 3"/>
          <p:cNvSpPr>
            <a:spLocks noGrp="1"/>
          </p:cNvSpPr>
          <p:nvPr>
            <p:ph type="sldNum" sz="quarter" idx="10"/>
          </p:nvPr>
        </p:nvSpPr>
        <p:spPr/>
        <p:txBody>
          <a:bodyPr/>
          <a:lstStyle/>
          <a:p>
            <a:fld id="{A1D8A1CB-5492-D248-AAAB-D3DF051C3286}" type="slidenum">
              <a:rPr lang="it-IT" smtClean="0"/>
              <a:t>7</a:t>
            </a:fld>
            <a:endParaRPr lang="it-IT"/>
          </a:p>
        </p:txBody>
      </p:sp>
    </p:spTree>
    <p:extLst>
      <p:ext uri="{BB962C8B-B14F-4D97-AF65-F5344CB8AC3E}">
        <p14:creationId xmlns:p14="http://schemas.microsoft.com/office/powerpoint/2010/main" val="1748706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41D68E-A746-4579-8D2E-BCF13B62CD87}" type="slidenum">
              <a:rPr lang="en-US" smtClean="0"/>
              <a:t>8</a:t>
            </a:fld>
            <a:endParaRPr lang="en-US"/>
          </a:p>
        </p:txBody>
      </p:sp>
    </p:spTree>
    <p:extLst>
      <p:ext uri="{BB962C8B-B14F-4D97-AF65-F5344CB8AC3E}">
        <p14:creationId xmlns:p14="http://schemas.microsoft.com/office/powerpoint/2010/main" val="570804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pPr marL="0" marR="0" lvl="0" indent="0" algn="r" defTabSz="714375" rtl="0" eaLnBrk="0" fontAlgn="base" latinLnBrk="0" hangingPunct="0">
              <a:lnSpc>
                <a:spcPct val="100000"/>
              </a:lnSpc>
              <a:spcBef>
                <a:spcPct val="0"/>
              </a:spcBef>
              <a:spcAft>
                <a:spcPct val="0"/>
              </a:spcAft>
              <a:buClrTx/>
              <a:buSzTx/>
              <a:buFontTx/>
              <a:buNone/>
              <a:tabLst/>
              <a:defRPr/>
            </a:pPr>
            <a:fld id="{1541D68E-A746-4579-8D2E-BCF13B62CD87}" type="slidenum">
              <a:rPr kumimoji="0" lang="en-US" sz="1200" b="0" i="0" u="none" strike="noStrike" kern="1200" cap="none" spc="0" normalizeH="0" baseline="0" noProof="0" smtClean="0">
                <a:ln>
                  <a:noFill/>
                </a:ln>
                <a:solidFill>
                  <a:prstClr val="black"/>
                </a:solidFill>
                <a:effectLst/>
                <a:uLnTx/>
                <a:uFillTx/>
                <a:latin typeface="Calibri" charset="0"/>
                <a:cs typeface="Arial" charset="0"/>
              </a:rPr>
              <a:pPr marL="0" marR="0" lvl="0" indent="0" algn="r" defTabSz="714375"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charset="0"/>
              <a:cs typeface="Arial" charset="0"/>
            </a:endParaRPr>
          </a:p>
        </p:txBody>
      </p:sp>
    </p:spTree>
    <p:extLst>
      <p:ext uri="{BB962C8B-B14F-4D97-AF65-F5344CB8AC3E}">
        <p14:creationId xmlns:p14="http://schemas.microsoft.com/office/powerpoint/2010/main" val="3715348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-Outreach initiatives like trams branded with the IYPH visual identity (photo</a:t>
            </a:r>
            <a:r>
              <a:rPr lang="en-GB" baseline="0" dirty="0"/>
              <a:t> taken in Milan).</a:t>
            </a:r>
            <a:endParaRPr lang="en-GB" dirty="0"/>
          </a:p>
          <a:p>
            <a:r>
              <a:rPr lang="en-GB" dirty="0"/>
              <a:t>-IYPH flags</a:t>
            </a:r>
            <a:r>
              <a:rPr lang="en-GB" baseline="0" dirty="0"/>
              <a:t> waving in the Republic of Korea (many gadgets like bags, pens, pins, notebooks also produced) </a:t>
            </a:r>
          </a:p>
          <a:p>
            <a:r>
              <a:rPr lang="en-GB" baseline="0" dirty="0"/>
              <a:t>-Current invasive pests awareness month in North America, with lighting of public buildings and Niagara Falls.</a:t>
            </a:r>
          </a:p>
          <a:p>
            <a:r>
              <a:rPr lang="en-GB" baseline="0" dirty="0"/>
              <a:t>-Coins (2 EUR by Belgium, 5 EUR by Italy, coin by Mexico).</a:t>
            </a:r>
          </a:p>
          <a:p>
            <a:r>
              <a:rPr lang="en-GB" baseline="0" dirty="0"/>
              <a:t>-Many stamps being produced by countries (22 as of December 2020).</a:t>
            </a:r>
          </a:p>
        </p:txBody>
      </p:sp>
      <p:sp>
        <p:nvSpPr>
          <p:cNvPr id="4" name="Slide Number Placeholder 3"/>
          <p:cNvSpPr>
            <a:spLocks noGrp="1"/>
          </p:cNvSpPr>
          <p:nvPr>
            <p:ph type="sldNum" sz="quarter" idx="10"/>
          </p:nvPr>
        </p:nvSpPr>
        <p:spPr/>
        <p:txBody>
          <a:bodyPr/>
          <a:lstStyle/>
          <a:p>
            <a:fld id="{83AA6AB3-E88D-4E81-AF7C-46B4269701E2}" type="slidenum">
              <a:rPr lang="en-US" smtClean="0"/>
              <a:t>10</a:t>
            </a:fld>
            <a:endParaRPr lang="en-US"/>
          </a:p>
        </p:txBody>
      </p:sp>
    </p:spTree>
    <p:extLst>
      <p:ext uri="{BB962C8B-B14F-4D97-AF65-F5344CB8AC3E}">
        <p14:creationId xmlns:p14="http://schemas.microsoft.com/office/powerpoint/2010/main" val="321314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Next steps: review by the FAO Conference in July</a:t>
            </a:r>
            <a:r>
              <a:rPr lang="en-GB" baseline="0" dirty="0"/>
              <a:t> 2021 and the UN General Assembly in September – December 2021.</a:t>
            </a:r>
            <a:endParaRPr lang="en-US" dirty="0"/>
          </a:p>
        </p:txBody>
      </p:sp>
      <p:sp>
        <p:nvSpPr>
          <p:cNvPr id="4" name="Slide Number Placeholder 3"/>
          <p:cNvSpPr>
            <a:spLocks noGrp="1"/>
          </p:cNvSpPr>
          <p:nvPr>
            <p:ph type="sldNum" sz="quarter" idx="10"/>
          </p:nvPr>
        </p:nvSpPr>
        <p:spPr/>
        <p:txBody>
          <a:bodyPr/>
          <a:lstStyle/>
          <a:p>
            <a:fld id="{A1D8A1CB-5492-D248-AAAB-D3DF051C3286}" type="slidenum">
              <a:rPr lang="it-IT" smtClean="0"/>
              <a:t>11</a:t>
            </a:fld>
            <a:endParaRPr lang="it-IT"/>
          </a:p>
        </p:txBody>
      </p:sp>
    </p:spTree>
    <p:extLst>
      <p:ext uri="{BB962C8B-B14F-4D97-AF65-F5344CB8AC3E}">
        <p14:creationId xmlns:p14="http://schemas.microsoft.com/office/powerpoint/2010/main" val="697285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901" y="1036993"/>
            <a:ext cx="10506351" cy="1143000"/>
          </a:xfrm>
          <a:prstGeom prst="rect">
            <a:avLst/>
          </a:prstGeom>
        </p:spPr>
        <p:txBody>
          <a:bodyPr lIns="91428" tIns="45714" rIns="91428" bIns="45714"/>
          <a:lstStyle>
            <a:lvl1pPr algn="l">
              <a:defRPr/>
            </a:lvl1pPr>
          </a:lstStyle>
          <a:p>
            <a:r>
              <a:rPr lang="en-US"/>
              <a:t>Click to edit Master title style</a:t>
            </a:r>
          </a:p>
        </p:txBody>
      </p:sp>
      <p:sp>
        <p:nvSpPr>
          <p:cNvPr id="3" name="Content Placeholder 2"/>
          <p:cNvSpPr>
            <a:spLocks noGrp="1"/>
          </p:cNvSpPr>
          <p:nvPr>
            <p:ph idx="1" hasCustomPrompt="1"/>
          </p:nvPr>
        </p:nvSpPr>
        <p:spPr>
          <a:xfrm>
            <a:off x="461969" y="2362562"/>
            <a:ext cx="10454284" cy="3466710"/>
          </a:xfrm>
          <a:prstGeom prst="rect">
            <a:avLst/>
          </a:prstGeom>
        </p:spPr>
        <p:txBody>
          <a:bodyPr/>
          <a:lstStyle>
            <a:lvl1pPr marL="0" marR="0" indent="0" algn="l" defTabSz="77792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290424" marR="0" lvl="0" indent="-290424" algn="l" defTabSz="777924" rtl="0" eaLnBrk="0" fontAlgn="base" latinLnBrk="0" hangingPunct="0">
              <a:lnSpc>
                <a:spcPct val="100000"/>
              </a:lnSpc>
              <a:spcBef>
                <a:spcPct val="20000"/>
              </a:spcBef>
              <a:spcAft>
                <a:spcPct val="0"/>
              </a:spcAft>
              <a:buClrTx/>
              <a:buSzTx/>
              <a:buFont typeface="Arial" charset="0"/>
              <a:buNone/>
              <a:tabLst/>
              <a:defRPr/>
            </a:pPr>
            <a:r>
              <a:rPr lang="en-US" sz="1700" baseline="0"/>
              <a:t>Lorem </a:t>
            </a:r>
            <a:r>
              <a:rPr lang="en-US" sz="1700" baseline="0" err="1"/>
              <a:t>Ipsum</a:t>
            </a:r>
            <a:endParaRPr lang="en-US" sz="1700" baseline="0"/>
          </a:p>
        </p:txBody>
      </p:sp>
    </p:spTree>
    <p:extLst>
      <p:ext uri="{BB962C8B-B14F-4D97-AF65-F5344CB8AC3E}">
        <p14:creationId xmlns:p14="http://schemas.microsoft.com/office/powerpoint/2010/main" val="2391002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563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56" r:id="rId3"/>
    <p:sldLayoutId id="2147483957" r:id="rId4"/>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fao.org/iyph" TargetMode="External"/><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www.fao.org/plant-health-2020" TargetMode="External"/><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png"/><Relationship Id="rId10" Type="http://schemas.openxmlformats.org/officeDocument/2006/relationships/image" Target="../media/image31.jpeg"/><Relationship Id="rId4" Type="http://schemas.openxmlformats.org/officeDocument/2006/relationships/image" Target="../media/image25.png"/><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r>
              <a:rPr lang="ar-AE" dirty="0" smtClean="0"/>
              <a:t>السنة الدولية</a:t>
            </a:r>
            <a:r>
              <a:rPr lang="en-GB" dirty="0" smtClean="0"/>
              <a:t/>
            </a:r>
            <a:br>
              <a:rPr lang="en-GB" dirty="0" smtClean="0"/>
            </a:br>
            <a:r>
              <a:rPr lang="ar-AE" dirty="0" smtClean="0"/>
              <a:t> </a:t>
            </a:r>
            <a:r>
              <a:rPr lang="ar-EG" dirty="0"/>
              <a:t>للصحة النباتية</a:t>
            </a:r>
            <a:endParaRPr lang="en-IT"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r>
              <a:rPr lang="en-GB" dirty="0" smtClean="0"/>
              <a:t> </a:t>
            </a:r>
            <a:r>
              <a:rPr lang="ar-EG" altLang="en-US" sz="2400" dirty="0">
                <a:solidFill>
                  <a:schemeClr val="tx1">
                    <a:lumMod val="95000"/>
                    <a:lumOff val="5000"/>
                  </a:schemeClr>
                </a:solidFill>
                <a:effectLst>
                  <a:outerShdw blurRad="38100" dist="38100" dir="2700000" algn="tl">
                    <a:srgbClr val="000000">
                      <a:alpha val="43137"/>
                    </a:srgbClr>
                  </a:outerShdw>
                </a:effectLst>
                <a:ea typeface="Arial Unicode MS" panose="020B0604020202020204" pitchFamily="34" charset="-128"/>
              </a:rPr>
              <a:t>يونيو 2021</a:t>
            </a:r>
            <a:endParaRPr lang="fr-FR" altLang="en-US" sz="2400" dirty="0">
              <a:solidFill>
                <a:schemeClr val="tx1">
                  <a:lumMod val="95000"/>
                  <a:lumOff val="5000"/>
                </a:schemeClr>
              </a:solidFill>
              <a:effectLst>
                <a:outerShdw blurRad="38100" dist="38100" dir="2700000" algn="tl">
                  <a:srgbClr val="000000">
                    <a:alpha val="43137"/>
                  </a:srgbClr>
                </a:outerShdw>
              </a:effectLst>
              <a:ea typeface="Arial Unicode MS" panose="020B0604020202020204" pitchFamily="34" charset="-128"/>
              <a:cs typeface="Arial" panose="020B0604020202020204" pitchFamily="34" charset="0"/>
            </a:endParaRPr>
          </a:p>
          <a:p>
            <a:endParaRPr lang="en-IT"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83515" y="638215"/>
            <a:ext cx="8624971"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المبادرات الوطنية والإقليمية للسنة الدولية للصحة النباتية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7364" y="4612780"/>
            <a:ext cx="1425190" cy="1386322"/>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2782" t="14064" r="6004" b="10808"/>
          <a:stretch/>
        </p:blipFill>
        <p:spPr>
          <a:xfrm>
            <a:off x="3366449" y="4677503"/>
            <a:ext cx="3042069" cy="1409399"/>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0868" t="20014" r="13985" b="26905"/>
          <a:stretch/>
        </p:blipFill>
        <p:spPr>
          <a:xfrm>
            <a:off x="6676306" y="4708445"/>
            <a:ext cx="3509929" cy="1378456"/>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t="2802" b="22524"/>
          <a:stretch/>
        </p:blipFill>
        <p:spPr>
          <a:xfrm>
            <a:off x="6636588" y="2900797"/>
            <a:ext cx="3474729" cy="165451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r="37486"/>
          <a:stretch/>
        </p:blipFill>
        <p:spPr>
          <a:xfrm>
            <a:off x="1807365" y="1678633"/>
            <a:ext cx="4653679" cy="2746835"/>
          </a:xfrm>
          <a:prstGeom prst="rect">
            <a:avLst/>
          </a:prstGeom>
        </p:spPr>
      </p:pic>
      <p:pic>
        <p:nvPicPr>
          <p:cNvPr id="1026" name="Picture 2" descr="Images are from USDA and Reuters/Carlos Jass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36588" y="1394842"/>
            <a:ext cx="3474729" cy="1492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529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96328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نجاحات السنة الدولية للصحة النباتية</a:t>
            </a:r>
            <a:r>
              <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a:t>
            </a: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 1. اليوم العالمي لصحة النبات</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0349" y="3628766"/>
            <a:ext cx="5334448" cy="2053848"/>
          </a:xfrm>
          <a:prstGeom prst="rect">
            <a:avLst/>
          </a:prstGeom>
        </p:spPr>
      </p:pic>
      <p:sp>
        <p:nvSpPr>
          <p:cNvPr id="3" name="TextBox 2"/>
          <p:cNvSpPr txBox="1"/>
          <p:nvPr/>
        </p:nvSpPr>
        <p:spPr>
          <a:xfrm>
            <a:off x="2866664" y="2398250"/>
            <a:ext cx="6458673" cy="830985"/>
          </a:xfrm>
          <a:prstGeom prst="rect">
            <a:avLst/>
          </a:prstGeom>
          <a:noFill/>
        </p:spPr>
        <p:txBody>
          <a:bodyPr wrap="square" lIns="91428" tIns="45714" rIns="91428" bIns="45714" rtlCol="0">
            <a:spAutoFit/>
          </a:bodyPr>
          <a:lstStyle/>
          <a:p>
            <a:pPr algn="ctr"/>
            <a:r>
              <a:rPr lang="ar-EG" dirty="0">
                <a:latin typeface="Calibri (body)"/>
              </a:rPr>
              <a:t>اقر مجلس الفاو في ديسمبر 2020 مقترح زامبيا في اعتبار 12 مايو من كل عام كيوم دولي لصحة النبات</a:t>
            </a:r>
            <a:r>
              <a:rPr lang="en-GB" dirty="0">
                <a:latin typeface="Calibri (body)"/>
              </a:rPr>
              <a:t>.</a:t>
            </a:r>
            <a:endParaRPr lang="en-US" dirty="0">
              <a:latin typeface="Calibri (body)"/>
            </a:endParaRPr>
          </a:p>
        </p:txBody>
      </p:sp>
    </p:spTree>
    <p:extLst>
      <p:ext uri="{BB962C8B-B14F-4D97-AF65-F5344CB8AC3E}">
        <p14:creationId xmlns:p14="http://schemas.microsoft.com/office/powerpoint/2010/main" val="962313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96328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نجاحات السنة الدولية للصحة النباتية: 2. المؤتمر الدولي الأول لصحة النبات</a:t>
            </a:r>
          </a:p>
        </p:txBody>
      </p:sp>
      <p:sp>
        <p:nvSpPr>
          <p:cNvPr id="3" name="TextBox 2"/>
          <p:cNvSpPr txBox="1"/>
          <p:nvPr/>
        </p:nvSpPr>
        <p:spPr>
          <a:xfrm>
            <a:off x="2878238" y="2240151"/>
            <a:ext cx="6458673" cy="830985"/>
          </a:xfrm>
          <a:prstGeom prst="rect">
            <a:avLst/>
          </a:prstGeom>
          <a:noFill/>
        </p:spPr>
        <p:txBody>
          <a:bodyPr wrap="square" lIns="91428" tIns="45714" rIns="91428" bIns="45714" rtlCol="0">
            <a:spAutoFit/>
          </a:bodyPr>
          <a:lstStyle/>
          <a:p>
            <a:pPr marL="342859" indent="-342859" algn="ctr" rtl="1">
              <a:buFont typeface="Arial" panose="020B0604020202020204" pitchFamily="34" charset="0"/>
              <a:buChar char="•"/>
            </a:pPr>
            <a:r>
              <a:rPr lang="ar-EG" dirty="0">
                <a:latin typeface="Calibri (body)"/>
              </a:rPr>
              <a:t>في الأسبوع الذى يقع به 12 مايو 2022</a:t>
            </a:r>
            <a:endParaRPr lang="en-GB" dirty="0">
              <a:latin typeface="Calibri (body)"/>
            </a:endParaRPr>
          </a:p>
          <a:p>
            <a:pPr marL="342859" indent="-342859" algn="ctr" rtl="1">
              <a:buFont typeface="Arial" panose="020B0604020202020204" pitchFamily="34" charset="0"/>
              <a:buChar char="•"/>
            </a:pPr>
            <a:r>
              <a:rPr lang="ar-EG" dirty="0">
                <a:latin typeface="Calibri (body)"/>
              </a:rPr>
              <a:t>سيتم تحديد الدولة المضيفة</a:t>
            </a:r>
            <a:endParaRPr lang="en-US" dirty="0">
              <a:latin typeface="Calibri (body)"/>
            </a:endParaRPr>
          </a:p>
        </p:txBody>
      </p:sp>
      <p:pic>
        <p:nvPicPr>
          <p:cNvPr id="1028" name="Picture 4" descr="IPPC - International Plant Protection Conven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376" y="3433611"/>
            <a:ext cx="4938501" cy="22189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286003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24000" y="1007355"/>
            <a:ext cx="9144000"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نجاحات السنة الدولية للصحة النباتية </a:t>
            </a:r>
          </a:p>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3. مراجعة علمية لأثر التغير المناخي على الآفات النباتية</a:t>
            </a:r>
            <a:endPar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2537554" y="2240149"/>
            <a:ext cx="7337234" cy="1200316"/>
          </a:xfrm>
          <a:prstGeom prst="rect">
            <a:avLst/>
          </a:prstGeom>
          <a:noFill/>
        </p:spPr>
        <p:txBody>
          <a:bodyPr wrap="square" lIns="91428" tIns="45714" rIns="91428" bIns="45714" rtlCol="0">
            <a:spAutoFit/>
          </a:bodyPr>
          <a:lstStyle/>
          <a:p>
            <a:pPr marL="342859" indent="-342859" algn="r" rtl="1">
              <a:buFont typeface="Arial" panose="020B0604020202020204" pitchFamily="34" charset="0"/>
              <a:buChar char="•"/>
            </a:pPr>
            <a:r>
              <a:rPr lang="ar-EG" dirty="0">
                <a:latin typeface="Calibri (body)"/>
              </a:rPr>
              <a:t>النشر وعرض الملخص لصانعي السياسات في 1 يونيو</a:t>
            </a:r>
          </a:p>
          <a:p>
            <a:pPr marL="342859" indent="-342859" algn="r" rtl="1">
              <a:buFont typeface="Arial" panose="020B0604020202020204" pitchFamily="34" charset="0"/>
              <a:buChar char="•"/>
            </a:pPr>
            <a:r>
              <a:rPr lang="ar-EG" dirty="0">
                <a:latin typeface="Calibri (body)"/>
              </a:rPr>
              <a:t>عرض على المستوى مع المدير العام لمنظمة الفاو في 1 يونيو</a:t>
            </a:r>
          </a:p>
          <a:p>
            <a:pPr marL="342859" indent="-342859" algn="r" rtl="1">
              <a:buFont typeface="Arial" panose="020B0604020202020204" pitchFamily="34" charset="0"/>
              <a:buChar char="•"/>
            </a:pPr>
            <a:r>
              <a:rPr lang="ar-EG" dirty="0" err="1">
                <a:latin typeface="Calibri (body)"/>
              </a:rPr>
              <a:t>ويبينار</a:t>
            </a:r>
            <a:r>
              <a:rPr lang="ar-EG" dirty="0">
                <a:latin typeface="Calibri (body)"/>
              </a:rPr>
              <a:t> عن السنة الدولية للصحة النباتية في 30 يونيو</a:t>
            </a:r>
          </a:p>
        </p:txBody>
      </p:sp>
      <p:pic>
        <p:nvPicPr>
          <p:cNvPr id="7" name="Picture 6"/>
          <p:cNvPicPr>
            <a:picLocks noChangeAspect="1"/>
          </p:cNvPicPr>
          <p:nvPr/>
        </p:nvPicPr>
        <p:blipFill>
          <a:blip r:embed="rId3"/>
          <a:stretch>
            <a:fillRect/>
          </a:stretch>
        </p:blipFill>
        <p:spPr>
          <a:xfrm>
            <a:off x="4474455" y="3936982"/>
            <a:ext cx="3771900" cy="1914525"/>
          </a:xfrm>
          <a:prstGeom prst="rect">
            <a:avLst/>
          </a:prstGeom>
        </p:spPr>
      </p:pic>
    </p:spTree>
    <p:extLst>
      <p:ext uri="{BB962C8B-B14F-4D97-AF65-F5344CB8AC3E}">
        <p14:creationId xmlns:p14="http://schemas.microsoft.com/office/powerpoint/2010/main" val="724962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887204" y="96328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نجاحات السنة الدولية للصحة النباتية </a:t>
            </a:r>
          </a:p>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4. التقرير النهائي للسنة الدولية للصحة النباتية</a:t>
            </a:r>
            <a:endParaRPr lang="en-GB"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3" name="TextBox 2"/>
          <p:cNvSpPr txBox="1"/>
          <p:nvPr/>
        </p:nvSpPr>
        <p:spPr>
          <a:xfrm>
            <a:off x="2962458" y="2018102"/>
            <a:ext cx="6458673" cy="1569648"/>
          </a:xfrm>
          <a:prstGeom prst="rect">
            <a:avLst/>
          </a:prstGeom>
          <a:noFill/>
        </p:spPr>
        <p:txBody>
          <a:bodyPr wrap="square" lIns="91428" tIns="45714" rIns="91428" bIns="45714" rtlCol="0">
            <a:spAutoFit/>
          </a:bodyPr>
          <a:lstStyle/>
          <a:p>
            <a:pPr marL="342859" indent="-342859" algn="ctr" rtl="1">
              <a:buFont typeface="Arial" panose="020B0604020202020204" pitchFamily="34" charset="0"/>
              <a:buChar char="•"/>
            </a:pPr>
            <a:r>
              <a:rPr lang="ar-EG" dirty="0">
                <a:latin typeface="Calibri (body)"/>
              </a:rPr>
              <a:t>سيتم نشره بكل لغات منظمة الفاو الرسمية</a:t>
            </a:r>
          </a:p>
          <a:p>
            <a:pPr marL="342859" indent="-342859" algn="ctr" rtl="1">
              <a:buFont typeface="Arial" panose="020B0604020202020204" pitchFamily="34" charset="0"/>
              <a:buChar char="•"/>
            </a:pPr>
            <a:r>
              <a:rPr lang="ar-EG" dirty="0">
                <a:latin typeface="Calibri (body)"/>
              </a:rPr>
              <a:t>مخطط للنشر في أغسطس/سبتمبر 2021</a:t>
            </a:r>
          </a:p>
          <a:p>
            <a:pPr marL="342859" indent="-342859" algn="ctr" rtl="1">
              <a:buFont typeface="Arial" panose="020B0604020202020204" pitchFamily="34" charset="0"/>
              <a:buChar char="•"/>
            </a:pPr>
            <a:r>
              <a:rPr lang="ar-EG" dirty="0">
                <a:latin typeface="Calibri (body)"/>
              </a:rPr>
              <a:t>سيحتوى على اعلان شباب السنة الدولية للصحة النباتية </a:t>
            </a:r>
          </a:p>
          <a:p>
            <a:pPr marL="342859" indent="-342859" algn="ctr" rtl="1">
              <a:buFont typeface="Arial" panose="020B0604020202020204" pitchFamily="34" charset="0"/>
              <a:buChar char="•"/>
            </a:pPr>
            <a:r>
              <a:rPr lang="ar-EG" dirty="0">
                <a:latin typeface="Calibri (body)"/>
              </a:rPr>
              <a:t>مرحبا بجميع المشاركات</a:t>
            </a:r>
            <a:endParaRPr lang="en-GB" dirty="0">
              <a:latin typeface="Calibri (body)"/>
            </a:endParaRPr>
          </a:p>
        </p:txBody>
      </p:sp>
      <p:pic>
        <p:nvPicPr>
          <p:cNvPr id="6" name="Picture 5"/>
          <p:cNvPicPr>
            <a:picLocks noChangeAspect="1"/>
          </p:cNvPicPr>
          <p:nvPr/>
        </p:nvPicPr>
        <p:blipFill>
          <a:blip r:embed="rId3"/>
          <a:stretch>
            <a:fillRect/>
          </a:stretch>
        </p:blipFill>
        <p:spPr>
          <a:xfrm>
            <a:off x="3876164" y="3793594"/>
            <a:ext cx="4462818" cy="1790058"/>
          </a:xfrm>
          <a:prstGeom prst="rect">
            <a:avLst/>
          </a:prstGeom>
        </p:spPr>
      </p:pic>
    </p:spTree>
    <p:extLst>
      <p:ext uri="{BB962C8B-B14F-4D97-AF65-F5344CB8AC3E}">
        <p14:creationId xmlns:p14="http://schemas.microsoft.com/office/powerpoint/2010/main" val="2377564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33374" y="645017"/>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كيف يمكنني المشاركة؟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2" name="Picture 1"/>
          <p:cNvPicPr>
            <a:picLocks noChangeAspect="1"/>
          </p:cNvPicPr>
          <p:nvPr/>
        </p:nvPicPr>
        <p:blipFill>
          <a:blip r:embed="rId2"/>
          <a:stretch>
            <a:fillRect/>
          </a:stretch>
        </p:blipFill>
        <p:spPr>
          <a:xfrm>
            <a:off x="7253470" y="1408186"/>
            <a:ext cx="3224685" cy="2122087"/>
          </a:xfrm>
          <a:prstGeom prst="rect">
            <a:avLst/>
          </a:prstGeom>
        </p:spPr>
      </p:pic>
      <p:sp>
        <p:nvSpPr>
          <p:cNvPr id="4" name="Rectangle 3"/>
          <p:cNvSpPr/>
          <p:nvPr/>
        </p:nvSpPr>
        <p:spPr>
          <a:xfrm>
            <a:off x="1933374" y="1744089"/>
            <a:ext cx="4784138" cy="3785640"/>
          </a:xfrm>
          <a:prstGeom prst="rect">
            <a:avLst/>
          </a:prstGeom>
        </p:spPr>
        <p:txBody>
          <a:bodyPr wrap="square" lIns="91428" tIns="45714" rIns="91428" bIns="45714">
            <a:spAutoFit/>
          </a:bodyPr>
          <a:lstStyle/>
          <a:p>
            <a:pPr marL="457200" indent="-457200" algn="just" rtl="1">
              <a:buFont typeface="+mj-lt"/>
              <a:buAutoNum type="arabicPeriod"/>
            </a:pPr>
            <a:r>
              <a:rPr lang="ar-EG" sz="2000" dirty="0">
                <a:latin typeface="Calibri (body)"/>
              </a:rPr>
              <a:t>استخدم وانشر الشعار الخاص بالسنة الدولية للصحة النباتية والمواد الإعلامية الأخرى </a:t>
            </a:r>
            <a:r>
              <a:rPr lang="en-US" sz="2000" dirty="0">
                <a:latin typeface="Calibri (body)"/>
              </a:rPr>
              <a:t>(</a:t>
            </a:r>
            <a:r>
              <a:rPr lang="en-US" sz="2000" dirty="0">
                <a:latin typeface="Calibri (body)"/>
                <a:hlinkClick r:id="rId3"/>
              </a:rPr>
              <a:t>www.fao.org/iyph</a:t>
            </a:r>
            <a:r>
              <a:rPr lang="en-US" sz="2000" dirty="0">
                <a:latin typeface="Calibri (body)"/>
              </a:rPr>
              <a:t>).</a:t>
            </a:r>
          </a:p>
          <a:p>
            <a:pPr marL="457200" indent="-457200" algn="just" rtl="1">
              <a:buFont typeface="+mj-lt"/>
              <a:buAutoNum type="arabicPeriod"/>
            </a:pPr>
            <a:r>
              <a:rPr lang="ar-EG" sz="2000" dirty="0">
                <a:latin typeface="Calibri (body)"/>
              </a:rPr>
              <a:t>اقترح وادعم وشارك في أنشطة </a:t>
            </a:r>
            <a:r>
              <a:rPr lang="ar-EG" sz="2000" dirty="0" err="1">
                <a:latin typeface="Calibri (body)"/>
              </a:rPr>
              <a:t>وويبينارات</a:t>
            </a:r>
            <a:r>
              <a:rPr lang="ar-EG" sz="2000" dirty="0">
                <a:latin typeface="Calibri (body)"/>
              </a:rPr>
              <a:t> السنة الدولية للصحة النباتية</a:t>
            </a:r>
          </a:p>
          <a:p>
            <a:pPr marL="457200" indent="-457200" algn="just" rtl="1">
              <a:buFont typeface="+mj-lt"/>
              <a:buAutoNum type="arabicPeriod"/>
            </a:pPr>
            <a:r>
              <a:rPr lang="ar-EG" sz="2000" dirty="0">
                <a:latin typeface="Calibri (body)"/>
              </a:rPr>
              <a:t>اقترح أنشطة على الانترنت لروزنامة السنة الدولية للصحة النباتية ومحتوى التقرير النهائي</a:t>
            </a:r>
          </a:p>
          <a:p>
            <a:pPr marL="457200" indent="-457200" algn="just" rtl="1">
              <a:buFont typeface="+mj-lt"/>
              <a:buAutoNum type="arabicPeriod"/>
            </a:pPr>
            <a:r>
              <a:rPr lang="ar-EG" sz="2000" dirty="0">
                <a:latin typeface="Calibri (body)"/>
              </a:rPr>
              <a:t>تفاعل من امانة السنة الدولية للصحة النباتية</a:t>
            </a:r>
          </a:p>
          <a:p>
            <a:pPr marL="457200" indent="-457200" algn="just" rtl="1">
              <a:buFont typeface="+mj-lt"/>
              <a:buAutoNum type="arabicPeriod"/>
            </a:pPr>
            <a:r>
              <a:rPr lang="ar-EG" sz="2000" dirty="0">
                <a:latin typeface="Calibri (body)"/>
              </a:rPr>
              <a:t>كن نشطا على مواقع التواصل </a:t>
            </a:r>
            <a:r>
              <a:rPr lang="ar-EG" sz="2000" dirty="0" err="1">
                <a:latin typeface="Calibri (body)"/>
              </a:rPr>
              <a:t>الاجتماعى</a:t>
            </a:r>
            <a:r>
              <a:rPr lang="ar-EG" sz="2000" dirty="0">
                <a:latin typeface="Calibri (body)"/>
              </a:rPr>
              <a:t>، واستخدم الوسم #صحة_النبات #السنة_الدولية_للصحة_النباتية</a:t>
            </a:r>
          </a:p>
          <a:p>
            <a:pPr marL="457200" indent="-457200" algn="just" rtl="1">
              <a:buFont typeface="+mj-lt"/>
              <a:buAutoNum type="arabicPeriod"/>
            </a:pPr>
            <a:r>
              <a:rPr lang="ar-EG" sz="2000" dirty="0">
                <a:latin typeface="Calibri (body)"/>
              </a:rPr>
              <a:t>اشترك في نشرات السنة الدولية للصحة النباتية</a:t>
            </a:r>
          </a:p>
        </p:txBody>
      </p:sp>
      <p:pic>
        <p:nvPicPr>
          <p:cNvPr id="3" name="Picture 2"/>
          <p:cNvPicPr>
            <a:picLocks noChangeAspect="1"/>
          </p:cNvPicPr>
          <p:nvPr/>
        </p:nvPicPr>
        <p:blipFill>
          <a:blip r:embed="rId4"/>
          <a:stretch>
            <a:fillRect/>
          </a:stretch>
        </p:blipFill>
        <p:spPr>
          <a:xfrm>
            <a:off x="7253469" y="3636910"/>
            <a:ext cx="3224684" cy="2178263"/>
          </a:xfrm>
          <a:prstGeom prst="rect">
            <a:avLst/>
          </a:prstGeom>
        </p:spPr>
      </p:pic>
    </p:spTree>
    <p:extLst>
      <p:ext uri="{BB962C8B-B14F-4D97-AF65-F5344CB8AC3E}">
        <p14:creationId xmlns:p14="http://schemas.microsoft.com/office/powerpoint/2010/main" val="319641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p:txBody>
          <a:bodyPr/>
          <a:lstStyle/>
          <a:p>
            <a:endParaRPr lang="en-IT"/>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p:txBody>
          <a:bodyPr/>
          <a:lstStyle/>
          <a:p>
            <a:endParaRPr lang="en-IT"/>
          </a:p>
        </p:txBody>
      </p:sp>
      <p:sp>
        <p:nvSpPr>
          <p:cNvPr id="4" name="Picture Placeholder 3">
            <a:extLst>
              <a:ext uri="{FF2B5EF4-FFF2-40B4-BE49-F238E27FC236}">
                <a16:creationId xmlns:a16="http://schemas.microsoft.com/office/drawing/2014/main" id="{4F645B30-0120-D24B-B026-5F348F2AF839}"/>
              </a:ext>
            </a:extLst>
          </p:cNvPr>
          <p:cNvSpPr>
            <a:spLocks noGrp="1"/>
          </p:cNvSpPr>
          <p:nvPr>
            <p:ph type="pic" sz="quarter" idx="10"/>
          </p:nvPr>
        </p:nvSpPr>
        <p:spPr/>
      </p:sp>
    </p:spTree>
    <p:extLst>
      <p:ext uri="{BB962C8B-B14F-4D97-AF65-F5344CB8AC3E}">
        <p14:creationId xmlns:p14="http://schemas.microsoft.com/office/powerpoint/2010/main" val="1455858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BF23ACF-2FF5-F04C-9B7C-A5FA3246DADC}"/>
              </a:ext>
            </a:extLst>
          </p:cNvPr>
          <p:cNvSpPr>
            <a:spLocks noGrp="1"/>
          </p:cNvSpPr>
          <p:nvPr>
            <p:ph type="pic" sz="quarter" idx="10"/>
          </p:nvPr>
        </p:nvSpPr>
        <p:spPr/>
      </p:sp>
      <p:sp>
        <p:nvSpPr>
          <p:cNvPr id="3" name="Picture Placeholder 2">
            <a:extLst>
              <a:ext uri="{FF2B5EF4-FFF2-40B4-BE49-F238E27FC236}">
                <a16:creationId xmlns:a16="http://schemas.microsoft.com/office/drawing/2014/main" id="{358EB63C-2A3E-3D4F-ABC9-F8B43B4F1F7F}"/>
              </a:ext>
            </a:extLst>
          </p:cNvPr>
          <p:cNvSpPr>
            <a:spLocks noGrp="1"/>
          </p:cNvSpPr>
          <p:nvPr>
            <p:ph type="pic" sz="quarter" idx="11"/>
          </p:nvPr>
        </p:nvSpPr>
        <p:spPr/>
      </p:sp>
      <p:sp>
        <p:nvSpPr>
          <p:cNvPr id="4" name="Subtitle 3">
            <a:extLst>
              <a:ext uri="{FF2B5EF4-FFF2-40B4-BE49-F238E27FC236}">
                <a16:creationId xmlns:a16="http://schemas.microsoft.com/office/drawing/2014/main" id="{384526E0-5F33-284D-8013-D1D7B10E733D}"/>
              </a:ext>
            </a:extLst>
          </p:cNvPr>
          <p:cNvSpPr>
            <a:spLocks noGrp="1"/>
          </p:cNvSpPr>
          <p:nvPr>
            <p:ph type="subTitle" idx="1"/>
          </p:nvPr>
        </p:nvSpPr>
        <p:spPr/>
        <p:txBody>
          <a:bodyPr/>
          <a:lstStyle/>
          <a:p>
            <a:endParaRPr lang="en-IT"/>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p:txBody>
          <a:bodyPr/>
          <a:lstStyle/>
          <a:p>
            <a:endParaRPr lang="en-IT"/>
          </a:p>
        </p:txBody>
      </p:sp>
    </p:spTree>
    <p:extLst>
      <p:ext uri="{BB962C8B-B14F-4D97-AF65-F5344CB8AC3E}">
        <p14:creationId xmlns:p14="http://schemas.microsoft.com/office/powerpoint/2010/main" val="3601118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9690C-8B61-1644-8DD5-7CEEBA0D81FB}"/>
              </a:ext>
            </a:extLst>
          </p:cNvPr>
          <p:cNvSpPr>
            <a:spLocks noGrp="1"/>
          </p:cNvSpPr>
          <p:nvPr>
            <p:ph type="title"/>
          </p:nvPr>
        </p:nvSpPr>
        <p:spPr/>
        <p:txBody>
          <a:bodyPr/>
          <a:lstStyle/>
          <a:p>
            <a:endParaRPr lang="en-IT"/>
          </a:p>
        </p:txBody>
      </p:sp>
      <p:sp>
        <p:nvSpPr>
          <p:cNvPr id="3" name="Subtitle 2">
            <a:extLst>
              <a:ext uri="{FF2B5EF4-FFF2-40B4-BE49-F238E27FC236}">
                <a16:creationId xmlns:a16="http://schemas.microsoft.com/office/drawing/2014/main" id="{56AB89CC-97E2-9D48-A9B9-48F38F483A7E}"/>
              </a:ext>
            </a:extLst>
          </p:cNvPr>
          <p:cNvSpPr>
            <a:spLocks noGrp="1"/>
          </p:cNvSpPr>
          <p:nvPr>
            <p:ph type="subTitle" idx="1"/>
          </p:nvPr>
        </p:nvSpPr>
        <p:spPr/>
        <p:txBody>
          <a:bodyPr/>
          <a:lstStyle/>
          <a:p>
            <a:endParaRPr lang="en-IT"/>
          </a:p>
        </p:txBody>
      </p:sp>
    </p:spTree>
    <p:extLst>
      <p:ext uri="{BB962C8B-B14F-4D97-AF65-F5344CB8AC3E}">
        <p14:creationId xmlns:p14="http://schemas.microsoft.com/office/powerpoint/2010/main" val="3688008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en-IT"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33360"/>
            <a:ext cx="9144000" cy="746873"/>
          </a:xfrm>
        </p:spPr>
        <p:txBody>
          <a:bodyPr>
            <a:noAutofit/>
          </a:bodyPr>
          <a:lstStyle/>
          <a:p>
            <a:pPr algn="ctr"/>
            <a:r>
              <a:rPr lang="ar-EG" sz="3400" b="1" dirty="0">
                <a:solidFill>
                  <a:srgbClr val="3E9D51"/>
                </a:solidFill>
                <a:effectLst>
                  <a:outerShdw blurRad="38100" dist="38100" dir="2700000" algn="tl">
                    <a:srgbClr val="000000">
                      <a:alpha val="43137"/>
                    </a:srgbClr>
                  </a:outerShdw>
                </a:effectLst>
              </a:rPr>
              <a:t>2020: السنة الدولية للصحة النباتية</a:t>
            </a:r>
            <a:endParaRPr lang="en-US" sz="3400" b="1" dirty="0">
              <a:solidFill>
                <a:srgbClr val="3E9D5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973230" y="1724630"/>
            <a:ext cx="8353026" cy="1953993"/>
          </a:xfrm>
        </p:spPr>
        <p:txBody>
          <a:bodyPr>
            <a:normAutofit/>
          </a:bodyPr>
          <a:lstStyle/>
          <a:p>
            <a:pPr algn="ctr"/>
            <a:r>
              <a:rPr lang="ar-EG" sz="2000" i="1" dirty="0">
                <a:latin typeface="Calibri (body)"/>
              </a:rPr>
              <a:t>"كما هو الحال في صحة الانسان والحيوان، الوقاية في الصحة النباتية خير من العلاج ..."</a:t>
            </a:r>
          </a:p>
          <a:p>
            <a:pPr algn="ctr"/>
            <a:r>
              <a:rPr lang="ar-EG" sz="2000" i="1" dirty="0">
                <a:latin typeface="Calibri (body)"/>
              </a:rPr>
              <a:t>" لازال هناك الكثير مما يجب عمله لضمان صحة النبات"</a:t>
            </a:r>
          </a:p>
          <a:p>
            <a:pPr algn="ctr"/>
            <a:endParaRPr lang="en-US" sz="2000" i="1" dirty="0">
              <a:latin typeface="Calibri (body)"/>
            </a:endParaRPr>
          </a:p>
          <a:p>
            <a:pPr algn="ctr"/>
            <a:r>
              <a:rPr lang="ar-EG" sz="2000" dirty="0">
                <a:latin typeface="Calibri (body)"/>
              </a:rPr>
              <a:t>السيد/ شو </a:t>
            </a:r>
            <a:r>
              <a:rPr lang="ar-EG" sz="2000" dirty="0" err="1">
                <a:latin typeface="Calibri (body)"/>
              </a:rPr>
              <a:t>دونيو</a:t>
            </a:r>
            <a:r>
              <a:rPr lang="ar-EG" sz="2000" dirty="0">
                <a:latin typeface="Calibri (body)"/>
              </a:rPr>
              <a:t> – المدير العام لمنظمة الفاو</a:t>
            </a:r>
          </a:p>
          <a:p>
            <a:pPr algn="ctr"/>
            <a:r>
              <a:rPr lang="ar-EG" sz="2000" dirty="0">
                <a:latin typeface="Calibri (body)"/>
              </a:rPr>
              <a:t>2 ديسمبر 2019</a:t>
            </a:r>
            <a:endParaRPr lang="en-US" sz="2000" dirty="0">
              <a:latin typeface="Calibri (body)"/>
            </a:endParaRPr>
          </a:p>
        </p:txBody>
      </p:sp>
      <p:pic>
        <p:nvPicPr>
          <p:cNvPr id="5" name="Picture 2" descr="Photo: ©FAO/Giuseppe Carotenuto"/>
          <p:cNvPicPr>
            <a:picLocks noChangeAspect="1" noChangeArrowheads="1"/>
          </p:cNvPicPr>
          <p:nvPr/>
        </p:nvPicPr>
        <p:blipFill rotWithShape="1">
          <a:blip r:embed="rId2">
            <a:extLst>
              <a:ext uri="{28A0092B-C50C-407E-A947-70E740481C1C}">
                <a14:useLocalDpi xmlns:a14="http://schemas.microsoft.com/office/drawing/2010/main" val="0"/>
              </a:ext>
            </a:extLst>
          </a:blip>
          <a:srcRect b="43691"/>
          <a:stretch/>
        </p:blipFill>
        <p:spPr bwMode="auto">
          <a:xfrm>
            <a:off x="3500249" y="3967416"/>
            <a:ext cx="5345288" cy="20094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057740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1898650" y="468113"/>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اهداف السنة الدولية للصحة النباتية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4" name="Picture 3"/>
          <p:cNvPicPr>
            <a:picLocks noChangeAspect="1"/>
          </p:cNvPicPr>
          <p:nvPr/>
        </p:nvPicPr>
        <p:blipFill>
          <a:blip r:embed="rId3"/>
          <a:stretch>
            <a:fillRect/>
          </a:stretch>
        </p:blipFill>
        <p:spPr>
          <a:xfrm>
            <a:off x="2082068" y="1367028"/>
            <a:ext cx="1354691" cy="1347185"/>
          </a:xfrm>
          <a:prstGeom prst="rect">
            <a:avLst/>
          </a:prstGeom>
        </p:spPr>
      </p:pic>
      <p:pic>
        <p:nvPicPr>
          <p:cNvPr id="5" name="Picture 4"/>
          <p:cNvPicPr>
            <a:picLocks noChangeAspect="1"/>
          </p:cNvPicPr>
          <p:nvPr/>
        </p:nvPicPr>
        <p:blipFill>
          <a:blip r:embed="rId4"/>
          <a:stretch>
            <a:fillRect/>
          </a:stretch>
        </p:blipFill>
        <p:spPr>
          <a:xfrm>
            <a:off x="1966427" y="4617626"/>
            <a:ext cx="1408296" cy="1164492"/>
          </a:xfrm>
          <a:prstGeom prst="rect">
            <a:avLst/>
          </a:prstGeom>
        </p:spPr>
      </p:pic>
      <p:pic>
        <p:nvPicPr>
          <p:cNvPr id="6" name="Picture 5"/>
          <p:cNvPicPr>
            <a:picLocks noChangeAspect="1"/>
          </p:cNvPicPr>
          <p:nvPr/>
        </p:nvPicPr>
        <p:blipFill>
          <a:blip r:embed="rId5"/>
          <a:stretch>
            <a:fillRect/>
          </a:stretch>
        </p:blipFill>
        <p:spPr>
          <a:xfrm>
            <a:off x="1977298" y="3010396"/>
            <a:ext cx="1386553" cy="1311047"/>
          </a:xfrm>
          <a:prstGeom prst="rect">
            <a:avLst/>
          </a:prstGeom>
        </p:spPr>
      </p:pic>
      <p:sp>
        <p:nvSpPr>
          <p:cNvPr id="7" name="TextBox 6"/>
          <p:cNvSpPr txBox="1"/>
          <p:nvPr/>
        </p:nvSpPr>
        <p:spPr>
          <a:xfrm>
            <a:off x="3860500" y="1720364"/>
            <a:ext cx="6055145" cy="707874"/>
          </a:xfrm>
          <a:prstGeom prst="rect">
            <a:avLst/>
          </a:prstGeom>
          <a:noFill/>
        </p:spPr>
        <p:txBody>
          <a:bodyPr wrap="square" lIns="91428" tIns="45714" rIns="91428" bIns="45714" rtlCol="0">
            <a:spAutoFit/>
          </a:bodyPr>
          <a:lstStyle/>
          <a:p>
            <a:pPr algn="just" rtl="1"/>
            <a:r>
              <a:rPr lang="ar-EG" sz="2000" dirty="0">
                <a:latin typeface="Calibri (body)"/>
              </a:rPr>
              <a:t>رفع الوعى العام بأهمية صحة النبات لتحقيق اهداف التنمية المستدامة وللحياة اليومية</a:t>
            </a:r>
          </a:p>
        </p:txBody>
      </p:sp>
      <p:sp>
        <p:nvSpPr>
          <p:cNvPr id="8" name="TextBox 7"/>
          <p:cNvSpPr txBox="1"/>
          <p:nvPr/>
        </p:nvSpPr>
        <p:spPr>
          <a:xfrm>
            <a:off x="3860499" y="3260367"/>
            <a:ext cx="5950974" cy="400097"/>
          </a:xfrm>
          <a:prstGeom prst="rect">
            <a:avLst/>
          </a:prstGeom>
          <a:noFill/>
        </p:spPr>
        <p:txBody>
          <a:bodyPr wrap="square" lIns="91428" tIns="45714" rIns="91428" bIns="45714" rtlCol="0">
            <a:spAutoFit/>
          </a:bodyPr>
          <a:lstStyle/>
          <a:p>
            <a:pPr algn="just" rtl="1"/>
            <a:r>
              <a:rPr lang="ar-EG" sz="2000" dirty="0">
                <a:latin typeface="Calibri (body)"/>
              </a:rPr>
              <a:t>زيادة الموارد المخصصة لصحة النبات</a:t>
            </a:r>
          </a:p>
        </p:txBody>
      </p:sp>
      <p:sp>
        <p:nvSpPr>
          <p:cNvPr id="9" name="TextBox 8"/>
          <p:cNvSpPr txBox="1"/>
          <p:nvPr/>
        </p:nvSpPr>
        <p:spPr>
          <a:xfrm>
            <a:off x="3860501" y="4766886"/>
            <a:ext cx="5950973" cy="400097"/>
          </a:xfrm>
          <a:prstGeom prst="rect">
            <a:avLst/>
          </a:prstGeom>
          <a:noFill/>
        </p:spPr>
        <p:txBody>
          <a:bodyPr wrap="square" lIns="91428" tIns="45714" rIns="91428" bIns="45714" rtlCol="0">
            <a:spAutoFit/>
          </a:bodyPr>
          <a:lstStyle/>
          <a:p>
            <a:pPr algn="just" rtl="1"/>
            <a:r>
              <a:rPr lang="ar-EG" sz="2000" dirty="0">
                <a:latin typeface="Calibri (body)"/>
              </a:rPr>
              <a:t>الترويج للممارسات الجيدة والمعرفة والبحث العلمي والشراكة</a:t>
            </a:r>
          </a:p>
        </p:txBody>
      </p:sp>
    </p:spTree>
    <p:extLst>
      <p:ext uri="{BB962C8B-B14F-4D97-AF65-F5344CB8AC3E}">
        <p14:creationId xmlns:p14="http://schemas.microsoft.com/office/powerpoint/2010/main" val="343925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44935"/>
            <a:ext cx="9144000" cy="746873"/>
          </a:xfrm>
        </p:spPr>
        <p:txBody>
          <a:bodyPr>
            <a:noAutofit/>
          </a:bodyPr>
          <a:lstStyle/>
          <a:p>
            <a:pPr algn="ctr"/>
            <a:r>
              <a:rPr lang="ar-EG" sz="3400" b="1" dirty="0">
                <a:solidFill>
                  <a:srgbClr val="3E9D51"/>
                </a:solidFill>
                <a:effectLst>
                  <a:outerShdw blurRad="38100" dist="38100" dir="2700000" algn="tl">
                    <a:srgbClr val="000000">
                      <a:alpha val="43137"/>
                    </a:srgbClr>
                  </a:outerShdw>
                </a:effectLst>
              </a:rPr>
              <a:t>استمرار السنة الدولية للصحة النباتية حتى 2021</a:t>
            </a:r>
            <a:endParaRPr lang="en-US" sz="3400" b="1" dirty="0">
              <a:solidFill>
                <a:srgbClr val="3E9D51"/>
              </a:solidFill>
              <a:effectLst>
                <a:outerShdw blurRad="38100" dist="38100" dir="2700000" algn="tl">
                  <a:srgbClr val="000000">
                    <a:alpha val="43137"/>
                  </a:srgbClr>
                </a:outerShdw>
              </a:effectLs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262" y="2369315"/>
            <a:ext cx="5960963" cy="3353043"/>
          </a:xfrm>
          <a:prstGeom prst="rect">
            <a:avLst/>
          </a:prstGeom>
        </p:spPr>
      </p:pic>
      <p:pic>
        <p:nvPicPr>
          <p:cNvPr id="10" name="Picture 9"/>
          <p:cNvPicPr>
            <a:picLocks noChangeAspect="1"/>
          </p:cNvPicPr>
          <p:nvPr/>
        </p:nvPicPr>
        <p:blipFill>
          <a:blip r:embed="rId4"/>
          <a:stretch>
            <a:fillRect/>
          </a:stretch>
        </p:blipFill>
        <p:spPr>
          <a:xfrm>
            <a:off x="8157161" y="2998083"/>
            <a:ext cx="2152650" cy="2095500"/>
          </a:xfrm>
          <a:prstGeom prst="rect">
            <a:avLst/>
          </a:prstGeom>
        </p:spPr>
      </p:pic>
    </p:spTree>
    <p:extLst>
      <p:ext uri="{BB962C8B-B14F-4D97-AF65-F5344CB8AC3E}">
        <p14:creationId xmlns:p14="http://schemas.microsoft.com/office/powerpoint/2010/main" val="636176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81744" y="439963"/>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المبادرات الرئيسية للسنة الدولية للصحة النباتية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8" name="Picture 2" descr="Risultati immagini per commission on phytosanitary measures"/>
          <p:cNvPicPr>
            <a:picLocks noChangeAspect="1" noChangeArrowheads="1"/>
          </p:cNvPicPr>
          <p:nvPr/>
        </p:nvPicPr>
        <p:blipFill rotWithShape="1">
          <a:blip r:embed="rId3">
            <a:extLst>
              <a:ext uri="{28A0092B-C50C-407E-A947-70E740481C1C}">
                <a14:useLocalDpi xmlns:a14="http://schemas.microsoft.com/office/drawing/2010/main" val="0"/>
              </a:ext>
            </a:extLst>
          </a:blip>
          <a:srcRect l="27737" t="-485" r="1715" b="-1"/>
          <a:stretch/>
        </p:blipFill>
        <p:spPr bwMode="auto">
          <a:xfrm>
            <a:off x="7765949" y="1987336"/>
            <a:ext cx="2573441" cy="1700282"/>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Responsive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708" t="5250" r="2667"/>
          <a:stretch/>
        </p:blipFill>
        <p:spPr bwMode="auto">
          <a:xfrm>
            <a:off x="1855074" y="2003092"/>
            <a:ext cx="2822545" cy="1606102"/>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ctangle 11"/>
          <p:cNvSpPr/>
          <p:nvPr/>
        </p:nvSpPr>
        <p:spPr>
          <a:xfrm>
            <a:off x="2206258" y="1006863"/>
            <a:ext cx="2097271" cy="1015651"/>
          </a:xfrm>
          <a:prstGeom prst="rect">
            <a:avLst/>
          </a:prstGeom>
        </p:spPr>
        <p:txBody>
          <a:bodyPr wrap="square" lIns="91428" tIns="45714" rIns="91428" bIns="45714">
            <a:spAutoFit/>
          </a:bodyPr>
          <a:lstStyle/>
          <a:p>
            <a:pPr algn="ctr"/>
            <a:r>
              <a:rPr lang="ar-EG" sz="2000" b="1" dirty="0">
                <a:solidFill>
                  <a:srgbClr val="3E9D51"/>
                </a:solidFill>
                <a:effectLst>
                  <a:outerShdw blurRad="38100" dist="38100" dir="2700000" algn="tl">
                    <a:srgbClr val="000000">
                      <a:alpha val="43137"/>
                    </a:srgbClr>
                  </a:outerShdw>
                </a:effectLst>
              </a:rPr>
              <a:t>فاعلية اطلاق السنة الدولية للصحة النباتية</a:t>
            </a:r>
            <a:endParaRPr lang="en-GB" sz="2000" b="1" dirty="0">
              <a:solidFill>
                <a:srgbClr val="3E9D51"/>
              </a:solidFill>
              <a:effectLst>
                <a:outerShdw blurRad="38100" dist="38100" dir="2700000" algn="tl">
                  <a:srgbClr val="000000">
                    <a:alpha val="43137"/>
                  </a:srgbClr>
                </a:outerShdw>
              </a:effectLst>
            </a:endParaRPr>
          </a:p>
          <a:p>
            <a:pPr algn="ctr"/>
            <a:r>
              <a:rPr lang="ar-EG" sz="2000" dirty="0">
                <a:solidFill>
                  <a:srgbClr val="3E9D51"/>
                </a:solidFill>
              </a:rPr>
              <a:t>2 ديسمبر 2019</a:t>
            </a:r>
            <a:endParaRPr lang="en-US" sz="2000" dirty="0"/>
          </a:p>
        </p:txBody>
      </p:sp>
      <p:sp>
        <p:nvSpPr>
          <p:cNvPr id="15" name="Rectangle 14"/>
          <p:cNvSpPr/>
          <p:nvPr/>
        </p:nvSpPr>
        <p:spPr>
          <a:xfrm>
            <a:off x="7453831" y="3714007"/>
            <a:ext cx="3073802" cy="1015651"/>
          </a:xfrm>
          <a:prstGeom prst="rect">
            <a:avLst/>
          </a:prstGeom>
        </p:spPr>
        <p:txBody>
          <a:bodyPr wrap="square" lIns="91428" tIns="45714" rIns="91428" bIns="45714">
            <a:spAutoFit/>
          </a:bodyPr>
          <a:lstStyle/>
          <a:p>
            <a:pPr algn="ctr"/>
            <a:r>
              <a:rPr lang="ar-EG" sz="2000" b="1" dirty="0">
                <a:solidFill>
                  <a:srgbClr val="3E9D51"/>
                </a:solidFill>
                <a:effectLst>
                  <a:outerShdw blurRad="38100" dist="38100" dir="2700000" algn="tl">
                    <a:srgbClr val="000000">
                      <a:alpha val="43137"/>
                    </a:srgbClr>
                  </a:outerShdw>
                </a:effectLst>
              </a:rPr>
              <a:t>الحفلة الختامية للسنة الدولية للصحة النباتية</a:t>
            </a:r>
            <a:endParaRPr lang="en-GB" sz="2000" b="1" dirty="0">
              <a:solidFill>
                <a:srgbClr val="3E9D51"/>
              </a:solidFill>
              <a:effectLst>
                <a:outerShdw blurRad="38100" dist="38100" dir="2700000" algn="tl">
                  <a:srgbClr val="000000">
                    <a:alpha val="43137"/>
                  </a:srgbClr>
                </a:outerShdw>
              </a:effectLst>
            </a:endParaRPr>
          </a:p>
          <a:p>
            <a:pPr algn="ctr"/>
            <a:r>
              <a:rPr lang="ar-EG" sz="2000" dirty="0">
                <a:solidFill>
                  <a:srgbClr val="3E9D51"/>
                </a:solidFill>
              </a:rPr>
              <a:t>1 يوليو 2021</a:t>
            </a:r>
            <a:endParaRPr lang="en-US" sz="2000" dirty="0"/>
          </a:p>
        </p:txBody>
      </p:sp>
      <p:pic>
        <p:nvPicPr>
          <p:cNvPr id="2" name="Picture 1"/>
          <p:cNvPicPr>
            <a:picLocks noChangeAspect="1"/>
          </p:cNvPicPr>
          <p:nvPr/>
        </p:nvPicPr>
        <p:blipFill>
          <a:blip r:embed="rId5"/>
          <a:stretch>
            <a:fillRect/>
          </a:stretch>
        </p:blipFill>
        <p:spPr>
          <a:xfrm>
            <a:off x="5024989" y="1996654"/>
            <a:ext cx="2393588" cy="1681648"/>
          </a:xfrm>
          <a:prstGeom prst="rect">
            <a:avLst/>
          </a:prstGeom>
        </p:spPr>
      </p:pic>
      <p:sp>
        <p:nvSpPr>
          <p:cNvPr id="18" name="Rectangle 17"/>
          <p:cNvSpPr/>
          <p:nvPr/>
        </p:nvSpPr>
        <p:spPr>
          <a:xfrm>
            <a:off x="4904035" y="1314639"/>
            <a:ext cx="2722196" cy="707874"/>
          </a:xfrm>
          <a:prstGeom prst="rect">
            <a:avLst/>
          </a:prstGeom>
        </p:spPr>
        <p:txBody>
          <a:bodyPr wrap="none" lIns="91428" tIns="45714" rIns="91428" bIns="45714">
            <a:spAutoFit/>
          </a:bodyPr>
          <a:lstStyle/>
          <a:p>
            <a:pPr algn="ctr"/>
            <a:r>
              <a:rPr lang="ar-EG" sz="2000" b="1" dirty="0">
                <a:solidFill>
                  <a:srgbClr val="3E9D51"/>
                </a:solidFill>
                <a:effectLst>
                  <a:outerShdw blurRad="38100" dist="38100" dir="2700000" algn="tl">
                    <a:srgbClr val="000000">
                      <a:alpha val="43137"/>
                    </a:srgbClr>
                  </a:outerShdw>
                </a:effectLst>
              </a:rPr>
              <a:t>صحة النبات والحق في الطعام</a:t>
            </a:r>
          </a:p>
          <a:p>
            <a:pPr algn="ctr"/>
            <a:r>
              <a:rPr lang="ar-EG" sz="2000" dirty="0">
                <a:solidFill>
                  <a:srgbClr val="3E9D51"/>
                </a:solidFill>
              </a:rPr>
              <a:t>أكتوبر 2020 – فبراير 2021</a:t>
            </a:r>
            <a:endParaRPr lang="en-US" sz="2000" dirty="0"/>
          </a:p>
        </p:txBody>
      </p:sp>
      <p:sp>
        <p:nvSpPr>
          <p:cNvPr id="19" name="Rectangle 18"/>
          <p:cNvSpPr/>
          <p:nvPr/>
        </p:nvSpPr>
        <p:spPr>
          <a:xfrm>
            <a:off x="5024988" y="3703221"/>
            <a:ext cx="2480290" cy="1015651"/>
          </a:xfrm>
          <a:prstGeom prst="rect">
            <a:avLst/>
          </a:prstGeom>
        </p:spPr>
        <p:txBody>
          <a:bodyPr wrap="square" lIns="91428" tIns="45714" rIns="91428" bIns="45714">
            <a:spAutoFit/>
          </a:bodyPr>
          <a:lstStyle/>
          <a:p>
            <a:pPr algn="ctr"/>
            <a:r>
              <a:rPr lang="ar-EG" sz="2000" b="1" dirty="0" err="1">
                <a:solidFill>
                  <a:srgbClr val="3E9D51"/>
                </a:solidFill>
                <a:effectLst>
                  <a:outerShdw blurRad="38100" dist="38100" dir="2700000" algn="tl">
                    <a:srgbClr val="000000">
                      <a:alpha val="43137"/>
                    </a:srgbClr>
                  </a:outerShdw>
                </a:effectLst>
              </a:rPr>
              <a:t>ويبينارات</a:t>
            </a:r>
            <a:r>
              <a:rPr lang="ar-EG" sz="2000" b="1" dirty="0">
                <a:solidFill>
                  <a:srgbClr val="3E9D51"/>
                </a:solidFill>
                <a:effectLst>
                  <a:outerShdw blurRad="38100" dist="38100" dir="2700000" algn="tl">
                    <a:srgbClr val="000000">
                      <a:alpha val="43137"/>
                    </a:srgbClr>
                  </a:outerShdw>
                </a:effectLst>
              </a:rPr>
              <a:t> السنة الدولية للصحة النباتية</a:t>
            </a:r>
            <a:endParaRPr lang="en-GB" sz="2000" b="1" dirty="0">
              <a:solidFill>
                <a:srgbClr val="3E9D51"/>
              </a:solidFill>
              <a:effectLst>
                <a:outerShdw blurRad="38100" dist="38100" dir="2700000" algn="tl">
                  <a:srgbClr val="000000">
                    <a:alpha val="43137"/>
                  </a:srgbClr>
                </a:outerShdw>
              </a:effectLst>
            </a:endParaRPr>
          </a:p>
          <a:p>
            <a:pPr algn="ctr"/>
            <a:r>
              <a:rPr lang="ar-EG" sz="2000" dirty="0">
                <a:solidFill>
                  <a:srgbClr val="3E9D51"/>
                </a:solidFill>
              </a:rPr>
              <a:t>29-30 يونيو 2021</a:t>
            </a:r>
            <a:endParaRPr lang="en-US" sz="2000" dirty="0"/>
          </a:p>
        </p:txBody>
      </p:sp>
      <p:sp>
        <p:nvSpPr>
          <p:cNvPr id="20" name="Rectangle 19"/>
          <p:cNvSpPr/>
          <p:nvPr/>
        </p:nvSpPr>
        <p:spPr>
          <a:xfrm>
            <a:off x="1699622" y="3857109"/>
            <a:ext cx="3196685" cy="707874"/>
          </a:xfrm>
          <a:prstGeom prst="rect">
            <a:avLst/>
          </a:prstGeom>
        </p:spPr>
        <p:txBody>
          <a:bodyPr wrap="none" lIns="91428" tIns="45714" rIns="91428" bIns="45714">
            <a:spAutoFit/>
          </a:bodyPr>
          <a:lstStyle/>
          <a:p>
            <a:pPr algn="ctr"/>
            <a:r>
              <a:rPr lang="ar-EG" sz="2000" b="1" dirty="0">
                <a:solidFill>
                  <a:srgbClr val="3E9D51"/>
                </a:solidFill>
                <a:effectLst>
                  <a:outerShdw blurRad="38100" dist="38100" dir="2700000" algn="tl">
                    <a:srgbClr val="000000">
                      <a:alpha val="43137"/>
                    </a:srgbClr>
                  </a:outerShdw>
                </a:effectLst>
              </a:rPr>
              <a:t>مراجعة صحة النبات والتغير المناخي</a:t>
            </a:r>
          </a:p>
          <a:p>
            <a:pPr algn="ctr"/>
            <a:r>
              <a:rPr lang="ar-EG" sz="2000" dirty="0">
                <a:solidFill>
                  <a:srgbClr val="3E9D51"/>
                </a:solidFill>
              </a:rPr>
              <a:t>1 يونيو 2021</a:t>
            </a:r>
            <a:endParaRPr lang="en-US" sz="2000" dirty="0"/>
          </a:p>
        </p:txBody>
      </p:sp>
      <p:sp>
        <p:nvSpPr>
          <p:cNvPr id="21" name="Rectangle 20"/>
          <p:cNvSpPr/>
          <p:nvPr/>
        </p:nvSpPr>
        <p:spPr>
          <a:xfrm>
            <a:off x="7421781" y="1082260"/>
            <a:ext cx="3144161" cy="1015651"/>
          </a:xfrm>
          <a:prstGeom prst="rect">
            <a:avLst/>
          </a:prstGeom>
        </p:spPr>
        <p:txBody>
          <a:bodyPr wrap="square" lIns="91428" tIns="45714" rIns="91428" bIns="45714">
            <a:spAutoFit/>
          </a:bodyPr>
          <a:lstStyle/>
          <a:p>
            <a:pPr algn="ctr"/>
            <a:r>
              <a:rPr lang="ar-EG" sz="2000" b="1" dirty="0">
                <a:solidFill>
                  <a:srgbClr val="3E9D51"/>
                </a:solidFill>
                <a:effectLst>
                  <a:outerShdw blurRad="38100" dist="38100" dir="2700000" algn="tl">
                    <a:srgbClr val="000000">
                      <a:alpha val="43137"/>
                    </a:srgbClr>
                  </a:outerShdw>
                </a:effectLst>
              </a:rPr>
              <a:t>الدورة الخامسة عشر لهيئة تدابير الصحة النباتية</a:t>
            </a:r>
            <a:endParaRPr lang="en-GB" sz="2000" b="1" dirty="0">
              <a:solidFill>
                <a:srgbClr val="3E9D51"/>
              </a:solidFill>
              <a:effectLst>
                <a:outerShdw blurRad="38100" dist="38100" dir="2700000" algn="tl">
                  <a:srgbClr val="000000">
                    <a:alpha val="43137"/>
                  </a:srgbClr>
                </a:outerShdw>
              </a:effectLst>
            </a:endParaRPr>
          </a:p>
          <a:p>
            <a:pPr algn="ctr"/>
            <a:r>
              <a:rPr lang="ar-EG" sz="2000" dirty="0">
                <a:solidFill>
                  <a:srgbClr val="3E9D51"/>
                </a:solidFill>
              </a:rPr>
              <a:t>16 مارس – 1 ابريل 2021</a:t>
            </a:r>
            <a:endParaRPr lang="en-US" sz="2000" dirty="0"/>
          </a:p>
        </p:txBody>
      </p:sp>
      <p:pic>
        <p:nvPicPr>
          <p:cNvPr id="22" name="Picture 8" descr="IPPC | International Plant Protection Convention on Twitter ..."/>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72197" y="4700668"/>
            <a:ext cx="2822545" cy="141127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7"/>
          <a:stretch>
            <a:fillRect/>
          </a:stretch>
        </p:blipFill>
        <p:spPr>
          <a:xfrm>
            <a:off x="2561688" y="5292547"/>
            <a:ext cx="2115930" cy="683722"/>
          </a:xfrm>
          <a:prstGeom prst="rect">
            <a:avLst/>
          </a:prstGeom>
        </p:spPr>
      </p:pic>
      <p:pic>
        <p:nvPicPr>
          <p:cNvPr id="4" name="Picture 3"/>
          <p:cNvPicPr>
            <a:picLocks noChangeAspect="1"/>
          </p:cNvPicPr>
          <p:nvPr/>
        </p:nvPicPr>
        <p:blipFill>
          <a:blip r:embed="rId8"/>
          <a:stretch>
            <a:fillRect/>
          </a:stretch>
        </p:blipFill>
        <p:spPr>
          <a:xfrm>
            <a:off x="5034094" y="4641376"/>
            <a:ext cx="2480290" cy="1435267"/>
          </a:xfrm>
          <a:prstGeom prst="rect">
            <a:avLst/>
          </a:prstGeom>
        </p:spPr>
      </p:pic>
      <p:pic>
        <p:nvPicPr>
          <p:cNvPr id="2050" name="Picture 2" descr="SAVE FOOD: Global Initiative on Food Loss and Waste Reduction | Food and  Agriculture Organization of the United Nation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82497" y="4713209"/>
            <a:ext cx="2554431" cy="14352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09915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898650" y="449450"/>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الأنشطة العالمية للسنة الدولية للصحة النباتية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5" name="Picture 4"/>
          <p:cNvPicPr>
            <a:picLocks noChangeAspect="1"/>
          </p:cNvPicPr>
          <p:nvPr/>
        </p:nvPicPr>
        <p:blipFill>
          <a:blip r:embed="rId3"/>
          <a:stretch>
            <a:fillRect/>
          </a:stretch>
        </p:blipFill>
        <p:spPr>
          <a:xfrm>
            <a:off x="4625319" y="3792618"/>
            <a:ext cx="2578254" cy="1275140"/>
          </a:xfrm>
          <a:prstGeom prst="rect">
            <a:avLst/>
          </a:prstGeom>
        </p:spPr>
      </p:pic>
      <p:pic>
        <p:nvPicPr>
          <p:cNvPr id="7" name="Picture 6"/>
          <p:cNvPicPr>
            <a:picLocks noChangeAspect="1"/>
          </p:cNvPicPr>
          <p:nvPr/>
        </p:nvPicPr>
        <p:blipFill>
          <a:blip r:embed="rId4"/>
          <a:stretch>
            <a:fillRect/>
          </a:stretch>
        </p:blipFill>
        <p:spPr>
          <a:xfrm>
            <a:off x="6288716" y="1597623"/>
            <a:ext cx="4166786" cy="1961227"/>
          </a:xfrm>
          <a:prstGeom prst="rect">
            <a:avLst/>
          </a:prstGeom>
        </p:spPr>
      </p:pic>
      <p:pic>
        <p:nvPicPr>
          <p:cNvPr id="8" name="Picture 7"/>
          <p:cNvPicPr>
            <a:picLocks noChangeAspect="1"/>
          </p:cNvPicPr>
          <p:nvPr/>
        </p:nvPicPr>
        <p:blipFill>
          <a:blip r:embed="rId5"/>
          <a:stretch>
            <a:fillRect/>
          </a:stretch>
        </p:blipFill>
        <p:spPr>
          <a:xfrm>
            <a:off x="1721205" y="1363851"/>
            <a:ext cx="2259558" cy="2194998"/>
          </a:xfrm>
          <a:prstGeom prst="rect">
            <a:avLst/>
          </a:prstGeom>
        </p:spPr>
      </p:pic>
      <p:pic>
        <p:nvPicPr>
          <p:cNvPr id="9" name="Picture 8"/>
          <p:cNvPicPr>
            <a:picLocks noChangeAspect="1"/>
          </p:cNvPicPr>
          <p:nvPr/>
        </p:nvPicPr>
        <p:blipFill>
          <a:blip r:embed="rId6"/>
          <a:stretch>
            <a:fillRect/>
          </a:stretch>
        </p:blipFill>
        <p:spPr>
          <a:xfrm>
            <a:off x="4202277" y="1363851"/>
            <a:ext cx="1886961" cy="2194998"/>
          </a:xfrm>
          <a:prstGeom prst="rect">
            <a:avLst/>
          </a:prstGeom>
        </p:spPr>
      </p:pic>
      <p:pic>
        <p:nvPicPr>
          <p:cNvPr id="10" name="Picture 9"/>
          <p:cNvPicPr>
            <a:picLocks noChangeAspect="1"/>
          </p:cNvPicPr>
          <p:nvPr/>
        </p:nvPicPr>
        <p:blipFill>
          <a:blip r:embed="rId7"/>
          <a:stretch>
            <a:fillRect/>
          </a:stretch>
        </p:blipFill>
        <p:spPr>
          <a:xfrm>
            <a:off x="7369680" y="3759113"/>
            <a:ext cx="3085823" cy="2203200"/>
          </a:xfrm>
          <a:prstGeom prst="rect">
            <a:avLst/>
          </a:prstGeom>
        </p:spPr>
      </p:pic>
      <p:pic>
        <p:nvPicPr>
          <p:cNvPr id="11" name="Picture 10"/>
          <p:cNvPicPr>
            <a:picLocks noChangeAspect="1"/>
          </p:cNvPicPr>
          <p:nvPr/>
        </p:nvPicPr>
        <p:blipFill>
          <a:blip r:embed="rId8"/>
          <a:stretch>
            <a:fillRect/>
          </a:stretch>
        </p:blipFill>
        <p:spPr>
          <a:xfrm>
            <a:off x="1721206" y="3759113"/>
            <a:ext cx="2766333" cy="2220530"/>
          </a:xfrm>
          <a:prstGeom prst="rect">
            <a:avLst/>
          </a:prstGeom>
        </p:spPr>
      </p:pic>
      <p:pic>
        <p:nvPicPr>
          <p:cNvPr id="13" name="Picture 12"/>
          <p:cNvPicPr>
            <a:picLocks noChangeAspect="1"/>
          </p:cNvPicPr>
          <p:nvPr/>
        </p:nvPicPr>
        <p:blipFill>
          <a:blip r:embed="rId9"/>
          <a:stretch>
            <a:fillRect/>
          </a:stretch>
        </p:blipFill>
        <p:spPr>
          <a:xfrm>
            <a:off x="5381993" y="5067759"/>
            <a:ext cx="1269756" cy="919858"/>
          </a:xfrm>
          <a:prstGeom prst="rect">
            <a:avLst/>
          </a:prstGeom>
        </p:spPr>
      </p:pic>
    </p:spTree>
    <p:extLst>
      <p:ext uri="{BB962C8B-B14F-4D97-AF65-F5344CB8AC3E}">
        <p14:creationId xmlns:p14="http://schemas.microsoft.com/office/powerpoint/2010/main" val="1912953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3">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5669" y="1210368"/>
            <a:ext cx="2786700" cy="27154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le 1"/>
          <p:cNvSpPr txBox="1">
            <a:spLocks/>
          </p:cNvSpPr>
          <p:nvPr/>
        </p:nvSpPr>
        <p:spPr>
          <a:xfrm>
            <a:off x="1898650" y="600075"/>
            <a:ext cx="8440738" cy="914400"/>
          </a:xfrm>
          <a:prstGeom prst="rect">
            <a:avLst/>
          </a:prstGeom>
        </p:spPr>
        <p:txBody>
          <a:bodyPr lIns="91428" tIns="45714" rIns="91428" bIns="45714"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ar-EG"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إعلام السنة الدولية للصحة النباتية</a:t>
            </a:r>
            <a:endParaRPr lang="en-US" sz="3600"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pic>
        <p:nvPicPr>
          <p:cNvPr id="1026" name="Picture 2" descr="http://www.fao.org/fileadmin/templates/IYPH2020/images/homepage/05_Communication_Guide/IYPH2020_CommGuide_EN.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608" t="11057" r="20835" b="6297"/>
          <a:stretch/>
        </p:blipFill>
        <p:spPr bwMode="auto">
          <a:xfrm>
            <a:off x="5953388" y="3935827"/>
            <a:ext cx="2288680" cy="208966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fao.org/fileadmin/templates/IYPH2020/images/communication_guide/Activitybook/IYPH_mock-up_Activity_Book_EN.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1959" t="10691" r="14182" b="11650"/>
          <a:stretch/>
        </p:blipFill>
        <p:spPr bwMode="auto">
          <a:xfrm rot="895478">
            <a:off x="1833383" y="1634938"/>
            <a:ext cx="2957559" cy="181397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www.fao.org/fileadmin/templates/IYPH2020/images/IYPH2020_Brochure.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926" t="27284" r="20404" b="18614"/>
          <a:stretch/>
        </p:blipFill>
        <p:spPr bwMode="auto">
          <a:xfrm>
            <a:off x="7911249" y="4102139"/>
            <a:ext cx="2571610" cy="1719918"/>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http://www.fao.org/fileadmin/templates/IYPH2020/images/communication_guide/Poster/IYPH_mock-up_poster_EN.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6290" r="26048" b="7125"/>
          <a:stretch/>
        </p:blipFill>
        <p:spPr bwMode="auto">
          <a:xfrm>
            <a:off x="7768033" y="1453223"/>
            <a:ext cx="1544839" cy="2229780"/>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3892" y="3463171"/>
            <a:ext cx="2079666" cy="1277937"/>
          </a:xfrm>
          <a:prstGeom prst="rect">
            <a:avLst/>
          </a:prstGeom>
        </p:spPr>
      </p:pic>
      <p:pic>
        <p:nvPicPr>
          <p:cNvPr id="11" name="Picture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99290" y="4841841"/>
            <a:ext cx="2104269" cy="1183652"/>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69273" y="3718899"/>
            <a:ext cx="1903163" cy="2306592"/>
          </a:xfrm>
          <a:prstGeom prst="rect">
            <a:avLst/>
          </a:prstGeom>
        </p:spPr>
      </p:pic>
    </p:spTree>
    <p:extLst>
      <p:ext uri="{BB962C8B-B14F-4D97-AF65-F5344CB8AC3E}">
        <p14:creationId xmlns:p14="http://schemas.microsoft.com/office/powerpoint/2010/main" val="4158677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460620" y="1453685"/>
            <a:ext cx="3724294" cy="4363992"/>
          </a:xfrm>
          <a:prstGeom prst="rect">
            <a:avLst/>
          </a:prstGeom>
          <a:ln>
            <a:solidFill>
              <a:schemeClr val="bg1">
                <a:lumMod val="65000"/>
              </a:schemeClr>
            </a:solidFill>
          </a:ln>
        </p:spPr>
      </p:pic>
      <p:sp>
        <p:nvSpPr>
          <p:cNvPr id="2" name="Title 1"/>
          <p:cNvSpPr>
            <a:spLocks noGrp="1"/>
          </p:cNvSpPr>
          <p:nvPr>
            <p:ph type="title"/>
          </p:nvPr>
        </p:nvSpPr>
        <p:spPr>
          <a:xfrm>
            <a:off x="2305152" y="854935"/>
            <a:ext cx="7879763" cy="1143000"/>
          </a:xfrm>
        </p:spPr>
        <p:txBody>
          <a:bodyPr/>
          <a:lstStyle/>
          <a:p>
            <a:pPr algn="ctr">
              <a:defRPr/>
            </a:pPr>
            <a:r>
              <a:rPr lang="ar-EG"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رقميا – شبكات التواصل الاجتماعي</a:t>
            </a:r>
            <a:endParaRPr lang="en-US"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endParaRPr>
          </a:p>
        </p:txBody>
      </p:sp>
      <p:sp>
        <p:nvSpPr>
          <p:cNvPr id="6" name="Rectangle 5">
            <a:extLst>
              <a:ext uri="{FF2B5EF4-FFF2-40B4-BE49-F238E27FC236}">
                <a16:creationId xmlns:a16="http://schemas.microsoft.com/office/drawing/2014/main" id="{2B83BB9F-98EB-3143-AD2C-2A8495EFC673}"/>
              </a:ext>
            </a:extLst>
          </p:cNvPr>
          <p:cNvSpPr/>
          <p:nvPr/>
        </p:nvSpPr>
        <p:spPr>
          <a:xfrm>
            <a:off x="1831427" y="1453686"/>
            <a:ext cx="4629194" cy="4249839"/>
          </a:xfrm>
          <a:prstGeom prst="rect">
            <a:avLst/>
          </a:prstGeom>
        </p:spPr>
        <p:txBody>
          <a:bodyPr wrap="square" lIns="127970" tIns="63987" rIns="127970" bIns="63987">
            <a:spAutoFit/>
          </a:bodyPr>
          <a:lstStyle/>
          <a:p>
            <a:pPr algn="r" defTabSz="999767" rtl="1">
              <a:lnSpc>
                <a:spcPct val="115000"/>
              </a:lnSpc>
              <a:defRPr/>
            </a:pPr>
            <a:r>
              <a:rPr lang="ar-EG" sz="1800" b="1" dirty="0">
                <a:solidFill>
                  <a:srgbClr val="000000"/>
                </a:solidFill>
                <a:latin typeface="Calibri (body)"/>
                <a:ea typeface="Arial" panose="020B0604020202020204" pitchFamily="34" charset="0"/>
              </a:rPr>
              <a:t>الوصول التراكمي لشبكات التواصل الاجتماعي</a:t>
            </a:r>
          </a:p>
          <a:p>
            <a:pPr marL="285750" indent="-285750" algn="r" defTabSz="999767" rtl="1">
              <a:lnSpc>
                <a:spcPct val="115000"/>
              </a:lnSpc>
              <a:buFont typeface="Arial" panose="020B0604020202020204" pitchFamily="34" charset="0"/>
              <a:buChar char="•"/>
              <a:defRPr/>
            </a:pPr>
            <a:r>
              <a:rPr lang="ar-EG" sz="1800" dirty="0">
                <a:solidFill>
                  <a:srgbClr val="000000"/>
                </a:solidFill>
                <a:latin typeface="Calibri (body)"/>
                <a:ea typeface="Arial" panose="020B0604020202020204" pitchFamily="34" charset="0"/>
              </a:rPr>
              <a:t>1350 موضوع يخص صحة النبات</a:t>
            </a:r>
          </a:p>
          <a:p>
            <a:pPr marL="285750" indent="-285750" algn="r" defTabSz="999767" rtl="1">
              <a:lnSpc>
                <a:spcPct val="115000"/>
              </a:lnSpc>
              <a:buFont typeface="Arial" panose="020B0604020202020204" pitchFamily="34" charset="0"/>
              <a:buChar char="•"/>
              <a:defRPr/>
            </a:pPr>
            <a:r>
              <a:rPr lang="ar-EG" sz="1800" dirty="0">
                <a:solidFill>
                  <a:srgbClr val="000000"/>
                </a:solidFill>
                <a:latin typeface="Calibri (body)"/>
                <a:ea typeface="Arial" panose="020B0604020202020204" pitchFamily="34" charset="0"/>
              </a:rPr>
              <a:t>ذكر صحة النبات حوالى 24 الف مرة من حسابات شبكات التواصل الاجتماعي الاخرى</a:t>
            </a:r>
            <a:endParaRPr lang="en-GB" sz="1800" dirty="0">
              <a:solidFill>
                <a:srgbClr val="000000"/>
              </a:solidFill>
              <a:latin typeface="Calibri (body)"/>
              <a:ea typeface="Arial" panose="020B0604020202020204" pitchFamily="34" charset="0"/>
            </a:endParaRPr>
          </a:p>
          <a:p>
            <a:pPr marL="285750" indent="-285750" algn="r" defTabSz="999767" rtl="1">
              <a:lnSpc>
                <a:spcPct val="115000"/>
              </a:lnSpc>
              <a:buFont typeface="Arial" panose="020B0604020202020204" pitchFamily="34" charset="0"/>
              <a:buChar char="•"/>
              <a:defRPr/>
            </a:pPr>
            <a:r>
              <a:rPr lang="ar-EG" sz="1800" dirty="0">
                <a:solidFill>
                  <a:srgbClr val="000000"/>
                </a:solidFill>
                <a:latin typeface="Calibri (body)"/>
              </a:rPr>
              <a:t>مشاهدات محتملة: اكثر من 300 مليون حساب على شبكات التواصل الاجتماعي </a:t>
            </a:r>
          </a:p>
          <a:p>
            <a:pPr marL="285750" indent="-285750" algn="r" defTabSz="999767" rtl="1">
              <a:lnSpc>
                <a:spcPct val="115000"/>
              </a:lnSpc>
              <a:buFont typeface="Arial" panose="020B0604020202020204" pitchFamily="34" charset="0"/>
              <a:buChar char="•"/>
              <a:defRPr/>
            </a:pPr>
            <a:endParaRPr lang="ar-EG" sz="1800" dirty="0">
              <a:solidFill>
                <a:srgbClr val="000000"/>
              </a:solidFill>
              <a:latin typeface="Calibri (body)"/>
              <a:ea typeface="Arial" panose="020B0604020202020204" pitchFamily="34" charset="0"/>
            </a:endParaRPr>
          </a:p>
          <a:p>
            <a:pPr algn="r" defTabSz="999767" rtl="1">
              <a:lnSpc>
                <a:spcPct val="115000"/>
              </a:lnSpc>
              <a:defRPr/>
            </a:pPr>
            <a:r>
              <a:rPr lang="ar-EG" sz="1800" dirty="0">
                <a:solidFill>
                  <a:srgbClr val="000000"/>
                </a:solidFill>
                <a:latin typeface="Calibri (body)"/>
                <a:ea typeface="Arial" panose="020B0604020202020204" pitchFamily="34" charset="0"/>
              </a:rPr>
              <a:t>التوعية من خلال شبكات التواصل الاجتماعي (مارس 2021)</a:t>
            </a:r>
          </a:p>
          <a:p>
            <a:pPr algn="r" defTabSz="999767" rtl="1">
              <a:lnSpc>
                <a:spcPct val="115000"/>
              </a:lnSpc>
              <a:defRPr/>
            </a:pPr>
            <a:r>
              <a:rPr lang="ar-EG" sz="1800" dirty="0">
                <a:solidFill>
                  <a:srgbClr val="000000"/>
                </a:solidFill>
                <a:latin typeface="Calibri (body)"/>
                <a:ea typeface="Arial" panose="020B0604020202020204" pitchFamily="34" charset="0"/>
              </a:rPr>
              <a:t>147 منشور عن صحة النبات</a:t>
            </a:r>
          </a:p>
          <a:p>
            <a:pPr algn="r" defTabSz="999767" rtl="1">
              <a:lnSpc>
                <a:spcPct val="115000"/>
              </a:lnSpc>
              <a:defRPr/>
            </a:pPr>
            <a:r>
              <a:rPr lang="ar-EG" sz="1800" dirty="0">
                <a:solidFill>
                  <a:srgbClr val="000000"/>
                </a:solidFill>
                <a:latin typeface="Calibri (body)"/>
                <a:ea typeface="Arial" panose="020B0604020202020204" pitchFamily="34" charset="0"/>
              </a:rPr>
              <a:t>1690 مرة ذكر لصحة النبات من حسابات أخرى</a:t>
            </a:r>
          </a:p>
          <a:p>
            <a:pPr algn="r" defTabSz="999767" rtl="1">
              <a:lnSpc>
                <a:spcPct val="115000"/>
              </a:lnSpc>
              <a:defRPr/>
            </a:pPr>
            <a:r>
              <a:rPr lang="ar-EG" sz="1800" dirty="0">
                <a:solidFill>
                  <a:srgbClr val="000000"/>
                </a:solidFill>
                <a:latin typeface="Calibri (body)"/>
                <a:ea typeface="Arial" panose="020B0604020202020204" pitchFamily="34" charset="0"/>
              </a:rPr>
              <a:t>مشاهدات محتملة: اكثر من 16 مليون حساب على شبكات التواصل </a:t>
            </a:r>
            <a:r>
              <a:rPr lang="ar-EG" sz="1800" dirty="0" err="1">
                <a:solidFill>
                  <a:srgbClr val="000000"/>
                </a:solidFill>
                <a:latin typeface="Calibri (body)"/>
                <a:ea typeface="Arial" panose="020B0604020202020204" pitchFamily="34" charset="0"/>
              </a:rPr>
              <a:t>الاجتماعى</a:t>
            </a:r>
            <a:endParaRPr lang="en-US" sz="1800" dirty="0">
              <a:solidFill>
                <a:srgbClr val="000000"/>
              </a:solidFill>
              <a:latin typeface="Calibri (body)"/>
              <a:ea typeface="Arial" panose="020B0604020202020204" pitchFamily="34" charset="0"/>
            </a:endParaRPr>
          </a:p>
        </p:txBody>
      </p:sp>
    </p:spTree>
    <p:extLst>
      <p:ext uri="{BB962C8B-B14F-4D97-AF65-F5344CB8AC3E}">
        <p14:creationId xmlns:p14="http://schemas.microsoft.com/office/powerpoint/2010/main" val="2022594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5074" y="794707"/>
            <a:ext cx="7315910" cy="1143000"/>
          </a:xfrm>
        </p:spPr>
        <p:txBody>
          <a:bodyPr/>
          <a:lstStyle/>
          <a:p>
            <a:pPr algn="ctr"/>
            <a:r>
              <a:rPr lang="ar-EG" b="1" dirty="0">
                <a:solidFill>
                  <a:srgbClr val="3E9D51"/>
                </a:solidFill>
                <a:effectLst>
                  <a:outerShdw blurRad="38100" dist="38100" dir="2700000" algn="tl">
                    <a:srgbClr val="000000">
                      <a:alpha val="43137"/>
                    </a:srgbClr>
                  </a:outerShdw>
                </a:effectLst>
                <a:latin typeface="+mn-lt"/>
                <a:ea typeface="Arial Unicode MS" panose="020B0604020202020204" pitchFamily="34" charset="-128"/>
                <a:cs typeface="Arial" panose="020B0604020202020204" pitchFamily="34" charset="0"/>
              </a:rPr>
              <a:t>رقميا – اهم الارقام على المواقع الإلكترونية</a:t>
            </a:r>
            <a:r>
              <a:rPr lang="en-US" sz="2800" b="1" dirty="0">
                <a:solidFill>
                  <a:srgbClr val="00B050"/>
                </a:solidFill>
              </a:rPr>
              <a:t/>
            </a:r>
            <a:br>
              <a:rPr lang="en-US" sz="2800" b="1" dirty="0">
                <a:solidFill>
                  <a:srgbClr val="00B050"/>
                </a:solidFill>
              </a:rPr>
            </a:br>
            <a:endParaRPr lang="en-US" sz="2800" b="1" dirty="0">
              <a:solidFill>
                <a:srgbClr val="00B050"/>
              </a:solidFill>
            </a:endParaRPr>
          </a:p>
        </p:txBody>
      </p:sp>
      <p:sp>
        <p:nvSpPr>
          <p:cNvPr id="5" name="Content Placeholder 2">
            <a:extLst>
              <a:ext uri="{FF2B5EF4-FFF2-40B4-BE49-F238E27FC236}">
                <a16:creationId xmlns:a16="http://schemas.microsoft.com/office/drawing/2014/main" id="{2BF21F16-FAA6-3146-8156-E3A4EB46B2D7}"/>
              </a:ext>
            </a:extLst>
          </p:cNvPr>
          <p:cNvSpPr txBox="1">
            <a:spLocks/>
          </p:cNvSpPr>
          <p:nvPr/>
        </p:nvSpPr>
        <p:spPr bwMode="auto">
          <a:xfrm>
            <a:off x="2205074" y="2169062"/>
            <a:ext cx="4909820" cy="299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00059" tIns="50030" rIns="100059" bIns="50030" numCol="1" anchor="t" anchorCtr="0" compatLnSpc="1">
            <a:prstTxWarp prst="textNoShape">
              <a:avLst/>
            </a:prstTxWarp>
          </a:bodyPr>
          <a:lstStyle>
            <a:lvl1pPr marL="0" marR="0" indent="0" algn="l" defTabSz="622364" rtl="0" eaLnBrk="0" fontAlgn="base" latinLnBrk="0" hangingPunct="0">
              <a:lnSpc>
                <a:spcPct val="100000"/>
              </a:lnSpc>
              <a:spcBef>
                <a:spcPts val="0"/>
              </a:spcBef>
              <a:spcAft>
                <a:spcPct val="0"/>
              </a:spcAft>
              <a:buClrTx/>
              <a:buSzTx/>
              <a:buFont typeface="Arial" charset="0"/>
              <a:buNone/>
              <a:tabLst/>
              <a:defRPr lang="en-US" sz="2178" b="0" i="0" kern="100" baseline="0" smtClean="0">
                <a:solidFill>
                  <a:schemeClr val="tx1"/>
                </a:solidFill>
                <a:effectLst/>
                <a:latin typeface="+mn-lt"/>
                <a:ea typeface="+mn-ea"/>
                <a:cs typeface="+mn-cs"/>
              </a:defRPr>
            </a:lvl1pPr>
            <a:lvl2pPr marL="504806" indent="-193624" algn="l" defTabSz="622364" rtl="0" eaLnBrk="0" fontAlgn="base" hangingPunct="0">
              <a:spcBef>
                <a:spcPct val="20000"/>
              </a:spcBef>
              <a:spcAft>
                <a:spcPct val="0"/>
              </a:spcAft>
              <a:buFont typeface="Arial" charset="0"/>
              <a:buChar char="–"/>
              <a:defRPr sz="1917" kern="1200">
                <a:solidFill>
                  <a:schemeClr val="tx1"/>
                </a:solidFill>
                <a:latin typeface="+mn-lt"/>
                <a:ea typeface="+mn-ea"/>
                <a:cs typeface="+mn-cs"/>
              </a:defRPr>
            </a:lvl2pPr>
            <a:lvl3pPr marL="777263" indent="-154899" algn="l" defTabSz="622364" rtl="0" eaLnBrk="0" fontAlgn="base" hangingPunct="0">
              <a:spcBef>
                <a:spcPct val="20000"/>
              </a:spcBef>
              <a:spcAft>
                <a:spcPct val="0"/>
              </a:spcAft>
              <a:buFont typeface="Arial" charset="0"/>
              <a:buChar char="•"/>
              <a:defRPr sz="1655" kern="1200">
                <a:solidFill>
                  <a:schemeClr val="tx1"/>
                </a:solidFill>
                <a:latin typeface="+mn-lt"/>
                <a:ea typeface="+mn-ea"/>
                <a:cs typeface="+mn-cs"/>
              </a:defRPr>
            </a:lvl3pPr>
            <a:lvl4pPr marL="1089828"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4pPr>
            <a:lvl5pPr marL="1401010" indent="-154899" algn="l" defTabSz="622364" rtl="0" eaLnBrk="0" fontAlgn="base" hangingPunct="0">
              <a:spcBef>
                <a:spcPct val="20000"/>
              </a:spcBef>
              <a:spcAft>
                <a:spcPct val="0"/>
              </a:spcAft>
              <a:buFont typeface="Arial" charset="0"/>
              <a:buChar char="»"/>
              <a:defRPr sz="1394" kern="1200">
                <a:solidFill>
                  <a:schemeClr val="tx1"/>
                </a:solidFill>
                <a:latin typeface="+mn-lt"/>
                <a:ea typeface="+mn-ea"/>
                <a:cs typeface="+mn-cs"/>
              </a:defRPr>
            </a:lvl5pPr>
            <a:lvl6pPr marL="1712704"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6pPr>
            <a:lvl7pPr marL="2024105"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7pPr>
            <a:lvl8pPr marL="2335506"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8pPr>
            <a:lvl9pPr marL="2646907" indent="-155700" algn="l" defTabSz="622802" rtl="0" eaLnBrk="1" latinLnBrk="0" hangingPunct="1">
              <a:spcBef>
                <a:spcPct val="20000"/>
              </a:spcBef>
              <a:buFont typeface="Arial" panose="020B0604020202020204" pitchFamily="34" charset="0"/>
              <a:buChar char="•"/>
              <a:defRPr sz="1394" kern="1200">
                <a:solidFill>
                  <a:schemeClr val="tx1"/>
                </a:solidFill>
                <a:latin typeface="+mn-lt"/>
                <a:ea typeface="+mn-ea"/>
                <a:cs typeface="+mn-cs"/>
              </a:defRPr>
            </a:lvl9pPr>
          </a:lstStyle>
          <a:p>
            <a:pPr algn="r" defTabSz="999886" rtl="1">
              <a:lnSpc>
                <a:spcPct val="115000"/>
              </a:lnSpc>
              <a:spcBef>
                <a:spcPct val="0"/>
              </a:spcBef>
              <a:spcAft>
                <a:spcPts val="0"/>
              </a:spcAft>
              <a:defRPr/>
            </a:pPr>
            <a:r>
              <a:rPr lang="ar-EG" sz="1800" b="1" dirty="0">
                <a:solidFill>
                  <a:srgbClr val="000000"/>
                </a:solidFill>
                <a:latin typeface="Calibri (body)"/>
                <a:cs typeface="Arial" charset="0"/>
              </a:rPr>
              <a:t>احصائيات التراكمية/الدائمة لموقع السنة الدولية للصحة النباتية</a:t>
            </a:r>
          </a:p>
          <a:p>
            <a:pPr marL="285750" indent="-285750" algn="r" defTabSz="999886" rtl="1">
              <a:lnSpc>
                <a:spcPct val="115000"/>
              </a:lnSpc>
              <a:spcBef>
                <a:spcPct val="0"/>
              </a:spcBef>
              <a:spcAft>
                <a:spcPts val="0"/>
              </a:spcAft>
              <a:buFont typeface="Arial" panose="020B0604020202020204" pitchFamily="34" charset="0"/>
              <a:buChar char="•"/>
              <a:defRPr/>
            </a:pPr>
            <a:r>
              <a:rPr lang="ar-EG" sz="1800" dirty="0">
                <a:solidFill>
                  <a:srgbClr val="000000"/>
                </a:solidFill>
                <a:latin typeface="Calibri (body)"/>
                <a:cs typeface="Arial" charset="0"/>
              </a:rPr>
              <a:t>135 الف مستخدم و 347 الف مشاهدة</a:t>
            </a:r>
          </a:p>
          <a:p>
            <a:pPr algn="r" defTabSz="999886" rtl="1">
              <a:lnSpc>
                <a:spcPct val="115000"/>
              </a:lnSpc>
              <a:spcBef>
                <a:spcPct val="0"/>
              </a:spcBef>
              <a:spcAft>
                <a:spcPts val="0"/>
              </a:spcAft>
              <a:defRPr/>
            </a:pPr>
            <a:endParaRPr lang="ar-EG" sz="1800" dirty="0">
              <a:solidFill>
                <a:srgbClr val="000000"/>
              </a:solidFill>
              <a:latin typeface="Calibri (body)"/>
              <a:cs typeface="Arial" charset="0"/>
            </a:endParaRPr>
          </a:p>
          <a:p>
            <a:pPr algn="r" defTabSz="871101" rtl="1">
              <a:lnSpc>
                <a:spcPct val="115000"/>
              </a:lnSpc>
              <a:spcAft>
                <a:spcPts val="0"/>
              </a:spcAft>
              <a:defRPr/>
            </a:pPr>
            <a:r>
              <a:rPr lang="ar-EG" sz="1800" b="1" dirty="0">
                <a:solidFill>
                  <a:srgbClr val="000000"/>
                </a:solidFill>
                <a:latin typeface="Calibri (body)"/>
                <a:ea typeface="Calibri" panose="020F0502020204030204" pitchFamily="34" charset="0"/>
                <a:cs typeface="Times New Roman" panose="02020603050405020304" pitchFamily="18" charset="0"/>
              </a:rPr>
              <a:t>اهم الأرقام على الصفحة الالكترونية (فبراير 2021)</a:t>
            </a:r>
            <a:endParaRPr lang="en-GB" sz="1800" b="1" dirty="0">
              <a:solidFill>
                <a:srgbClr val="000000"/>
              </a:solidFill>
              <a:latin typeface="Calibri (body)"/>
              <a:ea typeface="Calibri" panose="020F0502020204030204" pitchFamily="34" charset="0"/>
              <a:cs typeface="Times New Roman" panose="02020603050405020304" pitchFamily="18" charset="0"/>
            </a:endParaRPr>
          </a:p>
          <a:p>
            <a:pPr marL="285750" indent="-285750" algn="r" defTabSz="871101" rtl="1">
              <a:lnSpc>
                <a:spcPct val="115000"/>
              </a:lnSpc>
              <a:spcAft>
                <a:spcPts val="0"/>
              </a:spcAft>
              <a:buFont typeface="Arial" panose="020B0604020202020204" pitchFamily="34" charset="0"/>
              <a:buChar char="•"/>
              <a:defRPr/>
            </a:pPr>
            <a:r>
              <a:rPr lang="ar-EG" sz="1800" dirty="0">
                <a:solidFill>
                  <a:srgbClr val="000000"/>
                </a:solidFill>
                <a:latin typeface="Calibri (body)"/>
              </a:rPr>
              <a:t>3800 مستخدم</a:t>
            </a:r>
            <a:endParaRPr lang="en-US" sz="1800" dirty="0">
              <a:solidFill>
                <a:srgbClr val="000000"/>
              </a:solidFill>
              <a:latin typeface="Calibri (body)"/>
            </a:endParaRPr>
          </a:p>
          <a:p>
            <a:pPr marL="285750" indent="-285750" algn="r" defTabSz="871101" rtl="1">
              <a:lnSpc>
                <a:spcPct val="115000"/>
              </a:lnSpc>
              <a:spcAft>
                <a:spcPts val="0"/>
              </a:spcAft>
              <a:buFont typeface="Arial" panose="020B0604020202020204" pitchFamily="34" charset="0"/>
              <a:buChar char="•"/>
              <a:defRPr/>
            </a:pPr>
            <a:r>
              <a:rPr lang="ar-EG" sz="1800" dirty="0">
                <a:solidFill>
                  <a:srgbClr val="000000"/>
                </a:solidFill>
                <a:latin typeface="Calibri (body)"/>
              </a:rPr>
              <a:t>7800 مشاهدة</a:t>
            </a:r>
            <a:endParaRPr lang="en-US" sz="1800" dirty="0">
              <a:solidFill>
                <a:srgbClr val="000000"/>
              </a:solidFill>
              <a:latin typeface="Calibri (body)"/>
            </a:endParaRPr>
          </a:p>
          <a:p>
            <a:pPr marL="285750" indent="-285750" algn="r" defTabSz="871101" rtl="1">
              <a:lnSpc>
                <a:spcPct val="115000"/>
              </a:lnSpc>
              <a:spcAft>
                <a:spcPts val="0"/>
              </a:spcAft>
              <a:buFont typeface="Arial" panose="020B0604020202020204" pitchFamily="34" charset="0"/>
              <a:buChar char="•"/>
              <a:defRPr/>
            </a:pPr>
            <a:r>
              <a:rPr lang="ar-EG" sz="1800" dirty="0">
                <a:solidFill>
                  <a:srgbClr val="000000"/>
                </a:solidFill>
                <a:latin typeface="Calibri (body)"/>
              </a:rPr>
              <a:t>في المتوسط 2 دقيقة</a:t>
            </a:r>
            <a:endParaRPr lang="en-GB" sz="1700" b="1" dirty="0">
              <a:solidFill>
                <a:srgbClr val="000000"/>
              </a:solidFill>
              <a:latin typeface="Arial" panose="020B0604020202020204"/>
            </a:endParaRPr>
          </a:p>
          <a:p>
            <a:pPr marL="706558" lvl="1" indent="0" defTabSz="871101">
              <a:lnSpc>
                <a:spcPct val="115000"/>
              </a:lnSpc>
              <a:spcAft>
                <a:spcPts val="0"/>
              </a:spcAft>
              <a:buNone/>
              <a:defRPr/>
            </a:pPr>
            <a:r>
              <a:rPr lang="x-none" sz="800" dirty="0">
                <a:solidFill>
                  <a:srgbClr val="000000"/>
                </a:solidFill>
                <a:latin typeface="Arial" panose="020B0604020202020204"/>
              </a:rPr>
              <a:t> </a:t>
            </a:r>
            <a:r>
              <a:rPr lang="en-GB" sz="800" dirty="0">
                <a:solidFill>
                  <a:srgbClr val="000000"/>
                </a:solidFill>
                <a:latin typeface="Segoe UI" panose="020B0502040204020203" pitchFamily="34" charset="0"/>
                <a:ea typeface="Calibri" panose="020F0502020204030204" pitchFamily="34" charset="0"/>
                <a:cs typeface="Times New Roman" panose="02020603050405020304" pitchFamily="18" charset="0"/>
              </a:rPr>
              <a:t> </a:t>
            </a:r>
            <a:endParaRPr lang="en-GB" sz="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2" name="Picture 11" descr="A screenshot of a computer screen&#10;&#10;Description automatically generated">
            <a:extLst>
              <a:ext uri="{FF2B5EF4-FFF2-40B4-BE49-F238E27FC236}">
                <a16:creationId xmlns:a16="http://schemas.microsoft.com/office/drawing/2014/main" id="{294D6D54-0540-EB4E-B5F1-D8AFD66FBA8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05747" y="1937708"/>
            <a:ext cx="7869868" cy="2895459"/>
          </a:xfrm>
          <a:prstGeom prst="rect">
            <a:avLst/>
          </a:prstGeom>
        </p:spPr>
      </p:pic>
    </p:spTree>
    <p:extLst>
      <p:ext uri="{BB962C8B-B14F-4D97-AF65-F5344CB8AC3E}">
        <p14:creationId xmlns:p14="http://schemas.microsoft.com/office/powerpoint/2010/main" val="244090803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6D1CDB-15D1-4C85-BFBF-7D1270C6F64A}">
  <ds:schemaRefs>
    <ds:schemaRef ds:uri="http://schemas.openxmlformats.org/package/2006/metadata/core-properties"/>
    <ds:schemaRef ds:uri="http://schemas.microsoft.com/office/2006/documentManagement/types"/>
    <ds:schemaRef ds:uri="a3b9c205-ff93-4b66-a73e-1385ea8adb4a"/>
    <ds:schemaRef ds:uri="http://schemas.microsoft.com/office/infopath/2007/PartnerControls"/>
    <ds:schemaRef ds:uri="http://purl.org/dc/elements/1.1/"/>
    <ds:schemaRef ds:uri="http://schemas.microsoft.com/office/2006/metadata/properti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275</TotalTime>
  <Words>1094</Words>
  <Application>Microsoft Office PowerPoint</Application>
  <PresentationFormat>Widescreen</PresentationFormat>
  <Paragraphs>123</Paragraphs>
  <Slides>19</Slides>
  <Notes>12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.AppleSystemUIFont</vt:lpstr>
      <vt:lpstr>Arial</vt:lpstr>
      <vt:lpstr>Arial Unicode MS</vt:lpstr>
      <vt:lpstr>Calibri</vt:lpstr>
      <vt:lpstr>Calibri (body)</vt:lpstr>
      <vt:lpstr>Georgia</vt:lpstr>
      <vt:lpstr>Segoe UI</vt:lpstr>
      <vt:lpstr>Times New Roman</vt:lpstr>
      <vt:lpstr>Wingdings</vt:lpstr>
      <vt:lpstr>COVER</vt:lpstr>
      <vt:lpstr>Internal screen</vt:lpstr>
      <vt:lpstr>السنة الدولية  للصحة النباتية</vt:lpstr>
      <vt:lpstr>2020: السنة الدولية للصحة النباتية</vt:lpstr>
      <vt:lpstr>PowerPoint Presentation</vt:lpstr>
      <vt:lpstr>استمرار السنة الدولية للصحة النباتية حتى 2021</vt:lpstr>
      <vt:lpstr>PowerPoint Presentation</vt:lpstr>
      <vt:lpstr>PowerPoint Presentation</vt:lpstr>
      <vt:lpstr>PowerPoint Presentation</vt:lpstr>
      <vt:lpstr>رقميا – شبكات التواصل الاجتماعي</vt:lpstr>
      <vt:lpstr>رقميا – اهم الارقام على المواقع الإلكترونية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12</cp:revision>
  <cp:lastPrinted>2018-12-10T09:55:32Z</cp:lastPrinted>
  <dcterms:created xsi:type="dcterms:W3CDTF">2019-07-18T08:44:31Z</dcterms:created>
  <dcterms:modified xsi:type="dcterms:W3CDTF">2021-07-13T06:55:14Z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