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drawings/drawing1.xml" ContentType="application/vnd.openxmlformats-officedocument.drawingml.chartshapes+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41"/>
  </p:notesMasterIdLst>
  <p:handoutMasterIdLst>
    <p:handoutMasterId r:id="rId42"/>
  </p:handoutMasterIdLst>
  <p:sldIdLst>
    <p:sldId id="263"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69" autoAdjust="0"/>
    <p:restoredTop sz="86408" autoAdjust="0"/>
  </p:normalViewPr>
  <p:slideViewPr>
    <p:cSldViewPr>
      <p:cViewPr varScale="1">
        <p:scale>
          <a:sx n="98" d="100"/>
          <a:sy n="98" d="100"/>
        </p:scale>
        <p:origin x="1122" y="10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commentAuthors" Target="commentAuthor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heme" Target="theme/theme1.xml"/><Relationship Id="rId20" Type="http://schemas.openxmlformats.org/officeDocument/2006/relationships/slide" Target="slides/slide14.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chartUserShapes" Target="../drawings/drawing1.xml"/></Relationships>
</file>

<file path=ppt/charts/_rels/chart14.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Yangq\Desktop\New%20Microsoft%20Excel%20Worksheet.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Sheet1!$C$2:$C$6</c:f>
              <c:numCache>
                <c:formatCode>General</c:formatCode>
                <c:ptCount val="5"/>
                <c:pt idx="0">
                  <c:v>13</c:v>
                </c:pt>
                <c:pt idx="1">
                  <c:v>17</c:v>
                </c:pt>
                <c:pt idx="2">
                  <c:v>12</c:v>
                </c:pt>
                <c:pt idx="3">
                  <c:v>8</c:v>
                </c:pt>
                <c:pt idx="4">
                  <c:v>1</c:v>
                </c:pt>
              </c:numCache>
            </c:numRef>
          </c:val>
          <c:extLst>
            <c:ext xmlns:c16="http://schemas.microsoft.com/office/drawing/2014/chart" uri="{C3380CC4-5D6E-409C-BE32-E72D297353CC}">
              <c16:uniqueId val="{00000000-43F3-46A5-B519-5D7900E256E6}"/>
            </c:ext>
          </c:extLst>
        </c:ser>
        <c:dLbls>
          <c:dLblPos val="inEnd"/>
          <c:showLegendKey val="0"/>
          <c:showVal val="1"/>
          <c:showCatName val="0"/>
          <c:showSerName val="0"/>
          <c:showPercent val="0"/>
          <c:showBubbleSize val="0"/>
        </c:dLbls>
        <c:gapWidth val="219"/>
        <c:overlap val="-27"/>
        <c:axId val="452830688"/>
        <c:axId val="452826768"/>
      </c:barChart>
      <c:catAx>
        <c:axId val="4528306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2826768"/>
        <c:crosses val="autoZero"/>
        <c:auto val="1"/>
        <c:lblAlgn val="ctr"/>
        <c:lblOffset val="100"/>
        <c:noMultiLvlLbl val="0"/>
      </c:catAx>
      <c:valAx>
        <c:axId val="4528267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28306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dLbls>
          <c:showLegendKey val="0"/>
          <c:showVal val="0"/>
          <c:showCatName val="0"/>
          <c:showSerName val="0"/>
          <c:showPercent val="0"/>
          <c:showBubbleSize val="0"/>
        </c:dLbls>
        <c:gapWidth val="219"/>
        <c:overlap val="-27"/>
        <c:axId val="282341840"/>
        <c:axId val="282342624"/>
      </c:barChart>
      <c:catAx>
        <c:axId val="282341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282342624"/>
        <c:crosses val="autoZero"/>
        <c:auto val="1"/>
        <c:lblAlgn val="ctr"/>
        <c:lblOffset val="100"/>
        <c:noMultiLvlLbl val="0"/>
      </c:catAx>
      <c:valAx>
        <c:axId val="2823426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2823418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Sheet1!$W$2:$W$6</c:f>
              <c:numCache>
                <c:formatCode>General</c:formatCode>
                <c:ptCount val="5"/>
                <c:pt idx="0">
                  <c:v>1</c:v>
                </c:pt>
                <c:pt idx="1">
                  <c:v>1</c:v>
                </c:pt>
                <c:pt idx="2">
                  <c:v>0</c:v>
                </c:pt>
                <c:pt idx="3">
                  <c:v>3</c:v>
                </c:pt>
                <c:pt idx="4">
                  <c:v>0</c:v>
                </c:pt>
              </c:numCache>
            </c:numRef>
          </c:val>
          <c:extLst>
            <c:ext xmlns:c16="http://schemas.microsoft.com/office/drawing/2014/chart" uri="{C3380CC4-5D6E-409C-BE32-E72D297353CC}">
              <c16:uniqueId val="{00000000-CF5C-4BF0-88EE-C2D26F3F89E7}"/>
            </c:ext>
          </c:extLst>
        </c:ser>
        <c:dLbls>
          <c:dLblPos val="outEnd"/>
          <c:showLegendKey val="0"/>
          <c:showVal val="1"/>
          <c:showCatName val="0"/>
          <c:showSerName val="0"/>
          <c:showPercent val="0"/>
          <c:showBubbleSize val="0"/>
        </c:dLbls>
        <c:gapWidth val="219"/>
        <c:overlap val="-27"/>
        <c:axId val="377992008"/>
        <c:axId val="451861120"/>
      </c:barChart>
      <c:catAx>
        <c:axId val="3779920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1861120"/>
        <c:crosses val="autoZero"/>
        <c:auto val="1"/>
        <c:lblAlgn val="ctr"/>
        <c:lblOffset val="100"/>
        <c:noMultiLvlLbl val="0"/>
      </c:catAx>
      <c:valAx>
        <c:axId val="4518611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779920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Sheet1!$V$2:$V$6</c:f>
              <c:numCache>
                <c:formatCode>General</c:formatCode>
                <c:ptCount val="5"/>
                <c:pt idx="0">
                  <c:v>1</c:v>
                </c:pt>
                <c:pt idx="1">
                  <c:v>1</c:v>
                </c:pt>
                <c:pt idx="2">
                  <c:v>0</c:v>
                </c:pt>
                <c:pt idx="3">
                  <c:v>1</c:v>
                </c:pt>
                <c:pt idx="4">
                  <c:v>0</c:v>
                </c:pt>
              </c:numCache>
            </c:numRef>
          </c:val>
          <c:extLst>
            <c:ext xmlns:c16="http://schemas.microsoft.com/office/drawing/2014/chart" uri="{C3380CC4-5D6E-409C-BE32-E72D297353CC}">
              <c16:uniqueId val="{00000000-8947-46CE-AD75-F11A6CD10DCE}"/>
            </c:ext>
          </c:extLst>
        </c:ser>
        <c:dLbls>
          <c:dLblPos val="outEnd"/>
          <c:showLegendKey val="0"/>
          <c:showVal val="1"/>
          <c:showCatName val="0"/>
          <c:showSerName val="0"/>
          <c:showPercent val="0"/>
          <c:showBubbleSize val="0"/>
        </c:dLbls>
        <c:gapWidth val="219"/>
        <c:axId val="451859160"/>
        <c:axId val="451861512"/>
      </c:barChart>
      <c:catAx>
        <c:axId val="4518591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1861512"/>
        <c:crosses val="autoZero"/>
        <c:auto val="1"/>
        <c:lblAlgn val="ctr"/>
        <c:lblOffset val="100"/>
        <c:noMultiLvlLbl val="0"/>
      </c:catAx>
      <c:valAx>
        <c:axId val="4518615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18591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Lbls>
            <c:dLbl>
              <c:idx val="4"/>
              <c:layout>
                <c:manualLayout>
                  <c:x val="2.9543602518974864E-3"/>
                  <c:y val="-0.10104913401422591"/>
                </c:manualLayout>
              </c:layout>
              <c:tx>
                <c:rich>
                  <a:bodyPr/>
                  <a:lstStyle/>
                  <a:p>
                    <a:r>
                      <a:rPr lang="en-US" dirty="0"/>
                      <a:t>1</a:t>
                    </a:r>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579-42BD-8F4E-B7052B3D6ECF}"/>
                </c:ext>
              </c:extLst>
            </c:dLbl>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Sheet1!$L$2:$L$6</c:f>
              <c:numCache>
                <c:formatCode>General</c:formatCode>
                <c:ptCount val="5"/>
                <c:pt idx="0">
                  <c:v>0</c:v>
                </c:pt>
                <c:pt idx="1">
                  <c:v>0</c:v>
                </c:pt>
                <c:pt idx="2">
                  <c:v>1</c:v>
                </c:pt>
                <c:pt idx="3">
                  <c:v>7</c:v>
                </c:pt>
                <c:pt idx="4">
                  <c:v>0</c:v>
                </c:pt>
              </c:numCache>
            </c:numRef>
          </c:val>
          <c:extLst>
            <c:ext xmlns:c16="http://schemas.microsoft.com/office/drawing/2014/chart" uri="{C3380CC4-5D6E-409C-BE32-E72D297353CC}">
              <c16:uniqueId val="{00000000-C5D3-4BEB-A989-9ED709ACBF56}"/>
            </c:ext>
          </c:extLst>
        </c:ser>
        <c:dLbls>
          <c:dLblPos val="outEnd"/>
          <c:showLegendKey val="0"/>
          <c:showVal val="1"/>
          <c:showCatName val="0"/>
          <c:showSerName val="0"/>
          <c:showPercent val="0"/>
          <c:showBubbleSize val="0"/>
        </c:dLbls>
        <c:gapWidth val="219"/>
        <c:overlap val="-27"/>
        <c:axId val="451860336"/>
        <c:axId val="451861904"/>
      </c:barChart>
      <c:catAx>
        <c:axId val="4518603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1861904"/>
        <c:crosses val="autoZero"/>
        <c:auto val="1"/>
        <c:lblAlgn val="ctr"/>
        <c:lblOffset val="100"/>
        <c:noMultiLvlLbl val="0"/>
      </c:catAx>
      <c:valAx>
        <c:axId val="4518619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18603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dLbl>
              <c:idx val="4"/>
              <c:layout>
                <c:manualLayout>
                  <c:x val="-2.8166271488702776E-3"/>
                  <c:y val="-0.23255212765269931"/>
                </c:manualLayout>
              </c:layout>
              <c:tx>
                <c:rich>
                  <a:bodyPr/>
                  <a:lstStyle/>
                  <a:p>
                    <a:r>
                      <a:rPr lang="en-US"/>
                      <a:t>1</a:t>
                    </a:r>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F17-4A6D-8774-F18C157DB588}"/>
                </c:ext>
              </c:extLst>
            </c:dLbl>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Sheet1!$M$2:$M$6</c:f>
              <c:numCache>
                <c:formatCode>General</c:formatCode>
                <c:ptCount val="5"/>
                <c:pt idx="0">
                  <c:v>0</c:v>
                </c:pt>
                <c:pt idx="1">
                  <c:v>0</c:v>
                </c:pt>
                <c:pt idx="2">
                  <c:v>1</c:v>
                </c:pt>
                <c:pt idx="3">
                  <c:v>3</c:v>
                </c:pt>
                <c:pt idx="4">
                  <c:v>0</c:v>
                </c:pt>
              </c:numCache>
            </c:numRef>
          </c:val>
          <c:extLst>
            <c:ext xmlns:c16="http://schemas.microsoft.com/office/drawing/2014/chart" uri="{C3380CC4-5D6E-409C-BE32-E72D297353CC}">
              <c16:uniqueId val="{00000000-8EF9-405E-82B5-0957BDFF20F8}"/>
            </c:ext>
          </c:extLst>
        </c:ser>
        <c:dLbls>
          <c:showLegendKey val="0"/>
          <c:showVal val="0"/>
          <c:showCatName val="0"/>
          <c:showSerName val="0"/>
          <c:showPercent val="0"/>
          <c:showBubbleSize val="0"/>
        </c:dLbls>
        <c:gapWidth val="219"/>
        <c:overlap val="-27"/>
        <c:axId val="451858768"/>
        <c:axId val="451857200"/>
      </c:barChart>
      <c:catAx>
        <c:axId val="4518587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1857200"/>
        <c:crosses val="autoZero"/>
        <c:auto val="1"/>
        <c:lblAlgn val="ctr"/>
        <c:lblOffset val="100"/>
        <c:noMultiLvlLbl val="0"/>
      </c:catAx>
      <c:valAx>
        <c:axId val="451857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18587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Sheet1!$N$2:$N$6</c:f>
              <c:numCache>
                <c:formatCode>General</c:formatCode>
                <c:ptCount val="5"/>
                <c:pt idx="0">
                  <c:v>32</c:v>
                </c:pt>
                <c:pt idx="1">
                  <c:v>35</c:v>
                </c:pt>
                <c:pt idx="2">
                  <c:v>19</c:v>
                </c:pt>
                <c:pt idx="3">
                  <c:v>30</c:v>
                </c:pt>
                <c:pt idx="4">
                  <c:v>5</c:v>
                </c:pt>
              </c:numCache>
            </c:numRef>
          </c:val>
          <c:extLst>
            <c:ext xmlns:c16="http://schemas.microsoft.com/office/drawing/2014/chart" uri="{C3380CC4-5D6E-409C-BE32-E72D297353CC}">
              <c16:uniqueId val="{00000000-598C-451C-A7E4-D7B4CEB20B65}"/>
            </c:ext>
          </c:extLst>
        </c:ser>
        <c:dLbls>
          <c:showLegendKey val="0"/>
          <c:showVal val="0"/>
          <c:showCatName val="0"/>
          <c:showSerName val="0"/>
          <c:showPercent val="0"/>
          <c:showBubbleSize val="0"/>
        </c:dLbls>
        <c:gapWidth val="219"/>
        <c:overlap val="-27"/>
        <c:axId val="375949008"/>
        <c:axId val="375944304"/>
      </c:barChart>
      <c:catAx>
        <c:axId val="3759490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75944304"/>
        <c:crosses val="autoZero"/>
        <c:auto val="1"/>
        <c:lblAlgn val="ctr"/>
        <c:lblOffset val="100"/>
        <c:noMultiLvlLbl val="0"/>
      </c:catAx>
      <c:valAx>
        <c:axId val="3759443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759490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Sheet1!$O$2:$O$6</c:f>
              <c:numCache>
                <c:formatCode>General</c:formatCode>
                <c:ptCount val="5"/>
                <c:pt idx="0">
                  <c:v>1</c:v>
                </c:pt>
                <c:pt idx="1">
                  <c:v>2</c:v>
                </c:pt>
                <c:pt idx="2">
                  <c:v>1</c:v>
                </c:pt>
                <c:pt idx="3">
                  <c:v>2</c:v>
                </c:pt>
                <c:pt idx="4">
                  <c:v>2</c:v>
                </c:pt>
              </c:numCache>
            </c:numRef>
          </c:val>
          <c:extLst>
            <c:ext xmlns:c16="http://schemas.microsoft.com/office/drawing/2014/chart" uri="{C3380CC4-5D6E-409C-BE32-E72D297353CC}">
              <c16:uniqueId val="{00000000-BAD7-424E-9E31-71498035FB69}"/>
            </c:ext>
          </c:extLst>
        </c:ser>
        <c:dLbls>
          <c:showLegendKey val="0"/>
          <c:showVal val="0"/>
          <c:showCatName val="0"/>
          <c:showSerName val="0"/>
          <c:showPercent val="0"/>
          <c:showBubbleSize val="0"/>
        </c:dLbls>
        <c:gapWidth val="219"/>
        <c:overlap val="-27"/>
        <c:axId val="375938424"/>
        <c:axId val="375945088"/>
      </c:barChart>
      <c:catAx>
        <c:axId val="3759384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75945088"/>
        <c:crosses val="autoZero"/>
        <c:auto val="1"/>
        <c:lblAlgn val="ctr"/>
        <c:lblOffset val="100"/>
        <c:noMultiLvlLbl val="0"/>
      </c:catAx>
      <c:valAx>
        <c:axId val="3759450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759384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Sheet1!$P$2:$P$6</c:f>
              <c:numCache>
                <c:formatCode>General</c:formatCode>
                <c:ptCount val="5"/>
                <c:pt idx="0">
                  <c:v>25</c:v>
                </c:pt>
                <c:pt idx="1">
                  <c:v>6</c:v>
                </c:pt>
                <c:pt idx="2">
                  <c:v>8</c:v>
                </c:pt>
                <c:pt idx="3">
                  <c:v>6</c:v>
                </c:pt>
                <c:pt idx="4">
                  <c:v>4</c:v>
                </c:pt>
              </c:numCache>
            </c:numRef>
          </c:val>
          <c:extLst>
            <c:ext xmlns:c16="http://schemas.microsoft.com/office/drawing/2014/chart" uri="{C3380CC4-5D6E-409C-BE32-E72D297353CC}">
              <c16:uniqueId val="{00000000-FD0A-4880-B7EC-79B01F2B4D66}"/>
            </c:ext>
          </c:extLst>
        </c:ser>
        <c:dLbls>
          <c:showLegendKey val="0"/>
          <c:showVal val="0"/>
          <c:showCatName val="0"/>
          <c:showSerName val="0"/>
          <c:showPercent val="0"/>
          <c:showBubbleSize val="0"/>
        </c:dLbls>
        <c:gapWidth val="219"/>
        <c:overlap val="-27"/>
        <c:axId val="366907000"/>
        <c:axId val="366913664"/>
      </c:barChart>
      <c:catAx>
        <c:axId val="3669070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66913664"/>
        <c:crosses val="autoZero"/>
        <c:auto val="1"/>
        <c:lblAlgn val="ctr"/>
        <c:lblOffset val="100"/>
        <c:noMultiLvlLbl val="0"/>
      </c:catAx>
      <c:valAx>
        <c:axId val="3669136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669070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Sheet1!$Q$2:$Q$6</c:f>
              <c:numCache>
                <c:formatCode>General</c:formatCode>
                <c:ptCount val="5"/>
                <c:pt idx="0">
                  <c:v>5</c:v>
                </c:pt>
                <c:pt idx="1">
                  <c:v>2</c:v>
                </c:pt>
                <c:pt idx="2">
                  <c:v>3</c:v>
                </c:pt>
                <c:pt idx="3">
                  <c:v>2</c:v>
                </c:pt>
                <c:pt idx="4">
                  <c:v>2</c:v>
                </c:pt>
              </c:numCache>
            </c:numRef>
          </c:val>
          <c:extLst>
            <c:ext xmlns:c16="http://schemas.microsoft.com/office/drawing/2014/chart" uri="{C3380CC4-5D6E-409C-BE32-E72D297353CC}">
              <c16:uniqueId val="{00000000-8722-4CC1-8897-EE75ED92BB9E}"/>
            </c:ext>
          </c:extLst>
        </c:ser>
        <c:dLbls>
          <c:showLegendKey val="0"/>
          <c:showVal val="0"/>
          <c:showCatName val="0"/>
          <c:showSerName val="0"/>
          <c:showPercent val="0"/>
          <c:showBubbleSize val="0"/>
        </c:dLbls>
        <c:gapWidth val="219"/>
        <c:overlap val="-27"/>
        <c:axId val="366908176"/>
        <c:axId val="366907392"/>
      </c:barChart>
      <c:catAx>
        <c:axId val="3669081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66907392"/>
        <c:crosses val="autoZero"/>
        <c:auto val="1"/>
        <c:lblAlgn val="ctr"/>
        <c:lblOffset val="100"/>
        <c:noMultiLvlLbl val="0"/>
      </c:catAx>
      <c:valAx>
        <c:axId val="3669073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669081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Sheet1!$D$2:$D$6</c:f>
              <c:numCache>
                <c:formatCode>General</c:formatCode>
                <c:ptCount val="5"/>
                <c:pt idx="0">
                  <c:v>7</c:v>
                </c:pt>
                <c:pt idx="1">
                  <c:v>4</c:v>
                </c:pt>
                <c:pt idx="2">
                  <c:v>5</c:v>
                </c:pt>
                <c:pt idx="3">
                  <c:v>4</c:v>
                </c:pt>
                <c:pt idx="4">
                  <c:v>1</c:v>
                </c:pt>
              </c:numCache>
            </c:numRef>
          </c:val>
          <c:extLst>
            <c:ext xmlns:c16="http://schemas.microsoft.com/office/drawing/2014/chart" uri="{C3380CC4-5D6E-409C-BE32-E72D297353CC}">
              <c16:uniqueId val="{00000000-A529-474A-B580-E0BA1DC74605}"/>
            </c:ext>
          </c:extLst>
        </c:ser>
        <c:dLbls>
          <c:showLegendKey val="0"/>
          <c:showVal val="0"/>
          <c:showCatName val="0"/>
          <c:showSerName val="0"/>
          <c:showPercent val="0"/>
          <c:showBubbleSize val="0"/>
        </c:dLbls>
        <c:gapWidth val="219"/>
        <c:overlap val="-27"/>
        <c:axId val="452833824"/>
        <c:axId val="452830296"/>
      </c:barChart>
      <c:catAx>
        <c:axId val="452833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2830296"/>
        <c:crosses val="autoZero"/>
        <c:auto val="1"/>
        <c:lblAlgn val="ctr"/>
        <c:lblOffset val="100"/>
        <c:noMultiLvlLbl val="0"/>
      </c:catAx>
      <c:valAx>
        <c:axId val="4528302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28338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Sheet1!$F$2:$F$6</c:f>
              <c:numCache>
                <c:formatCode>General</c:formatCode>
                <c:ptCount val="5"/>
                <c:pt idx="0">
                  <c:v>8</c:v>
                </c:pt>
                <c:pt idx="1">
                  <c:v>5</c:v>
                </c:pt>
                <c:pt idx="2">
                  <c:v>11</c:v>
                </c:pt>
                <c:pt idx="3">
                  <c:v>2</c:v>
                </c:pt>
                <c:pt idx="4">
                  <c:v>3</c:v>
                </c:pt>
              </c:numCache>
            </c:numRef>
          </c:val>
          <c:extLst>
            <c:ext xmlns:c16="http://schemas.microsoft.com/office/drawing/2014/chart" uri="{C3380CC4-5D6E-409C-BE32-E72D297353CC}">
              <c16:uniqueId val="{00000000-239A-46CB-903F-ADDC7EFC28AB}"/>
            </c:ext>
          </c:extLst>
        </c:ser>
        <c:dLbls>
          <c:showLegendKey val="0"/>
          <c:showVal val="0"/>
          <c:showCatName val="0"/>
          <c:showSerName val="0"/>
          <c:showPercent val="0"/>
          <c:showBubbleSize val="0"/>
        </c:dLbls>
        <c:gapWidth val="219"/>
        <c:overlap val="-27"/>
        <c:axId val="278595864"/>
        <c:axId val="322019632"/>
      </c:barChart>
      <c:catAx>
        <c:axId val="2785958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22019632"/>
        <c:crosses val="autoZero"/>
        <c:auto val="1"/>
        <c:lblAlgn val="ctr"/>
        <c:lblOffset val="100"/>
        <c:noMultiLvlLbl val="0"/>
      </c:catAx>
      <c:valAx>
        <c:axId val="3220196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2785958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Sheet1!$G$2:$G$6</c:f>
              <c:numCache>
                <c:formatCode>General</c:formatCode>
                <c:ptCount val="5"/>
                <c:pt idx="0">
                  <c:v>6</c:v>
                </c:pt>
                <c:pt idx="1">
                  <c:v>3</c:v>
                </c:pt>
                <c:pt idx="2">
                  <c:v>9</c:v>
                </c:pt>
                <c:pt idx="3">
                  <c:v>1</c:v>
                </c:pt>
                <c:pt idx="4">
                  <c:v>1</c:v>
                </c:pt>
              </c:numCache>
            </c:numRef>
          </c:val>
          <c:extLst>
            <c:ext xmlns:c16="http://schemas.microsoft.com/office/drawing/2014/chart" uri="{C3380CC4-5D6E-409C-BE32-E72D297353CC}">
              <c16:uniqueId val="{00000000-5CFE-4226-BE0B-E1029E29BB6D}"/>
            </c:ext>
          </c:extLst>
        </c:ser>
        <c:dLbls>
          <c:showLegendKey val="0"/>
          <c:showVal val="0"/>
          <c:showCatName val="0"/>
          <c:showSerName val="0"/>
          <c:showPercent val="0"/>
          <c:showBubbleSize val="0"/>
        </c:dLbls>
        <c:gapWidth val="219"/>
        <c:overlap val="-27"/>
        <c:axId val="202645504"/>
        <c:axId val="202645896"/>
      </c:barChart>
      <c:catAx>
        <c:axId val="202645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202645896"/>
        <c:crosses val="autoZero"/>
        <c:auto val="1"/>
        <c:lblAlgn val="ctr"/>
        <c:lblOffset val="100"/>
        <c:noMultiLvlLbl val="0"/>
      </c:catAx>
      <c:valAx>
        <c:axId val="2026458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2026455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Sheet1!$H$2:$H$6</c:f>
              <c:numCache>
                <c:formatCode>General</c:formatCode>
                <c:ptCount val="5"/>
                <c:pt idx="0">
                  <c:v>24</c:v>
                </c:pt>
                <c:pt idx="1">
                  <c:v>8</c:v>
                </c:pt>
                <c:pt idx="2">
                  <c:v>1</c:v>
                </c:pt>
                <c:pt idx="3">
                  <c:v>3</c:v>
                </c:pt>
                <c:pt idx="4">
                  <c:v>3</c:v>
                </c:pt>
              </c:numCache>
            </c:numRef>
          </c:val>
          <c:extLst>
            <c:ext xmlns:c16="http://schemas.microsoft.com/office/drawing/2014/chart" uri="{C3380CC4-5D6E-409C-BE32-E72D297353CC}">
              <c16:uniqueId val="{00000000-F643-47A6-8F50-DBE88BD49750}"/>
            </c:ext>
          </c:extLst>
        </c:ser>
        <c:dLbls>
          <c:showLegendKey val="0"/>
          <c:showVal val="0"/>
          <c:showCatName val="0"/>
          <c:showSerName val="0"/>
          <c:showPercent val="0"/>
          <c:showBubbleSize val="0"/>
        </c:dLbls>
        <c:gapWidth val="219"/>
        <c:overlap val="-27"/>
        <c:axId val="451955272"/>
        <c:axId val="451951352"/>
      </c:barChart>
      <c:catAx>
        <c:axId val="4519552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1951352"/>
        <c:crosses val="autoZero"/>
        <c:auto val="1"/>
        <c:lblAlgn val="ctr"/>
        <c:lblOffset val="100"/>
        <c:noMultiLvlLbl val="0"/>
      </c:catAx>
      <c:valAx>
        <c:axId val="4519513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19552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Sheet1!$B$2:$B$6</c:f>
              <c:numCache>
                <c:formatCode>General</c:formatCode>
                <c:ptCount val="5"/>
                <c:pt idx="0">
                  <c:v>2017</c:v>
                </c:pt>
                <c:pt idx="1">
                  <c:v>2018</c:v>
                </c:pt>
                <c:pt idx="2">
                  <c:v>2019</c:v>
                </c:pt>
                <c:pt idx="3">
                  <c:v>2020</c:v>
                </c:pt>
                <c:pt idx="4">
                  <c:v>2021</c:v>
                </c:pt>
              </c:numCache>
            </c:numRef>
          </c:cat>
          <c:val>
            <c:numRef>
              <c:f>Sheet1!$I$2:$I$6</c:f>
              <c:numCache>
                <c:formatCode>General</c:formatCode>
                <c:ptCount val="5"/>
                <c:pt idx="0">
                  <c:v>5</c:v>
                </c:pt>
                <c:pt idx="1">
                  <c:v>6</c:v>
                </c:pt>
                <c:pt idx="2">
                  <c:v>1</c:v>
                </c:pt>
                <c:pt idx="3">
                  <c:v>2</c:v>
                </c:pt>
                <c:pt idx="4">
                  <c:v>2</c:v>
                </c:pt>
              </c:numCache>
            </c:numRef>
          </c:val>
          <c:extLst>
            <c:ext xmlns:c16="http://schemas.microsoft.com/office/drawing/2014/chart" uri="{C3380CC4-5D6E-409C-BE32-E72D297353CC}">
              <c16:uniqueId val="{00000000-FC95-4D9D-A488-2B769ECC9903}"/>
            </c:ext>
          </c:extLst>
        </c:ser>
        <c:dLbls>
          <c:dLblPos val="outEnd"/>
          <c:showLegendKey val="0"/>
          <c:showVal val="1"/>
          <c:showCatName val="0"/>
          <c:showSerName val="0"/>
          <c:showPercent val="0"/>
          <c:showBubbleSize val="0"/>
        </c:dLbls>
        <c:gapWidth val="219"/>
        <c:overlap val="-27"/>
        <c:axId val="451954880"/>
        <c:axId val="451955664"/>
      </c:barChart>
      <c:catAx>
        <c:axId val="4519548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1955664"/>
        <c:crosses val="autoZero"/>
        <c:auto val="1"/>
        <c:lblAlgn val="ctr"/>
        <c:lblOffset val="100"/>
        <c:noMultiLvlLbl val="0"/>
      </c:catAx>
      <c:valAx>
        <c:axId val="4519556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4519548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Sheet1!$T$2:$T$6</c:f>
              <c:numCache>
                <c:formatCode>General</c:formatCode>
                <c:ptCount val="5"/>
                <c:pt idx="0">
                  <c:v>4</c:v>
                </c:pt>
                <c:pt idx="1">
                  <c:v>5</c:v>
                </c:pt>
                <c:pt idx="2">
                  <c:v>5</c:v>
                </c:pt>
                <c:pt idx="3">
                  <c:v>3</c:v>
                </c:pt>
                <c:pt idx="4">
                  <c:v>3</c:v>
                </c:pt>
              </c:numCache>
            </c:numRef>
          </c:val>
          <c:extLst>
            <c:ext xmlns:c16="http://schemas.microsoft.com/office/drawing/2014/chart" uri="{C3380CC4-5D6E-409C-BE32-E72D297353CC}">
              <c16:uniqueId val="{00000000-4F9C-40CE-81A6-EB851BBE7C21}"/>
            </c:ext>
          </c:extLst>
        </c:ser>
        <c:dLbls>
          <c:showLegendKey val="0"/>
          <c:showVal val="0"/>
          <c:showCatName val="0"/>
          <c:showSerName val="0"/>
          <c:showPercent val="0"/>
          <c:showBubbleSize val="0"/>
        </c:dLbls>
        <c:gapWidth val="219"/>
        <c:overlap val="-27"/>
        <c:axId val="318752184"/>
        <c:axId val="318750224"/>
      </c:barChart>
      <c:catAx>
        <c:axId val="3187521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18750224"/>
        <c:crosses val="autoZero"/>
        <c:auto val="1"/>
        <c:lblAlgn val="ctr"/>
        <c:lblOffset val="100"/>
        <c:noMultiLvlLbl val="0"/>
      </c:catAx>
      <c:valAx>
        <c:axId val="3187502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187521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Sheet1!$S$2:$S$6</c:f>
              <c:numCache>
                <c:formatCode>General</c:formatCode>
                <c:ptCount val="5"/>
                <c:pt idx="0">
                  <c:v>2017</c:v>
                </c:pt>
                <c:pt idx="1">
                  <c:v>2018</c:v>
                </c:pt>
                <c:pt idx="2">
                  <c:v>2019</c:v>
                </c:pt>
                <c:pt idx="3">
                  <c:v>2020</c:v>
                </c:pt>
                <c:pt idx="4">
                  <c:v>2021</c:v>
                </c:pt>
              </c:numCache>
            </c:numRef>
          </c:cat>
          <c:val>
            <c:numRef>
              <c:f>Sheet1!$U$2:$U$6</c:f>
              <c:numCache>
                <c:formatCode>General</c:formatCode>
                <c:ptCount val="5"/>
                <c:pt idx="0">
                  <c:v>6</c:v>
                </c:pt>
                <c:pt idx="1">
                  <c:v>14</c:v>
                </c:pt>
                <c:pt idx="2">
                  <c:v>5</c:v>
                </c:pt>
                <c:pt idx="3">
                  <c:v>12</c:v>
                </c:pt>
                <c:pt idx="4">
                  <c:v>6</c:v>
                </c:pt>
              </c:numCache>
            </c:numRef>
          </c:val>
          <c:extLst>
            <c:ext xmlns:c16="http://schemas.microsoft.com/office/drawing/2014/chart" uri="{C3380CC4-5D6E-409C-BE32-E72D297353CC}">
              <c16:uniqueId val="{00000000-2F11-4677-8996-D3836D522A45}"/>
            </c:ext>
          </c:extLst>
        </c:ser>
        <c:dLbls>
          <c:dLblPos val="outEnd"/>
          <c:showLegendKey val="0"/>
          <c:showVal val="1"/>
          <c:showCatName val="0"/>
          <c:showSerName val="0"/>
          <c:showPercent val="0"/>
          <c:showBubbleSize val="0"/>
        </c:dLbls>
        <c:gapWidth val="219"/>
        <c:overlap val="-27"/>
        <c:axId val="318749048"/>
        <c:axId val="318749440"/>
      </c:barChart>
      <c:catAx>
        <c:axId val="318749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18749440"/>
        <c:crosses val="autoZero"/>
        <c:auto val="1"/>
        <c:lblAlgn val="ctr"/>
        <c:lblOffset val="100"/>
        <c:noMultiLvlLbl val="0"/>
      </c:catAx>
      <c:valAx>
        <c:axId val="3187494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187490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dLbls>
          <c:showLegendKey val="0"/>
          <c:showVal val="0"/>
          <c:showCatName val="0"/>
          <c:showSerName val="0"/>
          <c:showPercent val="0"/>
          <c:showBubbleSize val="0"/>
        </c:dLbls>
        <c:gapWidth val="219"/>
        <c:overlap val="-27"/>
        <c:axId val="373102320"/>
        <c:axId val="373102712"/>
      </c:barChart>
      <c:catAx>
        <c:axId val="3731023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73102712"/>
        <c:crosses val="autoZero"/>
        <c:auto val="1"/>
        <c:lblAlgn val="ctr"/>
        <c:lblOffset val="100"/>
        <c:noMultiLvlLbl val="0"/>
      </c:catAx>
      <c:valAx>
        <c:axId val="3731027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300" b="1" i="0" u="none" strike="noStrike" kern="1200" baseline="0">
                <a:solidFill>
                  <a:schemeClr val="tx1">
                    <a:lumMod val="65000"/>
                    <a:lumOff val="35000"/>
                  </a:schemeClr>
                </a:solidFill>
                <a:latin typeface="+mn-lt"/>
                <a:ea typeface="+mn-ea"/>
                <a:cs typeface="+mn-cs"/>
              </a:defRPr>
            </a:pPr>
            <a:endParaRPr lang="en-US"/>
          </a:p>
        </c:txPr>
        <c:crossAx val="3731023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0.84661</cdr:x>
      <cdr:y>0.78621</cdr:y>
    </cdr:from>
    <cdr:to>
      <cdr:x>0.89979</cdr:x>
      <cdr:y>0.88865</cdr:y>
    </cdr:to>
    <cdr:sp macro="" textlink="">
      <cdr:nvSpPr>
        <cdr:cNvPr id="2" name="Rectangle 1">
          <a:extLst xmlns:a="http://schemas.openxmlformats.org/drawingml/2006/main">
            <a:ext uri="{FF2B5EF4-FFF2-40B4-BE49-F238E27FC236}">
              <a16:creationId xmlns:a16="http://schemas.microsoft.com/office/drawing/2014/main" id="{EA5B0F66-8C24-4D36-B7EF-BE48E799962B}"/>
            </a:ext>
          </a:extLst>
        </cdr:cNvPr>
        <cdr:cNvSpPr/>
      </cdr:nvSpPr>
      <cdr:spPr>
        <a:xfrm xmlns:a="http://schemas.openxmlformats.org/drawingml/2006/main">
          <a:off x="3639337" y="2964353"/>
          <a:ext cx="228600" cy="386240"/>
        </a:xfrm>
        <a:prstGeom xmlns:a="http://schemas.openxmlformats.org/drawingml/2006/main" prst="rect">
          <a:avLst/>
        </a:prstGeom>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14/07/2021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14/07/2021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2</a:t>
            </a:fld>
            <a:endParaRPr lang="en-US"/>
          </a:p>
        </p:txBody>
      </p:sp>
    </p:spTree>
    <p:extLst>
      <p:ext uri="{BB962C8B-B14F-4D97-AF65-F5344CB8AC3E}">
        <p14:creationId xmlns:p14="http://schemas.microsoft.com/office/powerpoint/2010/main" val="37895813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a:t>
            </a:r>
            <a:r>
              <a:rPr lang="en-GB" baseline="0" dirty="0"/>
              <a:t> slide</a:t>
            </a:r>
            <a:r>
              <a:rPr lang="en-GB" u="sng" baseline="0" dirty="0"/>
              <a:t> displays </a:t>
            </a:r>
            <a:r>
              <a:rPr lang="en-GB" baseline="0" dirty="0"/>
              <a:t>how to navigate on NROs webpage. Open IPP and click </a:t>
            </a:r>
            <a:r>
              <a:rPr lang="en-GB" u="sng" baseline="0" dirty="0"/>
              <a:t>on</a:t>
            </a:r>
            <a:r>
              <a:rPr lang="en-GB" baseline="0" dirty="0"/>
              <a:t> Countries, then click </a:t>
            </a:r>
            <a:r>
              <a:rPr lang="en-GB" u="sng" baseline="0" dirty="0"/>
              <a:t>on</a:t>
            </a:r>
            <a:r>
              <a:rPr lang="en-GB" baseline="0" dirty="0"/>
              <a:t> NROs. </a:t>
            </a:r>
            <a:r>
              <a:rPr lang="en-GB" u="sng" baseline="0" dirty="0"/>
              <a:t>By doing this</a:t>
            </a:r>
            <a:r>
              <a:rPr lang="en-GB" baseline="0" dirty="0"/>
              <a:t>,</a:t>
            </a:r>
            <a:r>
              <a:rPr lang="en-GB" u="sng" baseline="0" dirty="0"/>
              <a:t> the  </a:t>
            </a:r>
            <a:r>
              <a:rPr lang="en-GB" baseline="0" dirty="0"/>
              <a:t>IPP will lead us to the NROs webpage </a:t>
            </a:r>
            <a:r>
              <a:rPr lang="en-GB" u="sng" baseline="0" dirty="0"/>
              <a:t>and its different components. </a:t>
            </a:r>
            <a:endParaRPr lang="en-US" u="sng" dirty="0"/>
          </a:p>
        </p:txBody>
      </p:sp>
      <p:sp>
        <p:nvSpPr>
          <p:cNvPr id="4" name="Slide Number Placeholder 3"/>
          <p:cNvSpPr>
            <a:spLocks noGrp="1"/>
          </p:cNvSpPr>
          <p:nvPr>
            <p:ph type="sldNum" sz="quarter" idx="10"/>
          </p:nvPr>
        </p:nvSpPr>
        <p:spPr/>
        <p:txBody>
          <a:bodyPr/>
          <a:lstStyle/>
          <a:p>
            <a:fld id="{77D2E642-DD37-4056-9EBE-9ECD3ED17117}" type="slidenum">
              <a:rPr lang="en-US" smtClean="0"/>
              <a:t>26</a:t>
            </a:fld>
            <a:endParaRPr lang="en-US"/>
          </a:p>
        </p:txBody>
      </p:sp>
    </p:spTree>
    <p:extLst>
      <p:ext uri="{BB962C8B-B14F-4D97-AF65-F5344CB8AC3E}">
        <p14:creationId xmlns:p14="http://schemas.microsoft.com/office/powerpoint/2010/main" val="29553675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a:t>
            </a:r>
            <a:r>
              <a:rPr lang="en-US" dirty="0"/>
              <a:t>NROs page, you can find NROs guide, NROs statistics,</a:t>
            </a:r>
            <a:r>
              <a:rPr lang="en-US" baseline="0" dirty="0"/>
              <a:t> Notification form. NROs year and so on.</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27</a:t>
            </a:fld>
            <a:endParaRPr lang="en-US"/>
          </a:p>
        </p:txBody>
      </p:sp>
    </p:spTree>
    <p:extLst>
      <p:ext uri="{BB962C8B-B14F-4D97-AF65-F5344CB8AC3E}">
        <p14:creationId xmlns:p14="http://schemas.microsoft.com/office/powerpoint/2010/main" val="31081420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a:t>
            </a:r>
            <a:r>
              <a:rPr lang="en-GB" u="sng" dirty="0"/>
              <a:t>shows</a:t>
            </a:r>
            <a:r>
              <a:rPr lang="en-GB" dirty="0"/>
              <a:t> how to find</a:t>
            </a:r>
            <a:r>
              <a:rPr lang="en-GB" baseline="0" dirty="0"/>
              <a:t> </a:t>
            </a:r>
            <a:r>
              <a:rPr lang="en-GB" u="sng" dirty="0"/>
              <a:t>the </a:t>
            </a:r>
            <a:r>
              <a:rPr lang="en-GB" dirty="0"/>
              <a:t> pest report</a:t>
            </a:r>
            <a:r>
              <a:rPr lang="en-GB" baseline="0" dirty="0"/>
              <a:t> bulletin.    Pest report is one of  public obligation.   </a:t>
            </a:r>
            <a:r>
              <a:rPr lang="en-GB" u="sng" baseline="0" dirty="0"/>
              <a:t>The </a:t>
            </a:r>
            <a:r>
              <a:rPr lang="en-GB" baseline="0" dirty="0"/>
              <a:t>Pest report bulletin </a:t>
            </a:r>
            <a:r>
              <a:rPr lang="en-GB" u="sng" baseline="0" dirty="0"/>
              <a:t>allows</a:t>
            </a:r>
            <a:r>
              <a:rPr lang="en-GB" baseline="0" dirty="0"/>
              <a:t> contact points to check </a:t>
            </a:r>
            <a:r>
              <a:rPr lang="en-GB" strike="sngStrike" baseline="0" dirty="0"/>
              <a:t>the</a:t>
            </a:r>
            <a:r>
              <a:rPr lang="en-GB" baseline="0" dirty="0"/>
              <a:t> all the pest reports more easily.  </a:t>
            </a:r>
            <a:endParaRPr lang="en-US" dirty="0"/>
          </a:p>
        </p:txBody>
      </p:sp>
      <p:sp>
        <p:nvSpPr>
          <p:cNvPr id="4" name="Slide Number Placeholder 3"/>
          <p:cNvSpPr>
            <a:spLocks noGrp="1"/>
          </p:cNvSpPr>
          <p:nvPr>
            <p:ph type="sldNum" sz="quarter" idx="10"/>
          </p:nvPr>
        </p:nvSpPr>
        <p:spPr/>
        <p:txBody>
          <a:bodyPr/>
          <a:lstStyle/>
          <a:p>
            <a:fld id="{77D2E642-DD37-4056-9EBE-9ECD3ED17117}" type="slidenum">
              <a:rPr lang="en-US" smtClean="0"/>
              <a:t>28</a:t>
            </a:fld>
            <a:endParaRPr lang="en-US"/>
          </a:p>
        </p:txBody>
      </p:sp>
    </p:spTree>
    <p:extLst>
      <p:ext uri="{BB962C8B-B14F-4D97-AF65-F5344CB8AC3E}">
        <p14:creationId xmlns:p14="http://schemas.microsoft.com/office/powerpoint/2010/main" val="27433111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year, </a:t>
            </a:r>
            <a:r>
              <a:rPr lang="en-US" u="sng" dirty="0"/>
              <a:t> the </a:t>
            </a:r>
            <a:r>
              <a:rPr lang="en-US" dirty="0"/>
              <a:t>IPPC Secretariat</a:t>
            </a:r>
            <a:r>
              <a:rPr lang="en-US" baseline="0" dirty="0"/>
              <a:t> </a:t>
            </a:r>
            <a:r>
              <a:rPr lang="en-US" u="sng" baseline="0" dirty="0"/>
              <a:t>activated </a:t>
            </a:r>
            <a:r>
              <a:rPr lang="en-US" baseline="0" dirty="0"/>
              <a:t>the process of establishing </a:t>
            </a:r>
            <a:r>
              <a:rPr lang="en-US" u="sng" baseline="0" dirty="0"/>
              <a:t>an</a:t>
            </a:r>
            <a:r>
              <a:rPr lang="en-US" baseline="0" dirty="0"/>
              <a:t> IC Subgroup on NROs, which will replace the current IC team.</a:t>
            </a:r>
          </a:p>
          <a:p>
            <a:r>
              <a:rPr lang="en-US" baseline="0" dirty="0"/>
              <a:t>In addition, </a:t>
            </a:r>
            <a:r>
              <a:rPr lang="en-US" baseline="0" dirty="0">
                <a:solidFill>
                  <a:srgbClr val="FF0000"/>
                </a:solidFill>
              </a:rPr>
              <a:t>Current pest reports are saved in database and displayed under the Contact point page.  IPPC Secretariat has been visualizing pest reports to display the pest status in a more clear and visual way</a:t>
            </a:r>
            <a:r>
              <a:rPr lang="en-US" baseline="0" dirty="0"/>
              <a:t>. There should be a new way/</a:t>
            </a:r>
            <a:r>
              <a:rPr lang="en-US" u="sng" baseline="0" dirty="0"/>
              <a:t>opportunity</a:t>
            </a:r>
            <a:r>
              <a:rPr lang="en-US" baseline="0" dirty="0"/>
              <a:t> </a:t>
            </a:r>
            <a:r>
              <a:rPr lang="en-US" u="sng" baseline="0" dirty="0"/>
              <a:t>for CPs </a:t>
            </a:r>
            <a:r>
              <a:rPr lang="en-US" baseline="0" dirty="0"/>
              <a:t>to submit </a:t>
            </a:r>
            <a:r>
              <a:rPr lang="en-US" strike="sngStrike" baseline="0" dirty="0"/>
              <a:t>pest report</a:t>
            </a:r>
            <a:r>
              <a:rPr lang="en-US" u="sng" strike="sngStrike" baseline="0" dirty="0"/>
              <a:t>s</a:t>
            </a:r>
            <a:r>
              <a:rPr lang="en-US" strike="sngStrike" baseline="0" dirty="0"/>
              <a:t> </a:t>
            </a:r>
            <a:r>
              <a:rPr lang="en-US" baseline="0" dirty="0"/>
              <a:t>and display </a:t>
            </a:r>
            <a:r>
              <a:rPr lang="en-US" u="sng" baseline="0" dirty="0"/>
              <a:t>the </a:t>
            </a:r>
            <a:r>
              <a:rPr lang="en-US" baseline="0" dirty="0"/>
              <a:t>pest reports.</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29</a:t>
            </a:fld>
            <a:endParaRPr lang="en-US"/>
          </a:p>
        </p:txBody>
      </p:sp>
    </p:spTree>
    <p:extLst>
      <p:ext uri="{BB962C8B-B14F-4D97-AF65-F5344CB8AC3E}">
        <p14:creationId xmlns:p14="http://schemas.microsoft.com/office/powerpoint/2010/main" val="4082403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year, </a:t>
            </a:r>
            <a:r>
              <a:rPr lang="en-US" u="sng" dirty="0"/>
              <a:t> the </a:t>
            </a:r>
            <a:r>
              <a:rPr lang="en-US" dirty="0"/>
              <a:t>IPPC Secretariat</a:t>
            </a:r>
            <a:r>
              <a:rPr lang="en-US" baseline="0" dirty="0"/>
              <a:t> </a:t>
            </a:r>
            <a:r>
              <a:rPr lang="en-US" u="sng" baseline="0" dirty="0"/>
              <a:t>activated </a:t>
            </a:r>
            <a:r>
              <a:rPr lang="en-US" baseline="0" dirty="0"/>
              <a:t>the process of establishing </a:t>
            </a:r>
            <a:r>
              <a:rPr lang="en-US" u="sng" baseline="0" dirty="0"/>
              <a:t>an</a:t>
            </a:r>
            <a:r>
              <a:rPr lang="en-US" baseline="0" dirty="0"/>
              <a:t> IC Subgroup on NROs, which will replace the current IC team.</a:t>
            </a:r>
          </a:p>
          <a:p>
            <a:r>
              <a:rPr lang="en-US" baseline="0" dirty="0"/>
              <a:t>In addition, </a:t>
            </a:r>
            <a:r>
              <a:rPr lang="en-US" baseline="0" dirty="0">
                <a:solidFill>
                  <a:srgbClr val="FF0000"/>
                </a:solidFill>
              </a:rPr>
              <a:t>Current pest reports are saved in database and displayed under the Contact point page.  IPPC Secretariat has been visualizing pest reports to display the pest status in a more clear and visual way</a:t>
            </a:r>
            <a:r>
              <a:rPr lang="en-US" baseline="0" dirty="0"/>
              <a:t>. There should be a new way/</a:t>
            </a:r>
            <a:r>
              <a:rPr lang="en-US" u="sng" baseline="0" dirty="0"/>
              <a:t>opportunity</a:t>
            </a:r>
            <a:r>
              <a:rPr lang="en-US" baseline="0" dirty="0"/>
              <a:t> </a:t>
            </a:r>
            <a:r>
              <a:rPr lang="en-US" u="sng" baseline="0" dirty="0"/>
              <a:t>for CPs </a:t>
            </a:r>
            <a:r>
              <a:rPr lang="en-US" baseline="0" dirty="0"/>
              <a:t>to submit and display </a:t>
            </a:r>
            <a:r>
              <a:rPr lang="en-US" u="sng" baseline="0" dirty="0"/>
              <a:t>the </a:t>
            </a:r>
            <a:r>
              <a:rPr lang="en-US" baseline="0" dirty="0"/>
              <a:t>pest reports.</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30</a:t>
            </a:fld>
            <a:endParaRPr lang="en-US"/>
          </a:p>
        </p:txBody>
      </p:sp>
    </p:spTree>
    <p:extLst>
      <p:ext uri="{BB962C8B-B14F-4D97-AF65-F5344CB8AC3E}">
        <p14:creationId xmlns:p14="http://schemas.microsoft.com/office/powerpoint/2010/main" val="20296692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year, </a:t>
            </a:r>
            <a:r>
              <a:rPr lang="en-US" u="sng" dirty="0"/>
              <a:t> the </a:t>
            </a:r>
            <a:r>
              <a:rPr lang="en-US" dirty="0"/>
              <a:t>IPPC Secretariat</a:t>
            </a:r>
            <a:r>
              <a:rPr lang="en-US" baseline="0" dirty="0"/>
              <a:t> </a:t>
            </a:r>
            <a:r>
              <a:rPr lang="en-US" u="sng" baseline="0" dirty="0"/>
              <a:t>activated </a:t>
            </a:r>
            <a:r>
              <a:rPr lang="en-US" baseline="0" dirty="0"/>
              <a:t>the process of establishing </a:t>
            </a:r>
            <a:r>
              <a:rPr lang="en-US" u="sng" baseline="0" dirty="0"/>
              <a:t>an</a:t>
            </a:r>
            <a:r>
              <a:rPr lang="en-US" baseline="0" dirty="0"/>
              <a:t> IC Subgroup on NROs, which will replace the current IC team.</a:t>
            </a:r>
          </a:p>
          <a:p>
            <a:r>
              <a:rPr lang="en-US" baseline="0" dirty="0"/>
              <a:t>In addition, </a:t>
            </a:r>
            <a:r>
              <a:rPr lang="en-US" baseline="0" dirty="0">
                <a:solidFill>
                  <a:srgbClr val="FF0000"/>
                </a:solidFill>
              </a:rPr>
              <a:t>Current pest reports are saved in database and displayed under the Contact point page.  IPPC Secretariat has been visualizing pest reports to display the pest status in a more clear and visual way</a:t>
            </a:r>
            <a:r>
              <a:rPr lang="en-US" baseline="0" dirty="0"/>
              <a:t>. There should be a new way/</a:t>
            </a:r>
            <a:r>
              <a:rPr lang="en-US" u="sng" baseline="0" dirty="0"/>
              <a:t>opportunity</a:t>
            </a:r>
            <a:r>
              <a:rPr lang="en-US" baseline="0" dirty="0"/>
              <a:t> </a:t>
            </a:r>
            <a:r>
              <a:rPr lang="en-US" u="sng" baseline="0" dirty="0"/>
              <a:t>for CPs </a:t>
            </a:r>
            <a:r>
              <a:rPr lang="en-US" baseline="0" dirty="0"/>
              <a:t>to submit </a:t>
            </a:r>
            <a:r>
              <a:rPr lang="en-US" strike="sngStrike" baseline="0" dirty="0"/>
              <a:t>pest report</a:t>
            </a:r>
            <a:r>
              <a:rPr lang="en-US" u="sng" strike="sngStrike" baseline="0" dirty="0"/>
              <a:t>s</a:t>
            </a:r>
            <a:r>
              <a:rPr lang="en-US" strike="sngStrike" baseline="0" dirty="0"/>
              <a:t> </a:t>
            </a:r>
            <a:r>
              <a:rPr lang="en-US" baseline="0" dirty="0"/>
              <a:t>and display </a:t>
            </a:r>
            <a:r>
              <a:rPr lang="en-US" u="sng" baseline="0" dirty="0"/>
              <a:t>the </a:t>
            </a:r>
            <a:r>
              <a:rPr lang="en-US" baseline="0" dirty="0"/>
              <a:t>pest reports.</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31</a:t>
            </a:fld>
            <a:endParaRPr lang="en-US"/>
          </a:p>
        </p:txBody>
      </p:sp>
    </p:spTree>
    <p:extLst>
      <p:ext uri="{BB962C8B-B14F-4D97-AF65-F5344CB8AC3E}">
        <p14:creationId xmlns:p14="http://schemas.microsoft.com/office/powerpoint/2010/main" val="31427390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compiles</a:t>
            </a:r>
            <a:r>
              <a:rPr lang="en-US" baseline="0" dirty="0"/>
              <a:t>  reference links for NROs</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32</a:t>
            </a:fld>
            <a:endParaRPr lang="en-US"/>
          </a:p>
        </p:txBody>
      </p:sp>
    </p:spTree>
    <p:extLst>
      <p:ext uri="{BB962C8B-B14F-4D97-AF65-F5344CB8AC3E}">
        <p14:creationId xmlns:p14="http://schemas.microsoft.com/office/powerpoint/2010/main" val="18516456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r>
              <a:rPr lang="en-US" sz="1200" b="1" dirty="0">
                <a:solidFill>
                  <a:srgbClr val="009999"/>
                </a:solidFill>
                <a:latin typeface="Times New Roman" panose="02020603050405020304" pitchFamily="18" charset="0"/>
                <a:cs typeface="Times New Roman" panose="02020603050405020304" pitchFamily="18" charset="0"/>
              </a:rPr>
              <a:t>Purpose: </a:t>
            </a:r>
            <a:r>
              <a:rPr lang="en-US" sz="1200" dirty="0">
                <a:latin typeface="Times New Roman" panose="02020603050405020304" pitchFamily="18" charset="0"/>
                <a:cs typeface="Times New Roman" panose="02020603050405020304" pitchFamily="18" charset="0"/>
              </a:rPr>
              <a:t>International cooperation in controlling pests of plants and plant products and in preventing their international spread, and especially their introduction into endangered areas. </a:t>
            </a:r>
          </a:p>
          <a:p>
            <a:endParaRPr lang="en-US" sz="1200"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None/>
            </a:pPr>
            <a:r>
              <a:rPr lang="en-US" sz="1200" b="1" dirty="0">
                <a:solidFill>
                  <a:schemeClr val="accent6"/>
                </a:solidFill>
                <a:latin typeface="Times New Roman" panose="02020603050405020304" pitchFamily="18" charset="0"/>
                <a:cs typeface="Times New Roman" panose="02020603050405020304" pitchFamily="18" charset="0"/>
              </a:rPr>
              <a:t>Obligations: </a:t>
            </a:r>
            <a:r>
              <a:rPr lang="en-US" sz="1200" dirty="0">
                <a:latin typeface="Times New Roman" panose="02020603050405020304" pitchFamily="18" charset="0"/>
                <a:cs typeface="Times New Roman" panose="02020603050405020304" pitchFamily="18" charset="0"/>
              </a:rPr>
              <a:t>All countries that signed the Convention are obliged to and are responsible for the implementation of all reporting obligations. All reporting obligations have the same legal value and are of equal importance.</a:t>
            </a:r>
          </a:p>
          <a:p>
            <a:endParaRPr lang="en-US" sz="1200"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None/>
            </a:pPr>
            <a:r>
              <a:rPr lang="en-US" sz="1200" b="1" dirty="0">
                <a:solidFill>
                  <a:srgbClr val="FF0000"/>
                </a:solidFill>
                <a:latin typeface="Times New Roman" panose="02020603050405020304" pitchFamily="18" charset="0"/>
                <a:cs typeface="Times New Roman" panose="02020603050405020304" pitchFamily="18" charset="0"/>
              </a:rPr>
              <a:t>Reason: </a:t>
            </a:r>
            <a:r>
              <a:rPr lang="en-US" sz="1200" strike="sngStrike" dirty="0">
                <a:latin typeface="Times New Roman" panose="02020603050405020304" pitchFamily="18" charset="0"/>
                <a:cs typeface="Times New Roman" panose="02020603050405020304" pitchFamily="18" charset="0"/>
              </a:rPr>
              <a:t>Having NROs is to ensure   </a:t>
            </a:r>
            <a:r>
              <a:rPr lang="en-US" sz="1200" strike="noStrike" dirty="0">
                <a:latin typeface="Times New Roman" panose="02020603050405020304" pitchFamily="18" charset="0"/>
                <a:cs typeface="Times New Roman" panose="02020603050405020304" pitchFamily="18" charset="0"/>
              </a:rPr>
              <a:t>NROs assure</a:t>
            </a:r>
            <a:r>
              <a:rPr lang="en-US" sz="1200" strike="noStrike" baseline="0" dirty="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that a minimum amount of official </a:t>
            </a:r>
            <a:r>
              <a:rPr lang="en-US" sz="1200" dirty="0" err="1">
                <a:latin typeface="Times New Roman" panose="02020603050405020304" pitchFamily="18" charset="0"/>
                <a:cs typeface="Times New Roman" panose="02020603050405020304" pitchFamily="18" charset="0"/>
              </a:rPr>
              <a:t>phytosanitary</a:t>
            </a:r>
            <a:r>
              <a:rPr lang="en-US" sz="1200" dirty="0">
                <a:latin typeface="Times New Roman" panose="02020603050405020304" pitchFamily="18" charset="0"/>
                <a:cs typeface="Times New Roman" panose="02020603050405020304" pitchFamily="18" charset="0"/>
              </a:rPr>
              <a:t> information is available </a:t>
            </a:r>
            <a:r>
              <a:rPr lang="en-US" sz="1200" strike="sngStrike" dirty="0">
                <a:latin typeface="Times New Roman" panose="02020603050405020304" pitchFamily="18" charset="0"/>
                <a:cs typeface="Times New Roman" panose="02020603050405020304" pitchFamily="18" charset="0"/>
              </a:rPr>
              <a:t>that</a:t>
            </a:r>
            <a:r>
              <a:rPr lang="en-US" sz="1200" dirty="0">
                <a:latin typeface="Times New Roman" panose="02020603050405020304" pitchFamily="18" charset="0"/>
                <a:cs typeface="Times New Roman" panose="02020603050405020304" pitchFamily="18" charset="0"/>
              </a:rPr>
              <a:t> </a:t>
            </a:r>
            <a:r>
              <a:rPr lang="en-US" sz="1200" u="sng" dirty="0">
                <a:latin typeface="Times New Roman" panose="02020603050405020304" pitchFamily="18" charset="0"/>
                <a:cs typeface="Times New Roman" panose="02020603050405020304" pitchFamily="18" charset="0"/>
              </a:rPr>
              <a:t>and</a:t>
            </a:r>
            <a:r>
              <a:rPr lang="en-US" sz="1200" dirty="0">
                <a:latin typeface="Times New Roman" panose="02020603050405020304" pitchFamily="18" charset="0"/>
                <a:cs typeface="Times New Roman" panose="02020603050405020304" pitchFamily="18" charset="0"/>
              </a:rPr>
              <a:t> can be used as the basis for ensuring safe trade, safeguarding food security and protecting the environment from plant pests. </a:t>
            </a:r>
          </a:p>
          <a:p>
            <a:endParaRPr lang="en-US" dirty="0"/>
          </a:p>
        </p:txBody>
      </p:sp>
      <p:sp>
        <p:nvSpPr>
          <p:cNvPr id="4" name="Slide Number Placeholder 3"/>
          <p:cNvSpPr>
            <a:spLocks noGrp="1"/>
          </p:cNvSpPr>
          <p:nvPr>
            <p:ph type="sldNum" sz="quarter" idx="10"/>
          </p:nvPr>
        </p:nvSpPr>
        <p:spPr/>
        <p:txBody>
          <a:bodyPr/>
          <a:lstStyle/>
          <a:p>
            <a:fld id="{77D2E642-DD37-4056-9EBE-9ECD3ED17117}" type="slidenum">
              <a:rPr lang="en-US" smtClean="0"/>
              <a:t>3</a:t>
            </a:fld>
            <a:endParaRPr lang="en-US"/>
          </a:p>
        </p:txBody>
      </p:sp>
    </p:spTree>
    <p:extLst>
      <p:ext uri="{BB962C8B-B14F-4D97-AF65-F5344CB8AC3E}">
        <p14:creationId xmlns:p14="http://schemas.microsoft.com/office/powerpoint/2010/main" val="2566692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altLang="zh-CN" dirty="0"/>
              <a:t>Public</a:t>
            </a:r>
            <a:r>
              <a:rPr lang="en-US" altLang="zh-CN" baseline="0" dirty="0"/>
              <a:t> obligation means must, no need to be required by other contracting parties</a:t>
            </a:r>
            <a:endParaRPr lang="en-US" altLang="zh-CN" dirty="0"/>
          </a:p>
          <a:p>
            <a:pPr marL="228600" indent="-228600">
              <a:buAutoNum type="arabicPeriod"/>
            </a:pPr>
            <a:r>
              <a:rPr lang="en-US" altLang="zh-CN" dirty="0"/>
              <a:t>Contact</a:t>
            </a:r>
            <a:r>
              <a:rPr lang="en-US" altLang="zh-CN" baseline="0" dirty="0"/>
              <a:t> point is responsible for keeping their countries information on the IPP Up to date.  Nomination form need to submitted to IPPC Secretariat.</a:t>
            </a:r>
          </a:p>
          <a:p>
            <a:pPr marL="228600" indent="-228600">
              <a:buAutoNum type="arabicPeriod"/>
            </a:pPr>
            <a:r>
              <a:rPr lang="en-US" baseline="0" dirty="0"/>
              <a:t>The form of an organogram.  Description of its organizational arrangements: who is responsible for which area and what are the connections between different parts of NPPO</a:t>
            </a:r>
          </a:p>
          <a:p>
            <a:pPr marL="228600" indent="-228600">
              <a:buAutoNum type="arabicPeriod"/>
            </a:pPr>
            <a:r>
              <a:rPr lang="en-US" baseline="0" dirty="0"/>
              <a:t>CPs need published </a:t>
            </a:r>
            <a:r>
              <a:rPr lang="en-US" baseline="0" dirty="0" err="1"/>
              <a:t>phytosanitary</a:t>
            </a:r>
            <a:r>
              <a:rPr lang="en-US" baseline="0" dirty="0"/>
              <a:t> </a:t>
            </a:r>
            <a:r>
              <a:rPr lang="en-US" baseline="0" dirty="0" err="1"/>
              <a:t>requirements,restrictions</a:t>
            </a:r>
            <a:r>
              <a:rPr lang="en-US" baseline="0" dirty="0"/>
              <a:t> and prohibitions. These information could be linked through IPP If they are posted on the national  website.</a:t>
            </a:r>
          </a:p>
          <a:p>
            <a:pPr marL="228600" indent="-228600">
              <a:buAutoNum type="arabicPeriod"/>
            </a:pPr>
            <a:r>
              <a:rPr lang="en-US" baseline="0" dirty="0"/>
              <a:t>List of entry points: specified points of entry need be selected if it required specific consignments to be imported only through these points of entry. </a:t>
            </a:r>
          </a:p>
          <a:p>
            <a:pPr marL="228600" indent="-228600">
              <a:buAutoNum type="arabicPeriod"/>
            </a:pPr>
            <a:r>
              <a:rPr lang="en-US" baseline="0" dirty="0"/>
              <a:t>regulated pests: is a quarantine pest and a regulated non-quarantine pest.</a:t>
            </a:r>
          </a:p>
          <a:p>
            <a:pPr marL="228600" indent="-228600">
              <a:buAutoNum type="arabicPeriod"/>
            </a:pPr>
            <a:r>
              <a:rPr lang="en-US" dirty="0"/>
              <a:t>Pest reports: the occurrence,</a:t>
            </a:r>
            <a:r>
              <a:rPr lang="en-US" baseline="0" dirty="0"/>
              <a:t> outbreak or spread of pest that may be of immediate or potential danger should be reported via IPP. We will emphasis it and emergency later. </a:t>
            </a:r>
          </a:p>
          <a:p>
            <a:pPr marL="228600" indent="-228600">
              <a:buAutoNum type="arabicPeriod"/>
            </a:pPr>
            <a:r>
              <a:rPr lang="en-US" baseline="0" dirty="0"/>
              <a:t>Emergency action is a prompt </a:t>
            </a:r>
            <a:r>
              <a:rPr lang="en-US" baseline="0" dirty="0" err="1"/>
              <a:t>phytosanitary</a:t>
            </a:r>
            <a:r>
              <a:rPr lang="en-US" baseline="0" dirty="0"/>
              <a:t> action undertaken in a new or unexpected </a:t>
            </a:r>
            <a:r>
              <a:rPr lang="en-US" baseline="0" dirty="0" err="1"/>
              <a:t>phytosanitary</a:t>
            </a:r>
            <a:r>
              <a:rPr lang="en-US" baseline="0" dirty="0"/>
              <a:t> situation. </a:t>
            </a:r>
            <a:endParaRPr lang="en-US" dirty="0"/>
          </a:p>
          <a:p>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4</a:t>
            </a:fld>
            <a:endParaRPr lang="en-US"/>
          </a:p>
        </p:txBody>
      </p:sp>
    </p:spTree>
    <p:extLst>
      <p:ext uri="{BB962C8B-B14F-4D97-AF65-F5344CB8AC3E}">
        <p14:creationId xmlns:p14="http://schemas.microsoft.com/office/powerpoint/2010/main" val="2012375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Bilateral</a:t>
            </a:r>
            <a:r>
              <a:rPr lang="en-US" baseline="0" dirty="0"/>
              <a:t> </a:t>
            </a:r>
            <a:r>
              <a:rPr lang="en-US" u="sng" baseline="0" dirty="0">
                <a:solidFill>
                  <a:srgbClr val="FF0000"/>
                </a:solidFill>
              </a:rPr>
              <a:t>obligation mean that </a:t>
            </a:r>
            <a:r>
              <a:rPr lang="en-US" baseline="0" dirty="0"/>
              <a:t>all CPs should make this information available when required by another CPs. </a:t>
            </a:r>
          </a:p>
          <a:p>
            <a:pPr marL="228600" indent="-228600">
              <a:buAutoNum type="arabicPeriod"/>
            </a:pPr>
            <a:r>
              <a:rPr lang="en-US" baseline="0" dirty="0"/>
              <a:t>It need</a:t>
            </a:r>
            <a:r>
              <a:rPr lang="en-US" u="sng" baseline="0" dirty="0"/>
              <a:t>s</a:t>
            </a:r>
            <a:r>
              <a:rPr lang="en-US" baseline="0" dirty="0"/>
              <a:t> </a:t>
            </a:r>
            <a:r>
              <a:rPr lang="en-US" u="sng" baseline="0" dirty="0"/>
              <a:t>to</a:t>
            </a:r>
            <a:r>
              <a:rPr lang="en-US" baseline="0" dirty="0"/>
              <a:t> contain a description of functions and responsibilities in relation to plant protection. It can be combined in one report with the description of a NPPO</a:t>
            </a:r>
          </a:p>
          <a:p>
            <a:pPr marL="228600" indent="-228600">
              <a:buAutoNum type="arabicPeriod"/>
            </a:pPr>
            <a:r>
              <a:rPr lang="en-US" baseline="0" dirty="0"/>
              <a:t>CPs need </a:t>
            </a:r>
            <a:r>
              <a:rPr lang="en-US" u="sng" baseline="0" dirty="0"/>
              <a:t>to </a:t>
            </a:r>
            <a:r>
              <a:rPr lang="en-US" baseline="0" dirty="0"/>
              <a:t>make available to any contracting party the rationale for </a:t>
            </a:r>
            <a:r>
              <a:rPr lang="en-US" baseline="0" dirty="0" err="1"/>
              <a:t>phytosanitary</a:t>
            </a:r>
            <a:r>
              <a:rPr lang="en-US" baseline="0" dirty="0"/>
              <a:t> requirements, restrictions and prohibitions.   This report should contain information regarding measures taken for quarantine and regulated non-quarantine pests.</a:t>
            </a:r>
          </a:p>
          <a:p>
            <a:pPr marL="0" indent="0">
              <a:buNone/>
            </a:pPr>
            <a:r>
              <a:rPr lang="en-US" baseline="0" dirty="0"/>
              <a:t>3 and 4 are linked together.  NO.3 need </a:t>
            </a:r>
            <a:r>
              <a:rPr lang="en-US" u="sng" baseline="0" dirty="0"/>
              <a:t>to </a:t>
            </a:r>
            <a:r>
              <a:rPr lang="en-US" baseline="0" dirty="0"/>
              <a:t>be reported by </a:t>
            </a:r>
            <a:r>
              <a:rPr lang="en-US" u="sng" baseline="0" dirty="0"/>
              <a:t>the </a:t>
            </a:r>
            <a:r>
              <a:rPr lang="en-US" baseline="0" dirty="0"/>
              <a:t>importing country to </a:t>
            </a:r>
            <a:r>
              <a:rPr lang="en-US" u="sng" baseline="0" dirty="0"/>
              <a:t>the </a:t>
            </a:r>
            <a:r>
              <a:rPr lang="en-US" baseline="0" dirty="0"/>
              <a:t>exporting or re-exporting  country. NO.4 should be reported back on request and related to the results of investigations. ISPM 13 contains more </a:t>
            </a:r>
            <a:r>
              <a:rPr lang="en-US" altLang="zh-CN" baseline="0" dirty="0"/>
              <a:t>guidance</a:t>
            </a:r>
            <a:r>
              <a:rPr lang="en-US" baseline="0" dirty="0"/>
              <a:t>.</a:t>
            </a:r>
          </a:p>
          <a:p>
            <a:pPr marL="0" indent="0">
              <a:buNone/>
            </a:pPr>
            <a:r>
              <a:rPr lang="en-US" baseline="0" dirty="0"/>
              <a:t>5. Countries need </a:t>
            </a:r>
            <a:r>
              <a:rPr lang="en-US" u="sng" baseline="0" dirty="0"/>
              <a:t>to </a:t>
            </a:r>
            <a:r>
              <a:rPr lang="en-US" baseline="0" dirty="0"/>
              <a:t>develop and maintain adequate information on pest status in order to support categorization of pests and for the development of appropriate </a:t>
            </a:r>
            <a:r>
              <a:rPr lang="en-US" baseline="0" dirty="0" err="1"/>
              <a:t>phytosanitary</a:t>
            </a:r>
            <a:r>
              <a:rPr lang="en-US" baseline="0" dirty="0"/>
              <a:t> measures. ISPM8  Provide more guidance.</a:t>
            </a:r>
          </a:p>
          <a:p>
            <a:pPr marL="0" indent="0">
              <a:buNone/>
            </a:pPr>
            <a:r>
              <a:rPr lang="en-US" baseline="0" dirty="0"/>
              <a:t>6. Countries need</a:t>
            </a:r>
            <a:r>
              <a:rPr lang="en-US" u="sng" baseline="0" dirty="0"/>
              <a:t> to </a:t>
            </a:r>
            <a:r>
              <a:rPr lang="en-US" baseline="0" dirty="0"/>
              <a:t>cooperate in providing the technical and biological information necessary for pest risk analysis to support the pest risk analysis process. </a:t>
            </a:r>
          </a:p>
          <a:p>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5</a:t>
            </a:fld>
            <a:endParaRPr lang="en-US"/>
          </a:p>
        </p:txBody>
      </p:sp>
    </p:spTree>
    <p:extLst>
      <p:ext uri="{BB962C8B-B14F-4D97-AF65-F5344CB8AC3E}">
        <p14:creationId xmlns:p14="http://schemas.microsoft.com/office/powerpoint/2010/main" val="1538071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IPPC contact points are used for all information exchanged under the IPPC among contracting parties, between the Secretariat and</a:t>
            </a:r>
          </a:p>
          <a:p>
            <a:r>
              <a:rPr lang="en-US" dirty="0"/>
              <a:t>contracting parties and, in some cases, between contracting parties and RPPOs.</a:t>
            </a:r>
          </a:p>
          <a:p>
            <a:r>
              <a:rPr lang="en-US" dirty="0"/>
              <a:t>2. The IPPC contact point should:</a:t>
            </a:r>
          </a:p>
          <a:p>
            <a:r>
              <a:rPr lang="en-US" dirty="0"/>
              <a:t>– have the necessary authority to communicate on </a:t>
            </a:r>
            <a:r>
              <a:rPr lang="en-US" dirty="0" err="1"/>
              <a:t>phytosanitary</a:t>
            </a:r>
            <a:r>
              <a:rPr lang="en-US" dirty="0"/>
              <a:t> issues on behalf of the contracting party, i.e. as the contracting party’s</a:t>
            </a:r>
          </a:p>
          <a:p>
            <a:r>
              <a:rPr lang="en-US" dirty="0"/>
              <a:t>single IPPC enquiry point;</a:t>
            </a:r>
          </a:p>
          <a:p>
            <a:r>
              <a:rPr lang="en-US" dirty="0"/>
              <a:t>– ensure the information exchange obligations under the IPPC are implemented in a timely manner;</a:t>
            </a:r>
          </a:p>
          <a:p>
            <a:r>
              <a:rPr lang="en-US" dirty="0"/>
              <a:t>– provide coordination for all official </a:t>
            </a:r>
            <a:r>
              <a:rPr lang="en-US" dirty="0" err="1"/>
              <a:t>phytosanitary</a:t>
            </a:r>
            <a:r>
              <a:rPr lang="en-US" dirty="0"/>
              <a:t> communication between contracting parties related to the effective functioning</a:t>
            </a:r>
          </a:p>
          <a:p>
            <a:r>
              <a:rPr lang="en-US" dirty="0"/>
              <a:t>of the IPPC;</a:t>
            </a:r>
          </a:p>
          <a:p>
            <a:r>
              <a:rPr lang="en-US" dirty="0"/>
              <a:t>– redirect </a:t>
            </a:r>
            <a:r>
              <a:rPr lang="en-US" dirty="0" err="1"/>
              <a:t>phytosanitary</a:t>
            </a:r>
            <a:r>
              <a:rPr lang="en-US" dirty="0"/>
              <a:t> information received from other contracting parties and from the IPPC Secretariat to appropriate official(s);</a:t>
            </a:r>
          </a:p>
          <a:p>
            <a:r>
              <a:rPr lang="en-US" dirty="0"/>
              <a:t>– redirect requests for </a:t>
            </a:r>
            <a:r>
              <a:rPr lang="en-US" dirty="0" err="1"/>
              <a:t>phytosanitary</a:t>
            </a:r>
            <a:r>
              <a:rPr lang="en-US" dirty="0"/>
              <a:t> information from contracting parties and the IPPC Secretariat to the appropriate official(s);</a:t>
            </a:r>
          </a:p>
          <a:p>
            <a:r>
              <a:rPr lang="en-US" dirty="0"/>
              <a:t>– keep track of the status of appropriate responses to information requests that have been made to the contact point.</a:t>
            </a:r>
          </a:p>
          <a:p>
            <a:r>
              <a:rPr lang="en-US" dirty="0"/>
              <a:t>3. The role of the IPPC contact point is </a:t>
            </a:r>
            <a:r>
              <a:rPr lang="en-US" u="sng" dirty="0">
                <a:solidFill>
                  <a:srgbClr val="FF0000"/>
                </a:solidFill>
              </a:rPr>
              <a:t>C</a:t>
            </a:r>
            <a:r>
              <a:rPr lang="en-US" altLang="zh-CN" u="sng" dirty="0">
                <a:solidFill>
                  <a:srgbClr val="FF0000"/>
                </a:solidFill>
              </a:rPr>
              <a:t>entral </a:t>
            </a:r>
            <a:r>
              <a:rPr lang="en-US" dirty="0">
                <a:solidFill>
                  <a:srgbClr val="FF0000"/>
                </a:solidFill>
              </a:rPr>
              <a:t> </a:t>
            </a:r>
            <a:r>
              <a:rPr lang="en-US" dirty="0"/>
              <a:t>to the effective functioning of the IPPC, and it is important that the IPPC contact point has</a:t>
            </a:r>
          </a:p>
          <a:p>
            <a:r>
              <a:rPr lang="en-US" dirty="0"/>
              <a:t>adequate resources and sufficient authority to ensure that requests for information are dealt with appropriately and </a:t>
            </a:r>
            <a:r>
              <a:rPr lang="en-US" sz="1200" b="0" i="0" u="none" strike="noStrike" kern="1200" baseline="0" dirty="0">
                <a:solidFill>
                  <a:schemeClr val="tx1"/>
                </a:solidFill>
                <a:latin typeface="+mn-lt"/>
                <a:ea typeface="+mn-ea"/>
                <a:cs typeface="+mn-cs"/>
              </a:rPr>
              <a:t>in a timely manner.</a:t>
            </a:r>
          </a:p>
          <a:p>
            <a:r>
              <a:rPr lang="en-US" sz="1200" b="0" i="0" u="none" strike="noStrike" kern="1200" baseline="0" dirty="0">
                <a:solidFill>
                  <a:schemeClr val="tx1"/>
                </a:solidFill>
                <a:latin typeface="+mn-lt"/>
                <a:ea typeface="+mn-ea"/>
                <a:cs typeface="+mn-cs"/>
              </a:rPr>
              <a:t>4. Article VIII.2 requires contracting parties to designate a contact point, and therefore it is the contracting party which is responsible for</a:t>
            </a:r>
          </a:p>
          <a:p>
            <a:r>
              <a:rPr lang="en-US" sz="1200" b="0" i="0" u="none" strike="noStrike" kern="1200" baseline="0" dirty="0">
                <a:solidFill>
                  <a:schemeClr val="tx1"/>
                </a:solidFill>
                <a:latin typeface="+mn-lt"/>
                <a:ea typeface="+mn-ea"/>
                <a:cs typeface="+mn-cs"/>
              </a:rPr>
              <a:t>making, and informing the Secretariat of, the nomination. There can be only one contact point per contracting party.</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Highlight the person who are responsible for contact point shall able to transfer the message to their contracting parties. The person shall committed the contact point </a:t>
            </a:r>
            <a:r>
              <a:rPr lang="en-US" sz="1200" b="1" i="0" u="none" strike="noStrike" kern="1200" baseline="0" dirty="0" err="1">
                <a:solidFill>
                  <a:schemeClr val="tx1"/>
                </a:solidFill>
                <a:latin typeface="+mn-lt"/>
                <a:ea typeface="+mn-ea"/>
                <a:cs typeface="+mn-cs"/>
              </a:rPr>
              <a:t>responsiblility</a:t>
            </a:r>
            <a:r>
              <a:rPr lang="en-US" sz="1200" b="1" i="0" u="none" strike="noStrike" kern="1200" baseline="0" dirty="0">
                <a:solidFill>
                  <a:schemeClr val="tx1"/>
                </a:solidFill>
                <a:latin typeface="+mn-lt"/>
                <a:ea typeface="+mn-ea"/>
                <a:cs typeface="+mn-cs"/>
              </a:rPr>
              <a:t>. </a:t>
            </a:r>
            <a:endParaRPr lang="en-US" b="1" dirty="0"/>
          </a:p>
        </p:txBody>
      </p:sp>
      <p:sp>
        <p:nvSpPr>
          <p:cNvPr id="4" name="Slide Number Placeholder 3"/>
          <p:cNvSpPr>
            <a:spLocks noGrp="1"/>
          </p:cNvSpPr>
          <p:nvPr>
            <p:ph type="sldNum" sz="quarter" idx="10"/>
          </p:nvPr>
        </p:nvSpPr>
        <p:spPr/>
        <p:txBody>
          <a:bodyPr/>
          <a:lstStyle/>
          <a:p>
            <a:fld id="{77D2E642-DD37-4056-9EBE-9ECD3ED17117}" type="slidenum">
              <a:rPr lang="en-US" smtClean="0"/>
              <a:t>6</a:t>
            </a:fld>
            <a:endParaRPr lang="en-US"/>
          </a:p>
        </p:txBody>
      </p:sp>
    </p:spTree>
    <p:extLst>
      <p:ext uri="{BB962C8B-B14F-4D97-AF65-F5344CB8AC3E}">
        <p14:creationId xmlns:p14="http://schemas.microsoft.com/office/powerpoint/2010/main" val="27580856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 the summary statistics for Pest report.  The number of pest report increase</a:t>
            </a:r>
            <a:r>
              <a:rPr lang="en-US" baseline="0" dirty="0"/>
              <a:t>d for most region in 2020 although it is pandemic.  This may due to the IYPH and NROs training.  IPPC Secretariat organized NROs training for NENA region in 2019 and for Africa and Caribbean region in 2020. These activities raise CP’s awareness of submitting reports.</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7</a:t>
            </a:fld>
            <a:endParaRPr lang="en-US"/>
          </a:p>
        </p:txBody>
      </p:sp>
    </p:spTree>
    <p:extLst>
      <p:ext uri="{BB962C8B-B14F-4D97-AF65-F5344CB8AC3E}">
        <p14:creationId xmlns:p14="http://schemas.microsoft.com/office/powerpoint/2010/main" val="30292918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10</a:t>
            </a:fld>
            <a:endParaRPr lang="en-US"/>
          </a:p>
        </p:txBody>
      </p:sp>
    </p:spTree>
    <p:extLst>
      <p:ext uri="{BB962C8B-B14F-4D97-AF65-F5344CB8AC3E}">
        <p14:creationId xmlns:p14="http://schemas.microsoft.com/office/powerpoint/2010/main" val="15638769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IPPC Secretariat developed</a:t>
            </a:r>
            <a:r>
              <a:rPr lang="en-US" baseline="0" dirty="0"/>
              <a:t> one NROs guide for Contact point and IPP editor.    You can find elaborate information on the obligations, working procedure of submission of report. </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24</a:t>
            </a:fld>
            <a:endParaRPr lang="en-US"/>
          </a:p>
        </p:txBody>
      </p:sp>
    </p:spTree>
    <p:extLst>
      <p:ext uri="{BB962C8B-B14F-4D97-AF65-F5344CB8AC3E}">
        <p14:creationId xmlns:p14="http://schemas.microsoft.com/office/powerpoint/2010/main" val="8328161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IPPC Secretariat also developed </a:t>
            </a:r>
            <a:r>
              <a:rPr lang="en-US" u="sng" dirty="0"/>
              <a:t>an </a:t>
            </a:r>
            <a:r>
              <a:rPr lang="en-US" dirty="0"/>
              <a:t> e-learning course.</a:t>
            </a:r>
            <a:r>
              <a:rPr lang="en-US" baseline="0" dirty="0"/>
              <a:t> This course contains 5 </a:t>
            </a:r>
            <a:r>
              <a:rPr lang="en-US" u="sng" baseline="0" dirty="0"/>
              <a:t>modules</a:t>
            </a:r>
            <a:r>
              <a:rPr lang="en-US" baseline="0" dirty="0"/>
              <a:t>. Each </a:t>
            </a:r>
            <a:r>
              <a:rPr lang="en-US" u="sng" baseline="0" dirty="0"/>
              <a:t>module </a:t>
            </a:r>
            <a:r>
              <a:rPr lang="en-US" baseline="0" dirty="0"/>
              <a:t>contain a quiz.   After </a:t>
            </a:r>
            <a:r>
              <a:rPr lang="en-US" u="sng" baseline="0" dirty="0"/>
              <a:t>completing</a:t>
            </a:r>
            <a:r>
              <a:rPr lang="en-US" baseline="0" dirty="0"/>
              <a:t> the course, you can get </a:t>
            </a:r>
            <a:r>
              <a:rPr lang="en-US" u="sng" baseline="0" dirty="0"/>
              <a:t>a</a:t>
            </a:r>
            <a:r>
              <a:rPr lang="en-US" baseline="0" dirty="0"/>
              <a:t> </a:t>
            </a:r>
            <a:r>
              <a:rPr lang="en-US" u="sng" baseline="0" dirty="0"/>
              <a:t>certificate</a:t>
            </a:r>
            <a:r>
              <a:rPr lang="en-US" baseline="0" dirty="0"/>
              <a:t>. </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25</a:t>
            </a:fld>
            <a:endParaRPr lang="en-US"/>
          </a:p>
        </p:txBody>
      </p:sp>
    </p:spTree>
    <p:extLst>
      <p:ext uri="{BB962C8B-B14F-4D97-AF65-F5344CB8AC3E}">
        <p14:creationId xmlns:p14="http://schemas.microsoft.com/office/powerpoint/2010/main" val="560315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668179" y="513670"/>
            <a:ext cx="511629" cy="333830"/>
          </a:xfrm>
          <a:prstGeom prst="rect">
            <a:avLst/>
          </a:prstGeom>
        </p:spPr>
        <p:txBody>
          <a:bodyPr/>
          <a:lstStyle/>
          <a:p>
            <a:fld id="{752B27FF-FAB0-40D1-80D1-96A0DB7ECFA2}" type="slidenum">
              <a:rPr lang="en-GB" smtClean="0"/>
              <a:t>‹#›</a:t>
            </a:fld>
            <a:endParaRPr lang="en-GB"/>
          </a:p>
        </p:txBody>
      </p:sp>
      <p:sp>
        <p:nvSpPr>
          <p:cNvPr id="10" name="Title 1"/>
          <p:cNvSpPr txBox="1">
            <a:spLocks/>
          </p:cNvSpPr>
          <p:nvPr userDrawn="1"/>
        </p:nvSpPr>
        <p:spPr>
          <a:xfrm>
            <a:off x="500184" y="599835"/>
            <a:ext cx="11254155"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8866745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5.xml"/><Relationship Id="rId7" Type="http://schemas.openxmlformats.org/officeDocument/2006/relationships/image" Target="../media/image1.emf"/><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National Reporting Obligations</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210800" y="6413091"/>
            <a:ext cx="19812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a:t>
            </a:fld>
            <a:r>
              <a:rPr lang="it-IT" sz="2000" dirty="0">
                <a:solidFill>
                  <a:srgbClr val="A81E3B"/>
                </a:solidFill>
              </a:rPr>
              <a:t>/34</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chart" Target="../charts/char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7.xml"/><Relationship Id="rId5" Type="http://schemas.openxmlformats.org/officeDocument/2006/relationships/chart" Target="../charts/chart12.xml"/><Relationship Id="rId4" Type="http://schemas.openxmlformats.org/officeDocument/2006/relationships/chart" Target="../charts/char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chart" Target="../charts/chart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jpg"/></Relationships>
</file>

<file path=ppt/slides/_rels/slide20.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chart" Target="../charts/chart1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hyperlink" Target="https://www.ippc.int/en/publications/80405/" TargetMode="External"/><Relationship Id="rId5" Type="http://schemas.microsoft.com/office/2007/relationships/hdphoto" Target="../media/hdphoto1.wdp"/><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hyperlink" Target="https://www.ippc.int/en/e-learning/"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3.jpg"/></Relationships>
</file>

<file path=ppt/slides/_rels/slide2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32.xml.rels><?xml version="1.0" encoding="UTF-8" standalone="yes"?>
<Relationships xmlns="http://schemas.openxmlformats.org/package/2006/relationships"><Relationship Id="rId8" Type="http://schemas.openxmlformats.org/officeDocument/2006/relationships/hyperlink" Target="https://www.ippc.int/en/countries/all/pestreport/" TargetMode="External"/><Relationship Id="rId3" Type="http://schemas.openxmlformats.org/officeDocument/2006/relationships/hyperlink" Target="https://www.ippc.int/en/publications/80405/" TargetMode="External"/><Relationship Id="rId7" Type="http://schemas.openxmlformats.org/officeDocument/2006/relationships/hyperlink" Target="https://www.ippc.int/en/nro-reports-and-statistics/"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hyperlink" Target="https://www.ippc.int/en/countries/" TargetMode="External"/><Relationship Id="rId5" Type="http://schemas.openxmlformats.org/officeDocument/2006/relationships/hyperlink" Target="https://www.ippc.int/en/core-activities/information-exchange/nro/" TargetMode="External"/><Relationship Id="rId4" Type="http://schemas.openxmlformats.org/officeDocument/2006/relationships/hyperlink" Target="https://www.ippc.int/en/countries/reportingsystem-summary/all/" TargetMode="External"/><Relationship Id="rId9" Type="http://schemas.openxmlformats.org/officeDocument/2006/relationships/hyperlink" Target="https://www.ippc.int/en/e-learning/"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p:txBody>
          <a:bodyPr/>
          <a:lstStyle/>
          <a:p>
            <a:pPr algn="r" rtl="1"/>
            <a:r>
              <a:rPr lang="ar-QA" dirty="0"/>
              <a:t>الالتزامات الوطنية للإبلاغ</a:t>
            </a:r>
            <a:endParaRPr lang="x-none" dirty="0"/>
          </a:p>
        </p:txBody>
      </p:sp>
      <p:sp>
        <p:nvSpPr>
          <p:cNvPr id="9" name="Subtitle 8">
            <a:extLst>
              <a:ext uri="{FF2B5EF4-FFF2-40B4-BE49-F238E27FC236}">
                <a16:creationId xmlns:a16="http://schemas.microsoft.com/office/drawing/2014/main" id="{B80FD00C-FDF7-C641-83A3-7A869D10956B}"/>
              </a:ext>
            </a:extLst>
          </p:cNvPr>
          <p:cNvSpPr>
            <a:spLocks noGrp="1"/>
          </p:cNvSpPr>
          <p:nvPr>
            <p:ph type="subTitle" idx="1"/>
          </p:nvPr>
        </p:nvSpPr>
        <p:spPr/>
        <p:txBody>
          <a:bodyPr/>
          <a:lstStyle/>
          <a:p>
            <a:pPr algn="r" rtl="1"/>
            <a:r>
              <a:rPr lang="ar-QA" dirty="0"/>
              <a:t>ورش العمل الإقليمية للاتفاقية الدولية لوقاية النباتات 2021 </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671906" y="7434"/>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rtl="1">
              <a:defRPr/>
            </a:pPr>
            <a:r>
              <a:rPr lang="ar-QA" sz="2550" b="1" dirty="0">
                <a:solidFill>
                  <a:srgbClr val="165A30"/>
                </a:solidFill>
                <a:latin typeface="Calibri"/>
                <a:ea typeface="Arial Unicode MS" panose="020B0604020202020204" pitchFamily="34" charset="-128"/>
                <a:cs typeface="Arial" panose="020B0604020202020204" pitchFamily="34" charset="0"/>
              </a:rPr>
              <a:t>ملخص احصائيات الإبلاغ عن الآفات المقدمة من إقليم آسيا</a:t>
            </a:r>
          </a:p>
        </p:txBody>
      </p:sp>
      <p:sp>
        <p:nvSpPr>
          <p:cNvPr id="5" name="TextBox 4"/>
          <p:cNvSpPr txBox="1"/>
          <p:nvPr/>
        </p:nvSpPr>
        <p:spPr>
          <a:xfrm>
            <a:off x="2708828" y="5558738"/>
            <a:ext cx="2308644" cy="461665"/>
          </a:xfrm>
          <a:prstGeom prst="rect">
            <a:avLst/>
          </a:prstGeom>
          <a:noFill/>
        </p:spPr>
        <p:txBody>
          <a:bodyPr wrap="none" rtlCol="0">
            <a:spAutoFit/>
          </a:bodyPr>
          <a:lstStyle/>
          <a:p>
            <a:pPr algn="ctr"/>
            <a:r>
              <a:rPr lang="ar-QA" b="1" dirty="0"/>
              <a:t>عدد البلاغات المحدثة</a:t>
            </a:r>
          </a:p>
        </p:txBody>
      </p:sp>
      <p:sp>
        <p:nvSpPr>
          <p:cNvPr id="6" name="TextBox 5"/>
          <p:cNvSpPr txBox="1"/>
          <p:nvPr/>
        </p:nvSpPr>
        <p:spPr>
          <a:xfrm>
            <a:off x="6327038" y="5550177"/>
            <a:ext cx="4257896" cy="461665"/>
          </a:xfrm>
          <a:prstGeom prst="rect">
            <a:avLst/>
          </a:prstGeom>
          <a:noFill/>
        </p:spPr>
        <p:txBody>
          <a:bodyPr wrap="none" rtlCol="0">
            <a:spAutoFit/>
          </a:bodyPr>
          <a:lstStyle/>
          <a:p>
            <a:pPr algn="ctr"/>
            <a:r>
              <a:rPr lang="ar-QA" b="1" dirty="0"/>
              <a:t>عدد الأطراف المتعاقدة التي قامت بالإبلاغ</a:t>
            </a:r>
          </a:p>
        </p:txBody>
      </p:sp>
      <p:graphicFrame>
        <p:nvGraphicFramePr>
          <p:cNvPr id="7" name="Chart 6"/>
          <p:cNvGraphicFramePr>
            <a:graphicFrameLocks/>
          </p:cNvGraphicFramePr>
          <p:nvPr/>
        </p:nvGraphicFramePr>
        <p:xfrm>
          <a:off x="1719211" y="1628886"/>
          <a:ext cx="4376790" cy="379586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p:cNvGraphicFramePr>
            <a:graphicFrameLocks/>
          </p:cNvGraphicFramePr>
          <p:nvPr/>
        </p:nvGraphicFramePr>
        <p:xfrm>
          <a:off x="6352856" y="1599563"/>
          <a:ext cx="4315145" cy="3795867"/>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617486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2782" y="16727"/>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ar-QA" sz="2550" b="1" dirty="0">
                <a:solidFill>
                  <a:srgbClr val="165A30"/>
                </a:solidFill>
                <a:latin typeface="Calibri"/>
                <a:ea typeface="Arial Unicode MS" panose="020B0604020202020204" pitchFamily="34" charset="-128"/>
                <a:cs typeface="Arial" panose="020B0604020202020204" pitchFamily="34" charset="0"/>
              </a:rPr>
              <a:t>ملخص احصائيات الإبلاغ عن الآفات المقدمة من إقليم آسيا</a:t>
            </a:r>
          </a:p>
        </p:txBody>
      </p:sp>
      <p:graphicFrame>
        <p:nvGraphicFramePr>
          <p:cNvPr id="3" name="Table 2"/>
          <p:cNvGraphicFramePr>
            <a:graphicFrameLocks noGrp="1"/>
          </p:cNvGraphicFramePr>
          <p:nvPr>
            <p:extLst>
              <p:ext uri="{D42A27DB-BD31-4B8C-83A1-F6EECF244321}">
                <p14:modId xmlns:p14="http://schemas.microsoft.com/office/powerpoint/2010/main" val="2329095175"/>
              </p:ext>
            </p:extLst>
          </p:nvPr>
        </p:nvGraphicFramePr>
        <p:xfrm>
          <a:off x="2542782" y="2256972"/>
          <a:ext cx="6960447" cy="3534228"/>
        </p:xfrm>
        <a:graphic>
          <a:graphicData uri="http://schemas.openxmlformats.org/drawingml/2006/table">
            <a:tbl>
              <a:tblPr rtl="1" firstRow="1" bandRow="1">
                <a:tableStyleId>{5C22544A-7EE6-4342-B048-85BDC9FD1C3A}</a:tableStyleId>
              </a:tblPr>
              <a:tblGrid>
                <a:gridCol w="1005962">
                  <a:extLst>
                    <a:ext uri="{9D8B030D-6E8A-4147-A177-3AD203B41FA5}">
                      <a16:colId xmlns:a16="http://schemas.microsoft.com/office/drawing/2014/main" val="1359661559"/>
                    </a:ext>
                  </a:extLst>
                </a:gridCol>
                <a:gridCol w="5954485">
                  <a:extLst>
                    <a:ext uri="{9D8B030D-6E8A-4147-A177-3AD203B41FA5}">
                      <a16:colId xmlns:a16="http://schemas.microsoft.com/office/drawing/2014/main" val="1768721427"/>
                    </a:ext>
                  </a:extLst>
                </a:gridCol>
              </a:tblGrid>
              <a:tr h="883557">
                <a:tc>
                  <a:txBody>
                    <a:bodyPr/>
                    <a:lstStyle/>
                    <a:p>
                      <a:pPr algn="ctr" rtl="1"/>
                      <a:r>
                        <a:rPr lang="ar-QA" dirty="0"/>
                        <a:t>السنة</a:t>
                      </a:r>
                      <a:endParaRPr lang="en-US" dirty="0"/>
                    </a:p>
                  </a:txBody>
                  <a:tcPr/>
                </a:tc>
                <a:tc>
                  <a:txBody>
                    <a:bodyPr/>
                    <a:lstStyle/>
                    <a:p>
                      <a:pPr algn="ctr" rtl="1"/>
                      <a:r>
                        <a:rPr lang="ar-QA" dirty="0"/>
                        <a:t>البلد</a:t>
                      </a:r>
                      <a:endParaRPr lang="en-US" dirty="0"/>
                    </a:p>
                  </a:txBody>
                  <a:tcPr/>
                </a:tc>
                <a:extLst>
                  <a:ext uri="{0D108BD9-81ED-4DB2-BD59-A6C34878D82A}">
                    <a16:rowId xmlns:a16="http://schemas.microsoft.com/office/drawing/2014/main" val="2914239928"/>
                  </a:ext>
                </a:extLst>
              </a:tr>
              <a:tr h="883557">
                <a:tc>
                  <a:txBody>
                    <a:bodyPr/>
                    <a:lstStyle/>
                    <a:p>
                      <a:pPr algn="ctr"/>
                      <a:r>
                        <a:rPr lang="en-US" sz="1800" b="1" i="0" kern="1200" dirty="0">
                          <a:solidFill>
                            <a:schemeClr val="dk1"/>
                          </a:solidFill>
                          <a:effectLst/>
                          <a:latin typeface="+mn-lt"/>
                          <a:ea typeface="+mn-ea"/>
                          <a:cs typeface="+mn-cs"/>
                        </a:rPr>
                        <a:t>2020</a:t>
                      </a:r>
                    </a:p>
                  </a:txBody>
                  <a:tcPr/>
                </a:tc>
                <a:tc>
                  <a:txBody>
                    <a:bodyPr/>
                    <a:lstStyle/>
                    <a:p>
                      <a:pPr algn="ctr"/>
                      <a:r>
                        <a:rPr lang="ar-QA" sz="1800" b="1" i="0" kern="1200" dirty="0">
                          <a:solidFill>
                            <a:schemeClr val="dk1"/>
                          </a:solidFill>
                          <a:effectLst/>
                          <a:latin typeface="+mn-lt"/>
                          <a:ea typeface="+mn-ea"/>
                          <a:cs typeface="+mn-cs"/>
                        </a:rPr>
                        <a:t>جمهورية كوريا</a:t>
                      </a:r>
                      <a:endParaRPr lang="en-US" dirty="0"/>
                    </a:p>
                  </a:txBody>
                  <a:tcPr/>
                </a:tc>
                <a:extLst>
                  <a:ext uri="{0D108BD9-81ED-4DB2-BD59-A6C34878D82A}">
                    <a16:rowId xmlns:a16="http://schemas.microsoft.com/office/drawing/2014/main" val="3196378452"/>
                  </a:ext>
                </a:extLst>
              </a:tr>
              <a:tr h="883557">
                <a:tc>
                  <a:txBody>
                    <a:bodyPr/>
                    <a:lstStyle/>
                    <a:p>
                      <a:pPr algn="ctr"/>
                      <a:r>
                        <a:rPr lang="en-US" sz="1800" b="1" i="0" kern="1200" dirty="0">
                          <a:solidFill>
                            <a:schemeClr val="dk1"/>
                          </a:solidFill>
                          <a:effectLst/>
                          <a:latin typeface="+mn-lt"/>
                          <a:ea typeface="+mn-ea"/>
                          <a:cs typeface="+mn-cs"/>
                        </a:rPr>
                        <a:t>2019</a:t>
                      </a:r>
                    </a:p>
                  </a:txBody>
                  <a:tcPr/>
                </a:tc>
                <a:tc>
                  <a:txBody>
                    <a:bodyPr/>
                    <a:lstStyle/>
                    <a:p>
                      <a:pPr algn="ctr"/>
                      <a:r>
                        <a:rPr lang="ar-QA" sz="1800" b="1" i="0" kern="1200" dirty="0">
                          <a:solidFill>
                            <a:schemeClr val="dk1"/>
                          </a:solidFill>
                          <a:effectLst/>
                          <a:latin typeface="+mn-lt"/>
                          <a:ea typeface="+mn-ea"/>
                          <a:cs typeface="+mn-cs"/>
                        </a:rPr>
                        <a:t>إندونيسيا ، اليابان ، ماليزيا ، ميانمار ، نيبال ، الفلبين ، جمهورية كوريا ، سنغافورة ، تايلاند</a:t>
                      </a:r>
                      <a:endParaRPr lang="en-US" dirty="0"/>
                    </a:p>
                  </a:txBody>
                  <a:tcPr/>
                </a:tc>
                <a:extLst>
                  <a:ext uri="{0D108BD9-81ED-4DB2-BD59-A6C34878D82A}">
                    <a16:rowId xmlns:a16="http://schemas.microsoft.com/office/drawing/2014/main" val="3586968826"/>
                  </a:ext>
                </a:extLst>
              </a:tr>
              <a:tr h="883557">
                <a:tc>
                  <a:txBody>
                    <a:bodyPr/>
                    <a:lstStyle/>
                    <a:p>
                      <a:pPr algn="ctr"/>
                      <a:r>
                        <a:rPr lang="en-US" sz="1800" b="1" i="0" kern="1200" dirty="0">
                          <a:solidFill>
                            <a:schemeClr val="dk1"/>
                          </a:solidFill>
                          <a:effectLst/>
                          <a:latin typeface="+mn-lt"/>
                          <a:ea typeface="+mn-ea"/>
                          <a:cs typeface="+mn-cs"/>
                        </a:rPr>
                        <a:t>2018</a:t>
                      </a:r>
                    </a:p>
                  </a:txBody>
                  <a:tcPr/>
                </a:tc>
                <a:tc>
                  <a:txBody>
                    <a:bodyPr/>
                    <a:lstStyle/>
                    <a:p>
                      <a:pPr algn="ctr"/>
                      <a:r>
                        <a:rPr lang="ar-QA" sz="1800" b="1" i="0" kern="1200" dirty="0">
                          <a:solidFill>
                            <a:schemeClr val="dk1"/>
                          </a:solidFill>
                          <a:effectLst/>
                          <a:latin typeface="+mn-lt"/>
                          <a:ea typeface="+mn-ea"/>
                          <a:cs typeface="+mn-cs"/>
                        </a:rPr>
                        <a:t>اليابان ، سري لانكا ، تايلاند</a:t>
                      </a:r>
                      <a:endParaRPr lang="en-US" dirty="0"/>
                    </a:p>
                  </a:txBody>
                  <a:tcPr/>
                </a:tc>
                <a:extLst>
                  <a:ext uri="{0D108BD9-81ED-4DB2-BD59-A6C34878D82A}">
                    <a16:rowId xmlns:a16="http://schemas.microsoft.com/office/drawing/2014/main" val="1681944709"/>
                  </a:ext>
                </a:extLst>
              </a:tr>
            </a:tbl>
          </a:graphicData>
        </a:graphic>
      </p:graphicFrame>
    </p:spTree>
    <p:extLst>
      <p:ext uri="{BB962C8B-B14F-4D97-AF65-F5344CB8AC3E}">
        <p14:creationId xmlns:p14="http://schemas.microsoft.com/office/powerpoint/2010/main" val="27813987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461698" y="108013"/>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rtl="1">
              <a:defRPr/>
            </a:pPr>
            <a:r>
              <a:rPr lang="ar-QA" sz="2550" b="1" dirty="0">
                <a:solidFill>
                  <a:srgbClr val="165A30"/>
                </a:solidFill>
                <a:latin typeface="Calibri"/>
                <a:ea typeface="Arial Unicode MS" panose="020B0604020202020204" pitchFamily="34" charset="-128"/>
                <a:cs typeface="Arial" panose="020B0604020202020204" pitchFamily="34" charset="0"/>
              </a:rPr>
              <a:t>ملخص احصائيات الإبلاغ عن الآفات المقدمة من إقليم أوروبا</a:t>
            </a:r>
          </a:p>
        </p:txBody>
      </p:sp>
      <p:sp>
        <p:nvSpPr>
          <p:cNvPr id="5" name="TextBox 4"/>
          <p:cNvSpPr txBox="1"/>
          <p:nvPr/>
        </p:nvSpPr>
        <p:spPr>
          <a:xfrm>
            <a:off x="2771892" y="5558738"/>
            <a:ext cx="2308644" cy="461665"/>
          </a:xfrm>
          <a:prstGeom prst="rect">
            <a:avLst/>
          </a:prstGeom>
          <a:noFill/>
        </p:spPr>
        <p:txBody>
          <a:bodyPr wrap="none" rtlCol="0">
            <a:spAutoFit/>
          </a:bodyPr>
          <a:lstStyle/>
          <a:p>
            <a:pPr algn="ctr"/>
            <a:r>
              <a:rPr lang="ar-QA" b="1" dirty="0"/>
              <a:t>عدد البلاغات المحدثة</a:t>
            </a:r>
          </a:p>
        </p:txBody>
      </p:sp>
      <p:sp>
        <p:nvSpPr>
          <p:cNvPr id="6" name="TextBox 5"/>
          <p:cNvSpPr txBox="1"/>
          <p:nvPr/>
        </p:nvSpPr>
        <p:spPr>
          <a:xfrm>
            <a:off x="6687558" y="5518677"/>
            <a:ext cx="4257896" cy="461665"/>
          </a:xfrm>
          <a:prstGeom prst="rect">
            <a:avLst/>
          </a:prstGeom>
          <a:noFill/>
        </p:spPr>
        <p:txBody>
          <a:bodyPr wrap="none" rtlCol="0">
            <a:spAutoFit/>
          </a:bodyPr>
          <a:lstStyle/>
          <a:p>
            <a:pPr algn="ctr"/>
            <a:r>
              <a:rPr lang="ar-QA" b="1" dirty="0"/>
              <a:t>عدد الأطراف المتعاقدة التي قامت بالإبلاغ</a:t>
            </a:r>
          </a:p>
        </p:txBody>
      </p:sp>
      <p:graphicFrame>
        <p:nvGraphicFramePr>
          <p:cNvPr id="10" name="Chart 9"/>
          <p:cNvGraphicFramePr>
            <a:graphicFrameLocks/>
          </p:cNvGraphicFramePr>
          <p:nvPr/>
        </p:nvGraphicFramePr>
        <p:xfrm>
          <a:off x="1786354" y="1470943"/>
          <a:ext cx="4183123" cy="392448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p:cNvGraphicFramePr>
            <a:graphicFrameLocks/>
          </p:cNvGraphicFramePr>
          <p:nvPr/>
        </p:nvGraphicFramePr>
        <p:xfrm>
          <a:off x="6142648" y="1596177"/>
          <a:ext cx="4228992" cy="379925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856484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2782" y="0"/>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rtl="1">
              <a:defRPr/>
            </a:pPr>
            <a:r>
              <a:rPr lang="ar-QA" sz="2550" b="1" dirty="0">
                <a:solidFill>
                  <a:srgbClr val="165A30"/>
                </a:solidFill>
                <a:latin typeface="Calibri"/>
                <a:ea typeface="Arial Unicode MS" panose="020B0604020202020204" pitchFamily="34" charset="-128"/>
                <a:cs typeface="Arial" panose="020B0604020202020204" pitchFamily="34" charset="0"/>
              </a:rPr>
              <a:t>ملخص احصائيات الإبلاغ عن الآفات المقدمة من إقليم أوروبا</a:t>
            </a:r>
          </a:p>
        </p:txBody>
      </p:sp>
      <p:graphicFrame>
        <p:nvGraphicFramePr>
          <p:cNvPr id="3" name="Table 2"/>
          <p:cNvGraphicFramePr>
            <a:graphicFrameLocks noGrp="1"/>
          </p:cNvGraphicFramePr>
          <p:nvPr>
            <p:extLst>
              <p:ext uri="{D42A27DB-BD31-4B8C-83A1-F6EECF244321}">
                <p14:modId xmlns:p14="http://schemas.microsoft.com/office/powerpoint/2010/main" val="2326034727"/>
              </p:ext>
            </p:extLst>
          </p:nvPr>
        </p:nvGraphicFramePr>
        <p:xfrm>
          <a:off x="2542782" y="2256972"/>
          <a:ext cx="6960447" cy="3534228"/>
        </p:xfrm>
        <a:graphic>
          <a:graphicData uri="http://schemas.openxmlformats.org/drawingml/2006/table">
            <a:tbl>
              <a:tblPr rtl="1" firstRow="1" bandRow="1">
                <a:tableStyleId>{5C22544A-7EE6-4342-B048-85BDC9FD1C3A}</a:tableStyleId>
              </a:tblPr>
              <a:tblGrid>
                <a:gridCol w="936403">
                  <a:extLst>
                    <a:ext uri="{9D8B030D-6E8A-4147-A177-3AD203B41FA5}">
                      <a16:colId xmlns:a16="http://schemas.microsoft.com/office/drawing/2014/main" val="1359661559"/>
                    </a:ext>
                  </a:extLst>
                </a:gridCol>
                <a:gridCol w="6024044">
                  <a:extLst>
                    <a:ext uri="{9D8B030D-6E8A-4147-A177-3AD203B41FA5}">
                      <a16:colId xmlns:a16="http://schemas.microsoft.com/office/drawing/2014/main" val="1768721427"/>
                    </a:ext>
                  </a:extLst>
                </a:gridCol>
              </a:tblGrid>
              <a:tr h="883557">
                <a:tc>
                  <a:txBody>
                    <a:bodyPr/>
                    <a:lstStyle/>
                    <a:p>
                      <a:pPr algn="ctr" rtl="1"/>
                      <a:r>
                        <a:rPr lang="ar-QA" dirty="0"/>
                        <a:t>السنة</a:t>
                      </a:r>
                      <a:endParaRPr lang="en-US" dirty="0"/>
                    </a:p>
                  </a:txBody>
                  <a:tcPr/>
                </a:tc>
                <a:tc>
                  <a:txBody>
                    <a:bodyPr/>
                    <a:lstStyle/>
                    <a:p>
                      <a:pPr algn="ctr" rtl="1"/>
                      <a:r>
                        <a:rPr lang="ar-QA" dirty="0"/>
                        <a:t>البلد</a:t>
                      </a:r>
                      <a:endParaRPr lang="en-US" dirty="0"/>
                    </a:p>
                  </a:txBody>
                  <a:tcPr/>
                </a:tc>
                <a:extLst>
                  <a:ext uri="{0D108BD9-81ED-4DB2-BD59-A6C34878D82A}">
                    <a16:rowId xmlns:a16="http://schemas.microsoft.com/office/drawing/2014/main" val="2914239928"/>
                  </a:ext>
                </a:extLst>
              </a:tr>
              <a:tr h="883557">
                <a:tc>
                  <a:txBody>
                    <a:bodyPr/>
                    <a:lstStyle/>
                    <a:p>
                      <a:pPr algn="ctr" rtl="1"/>
                      <a:r>
                        <a:rPr lang="en-US" sz="1800" b="1" i="0" kern="1200" dirty="0">
                          <a:solidFill>
                            <a:schemeClr val="dk1"/>
                          </a:solidFill>
                          <a:effectLst/>
                          <a:latin typeface="+mn-lt"/>
                          <a:ea typeface="+mn-ea"/>
                          <a:cs typeface="+mn-cs"/>
                        </a:rPr>
                        <a:t>2020</a:t>
                      </a:r>
                    </a:p>
                  </a:txBody>
                  <a:tcPr/>
                </a:tc>
                <a:tc>
                  <a:txBody>
                    <a:bodyPr/>
                    <a:lstStyle/>
                    <a:p>
                      <a:pPr algn="ctr" rtl="1"/>
                      <a:r>
                        <a:rPr lang="ar-QA" sz="1800" b="1" i="0" kern="1200" dirty="0">
                          <a:solidFill>
                            <a:schemeClr val="dk1"/>
                          </a:solidFill>
                          <a:effectLst/>
                          <a:latin typeface="+mn-lt"/>
                          <a:ea typeface="+mn-ea"/>
                          <a:cs typeface="+mn-cs"/>
                        </a:rPr>
                        <a:t>النمسا وليتوانيا</a:t>
                      </a:r>
                      <a:endParaRPr lang="en-US" dirty="0"/>
                    </a:p>
                  </a:txBody>
                  <a:tcPr/>
                </a:tc>
                <a:extLst>
                  <a:ext uri="{0D108BD9-81ED-4DB2-BD59-A6C34878D82A}">
                    <a16:rowId xmlns:a16="http://schemas.microsoft.com/office/drawing/2014/main" val="3196378452"/>
                  </a:ext>
                </a:extLst>
              </a:tr>
              <a:tr h="883557">
                <a:tc>
                  <a:txBody>
                    <a:bodyPr/>
                    <a:lstStyle/>
                    <a:p>
                      <a:pPr algn="ctr" rtl="1"/>
                      <a:r>
                        <a:rPr lang="en-US" sz="1800" b="1" i="0" kern="1200" dirty="0">
                          <a:solidFill>
                            <a:schemeClr val="dk1"/>
                          </a:solidFill>
                          <a:effectLst/>
                          <a:latin typeface="+mn-lt"/>
                          <a:ea typeface="+mn-ea"/>
                          <a:cs typeface="+mn-cs"/>
                        </a:rPr>
                        <a:t>2019</a:t>
                      </a:r>
                    </a:p>
                  </a:txBody>
                  <a:tcPr/>
                </a:tc>
                <a:tc>
                  <a:txBody>
                    <a:bodyPr/>
                    <a:lstStyle/>
                    <a:p>
                      <a:pPr algn="ctr" rtl="1"/>
                      <a:r>
                        <a:rPr lang="ar-QA" sz="1800" b="1" i="0" kern="1200" dirty="0">
                          <a:solidFill>
                            <a:schemeClr val="dk1"/>
                          </a:solidFill>
                          <a:effectLst/>
                          <a:latin typeface="+mn-lt"/>
                          <a:ea typeface="+mn-ea"/>
                          <a:cs typeface="+mn-cs"/>
                        </a:rPr>
                        <a:t>ليتوانيا</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3586968826"/>
                  </a:ext>
                </a:extLst>
              </a:tr>
              <a:tr h="883557">
                <a:tc>
                  <a:txBody>
                    <a:bodyPr/>
                    <a:lstStyle/>
                    <a:p>
                      <a:pPr algn="ctr" rtl="1"/>
                      <a:r>
                        <a:rPr lang="en-US" sz="1800" b="1" i="0" kern="1200" dirty="0">
                          <a:solidFill>
                            <a:schemeClr val="dk1"/>
                          </a:solidFill>
                          <a:effectLst/>
                          <a:latin typeface="+mn-lt"/>
                          <a:ea typeface="+mn-ea"/>
                          <a:cs typeface="+mn-cs"/>
                        </a:rPr>
                        <a:t>2018</a:t>
                      </a:r>
                    </a:p>
                  </a:txBody>
                  <a:tcPr/>
                </a:tc>
                <a:tc>
                  <a:txBody>
                    <a:bodyPr/>
                    <a:lstStyle/>
                    <a:p>
                      <a:pPr algn="ctr" rtl="1"/>
                      <a:r>
                        <a:rPr lang="ar-QA" sz="1800" b="1" i="0" kern="1200" dirty="0">
                          <a:solidFill>
                            <a:schemeClr val="dk1"/>
                          </a:solidFill>
                          <a:effectLst/>
                          <a:latin typeface="+mn-lt"/>
                          <a:ea typeface="+mn-ea"/>
                          <a:cs typeface="+mn-cs"/>
                        </a:rPr>
                        <a:t>بيلاروسيا ، كرواتيا ، ألمانيا ، المجر ، الجبل الأسود ، سلوفينيا</a:t>
                      </a:r>
                      <a:endParaRPr lang="en-US" dirty="0"/>
                    </a:p>
                  </a:txBody>
                  <a:tcPr/>
                </a:tc>
                <a:extLst>
                  <a:ext uri="{0D108BD9-81ED-4DB2-BD59-A6C34878D82A}">
                    <a16:rowId xmlns:a16="http://schemas.microsoft.com/office/drawing/2014/main" val="1681944709"/>
                  </a:ext>
                </a:extLst>
              </a:tr>
            </a:tbl>
          </a:graphicData>
        </a:graphic>
      </p:graphicFrame>
    </p:spTree>
    <p:extLst>
      <p:ext uri="{BB962C8B-B14F-4D97-AF65-F5344CB8AC3E}">
        <p14:creationId xmlns:p14="http://schemas.microsoft.com/office/powerpoint/2010/main" val="3973824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53668" y="87392"/>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rtl="1">
              <a:defRPr/>
            </a:pPr>
            <a:r>
              <a:rPr lang="ar-QA" sz="2550" b="1" dirty="0">
                <a:solidFill>
                  <a:srgbClr val="165A30"/>
                </a:solidFill>
                <a:latin typeface="Calibri"/>
                <a:ea typeface="Arial Unicode MS" panose="020B0604020202020204" pitchFamily="34" charset="-128"/>
                <a:cs typeface="Arial" panose="020B0604020202020204" pitchFamily="34" charset="0"/>
              </a:rPr>
              <a:t>ملخص احصائيات الإبلاغ عن الآفات المقدمة من إقليم أمريكا اللاتينية</a:t>
            </a:r>
          </a:p>
        </p:txBody>
      </p:sp>
      <p:sp>
        <p:nvSpPr>
          <p:cNvPr id="5" name="TextBox 4"/>
          <p:cNvSpPr txBox="1"/>
          <p:nvPr/>
        </p:nvSpPr>
        <p:spPr>
          <a:xfrm>
            <a:off x="2068656" y="5530421"/>
            <a:ext cx="2308644" cy="461665"/>
          </a:xfrm>
          <a:prstGeom prst="rect">
            <a:avLst/>
          </a:prstGeom>
          <a:noFill/>
        </p:spPr>
        <p:txBody>
          <a:bodyPr wrap="none" rtlCol="0">
            <a:spAutoFit/>
          </a:bodyPr>
          <a:lstStyle/>
          <a:p>
            <a:pPr algn="ctr"/>
            <a:r>
              <a:rPr lang="ar-QA" b="1" dirty="0"/>
              <a:t>عدد البلاغات المحدثة</a:t>
            </a:r>
          </a:p>
        </p:txBody>
      </p:sp>
      <p:sp>
        <p:nvSpPr>
          <p:cNvPr id="6" name="TextBox 5"/>
          <p:cNvSpPr txBox="1"/>
          <p:nvPr/>
        </p:nvSpPr>
        <p:spPr>
          <a:xfrm>
            <a:off x="6806520" y="5541864"/>
            <a:ext cx="4257896" cy="461665"/>
          </a:xfrm>
          <a:prstGeom prst="rect">
            <a:avLst/>
          </a:prstGeom>
          <a:noFill/>
        </p:spPr>
        <p:txBody>
          <a:bodyPr wrap="none" rtlCol="0">
            <a:spAutoFit/>
          </a:bodyPr>
          <a:lstStyle/>
          <a:p>
            <a:pPr algn="ctr"/>
            <a:r>
              <a:rPr lang="ar-QA" b="1" dirty="0"/>
              <a:t>عدد الأطراف المتعاقدة التي قامت بالإبلاغ</a:t>
            </a:r>
          </a:p>
        </p:txBody>
      </p:sp>
      <p:graphicFrame>
        <p:nvGraphicFramePr>
          <p:cNvPr id="7" name="Chart 6"/>
          <p:cNvGraphicFramePr>
            <a:graphicFrameLocks/>
          </p:cNvGraphicFramePr>
          <p:nvPr>
            <p:extLst>
              <p:ext uri="{D42A27DB-BD31-4B8C-83A1-F6EECF244321}">
                <p14:modId xmlns:p14="http://schemas.microsoft.com/office/powerpoint/2010/main" val="1635231321"/>
              </p:ext>
            </p:extLst>
          </p:nvPr>
        </p:nvGraphicFramePr>
        <p:xfrm>
          <a:off x="6720225" y="1616674"/>
          <a:ext cx="4430485" cy="392519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p:cNvGraphicFramePr>
            <a:graphicFrameLocks/>
          </p:cNvGraphicFramePr>
          <p:nvPr>
            <p:extLst>
              <p:ext uri="{D42A27DB-BD31-4B8C-83A1-F6EECF244321}">
                <p14:modId xmlns:p14="http://schemas.microsoft.com/office/powerpoint/2010/main" val="3024728987"/>
              </p:ext>
            </p:extLst>
          </p:nvPr>
        </p:nvGraphicFramePr>
        <p:xfrm>
          <a:off x="985964" y="1606760"/>
          <a:ext cx="4474030" cy="37416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751611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2782" y="0"/>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rtl="1">
              <a:defRPr/>
            </a:pPr>
            <a:r>
              <a:rPr lang="ar-QA" sz="2550" b="1" dirty="0">
                <a:solidFill>
                  <a:srgbClr val="165A30"/>
                </a:solidFill>
                <a:latin typeface="Calibri"/>
                <a:ea typeface="Arial Unicode MS" panose="020B0604020202020204" pitchFamily="34" charset="-128"/>
                <a:cs typeface="Arial" panose="020B0604020202020204" pitchFamily="34" charset="0"/>
              </a:rPr>
              <a:t>ملخص احصائيات الإبلاغ عن الآفات المقدمة من إقليم أمريكا اللاتينية</a:t>
            </a:r>
          </a:p>
        </p:txBody>
      </p:sp>
      <p:graphicFrame>
        <p:nvGraphicFramePr>
          <p:cNvPr id="3" name="Table 2"/>
          <p:cNvGraphicFramePr>
            <a:graphicFrameLocks noGrp="1"/>
          </p:cNvGraphicFramePr>
          <p:nvPr>
            <p:extLst>
              <p:ext uri="{D42A27DB-BD31-4B8C-83A1-F6EECF244321}">
                <p14:modId xmlns:p14="http://schemas.microsoft.com/office/powerpoint/2010/main" val="951255625"/>
              </p:ext>
            </p:extLst>
          </p:nvPr>
        </p:nvGraphicFramePr>
        <p:xfrm>
          <a:off x="2542782" y="2256973"/>
          <a:ext cx="6960447" cy="3594001"/>
        </p:xfrm>
        <a:graphic>
          <a:graphicData uri="http://schemas.openxmlformats.org/drawingml/2006/table">
            <a:tbl>
              <a:tblPr rtl="1" firstRow="1" bandRow="1">
                <a:tableStyleId>{5C22544A-7EE6-4342-B048-85BDC9FD1C3A}</a:tableStyleId>
              </a:tblPr>
              <a:tblGrid>
                <a:gridCol w="1005962">
                  <a:extLst>
                    <a:ext uri="{9D8B030D-6E8A-4147-A177-3AD203B41FA5}">
                      <a16:colId xmlns:a16="http://schemas.microsoft.com/office/drawing/2014/main" val="1359661559"/>
                    </a:ext>
                  </a:extLst>
                </a:gridCol>
                <a:gridCol w="5954485">
                  <a:extLst>
                    <a:ext uri="{9D8B030D-6E8A-4147-A177-3AD203B41FA5}">
                      <a16:colId xmlns:a16="http://schemas.microsoft.com/office/drawing/2014/main" val="1768721427"/>
                    </a:ext>
                  </a:extLst>
                </a:gridCol>
              </a:tblGrid>
              <a:tr h="883557">
                <a:tc>
                  <a:txBody>
                    <a:bodyPr/>
                    <a:lstStyle/>
                    <a:p>
                      <a:pPr algn="ctr" rtl="1"/>
                      <a:r>
                        <a:rPr lang="ar-QA" dirty="0"/>
                        <a:t>السنة</a:t>
                      </a:r>
                      <a:endParaRPr lang="en-US" dirty="0"/>
                    </a:p>
                  </a:txBody>
                  <a:tcPr/>
                </a:tc>
                <a:tc>
                  <a:txBody>
                    <a:bodyPr/>
                    <a:lstStyle/>
                    <a:p>
                      <a:pPr algn="ctr" rtl="1"/>
                      <a:r>
                        <a:rPr lang="ar-QA" dirty="0"/>
                        <a:t>البلد</a:t>
                      </a:r>
                      <a:endParaRPr lang="en-US" dirty="0"/>
                    </a:p>
                  </a:txBody>
                  <a:tcPr/>
                </a:tc>
                <a:extLst>
                  <a:ext uri="{0D108BD9-81ED-4DB2-BD59-A6C34878D82A}">
                    <a16:rowId xmlns:a16="http://schemas.microsoft.com/office/drawing/2014/main" val="2914239928"/>
                  </a:ext>
                </a:extLst>
              </a:tr>
              <a:tr h="883557">
                <a:tc>
                  <a:txBody>
                    <a:bodyPr/>
                    <a:lstStyle/>
                    <a:p>
                      <a:pPr algn="ctr"/>
                      <a:r>
                        <a:rPr lang="en-US" sz="1800" b="1" i="0" kern="1200" dirty="0">
                          <a:solidFill>
                            <a:schemeClr val="dk1"/>
                          </a:solidFill>
                          <a:effectLst/>
                          <a:latin typeface="+mn-lt"/>
                          <a:ea typeface="+mn-ea"/>
                          <a:cs typeface="+mn-cs"/>
                        </a:rPr>
                        <a:t>2020</a:t>
                      </a:r>
                    </a:p>
                  </a:txBody>
                  <a:tcPr/>
                </a:tc>
                <a:tc>
                  <a:txBody>
                    <a:bodyPr/>
                    <a:lstStyle/>
                    <a:p>
                      <a:pPr algn="ctr"/>
                      <a:r>
                        <a:rPr lang="ar-QA" sz="1800" b="1" i="0" kern="1200" dirty="0">
                          <a:solidFill>
                            <a:schemeClr val="dk1"/>
                          </a:solidFill>
                          <a:effectLst/>
                          <a:latin typeface="+mn-lt"/>
                          <a:ea typeface="+mn-ea"/>
                          <a:cs typeface="+mn-cs"/>
                        </a:rPr>
                        <a:t>بربادوس ، شيلي ، نيكاراغوا</a:t>
                      </a:r>
                      <a:endParaRPr lang="en-US" dirty="0"/>
                    </a:p>
                  </a:txBody>
                  <a:tcPr/>
                </a:tc>
                <a:extLst>
                  <a:ext uri="{0D108BD9-81ED-4DB2-BD59-A6C34878D82A}">
                    <a16:rowId xmlns:a16="http://schemas.microsoft.com/office/drawing/2014/main" val="3196378452"/>
                  </a:ext>
                </a:extLst>
              </a:tr>
              <a:tr h="943330">
                <a:tc>
                  <a:txBody>
                    <a:bodyPr/>
                    <a:lstStyle/>
                    <a:p>
                      <a:pPr algn="ctr"/>
                      <a:r>
                        <a:rPr lang="en-US" sz="1800" b="1" i="0" kern="1200" dirty="0">
                          <a:solidFill>
                            <a:schemeClr val="dk1"/>
                          </a:solidFill>
                          <a:effectLst/>
                          <a:latin typeface="+mn-lt"/>
                          <a:ea typeface="+mn-ea"/>
                          <a:cs typeface="+mn-cs"/>
                        </a:rPr>
                        <a:t>2019</a:t>
                      </a:r>
                    </a:p>
                  </a:txBody>
                  <a:tcPr/>
                </a:tc>
                <a:tc>
                  <a:txBody>
                    <a:bodyPr/>
                    <a:lstStyle/>
                    <a:p>
                      <a:pPr algn="ctr"/>
                      <a:r>
                        <a:rPr lang="ar-QA" sz="1800" b="1" i="0" kern="1200" dirty="0">
                          <a:solidFill>
                            <a:schemeClr val="dk1"/>
                          </a:solidFill>
                          <a:effectLst/>
                          <a:latin typeface="+mn-lt"/>
                          <a:ea typeface="+mn-ea"/>
                          <a:cs typeface="+mn-cs"/>
                        </a:rPr>
                        <a:t>الأرجنتين ، كولومبيا ، شيلي ، إكوادور ، نيكاراغوا</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3586968826"/>
                  </a:ext>
                </a:extLst>
              </a:tr>
              <a:tr h="883557">
                <a:tc>
                  <a:txBody>
                    <a:bodyPr/>
                    <a:lstStyle/>
                    <a:p>
                      <a:pPr algn="ctr"/>
                      <a:r>
                        <a:rPr lang="en-US" sz="1800" b="1" i="0" kern="1200" dirty="0">
                          <a:solidFill>
                            <a:schemeClr val="dk1"/>
                          </a:solidFill>
                          <a:effectLst/>
                          <a:latin typeface="+mn-lt"/>
                          <a:ea typeface="+mn-ea"/>
                          <a:cs typeface="+mn-cs"/>
                        </a:rPr>
                        <a:t>2018</a:t>
                      </a:r>
                    </a:p>
                  </a:txBody>
                  <a:tcPr/>
                </a:tc>
                <a:tc>
                  <a:txBody>
                    <a:bodyPr/>
                    <a:lstStyle/>
                    <a:p>
                      <a:pPr algn="ctr"/>
                      <a:r>
                        <a:rPr lang="ar-QA" sz="1800" b="1" i="0" kern="1200" dirty="0">
                          <a:solidFill>
                            <a:schemeClr val="dk1"/>
                          </a:solidFill>
                          <a:effectLst/>
                          <a:latin typeface="+mn-lt"/>
                          <a:ea typeface="+mn-ea"/>
                          <a:cs typeface="+mn-cs"/>
                        </a:rPr>
                        <a:t>كوستاريكا ، إكوادور ، نيكاراغوا ، بنما ، جمهورية فنزويلا </a:t>
                      </a:r>
                      <a:r>
                        <a:rPr lang="ar-QA" sz="1800" b="1" i="0" kern="1200" dirty="0" err="1">
                          <a:solidFill>
                            <a:schemeClr val="dk1"/>
                          </a:solidFill>
                          <a:effectLst/>
                          <a:latin typeface="+mn-lt"/>
                          <a:ea typeface="+mn-ea"/>
                          <a:cs typeface="+mn-cs"/>
                        </a:rPr>
                        <a:t>البوليفارية</a:t>
                      </a:r>
                      <a:r>
                        <a:rPr lang="ar-QA" sz="1800" b="1" i="0" kern="1200" dirty="0">
                          <a:solidFill>
                            <a:schemeClr val="dk1"/>
                          </a:solidFill>
                          <a:effectLst/>
                          <a:latin typeface="+mn-lt"/>
                          <a:ea typeface="+mn-ea"/>
                          <a:cs typeface="+mn-cs"/>
                        </a:rPr>
                        <a:t> ،</a:t>
                      </a:r>
                      <a:endParaRPr lang="en-US" dirty="0"/>
                    </a:p>
                  </a:txBody>
                  <a:tcPr/>
                </a:tc>
                <a:extLst>
                  <a:ext uri="{0D108BD9-81ED-4DB2-BD59-A6C34878D82A}">
                    <a16:rowId xmlns:a16="http://schemas.microsoft.com/office/drawing/2014/main" val="1681944709"/>
                  </a:ext>
                </a:extLst>
              </a:tr>
            </a:tbl>
          </a:graphicData>
        </a:graphic>
      </p:graphicFrame>
    </p:spTree>
    <p:extLst>
      <p:ext uri="{BB962C8B-B14F-4D97-AF65-F5344CB8AC3E}">
        <p14:creationId xmlns:p14="http://schemas.microsoft.com/office/powerpoint/2010/main" val="40968542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480571" y="288067"/>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rtl="1">
              <a:defRPr/>
            </a:pPr>
            <a:r>
              <a:rPr lang="ar-QA" sz="2550" b="1" dirty="0">
                <a:solidFill>
                  <a:srgbClr val="165A30"/>
                </a:solidFill>
                <a:latin typeface="Calibri"/>
                <a:ea typeface="Arial Unicode MS"/>
                <a:cs typeface="Arial"/>
              </a:rPr>
              <a:t>ملخص احصائيات الإبلاغ عن الآفات المقدمة من إقليم البحر الكاريبي</a:t>
            </a:r>
          </a:p>
        </p:txBody>
      </p:sp>
      <p:sp>
        <p:nvSpPr>
          <p:cNvPr id="5" name="TextBox 4"/>
          <p:cNvSpPr txBox="1"/>
          <p:nvPr/>
        </p:nvSpPr>
        <p:spPr>
          <a:xfrm>
            <a:off x="1912069" y="5558738"/>
            <a:ext cx="2308644" cy="461665"/>
          </a:xfrm>
          <a:prstGeom prst="rect">
            <a:avLst/>
          </a:prstGeom>
          <a:noFill/>
        </p:spPr>
        <p:txBody>
          <a:bodyPr wrap="none" rtlCol="0">
            <a:spAutoFit/>
          </a:bodyPr>
          <a:lstStyle/>
          <a:p>
            <a:pPr algn="ctr"/>
            <a:r>
              <a:rPr lang="ar-QA" b="1" dirty="0"/>
              <a:t>عدد البلاغات المحدثة</a:t>
            </a:r>
          </a:p>
        </p:txBody>
      </p:sp>
      <p:sp>
        <p:nvSpPr>
          <p:cNvPr id="6" name="TextBox 5"/>
          <p:cNvSpPr txBox="1"/>
          <p:nvPr/>
        </p:nvSpPr>
        <p:spPr>
          <a:xfrm>
            <a:off x="6799202" y="5571619"/>
            <a:ext cx="4257896" cy="461665"/>
          </a:xfrm>
          <a:prstGeom prst="rect">
            <a:avLst/>
          </a:prstGeom>
          <a:noFill/>
        </p:spPr>
        <p:txBody>
          <a:bodyPr wrap="none" rtlCol="0">
            <a:spAutoFit/>
          </a:bodyPr>
          <a:lstStyle/>
          <a:p>
            <a:pPr algn="ctr"/>
            <a:r>
              <a:rPr lang="ar-QA" b="1" dirty="0"/>
              <a:t>عدد الأطراف المتعاقدة التي قامت بالإبلاغ</a:t>
            </a:r>
          </a:p>
        </p:txBody>
      </p:sp>
      <p:graphicFrame>
        <p:nvGraphicFramePr>
          <p:cNvPr id="7" name="Chart 6"/>
          <p:cNvGraphicFramePr>
            <a:graphicFrameLocks/>
          </p:cNvGraphicFramePr>
          <p:nvPr/>
        </p:nvGraphicFramePr>
        <p:xfrm>
          <a:off x="1570648" y="1633547"/>
          <a:ext cx="4572000" cy="376188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p:cNvGraphicFramePr>
            <a:graphicFrameLocks/>
          </p:cNvGraphicFramePr>
          <p:nvPr/>
        </p:nvGraphicFramePr>
        <p:xfrm>
          <a:off x="6161521" y="1633546"/>
          <a:ext cx="4506479" cy="408145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p:cNvGraphicFramePr>
            <a:graphicFrameLocks/>
          </p:cNvGraphicFramePr>
          <p:nvPr>
            <p:extLst>
              <p:ext uri="{D42A27DB-BD31-4B8C-83A1-F6EECF244321}">
                <p14:modId xmlns:p14="http://schemas.microsoft.com/office/powerpoint/2010/main" val="330063587"/>
              </p:ext>
            </p:extLst>
          </p:nvPr>
        </p:nvGraphicFramePr>
        <p:xfrm>
          <a:off x="969086" y="1551892"/>
          <a:ext cx="4433591" cy="392519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Chart 10"/>
          <p:cNvGraphicFramePr>
            <a:graphicFrameLocks/>
          </p:cNvGraphicFramePr>
          <p:nvPr>
            <p:extLst>
              <p:ext uri="{D42A27DB-BD31-4B8C-83A1-F6EECF244321}">
                <p14:modId xmlns:p14="http://schemas.microsoft.com/office/powerpoint/2010/main" val="3247270276"/>
              </p:ext>
            </p:extLst>
          </p:nvPr>
        </p:nvGraphicFramePr>
        <p:xfrm>
          <a:off x="6665475" y="1608974"/>
          <a:ext cx="4525352" cy="391663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4661911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BC9AE6E-9694-4FAD-956D-7254B485EEBC}"/>
              </a:ext>
            </a:extLst>
          </p:cNvPr>
          <p:cNvSpPr txBox="1">
            <a:spLocks/>
          </p:cNvSpPr>
          <p:nvPr/>
        </p:nvSpPr>
        <p:spPr>
          <a:xfrm>
            <a:off x="2542782" y="0"/>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defTabSz="685800" rtl="1">
              <a:lnSpc>
                <a:spcPct val="100000"/>
              </a:lnSpc>
              <a:spcBef>
                <a:spcPts val="0"/>
              </a:spcBef>
              <a:defRPr/>
            </a:pPr>
            <a:r>
              <a:rPr lang="ar-QA" sz="2550" b="1" dirty="0">
                <a:solidFill>
                  <a:srgbClr val="165A30"/>
                </a:solidFill>
                <a:latin typeface="Calibri"/>
                <a:ea typeface="Arial Unicode MS"/>
                <a:cs typeface="Arial"/>
              </a:rPr>
              <a:t>ملخص احصائيات الإبلاغ عن الآفات المقدمة من إقليم البحر الكاريبي</a:t>
            </a:r>
          </a:p>
        </p:txBody>
      </p:sp>
      <p:graphicFrame>
        <p:nvGraphicFramePr>
          <p:cNvPr id="5" name="Table 4">
            <a:extLst>
              <a:ext uri="{FF2B5EF4-FFF2-40B4-BE49-F238E27FC236}">
                <a16:creationId xmlns:a16="http://schemas.microsoft.com/office/drawing/2014/main" id="{BF8D29F2-5E38-43B8-9F4A-90AFF9936D77}"/>
              </a:ext>
            </a:extLst>
          </p:cNvPr>
          <p:cNvGraphicFramePr>
            <a:graphicFrameLocks noGrp="1"/>
          </p:cNvGraphicFramePr>
          <p:nvPr>
            <p:extLst>
              <p:ext uri="{D42A27DB-BD31-4B8C-83A1-F6EECF244321}">
                <p14:modId xmlns:p14="http://schemas.microsoft.com/office/powerpoint/2010/main" val="1608549368"/>
              </p:ext>
            </p:extLst>
          </p:nvPr>
        </p:nvGraphicFramePr>
        <p:xfrm>
          <a:off x="2542782" y="2256973"/>
          <a:ext cx="6960447" cy="3594001"/>
        </p:xfrm>
        <a:graphic>
          <a:graphicData uri="http://schemas.openxmlformats.org/drawingml/2006/table">
            <a:tbl>
              <a:tblPr rtl="1" firstRow="1" bandRow="1">
                <a:tableStyleId>{5C22544A-7EE6-4342-B048-85BDC9FD1C3A}</a:tableStyleId>
              </a:tblPr>
              <a:tblGrid>
                <a:gridCol w="1005962">
                  <a:extLst>
                    <a:ext uri="{9D8B030D-6E8A-4147-A177-3AD203B41FA5}">
                      <a16:colId xmlns:a16="http://schemas.microsoft.com/office/drawing/2014/main" val="1359661559"/>
                    </a:ext>
                  </a:extLst>
                </a:gridCol>
                <a:gridCol w="5954485">
                  <a:extLst>
                    <a:ext uri="{9D8B030D-6E8A-4147-A177-3AD203B41FA5}">
                      <a16:colId xmlns:a16="http://schemas.microsoft.com/office/drawing/2014/main" val="1768721427"/>
                    </a:ext>
                  </a:extLst>
                </a:gridCol>
              </a:tblGrid>
              <a:tr h="883557">
                <a:tc>
                  <a:txBody>
                    <a:bodyPr/>
                    <a:lstStyle/>
                    <a:p>
                      <a:pPr algn="ctr" rtl="1"/>
                      <a:r>
                        <a:rPr lang="ar-QA" dirty="0"/>
                        <a:t>السنة</a:t>
                      </a:r>
                      <a:endParaRPr lang="en-US" dirty="0"/>
                    </a:p>
                  </a:txBody>
                  <a:tcPr/>
                </a:tc>
                <a:tc>
                  <a:txBody>
                    <a:bodyPr/>
                    <a:lstStyle/>
                    <a:p>
                      <a:pPr algn="ctr" rtl="1"/>
                      <a:r>
                        <a:rPr lang="ar-QA" dirty="0"/>
                        <a:t>البلد</a:t>
                      </a:r>
                      <a:endParaRPr lang="en-US" dirty="0"/>
                    </a:p>
                  </a:txBody>
                  <a:tcPr/>
                </a:tc>
                <a:extLst>
                  <a:ext uri="{0D108BD9-81ED-4DB2-BD59-A6C34878D82A}">
                    <a16:rowId xmlns:a16="http://schemas.microsoft.com/office/drawing/2014/main" val="2914239928"/>
                  </a:ext>
                </a:extLst>
              </a:tr>
              <a:tr h="883557">
                <a:tc>
                  <a:txBody>
                    <a:bodyPr/>
                    <a:lstStyle/>
                    <a:p>
                      <a:pPr algn="ctr"/>
                      <a:r>
                        <a:rPr lang="en-US" sz="1800" b="1" i="0" kern="1200" dirty="0">
                          <a:solidFill>
                            <a:schemeClr val="dk1"/>
                          </a:solidFill>
                          <a:effectLst/>
                          <a:latin typeface="+mn-lt"/>
                          <a:ea typeface="+mn-ea"/>
                          <a:cs typeface="+mn-cs"/>
                        </a:rPr>
                        <a:t>2020</a:t>
                      </a:r>
                    </a:p>
                  </a:txBody>
                  <a:tcPr/>
                </a:tc>
                <a:tc>
                  <a:txBody>
                    <a:bodyPr/>
                    <a:lstStyle/>
                    <a:p>
                      <a:pPr algn="ctr"/>
                      <a:r>
                        <a:rPr lang="ar-QA" sz="1800" b="1" i="0" kern="1200" dirty="0">
                          <a:solidFill>
                            <a:schemeClr val="dk1"/>
                          </a:solidFill>
                          <a:effectLst/>
                          <a:latin typeface="+mn-lt"/>
                          <a:ea typeface="+mn-ea"/>
                          <a:cs typeface="+mn-cs"/>
                        </a:rPr>
                        <a:t>ترينداد وتوباغو</a:t>
                      </a:r>
                      <a:endParaRPr lang="en-US" dirty="0"/>
                    </a:p>
                  </a:txBody>
                  <a:tcPr/>
                </a:tc>
                <a:extLst>
                  <a:ext uri="{0D108BD9-81ED-4DB2-BD59-A6C34878D82A}">
                    <a16:rowId xmlns:a16="http://schemas.microsoft.com/office/drawing/2014/main" val="3196378452"/>
                  </a:ext>
                </a:extLst>
              </a:tr>
              <a:tr h="943330">
                <a:tc>
                  <a:txBody>
                    <a:bodyPr/>
                    <a:lstStyle/>
                    <a:p>
                      <a:pPr algn="ctr"/>
                      <a:r>
                        <a:rPr lang="en-US" sz="1800" b="1" i="0" kern="1200" dirty="0">
                          <a:solidFill>
                            <a:schemeClr val="dk1"/>
                          </a:solidFill>
                          <a:effectLst/>
                          <a:latin typeface="+mn-lt"/>
                          <a:ea typeface="+mn-ea"/>
                          <a:cs typeface="+mn-cs"/>
                        </a:rPr>
                        <a:t>2019</a:t>
                      </a:r>
                    </a:p>
                  </a:txBody>
                  <a:tcPr/>
                </a:tc>
                <a:tc>
                  <a:txBody>
                    <a:bodyPr/>
                    <a:lstStyle/>
                    <a:p>
                      <a:pPr algn="ctr"/>
                      <a:r>
                        <a:rPr lang="ar-QA" sz="1800" b="1" i="0" kern="1200" dirty="0" err="1">
                          <a:solidFill>
                            <a:schemeClr val="dk1"/>
                          </a:solidFill>
                          <a:effectLst/>
                          <a:latin typeface="+mn-lt"/>
                          <a:ea typeface="+mn-ea"/>
                          <a:cs typeface="+mn-cs"/>
                        </a:rPr>
                        <a:t>لايوجد</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3586968826"/>
                  </a:ext>
                </a:extLst>
              </a:tr>
              <a:tr h="883557">
                <a:tc>
                  <a:txBody>
                    <a:bodyPr/>
                    <a:lstStyle/>
                    <a:p>
                      <a:pPr algn="ctr"/>
                      <a:r>
                        <a:rPr lang="en-US" sz="1800" b="1" i="0" kern="1200" dirty="0">
                          <a:solidFill>
                            <a:schemeClr val="dk1"/>
                          </a:solidFill>
                          <a:effectLst/>
                          <a:latin typeface="+mn-lt"/>
                          <a:ea typeface="+mn-ea"/>
                          <a:cs typeface="+mn-cs"/>
                        </a:rPr>
                        <a:t>2018</a:t>
                      </a:r>
                    </a:p>
                  </a:txBody>
                  <a:tcPr/>
                </a:tc>
                <a:tc>
                  <a:txBody>
                    <a:bodyPr/>
                    <a:lstStyle/>
                    <a:p>
                      <a:pPr algn="ctr"/>
                      <a:r>
                        <a:rPr lang="ar-QA" sz="1800" b="1" i="0" kern="1200" dirty="0">
                          <a:solidFill>
                            <a:schemeClr val="dk1"/>
                          </a:solidFill>
                          <a:effectLst/>
                          <a:latin typeface="+mn-lt"/>
                          <a:ea typeface="+mn-ea"/>
                          <a:cs typeface="+mn-cs"/>
                        </a:rPr>
                        <a:t>بليز</a:t>
                      </a:r>
                      <a:endParaRPr lang="en-US" dirty="0"/>
                    </a:p>
                  </a:txBody>
                  <a:tcPr/>
                </a:tc>
                <a:extLst>
                  <a:ext uri="{0D108BD9-81ED-4DB2-BD59-A6C34878D82A}">
                    <a16:rowId xmlns:a16="http://schemas.microsoft.com/office/drawing/2014/main" val="1681944709"/>
                  </a:ext>
                </a:extLst>
              </a:tr>
            </a:tbl>
          </a:graphicData>
        </a:graphic>
      </p:graphicFrame>
    </p:spTree>
    <p:extLst>
      <p:ext uri="{BB962C8B-B14F-4D97-AF65-F5344CB8AC3E}">
        <p14:creationId xmlns:p14="http://schemas.microsoft.com/office/powerpoint/2010/main" val="38010570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514600" y="11079"/>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rtl="1">
              <a:defRPr/>
            </a:pPr>
            <a:r>
              <a:rPr lang="ar-QA" sz="2550" b="1" dirty="0">
                <a:solidFill>
                  <a:srgbClr val="165A30"/>
                </a:solidFill>
                <a:latin typeface="Calibri"/>
                <a:ea typeface="Arial Unicode MS" panose="020B0604020202020204" pitchFamily="34" charset="-128"/>
                <a:cs typeface="Arial" panose="020B0604020202020204" pitchFamily="34" charset="0"/>
              </a:rPr>
              <a:t>ملخص احصائيات الإبلاغ عن الآفات المقدمة من إقليم الشرق الأدنى</a:t>
            </a:r>
          </a:p>
        </p:txBody>
      </p:sp>
      <p:sp>
        <p:nvSpPr>
          <p:cNvPr id="5" name="TextBox 4"/>
          <p:cNvSpPr txBox="1"/>
          <p:nvPr/>
        </p:nvSpPr>
        <p:spPr>
          <a:xfrm>
            <a:off x="2104246" y="5569349"/>
            <a:ext cx="2308644" cy="461665"/>
          </a:xfrm>
          <a:prstGeom prst="rect">
            <a:avLst/>
          </a:prstGeom>
          <a:noFill/>
        </p:spPr>
        <p:txBody>
          <a:bodyPr wrap="none" rtlCol="0">
            <a:spAutoFit/>
          </a:bodyPr>
          <a:lstStyle/>
          <a:p>
            <a:pPr algn="ctr"/>
            <a:r>
              <a:rPr lang="ar-QA" b="1" dirty="0"/>
              <a:t>عدد البلاغات المحدثة</a:t>
            </a:r>
          </a:p>
        </p:txBody>
      </p:sp>
      <p:sp>
        <p:nvSpPr>
          <p:cNvPr id="6" name="TextBox 5"/>
          <p:cNvSpPr txBox="1"/>
          <p:nvPr/>
        </p:nvSpPr>
        <p:spPr>
          <a:xfrm>
            <a:off x="6678720" y="5569349"/>
            <a:ext cx="4257896" cy="461665"/>
          </a:xfrm>
          <a:prstGeom prst="rect">
            <a:avLst/>
          </a:prstGeom>
          <a:noFill/>
        </p:spPr>
        <p:txBody>
          <a:bodyPr wrap="none" rtlCol="0">
            <a:spAutoFit/>
          </a:bodyPr>
          <a:lstStyle/>
          <a:p>
            <a:pPr algn="ctr"/>
            <a:r>
              <a:rPr lang="ar-QA" b="1" dirty="0"/>
              <a:t>عدد الأطراف المتعاقدة التي قامت بالإبلاغ</a:t>
            </a:r>
          </a:p>
        </p:txBody>
      </p:sp>
      <p:graphicFrame>
        <p:nvGraphicFramePr>
          <p:cNvPr id="9" name="Chart 8"/>
          <p:cNvGraphicFramePr>
            <a:graphicFrameLocks/>
          </p:cNvGraphicFramePr>
          <p:nvPr>
            <p:extLst>
              <p:ext uri="{D42A27DB-BD31-4B8C-83A1-F6EECF244321}">
                <p14:modId xmlns:p14="http://schemas.microsoft.com/office/powerpoint/2010/main" val="1984591525"/>
              </p:ext>
            </p:extLst>
          </p:nvPr>
        </p:nvGraphicFramePr>
        <p:xfrm>
          <a:off x="1161263" y="1653419"/>
          <a:ext cx="4298731" cy="377044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p:cNvGraphicFramePr>
            <a:graphicFrameLocks/>
          </p:cNvGraphicFramePr>
          <p:nvPr>
            <p:extLst>
              <p:ext uri="{D42A27DB-BD31-4B8C-83A1-F6EECF244321}">
                <p14:modId xmlns:p14="http://schemas.microsoft.com/office/powerpoint/2010/main" val="3876584498"/>
              </p:ext>
            </p:extLst>
          </p:nvPr>
        </p:nvGraphicFramePr>
        <p:xfrm>
          <a:off x="6553200" y="1713325"/>
          <a:ext cx="4508939" cy="3713576"/>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a:extLst>
              <a:ext uri="{FF2B5EF4-FFF2-40B4-BE49-F238E27FC236}">
                <a16:creationId xmlns:a16="http://schemas.microsoft.com/office/drawing/2014/main" id="{001995AF-EEC6-4FDF-8EA8-BCBBF44546B5}"/>
              </a:ext>
            </a:extLst>
          </p:cNvPr>
          <p:cNvSpPr/>
          <p:nvPr/>
        </p:nvSpPr>
        <p:spPr>
          <a:xfrm>
            <a:off x="10439400" y="4126525"/>
            <a:ext cx="228600" cy="914400"/>
          </a:xfrm>
          <a:prstGeom prst="rect">
            <a:avLst/>
          </a:prstGeom>
          <a:solidFill>
            <a:srgbClr val="7030A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57260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2782" y="0"/>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defTabSz="685800" rtl="1">
              <a:lnSpc>
                <a:spcPct val="100000"/>
              </a:lnSpc>
              <a:spcBef>
                <a:spcPts val="0"/>
              </a:spcBef>
              <a:defRPr/>
            </a:pPr>
            <a:r>
              <a:rPr lang="ar-QA" sz="2550" b="1" dirty="0">
                <a:solidFill>
                  <a:srgbClr val="165A30"/>
                </a:solidFill>
                <a:latin typeface="Calibri"/>
                <a:ea typeface="Arial Unicode MS" panose="020B0604020202020204" pitchFamily="34" charset="-128"/>
                <a:cs typeface="Arial" panose="020B0604020202020204" pitchFamily="34" charset="0"/>
              </a:rPr>
              <a:t>ملخص احصائيات الإبلاغ عن الآفات المقدمة من إقليم الشرق الأدنى</a:t>
            </a:r>
          </a:p>
        </p:txBody>
      </p:sp>
      <p:graphicFrame>
        <p:nvGraphicFramePr>
          <p:cNvPr id="3" name="Table 2"/>
          <p:cNvGraphicFramePr>
            <a:graphicFrameLocks noGrp="1"/>
          </p:cNvGraphicFramePr>
          <p:nvPr>
            <p:extLst>
              <p:ext uri="{D42A27DB-BD31-4B8C-83A1-F6EECF244321}">
                <p14:modId xmlns:p14="http://schemas.microsoft.com/office/powerpoint/2010/main" val="2361203304"/>
              </p:ext>
            </p:extLst>
          </p:nvPr>
        </p:nvGraphicFramePr>
        <p:xfrm>
          <a:off x="2542782" y="2256973"/>
          <a:ext cx="6960447" cy="3594001"/>
        </p:xfrm>
        <a:graphic>
          <a:graphicData uri="http://schemas.openxmlformats.org/drawingml/2006/table">
            <a:tbl>
              <a:tblPr rtl="1" firstRow="1" bandRow="1">
                <a:tableStyleId>{5C22544A-7EE6-4342-B048-85BDC9FD1C3A}</a:tableStyleId>
              </a:tblPr>
              <a:tblGrid>
                <a:gridCol w="1005962">
                  <a:extLst>
                    <a:ext uri="{9D8B030D-6E8A-4147-A177-3AD203B41FA5}">
                      <a16:colId xmlns:a16="http://schemas.microsoft.com/office/drawing/2014/main" val="1359661559"/>
                    </a:ext>
                  </a:extLst>
                </a:gridCol>
                <a:gridCol w="5954485">
                  <a:extLst>
                    <a:ext uri="{9D8B030D-6E8A-4147-A177-3AD203B41FA5}">
                      <a16:colId xmlns:a16="http://schemas.microsoft.com/office/drawing/2014/main" val="1768721427"/>
                    </a:ext>
                  </a:extLst>
                </a:gridCol>
              </a:tblGrid>
              <a:tr h="883557">
                <a:tc>
                  <a:txBody>
                    <a:bodyPr/>
                    <a:lstStyle/>
                    <a:p>
                      <a:pPr algn="ctr" rtl="1"/>
                      <a:r>
                        <a:rPr lang="ar-QA" dirty="0"/>
                        <a:t>السنة</a:t>
                      </a:r>
                      <a:endParaRPr lang="en-US" dirty="0"/>
                    </a:p>
                  </a:txBody>
                  <a:tcPr/>
                </a:tc>
                <a:tc>
                  <a:txBody>
                    <a:bodyPr/>
                    <a:lstStyle/>
                    <a:p>
                      <a:pPr algn="ctr" rtl="1"/>
                      <a:r>
                        <a:rPr lang="ar-QA" dirty="0"/>
                        <a:t>البلد</a:t>
                      </a:r>
                      <a:endParaRPr lang="en-US" dirty="0"/>
                    </a:p>
                  </a:txBody>
                  <a:tcPr/>
                </a:tc>
                <a:extLst>
                  <a:ext uri="{0D108BD9-81ED-4DB2-BD59-A6C34878D82A}">
                    <a16:rowId xmlns:a16="http://schemas.microsoft.com/office/drawing/2014/main" val="2914239928"/>
                  </a:ext>
                </a:extLst>
              </a:tr>
              <a:tr h="883557">
                <a:tc>
                  <a:txBody>
                    <a:bodyPr/>
                    <a:lstStyle/>
                    <a:p>
                      <a:pPr algn="ctr"/>
                      <a:r>
                        <a:rPr lang="en-US" sz="1800" b="1" i="0" kern="1200" dirty="0">
                          <a:solidFill>
                            <a:schemeClr val="dk1"/>
                          </a:solidFill>
                          <a:effectLst/>
                          <a:latin typeface="+mn-lt"/>
                          <a:ea typeface="+mn-ea"/>
                          <a:cs typeface="+mn-cs"/>
                        </a:rPr>
                        <a:t>2020</a:t>
                      </a:r>
                    </a:p>
                  </a:txBody>
                  <a:tcPr/>
                </a:tc>
                <a:tc>
                  <a:txBody>
                    <a:bodyPr/>
                    <a:lstStyle/>
                    <a:p>
                      <a:pPr algn="ctr" rtl="1"/>
                      <a:r>
                        <a:rPr lang="ar-QA" sz="1800" b="1" i="0" kern="1200" dirty="0">
                          <a:solidFill>
                            <a:schemeClr val="dk1"/>
                          </a:solidFill>
                          <a:effectLst/>
                          <a:latin typeface="+mn-lt"/>
                          <a:ea typeface="+mn-ea"/>
                          <a:cs typeface="+mn-cs"/>
                        </a:rPr>
                        <a:t>تونس ، الأردن ، سوريا ، الإمارات</a:t>
                      </a:r>
                      <a:endParaRPr lang="en-US" dirty="0"/>
                    </a:p>
                  </a:txBody>
                  <a:tcPr/>
                </a:tc>
                <a:extLst>
                  <a:ext uri="{0D108BD9-81ED-4DB2-BD59-A6C34878D82A}">
                    <a16:rowId xmlns:a16="http://schemas.microsoft.com/office/drawing/2014/main" val="3196378452"/>
                  </a:ext>
                </a:extLst>
              </a:tr>
              <a:tr h="943330">
                <a:tc>
                  <a:txBody>
                    <a:bodyPr/>
                    <a:lstStyle/>
                    <a:p>
                      <a:pPr algn="ctr"/>
                      <a:r>
                        <a:rPr lang="en-US" sz="1800" b="1" i="0" kern="1200" dirty="0">
                          <a:solidFill>
                            <a:schemeClr val="dk1"/>
                          </a:solidFill>
                          <a:effectLst/>
                          <a:latin typeface="+mn-lt"/>
                          <a:ea typeface="+mn-ea"/>
                          <a:cs typeface="+mn-cs"/>
                        </a:rPr>
                        <a:t>2019</a:t>
                      </a:r>
                    </a:p>
                  </a:txBody>
                  <a:tcPr/>
                </a:tc>
                <a:tc>
                  <a:txBody>
                    <a:bodyPr/>
                    <a:lstStyle/>
                    <a:p>
                      <a:pPr algn="ctr"/>
                      <a:r>
                        <a:rPr lang="ar-QA" sz="1800" b="1" i="0" kern="1200" dirty="0">
                          <a:solidFill>
                            <a:schemeClr val="dk1"/>
                          </a:solidFill>
                          <a:effectLst/>
                          <a:latin typeface="+mn-lt"/>
                          <a:ea typeface="+mn-ea"/>
                          <a:cs typeface="+mn-cs"/>
                        </a:rPr>
                        <a:t>مصر</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3586968826"/>
                  </a:ext>
                </a:extLst>
              </a:tr>
              <a:tr h="883557">
                <a:tc>
                  <a:txBody>
                    <a:bodyPr/>
                    <a:lstStyle/>
                    <a:p>
                      <a:pPr algn="ctr"/>
                      <a:r>
                        <a:rPr lang="en-US" sz="1800" b="1" i="0" kern="1200" dirty="0">
                          <a:solidFill>
                            <a:schemeClr val="dk1"/>
                          </a:solidFill>
                          <a:effectLst/>
                          <a:latin typeface="+mn-lt"/>
                          <a:ea typeface="+mn-ea"/>
                          <a:cs typeface="+mn-cs"/>
                        </a:rPr>
                        <a:t>2018</a:t>
                      </a:r>
                    </a:p>
                  </a:txBody>
                  <a:tcPr/>
                </a:tc>
                <a:tc>
                  <a:txBody>
                    <a:bodyPr/>
                    <a:lstStyle/>
                    <a:p>
                      <a:pPr marL="0" algn="ctr" defTabSz="914400" rtl="0" eaLnBrk="1" latinLnBrk="0" hangingPunct="1"/>
                      <a:r>
                        <a:rPr lang="ar-QA" sz="1800" b="1" i="0" kern="1200" dirty="0">
                          <a:solidFill>
                            <a:schemeClr val="dk1"/>
                          </a:solidFill>
                          <a:effectLst/>
                          <a:latin typeface="+mn-lt"/>
                          <a:ea typeface="+mn-ea"/>
                          <a:cs typeface="+mn-cs"/>
                        </a:rPr>
                        <a:t>لا يوجد</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1681944709"/>
                  </a:ext>
                </a:extLst>
              </a:tr>
            </a:tbl>
          </a:graphicData>
        </a:graphic>
      </p:graphicFrame>
    </p:spTree>
    <p:extLst>
      <p:ext uri="{BB962C8B-B14F-4D97-AF65-F5344CB8AC3E}">
        <p14:creationId xmlns:p14="http://schemas.microsoft.com/office/powerpoint/2010/main" val="107090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56339" y="1410319"/>
            <a:ext cx="1689230" cy="507831"/>
          </a:xfrm>
          <a:prstGeom prst="rect">
            <a:avLst/>
          </a:prstGeom>
        </p:spPr>
        <p:txBody>
          <a:bodyPr wrap="square">
            <a:spAutoFit/>
          </a:bodyPr>
          <a:lstStyle/>
          <a:p>
            <a:pPr>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ar-QA" sz="2700" b="1" dirty="0">
                <a:latin typeface="Times New Roman" panose="02020603050405020304" pitchFamily="18" charset="0"/>
                <a:cs typeface="Times New Roman" panose="02020603050405020304" pitchFamily="18" charset="0"/>
              </a:rPr>
              <a:t>المحتويات</a:t>
            </a:r>
            <a:endParaRPr lang="en-GB" sz="2700" b="1"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2647" y="3254778"/>
            <a:ext cx="2576994" cy="194665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9262" y="3005848"/>
            <a:ext cx="582490" cy="457671"/>
          </a:xfrm>
          <a:prstGeom prst="rect">
            <a:avLst/>
          </a:prstGeom>
        </p:spPr>
      </p:pic>
      <p:sp>
        <p:nvSpPr>
          <p:cNvPr id="5" name="TextBox 4"/>
          <p:cNvSpPr txBox="1"/>
          <p:nvPr/>
        </p:nvSpPr>
        <p:spPr>
          <a:xfrm>
            <a:off x="4876800" y="2895600"/>
            <a:ext cx="4825379" cy="623248"/>
          </a:xfrm>
          <a:prstGeom prst="rect">
            <a:avLst/>
          </a:prstGeom>
          <a:noFill/>
        </p:spPr>
        <p:txBody>
          <a:bodyPr wrap="square" rtlCol="0">
            <a:spAutoFit/>
          </a:bodyPr>
          <a:lstStyle/>
          <a:p>
            <a:r>
              <a:rPr lang="ar-QA" dirty="0">
                <a:latin typeface="Times New Roman" panose="02020603050405020304" pitchFamily="18" charset="0"/>
                <a:cs typeface="Times New Roman" panose="02020603050405020304" pitchFamily="18" charset="0"/>
              </a:rPr>
              <a:t>لمحة عامة عن الالتزامات لوطنية للإبلاغ</a:t>
            </a:r>
            <a:endParaRPr lang="en-US" dirty="0">
              <a:latin typeface="Times New Roman" panose="02020603050405020304" pitchFamily="18" charset="0"/>
              <a:cs typeface="Times New Roman" panose="02020603050405020304" pitchFamily="18" charset="0"/>
            </a:endParaRPr>
          </a:p>
          <a:p>
            <a:endParaRPr lang="en-US" sz="1050"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69044" y="3539881"/>
            <a:ext cx="582490" cy="457671"/>
          </a:xfrm>
          <a:prstGeom prst="rect">
            <a:avLst/>
          </a:prstGeom>
        </p:spPr>
      </p:pic>
      <p:sp>
        <p:nvSpPr>
          <p:cNvPr id="7" name="TextBox 6"/>
          <p:cNvSpPr txBox="1"/>
          <p:nvPr/>
        </p:nvSpPr>
        <p:spPr>
          <a:xfrm>
            <a:off x="4500507" y="3553108"/>
            <a:ext cx="5408056" cy="461665"/>
          </a:xfrm>
          <a:prstGeom prst="rect">
            <a:avLst/>
          </a:prstGeom>
          <a:noFill/>
        </p:spPr>
        <p:txBody>
          <a:bodyPr wrap="square" rtlCol="0">
            <a:spAutoFit/>
          </a:bodyPr>
          <a:lstStyle/>
          <a:p>
            <a:pPr lvl="1">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ar-QA" dirty="0">
                <a:latin typeface="Times New Roman" panose="02020603050405020304" pitchFamily="18" charset="0"/>
                <a:cs typeface="Times New Roman" panose="02020603050405020304" pitchFamily="18" charset="0"/>
              </a:rPr>
              <a:t>صفحة الويب الجديدة للالتزامات الوطنية للإبلاغ</a:t>
            </a:r>
            <a:endParaRPr lang="en-US" dirty="0">
              <a:latin typeface="Times New Roman" panose="02020603050405020304" pitchFamily="18" charset="0"/>
              <a:cs typeface="Times New Roman" panose="02020603050405020304" pitchFamily="18" charset="0"/>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69044" y="4181207"/>
            <a:ext cx="582490" cy="457671"/>
          </a:xfrm>
          <a:prstGeom prst="rect">
            <a:avLst/>
          </a:prstGeom>
        </p:spPr>
      </p:pic>
      <p:sp>
        <p:nvSpPr>
          <p:cNvPr id="8" name="Slide Number Placeholder 7"/>
          <p:cNvSpPr>
            <a:spLocks noGrp="1"/>
          </p:cNvSpPr>
          <p:nvPr>
            <p:ph type="sldNum" sz="quarter" idx="4294967295"/>
          </p:nvPr>
        </p:nvSpPr>
        <p:spPr>
          <a:xfrm>
            <a:off x="10275134" y="513670"/>
            <a:ext cx="383722" cy="333830"/>
          </a:xfrm>
          <a:prstGeom prst="rect">
            <a:avLst/>
          </a:prstGeom>
        </p:spPr>
        <p:txBody>
          <a:bodyPr/>
          <a:lstStyle/>
          <a:p>
            <a:fld id="{752B27FF-FAB0-40D1-80D1-96A0DB7ECFA2}" type="slidenum">
              <a:rPr lang="en-GB" smtClean="0"/>
              <a:t>2</a:t>
            </a:fld>
            <a:endParaRPr lang="en-GB"/>
          </a:p>
        </p:txBody>
      </p:sp>
      <p:sp>
        <p:nvSpPr>
          <p:cNvPr id="13" name="TextBox 12"/>
          <p:cNvSpPr txBox="1"/>
          <p:nvPr/>
        </p:nvSpPr>
        <p:spPr>
          <a:xfrm>
            <a:off x="4791752" y="4262204"/>
            <a:ext cx="5931511" cy="687368"/>
          </a:xfrm>
          <a:prstGeom prst="rect">
            <a:avLst/>
          </a:prstGeom>
          <a:noFill/>
        </p:spPr>
        <p:txBody>
          <a:bodyPr wrap="square" rtlCol="0">
            <a:spAutoFit/>
          </a:bodyPr>
          <a:lstStyle/>
          <a:p>
            <a:pPr lvl="1" algn="r" rtl="1">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ar-QA" dirty="0">
                <a:latin typeface="Times New Roman" panose="02020603050405020304" pitchFamily="18" charset="0"/>
                <a:cs typeface="Times New Roman" panose="02020603050405020304" pitchFamily="18" charset="0"/>
              </a:rPr>
              <a:t>خطة عمل الالتزامات الوطنية للإبلاغ في عام 2021 </a:t>
            </a:r>
            <a:endParaRPr lang="en-US" dirty="0">
              <a:latin typeface="Times New Roman" panose="02020603050405020304" pitchFamily="18" charset="0"/>
              <a:cs typeface="Times New Roman" panose="02020603050405020304" pitchFamily="18" charset="0"/>
            </a:endParaRPr>
          </a:p>
          <a:p>
            <a:endParaRPr lang="en-US" sz="1050" dirty="0"/>
          </a:p>
        </p:txBody>
      </p:sp>
    </p:spTree>
    <p:extLst>
      <p:ext uri="{BB962C8B-B14F-4D97-AF65-F5344CB8AC3E}">
        <p14:creationId xmlns:p14="http://schemas.microsoft.com/office/powerpoint/2010/main" val="30171319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415050" y="152400"/>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rtl="1">
              <a:defRPr/>
            </a:pPr>
            <a:r>
              <a:rPr lang="ar-QA" sz="2550" b="1" dirty="0">
                <a:solidFill>
                  <a:srgbClr val="165A30"/>
                </a:solidFill>
                <a:latin typeface="Calibri"/>
                <a:ea typeface="Arial Unicode MS" panose="020B0604020202020204" pitchFamily="34" charset="-128"/>
                <a:cs typeface="Arial" panose="020B0604020202020204" pitchFamily="34" charset="0"/>
              </a:rPr>
              <a:t>ملخص احصائيات الإبلاغ عن الآفات المقدمة من إقليم أمريكا الشمالية</a:t>
            </a:r>
          </a:p>
        </p:txBody>
      </p:sp>
      <p:sp>
        <p:nvSpPr>
          <p:cNvPr id="5" name="TextBox 4"/>
          <p:cNvSpPr txBox="1"/>
          <p:nvPr/>
        </p:nvSpPr>
        <p:spPr>
          <a:xfrm>
            <a:off x="2193498" y="5550177"/>
            <a:ext cx="2308644" cy="461665"/>
          </a:xfrm>
          <a:prstGeom prst="rect">
            <a:avLst/>
          </a:prstGeom>
          <a:noFill/>
        </p:spPr>
        <p:txBody>
          <a:bodyPr wrap="none" rtlCol="0">
            <a:spAutoFit/>
          </a:bodyPr>
          <a:lstStyle/>
          <a:p>
            <a:pPr algn="ctr"/>
            <a:r>
              <a:rPr lang="ar-QA" b="1" dirty="0"/>
              <a:t>عدد البلاغات المحدثة</a:t>
            </a:r>
          </a:p>
        </p:txBody>
      </p:sp>
      <p:sp>
        <p:nvSpPr>
          <p:cNvPr id="6" name="TextBox 5"/>
          <p:cNvSpPr txBox="1"/>
          <p:nvPr/>
        </p:nvSpPr>
        <p:spPr>
          <a:xfrm>
            <a:off x="6327038" y="5550177"/>
            <a:ext cx="4257896" cy="461665"/>
          </a:xfrm>
          <a:prstGeom prst="rect">
            <a:avLst/>
          </a:prstGeom>
          <a:noFill/>
        </p:spPr>
        <p:txBody>
          <a:bodyPr wrap="none" rtlCol="0">
            <a:spAutoFit/>
          </a:bodyPr>
          <a:lstStyle/>
          <a:p>
            <a:pPr algn="ctr"/>
            <a:r>
              <a:rPr lang="ar-QA" b="1" dirty="0"/>
              <a:t>عدد الأطراف المتعاقدة التي قامت بالإبلاغ</a:t>
            </a:r>
          </a:p>
        </p:txBody>
      </p:sp>
      <p:graphicFrame>
        <p:nvGraphicFramePr>
          <p:cNvPr id="7" name="Chart 6"/>
          <p:cNvGraphicFramePr>
            <a:graphicFrameLocks/>
          </p:cNvGraphicFramePr>
          <p:nvPr>
            <p:extLst>
              <p:ext uri="{D42A27DB-BD31-4B8C-83A1-F6EECF244321}">
                <p14:modId xmlns:p14="http://schemas.microsoft.com/office/powerpoint/2010/main" val="2936646763"/>
              </p:ext>
            </p:extLst>
          </p:nvPr>
        </p:nvGraphicFramePr>
        <p:xfrm>
          <a:off x="1136093" y="1681853"/>
          <a:ext cx="4439410" cy="371357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p:cNvGraphicFramePr>
            <a:graphicFrameLocks/>
          </p:cNvGraphicFramePr>
          <p:nvPr/>
        </p:nvGraphicFramePr>
        <p:xfrm>
          <a:off x="6096000" y="1681853"/>
          <a:ext cx="4572000" cy="371357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334461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2782" y="16727"/>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defTabSz="685800" rtl="1">
              <a:lnSpc>
                <a:spcPct val="100000"/>
              </a:lnSpc>
              <a:spcBef>
                <a:spcPts val="0"/>
              </a:spcBef>
              <a:defRPr/>
            </a:pPr>
            <a:r>
              <a:rPr lang="ar-QA" sz="2550" b="1" dirty="0">
                <a:solidFill>
                  <a:srgbClr val="165A30"/>
                </a:solidFill>
                <a:latin typeface="Calibri"/>
                <a:ea typeface="Arial Unicode MS" panose="020B0604020202020204" pitchFamily="34" charset="-128"/>
                <a:cs typeface="Arial" panose="020B0604020202020204" pitchFamily="34" charset="0"/>
              </a:rPr>
              <a:t>ملخص احصائيات الإبلاغ عن الآفات المقدمة من إقليم أمريكا الشمالية</a:t>
            </a:r>
          </a:p>
        </p:txBody>
      </p:sp>
      <p:graphicFrame>
        <p:nvGraphicFramePr>
          <p:cNvPr id="3" name="Table 2"/>
          <p:cNvGraphicFramePr>
            <a:graphicFrameLocks noGrp="1"/>
          </p:cNvGraphicFramePr>
          <p:nvPr>
            <p:extLst>
              <p:ext uri="{D42A27DB-BD31-4B8C-83A1-F6EECF244321}">
                <p14:modId xmlns:p14="http://schemas.microsoft.com/office/powerpoint/2010/main" val="319124379"/>
              </p:ext>
            </p:extLst>
          </p:nvPr>
        </p:nvGraphicFramePr>
        <p:xfrm>
          <a:off x="2542782" y="2256973"/>
          <a:ext cx="6960447" cy="3594001"/>
        </p:xfrm>
        <a:graphic>
          <a:graphicData uri="http://schemas.openxmlformats.org/drawingml/2006/table">
            <a:tbl>
              <a:tblPr rtl="1" firstRow="1" bandRow="1">
                <a:tableStyleId>{5C22544A-7EE6-4342-B048-85BDC9FD1C3A}</a:tableStyleId>
              </a:tblPr>
              <a:tblGrid>
                <a:gridCol w="1005962">
                  <a:extLst>
                    <a:ext uri="{9D8B030D-6E8A-4147-A177-3AD203B41FA5}">
                      <a16:colId xmlns:a16="http://schemas.microsoft.com/office/drawing/2014/main" val="1359661559"/>
                    </a:ext>
                  </a:extLst>
                </a:gridCol>
                <a:gridCol w="5954485">
                  <a:extLst>
                    <a:ext uri="{9D8B030D-6E8A-4147-A177-3AD203B41FA5}">
                      <a16:colId xmlns:a16="http://schemas.microsoft.com/office/drawing/2014/main" val="1768721427"/>
                    </a:ext>
                  </a:extLst>
                </a:gridCol>
              </a:tblGrid>
              <a:tr h="883557">
                <a:tc>
                  <a:txBody>
                    <a:bodyPr/>
                    <a:lstStyle/>
                    <a:p>
                      <a:pPr algn="ctr" rtl="1"/>
                      <a:r>
                        <a:rPr lang="ar-QA" dirty="0"/>
                        <a:t>السنة</a:t>
                      </a:r>
                      <a:endParaRPr lang="en-US" dirty="0"/>
                    </a:p>
                  </a:txBody>
                  <a:tcPr/>
                </a:tc>
                <a:tc>
                  <a:txBody>
                    <a:bodyPr/>
                    <a:lstStyle/>
                    <a:p>
                      <a:pPr algn="ctr" rtl="1"/>
                      <a:r>
                        <a:rPr lang="ar-QA" dirty="0"/>
                        <a:t>البلد</a:t>
                      </a:r>
                      <a:endParaRPr lang="en-US" dirty="0"/>
                    </a:p>
                  </a:txBody>
                  <a:tcPr/>
                </a:tc>
                <a:extLst>
                  <a:ext uri="{0D108BD9-81ED-4DB2-BD59-A6C34878D82A}">
                    <a16:rowId xmlns:a16="http://schemas.microsoft.com/office/drawing/2014/main" val="2914239928"/>
                  </a:ext>
                </a:extLst>
              </a:tr>
              <a:tr h="883557">
                <a:tc>
                  <a:txBody>
                    <a:bodyPr/>
                    <a:lstStyle/>
                    <a:p>
                      <a:pPr algn="ctr"/>
                      <a:r>
                        <a:rPr lang="en-US" sz="1800" b="1" i="0" kern="1200" dirty="0">
                          <a:solidFill>
                            <a:schemeClr val="dk1"/>
                          </a:solidFill>
                          <a:effectLst/>
                          <a:latin typeface="+mn-lt"/>
                          <a:ea typeface="+mn-ea"/>
                          <a:cs typeface="+mn-cs"/>
                        </a:rPr>
                        <a:t>2020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ar-QA" sz="1800" b="1" i="0" kern="1200" dirty="0">
                          <a:solidFill>
                            <a:schemeClr val="dk1"/>
                          </a:solidFill>
                          <a:effectLst/>
                          <a:latin typeface="+mn-lt"/>
                          <a:ea typeface="+mn-ea"/>
                          <a:cs typeface="+mn-cs"/>
                        </a:rPr>
                        <a:t>كندا ، الولايات المتحدة الأمريكية</a:t>
                      </a:r>
                      <a:endParaRPr lang="en-US" dirty="0"/>
                    </a:p>
                  </a:txBody>
                  <a:tcPr/>
                </a:tc>
                <a:extLst>
                  <a:ext uri="{0D108BD9-81ED-4DB2-BD59-A6C34878D82A}">
                    <a16:rowId xmlns:a16="http://schemas.microsoft.com/office/drawing/2014/main" val="3196378452"/>
                  </a:ext>
                </a:extLst>
              </a:tr>
              <a:tr h="943330">
                <a:tc>
                  <a:txBody>
                    <a:bodyPr/>
                    <a:lstStyle/>
                    <a:p>
                      <a:pPr algn="ctr"/>
                      <a:r>
                        <a:rPr lang="en-US" sz="1800" b="1" i="0" kern="1200" dirty="0">
                          <a:solidFill>
                            <a:schemeClr val="dk1"/>
                          </a:solidFill>
                          <a:effectLst/>
                          <a:latin typeface="+mn-lt"/>
                          <a:ea typeface="+mn-ea"/>
                          <a:cs typeface="+mn-cs"/>
                        </a:rPr>
                        <a:t>2019</a:t>
                      </a:r>
                    </a:p>
                  </a:txBody>
                  <a:tcPr/>
                </a:tc>
                <a:tc>
                  <a:txBody>
                    <a:bodyPr/>
                    <a:lstStyle/>
                    <a:p>
                      <a:pPr algn="ctr"/>
                      <a:r>
                        <a:rPr lang="ar-QA" sz="1800" b="1" i="0" kern="1200" dirty="0">
                          <a:solidFill>
                            <a:schemeClr val="dk1"/>
                          </a:solidFill>
                          <a:effectLst/>
                          <a:latin typeface="+mn-lt"/>
                          <a:ea typeface="+mn-ea"/>
                          <a:cs typeface="+mn-cs"/>
                        </a:rPr>
                        <a:t>الولايات المتحدة الأمريكية</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3586968826"/>
                  </a:ext>
                </a:extLst>
              </a:tr>
              <a:tr h="883557">
                <a:tc>
                  <a:txBody>
                    <a:bodyPr/>
                    <a:lstStyle/>
                    <a:p>
                      <a:pPr algn="ctr"/>
                      <a:r>
                        <a:rPr lang="en-US" sz="1800" b="1" i="0" kern="1200" dirty="0">
                          <a:solidFill>
                            <a:schemeClr val="dk1"/>
                          </a:solidFill>
                          <a:effectLst/>
                          <a:latin typeface="+mn-lt"/>
                          <a:ea typeface="+mn-ea"/>
                          <a:cs typeface="+mn-cs"/>
                        </a:rPr>
                        <a:t>2018</a:t>
                      </a:r>
                    </a:p>
                  </a:txBody>
                  <a:tcPr/>
                </a:tc>
                <a:tc>
                  <a:txBody>
                    <a:bodyPr/>
                    <a:lstStyle/>
                    <a:p>
                      <a:pPr marL="0" algn="ctr" defTabSz="914400" rtl="0" eaLnBrk="1" latinLnBrk="0" hangingPunct="1"/>
                      <a:r>
                        <a:rPr lang="ar-QA" sz="1800" b="1" i="0" kern="1200" dirty="0">
                          <a:solidFill>
                            <a:schemeClr val="dk1"/>
                          </a:solidFill>
                          <a:effectLst/>
                          <a:latin typeface="+mn-lt"/>
                          <a:ea typeface="+mn-ea"/>
                          <a:cs typeface="+mn-cs"/>
                        </a:rPr>
                        <a:t>كندا ، الولايات المتحدة الأمريكية</a:t>
                      </a:r>
                    </a:p>
                  </a:txBody>
                  <a:tcPr/>
                </a:tc>
                <a:extLst>
                  <a:ext uri="{0D108BD9-81ED-4DB2-BD59-A6C34878D82A}">
                    <a16:rowId xmlns:a16="http://schemas.microsoft.com/office/drawing/2014/main" val="1681944709"/>
                  </a:ext>
                </a:extLst>
              </a:tr>
            </a:tbl>
          </a:graphicData>
        </a:graphic>
      </p:graphicFrame>
    </p:spTree>
    <p:extLst>
      <p:ext uri="{BB962C8B-B14F-4D97-AF65-F5344CB8AC3E}">
        <p14:creationId xmlns:p14="http://schemas.microsoft.com/office/powerpoint/2010/main" val="40445004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426640" y="0"/>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rtl="1">
              <a:defRPr/>
            </a:pPr>
            <a:r>
              <a:rPr lang="ar-QA" sz="2550" b="1" dirty="0">
                <a:solidFill>
                  <a:srgbClr val="165A30"/>
                </a:solidFill>
                <a:latin typeface="Calibri"/>
                <a:ea typeface="Arial Unicode MS" panose="020B0604020202020204" pitchFamily="34" charset="-128"/>
                <a:cs typeface="Arial" panose="020B0604020202020204" pitchFamily="34" charset="0"/>
              </a:rPr>
              <a:t>ملخص احصائيات الإبلاغ عن الآفات المقدمة من إقليم جنوب غرب المحيط الهادي</a:t>
            </a:r>
          </a:p>
        </p:txBody>
      </p:sp>
      <p:sp>
        <p:nvSpPr>
          <p:cNvPr id="5" name="TextBox 4"/>
          <p:cNvSpPr txBox="1"/>
          <p:nvPr/>
        </p:nvSpPr>
        <p:spPr>
          <a:xfrm>
            <a:off x="2142614" y="5547047"/>
            <a:ext cx="2308644" cy="461665"/>
          </a:xfrm>
          <a:prstGeom prst="rect">
            <a:avLst/>
          </a:prstGeom>
          <a:noFill/>
        </p:spPr>
        <p:txBody>
          <a:bodyPr wrap="none" rtlCol="0">
            <a:spAutoFit/>
          </a:bodyPr>
          <a:lstStyle/>
          <a:p>
            <a:pPr algn="ctr"/>
            <a:r>
              <a:rPr lang="ar-QA" b="1" dirty="0"/>
              <a:t>عدد البلاغات المحدثة</a:t>
            </a:r>
          </a:p>
        </p:txBody>
      </p:sp>
      <p:sp>
        <p:nvSpPr>
          <p:cNvPr id="6" name="TextBox 5"/>
          <p:cNvSpPr txBox="1"/>
          <p:nvPr/>
        </p:nvSpPr>
        <p:spPr>
          <a:xfrm>
            <a:off x="6825670" y="5547047"/>
            <a:ext cx="4257896" cy="461665"/>
          </a:xfrm>
          <a:prstGeom prst="rect">
            <a:avLst/>
          </a:prstGeom>
          <a:noFill/>
        </p:spPr>
        <p:txBody>
          <a:bodyPr wrap="none" rtlCol="0">
            <a:spAutoFit/>
          </a:bodyPr>
          <a:lstStyle/>
          <a:p>
            <a:pPr algn="ctr"/>
            <a:r>
              <a:rPr lang="ar-QA" b="1" dirty="0"/>
              <a:t>عدد الأطراف المتعاقدة التي قامت بالإبلاغ</a:t>
            </a:r>
          </a:p>
        </p:txBody>
      </p:sp>
      <p:graphicFrame>
        <p:nvGraphicFramePr>
          <p:cNvPr id="8" name="Chart 7"/>
          <p:cNvGraphicFramePr>
            <a:graphicFrameLocks/>
          </p:cNvGraphicFramePr>
          <p:nvPr>
            <p:extLst>
              <p:ext uri="{D42A27DB-BD31-4B8C-83A1-F6EECF244321}">
                <p14:modId xmlns:p14="http://schemas.microsoft.com/office/powerpoint/2010/main" val="21275562"/>
              </p:ext>
            </p:extLst>
          </p:nvPr>
        </p:nvGraphicFramePr>
        <p:xfrm>
          <a:off x="1010937" y="1994337"/>
          <a:ext cx="4572000" cy="340109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Chart 8"/>
          <p:cNvGraphicFramePr>
            <a:graphicFrameLocks/>
          </p:cNvGraphicFramePr>
          <p:nvPr>
            <p:extLst>
              <p:ext uri="{D42A27DB-BD31-4B8C-83A1-F6EECF244321}">
                <p14:modId xmlns:p14="http://schemas.microsoft.com/office/powerpoint/2010/main" val="3309747071"/>
              </p:ext>
            </p:extLst>
          </p:nvPr>
        </p:nvGraphicFramePr>
        <p:xfrm>
          <a:off x="6808092" y="2025040"/>
          <a:ext cx="4293052" cy="337038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298836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2782" y="0"/>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defTabSz="685800" rtl="1">
              <a:lnSpc>
                <a:spcPct val="100000"/>
              </a:lnSpc>
              <a:spcBef>
                <a:spcPts val="0"/>
              </a:spcBef>
              <a:defRPr/>
            </a:pPr>
            <a:r>
              <a:rPr lang="ar-QA" sz="2550" b="1" dirty="0">
                <a:solidFill>
                  <a:srgbClr val="165A30"/>
                </a:solidFill>
                <a:latin typeface="Calibri"/>
                <a:ea typeface="Arial Unicode MS" panose="020B0604020202020204" pitchFamily="34" charset="-128"/>
                <a:cs typeface="Arial" panose="020B0604020202020204" pitchFamily="34" charset="0"/>
              </a:rPr>
              <a:t>ملخص احصائيات الإبلاغ عن الآفات المقدمة من إقليم جنوب غرب المحيط الهادي</a:t>
            </a:r>
          </a:p>
        </p:txBody>
      </p:sp>
      <p:graphicFrame>
        <p:nvGraphicFramePr>
          <p:cNvPr id="3" name="Table 2"/>
          <p:cNvGraphicFramePr>
            <a:graphicFrameLocks noGrp="1"/>
          </p:cNvGraphicFramePr>
          <p:nvPr>
            <p:extLst>
              <p:ext uri="{D42A27DB-BD31-4B8C-83A1-F6EECF244321}">
                <p14:modId xmlns:p14="http://schemas.microsoft.com/office/powerpoint/2010/main" val="1879597854"/>
              </p:ext>
            </p:extLst>
          </p:nvPr>
        </p:nvGraphicFramePr>
        <p:xfrm>
          <a:off x="2542782" y="2256973"/>
          <a:ext cx="6960447" cy="3594001"/>
        </p:xfrm>
        <a:graphic>
          <a:graphicData uri="http://schemas.openxmlformats.org/drawingml/2006/table">
            <a:tbl>
              <a:tblPr rtl="1" firstRow="1" bandRow="1">
                <a:tableStyleId>{5C22544A-7EE6-4342-B048-85BDC9FD1C3A}</a:tableStyleId>
              </a:tblPr>
              <a:tblGrid>
                <a:gridCol w="984190">
                  <a:extLst>
                    <a:ext uri="{9D8B030D-6E8A-4147-A177-3AD203B41FA5}">
                      <a16:colId xmlns:a16="http://schemas.microsoft.com/office/drawing/2014/main" val="1359661559"/>
                    </a:ext>
                  </a:extLst>
                </a:gridCol>
                <a:gridCol w="5976257">
                  <a:extLst>
                    <a:ext uri="{9D8B030D-6E8A-4147-A177-3AD203B41FA5}">
                      <a16:colId xmlns:a16="http://schemas.microsoft.com/office/drawing/2014/main" val="1768721427"/>
                    </a:ext>
                  </a:extLst>
                </a:gridCol>
              </a:tblGrid>
              <a:tr h="883557">
                <a:tc>
                  <a:txBody>
                    <a:bodyPr/>
                    <a:lstStyle/>
                    <a:p>
                      <a:pPr algn="ctr" rtl="1"/>
                      <a:r>
                        <a:rPr lang="ar-QA" dirty="0"/>
                        <a:t>السنة</a:t>
                      </a:r>
                      <a:endParaRPr lang="en-US" dirty="0"/>
                    </a:p>
                  </a:txBody>
                  <a:tcPr/>
                </a:tc>
                <a:tc>
                  <a:txBody>
                    <a:bodyPr/>
                    <a:lstStyle/>
                    <a:p>
                      <a:pPr algn="ctr" rtl="1"/>
                      <a:r>
                        <a:rPr lang="ar-QA" dirty="0"/>
                        <a:t>البلد</a:t>
                      </a:r>
                      <a:endParaRPr lang="en-US" dirty="0"/>
                    </a:p>
                  </a:txBody>
                  <a:tcPr/>
                </a:tc>
                <a:extLst>
                  <a:ext uri="{0D108BD9-81ED-4DB2-BD59-A6C34878D82A}">
                    <a16:rowId xmlns:a16="http://schemas.microsoft.com/office/drawing/2014/main" val="2914239928"/>
                  </a:ext>
                </a:extLst>
              </a:tr>
              <a:tr h="883557">
                <a:tc>
                  <a:txBody>
                    <a:bodyPr/>
                    <a:lstStyle/>
                    <a:p>
                      <a:pPr algn="ctr"/>
                      <a:r>
                        <a:rPr lang="en-US" sz="1800" b="1" i="0" kern="1200" dirty="0">
                          <a:solidFill>
                            <a:schemeClr val="dk1"/>
                          </a:solidFill>
                          <a:effectLst/>
                          <a:latin typeface="+mn-lt"/>
                          <a:ea typeface="+mn-ea"/>
                          <a:cs typeface="+mn-cs"/>
                        </a:rPr>
                        <a:t>2020</a:t>
                      </a:r>
                    </a:p>
                  </a:txBody>
                  <a:tcPr/>
                </a:tc>
                <a:tc>
                  <a:txBody>
                    <a:bodyPr/>
                    <a:lstStyle/>
                    <a:p>
                      <a:pPr algn="ctr"/>
                      <a:r>
                        <a:rPr lang="ar-QA" sz="1800" b="1" i="0" kern="1200" dirty="0">
                          <a:solidFill>
                            <a:schemeClr val="dk1"/>
                          </a:solidFill>
                          <a:effectLst/>
                          <a:latin typeface="+mn-lt"/>
                          <a:ea typeface="+mn-ea"/>
                          <a:cs typeface="+mn-cs"/>
                        </a:rPr>
                        <a:t>أستراليا ونيوزيلندا</a:t>
                      </a:r>
                      <a:endParaRPr lang="en-US" dirty="0"/>
                    </a:p>
                  </a:txBody>
                  <a:tcPr/>
                </a:tc>
                <a:extLst>
                  <a:ext uri="{0D108BD9-81ED-4DB2-BD59-A6C34878D82A}">
                    <a16:rowId xmlns:a16="http://schemas.microsoft.com/office/drawing/2014/main" val="3196378452"/>
                  </a:ext>
                </a:extLst>
              </a:tr>
              <a:tr h="943330">
                <a:tc>
                  <a:txBody>
                    <a:bodyPr/>
                    <a:lstStyle/>
                    <a:p>
                      <a:pPr algn="ctr"/>
                      <a:r>
                        <a:rPr lang="en-US" sz="1800" b="1" i="0" kern="1200" dirty="0">
                          <a:solidFill>
                            <a:schemeClr val="dk1"/>
                          </a:solidFill>
                          <a:effectLst/>
                          <a:latin typeface="+mn-lt"/>
                          <a:ea typeface="+mn-ea"/>
                          <a:cs typeface="+mn-cs"/>
                        </a:rPr>
                        <a:t>2019</a:t>
                      </a:r>
                    </a:p>
                  </a:txBody>
                  <a:tcPr/>
                </a:tc>
                <a:tc>
                  <a:txBody>
                    <a:bodyPr/>
                    <a:lstStyle/>
                    <a:p>
                      <a:pPr algn="ctr"/>
                      <a:r>
                        <a:rPr lang="ar-QA" sz="1800" b="1" i="0" kern="1200" dirty="0">
                          <a:solidFill>
                            <a:schemeClr val="dk1"/>
                          </a:solidFill>
                          <a:effectLst/>
                          <a:latin typeface="+mn-lt"/>
                          <a:ea typeface="+mn-ea"/>
                          <a:cs typeface="+mn-cs"/>
                        </a:rPr>
                        <a:t>أستراليا ، كاليدونيا الجديدة ، نيوزيلندا</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3586968826"/>
                  </a:ext>
                </a:extLst>
              </a:tr>
              <a:tr h="883557">
                <a:tc>
                  <a:txBody>
                    <a:bodyPr/>
                    <a:lstStyle/>
                    <a:p>
                      <a:pPr algn="ctr"/>
                      <a:r>
                        <a:rPr lang="en-US" sz="1800" b="1" i="0" kern="1200" dirty="0">
                          <a:solidFill>
                            <a:schemeClr val="dk1"/>
                          </a:solidFill>
                          <a:effectLst/>
                          <a:latin typeface="+mn-lt"/>
                          <a:ea typeface="+mn-ea"/>
                          <a:cs typeface="+mn-cs"/>
                        </a:rPr>
                        <a:t>2018</a:t>
                      </a:r>
                    </a:p>
                  </a:txBody>
                  <a:tcPr/>
                </a:tc>
                <a:tc>
                  <a:txBody>
                    <a:bodyPr/>
                    <a:lstStyle/>
                    <a:p>
                      <a:pPr marL="0" algn="ctr" defTabSz="914400" rtl="0" eaLnBrk="1" latinLnBrk="0" hangingPunct="1"/>
                      <a:r>
                        <a:rPr lang="ar-QA" sz="1800" b="1" i="0" kern="1200" dirty="0">
                          <a:solidFill>
                            <a:schemeClr val="dk1"/>
                          </a:solidFill>
                          <a:effectLst/>
                          <a:latin typeface="+mn-lt"/>
                          <a:ea typeface="+mn-ea"/>
                          <a:cs typeface="+mn-cs"/>
                        </a:rPr>
                        <a:t>أستراليا ، ساموا</a:t>
                      </a:r>
                      <a:endParaRPr lang="en-US" sz="1800" b="1" i="0" kern="1200" dirty="0">
                        <a:solidFill>
                          <a:schemeClr val="dk1"/>
                        </a:solidFill>
                        <a:effectLst/>
                        <a:latin typeface="+mn-lt"/>
                        <a:ea typeface="+mn-ea"/>
                        <a:cs typeface="+mn-cs"/>
                      </a:endParaRPr>
                    </a:p>
                  </a:txBody>
                  <a:tcPr/>
                </a:tc>
                <a:extLst>
                  <a:ext uri="{0D108BD9-81ED-4DB2-BD59-A6C34878D82A}">
                    <a16:rowId xmlns:a16="http://schemas.microsoft.com/office/drawing/2014/main" val="1681944709"/>
                  </a:ext>
                </a:extLst>
              </a:tr>
            </a:tbl>
          </a:graphicData>
        </a:graphic>
      </p:graphicFrame>
    </p:spTree>
    <p:extLst>
      <p:ext uri="{BB962C8B-B14F-4D97-AF65-F5344CB8AC3E}">
        <p14:creationId xmlns:p14="http://schemas.microsoft.com/office/powerpoint/2010/main" val="26071748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40AA0BA-A66B-4738-BFD6-B94A660889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1" y="1323962"/>
            <a:ext cx="3124200" cy="4394883"/>
          </a:xfrm>
          <a:prstGeom prst="rect">
            <a:avLst/>
          </a:prstGeom>
        </p:spPr>
      </p:pic>
      <p:pic>
        <p:nvPicPr>
          <p:cNvPr id="9" name="Picture 8"/>
          <p:cNvPicPr>
            <a:picLocks noChangeAspect="1"/>
          </p:cNvPicPr>
          <p:nvPr/>
        </p:nvPicPr>
        <p:blipFill>
          <a:blip r:embed="rId4">
            <a:lum bright="70000" contrast="-70000"/>
            <a:extLst>
              <a:ext uri="{BEBA8EAE-BF5A-486C-A8C5-ECC9F3942E4B}">
                <a14:imgProps xmlns:a14="http://schemas.microsoft.com/office/drawing/2010/main">
                  <a14:imgLayer r:embed="rId5">
                    <a14:imgEffect>
                      <a14:artisticPastelsSmooth/>
                    </a14:imgEffect>
                  </a14:imgLayer>
                </a14:imgProps>
              </a:ext>
              <a:ext uri="{28A0092B-C50C-407E-A947-70E740481C1C}">
                <a14:useLocalDpi xmlns:a14="http://schemas.microsoft.com/office/drawing/2010/main" val="0"/>
              </a:ext>
            </a:extLst>
          </a:blip>
          <a:stretch>
            <a:fillRect/>
          </a:stretch>
        </p:blipFill>
        <p:spPr>
          <a:xfrm>
            <a:off x="6185960" y="1438279"/>
            <a:ext cx="5396440" cy="4676827"/>
          </a:xfrm>
          <a:prstGeom prst="rect">
            <a:avLst/>
          </a:prstGeom>
        </p:spPr>
      </p:pic>
      <p:sp>
        <p:nvSpPr>
          <p:cNvPr id="2" name="Title 1"/>
          <p:cNvSpPr txBox="1">
            <a:spLocks/>
          </p:cNvSpPr>
          <p:nvPr/>
        </p:nvSpPr>
        <p:spPr>
          <a:xfrm>
            <a:off x="2986186" y="168730"/>
            <a:ext cx="6330463" cy="54072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rtl="1">
              <a:defRPr/>
            </a:pPr>
            <a:r>
              <a:rPr lang="ar-QA" altLang="zh-CN" sz="255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دليل الالتزامات الوطنية للإبلاغ</a:t>
            </a:r>
            <a:endParaRPr lang="en-US" sz="255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endParaRPr>
          </a:p>
        </p:txBody>
      </p:sp>
      <p:sp>
        <p:nvSpPr>
          <p:cNvPr id="6" name="Rectangle 5"/>
          <p:cNvSpPr/>
          <p:nvPr/>
        </p:nvSpPr>
        <p:spPr>
          <a:xfrm>
            <a:off x="1821954" y="5445692"/>
            <a:ext cx="4329463" cy="669414"/>
          </a:xfrm>
          <a:prstGeom prst="rect">
            <a:avLst/>
          </a:prstGeom>
        </p:spPr>
        <p:txBody>
          <a:bodyPr wrap="square">
            <a:spAutoFit/>
          </a:bodyPr>
          <a:lstStyle/>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b="1" dirty="0">
                <a:solidFill>
                  <a:prstClr val="black"/>
                </a:solidFill>
                <a:latin typeface="Calibri" panose="020F0502020204030204"/>
                <a:cs typeface="Arial" panose="020B0604020202020204" pitchFamily="34" charset="0"/>
              </a:rPr>
              <a:t>NRO Guide: </a:t>
            </a:r>
            <a:r>
              <a:rPr lang="en-GB" sz="1350" b="1" dirty="0">
                <a:solidFill>
                  <a:schemeClr val="tx2">
                    <a:lumMod val="60000"/>
                    <a:lumOff val="40000"/>
                  </a:schemeClr>
                </a:solidFill>
                <a:latin typeface="Calibri" panose="020F0502020204030204"/>
                <a:cs typeface="Arial" panose="020B0604020202020204" pitchFamily="34" charset="0"/>
                <a:hlinkClick r:id="rId6"/>
              </a:rPr>
              <a:t>https://www.ippc.int/en/publications/80405/</a:t>
            </a:r>
            <a:endParaRPr lang="en-GB" sz="1350" b="1" dirty="0">
              <a:solidFill>
                <a:schemeClr val="tx2">
                  <a:lumMod val="60000"/>
                  <a:lumOff val="40000"/>
                </a:schemeClr>
              </a:solidFill>
              <a:latin typeface="Calibri" panose="020F0502020204030204"/>
              <a:cs typeface="Arial" panose="020B0604020202020204" pitchFamily="34" charset="0"/>
            </a:endParaRPr>
          </a:p>
        </p:txBody>
      </p:sp>
      <p:sp>
        <p:nvSpPr>
          <p:cNvPr id="8" name="TextBox 7"/>
          <p:cNvSpPr txBox="1"/>
          <p:nvPr/>
        </p:nvSpPr>
        <p:spPr>
          <a:xfrm>
            <a:off x="6324600" y="1098348"/>
            <a:ext cx="4989604" cy="5016758"/>
          </a:xfrm>
          <a:prstGeom prst="rect">
            <a:avLst/>
          </a:prstGeom>
          <a:noFill/>
        </p:spPr>
        <p:txBody>
          <a:bodyPr wrap="square" rtlCol="0">
            <a:spAutoFit/>
          </a:bodyPr>
          <a:lstStyle/>
          <a:p>
            <a:pPr algn="ctr"/>
            <a:endParaRPr lang="en-US" b="1" dirty="0">
              <a:solidFill>
                <a:schemeClr val="accent1">
                  <a:lumMod val="75000"/>
                </a:schemeClr>
              </a:solidFill>
              <a:latin typeface="Arial" panose="020B0604020202020204" pitchFamily="34" charset="0"/>
              <a:cs typeface="Arial" panose="020B0604020202020204" pitchFamily="34" charset="0"/>
            </a:endParaRPr>
          </a:p>
          <a:p>
            <a:pPr algn="ctr"/>
            <a:r>
              <a:rPr lang="ar-QA" b="1" dirty="0">
                <a:solidFill>
                  <a:schemeClr val="accent1">
                    <a:lumMod val="75000"/>
                  </a:schemeClr>
                </a:solidFill>
                <a:latin typeface="Arial" panose="020B0604020202020204" pitchFamily="34" charset="0"/>
                <a:cs typeface="Arial" panose="020B0604020202020204" pitchFamily="34" charset="0"/>
              </a:rPr>
              <a:t>المحتويات</a:t>
            </a:r>
            <a:endParaRPr lang="en-US" b="1" dirty="0">
              <a:solidFill>
                <a:schemeClr val="accent1">
                  <a:lumMod val="75000"/>
                </a:schemeClr>
              </a:solidFill>
              <a:latin typeface="Arial" panose="020B0604020202020204" pitchFamily="34" charset="0"/>
              <a:cs typeface="Arial" panose="020B0604020202020204" pitchFamily="34" charset="0"/>
            </a:endParaRPr>
          </a:p>
          <a:p>
            <a:pPr algn="r" rtl="1"/>
            <a:r>
              <a:rPr lang="ar-QA" sz="1600" dirty="0">
                <a:latin typeface="Arial" panose="020B0604020202020204" pitchFamily="34" charset="0"/>
              </a:rPr>
              <a:t>مقدمة</a:t>
            </a:r>
          </a:p>
          <a:p>
            <a:pPr algn="r" rtl="1"/>
            <a:endParaRPr lang="ar-QA" sz="1600" dirty="0">
              <a:latin typeface="Arial" panose="020B0604020202020204" pitchFamily="34" charset="0"/>
            </a:endParaRPr>
          </a:p>
          <a:p>
            <a:pPr algn="r" rtl="1"/>
            <a:r>
              <a:rPr lang="ar-QA" sz="1600" dirty="0">
                <a:latin typeface="Arial" panose="020B0604020202020204" pitchFamily="34" charset="0"/>
              </a:rPr>
              <a:t>الالتزامات الوطنية للإبلاغ: نظرة عامة</a:t>
            </a:r>
          </a:p>
          <a:p>
            <a:pPr algn="r" rtl="1"/>
            <a:r>
              <a:rPr lang="ar-QA" sz="1600" dirty="0">
                <a:latin typeface="Arial" panose="020B0604020202020204" pitchFamily="34" charset="0"/>
              </a:rPr>
              <a:t>الالتزامات الوطنية للإبلاغ</a:t>
            </a:r>
            <a:r>
              <a:rPr lang="en-US" sz="1600" dirty="0">
                <a:latin typeface="Arial" panose="020B0604020202020204" pitchFamily="34" charset="0"/>
                <a:cs typeface="Arial" panose="020B0604020202020204" pitchFamily="34" charset="0"/>
              </a:rPr>
              <a:t> </a:t>
            </a:r>
            <a:r>
              <a:rPr lang="ar-QA" sz="1600" dirty="0">
                <a:latin typeface="Arial" panose="020B0604020202020204" pitchFamily="34" charset="0"/>
                <a:cs typeface="Arial" panose="020B0604020202020204" pitchFamily="34" charset="0"/>
              </a:rPr>
              <a:t>حسب</a:t>
            </a:r>
            <a:r>
              <a:rPr lang="ar-QA" sz="1600" dirty="0">
                <a:latin typeface="Arial" panose="020B0604020202020204" pitchFamily="34" charset="0"/>
              </a:rPr>
              <a:t> طريقة الإبلاغ</a:t>
            </a:r>
          </a:p>
          <a:p>
            <a:pPr algn="r" rtl="1"/>
            <a:r>
              <a:rPr lang="ar-QA" sz="1600" dirty="0">
                <a:latin typeface="Arial" panose="020B0604020202020204" pitchFamily="34" charset="0"/>
              </a:rPr>
              <a:t>الالتزامات الوطنية للإبلاغ</a:t>
            </a:r>
            <a:r>
              <a:rPr lang="en-US" sz="1600" dirty="0">
                <a:latin typeface="Arial" panose="020B0604020202020204" pitchFamily="34" charset="0"/>
                <a:cs typeface="Arial" panose="020B0604020202020204" pitchFamily="34" charset="0"/>
              </a:rPr>
              <a:t> </a:t>
            </a:r>
            <a:r>
              <a:rPr lang="ar-QA" sz="1600" dirty="0">
                <a:latin typeface="Arial" panose="020B0604020202020204" pitchFamily="34" charset="0"/>
              </a:rPr>
              <a:t>حسب نوع الإبلاغ</a:t>
            </a:r>
          </a:p>
          <a:p>
            <a:pPr algn="r" rtl="1"/>
            <a:endParaRPr lang="ar-QA" sz="1600" dirty="0">
              <a:latin typeface="Arial" panose="020B0604020202020204" pitchFamily="34" charset="0"/>
            </a:endParaRPr>
          </a:p>
          <a:p>
            <a:pPr algn="r" rtl="1"/>
            <a:r>
              <a:rPr lang="ar-QA" sz="1600" dirty="0">
                <a:latin typeface="Arial" panose="020B0604020202020204" pitchFamily="34" charset="0"/>
              </a:rPr>
              <a:t>الالتزامات الوطنية للإبلاغ : التفاصيل</a:t>
            </a:r>
          </a:p>
          <a:p>
            <a:pPr algn="r" rtl="1"/>
            <a:r>
              <a:rPr lang="ar-QA" sz="1600" dirty="0">
                <a:latin typeface="Arial" panose="020B0604020202020204" pitchFamily="34" charset="0"/>
              </a:rPr>
              <a:t>الالتزامات الوطنية للإبلاغ العامة</a:t>
            </a:r>
          </a:p>
          <a:p>
            <a:pPr algn="r" rtl="1"/>
            <a:r>
              <a:rPr lang="ar-QA" sz="1600" dirty="0">
                <a:latin typeface="Arial" panose="020B0604020202020204" pitchFamily="34" charset="0"/>
              </a:rPr>
              <a:t>الالتزامات الوطنية للإبلاغ الثنائية</a:t>
            </a:r>
          </a:p>
          <a:p>
            <a:pPr algn="r" rtl="1"/>
            <a:endParaRPr lang="ar-QA" sz="1600" dirty="0">
              <a:latin typeface="Arial" panose="020B0604020202020204" pitchFamily="34" charset="0"/>
            </a:endParaRPr>
          </a:p>
          <a:p>
            <a:pPr algn="r" rtl="1"/>
            <a:r>
              <a:rPr lang="ar-QA" sz="1600" dirty="0">
                <a:latin typeface="Arial" panose="020B0604020202020204" pitchFamily="34" charset="0"/>
              </a:rPr>
              <a:t>الالتزامات الوطنية للإبلاغ : التعليمات الفنية</a:t>
            </a:r>
          </a:p>
          <a:p>
            <a:pPr algn="r" rtl="1"/>
            <a:r>
              <a:rPr lang="ar-QA" sz="1600" dirty="0">
                <a:latin typeface="Arial" panose="020B0604020202020204" pitchFamily="34" charset="0"/>
              </a:rPr>
              <a:t>1 الوصول إلى حسابك</a:t>
            </a:r>
          </a:p>
          <a:p>
            <a:pPr algn="r" rtl="1"/>
            <a:r>
              <a:rPr lang="ar-QA" sz="1600" dirty="0">
                <a:latin typeface="Arial" panose="020B0604020202020204" pitchFamily="34" charset="0"/>
              </a:rPr>
              <a:t>2 تحرير معلومات بلدك</a:t>
            </a:r>
          </a:p>
          <a:p>
            <a:pPr algn="r" rtl="1"/>
            <a:r>
              <a:rPr lang="ar-QA" sz="1600" dirty="0">
                <a:latin typeface="Arial" panose="020B0604020202020204" pitchFamily="34" charset="0"/>
              </a:rPr>
              <a:t>2.1 تحديث معلومات ملفك الشخصي</a:t>
            </a:r>
          </a:p>
          <a:p>
            <a:pPr algn="r" rtl="1"/>
            <a:r>
              <a:rPr lang="ar-QA" sz="1600" dirty="0">
                <a:latin typeface="Arial" panose="020B0604020202020204" pitchFamily="34" charset="0"/>
              </a:rPr>
              <a:t>3 استخراج المعلومات من الموقع</a:t>
            </a:r>
          </a:p>
          <a:p>
            <a:pPr algn="r" rtl="1"/>
            <a:r>
              <a:rPr lang="ar-QA" sz="1600" dirty="0">
                <a:latin typeface="Arial" panose="020B0604020202020204" pitchFamily="34" charset="0"/>
              </a:rPr>
              <a:t>4 الأسئلة المتداولة</a:t>
            </a:r>
          </a:p>
          <a:p>
            <a:pPr algn="r" rtl="1"/>
            <a:r>
              <a:rPr lang="ar-QA" sz="1600" dirty="0">
                <a:latin typeface="Arial" panose="020B0604020202020204" pitchFamily="34" charset="0"/>
              </a:rPr>
              <a:t>المرفقات </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692905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903618" y="157350"/>
            <a:ext cx="6611815" cy="68580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rtl="1">
              <a:defRPr/>
            </a:pPr>
            <a:r>
              <a:rPr lang="ar-QA" sz="2550" b="1" dirty="0">
                <a:solidFill>
                  <a:srgbClr val="165A30"/>
                </a:solidFill>
                <a:latin typeface="Calibri" panose="020F0502020204030204"/>
                <a:ea typeface="Arial Unicode MS" panose="020B0604020202020204" pitchFamily="34" charset="-128"/>
                <a:cs typeface="Arial" panose="020B0604020202020204" pitchFamily="34" charset="0"/>
              </a:rPr>
              <a:t>دورة التعلم الالكتروني للالتزامات الوطنية للإبلاغ</a:t>
            </a:r>
            <a:endParaRPr lang="en-US" sz="2550" b="1" dirty="0">
              <a:solidFill>
                <a:srgbClr val="165A30"/>
              </a:solidFill>
              <a:latin typeface="Calibri" panose="020F0502020204030204"/>
              <a:ea typeface="Arial Unicode MS" panose="020B0604020202020204" pitchFamily="34" charset="-128"/>
              <a:cs typeface="Arial" panose="020B0604020202020204" pitchFamily="34" charset="0"/>
            </a:endParaRPr>
          </a:p>
        </p:txBody>
      </p:sp>
      <p:sp>
        <p:nvSpPr>
          <p:cNvPr id="6" name="TextBox 5"/>
          <p:cNvSpPr txBox="1"/>
          <p:nvPr/>
        </p:nvSpPr>
        <p:spPr>
          <a:xfrm>
            <a:off x="4549053" y="1500523"/>
            <a:ext cx="2752677" cy="584775"/>
          </a:xfrm>
          <a:prstGeom prst="rect">
            <a:avLst/>
          </a:prstGeom>
          <a:noFill/>
        </p:spPr>
        <p:txBody>
          <a:bodyPr wrap="none" rtlCol="0">
            <a:spAutoFit/>
          </a:bodyPr>
          <a:lstStyle/>
          <a:p>
            <a:r>
              <a:rPr lang="ar-QA" sz="1600" dirty="0">
                <a:latin typeface="Arial" panose="020B0604020202020204" pitchFamily="34" charset="0"/>
                <a:cs typeface="Arial" panose="020B0604020202020204" pitchFamily="34" charset="0"/>
              </a:rPr>
              <a:t>التعرف على الالتزامات الوطنية للإبلاغ</a:t>
            </a:r>
          </a:p>
          <a:p>
            <a:r>
              <a:rPr lang="ar-QA" sz="1600" dirty="0">
                <a:latin typeface="Arial" panose="020B0604020202020204" pitchFamily="34" charset="0"/>
                <a:cs typeface="Arial" panose="020B0604020202020204" pitchFamily="34" charset="0"/>
              </a:rPr>
              <a:t>اختبار الدرس الأول</a:t>
            </a:r>
            <a:endParaRPr lang="en-US" sz="1600" dirty="0">
              <a:latin typeface="Arial" panose="020B0604020202020204" pitchFamily="34" charset="0"/>
              <a:cs typeface="Arial" panose="020B0604020202020204" pitchFamily="34" charset="0"/>
            </a:endParaRPr>
          </a:p>
        </p:txBody>
      </p:sp>
      <p:sp>
        <p:nvSpPr>
          <p:cNvPr id="7" name="TextBox 6"/>
          <p:cNvSpPr txBox="1"/>
          <p:nvPr/>
        </p:nvSpPr>
        <p:spPr>
          <a:xfrm>
            <a:off x="4843081" y="2294492"/>
            <a:ext cx="1999265" cy="584775"/>
          </a:xfrm>
          <a:prstGeom prst="rect">
            <a:avLst/>
          </a:prstGeom>
          <a:noFill/>
        </p:spPr>
        <p:txBody>
          <a:bodyPr wrap="none" rtlCol="0">
            <a:spAutoFit/>
          </a:bodyPr>
          <a:lstStyle/>
          <a:p>
            <a:r>
              <a:rPr lang="ar-QA" sz="1600" dirty="0">
                <a:latin typeface="Arial" panose="020B0604020202020204" pitchFamily="34" charset="0"/>
                <a:cs typeface="Arial" panose="020B0604020202020204" pitchFamily="34" charset="0"/>
              </a:rPr>
              <a:t>تحديد نقاط الاتصال الرسمية</a:t>
            </a:r>
            <a:endParaRPr lang="en-US" sz="1600" dirty="0">
              <a:latin typeface="Arial" panose="020B0604020202020204" pitchFamily="34" charset="0"/>
              <a:cs typeface="Arial" panose="020B0604020202020204" pitchFamily="34" charset="0"/>
            </a:endParaRPr>
          </a:p>
          <a:p>
            <a:r>
              <a:rPr lang="ar-QA" sz="1600" dirty="0">
                <a:latin typeface="Arial" panose="020B0604020202020204" pitchFamily="34" charset="0"/>
              </a:rPr>
              <a:t>اختبار الدرس الثاني</a:t>
            </a:r>
          </a:p>
        </p:txBody>
      </p:sp>
      <p:sp>
        <p:nvSpPr>
          <p:cNvPr id="8" name="TextBox 7"/>
          <p:cNvSpPr txBox="1"/>
          <p:nvPr/>
        </p:nvSpPr>
        <p:spPr>
          <a:xfrm>
            <a:off x="4991318" y="3073681"/>
            <a:ext cx="2204450" cy="584775"/>
          </a:xfrm>
          <a:prstGeom prst="rect">
            <a:avLst/>
          </a:prstGeom>
          <a:noFill/>
        </p:spPr>
        <p:txBody>
          <a:bodyPr wrap="none" rtlCol="0">
            <a:spAutoFit/>
          </a:bodyPr>
          <a:lstStyle/>
          <a:p>
            <a:r>
              <a:rPr lang="ar-QA" sz="1600" dirty="0">
                <a:latin typeface="Arial" panose="020B0604020202020204" pitchFamily="34" charset="0"/>
                <a:cs typeface="Arial" panose="020B0604020202020204" pitchFamily="34" charset="0"/>
              </a:rPr>
              <a:t>الإبلاغ عن الآفات - الأساسيات</a:t>
            </a:r>
            <a:endParaRPr lang="en-US" sz="1600" dirty="0">
              <a:latin typeface="Arial" panose="020B0604020202020204" pitchFamily="34" charset="0"/>
              <a:cs typeface="Arial" panose="020B0604020202020204" pitchFamily="34" charset="0"/>
            </a:endParaRPr>
          </a:p>
          <a:p>
            <a:r>
              <a:rPr lang="ar-QA" sz="1600" dirty="0">
                <a:latin typeface="Arial" panose="020B0604020202020204" pitchFamily="34" charset="0"/>
              </a:rPr>
              <a:t>اختبار الدرس الثالث</a:t>
            </a:r>
          </a:p>
        </p:txBody>
      </p:sp>
      <p:sp>
        <p:nvSpPr>
          <p:cNvPr id="9" name="TextBox 8"/>
          <p:cNvSpPr txBox="1"/>
          <p:nvPr/>
        </p:nvSpPr>
        <p:spPr>
          <a:xfrm>
            <a:off x="4951065" y="3859463"/>
            <a:ext cx="1930337" cy="584775"/>
          </a:xfrm>
          <a:prstGeom prst="rect">
            <a:avLst/>
          </a:prstGeom>
          <a:noFill/>
        </p:spPr>
        <p:txBody>
          <a:bodyPr wrap="none" rtlCol="0">
            <a:spAutoFit/>
          </a:bodyPr>
          <a:lstStyle/>
          <a:p>
            <a:r>
              <a:rPr lang="ar-QA" sz="1600" dirty="0">
                <a:latin typeface="Arial" panose="020B0604020202020204" pitchFamily="34" charset="0"/>
                <a:cs typeface="Arial" panose="020B0604020202020204" pitchFamily="34" charset="0"/>
              </a:rPr>
              <a:t>الإبلاغ عن الآفات - تمرين</a:t>
            </a:r>
            <a:endParaRPr lang="en-US" sz="1600" dirty="0">
              <a:latin typeface="Arial" panose="020B0604020202020204" pitchFamily="34" charset="0"/>
              <a:cs typeface="Arial" panose="020B0604020202020204" pitchFamily="34" charset="0"/>
            </a:endParaRPr>
          </a:p>
          <a:p>
            <a:r>
              <a:rPr lang="ar-QA" sz="1600" dirty="0">
                <a:latin typeface="Arial" panose="020B0604020202020204" pitchFamily="34" charset="0"/>
              </a:rPr>
              <a:t>اختبار الدرس الرابع</a:t>
            </a:r>
          </a:p>
        </p:txBody>
      </p:sp>
      <p:sp>
        <p:nvSpPr>
          <p:cNvPr id="10" name="TextBox 9"/>
          <p:cNvSpPr txBox="1"/>
          <p:nvPr/>
        </p:nvSpPr>
        <p:spPr>
          <a:xfrm>
            <a:off x="4581014" y="4617028"/>
            <a:ext cx="2403222" cy="584775"/>
          </a:xfrm>
          <a:prstGeom prst="rect">
            <a:avLst/>
          </a:prstGeom>
          <a:noFill/>
        </p:spPr>
        <p:txBody>
          <a:bodyPr wrap="none" rtlCol="0">
            <a:spAutoFit/>
          </a:bodyPr>
          <a:lstStyle/>
          <a:p>
            <a:r>
              <a:rPr lang="ar-QA" sz="1600" dirty="0">
                <a:latin typeface="Arial" panose="020B0604020202020204" pitchFamily="34" charset="0"/>
                <a:cs typeface="Arial" panose="020B0604020202020204" pitchFamily="34" charset="0"/>
              </a:rPr>
              <a:t>انشاء قوائم الآفات الخاضعة للوائح</a:t>
            </a:r>
            <a:endParaRPr lang="en-US" sz="1600" dirty="0">
              <a:latin typeface="Arial" panose="020B0604020202020204" pitchFamily="34" charset="0"/>
              <a:cs typeface="Arial" panose="020B0604020202020204" pitchFamily="34" charset="0"/>
            </a:endParaRPr>
          </a:p>
          <a:p>
            <a:r>
              <a:rPr lang="ar-QA" sz="1600" dirty="0">
                <a:latin typeface="Arial" panose="020B0604020202020204" pitchFamily="34" charset="0"/>
              </a:rPr>
              <a:t>اختبار الدرس الخامس</a:t>
            </a:r>
          </a:p>
        </p:txBody>
      </p:sp>
      <p:grpSp>
        <p:nvGrpSpPr>
          <p:cNvPr id="57" name="Group 56"/>
          <p:cNvGrpSpPr/>
          <p:nvPr/>
        </p:nvGrpSpPr>
        <p:grpSpPr>
          <a:xfrm>
            <a:off x="1697651" y="1579868"/>
            <a:ext cx="3233054" cy="3380508"/>
            <a:chOff x="173651" y="1977027"/>
            <a:chExt cx="3233054" cy="3380508"/>
          </a:xfrm>
        </p:grpSpPr>
        <p:cxnSp>
          <p:nvCxnSpPr>
            <p:cNvPr id="30" name="Elbow Connector 29"/>
            <p:cNvCxnSpPr/>
            <p:nvPr/>
          </p:nvCxnSpPr>
          <p:spPr>
            <a:xfrm rot="5400000" flipH="1" flipV="1">
              <a:off x="1960469" y="2258693"/>
              <a:ext cx="234821" cy="1413553"/>
            </a:xfrm>
            <a:prstGeom prst="bentConnector2">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 name="Flowchart: Connector 4"/>
            <p:cNvSpPr/>
            <p:nvPr/>
          </p:nvSpPr>
          <p:spPr>
            <a:xfrm>
              <a:off x="173651" y="2817127"/>
              <a:ext cx="1402902" cy="1376502"/>
            </a:xfrm>
            <a:prstGeom prst="flowChartConnector">
              <a:avLst/>
            </a:prstGeom>
            <a:ln>
              <a:solidFill>
                <a:schemeClr val="bg1">
                  <a:lumMod val="85000"/>
                </a:schemeClr>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p>
          </p:txBody>
        </p:sp>
        <p:sp>
          <p:nvSpPr>
            <p:cNvPr id="12" name="Flowchart: Connector 11"/>
            <p:cNvSpPr/>
            <p:nvPr/>
          </p:nvSpPr>
          <p:spPr>
            <a:xfrm>
              <a:off x="281840" y="2915798"/>
              <a:ext cx="1203204" cy="1162048"/>
            </a:xfrm>
            <a:prstGeom prst="flowChartConnector">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327595" y="2980676"/>
              <a:ext cx="1203204" cy="954107"/>
            </a:xfrm>
            <a:prstGeom prst="rect">
              <a:avLst/>
            </a:prstGeom>
            <a:noFill/>
          </p:spPr>
          <p:txBody>
            <a:bodyPr wrap="square" rtlCol="0">
              <a:spAutoFit/>
            </a:bodyPr>
            <a:lstStyle/>
            <a:p>
              <a:pPr algn="ctr"/>
              <a:r>
                <a:rPr lang="ar-QA" sz="1400" dirty="0">
                  <a:latin typeface="Arial" panose="020B0604020202020204" pitchFamily="34" charset="0"/>
                  <a:cs typeface="Arial" panose="020B0604020202020204" pitchFamily="34" charset="0"/>
                </a:rPr>
                <a:t>دورة التعلم الإلكتروني للالتزامات الوطنية للإبلاغ</a:t>
              </a:r>
              <a:endParaRPr lang="en-US" sz="1400" dirty="0">
                <a:latin typeface="Arial" panose="020B0604020202020204" pitchFamily="34" charset="0"/>
                <a:cs typeface="Arial" panose="020B0604020202020204" pitchFamily="34" charset="0"/>
              </a:endParaRPr>
            </a:p>
          </p:txBody>
        </p:sp>
        <p:sp>
          <p:nvSpPr>
            <p:cNvPr id="22" name="Flowchart: Connector 21"/>
            <p:cNvSpPr/>
            <p:nvPr/>
          </p:nvSpPr>
          <p:spPr>
            <a:xfrm>
              <a:off x="2244436" y="1977027"/>
              <a:ext cx="457200" cy="457200"/>
            </a:xfrm>
            <a:prstGeom prst="flowChartConnector">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Arial" panose="020B0604020202020204" pitchFamily="34" charset="0"/>
                  <a:cs typeface="Arial" panose="020B0604020202020204" pitchFamily="34" charset="0"/>
                </a:rPr>
                <a:t>01</a:t>
              </a:r>
            </a:p>
          </p:txBody>
        </p:sp>
        <p:cxnSp>
          <p:nvCxnSpPr>
            <p:cNvPr id="24" name="Elbow Connector 23"/>
            <p:cNvCxnSpPr/>
            <p:nvPr/>
          </p:nvCxnSpPr>
          <p:spPr>
            <a:xfrm flipV="1">
              <a:off x="957717" y="2205627"/>
              <a:ext cx="1209963" cy="611500"/>
            </a:xfrm>
            <a:prstGeom prst="bentConnector3">
              <a:avLst>
                <a:gd name="adj1" fmla="val 1908"/>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6" name="Flowchart: Connector 25"/>
            <p:cNvSpPr/>
            <p:nvPr/>
          </p:nvSpPr>
          <p:spPr>
            <a:xfrm>
              <a:off x="2796452" y="2687198"/>
              <a:ext cx="457200" cy="457200"/>
            </a:xfrm>
            <a:prstGeom prst="flowChartConnector">
              <a:avLst/>
            </a:prstGeom>
            <a:solidFill>
              <a:srgbClr val="5EA68B"/>
            </a:solidFill>
            <a:ln>
              <a:solidFill>
                <a:srgbClr val="5EA6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Arial" panose="020B0604020202020204" pitchFamily="34" charset="0"/>
                  <a:cs typeface="Arial" panose="020B0604020202020204" pitchFamily="34" charset="0"/>
                </a:rPr>
                <a:t>02</a:t>
              </a:r>
            </a:p>
          </p:txBody>
        </p:sp>
        <p:sp>
          <p:nvSpPr>
            <p:cNvPr id="27" name="Flowchart: Connector 26"/>
            <p:cNvSpPr/>
            <p:nvPr/>
          </p:nvSpPr>
          <p:spPr>
            <a:xfrm>
              <a:off x="2949505" y="3436702"/>
              <a:ext cx="457200" cy="457200"/>
            </a:xfrm>
            <a:prstGeom prst="flowChartConnector">
              <a:avLst/>
            </a:prstGeom>
            <a:solidFill>
              <a:srgbClr val="7AB850"/>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Arial" panose="020B0604020202020204" pitchFamily="34" charset="0"/>
                  <a:cs typeface="Arial" panose="020B0604020202020204" pitchFamily="34" charset="0"/>
                </a:rPr>
                <a:t>03</a:t>
              </a:r>
            </a:p>
          </p:txBody>
        </p:sp>
        <p:sp>
          <p:nvSpPr>
            <p:cNvPr id="28" name="Flowchart: Connector 27"/>
            <p:cNvSpPr/>
            <p:nvPr/>
          </p:nvSpPr>
          <p:spPr>
            <a:xfrm>
              <a:off x="2828414" y="4163296"/>
              <a:ext cx="457200" cy="457200"/>
            </a:xfrm>
            <a:prstGeom prst="flowChartConnector">
              <a:avLst/>
            </a:prstGeom>
            <a:solidFill>
              <a:srgbClr val="5EA68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Arial" panose="020B0604020202020204" pitchFamily="34" charset="0"/>
                  <a:cs typeface="Arial" panose="020B0604020202020204" pitchFamily="34" charset="0"/>
                </a:rPr>
                <a:t>04</a:t>
              </a:r>
            </a:p>
          </p:txBody>
        </p:sp>
        <p:sp>
          <p:nvSpPr>
            <p:cNvPr id="29" name="Flowchart: Connector 28"/>
            <p:cNvSpPr/>
            <p:nvPr/>
          </p:nvSpPr>
          <p:spPr>
            <a:xfrm>
              <a:off x="2295236" y="4900335"/>
              <a:ext cx="457200" cy="457200"/>
            </a:xfrm>
            <a:prstGeom prst="flowChartConnector">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Arial" panose="020B0604020202020204" pitchFamily="34" charset="0"/>
                  <a:cs typeface="Arial" panose="020B0604020202020204" pitchFamily="34" charset="0"/>
                </a:rPr>
                <a:t>05</a:t>
              </a:r>
            </a:p>
          </p:txBody>
        </p:sp>
        <p:cxnSp>
          <p:nvCxnSpPr>
            <p:cNvPr id="33" name="Elbow Connector 32"/>
            <p:cNvCxnSpPr>
              <a:stCxn id="5" idx="5"/>
            </p:cNvCxnSpPr>
            <p:nvPr/>
          </p:nvCxnSpPr>
          <p:spPr>
            <a:xfrm rot="16200000" flipH="1">
              <a:off x="1836444" y="3526703"/>
              <a:ext cx="399850" cy="1330533"/>
            </a:xfrm>
            <a:prstGeom prst="bentConnector2">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1576553" y="3585588"/>
              <a:ext cx="1251861" cy="0"/>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0" name="Elbow Connector 49"/>
            <p:cNvCxnSpPr/>
            <p:nvPr/>
          </p:nvCxnSpPr>
          <p:spPr>
            <a:xfrm>
              <a:off x="837147" y="4175351"/>
              <a:ext cx="1265838" cy="953586"/>
            </a:xfrm>
            <a:prstGeom prst="bentConnector3">
              <a:avLst>
                <a:gd name="adj1" fmla="val 13248"/>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56" name="Group 55"/>
          <p:cNvGrpSpPr/>
          <p:nvPr/>
        </p:nvGrpSpPr>
        <p:grpSpPr>
          <a:xfrm>
            <a:off x="2305890" y="5176464"/>
            <a:ext cx="7766061" cy="945632"/>
            <a:chOff x="802495" y="5542165"/>
            <a:chExt cx="7766061" cy="718622"/>
          </a:xfrm>
        </p:grpSpPr>
        <p:sp>
          <p:nvSpPr>
            <p:cNvPr id="54" name="Horizontal Scroll 53"/>
            <p:cNvSpPr/>
            <p:nvPr/>
          </p:nvSpPr>
          <p:spPr>
            <a:xfrm>
              <a:off x="802495" y="5542165"/>
              <a:ext cx="7766061" cy="718622"/>
            </a:xfrm>
            <a:prstGeom prst="horizontalScroll">
              <a:avLst/>
            </a:prstGeom>
            <a:solidFill>
              <a:schemeClr val="accent1">
                <a:lumMod val="20000"/>
                <a:lumOff val="8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p:nvPr/>
          </p:nvSpPr>
          <p:spPr>
            <a:xfrm>
              <a:off x="978322" y="5720114"/>
              <a:ext cx="7399839" cy="397615"/>
            </a:xfrm>
            <a:prstGeom prst="rect">
              <a:avLst/>
            </a:prstGeom>
            <a:noFill/>
          </p:spPr>
          <p:txBody>
            <a:bodyPr wrap="square" rtlCol="0">
              <a:spAutoFit/>
            </a:bodyPr>
            <a:lstStyle/>
            <a:p>
              <a:pPr algn="r" rtl="1"/>
              <a:r>
                <a:rPr lang="ar-QA" sz="1400" dirty="0">
                  <a:latin typeface="Arial" panose="020B0604020202020204" pitchFamily="34" charset="0"/>
                </a:rPr>
                <a:t>للحصول على شهادة بإتمام التدريب ، تحتاج إلى استكمال جميع الاختبارات الخمسة بعد كل درس والحصول على درجة 60٪ على الأقل في كل اختبار.</a:t>
              </a:r>
              <a:endParaRPr lang="en-US" sz="1400" dirty="0">
                <a:latin typeface="Arial" panose="020B0604020202020204" pitchFamily="34" charset="0"/>
                <a:cs typeface="Arial" panose="020B0604020202020204" pitchFamily="34" charset="0"/>
              </a:endParaRPr>
            </a:p>
          </p:txBody>
        </p:sp>
      </p:grpSp>
      <p:sp>
        <p:nvSpPr>
          <p:cNvPr id="3" name="TextBox 2"/>
          <p:cNvSpPr txBox="1"/>
          <p:nvPr/>
        </p:nvSpPr>
        <p:spPr>
          <a:xfrm>
            <a:off x="1364564" y="6415350"/>
            <a:ext cx="9499525" cy="461665"/>
          </a:xfrm>
          <a:prstGeom prst="rect">
            <a:avLst/>
          </a:prstGeom>
          <a:noFill/>
        </p:spPr>
        <p:txBody>
          <a:bodyPr wrap="none" rtlCol="0">
            <a:spAutoFit/>
          </a:bodyPr>
          <a:lstStyle/>
          <a:p>
            <a:pPr algn="r" rtl="1"/>
            <a:r>
              <a:rPr lang="ar-QA" dirty="0"/>
              <a:t>دورة التعلم الالكتروني متاحة من خلال الرابط : </a:t>
            </a:r>
            <a:r>
              <a:rPr lang="en-US" dirty="0"/>
              <a:t> </a:t>
            </a:r>
            <a:r>
              <a:rPr lang="en-US" dirty="0">
                <a:hlinkClick r:id="rId3"/>
              </a:rPr>
              <a:t>https://www.ippc.int/en/e-learning</a:t>
            </a:r>
            <a:r>
              <a:rPr lang="en-US" dirty="0"/>
              <a:t>/</a:t>
            </a:r>
          </a:p>
        </p:txBody>
      </p:sp>
    </p:spTree>
    <p:extLst>
      <p:ext uri="{BB962C8B-B14F-4D97-AF65-F5344CB8AC3E}">
        <p14:creationId xmlns:p14="http://schemas.microsoft.com/office/powerpoint/2010/main" val="27843178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922741" y="234833"/>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ar-QA" altLang="zh-CN" sz="255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2. صفحة الويب الجديدة للالتزامات الوطنية للإبلاغ</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1" y="1469350"/>
            <a:ext cx="9127945" cy="4552759"/>
          </a:xfrm>
          <a:prstGeom prst="rect">
            <a:avLst/>
          </a:prstGeom>
        </p:spPr>
      </p:pic>
      <p:sp>
        <p:nvSpPr>
          <p:cNvPr id="7" name="Oval 6"/>
          <p:cNvSpPr/>
          <p:nvPr/>
        </p:nvSpPr>
        <p:spPr>
          <a:xfrm>
            <a:off x="4791304" y="2601595"/>
            <a:ext cx="481263" cy="421596"/>
          </a:xfrm>
          <a:prstGeom prst="ellipse">
            <a:avLst/>
          </a:prstGeom>
          <a:noFill/>
          <a:ln w="25400" cap="flat" cmpd="sng" algn="ctr">
            <a:solidFill>
              <a:srgbClr val="FF0000"/>
            </a:solidFill>
            <a:prstDash val="solid"/>
          </a:ln>
          <a:effectLst/>
        </p:spPr>
        <p:txBody>
          <a:bodyPr rtlCol="0" anchor="ctr"/>
          <a:lstStyle/>
          <a:p>
            <a:pPr algn="ctr" defTabSz="685800">
              <a:defRPr/>
            </a:pPr>
            <a:endParaRPr lang="en-US" sz="1350" kern="0">
              <a:solidFill>
                <a:prstClr val="white"/>
              </a:solidFill>
              <a:latin typeface="Calibri"/>
            </a:endParaRPr>
          </a:p>
        </p:txBody>
      </p:sp>
      <p:sp>
        <p:nvSpPr>
          <p:cNvPr id="2" name="TextBox 1"/>
          <p:cNvSpPr txBox="1"/>
          <p:nvPr/>
        </p:nvSpPr>
        <p:spPr>
          <a:xfrm>
            <a:off x="4791303" y="3023192"/>
            <a:ext cx="4013406" cy="1200329"/>
          </a:xfrm>
          <a:prstGeom prst="rect">
            <a:avLst/>
          </a:prstGeom>
          <a:solidFill>
            <a:schemeClr val="bg1">
              <a:lumMod val="85000"/>
            </a:schemeClr>
          </a:solidFill>
        </p:spPr>
        <p:txBody>
          <a:bodyPr wrap="none" rtlCol="0">
            <a:spAutoFit/>
          </a:bodyPr>
          <a:lstStyle/>
          <a:p>
            <a:r>
              <a:rPr lang="en-US" dirty="0"/>
              <a:t>List of Countries</a:t>
            </a:r>
            <a:r>
              <a:rPr lang="ar-QA" dirty="0"/>
              <a:t>قائمة البلدان </a:t>
            </a:r>
            <a:endParaRPr lang="en-US" dirty="0"/>
          </a:p>
          <a:p>
            <a:r>
              <a:rPr lang="en-US" dirty="0"/>
              <a:t>National Reporting Obligations</a:t>
            </a:r>
            <a:endParaRPr lang="ar-QA" dirty="0"/>
          </a:p>
          <a:p>
            <a:pPr algn="r" rtl="1"/>
            <a:r>
              <a:rPr lang="ar-QA" dirty="0"/>
              <a:t>الالتزامات الوطنية للإبلاغ</a:t>
            </a:r>
            <a:endParaRPr lang="en-US" dirty="0"/>
          </a:p>
        </p:txBody>
      </p:sp>
    </p:spTree>
    <p:extLst>
      <p:ext uri="{BB962C8B-B14F-4D97-AF65-F5344CB8AC3E}">
        <p14:creationId xmlns:p14="http://schemas.microsoft.com/office/powerpoint/2010/main" val="3609757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7622" y="1398671"/>
            <a:ext cx="6250406" cy="303596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7622" y="4434632"/>
            <a:ext cx="5801295" cy="1500535"/>
          </a:xfrm>
          <a:prstGeom prst="rect">
            <a:avLst/>
          </a:prstGeom>
        </p:spPr>
      </p:pic>
      <p:sp>
        <p:nvSpPr>
          <p:cNvPr id="4" name="Oval 3"/>
          <p:cNvSpPr/>
          <p:nvPr/>
        </p:nvSpPr>
        <p:spPr>
          <a:xfrm>
            <a:off x="6540500" y="1618913"/>
            <a:ext cx="2027879" cy="1299410"/>
          </a:xfrm>
          <a:prstGeom prst="ellipse">
            <a:avLst/>
          </a:prstGeom>
          <a:noFill/>
          <a:ln w="25400" cap="flat" cmpd="sng" algn="ctr">
            <a:solidFill>
              <a:srgbClr val="FF0000"/>
            </a:solidFill>
            <a:prstDash val="solid"/>
          </a:ln>
          <a:effectLst/>
        </p:spPr>
        <p:txBody>
          <a:bodyPr rtlCol="0" anchor="ctr"/>
          <a:lstStyle/>
          <a:p>
            <a:pPr algn="ctr" defTabSz="685800">
              <a:defRPr/>
            </a:pPr>
            <a:endParaRPr lang="en-US" sz="1350" kern="0">
              <a:solidFill>
                <a:prstClr val="white"/>
              </a:solidFill>
              <a:latin typeface="Calibri"/>
            </a:endParaRPr>
          </a:p>
        </p:txBody>
      </p:sp>
      <p:sp>
        <p:nvSpPr>
          <p:cNvPr id="5" name="Oval 4"/>
          <p:cNvSpPr/>
          <p:nvPr/>
        </p:nvSpPr>
        <p:spPr>
          <a:xfrm>
            <a:off x="2667000" y="4697521"/>
            <a:ext cx="2063750" cy="1237646"/>
          </a:xfrm>
          <a:prstGeom prst="ellipse">
            <a:avLst/>
          </a:prstGeom>
          <a:noFill/>
          <a:ln w="25400" cap="flat" cmpd="sng" algn="ctr">
            <a:solidFill>
              <a:srgbClr val="FF0000"/>
            </a:solidFill>
            <a:prstDash val="solid"/>
          </a:ln>
          <a:effectLst/>
        </p:spPr>
        <p:txBody>
          <a:bodyPr rtlCol="0" anchor="ctr"/>
          <a:lstStyle/>
          <a:p>
            <a:pPr algn="ctr" defTabSz="685800">
              <a:defRPr/>
            </a:pPr>
            <a:endParaRPr lang="en-US" sz="1350" kern="0">
              <a:solidFill>
                <a:prstClr val="white"/>
              </a:solidFill>
              <a:latin typeface="Calibri"/>
            </a:endParaRPr>
          </a:p>
        </p:txBody>
      </p:sp>
      <p:sp>
        <p:nvSpPr>
          <p:cNvPr id="6" name="Title 1"/>
          <p:cNvSpPr txBox="1">
            <a:spLocks/>
          </p:cNvSpPr>
          <p:nvPr/>
        </p:nvSpPr>
        <p:spPr>
          <a:xfrm>
            <a:off x="2805241" y="731342"/>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defTabSz="685800">
              <a:lnSpc>
                <a:spcPct val="100000"/>
              </a:lnSpc>
              <a:spcBef>
                <a:spcPts val="0"/>
              </a:spcBef>
              <a:defRPr/>
            </a:pPr>
            <a:r>
              <a:rPr lang="ar-QA" altLang="zh-CN" sz="255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2. صفحة الويب الجديدة للالتزامات الوطنية للإبلاغ</a:t>
            </a:r>
          </a:p>
        </p:txBody>
      </p:sp>
    </p:spTree>
    <p:extLst>
      <p:ext uri="{BB962C8B-B14F-4D97-AF65-F5344CB8AC3E}">
        <p14:creationId xmlns:p14="http://schemas.microsoft.com/office/powerpoint/2010/main" val="2588826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895600" y="184626"/>
            <a:ext cx="6611815" cy="68580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rtl="1">
              <a:defRPr/>
            </a:pPr>
            <a:r>
              <a:rPr lang="ar-QA" sz="2550" b="1" dirty="0">
                <a:solidFill>
                  <a:srgbClr val="165A30"/>
                </a:solidFill>
                <a:latin typeface="Calibri" panose="020F0502020204030204"/>
                <a:ea typeface="Arial Unicode MS" panose="020B0604020202020204" pitchFamily="34" charset="-128"/>
                <a:cs typeface="Arial" panose="020B0604020202020204" pitchFamily="34" charset="0"/>
              </a:rPr>
              <a:t>نشرة الإبلاغ عن الآفات</a:t>
            </a:r>
            <a:endParaRPr lang="en-US" sz="2550" b="1" dirty="0">
              <a:solidFill>
                <a:srgbClr val="165A30"/>
              </a:solidFill>
              <a:latin typeface="Calibri" panose="020F0502020204030204"/>
              <a:ea typeface="Arial Unicode MS" panose="020B0604020202020204" pitchFamily="34" charset="-128"/>
              <a:cs typeface="Arial" panose="020B0604020202020204" pitchFamily="34" charset="0"/>
            </a:endParaRPr>
          </a:p>
        </p:txBody>
      </p:sp>
      <p:grpSp>
        <p:nvGrpSpPr>
          <p:cNvPr id="4" name="Group 3"/>
          <p:cNvGrpSpPr/>
          <p:nvPr/>
        </p:nvGrpSpPr>
        <p:grpSpPr>
          <a:xfrm>
            <a:off x="7259741" y="1681864"/>
            <a:ext cx="3619864" cy="4085441"/>
            <a:chOff x="3001679" y="969041"/>
            <a:chExt cx="2895891" cy="3268353"/>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1679" y="969041"/>
              <a:ext cx="2895891" cy="206746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3180" y="3070184"/>
              <a:ext cx="2874390" cy="1167210"/>
            </a:xfrm>
            <a:prstGeom prst="rect">
              <a:avLst/>
            </a:prstGeom>
          </p:spPr>
        </p:pic>
      </p:gr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0" y="1681864"/>
            <a:ext cx="5735741" cy="4191999"/>
          </a:xfrm>
          <a:prstGeom prst="rect">
            <a:avLst/>
          </a:prstGeom>
        </p:spPr>
      </p:pic>
      <p:sp>
        <p:nvSpPr>
          <p:cNvPr id="8" name="Oval 7"/>
          <p:cNvSpPr/>
          <p:nvPr/>
        </p:nvSpPr>
        <p:spPr>
          <a:xfrm>
            <a:off x="6395029" y="2904388"/>
            <a:ext cx="864713" cy="53496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50"/>
          </a:p>
        </p:txBody>
      </p:sp>
      <p:sp>
        <p:nvSpPr>
          <p:cNvPr id="9" name="Right Arrow 8"/>
          <p:cNvSpPr/>
          <p:nvPr/>
        </p:nvSpPr>
        <p:spPr>
          <a:xfrm>
            <a:off x="6072839" y="5704308"/>
            <a:ext cx="978375" cy="154894"/>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50"/>
          </a:p>
        </p:txBody>
      </p:sp>
      <p:sp>
        <p:nvSpPr>
          <p:cNvPr id="10" name="Oval 9"/>
          <p:cNvSpPr/>
          <p:nvPr/>
        </p:nvSpPr>
        <p:spPr>
          <a:xfrm>
            <a:off x="6049039" y="5060270"/>
            <a:ext cx="1025974" cy="53496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50"/>
          </a:p>
        </p:txBody>
      </p:sp>
    </p:spTree>
    <p:extLst>
      <p:ext uri="{BB962C8B-B14F-4D97-AF65-F5344CB8AC3E}">
        <p14:creationId xmlns:p14="http://schemas.microsoft.com/office/powerpoint/2010/main" val="2644251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124635" y="312881"/>
            <a:ext cx="10094351"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ar-QA" altLang="zh-CN"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خطة عمل الالتزامات الوطنية للإبلاغ في 2021 </a:t>
            </a:r>
            <a:endParaRPr lang="en-US" sz="2400" dirty="0">
              <a:solidFill>
                <a:prstClr val="black"/>
              </a:solidFill>
              <a:latin typeface="Times New Roman" panose="02020603050405020304" pitchFamily="18" charset="0"/>
              <a:cs typeface="Times New Roman" panose="02020603050405020304" pitchFamily="18" charset="0"/>
            </a:endParaRPr>
          </a:p>
          <a:p>
            <a:pPr algn="ctr" defTabSz="685800">
              <a:defRPr/>
            </a:pPr>
            <a:endPar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endParaRPr>
          </a:p>
        </p:txBody>
      </p:sp>
      <p:sp>
        <p:nvSpPr>
          <p:cNvPr id="3" name="Rectangle 2"/>
          <p:cNvSpPr/>
          <p:nvPr/>
        </p:nvSpPr>
        <p:spPr>
          <a:xfrm>
            <a:off x="152400" y="1402660"/>
            <a:ext cx="12039600" cy="4957767"/>
          </a:xfrm>
          <a:prstGeom prst="rect">
            <a:avLst/>
          </a:prstGeom>
        </p:spPr>
        <p:txBody>
          <a:bodyPr wrap="square" lIns="91440" tIns="45720" rIns="91440" bIns="45720" anchor="t">
            <a:spAutoFit/>
          </a:bodyPr>
          <a:lstStyle/>
          <a:p>
            <a:pPr marL="257175" indent="-257175" algn="r" defTabSz="685800" rtl="1">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ar-QA" altLang="zh-CN" b="1" dirty="0">
                <a:latin typeface="Calibri"/>
                <a:ea typeface="宋体"/>
                <a:cs typeface="Arial"/>
              </a:rPr>
              <a:t>تفعيل مجموعة العمل الفرعية للجنة التنفيذ والمعنية بالالتزامات الوطنية للإبلاغ</a:t>
            </a:r>
            <a:endParaRPr lang="en-US" altLang="zh-CN" b="1" dirty="0">
              <a:latin typeface="Calibri"/>
              <a:ea typeface="宋体"/>
              <a:cs typeface="Arial"/>
            </a:endParaRPr>
          </a:p>
          <a:p>
            <a:pPr marL="285750" indent="-285750" algn="r" rtl="1">
              <a:buFont typeface="Wingdings" panose="05000000000000000000" pitchFamily="2" charset="2"/>
              <a:buChar char="v"/>
            </a:pPr>
            <a:r>
              <a:rPr lang="ar-QA" dirty="0">
                <a:latin typeface="Times New Roman" panose="02020603050405020304" pitchFamily="18" charset="0"/>
                <a:cs typeface="Times New Roman" panose="02020603050405020304" pitchFamily="18" charset="0"/>
              </a:rPr>
              <a:t>حتى ثلاثة ممثلين عن الأطراف المتعاقدة</a:t>
            </a:r>
            <a:endParaRPr lang="en-US" dirty="0">
              <a:latin typeface="Times New Roman" panose="02020603050405020304" pitchFamily="18" charset="0"/>
              <a:cs typeface="Times New Roman" panose="02020603050405020304" pitchFamily="18" charset="0"/>
            </a:endParaRPr>
          </a:p>
          <a:p>
            <a:pPr marL="285750" indent="-285750" algn="r" rtl="1">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a:p>
            <a:pPr marL="285750" indent="-285750" algn="r" rtl="1">
              <a:buFont typeface="Wingdings" panose="05000000000000000000" pitchFamily="2" charset="2"/>
              <a:buChar char="v"/>
            </a:pPr>
            <a:r>
              <a:rPr lang="ar-QA" dirty="0">
                <a:latin typeface="Times New Roman" panose="02020603050405020304" pitchFamily="18" charset="0"/>
                <a:cs typeface="Times New Roman" panose="02020603050405020304" pitchFamily="18" charset="0"/>
              </a:rPr>
              <a:t>ممثل واحد عن مكتب هيئة تدابير الصحة النباتية (اختياري)</a:t>
            </a:r>
            <a:endParaRPr lang="en-US" dirty="0">
              <a:latin typeface="Times New Roman" panose="02020603050405020304" pitchFamily="18" charset="0"/>
              <a:cs typeface="Times New Roman" panose="02020603050405020304" pitchFamily="18" charset="0"/>
            </a:endParaRPr>
          </a:p>
          <a:p>
            <a:pPr marL="285750" indent="-285750" algn="r" rtl="1">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a:p>
            <a:pPr marL="285750" indent="-285750" algn="r" rtl="1">
              <a:buFont typeface="Wingdings" panose="05000000000000000000" pitchFamily="2" charset="2"/>
              <a:buChar char="v"/>
            </a:pPr>
            <a:r>
              <a:rPr lang="ar-QA" dirty="0">
                <a:latin typeface="Times New Roman" panose="02020603050405020304" pitchFamily="18" charset="0"/>
                <a:cs typeface="Times New Roman" panose="02020603050405020304" pitchFamily="18" charset="0"/>
              </a:rPr>
              <a:t>مسئول وممثل آخر من لجنة التنفيذ وبناء القدرات</a:t>
            </a:r>
            <a:endParaRPr lang="en-US" dirty="0">
              <a:latin typeface="Times New Roman" panose="02020603050405020304" pitchFamily="18" charset="0"/>
              <a:cs typeface="Times New Roman" panose="02020603050405020304" pitchFamily="18" charset="0"/>
            </a:endParaRPr>
          </a:p>
          <a:p>
            <a:pPr lvl="0" algn="r" rtl="1"/>
            <a:endParaRPr lang="en-US" dirty="0">
              <a:latin typeface="Times New Roman" panose="02020603050405020304" pitchFamily="18" charset="0"/>
              <a:cs typeface="Times New Roman" panose="02020603050405020304" pitchFamily="18" charset="0"/>
            </a:endParaRPr>
          </a:p>
          <a:p>
            <a:pPr marL="285750" indent="-285750" algn="r" rtl="1">
              <a:buFont typeface="Wingdings" panose="05000000000000000000" pitchFamily="2" charset="2"/>
              <a:buChar char="v"/>
            </a:pPr>
            <a:r>
              <a:rPr lang="ar-QA" dirty="0">
                <a:latin typeface="Times New Roman" panose="02020603050405020304" pitchFamily="18" charset="0"/>
                <a:cs typeface="Times New Roman" panose="02020603050405020304" pitchFamily="18" charset="0"/>
              </a:rPr>
              <a:t>ممثل من لجنة المعايير</a:t>
            </a:r>
            <a:endParaRPr lang="en-US" dirty="0">
              <a:latin typeface="Times New Roman" panose="02020603050405020304" pitchFamily="18" charset="0"/>
              <a:cs typeface="Times New Roman" panose="02020603050405020304" pitchFamily="18" charset="0"/>
            </a:endParaRPr>
          </a:p>
          <a:p>
            <a:pPr marL="285750" indent="-285750" algn="r" rtl="1">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a:p>
            <a:pPr marL="285750" indent="-285750" algn="r" rtl="1">
              <a:buFont typeface="Wingdings" panose="05000000000000000000" pitchFamily="2" charset="2"/>
              <a:buChar char="v"/>
            </a:pPr>
            <a:r>
              <a:rPr lang="ar-QA" dirty="0">
                <a:latin typeface="Times New Roman" panose="02020603050405020304" pitchFamily="18" charset="0"/>
                <a:cs typeface="Times New Roman" panose="02020603050405020304" pitchFamily="18" charset="0"/>
              </a:rPr>
              <a:t>حتى ثلاثة ممثلين عن المنظمات الإقليمية لوقاية النباتات</a:t>
            </a:r>
            <a:endParaRPr lang="en-US" dirty="0">
              <a:latin typeface="Times New Roman" panose="02020603050405020304" pitchFamily="18" charset="0"/>
              <a:cs typeface="Times New Roman" panose="02020603050405020304" pitchFamily="18" charset="0"/>
            </a:endParaRPr>
          </a:p>
          <a:p>
            <a:pPr marL="285750" indent="-285750" algn="r" rtl="1">
              <a:buFont typeface="Wingdings" panose="05000000000000000000" pitchFamily="2" charset="2"/>
              <a:buChar char="v"/>
            </a:pPr>
            <a:endParaRPr lang="en-US" dirty="0">
              <a:latin typeface="Times New Roman" panose="02020603050405020304" pitchFamily="18" charset="0"/>
              <a:cs typeface="Times New Roman" panose="02020603050405020304" pitchFamily="18" charset="0"/>
            </a:endParaRPr>
          </a:p>
          <a:p>
            <a:pPr marL="285750" indent="-285750" algn="r" rtl="1">
              <a:buFont typeface="Wingdings" panose="05000000000000000000" pitchFamily="2" charset="2"/>
              <a:buChar char="v"/>
            </a:pPr>
            <a:r>
              <a:rPr lang="ar-QA" dirty="0">
                <a:latin typeface="Times New Roman" panose="02020603050405020304" pitchFamily="18" charset="0"/>
                <a:cs typeface="Times New Roman" panose="02020603050405020304" pitchFamily="18" charset="0"/>
              </a:rPr>
              <a:t>ما لا يقل عن خبيرين يمثلان كيانات لديها أنظمة التزامات وطنية للإبلاغ مثل</a:t>
            </a:r>
            <a:r>
              <a:rPr lang="en-US" dirty="0">
                <a:latin typeface="Times New Roman" panose="02020603050405020304" pitchFamily="18" charset="0"/>
                <a:cs typeface="Times New Roman" panose="02020603050405020304" pitchFamily="18" charset="0"/>
              </a:rPr>
              <a:t> CBD, FAO, OIE, UNEP, CABI </a:t>
            </a:r>
            <a:r>
              <a:rPr lang="ar-QA"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WHO, </a:t>
            </a:r>
            <a:r>
              <a:rPr lang="ar-QA" dirty="0">
                <a:latin typeface="Times New Roman" panose="02020603050405020304" pitchFamily="18" charset="0"/>
                <a:cs typeface="Times New Roman" panose="02020603050405020304" pitchFamily="18" charset="0"/>
              </a:rPr>
              <a:t>. </a:t>
            </a:r>
            <a:endParaRPr lang="en-US" b="1"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217241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6133" y="3325731"/>
            <a:ext cx="8043333" cy="515526"/>
          </a:xfrm>
          <a:prstGeom prst="rect">
            <a:avLst/>
          </a:prstGeom>
          <a:noFill/>
        </p:spPr>
        <p:txBody>
          <a:bodyPr wrap="square" rtlCol="0">
            <a:spAutoFit/>
          </a:bodyPr>
          <a:lstStyle/>
          <a:p>
            <a:pPr marL="357188" indent="-357188">
              <a:buFont typeface="Wingdings" panose="05000000000000000000" pitchFamily="2" charset="2"/>
              <a:buChar char="Ø"/>
            </a:pPr>
            <a:endParaRPr lang="en-US" sz="1375" dirty="0">
              <a:latin typeface="Times New Roman" panose="02020603050405020304" pitchFamily="18" charset="0"/>
              <a:cs typeface="Times New Roman" panose="02020603050405020304" pitchFamily="18" charset="0"/>
            </a:endParaRPr>
          </a:p>
          <a:p>
            <a:endParaRPr lang="en-US" sz="1375" dirty="0">
              <a:latin typeface="Times New Roman" panose="02020603050405020304" pitchFamily="18" charset="0"/>
              <a:cs typeface="Times New Roman" panose="02020603050405020304" pitchFamily="18" charset="0"/>
            </a:endParaRPr>
          </a:p>
        </p:txBody>
      </p:sp>
      <p:sp>
        <p:nvSpPr>
          <p:cNvPr id="3" name="Title 1"/>
          <p:cNvSpPr txBox="1">
            <a:spLocks/>
          </p:cNvSpPr>
          <p:nvPr/>
        </p:nvSpPr>
        <p:spPr>
          <a:xfrm>
            <a:off x="2730992" y="381000"/>
            <a:ext cx="6330463" cy="54072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rtl="1">
              <a:defRPr/>
            </a:pPr>
            <a:r>
              <a:rPr lang="ar-QA" altLang="zh-CN" sz="255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1.1 لمحة عامة عن الالتزامات الوطنية للإبلاغ</a:t>
            </a:r>
          </a:p>
        </p:txBody>
      </p:sp>
      <p:grpSp>
        <p:nvGrpSpPr>
          <p:cNvPr id="8" name="Group 7"/>
          <p:cNvGrpSpPr/>
          <p:nvPr/>
        </p:nvGrpSpPr>
        <p:grpSpPr>
          <a:xfrm>
            <a:off x="4876800" y="2062338"/>
            <a:ext cx="1692111" cy="1484174"/>
            <a:chOff x="2125661" y="980677"/>
            <a:chExt cx="2734206" cy="2428875"/>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5662" y="980677"/>
              <a:ext cx="2657475" cy="2428875"/>
            </a:xfrm>
            <a:prstGeom prst="rect">
              <a:avLst/>
            </a:prstGeom>
          </p:spPr>
        </p:pic>
        <p:sp>
          <p:nvSpPr>
            <p:cNvPr id="5" name="TextBox 4"/>
            <p:cNvSpPr txBox="1"/>
            <p:nvPr/>
          </p:nvSpPr>
          <p:spPr>
            <a:xfrm>
              <a:off x="3776132" y="1063886"/>
              <a:ext cx="1083735" cy="717747"/>
            </a:xfrm>
            <a:prstGeom prst="rect">
              <a:avLst/>
            </a:prstGeom>
            <a:solidFill>
              <a:schemeClr val="bg1"/>
            </a:solidFill>
          </p:spPr>
          <p:txBody>
            <a:bodyPr wrap="square" rtlCol="0">
              <a:spAutoFit/>
            </a:bodyPr>
            <a:lstStyle/>
            <a:p>
              <a:endParaRPr lang="en-US" sz="2250" dirty="0"/>
            </a:p>
          </p:txBody>
        </p:sp>
        <p:sp>
          <p:nvSpPr>
            <p:cNvPr id="6" name="TextBox 5"/>
            <p:cNvSpPr txBox="1"/>
            <p:nvPr/>
          </p:nvSpPr>
          <p:spPr>
            <a:xfrm>
              <a:off x="4279636" y="2224105"/>
              <a:ext cx="503500" cy="717747"/>
            </a:xfrm>
            <a:prstGeom prst="rect">
              <a:avLst/>
            </a:prstGeom>
            <a:solidFill>
              <a:schemeClr val="bg1"/>
            </a:solidFill>
          </p:spPr>
          <p:txBody>
            <a:bodyPr wrap="square" rtlCol="0">
              <a:spAutoFit/>
            </a:bodyPr>
            <a:lstStyle/>
            <a:p>
              <a:endParaRPr lang="en-US" sz="2250" dirty="0"/>
            </a:p>
          </p:txBody>
        </p:sp>
        <p:sp>
          <p:nvSpPr>
            <p:cNvPr id="7" name="TextBox 6"/>
            <p:cNvSpPr txBox="1"/>
            <p:nvPr/>
          </p:nvSpPr>
          <p:spPr>
            <a:xfrm>
              <a:off x="2125661" y="2203580"/>
              <a:ext cx="503500" cy="717747"/>
            </a:xfrm>
            <a:prstGeom prst="rect">
              <a:avLst/>
            </a:prstGeom>
            <a:solidFill>
              <a:schemeClr val="bg1"/>
            </a:solidFill>
          </p:spPr>
          <p:txBody>
            <a:bodyPr wrap="square" rtlCol="0">
              <a:spAutoFit/>
            </a:bodyPr>
            <a:lstStyle/>
            <a:p>
              <a:endParaRPr lang="en-US" sz="2250" dirty="0"/>
            </a:p>
          </p:txBody>
        </p:sp>
      </p:grpSp>
      <p:sp>
        <p:nvSpPr>
          <p:cNvPr id="9" name="TextBox 8"/>
          <p:cNvSpPr txBox="1"/>
          <p:nvPr/>
        </p:nvSpPr>
        <p:spPr>
          <a:xfrm>
            <a:off x="1474578" y="2113183"/>
            <a:ext cx="3063775" cy="1015663"/>
          </a:xfrm>
          <a:prstGeom prst="rect">
            <a:avLst/>
          </a:prstGeom>
          <a:noFill/>
        </p:spPr>
        <p:txBody>
          <a:bodyPr wrap="square" rtlCol="0">
            <a:spAutoFit/>
          </a:bodyPr>
          <a:lstStyle/>
          <a:p>
            <a:pPr lvl="0" algn="just" defTabSz="714375" rtl="1" eaLnBrk="0" fontAlgn="base" hangingPunct="0">
              <a:spcBef>
                <a:spcPct val="0"/>
              </a:spcBef>
              <a:spcAft>
                <a:spcPct val="0"/>
              </a:spcAft>
            </a:pPr>
            <a:r>
              <a:rPr lang="ar-QA" sz="2000" b="1" dirty="0">
                <a:solidFill>
                  <a:srgbClr val="FF6600"/>
                </a:solidFill>
                <a:latin typeface="Times New Roman" panose="02020603050405020304" pitchFamily="18" charset="0"/>
                <a:cs typeface="Times New Roman" panose="02020603050405020304" pitchFamily="18" charset="0"/>
              </a:rPr>
              <a:t>الغرض: </a:t>
            </a:r>
            <a:r>
              <a:rPr lang="ar-QA" sz="2000" dirty="0">
                <a:solidFill>
                  <a:srgbClr val="000000"/>
                </a:solidFill>
                <a:latin typeface="Times New Roman" panose="02020603050405020304" pitchFamily="18" charset="0"/>
                <a:cs typeface="Times New Roman" panose="02020603050405020304" pitchFamily="18" charset="0"/>
              </a:rPr>
              <a:t>التعاون الدولي في مكافحة آفات النباتات والمنتجات النباتية ومنع انتشارها على الصعيد الدولي</a:t>
            </a:r>
            <a:endParaRPr lang="en-US" sz="2000" dirty="0">
              <a:solidFill>
                <a:srgbClr val="000000"/>
              </a:solidFill>
              <a:latin typeface="Times New Roman" panose="02020603050405020304" pitchFamily="18" charset="0"/>
              <a:cs typeface="Times New Roman" panose="02020603050405020304" pitchFamily="18" charset="0"/>
            </a:endParaRPr>
          </a:p>
        </p:txBody>
      </p:sp>
      <p:sp>
        <p:nvSpPr>
          <p:cNvPr id="10" name="TextBox 9"/>
          <p:cNvSpPr txBox="1"/>
          <p:nvPr/>
        </p:nvSpPr>
        <p:spPr>
          <a:xfrm>
            <a:off x="7338707" y="2113182"/>
            <a:ext cx="3445496" cy="1015663"/>
          </a:xfrm>
          <a:prstGeom prst="rect">
            <a:avLst/>
          </a:prstGeom>
          <a:noFill/>
        </p:spPr>
        <p:txBody>
          <a:bodyPr wrap="square" rtlCol="0">
            <a:spAutoFit/>
          </a:bodyPr>
          <a:lstStyle/>
          <a:p>
            <a:pPr lvl="0" algn="just" defTabSz="714375" rtl="1" eaLnBrk="0" fontAlgn="base" hangingPunct="0">
              <a:spcBef>
                <a:spcPct val="0"/>
              </a:spcBef>
              <a:spcAft>
                <a:spcPct val="0"/>
              </a:spcAft>
            </a:pPr>
            <a:r>
              <a:rPr lang="ar-QA" sz="2000" b="1" dirty="0">
                <a:solidFill>
                  <a:srgbClr val="EEECE1">
                    <a:lumMod val="25000"/>
                  </a:srgbClr>
                </a:solidFill>
                <a:latin typeface="Times New Roman" panose="02020603050405020304" pitchFamily="18" charset="0"/>
                <a:cs typeface="Times New Roman" panose="02020603050405020304" pitchFamily="18" charset="0"/>
              </a:rPr>
              <a:t>الالتزامات : </a:t>
            </a:r>
            <a:r>
              <a:rPr lang="ar-QA" sz="2000" dirty="0">
                <a:solidFill>
                  <a:srgbClr val="000000"/>
                </a:solidFill>
                <a:latin typeface="Times New Roman" panose="02020603050405020304" pitchFamily="18" charset="0"/>
                <a:cs typeface="Times New Roman" panose="02020603050405020304" pitchFamily="18" charset="0"/>
              </a:rPr>
              <a:t>جميع البلدان الموقعة على الاتفاقية ملزمة بتنفيذ جميع التزامات الإبلاغ وهي مسئولة عنها</a:t>
            </a:r>
            <a:endParaRPr lang="en-US" sz="2000" dirty="0">
              <a:solidFill>
                <a:srgbClr val="000000"/>
              </a:solidFill>
              <a:latin typeface="Times New Roman" panose="02020603050405020304" pitchFamily="18" charset="0"/>
              <a:cs typeface="Times New Roman" panose="02020603050405020304" pitchFamily="18" charset="0"/>
            </a:endParaRPr>
          </a:p>
        </p:txBody>
      </p:sp>
      <p:sp>
        <p:nvSpPr>
          <p:cNvPr id="11" name="TextBox 10"/>
          <p:cNvSpPr txBox="1"/>
          <p:nvPr/>
        </p:nvSpPr>
        <p:spPr>
          <a:xfrm>
            <a:off x="4052892" y="3978066"/>
            <a:ext cx="3686665" cy="1361911"/>
          </a:xfrm>
          <a:prstGeom prst="rect">
            <a:avLst/>
          </a:prstGeom>
          <a:noFill/>
        </p:spPr>
        <p:txBody>
          <a:bodyPr wrap="square" rtlCol="0">
            <a:spAutoFit/>
          </a:bodyPr>
          <a:lstStyle/>
          <a:p>
            <a:pPr lvl="0" algn="just" defTabSz="714375" rtl="1" eaLnBrk="0" fontAlgn="base" hangingPunct="0">
              <a:spcBef>
                <a:spcPct val="0"/>
              </a:spcBef>
              <a:spcAft>
                <a:spcPct val="0"/>
              </a:spcAft>
            </a:pPr>
            <a:r>
              <a:rPr lang="ar-QA" sz="2000" b="1" dirty="0">
                <a:solidFill>
                  <a:srgbClr val="800000"/>
                </a:solidFill>
                <a:latin typeface="Times New Roman" panose="02020603050405020304" pitchFamily="18" charset="0"/>
                <a:cs typeface="Times New Roman" panose="02020603050405020304" pitchFamily="18" charset="0"/>
              </a:rPr>
              <a:t>السبب : </a:t>
            </a:r>
            <a:r>
              <a:rPr lang="ar-QA" sz="2000" dirty="0">
                <a:solidFill>
                  <a:srgbClr val="000000"/>
                </a:solidFill>
                <a:latin typeface="Times New Roman" panose="02020603050405020304" pitchFamily="18" charset="0"/>
                <a:cs typeface="Times New Roman" panose="02020603050405020304" pitchFamily="18" charset="0"/>
              </a:rPr>
              <a:t>ضمان توافر معلومات الصحة النباتية الرسمية لضمان التجارة الآمنة وحماية البيئة من الآفات النباتية</a:t>
            </a:r>
            <a:endParaRPr lang="en-US" sz="2000" dirty="0">
              <a:solidFill>
                <a:srgbClr val="000000"/>
              </a:solidFill>
              <a:latin typeface="Times New Roman" panose="02020603050405020304" pitchFamily="18" charset="0"/>
              <a:cs typeface="Times New Roman" panose="02020603050405020304" pitchFamily="18" charset="0"/>
            </a:endParaRPr>
          </a:p>
          <a:p>
            <a:endParaRPr lang="en-US" sz="2250" dirty="0"/>
          </a:p>
        </p:txBody>
      </p:sp>
    </p:spTree>
    <p:extLst>
      <p:ext uri="{BB962C8B-B14F-4D97-AF65-F5344CB8AC3E}">
        <p14:creationId xmlns:p14="http://schemas.microsoft.com/office/powerpoint/2010/main" val="37765620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899163" y="454966"/>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defTabSz="685800">
              <a:lnSpc>
                <a:spcPct val="100000"/>
              </a:lnSpc>
              <a:spcBef>
                <a:spcPts val="0"/>
              </a:spcBef>
              <a:defRPr/>
            </a:pPr>
            <a:r>
              <a:rPr lang="ar-QA" altLang="zh-CN"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خطة عمل الالتزامات الوطنية للإبلاغ في 2021 </a:t>
            </a:r>
            <a:endParaRPr lang="en-US" sz="2400" dirty="0">
              <a:solidFill>
                <a:prstClr val="black"/>
              </a:solidFill>
              <a:latin typeface="Times New Roman" panose="02020603050405020304" pitchFamily="18" charset="0"/>
              <a:ea typeface="+mn-ea"/>
              <a:cs typeface="Times New Roman" panose="02020603050405020304" pitchFamily="18" charset="0"/>
            </a:endParaRPr>
          </a:p>
          <a:p>
            <a:pPr algn="ctr" defTabSz="685800">
              <a:defRPr/>
            </a:pPr>
            <a:endPar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endParaRPr>
          </a:p>
        </p:txBody>
      </p:sp>
      <p:sp>
        <p:nvSpPr>
          <p:cNvPr id="3" name="Rectangle 2"/>
          <p:cNvSpPr/>
          <p:nvPr/>
        </p:nvSpPr>
        <p:spPr>
          <a:xfrm>
            <a:off x="2438597" y="1173715"/>
            <a:ext cx="7251599" cy="959237"/>
          </a:xfrm>
          <a:prstGeom prst="rect">
            <a:avLst/>
          </a:prstGeom>
        </p:spPr>
        <p:txBody>
          <a:bodyPr wrap="square" lIns="91440" tIns="45720" rIns="91440" bIns="45720" anchor="t">
            <a:spAutoFit/>
          </a:bodyPr>
          <a:lstStyle/>
          <a:p>
            <a:pPr defTabSz="685800">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endParaRPr lang="en-US" b="1" dirty="0">
              <a:solidFill>
                <a:prstClr val="black"/>
              </a:solidFill>
              <a:latin typeface="Calibri"/>
              <a:cs typeface="Arial" panose="020B0604020202020204" pitchFamily="34" charset="0"/>
            </a:endParaRPr>
          </a:p>
          <a:p>
            <a:pPr marL="257175" indent="-257175" algn="r" defTabSz="685800" rtl="1">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ar-QA" b="1" dirty="0">
                <a:cs typeface="Arial"/>
              </a:rPr>
              <a:t>استكشاف طرق لتصور بلاغات الآفات</a:t>
            </a:r>
            <a:endParaRPr lang="en-GB" b="1" dirty="0">
              <a:latin typeface="Calibri"/>
              <a:cs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9984" y="2132952"/>
            <a:ext cx="8888820" cy="3941109"/>
          </a:xfrm>
          <a:prstGeom prst="rect">
            <a:avLst/>
          </a:prstGeom>
        </p:spPr>
      </p:pic>
    </p:spTree>
    <p:extLst>
      <p:ext uri="{BB962C8B-B14F-4D97-AF65-F5344CB8AC3E}">
        <p14:creationId xmlns:p14="http://schemas.microsoft.com/office/powerpoint/2010/main" val="12942468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899163" y="463807"/>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defTabSz="685800">
              <a:lnSpc>
                <a:spcPct val="100000"/>
              </a:lnSpc>
              <a:spcBef>
                <a:spcPts val="0"/>
              </a:spcBef>
              <a:defRPr/>
            </a:pPr>
            <a:r>
              <a:rPr lang="ar-QA" altLang="zh-CN"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rPr>
              <a:t>خطة عمل الالتزامات الوطنية للإبلاغ في 2021 </a:t>
            </a:r>
            <a:endParaRPr lang="en-US" sz="2400" dirty="0">
              <a:solidFill>
                <a:prstClr val="black"/>
              </a:solidFill>
              <a:latin typeface="Times New Roman" panose="02020603050405020304" pitchFamily="18" charset="0"/>
              <a:ea typeface="+mn-ea"/>
              <a:cs typeface="Times New Roman" panose="02020603050405020304" pitchFamily="18" charset="0"/>
            </a:endParaRPr>
          </a:p>
          <a:p>
            <a:pPr algn="ctr" defTabSz="685800">
              <a:defRPr/>
            </a:pPr>
            <a:endPar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endParaRPr>
          </a:p>
        </p:txBody>
      </p:sp>
      <p:sp>
        <p:nvSpPr>
          <p:cNvPr id="3" name="Rectangle 2"/>
          <p:cNvSpPr/>
          <p:nvPr/>
        </p:nvSpPr>
        <p:spPr>
          <a:xfrm>
            <a:off x="2438597" y="1173715"/>
            <a:ext cx="7251599" cy="959237"/>
          </a:xfrm>
          <a:prstGeom prst="rect">
            <a:avLst/>
          </a:prstGeom>
        </p:spPr>
        <p:txBody>
          <a:bodyPr wrap="square" lIns="91440" tIns="45720" rIns="91440" bIns="45720" anchor="t">
            <a:spAutoFit/>
          </a:bodyPr>
          <a:lstStyle/>
          <a:p>
            <a:pPr defTabSz="685800">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endParaRPr lang="en-US" b="1" dirty="0">
              <a:solidFill>
                <a:prstClr val="black"/>
              </a:solidFill>
              <a:latin typeface="Calibri"/>
              <a:cs typeface="Arial" panose="020B0604020202020204" pitchFamily="34" charset="0"/>
            </a:endParaRPr>
          </a:p>
          <a:p>
            <a:pPr marL="257175" lvl="0" indent="-257175" algn="r" defTabSz="685800" rtl="1">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ar-QA" b="1" dirty="0">
                <a:solidFill>
                  <a:prstClr val="black"/>
                </a:solidFill>
                <a:cs typeface="Arial"/>
              </a:rPr>
              <a:t>استكشاف طرق لتصور بلاغات الآفات</a:t>
            </a:r>
            <a:endParaRPr lang="en-GB" b="1" dirty="0">
              <a:solidFill>
                <a:prstClr val="black"/>
              </a:solidFill>
              <a:cs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9984" y="2132952"/>
            <a:ext cx="8888820" cy="3941109"/>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78502" y="2891236"/>
            <a:ext cx="3349550" cy="3118547"/>
          </a:xfrm>
          <a:prstGeom prst="rect">
            <a:avLst/>
          </a:prstGeom>
        </p:spPr>
      </p:pic>
    </p:spTree>
    <p:extLst>
      <p:ext uri="{BB962C8B-B14F-4D97-AF65-F5344CB8AC3E}">
        <p14:creationId xmlns:p14="http://schemas.microsoft.com/office/powerpoint/2010/main" val="36341373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819400" y="457200"/>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ar-QA" altLang="zh-CN" sz="2400" b="1" dirty="0">
                <a:solidFill>
                  <a:srgbClr val="165A30"/>
                </a:solidFill>
                <a:effectLst>
                  <a:outerShdw blurRad="38100" dist="38100" dir="2700000" algn="tl">
                    <a:srgbClr val="000000">
                      <a:alpha val="43137"/>
                    </a:srgbClr>
                  </a:outerShdw>
                </a:effectLst>
                <a:latin typeface="Calibri"/>
                <a:ea typeface="Arial Unicode MS"/>
                <a:cs typeface="Arial"/>
              </a:rPr>
              <a:t>روابط ذات صلة بالالتزامات الوطنية للإبلاغ</a:t>
            </a:r>
            <a:endParaRPr lang="en-US" sz="2400" dirty="0">
              <a:solidFill>
                <a:prstClr val="black"/>
              </a:solidFill>
              <a:latin typeface="Times New Roman" panose="02020603050405020304" pitchFamily="18" charset="0"/>
              <a:ea typeface="Arial Unicode MS"/>
              <a:cs typeface="Arial"/>
            </a:endParaRPr>
          </a:p>
          <a:p>
            <a:pPr algn="ctr" defTabSz="685800">
              <a:defRPr/>
            </a:pPr>
            <a:endParaRPr lang="en-US" sz="2400" b="1" dirty="0">
              <a:solidFill>
                <a:srgbClr val="165A30"/>
              </a:solidFill>
              <a:effectLst>
                <a:outerShdw blurRad="38100" dist="38100" dir="2700000" algn="tl">
                  <a:srgbClr val="000000">
                    <a:alpha val="43137"/>
                  </a:srgbClr>
                </a:outerShdw>
              </a:effectLst>
              <a:latin typeface="Calibri"/>
              <a:ea typeface="Arial Unicode MS" panose="020B0604020202020204" pitchFamily="34" charset="-128"/>
              <a:cs typeface="Arial" panose="020B0604020202020204" pitchFamily="34" charset="0"/>
            </a:endParaRPr>
          </a:p>
        </p:txBody>
      </p:sp>
      <p:sp>
        <p:nvSpPr>
          <p:cNvPr id="3" name="Rectangle 2"/>
          <p:cNvSpPr/>
          <p:nvPr/>
        </p:nvSpPr>
        <p:spPr>
          <a:xfrm>
            <a:off x="2613892" y="1758891"/>
            <a:ext cx="7461443" cy="4360168"/>
          </a:xfrm>
          <a:prstGeom prst="rect">
            <a:avLst/>
          </a:prstGeom>
        </p:spPr>
        <p:txBody>
          <a:bodyPr wrap="square">
            <a:spAutoFit/>
          </a:bodyPr>
          <a:lstStyle/>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ar-QA" b="1" dirty="0">
                <a:solidFill>
                  <a:prstClr val="black"/>
                </a:solidFill>
                <a:latin typeface="Calibri"/>
                <a:cs typeface="Arial" panose="020B0604020202020204" pitchFamily="34" charset="0"/>
              </a:rPr>
              <a:t>الالتزامات الوطنية للإبلاغ</a:t>
            </a:r>
            <a:r>
              <a:rPr lang="en-GB" b="1" dirty="0">
                <a:solidFill>
                  <a:prstClr val="black"/>
                </a:solidFill>
                <a:latin typeface="Calibri"/>
                <a:cs typeface="Arial" panose="020B0604020202020204" pitchFamily="34" charset="0"/>
              </a:rPr>
              <a:t> </a:t>
            </a:r>
            <a:r>
              <a:rPr lang="ar-QA" b="1" dirty="0">
                <a:solidFill>
                  <a:prstClr val="black"/>
                </a:solidFill>
                <a:latin typeface="Calibri"/>
                <a:cs typeface="Arial" panose="020B0604020202020204" pitchFamily="34" charset="0"/>
              </a:rPr>
              <a:t>دليل</a:t>
            </a:r>
            <a:r>
              <a:rPr lang="en-GB" b="1" dirty="0">
                <a:solidFill>
                  <a:prstClr val="black"/>
                </a:solidFill>
                <a:latin typeface="Calibri"/>
                <a:cs typeface="Arial" panose="020B0604020202020204" pitchFamily="34" charset="0"/>
              </a:rPr>
              <a:t>: </a:t>
            </a:r>
            <a:r>
              <a:rPr lang="en-GB" sz="1350" b="1" dirty="0">
                <a:solidFill>
                  <a:prstClr val="black"/>
                </a:solidFill>
                <a:latin typeface="Calibri"/>
                <a:cs typeface="Arial" panose="020B0604020202020204" pitchFamily="34" charset="0"/>
                <a:hlinkClick r:id="rId3"/>
              </a:rPr>
              <a:t>https://www.ippc.int/en/publications/80405/</a:t>
            </a:r>
            <a:endParaRPr lang="en-GB" sz="1350"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ar-QA" b="1" dirty="0">
                <a:solidFill>
                  <a:prstClr val="black"/>
                </a:solidFill>
                <a:latin typeface="Calibri"/>
                <a:cs typeface="Arial" panose="020B0604020202020204" pitchFamily="34" charset="0"/>
              </a:rPr>
              <a:t>نشرة الإبلاغ عن الآفات</a:t>
            </a:r>
            <a:r>
              <a:rPr lang="en-GB" b="1" dirty="0">
                <a:solidFill>
                  <a:prstClr val="black"/>
                </a:solidFill>
                <a:latin typeface="Calibri"/>
                <a:cs typeface="Arial" panose="020B0604020202020204" pitchFamily="34" charset="0"/>
              </a:rPr>
              <a:t>: </a:t>
            </a:r>
            <a:r>
              <a:rPr lang="en-GB" sz="1350" b="1" dirty="0">
                <a:solidFill>
                  <a:prstClr val="black"/>
                </a:solidFill>
                <a:latin typeface="Calibri"/>
                <a:cs typeface="Arial" panose="020B0604020202020204" pitchFamily="34" charset="0"/>
                <a:hlinkClick r:id="rId4"/>
              </a:rPr>
              <a:t>https://www.ippc.int/en/countries/reportingsystem-summary/all/</a:t>
            </a:r>
            <a:endParaRPr lang="en-GB" sz="1350"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ar-QA" b="1" dirty="0">
                <a:solidFill>
                  <a:prstClr val="black"/>
                </a:solidFill>
                <a:latin typeface="Calibri"/>
                <a:cs typeface="Arial" panose="020B0604020202020204" pitchFamily="34" charset="0"/>
              </a:rPr>
              <a:t>وثائق تعريفية حول الالتزامات الوطنية للإبلاغ</a:t>
            </a:r>
            <a:r>
              <a:rPr lang="en-US" b="1" dirty="0">
                <a:solidFill>
                  <a:prstClr val="black"/>
                </a:solidFill>
                <a:latin typeface="Calibri"/>
                <a:cs typeface="Arial" panose="020B0604020202020204" pitchFamily="34" charset="0"/>
              </a:rPr>
              <a:t>: </a:t>
            </a:r>
            <a:r>
              <a:rPr lang="en-US" sz="1350" b="1" dirty="0">
                <a:solidFill>
                  <a:prstClr val="black"/>
                </a:solidFill>
                <a:latin typeface="Calibri"/>
                <a:cs typeface="Arial" panose="020B0604020202020204" pitchFamily="34" charset="0"/>
                <a:hlinkClick r:id="rId5"/>
              </a:rPr>
              <a:t>https://www.ippc.int/en/core-activities/information-exchange/nro/</a:t>
            </a:r>
            <a:endParaRPr lang="en-US" sz="1350"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ar-QA" b="1" dirty="0">
                <a:solidFill>
                  <a:prstClr val="black"/>
                </a:solidFill>
                <a:latin typeface="Calibri"/>
                <a:cs typeface="Arial" panose="020B0604020202020204" pitchFamily="34" charset="0"/>
                <a:hlinkClick r:id="rId6"/>
              </a:rPr>
              <a:t>جداول</a:t>
            </a:r>
            <a:r>
              <a:rPr lang="en-US" b="1" dirty="0">
                <a:solidFill>
                  <a:prstClr val="black"/>
                </a:solidFill>
                <a:latin typeface="Calibri"/>
                <a:cs typeface="Arial" panose="020B0604020202020204" pitchFamily="34" charset="0"/>
                <a:hlinkClick r:id="rId6"/>
              </a:rPr>
              <a:t> (</a:t>
            </a:r>
            <a:r>
              <a:rPr lang="ar-QA" b="1" dirty="0">
                <a:solidFill>
                  <a:prstClr val="black"/>
                </a:solidFill>
                <a:latin typeface="Calibri"/>
                <a:cs typeface="Arial" panose="020B0604020202020204" pitchFamily="34" charset="0"/>
                <a:hlinkClick r:id="rId6"/>
              </a:rPr>
              <a:t>قوائم الالتزامات الوطنية للإبلاغ</a:t>
            </a:r>
            <a:r>
              <a:rPr lang="en-US" b="1" dirty="0">
                <a:solidFill>
                  <a:prstClr val="black"/>
                </a:solidFill>
                <a:latin typeface="Calibri"/>
                <a:cs typeface="Arial" panose="020B0604020202020204" pitchFamily="34" charset="0"/>
                <a:hlinkClick r:id="rId6"/>
              </a:rPr>
              <a:t>)</a:t>
            </a:r>
            <a:endParaRPr lang="en-US"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ar-QA" b="1" dirty="0">
                <a:solidFill>
                  <a:prstClr val="black"/>
                </a:solidFill>
                <a:latin typeface="Calibri"/>
                <a:cs typeface="Arial" panose="020B0604020202020204" pitchFamily="34" charset="0"/>
                <a:hlinkClick r:id="rId5"/>
              </a:rPr>
              <a:t>تحديثات </a:t>
            </a:r>
            <a:r>
              <a:rPr lang="en-US" b="1" dirty="0">
                <a:solidFill>
                  <a:prstClr val="black"/>
                </a:solidFill>
                <a:latin typeface="Calibri"/>
                <a:cs typeface="Arial" panose="020B0604020202020204" pitchFamily="34" charset="0"/>
                <a:hlinkClick r:id="rId5"/>
              </a:rPr>
              <a:t>(</a:t>
            </a:r>
            <a:r>
              <a:rPr lang="ar-QA" b="1" dirty="0">
                <a:solidFill>
                  <a:prstClr val="black"/>
                </a:solidFill>
                <a:latin typeface="Calibri"/>
                <a:cs typeface="Arial" panose="020B0604020202020204" pitchFamily="34" charset="0"/>
                <a:hlinkClick r:id="rId5"/>
              </a:rPr>
              <a:t>النشرة التعليمية</a:t>
            </a:r>
            <a:r>
              <a:rPr lang="en-US" b="1" dirty="0">
                <a:solidFill>
                  <a:prstClr val="black"/>
                </a:solidFill>
                <a:latin typeface="Calibri"/>
                <a:cs typeface="Arial" panose="020B0604020202020204" pitchFamily="34" charset="0"/>
                <a:hlinkClick r:id="rId5"/>
              </a:rPr>
              <a:t>)</a:t>
            </a:r>
            <a:endParaRPr lang="en-US"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ar-QA" b="1" dirty="0">
                <a:solidFill>
                  <a:prstClr val="black"/>
                </a:solidFill>
                <a:latin typeface="Calibri"/>
                <a:cs typeface="Arial" panose="020B0604020202020204" pitchFamily="34" charset="0"/>
              </a:rPr>
              <a:t>احصائيات</a:t>
            </a:r>
            <a:r>
              <a:rPr lang="en-US" b="1" dirty="0">
                <a:solidFill>
                  <a:prstClr val="black"/>
                </a:solidFill>
                <a:latin typeface="Calibri"/>
                <a:cs typeface="Arial" panose="020B0604020202020204" pitchFamily="34" charset="0"/>
              </a:rPr>
              <a:t> (</a:t>
            </a:r>
            <a:r>
              <a:rPr lang="ar-QA" b="1" dirty="0">
                <a:solidFill>
                  <a:prstClr val="black"/>
                </a:solidFill>
                <a:latin typeface="Calibri"/>
                <a:cs typeface="Arial" panose="020B0604020202020204" pitchFamily="34" charset="0"/>
              </a:rPr>
              <a:t>ملخصات قرارات الهيئة و</a:t>
            </a:r>
            <a:r>
              <a:rPr lang="ar-QA" b="1" dirty="0">
                <a:solidFill>
                  <a:prstClr val="black"/>
                </a:solidFill>
                <a:latin typeface="Calibri"/>
                <a:cs typeface="Arial" panose="020B0604020202020204" pitchFamily="34" charset="0"/>
                <a:hlinkClick r:id="rId7"/>
              </a:rPr>
              <a:t>احصائيات حية على البوابة</a:t>
            </a:r>
            <a:r>
              <a:rPr lang="en-US" b="1" dirty="0">
                <a:solidFill>
                  <a:prstClr val="black"/>
                </a:solidFill>
                <a:latin typeface="Calibri"/>
                <a:cs typeface="Arial" panose="020B0604020202020204" pitchFamily="34" charset="0"/>
              </a:rPr>
              <a:t>)</a:t>
            </a: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ar-QA" b="1" dirty="0">
                <a:solidFill>
                  <a:prstClr val="black"/>
                </a:solidFill>
                <a:latin typeface="Calibri"/>
                <a:cs typeface="Arial" panose="020B0604020202020204" pitchFamily="34" charset="0"/>
                <a:hlinkClick r:id="rId8"/>
              </a:rPr>
              <a:t>قوائم البلاغات</a:t>
            </a:r>
            <a:endParaRPr lang="en-GB" b="1" dirty="0">
              <a:solidFill>
                <a:prstClr val="black"/>
              </a:solidFill>
              <a:latin typeface="Calibri"/>
              <a:cs typeface="Arial" panose="020B0604020202020204" pitchFamily="34" charset="0"/>
            </a:endParaRPr>
          </a:p>
          <a:p>
            <a:pPr marL="257175" indent="-257175" defTabSz="685800">
              <a:spcBef>
                <a:spcPts val="450"/>
              </a:spcBef>
              <a:spcAft>
                <a:spcPts val="450"/>
              </a:spcAft>
              <a:buFont typeface="Wingdings" panose="05000000000000000000" pitchFamily="2" charset="2"/>
              <a:buChar char="Ø"/>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ar-QA" b="1" dirty="0">
                <a:solidFill>
                  <a:prstClr val="black"/>
                </a:solidFill>
                <a:latin typeface="Calibri"/>
                <a:cs typeface="Arial" panose="020B0604020202020204" pitchFamily="34" charset="0"/>
                <a:hlinkClick r:id="rId9"/>
              </a:rPr>
              <a:t>دورة التعلم الالكتروني</a:t>
            </a:r>
            <a:endParaRPr lang="en-US" b="1" dirty="0">
              <a:solidFill>
                <a:prstClr val="black"/>
              </a:solidFill>
              <a:latin typeface="Calibri"/>
              <a:cs typeface="Arial" panose="020B0604020202020204" pitchFamily="34" charset="0"/>
            </a:endParaRPr>
          </a:p>
        </p:txBody>
      </p:sp>
    </p:spTree>
    <p:extLst>
      <p:ext uri="{BB962C8B-B14F-4D97-AF65-F5344CB8AC3E}">
        <p14:creationId xmlns:p14="http://schemas.microsoft.com/office/powerpoint/2010/main" val="32326776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645047" y="2343141"/>
            <a:ext cx="5000625" cy="2043114"/>
            <a:chOff x="1696837" y="1188712"/>
            <a:chExt cx="4000500" cy="1634491"/>
          </a:xfrm>
        </p:grpSpPr>
        <p:pic>
          <p:nvPicPr>
            <p:cNvPr id="2" name="Picture 2" descr="Image result for å·è½´è¾¹æ¡ç´ 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6837" y="1188712"/>
              <a:ext cx="4000500" cy="163449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149601" y="1667933"/>
              <a:ext cx="2429204" cy="680356"/>
            </a:xfrm>
            <a:prstGeom prst="rect">
              <a:avLst/>
            </a:prstGeom>
            <a:solidFill>
              <a:schemeClr val="bg1">
                <a:lumMod val="95000"/>
              </a:schemeClr>
            </a:solidFill>
          </p:spPr>
          <p:txBody>
            <a:bodyPr wrap="square" lIns="68580" tIns="90000" rIns="68580" bIns="135000">
              <a:spAutoFit/>
              <a:scene3d>
                <a:camera prst="orthographicFront"/>
                <a:lightRig rig="soft" dir="t">
                  <a:rot lat="0" lon="0" rev="15600000"/>
                </a:lightRig>
              </a:scene3d>
              <a:sp3d extrusionH="57150" prstMaterial="softEdge">
                <a:bevelT w="25400" h="38100"/>
              </a:sp3d>
            </a:bodyPr>
            <a:lstStyle/>
            <a:p>
              <a:pPr algn="ctr" defTabSz="685800"/>
              <a:r>
                <a:rPr lang="ar-QA" sz="4050" b="1" dirty="0">
                  <a:ln/>
                  <a:solidFill>
                    <a:srgbClr val="8064A2"/>
                  </a:solidFill>
                  <a:latin typeface="Times New Roman" panose="02020603050405020304" pitchFamily="18" charset="0"/>
                  <a:cs typeface="Times New Roman" panose="02020603050405020304" pitchFamily="18" charset="0"/>
                </a:rPr>
                <a:t>مناقشة</a:t>
              </a:r>
              <a:endParaRPr lang="en-US" sz="4050" b="1" dirty="0">
                <a:ln/>
                <a:solidFill>
                  <a:srgbClr val="8064A2"/>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5694931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ar-QA" dirty="0"/>
              <a:t>شكرا لكم</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692771"/>
          </a:xfrm>
          <a:prstGeom prst="rect">
            <a:avLst/>
          </a:prstGeom>
        </p:spPr>
        <p:txBody>
          <a:bodyPr wrap="square">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ar-QA" altLang="en-US" sz="1600" b="1"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أمانة الاتفاقية الدولية لوقاية النباتات</a:t>
            </a:r>
            <a:br>
              <a:rPr kumimoji="0" lang="fr-FR" altLang="en-US" sz="1600" b="1"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br>
              <a:rPr kumimoji="0" lang="fr-FR" altLang="en-US" sz="1600" b="1"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r>
              <a:rPr kumimoji="0" lang="ar-QA"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منظمة الأغذية والزراعة للأمم المتحدة</a:t>
            </a:r>
            <a: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 (FAO)</a:t>
            </a:r>
            <a:b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b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r>
              <a:rPr kumimoji="0" lang="fr-FR" altLang="en-US" sz="1600" b="1"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ippc@fao.org | www.ippc.int</a:t>
            </a:r>
            <a:br>
              <a:rPr kumimoji="0" lang="en-US" sz="5400" b="0" i="0" u="none" strike="noStrike" kern="1200" cap="none" spc="0" normalizeH="0" baseline="0" noProof="0" dirty="0">
                <a:ln>
                  <a:noFill/>
                </a:ln>
                <a:solidFill>
                  <a:prstClr val="white"/>
                </a:solidFill>
                <a:effectLst/>
                <a:uLnTx/>
                <a:uFillTx/>
                <a:latin typeface="Calibri" panose="020F0502020204030204"/>
                <a:ea typeface="+mn-ea"/>
                <a:cs typeface="+mn-cs"/>
              </a:rPr>
            </a:br>
            <a:endParaRPr kumimoji="0" lang="x-none"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208100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047246" y="1668073"/>
            <a:ext cx="557784" cy="555645"/>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txBox="1">
            <a:spLocks/>
          </p:cNvSpPr>
          <p:nvPr/>
        </p:nvSpPr>
        <p:spPr>
          <a:xfrm>
            <a:off x="2663682" y="121113"/>
            <a:ext cx="6426001" cy="825703"/>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548640" rtl="1">
              <a:defRPr/>
            </a:pPr>
            <a:r>
              <a:rPr lang="ar-QA" altLang="zh-CN" sz="28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2.1 لمحة عن الالتزامات الوطنية للإبلاغ العامة</a:t>
            </a:r>
          </a:p>
        </p:txBody>
      </p:sp>
      <p:sp>
        <p:nvSpPr>
          <p:cNvPr id="5" name="Rectangle 4"/>
          <p:cNvSpPr/>
          <p:nvPr/>
        </p:nvSpPr>
        <p:spPr>
          <a:xfrm>
            <a:off x="7074678" y="1698060"/>
            <a:ext cx="502920" cy="502920"/>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01</a:t>
            </a:r>
          </a:p>
        </p:txBody>
      </p:sp>
      <p:sp>
        <p:nvSpPr>
          <p:cNvPr id="6" name="Rectangle 5"/>
          <p:cNvSpPr/>
          <p:nvPr/>
        </p:nvSpPr>
        <p:spPr>
          <a:xfrm>
            <a:off x="7040532" y="2859542"/>
            <a:ext cx="557784" cy="555645"/>
          </a:xfrm>
          <a:prstGeom prst="rect">
            <a:avLst/>
          </a:prstGeom>
          <a:solidFill>
            <a:schemeClr val="bg1"/>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7067964" y="2892317"/>
            <a:ext cx="502920" cy="502920"/>
          </a:xfrm>
          <a:prstGeom prst="rect">
            <a:avLst/>
          </a:prstGeom>
          <a:solidFill>
            <a:schemeClr val="bg1"/>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47246" y="3912504"/>
            <a:ext cx="557784" cy="555645"/>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074755" y="3938865"/>
            <a:ext cx="502920" cy="502920"/>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03</a:t>
            </a:r>
          </a:p>
        </p:txBody>
      </p:sp>
      <p:sp>
        <p:nvSpPr>
          <p:cNvPr id="10" name="Rectangle 9"/>
          <p:cNvSpPr/>
          <p:nvPr/>
        </p:nvSpPr>
        <p:spPr>
          <a:xfrm>
            <a:off x="7040532" y="4965465"/>
            <a:ext cx="557784" cy="538402"/>
          </a:xfrm>
          <a:prstGeom prst="rect">
            <a:avLst/>
          </a:prstGeom>
          <a:solidFill>
            <a:schemeClr val="bg1"/>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065442" y="4983206"/>
            <a:ext cx="502920" cy="502920"/>
          </a:xfrm>
          <a:prstGeom prst="rect">
            <a:avLst/>
          </a:prstGeom>
          <a:solidFill>
            <a:schemeClr val="bg1"/>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04</a:t>
            </a:r>
          </a:p>
        </p:txBody>
      </p:sp>
      <p:sp>
        <p:nvSpPr>
          <p:cNvPr id="12" name="Rectangle 11"/>
          <p:cNvSpPr/>
          <p:nvPr/>
        </p:nvSpPr>
        <p:spPr>
          <a:xfrm>
            <a:off x="7065619" y="2892317"/>
            <a:ext cx="502920" cy="502920"/>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02</a:t>
            </a:r>
          </a:p>
        </p:txBody>
      </p:sp>
      <p:sp>
        <p:nvSpPr>
          <p:cNvPr id="19" name="Rectangle 18"/>
          <p:cNvSpPr/>
          <p:nvPr/>
        </p:nvSpPr>
        <p:spPr>
          <a:xfrm>
            <a:off x="7316902" y="1579784"/>
            <a:ext cx="3641315" cy="830997"/>
          </a:xfrm>
          <a:prstGeom prst="rect">
            <a:avLst/>
          </a:prstGeom>
        </p:spPr>
        <p:txBody>
          <a:bodyPr wrap="square">
            <a:spAutoFit/>
          </a:bodyPr>
          <a:lstStyle/>
          <a:p>
            <a:pPr algn="r" rtl="1"/>
            <a:r>
              <a:rPr lang="ar-QA" b="1" kern="0" dirty="0">
                <a:latin typeface="Times New Roman" panose="02020603050405020304" pitchFamily="18" charset="0"/>
                <a:cs typeface="Times New Roman" panose="02020603050405020304" pitchFamily="18" charset="0"/>
              </a:rPr>
              <a:t>تحديد نقاط الاتصال الرسمية للاتفاقية الدولية لوقاية النباتات</a:t>
            </a:r>
            <a:endParaRPr lang="en-US" b="1" dirty="0"/>
          </a:p>
        </p:txBody>
      </p:sp>
      <p:sp>
        <p:nvSpPr>
          <p:cNvPr id="20" name="Rectangle 19"/>
          <p:cNvSpPr/>
          <p:nvPr/>
        </p:nvSpPr>
        <p:spPr>
          <a:xfrm>
            <a:off x="7600661" y="2929931"/>
            <a:ext cx="3932487" cy="461665"/>
          </a:xfrm>
          <a:prstGeom prst="rect">
            <a:avLst/>
          </a:prstGeom>
        </p:spPr>
        <p:txBody>
          <a:bodyPr wrap="none">
            <a:spAutoFit/>
          </a:bodyPr>
          <a:lstStyle/>
          <a:p>
            <a:pPr algn="r" defTabSz="548640" rtl="1">
              <a:defRPr/>
            </a:pPr>
            <a:r>
              <a:rPr lang="ar-QA" b="1" kern="0" dirty="0">
                <a:solidFill>
                  <a:prstClr val="black"/>
                </a:solidFill>
                <a:latin typeface="Times New Roman" panose="02020603050405020304" pitchFamily="18" charset="0"/>
                <a:cs typeface="Times New Roman" panose="02020603050405020304" pitchFamily="18" charset="0"/>
              </a:rPr>
              <a:t>وصف المنظمة الوطنية لوقاية النباتات</a:t>
            </a:r>
            <a:endParaRPr lang="en-US" b="1" kern="0" dirty="0">
              <a:solidFill>
                <a:prstClr val="black"/>
              </a:solidFill>
              <a:latin typeface="Times New Roman" panose="02020603050405020304" pitchFamily="18" charset="0"/>
              <a:cs typeface="Times New Roman" panose="02020603050405020304" pitchFamily="18" charset="0"/>
            </a:endParaRPr>
          </a:p>
        </p:txBody>
      </p:sp>
      <p:sp>
        <p:nvSpPr>
          <p:cNvPr id="21" name="Rectangle 20"/>
          <p:cNvSpPr/>
          <p:nvPr/>
        </p:nvSpPr>
        <p:spPr>
          <a:xfrm>
            <a:off x="5943600" y="3810000"/>
            <a:ext cx="4572000" cy="830997"/>
          </a:xfrm>
          <a:prstGeom prst="rect">
            <a:avLst/>
          </a:prstGeom>
        </p:spPr>
        <p:txBody>
          <a:bodyPr>
            <a:spAutoFit/>
          </a:bodyPr>
          <a:lstStyle/>
          <a:p>
            <a:pPr algn="r" defTabSz="548640" rtl="1">
              <a:defRPr/>
            </a:pPr>
            <a:r>
              <a:rPr lang="ar-QA" b="1" kern="0" dirty="0">
                <a:solidFill>
                  <a:prstClr val="black"/>
                </a:solidFill>
                <a:latin typeface="Times New Roman" panose="02020603050405020304" pitchFamily="18" charset="0"/>
                <a:cs typeface="Times New Roman" panose="02020603050405020304" pitchFamily="18" charset="0"/>
              </a:rPr>
              <a:t>متطلبات الصحة النباتية ،</a:t>
            </a:r>
          </a:p>
          <a:p>
            <a:pPr algn="r" defTabSz="548640" rtl="1">
              <a:defRPr/>
            </a:pPr>
            <a:r>
              <a:rPr lang="ar-QA" b="1" kern="0" dirty="0">
                <a:solidFill>
                  <a:prstClr val="black"/>
                </a:solidFill>
                <a:latin typeface="Times New Roman" panose="02020603050405020304" pitchFamily="18" charset="0"/>
                <a:cs typeface="Times New Roman" panose="02020603050405020304" pitchFamily="18" charset="0"/>
              </a:rPr>
              <a:t>القيود والمحظورات</a:t>
            </a:r>
            <a:endParaRPr lang="en-US" b="1" kern="0" dirty="0">
              <a:solidFill>
                <a:prstClr val="black"/>
              </a:solidFill>
              <a:latin typeface="Times New Roman" panose="02020603050405020304" pitchFamily="18" charset="0"/>
              <a:cs typeface="Times New Roman" panose="02020603050405020304" pitchFamily="18" charset="0"/>
            </a:endParaRPr>
          </a:p>
        </p:txBody>
      </p:sp>
      <p:sp>
        <p:nvSpPr>
          <p:cNvPr id="22" name="Rectangle 21"/>
          <p:cNvSpPr/>
          <p:nvPr/>
        </p:nvSpPr>
        <p:spPr>
          <a:xfrm>
            <a:off x="7782393" y="5034762"/>
            <a:ext cx="1936749" cy="461665"/>
          </a:xfrm>
          <a:prstGeom prst="rect">
            <a:avLst/>
          </a:prstGeom>
        </p:spPr>
        <p:txBody>
          <a:bodyPr wrap="none">
            <a:spAutoFit/>
          </a:bodyPr>
          <a:lstStyle/>
          <a:p>
            <a:pPr defTabSz="548640">
              <a:defRPr/>
            </a:pPr>
            <a:r>
              <a:rPr lang="ar-QA" b="1" kern="0" dirty="0">
                <a:latin typeface="Times New Roman" panose="02020603050405020304" pitchFamily="18" charset="0"/>
                <a:cs typeface="Times New Roman" panose="02020603050405020304" pitchFamily="18" charset="0"/>
              </a:rPr>
              <a:t>قوائم نقاط الدخول</a:t>
            </a:r>
            <a:endParaRPr lang="en-US" b="1" kern="0" dirty="0">
              <a:latin typeface="Times New Roman" panose="02020603050405020304" pitchFamily="18" charset="0"/>
              <a:cs typeface="Times New Roman" panose="02020603050405020304" pitchFamily="18" charset="0"/>
            </a:endParaRPr>
          </a:p>
        </p:txBody>
      </p:sp>
      <p:cxnSp>
        <p:nvCxnSpPr>
          <p:cNvPr id="29" name="Straight Connector 28"/>
          <p:cNvCxnSpPr/>
          <p:nvPr/>
        </p:nvCxnSpPr>
        <p:spPr>
          <a:xfrm>
            <a:off x="7661004" y="1579073"/>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7656389" y="2756705"/>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7656391" y="3818886"/>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656384" y="4871836"/>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7605030" y="1405405"/>
            <a:ext cx="734496" cy="307777"/>
          </a:xfrm>
          <a:prstGeom prst="rect">
            <a:avLst/>
          </a:prstGeom>
          <a:noFill/>
        </p:spPr>
        <p:txBody>
          <a:bodyPr wrap="none" rtlCol="0">
            <a:spAutoFit/>
          </a:bodyPr>
          <a:lstStyle/>
          <a:p>
            <a:r>
              <a:rPr lang="ar-QA" sz="1400" dirty="0">
                <a:solidFill>
                  <a:srgbClr val="0000CC"/>
                </a:solidFill>
                <a:latin typeface="Arial" panose="020B0604020202020204" pitchFamily="34" charset="0"/>
                <a:cs typeface="Arial" panose="020B0604020202020204" pitchFamily="34" charset="0"/>
              </a:rPr>
              <a:t>التزام عام</a:t>
            </a:r>
            <a:endParaRPr lang="en-US" sz="1400" dirty="0">
              <a:solidFill>
                <a:srgbClr val="0000CC"/>
              </a:solidFill>
              <a:latin typeface="Arial" panose="020B0604020202020204" pitchFamily="34" charset="0"/>
              <a:cs typeface="Arial" panose="020B0604020202020204" pitchFamily="34" charset="0"/>
            </a:endParaRPr>
          </a:p>
        </p:txBody>
      </p:sp>
      <p:sp>
        <p:nvSpPr>
          <p:cNvPr id="38" name="TextBox 37"/>
          <p:cNvSpPr txBox="1"/>
          <p:nvPr/>
        </p:nvSpPr>
        <p:spPr>
          <a:xfrm>
            <a:off x="7623403" y="2603538"/>
            <a:ext cx="734496" cy="307777"/>
          </a:xfrm>
          <a:prstGeom prst="rect">
            <a:avLst/>
          </a:prstGeom>
          <a:noFill/>
        </p:spPr>
        <p:txBody>
          <a:bodyPr wrap="none" rtlCol="0">
            <a:spAutoFit/>
          </a:bodyPr>
          <a:lstStyle/>
          <a:p>
            <a:r>
              <a:rPr lang="ar-QA" sz="1400" dirty="0">
                <a:solidFill>
                  <a:srgbClr val="0000CC"/>
                </a:solidFill>
                <a:latin typeface="Arial" panose="020B0604020202020204" pitchFamily="34" charset="0"/>
              </a:rPr>
              <a:t>التزام عام</a:t>
            </a:r>
          </a:p>
        </p:txBody>
      </p:sp>
      <p:sp>
        <p:nvSpPr>
          <p:cNvPr id="39" name="TextBox 38"/>
          <p:cNvSpPr txBox="1"/>
          <p:nvPr/>
        </p:nvSpPr>
        <p:spPr>
          <a:xfrm>
            <a:off x="7618898" y="3653714"/>
            <a:ext cx="734496" cy="307777"/>
          </a:xfrm>
          <a:prstGeom prst="rect">
            <a:avLst/>
          </a:prstGeom>
          <a:noFill/>
        </p:spPr>
        <p:txBody>
          <a:bodyPr wrap="none" rtlCol="0">
            <a:spAutoFit/>
          </a:bodyPr>
          <a:lstStyle/>
          <a:p>
            <a:r>
              <a:rPr lang="ar-QA" sz="1400" dirty="0">
                <a:solidFill>
                  <a:srgbClr val="0000CC"/>
                </a:solidFill>
                <a:latin typeface="Arial" panose="020B0604020202020204" pitchFamily="34" charset="0"/>
              </a:rPr>
              <a:t>التزام عام</a:t>
            </a:r>
          </a:p>
        </p:txBody>
      </p:sp>
      <p:sp>
        <p:nvSpPr>
          <p:cNvPr id="40" name="TextBox 39"/>
          <p:cNvSpPr txBox="1"/>
          <p:nvPr/>
        </p:nvSpPr>
        <p:spPr>
          <a:xfrm>
            <a:off x="7603079" y="4698626"/>
            <a:ext cx="734496" cy="307777"/>
          </a:xfrm>
          <a:prstGeom prst="rect">
            <a:avLst/>
          </a:prstGeom>
          <a:noFill/>
        </p:spPr>
        <p:txBody>
          <a:bodyPr wrap="none" rtlCol="0">
            <a:spAutoFit/>
          </a:bodyPr>
          <a:lstStyle/>
          <a:p>
            <a:r>
              <a:rPr lang="ar-QA" sz="1400" dirty="0">
                <a:solidFill>
                  <a:srgbClr val="0000CC"/>
                </a:solidFill>
                <a:latin typeface="Arial" panose="020B0604020202020204" pitchFamily="34" charset="0"/>
              </a:rPr>
              <a:t>التزام عام</a:t>
            </a:r>
          </a:p>
        </p:txBody>
      </p:sp>
      <p:sp>
        <p:nvSpPr>
          <p:cNvPr id="44" name="Rectangle 43">
            <a:extLst>
              <a:ext uri="{FF2B5EF4-FFF2-40B4-BE49-F238E27FC236}">
                <a16:creationId xmlns:a16="http://schemas.microsoft.com/office/drawing/2014/main" id="{99522CD4-1662-406B-8432-F4329EE7E01A}"/>
              </a:ext>
            </a:extLst>
          </p:cNvPr>
          <p:cNvSpPr/>
          <p:nvPr/>
        </p:nvSpPr>
        <p:spPr>
          <a:xfrm>
            <a:off x="1875023" y="1909823"/>
            <a:ext cx="557784" cy="555645"/>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6B902696-F929-4296-8EE9-1F9F972BC8DE}"/>
              </a:ext>
            </a:extLst>
          </p:cNvPr>
          <p:cNvSpPr/>
          <p:nvPr/>
        </p:nvSpPr>
        <p:spPr>
          <a:xfrm>
            <a:off x="1902731" y="1929815"/>
            <a:ext cx="502920" cy="502920"/>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05</a:t>
            </a:r>
          </a:p>
        </p:txBody>
      </p:sp>
      <p:sp>
        <p:nvSpPr>
          <p:cNvPr id="46" name="Rectangle 45">
            <a:extLst>
              <a:ext uri="{FF2B5EF4-FFF2-40B4-BE49-F238E27FC236}">
                <a16:creationId xmlns:a16="http://schemas.microsoft.com/office/drawing/2014/main" id="{DF1F1DB8-9094-4471-8C17-9DFF5D481359}"/>
              </a:ext>
            </a:extLst>
          </p:cNvPr>
          <p:cNvSpPr/>
          <p:nvPr/>
        </p:nvSpPr>
        <p:spPr>
          <a:xfrm>
            <a:off x="1895473" y="3076035"/>
            <a:ext cx="557784" cy="555645"/>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5ABA63DD-5FC8-42EB-9C3D-70305071D911}"/>
              </a:ext>
            </a:extLst>
          </p:cNvPr>
          <p:cNvSpPr/>
          <p:nvPr/>
        </p:nvSpPr>
        <p:spPr>
          <a:xfrm>
            <a:off x="1922806" y="3110893"/>
            <a:ext cx="502920" cy="502920"/>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06</a:t>
            </a:r>
          </a:p>
        </p:txBody>
      </p:sp>
      <p:sp>
        <p:nvSpPr>
          <p:cNvPr id="48" name="Rectangle 47">
            <a:extLst>
              <a:ext uri="{FF2B5EF4-FFF2-40B4-BE49-F238E27FC236}">
                <a16:creationId xmlns:a16="http://schemas.microsoft.com/office/drawing/2014/main" id="{E86F3189-6305-4266-AC00-3F66FEC53452}"/>
              </a:ext>
            </a:extLst>
          </p:cNvPr>
          <p:cNvSpPr/>
          <p:nvPr/>
        </p:nvSpPr>
        <p:spPr>
          <a:xfrm>
            <a:off x="1895374" y="4183528"/>
            <a:ext cx="557784" cy="555645"/>
          </a:xfrm>
          <a:prstGeom prst="rect">
            <a:avLst/>
          </a:prstGeom>
          <a:solidFill>
            <a:schemeClr val="bg1"/>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2CFA8F75-6887-4631-BD1D-45CA65798C1C}"/>
              </a:ext>
            </a:extLst>
          </p:cNvPr>
          <p:cNvSpPr/>
          <p:nvPr/>
        </p:nvSpPr>
        <p:spPr>
          <a:xfrm>
            <a:off x="1920985" y="4218405"/>
            <a:ext cx="502920" cy="502920"/>
          </a:xfrm>
          <a:prstGeom prst="rect">
            <a:avLst/>
          </a:prstGeom>
          <a:solidFill>
            <a:schemeClr val="bg1"/>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07</a:t>
            </a:r>
          </a:p>
        </p:txBody>
      </p:sp>
      <p:sp>
        <p:nvSpPr>
          <p:cNvPr id="50" name="Rectangle 49">
            <a:extLst>
              <a:ext uri="{FF2B5EF4-FFF2-40B4-BE49-F238E27FC236}">
                <a16:creationId xmlns:a16="http://schemas.microsoft.com/office/drawing/2014/main" id="{3AFB942C-9AC0-48A8-BCF8-7474DEC76973}"/>
              </a:ext>
            </a:extLst>
          </p:cNvPr>
          <p:cNvSpPr/>
          <p:nvPr/>
        </p:nvSpPr>
        <p:spPr>
          <a:xfrm>
            <a:off x="2663682" y="2043046"/>
            <a:ext cx="2967479" cy="461665"/>
          </a:xfrm>
          <a:prstGeom prst="rect">
            <a:avLst/>
          </a:prstGeom>
        </p:spPr>
        <p:txBody>
          <a:bodyPr wrap="none">
            <a:spAutoFit/>
          </a:bodyPr>
          <a:lstStyle/>
          <a:p>
            <a:pPr defTabSz="548640">
              <a:defRPr/>
            </a:pPr>
            <a:r>
              <a:rPr lang="ar-QA" b="1" kern="0" dirty="0">
                <a:solidFill>
                  <a:prstClr val="black"/>
                </a:solidFill>
                <a:latin typeface="Times New Roman" panose="02020603050405020304" pitchFamily="18" charset="0"/>
                <a:cs typeface="Times New Roman" panose="02020603050405020304" pitchFamily="18" charset="0"/>
              </a:rPr>
              <a:t>قوائم الآفات الخاضعة للوائح</a:t>
            </a:r>
            <a:endParaRPr lang="en-US" b="1" kern="0" dirty="0">
              <a:solidFill>
                <a:prstClr val="black"/>
              </a:solidFill>
              <a:latin typeface="Times New Roman" panose="02020603050405020304" pitchFamily="18" charset="0"/>
              <a:cs typeface="Times New Roman" panose="02020603050405020304" pitchFamily="18" charset="0"/>
            </a:endParaRPr>
          </a:p>
        </p:txBody>
      </p:sp>
      <p:sp>
        <p:nvSpPr>
          <p:cNvPr id="51" name="Rectangle 50">
            <a:extLst>
              <a:ext uri="{FF2B5EF4-FFF2-40B4-BE49-F238E27FC236}">
                <a16:creationId xmlns:a16="http://schemas.microsoft.com/office/drawing/2014/main" id="{43B32FCC-D2AA-4D3F-9A0D-CA96004DCDD2}"/>
              </a:ext>
            </a:extLst>
          </p:cNvPr>
          <p:cNvSpPr/>
          <p:nvPr/>
        </p:nvSpPr>
        <p:spPr>
          <a:xfrm>
            <a:off x="2638527" y="3237436"/>
            <a:ext cx="1906291" cy="461665"/>
          </a:xfrm>
          <a:prstGeom prst="rect">
            <a:avLst/>
          </a:prstGeom>
        </p:spPr>
        <p:txBody>
          <a:bodyPr wrap="none">
            <a:spAutoFit/>
          </a:bodyPr>
          <a:lstStyle/>
          <a:p>
            <a:pPr defTabSz="548640">
              <a:defRPr/>
            </a:pPr>
            <a:r>
              <a:rPr lang="ar-QA" b="1" kern="0" dirty="0">
                <a:solidFill>
                  <a:prstClr val="black"/>
                </a:solidFill>
                <a:latin typeface="Times New Roman" panose="02020603050405020304" pitchFamily="18" charset="0"/>
                <a:cs typeface="Times New Roman" panose="02020603050405020304" pitchFamily="18" charset="0"/>
              </a:rPr>
              <a:t>الإبلاغ عن الآفات</a:t>
            </a:r>
            <a:endParaRPr lang="en-US" b="1" kern="0" dirty="0">
              <a:solidFill>
                <a:prstClr val="black"/>
              </a:solidFill>
              <a:latin typeface="Times New Roman" panose="02020603050405020304" pitchFamily="18" charset="0"/>
              <a:cs typeface="Times New Roman" panose="02020603050405020304" pitchFamily="18" charset="0"/>
            </a:endParaRPr>
          </a:p>
        </p:txBody>
      </p:sp>
      <p:sp>
        <p:nvSpPr>
          <p:cNvPr id="52" name="TextBox 51">
            <a:extLst>
              <a:ext uri="{FF2B5EF4-FFF2-40B4-BE49-F238E27FC236}">
                <a16:creationId xmlns:a16="http://schemas.microsoft.com/office/drawing/2014/main" id="{31221ABC-A310-4B9B-AECF-14403FDE4582}"/>
              </a:ext>
            </a:extLst>
          </p:cNvPr>
          <p:cNvSpPr txBox="1"/>
          <p:nvPr/>
        </p:nvSpPr>
        <p:spPr>
          <a:xfrm>
            <a:off x="2667387" y="4283127"/>
            <a:ext cx="3298584" cy="830997"/>
          </a:xfrm>
          <a:prstGeom prst="rect">
            <a:avLst/>
          </a:prstGeom>
          <a:noFill/>
        </p:spPr>
        <p:txBody>
          <a:bodyPr wrap="square" rtlCol="0">
            <a:spAutoFit/>
          </a:bodyPr>
          <a:lstStyle/>
          <a:p>
            <a:r>
              <a:rPr lang="ar-QA" b="1" kern="0" dirty="0">
                <a:latin typeface="Times New Roman" panose="02020603050405020304" pitchFamily="18" charset="0"/>
                <a:cs typeface="Times New Roman" panose="02020603050405020304" pitchFamily="18" charset="0"/>
              </a:rPr>
              <a:t>إجراءات الطوارئ</a:t>
            </a:r>
            <a:endParaRPr lang="en-US" b="1" kern="0" dirty="0">
              <a:latin typeface="Times New Roman" panose="02020603050405020304" pitchFamily="18" charset="0"/>
              <a:cs typeface="Times New Roman" panose="02020603050405020304" pitchFamily="18" charset="0"/>
            </a:endParaRPr>
          </a:p>
          <a:p>
            <a:endParaRPr lang="en-US" dirty="0"/>
          </a:p>
        </p:txBody>
      </p:sp>
      <p:cxnSp>
        <p:nvCxnSpPr>
          <p:cNvPr id="53" name="Straight Connector 52">
            <a:extLst>
              <a:ext uri="{FF2B5EF4-FFF2-40B4-BE49-F238E27FC236}">
                <a16:creationId xmlns:a16="http://schemas.microsoft.com/office/drawing/2014/main" id="{D7BF3F11-5B4E-4ED1-8394-207BFD2347D9}"/>
              </a:ext>
            </a:extLst>
          </p:cNvPr>
          <p:cNvCxnSpPr/>
          <p:nvPr/>
        </p:nvCxnSpPr>
        <p:spPr>
          <a:xfrm>
            <a:off x="2521104" y="1801662"/>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7DB558DE-122A-478E-AA5C-94526538F248}"/>
              </a:ext>
            </a:extLst>
          </p:cNvPr>
          <p:cNvCxnSpPr/>
          <p:nvPr/>
        </p:nvCxnSpPr>
        <p:spPr>
          <a:xfrm>
            <a:off x="2521104" y="2974672"/>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AADF66F7-5446-4393-9193-854EE1341249}"/>
              </a:ext>
            </a:extLst>
          </p:cNvPr>
          <p:cNvCxnSpPr/>
          <p:nvPr/>
        </p:nvCxnSpPr>
        <p:spPr>
          <a:xfrm>
            <a:off x="2502622" y="4083039"/>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48C8ACB2-B823-45C2-A0FD-188403BE4F74}"/>
              </a:ext>
            </a:extLst>
          </p:cNvPr>
          <p:cNvSpPr txBox="1"/>
          <p:nvPr/>
        </p:nvSpPr>
        <p:spPr>
          <a:xfrm>
            <a:off x="2584946" y="1721046"/>
            <a:ext cx="734496" cy="307777"/>
          </a:xfrm>
          <a:prstGeom prst="rect">
            <a:avLst/>
          </a:prstGeom>
          <a:noFill/>
        </p:spPr>
        <p:txBody>
          <a:bodyPr wrap="none" rtlCol="0">
            <a:spAutoFit/>
          </a:bodyPr>
          <a:lstStyle/>
          <a:p>
            <a:r>
              <a:rPr lang="ar-QA" sz="1400" dirty="0">
                <a:solidFill>
                  <a:srgbClr val="0000CC"/>
                </a:solidFill>
                <a:latin typeface="Arial" panose="020B0604020202020204" pitchFamily="34" charset="0"/>
              </a:rPr>
              <a:t>التزام عام</a:t>
            </a:r>
          </a:p>
        </p:txBody>
      </p:sp>
      <p:sp>
        <p:nvSpPr>
          <p:cNvPr id="57" name="TextBox 56">
            <a:extLst>
              <a:ext uri="{FF2B5EF4-FFF2-40B4-BE49-F238E27FC236}">
                <a16:creationId xmlns:a16="http://schemas.microsoft.com/office/drawing/2014/main" id="{B8F8C205-6226-46C5-B2DD-758652235A2B}"/>
              </a:ext>
            </a:extLst>
          </p:cNvPr>
          <p:cNvSpPr txBox="1"/>
          <p:nvPr/>
        </p:nvSpPr>
        <p:spPr>
          <a:xfrm>
            <a:off x="2605195" y="2886714"/>
            <a:ext cx="734496" cy="307777"/>
          </a:xfrm>
          <a:prstGeom prst="rect">
            <a:avLst/>
          </a:prstGeom>
          <a:noFill/>
        </p:spPr>
        <p:txBody>
          <a:bodyPr wrap="none" rtlCol="0">
            <a:spAutoFit/>
          </a:bodyPr>
          <a:lstStyle/>
          <a:p>
            <a:r>
              <a:rPr lang="ar-QA" sz="1400" dirty="0">
                <a:solidFill>
                  <a:srgbClr val="0000CC"/>
                </a:solidFill>
                <a:latin typeface="Arial" panose="020B0604020202020204" pitchFamily="34" charset="0"/>
              </a:rPr>
              <a:t>التزام عام</a:t>
            </a:r>
          </a:p>
        </p:txBody>
      </p:sp>
      <p:sp>
        <p:nvSpPr>
          <p:cNvPr id="58" name="TextBox 57">
            <a:extLst>
              <a:ext uri="{FF2B5EF4-FFF2-40B4-BE49-F238E27FC236}">
                <a16:creationId xmlns:a16="http://schemas.microsoft.com/office/drawing/2014/main" id="{CA755B86-B045-4F2A-A192-321AA1358864}"/>
              </a:ext>
            </a:extLst>
          </p:cNvPr>
          <p:cNvSpPr txBox="1"/>
          <p:nvPr/>
        </p:nvSpPr>
        <p:spPr>
          <a:xfrm>
            <a:off x="2584946" y="4005109"/>
            <a:ext cx="734496" cy="307777"/>
          </a:xfrm>
          <a:prstGeom prst="rect">
            <a:avLst/>
          </a:prstGeom>
          <a:noFill/>
        </p:spPr>
        <p:txBody>
          <a:bodyPr wrap="none" rtlCol="0">
            <a:spAutoFit/>
          </a:bodyPr>
          <a:lstStyle/>
          <a:p>
            <a:r>
              <a:rPr lang="ar-QA" sz="1400" dirty="0">
                <a:solidFill>
                  <a:srgbClr val="0000CC"/>
                </a:solidFill>
                <a:latin typeface="Arial" panose="020B0604020202020204" pitchFamily="34" charset="0"/>
              </a:rPr>
              <a:t>التزام عام</a:t>
            </a:r>
          </a:p>
        </p:txBody>
      </p:sp>
    </p:spTree>
    <p:extLst>
      <p:ext uri="{BB962C8B-B14F-4D97-AF65-F5344CB8AC3E}">
        <p14:creationId xmlns:p14="http://schemas.microsoft.com/office/powerpoint/2010/main" val="27116612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55015" y="1782811"/>
            <a:ext cx="557784" cy="555645"/>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txBox="1">
            <a:spLocks/>
          </p:cNvSpPr>
          <p:nvPr/>
        </p:nvSpPr>
        <p:spPr>
          <a:xfrm>
            <a:off x="3200400" y="121979"/>
            <a:ext cx="5918441" cy="825703"/>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548640" rtl="1">
              <a:defRPr/>
            </a:pPr>
            <a:r>
              <a:rPr lang="ar-QA" altLang="zh-CN" sz="28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2.1 لمحة عن الالتزامات الوطنية للإبلاغ الثنائية</a:t>
            </a:r>
          </a:p>
        </p:txBody>
      </p:sp>
      <p:sp>
        <p:nvSpPr>
          <p:cNvPr id="5" name="Rectangle 4"/>
          <p:cNvSpPr/>
          <p:nvPr/>
        </p:nvSpPr>
        <p:spPr>
          <a:xfrm>
            <a:off x="1582447" y="1812798"/>
            <a:ext cx="502920" cy="502920"/>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01</a:t>
            </a:r>
          </a:p>
        </p:txBody>
      </p:sp>
      <p:sp>
        <p:nvSpPr>
          <p:cNvPr id="6" name="Rectangle 5"/>
          <p:cNvSpPr/>
          <p:nvPr/>
        </p:nvSpPr>
        <p:spPr>
          <a:xfrm>
            <a:off x="1548301" y="3352969"/>
            <a:ext cx="557784" cy="555645"/>
          </a:xfrm>
          <a:prstGeom prst="rect">
            <a:avLst/>
          </a:prstGeom>
          <a:solidFill>
            <a:schemeClr val="bg1"/>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55015" y="4710723"/>
            <a:ext cx="557784" cy="555645"/>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581072" y="4747806"/>
            <a:ext cx="502920" cy="502920"/>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03</a:t>
            </a:r>
          </a:p>
        </p:txBody>
      </p:sp>
      <p:sp>
        <p:nvSpPr>
          <p:cNvPr id="12" name="Rectangle 11"/>
          <p:cNvSpPr/>
          <p:nvPr/>
        </p:nvSpPr>
        <p:spPr>
          <a:xfrm>
            <a:off x="1573388" y="3385738"/>
            <a:ext cx="502920" cy="502920"/>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02</a:t>
            </a:r>
          </a:p>
        </p:txBody>
      </p:sp>
      <p:sp>
        <p:nvSpPr>
          <p:cNvPr id="13" name="Rectangle 12"/>
          <p:cNvSpPr/>
          <p:nvPr/>
        </p:nvSpPr>
        <p:spPr>
          <a:xfrm>
            <a:off x="7026843" y="1823409"/>
            <a:ext cx="557784" cy="555645"/>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7054551" y="1843401"/>
            <a:ext cx="502920" cy="502920"/>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04</a:t>
            </a:r>
          </a:p>
        </p:txBody>
      </p:sp>
      <p:sp>
        <p:nvSpPr>
          <p:cNvPr id="15" name="Rectangle 14"/>
          <p:cNvSpPr/>
          <p:nvPr/>
        </p:nvSpPr>
        <p:spPr>
          <a:xfrm>
            <a:off x="7047293" y="3386777"/>
            <a:ext cx="557784" cy="555645"/>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7074626" y="3421648"/>
            <a:ext cx="502920" cy="502920"/>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05</a:t>
            </a:r>
          </a:p>
        </p:txBody>
      </p:sp>
      <p:sp>
        <p:nvSpPr>
          <p:cNvPr id="17" name="Rectangle 16"/>
          <p:cNvSpPr/>
          <p:nvPr/>
        </p:nvSpPr>
        <p:spPr>
          <a:xfrm>
            <a:off x="7047194" y="4725181"/>
            <a:ext cx="557784" cy="555645"/>
          </a:xfrm>
          <a:prstGeom prst="rect">
            <a:avLst/>
          </a:prstGeom>
          <a:solidFill>
            <a:schemeClr val="bg1"/>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072805" y="4760066"/>
            <a:ext cx="502920" cy="502920"/>
          </a:xfrm>
          <a:prstGeom prst="rect">
            <a:avLst/>
          </a:prstGeom>
          <a:solidFill>
            <a:schemeClr val="bg1"/>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Arial" panose="020B0604020202020204" pitchFamily="34" charset="0"/>
                <a:cs typeface="Arial" panose="020B0604020202020204" pitchFamily="34" charset="0"/>
              </a:rPr>
              <a:t>06</a:t>
            </a:r>
          </a:p>
        </p:txBody>
      </p:sp>
      <p:sp>
        <p:nvSpPr>
          <p:cNvPr id="19" name="Rectangle 18"/>
          <p:cNvSpPr/>
          <p:nvPr/>
        </p:nvSpPr>
        <p:spPr>
          <a:xfrm>
            <a:off x="2128725" y="1729101"/>
            <a:ext cx="3175388" cy="830997"/>
          </a:xfrm>
          <a:prstGeom prst="rect">
            <a:avLst/>
          </a:prstGeom>
        </p:spPr>
        <p:txBody>
          <a:bodyPr wrap="square">
            <a:spAutoFit/>
          </a:bodyPr>
          <a:lstStyle/>
          <a:p>
            <a:r>
              <a:rPr lang="ar-QA" b="1" kern="0" dirty="0">
                <a:latin typeface="Times New Roman" panose="02020603050405020304" pitchFamily="18" charset="0"/>
                <a:cs typeface="Times New Roman" panose="02020603050405020304" pitchFamily="18" charset="0"/>
              </a:rPr>
              <a:t>الترتيبات التنظيمية لوقاية النبات</a:t>
            </a:r>
            <a:endParaRPr lang="en-US" b="1" dirty="0"/>
          </a:p>
        </p:txBody>
      </p:sp>
      <p:sp>
        <p:nvSpPr>
          <p:cNvPr id="20" name="Rectangle 19"/>
          <p:cNvSpPr/>
          <p:nvPr/>
        </p:nvSpPr>
        <p:spPr>
          <a:xfrm>
            <a:off x="2190839" y="3309749"/>
            <a:ext cx="4309810" cy="830997"/>
          </a:xfrm>
          <a:prstGeom prst="rect">
            <a:avLst/>
          </a:prstGeom>
        </p:spPr>
        <p:txBody>
          <a:bodyPr wrap="square">
            <a:spAutoFit/>
          </a:bodyPr>
          <a:lstStyle/>
          <a:p>
            <a:pPr defTabSz="548640">
              <a:defRPr/>
            </a:pPr>
            <a:r>
              <a:rPr lang="ar-QA" b="1" kern="0" dirty="0">
                <a:solidFill>
                  <a:prstClr val="black"/>
                </a:solidFill>
                <a:latin typeface="Times New Roman" panose="02020603050405020304" pitchFamily="18" charset="0"/>
                <a:cs typeface="Times New Roman" panose="02020603050405020304" pitchFamily="18" charset="0"/>
              </a:rPr>
              <a:t>الأساس المنطقي لمتطلبات الصحة النباتية والقيود والمحظورات</a:t>
            </a:r>
            <a:endParaRPr lang="en-US" b="1" kern="0" dirty="0">
              <a:solidFill>
                <a:prstClr val="black"/>
              </a:solidFill>
              <a:latin typeface="Times New Roman" panose="02020603050405020304" pitchFamily="18" charset="0"/>
              <a:cs typeface="Times New Roman" panose="02020603050405020304" pitchFamily="18" charset="0"/>
            </a:endParaRPr>
          </a:p>
        </p:txBody>
      </p:sp>
      <p:sp>
        <p:nvSpPr>
          <p:cNvPr id="21" name="Rectangle 20"/>
          <p:cNvSpPr/>
          <p:nvPr/>
        </p:nvSpPr>
        <p:spPr>
          <a:xfrm>
            <a:off x="2148850" y="4688082"/>
            <a:ext cx="3708943" cy="830997"/>
          </a:xfrm>
          <a:prstGeom prst="rect">
            <a:avLst/>
          </a:prstGeom>
        </p:spPr>
        <p:txBody>
          <a:bodyPr wrap="square">
            <a:spAutoFit/>
          </a:bodyPr>
          <a:lstStyle/>
          <a:p>
            <a:pPr defTabSz="548640">
              <a:defRPr/>
            </a:pPr>
            <a:r>
              <a:rPr lang="ar-QA" b="1" kern="0" dirty="0">
                <a:solidFill>
                  <a:prstClr val="black"/>
                </a:solidFill>
                <a:latin typeface="Times New Roman" panose="02020603050405020304" pitchFamily="18" charset="0"/>
                <a:cs typeface="Times New Roman" panose="02020603050405020304" pitchFamily="18" charset="0"/>
              </a:rPr>
              <a:t>الإبلاغ عن الحالات الهامة من عدم الامتثال لاعتماد الصحة النباتية</a:t>
            </a:r>
            <a:endParaRPr lang="en-US" b="1" kern="0" dirty="0">
              <a:solidFill>
                <a:prstClr val="black"/>
              </a:solidFill>
              <a:latin typeface="Times New Roman" panose="02020603050405020304" pitchFamily="18" charset="0"/>
              <a:cs typeface="Times New Roman" panose="02020603050405020304" pitchFamily="18" charset="0"/>
            </a:endParaRPr>
          </a:p>
        </p:txBody>
      </p:sp>
      <p:sp>
        <p:nvSpPr>
          <p:cNvPr id="24" name="Rectangle 23"/>
          <p:cNvSpPr/>
          <p:nvPr/>
        </p:nvSpPr>
        <p:spPr>
          <a:xfrm>
            <a:off x="7621952" y="1729101"/>
            <a:ext cx="4798648" cy="707886"/>
          </a:xfrm>
          <a:prstGeom prst="rect">
            <a:avLst/>
          </a:prstGeom>
        </p:spPr>
        <p:txBody>
          <a:bodyPr wrap="square">
            <a:spAutoFit/>
          </a:bodyPr>
          <a:lstStyle/>
          <a:p>
            <a:pPr defTabSz="548640">
              <a:defRPr/>
            </a:pPr>
            <a:r>
              <a:rPr lang="ar-QA" sz="2000" b="1" kern="0" dirty="0">
                <a:solidFill>
                  <a:prstClr val="black"/>
                </a:solidFill>
                <a:latin typeface="Times New Roman" panose="02020603050405020304" pitchFamily="18" charset="0"/>
                <a:cs typeface="Times New Roman" panose="02020603050405020304" pitchFamily="18" charset="0"/>
              </a:rPr>
              <a:t>الإبلاغ عن نتيجة التحقيق فيما يتعلق بالحالات الهامة لعدم الامتثال لاعتماد الصحة النباتية</a:t>
            </a:r>
            <a:endParaRPr lang="en-US" sz="2000" b="1" kern="0" dirty="0">
              <a:solidFill>
                <a:prstClr val="black"/>
              </a:solidFill>
              <a:latin typeface="Times New Roman" panose="02020603050405020304" pitchFamily="18" charset="0"/>
              <a:cs typeface="Times New Roman" panose="02020603050405020304" pitchFamily="18" charset="0"/>
            </a:endParaRPr>
          </a:p>
        </p:txBody>
      </p:sp>
      <p:sp>
        <p:nvSpPr>
          <p:cNvPr id="25" name="Rectangle 24"/>
          <p:cNvSpPr/>
          <p:nvPr/>
        </p:nvSpPr>
        <p:spPr>
          <a:xfrm>
            <a:off x="7740772" y="3474357"/>
            <a:ext cx="2635658" cy="830997"/>
          </a:xfrm>
          <a:prstGeom prst="rect">
            <a:avLst/>
          </a:prstGeom>
        </p:spPr>
        <p:txBody>
          <a:bodyPr wrap="none">
            <a:spAutoFit/>
          </a:bodyPr>
          <a:lstStyle/>
          <a:p>
            <a:pPr defTabSz="548640">
              <a:defRPr/>
            </a:pPr>
            <a:r>
              <a:rPr lang="ar-QA" b="1" kern="0" dirty="0">
                <a:solidFill>
                  <a:prstClr val="black"/>
                </a:solidFill>
                <a:latin typeface="Times New Roman" panose="02020603050405020304" pitchFamily="18" charset="0"/>
                <a:cs typeface="Times New Roman" panose="02020603050405020304" pitchFamily="18" charset="0"/>
              </a:rPr>
              <a:t>معلومات عن حالة الآفات</a:t>
            </a:r>
            <a:endParaRPr lang="en-US" b="1" kern="0" dirty="0">
              <a:solidFill>
                <a:prstClr val="black"/>
              </a:solidFill>
              <a:latin typeface="Times New Roman" panose="02020603050405020304" pitchFamily="18" charset="0"/>
              <a:cs typeface="Times New Roman" panose="02020603050405020304" pitchFamily="18" charset="0"/>
            </a:endParaRPr>
          </a:p>
          <a:p>
            <a:pPr defTabSz="548640">
              <a:defRPr/>
            </a:pPr>
            <a:r>
              <a:rPr lang="en-GB" b="1" kern="0" dirty="0">
                <a:solidFill>
                  <a:prstClr val="black"/>
                </a:solidFill>
                <a:latin typeface="Times New Roman" panose="02020603050405020304" pitchFamily="18" charset="0"/>
                <a:cs typeface="Times New Roman" panose="02020603050405020304" pitchFamily="18" charset="0"/>
              </a:rPr>
              <a:t>            </a:t>
            </a:r>
            <a:endParaRPr lang="en-US" b="1" kern="0" dirty="0">
              <a:solidFill>
                <a:prstClr val="black"/>
              </a:solidFill>
              <a:latin typeface="Times New Roman" panose="02020603050405020304" pitchFamily="18" charset="0"/>
              <a:cs typeface="Times New Roman" panose="02020603050405020304" pitchFamily="18" charset="0"/>
            </a:endParaRPr>
          </a:p>
        </p:txBody>
      </p:sp>
      <p:sp>
        <p:nvSpPr>
          <p:cNvPr id="26" name="TextBox 25"/>
          <p:cNvSpPr txBox="1"/>
          <p:nvPr/>
        </p:nvSpPr>
        <p:spPr>
          <a:xfrm>
            <a:off x="7673181" y="4723372"/>
            <a:ext cx="3298584" cy="1200329"/>
          </a:xfrm>
          <a:prstGeom prst="rect">
            <a:avLst/>
          </a:prstGeom>
          <a:noFill/>
        </p:spPr>
        <p:txBody>
          <a:bodyPr wrap="square" rtlCol="0">
            <a:spAutoFit/>
          </a:bodyPr>
          <a:lstStyle/>
          <a:p>
            <a:r>
              <a:rPr lang="ar-QA" b="1" kern="0" dirty="0">
                <a:solidFill>
                  <a:prstClr val="black"/>
                </a:solidFill>
                <a:latin typeface="Times New Roman" panose="02020603050405020304" pitchFamily="18" charset="0"/>
                <a:cs typeface="Times New Roman" panose="02020603050405020304" pitchFamily="18" charset="0"/>
              </a:rPr>
              <a:t>المعلومات الفنية والبيولوجية اللازمة لتحليل مخاطر الآفات</a:t>
            </a:r>
            <a:endParaRPr lang="en-US" b="1" kern="0" dirty="0">
              <a:solidFill>
                <a:prstClr val="black"/>
              </a:solidFill>
              <a:latin typeface="Times New Roman" panose="02020603050405020304" pitchFamily="18" charset="0"/>
              <a:cs typeface="Times New Roman" panose="02020603050405020304" pitchFamily="18" charset="0"/>
            </a:endParaRPr>
          </a:p>
          <a:p>
            <a:endParaRPr lang="en-US" dirty="0"/>
          </a:p>
        </p:txBody>
      </p:sp>
      <p:cxnSp>
        <p:nvCxnSpPr>
          <p:cNvPr id="29" name="Straight Connector 28"/>
          <p:cNvCxnSpPr/>
          <p:nvPr/>
        </p:nvCxnSpPr>
        <p:spPr>
          <a:xfrm>
            <a:off x="2168773" y="1693811"/>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164158" y="3259362"/>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162708" y="4627827"/>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672924" y="1715248"/>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672924" y="3285427"/>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654442" y="4624700"/>
            <a:ext cx="0" cy="7315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112799" y="1520143"/>
            <a:ext cx="814647" cy="307777"/>
          </a:xfrm>
          <a:prstGeom prst="rect">
            <a:avLst/>
          </a:prstGeom>
          <a:noFill/>
        </p:spPr>
        <p:txBody>
          <a:bodyPr wrap="none" rtlCol="0">
            <a:spAutoFit/>
          </a:bodyPr>
          <a:lstStyle/>
          <a:p>
            <a:r>
              <a:rPr lang="ar-QA" sz="1400" dirty="0">
                <a:solidFill>
                  <a:srgbClr val="0000CC"/>
                </a:solidFill>
                <a:latin typeface="Arial" panose="020B0604020202020204" pitchFamily="34" charset="0"/>
                <a:cs typeface="Arial" panose="020B0604020202020204" pitchFamily="34" charset="0"/>
              </a:rPr>
              <a:t>التزام ثنائي</a:t>
            </a:r>
            <a:endParaRPr lang="en-US" sz="1400" dirty="0">
              <a:solidFill>
                <a:srgbClr val="0000CC"/>
              </a:solidFill>
              <a:latin typeface="Arial" panose="020B0604020202020204" pitchFamily="34" charset="0"/>
              <a:cs typeface="Arial" panose="020B0604020202020204" pitchFamily="34" charset="0"/>
            </a:endParaRPr>
          </a:p>
        </p:txBody>
      </p:sp>
      <p:sp>
        <p:nvSpPr>
          <p:cNvPr id="38" name="TextBox 37"/>
          <p:cNvSpPr txBox="1"/>
          <p:nvPr/>
        </p:nvSpPr>
        <p:spPr>
          <a:xfrm>
            <a:off x="2131173" y="3096965"/>
            <a:ext cx="814647" cy="307777"/>
          </a:xfrm>
          <a:prstGeom prst="rect">
            <a:avLst/>
          </a:prstGeom>
          <a:noFill/>
        </p:spPr>
        <p:txBody>
          <a:bodyPr wrap="none" rtlCol="0">
            <a:spAutoFit/>
          </a:bodyPr>
          <a:lstStyle/>
          <a:p>
            <a:r>
              <a:rPr lang="ar-QA" sz="1400" dirty="0">
                <a:solidFill>
                  <a:srgbClr val="0000CC"/>
                </a:solidFill>
                <a:latin typeface="Arial" panose="020B0604020202020204" pitchFamily="34" charset="0"/>
              </a:rPr>
              <a:t>التزام ثنائي</a:t>
            </a:r>
          </a:p>
        </p:txBody>
      </p:sp>
      <p:sp>
        <p:nvSpPr>
          <p:cNvPr id="39" name="TextBox 38"/>
          <p:cNvSpPr txBox="1"/>
          <p:nvPr/>
        </p:nvSpPr>
        <p:spPr>
          <a:xfrm>
            <a:off x="2124558" y="4449330"/>
            <a:ext cx="814647" cy="307777"/>
          </a:xfrm>
          <a:prstGeom prst="rect">
            <a:avLst/>
          </a:prstGeom>
          <a:noFill/>
        </p:spPr>
        <p:txBody>
          <a:bodyPr wrap="none" rtlCol="0">
            <a:spAutoFit/>
          </a:bodyPr>
          <a:lstStyle/>
          <a:p>
            <a:r>
              <a:rPr lang="ar-QA" sz="1400" dirty="0">
                <a:solidFill>
                  <a:srgbClr val="0000CC"/>
                </a:solidFill>
                <a:latin typeface="Arial" panose="020B0604020202020204" pitchFamily="34" charset="0"/>
              </a:rPr>
              <a:t>التزام ثنائي</a:t>
            </a:r>
          </a:p>
        </p:txBody>
      </p:sp>
      <p:sp>
        <p:nvSpPr>
          <p:cNvPr id="41" name="TextBox 40"/>
          <p:cNvSpPr txBox="1"/>
          <p:nvPr/>
        </p:nvSpPr>
        <p:spPr>
          <a:xfrm>
            <a:off x="7619345" y="1549438"/>
            <a:ext cx="814647" cy="307777"/>
          </a:xfrm>
          <a:prstGeom prst="rect">
            <a:avLst/>
          </a:prstGeom>
          <a:noFill/>
        </p:spPr>
        <p:txBody>
          <a:bodyPr wrap="none" rtlCol="0">
            <a:spAutoFit/>
          </a:bodyPr>
          <a:lstStyle/>
          <a:p>
            <a:r>
              <a:rPr lang="ar-QA" sz="1400" dirty="0">
                <a:solidFill>
                  <a:srgbClr val="0000CC"/>
                </a:solidFill>
                <a:latin typeface="Arial" panose="020B0604020202020204" pitchFamily="34" charset="0"/>
              </a:rPr>
              <a:t>التزام ثنائي</a:t>
            </a:r>
          </a:p>
        </p:txBody>
      </p:sp>
      <p:sp>
        <p:nvSpPr>
          <p:cNvPr id="42" name="TextBox 41"/>
          <p:cNvSpPr txBox="1"/>
          <p:nvPr/>
        </p:nvSpPr>
        <p:spPr>
          <a:xfrm>
            <a:off x="7639594" y="3112275"/>
            <a:ext cx="814647" cy="307777"/>
          </a:xfrm>
          <a:prstGeom prst="rect">
            <a:avLst/>
          </a:prstGeom>
          <a:noFill/>
        </p:spPr>
        <p:txBody>
          <a:bodyPr wrap="none" rtlCol="0">
            <a:spAutoFit/>
          </a:bodyPr>
          <a:lstStyle/>
          <a:p>
            <a:r>
              <a:rPr lang="ar-QA" sz="1400" dirty="0">
                <a:solidFill>
                  <a:srgbClr val="0000CC"/>
                </a:solidFill>
                <a:latin typeface="Arial" panose="020B0604020202020204" pitchFamily="34" charset="0"/>
              </a:rPr>
              <a:t>التزام ثنائي</a:t>
            </a:r>
          </a:p>
        </p:txBody>
      </p:sp>
      <p:sp>
        <p:nvSpPr>
          <p:cNvPr id="43" name="TextBox 42"/>
          <p:cNvSpPr txBox="1"/>
          <p:nvPr/>
        </p:nvSpPr>
        <p:spPr>
          <a:xfrm>
            <a:off x="7619345" y="4461576"/>
            <a:ext cx="814647" cy="307777"/>
          </a:xfrm>
          <a:prstGeom prst="rect">
            <a:avLst/>
          </a:prstGeom>
          <a:noFill/>
        </p:spPr>
        <p:txBody>
          <a:bodyPr wrap="none" rtlCol="0">
            <a:spAutoFit/>
          </a:bodyPr>
          <a:lstStyle/>
          <a:p>
            <a:r>
              <a:rPr lang="ar-QA" sz="1400" dirty="0">
                <a:solidFill>
                  <a:srgbClr val="0000CC"/>
                </a:solidFill>
                <a:latin typeface="Arial" panose="020B0604020202020204" pitchFamily="34" charset="0"/>
              </a:rPr>
              <a:t>التزام ثنائي</a:t>
            </a:r>
          </a:p>
        </p:txBody>
      </p:sp>
    </p:spTree>
    <p:extLst>
      <p:ext uri="{BB962C8B-B14F-4D97-AF65-F5344CB8AC3E}">
        <p14:creationId xmlns:p14="http://schemas.microsoft.com/office/powerpoint/2010/main" val="29094896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03402" y="3031015"/>
            <a:ext cx="4648353" cy="1836400"/>
          </a:xfrm>
          <a:prstGeom prst="rect">
            <a:avLst/>
          </a:prstGeom>
        </p:spPr>
        <p:txBody>
          <a:bodyPr wrap="square">
            <a:spAutoFit/>
          </a:bodyPr>
          <a:lstStyle/>
          <a:p>
            <a:pPr marL="257175" indent="-257175" algn="r" defTabSz="685800" rtl="1">
              <a:spcBef>
                <a:spcPts val="450"/>
              </a:spcBef>
              <a:buFont typeface="Wingdings" panose="05000000000000000000" pitchFamily="2" charset="2"/>
              <a:buChar char="v"/>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ar-QA" sz="1500" dirty="0">
                <a:solidFill>
                  <a:prstClr val="black"/>
                </a:solidFill>
                <a:latin typeface="Times New Roman" panose="02020603050405020304" pitchFamily="18" charset="0"/>
                <a:cs typeface="Times New Roman" panose="02020603050405020304" pitchFamily="18" charset="0"/>
              </a:rPr>
              <a:t>تُستخدم لجميع المعلومات التي يتم تبادلها بموجب الاتفاقية الدولية لوقاية النباتات بين الأطراف المتعاقدة ، وبين الأمانة والأطراف المتعاقدة</a:t>
            </a:r>
          </a:p>
          <a:p>
            <a:pPr marL="257175" indent="-257175" algn="r" defTabSz="685800" rtl="1">
              <a:spcBef>
                <a:spcPts val="450"/>
              </a:spcBef>
              <a:buFont typeface="Wingdings" panose="05000000000000000000" pitchFamily="2" charset="2"/>
              <a:buChar char="v"/>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endParaRPr lang="en-US" sz="1500" dirty="0">
              <a:solidFill>
                <a:prstClr val="black"/>
              </a:solidFill>
              <a:latin typeface="Times New Roman" panose="02020603050405020304" pitchFamily="18" charset="0"/>
              <a:cs typeface="Times New Roman" panose="02020603050405020304" pitchFamily="18" charset="0"/>
            </a:endParaRPr>
          </a:p>
          <a:p>
            <a:pPr marL="257175" indent="-257175" algn="just" defTabSz="685800" rtl="1">
              <a:spcBef>
                <a:spcPts val="450"/>
              </a:spcBef>
              <a:buFont typeface="Wingdings" panose="05000000000000000000" pitchFamily="2" charset="2"/>
              <a:buChar char="v"/>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ar-QA" sz="1500" dirty="0">
                <a:solidFill>
                  <a:prstClr val="black"/>
                </a:solidFill>
                <a:latin typeface="Times New Roman" panose="02020603050405020304" pitchFamily="18" charset="0"/>
                <a:cs typeface="Times New Roman" panose="02020603050405020304" pitchFamily="18" charset="0"/>
              </a:rPr>
              <a:t>التواصل حول قضايا الصحة النباتية نيابة عن الأطراف المتعاقدة ؛ ضمان الالتزام بتبادل المعلومات ؛ إعادة توجيه معلومات الصحة النباتية إلى المسؤول (المسؤولين) ؛ تتبع حالة الردود المناسبة لطلب المعلومات </a:t>
            </a:r>
            <a:endParaRPr lang="en-US" sz="1500" dirty="0">
              <a:solidFill>
                <a:prstClr val="black"/>
              </a:solidFill>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3107" y="3705051"/>
            <a:ext cx="816973" cy="1225460"/>
          </a:xfrm>
          <a:prstGeom prst="rect">
            <a:avLst/>
          </a:prstGeom>
        </p:spPr>
      </p:pic>
      <p:sp>
        <p:nvSpPr>
          <p:cNvPr id="4" name="TextBox 3"/>
          <p:cNvSpPr txBox="1"/>
          <p:nvPr/>
        </p:nvSpPr>
        <p:spPr>
          <a:xfrm>
            <a:off x="7245201" y="3031014"/>
            <a:ext cx="3472404" cy="1477328"/>
          </a:xfrm>
          <a:prstGeom prst="rect">
            <a:avLst/>
          </a:prstGeom>
          <a:noFill/>
        </p:spPr>
        <p:txBody>
          <a:bodyPr wrap="square" rtlCol="0">
            <a:spAutoFit/>
          </a:bodyPr>
          <a:lstStyle/>
          <a:p>
            <a:pPr marL="214313" indent="-214313" algn="r" defTabSz="685800" rtl="1">
              <a:buFont typeface="Wingdings" panose="05000000000000000000" pitchFamily="2" charset="2"/>
              <a:buChar char="v"/>
            </a:pPr>
            <a:r>
              <a:rPr lang="ar-QA" sz="1500" dirty="0">
                <a:solidFill>
                  <a:prstClr val="black"/>
                </a:solidFill>
                <a:latin typeface="Times New Roman" panose="02020603050405020304" pitchFamily="18" charset="0"/>
                <a:cs typeface="Times New Roman" panose="02020603050405020304" pitchFamily="18" charset="0"/>
              </a:rPr>
              <a:t>يجب أن يكون لديه الموارد المناسبة والسلطة الكافية لضمان التعامل مع طلبات المعلومات بشكل مناسب وفي الوقت المناسب ،</a:t>
            </a:r>
          </a:p>
          <a:p>
            <a:pPr marL="214313" indent="-214313" algn="r" defTabSz="685800" rtl="1">
              <a:buFont typeface="Wingdings" panose="05000000000000000000" pitchFamily="2" charset="2"/>
              <a:buChar char="v"/>
            </a:pPr>
            <a:endParaRPr lang="ar-QA" sz="1500" dirty="0">
              <a:solidFill>
                <a:prstClr val="black"/>
              </a:solidFill>
              <a:latin typeface="Times New Roman" panose="02020603050405020304" pitchFamily="18" charset="0"/>
              <a:cs typeface="Times New Roman" panose="02020603050405020304" pitchFamily="18" charset="0"/>
            </a:endParaRPr>
          </a:p>
          <a:p>
            <a:pPr marL="214313" indent="-214313" algn="r" defTabSz="685800" rtl="1">
              <a:buFont typeface="Wingdings" panose="05000000000000000000" pitchFamily="2" charset="2"/>
              <a:buChar char="v"/>
            </a:pPr>
            <a:endParaRPr lang="en-US" sz="1500" dirty="0">
              <a:solidFill>
                <a:prstClr val="black"/>
              </a:solidFill>
              <a:latin typeface="Times New Roman" panose="02020603050405020304" pitchFamily="18" charset="0"/>
              <a:cs typeface="Times New Roman" panose="02020603050405020304" pitchFamily="18" charset="0"/>
            </a:endParaRPr>
          </a:p>
          <a:p>
            <a:pPr marL="214313" indent="-214313" algn="r" defTabSz="685800" rtl="1">
              <a:buFont typeface="Wingdings" panose="05000000000000000000" pitchFamily="2" charset="2"/>
              <a:buChar char="v"/>
            </a:pPr>
            <a:r>
              <a:rPr lang="ar-QA" sz="1500" dirty="0">
                <a:solidFill>
                  <a:prstClr val="black"/>
                </a:solidFill>
                <a:latin typeface="Times New Roman" panose="02020603050405020304" pitchFamily="18" charset="0"/>
                <a:cs typeface="Times New Roman" panose="02020603050405020304" pitchFamily="18" charset="0"/>
              </a:rPr>
              <a:t>فقط نقطة اتصال واحدة لكل طرف متعاقد</a:t>
            </a:r>
            <a:endParaRPr lang="en-US" sz="1500" dirty="0">
              <a:solidFill>
                <a:prstClr val="black"/>
              </a:solidFill>
              <a:latin typeface="Times New Roman" panose="02020603050405020304" pitchFamily="18" charset="0"/>
              <a:cs typeface="Times New Roman" panose="02020603050405020304" pitchFamily="18" charset="0"/>
            </a:endParaRPr>
          </a:p>
        </p:txBody>
      </p:sp>
      <p:sp>
        <p:nvSpPr>
          <p:cNvPr id="10" name="Title 1"/>
          <p:cNvSpPr txBox="1">
            <a:spLocks/>
          </p:cNvSpPr>
          <p:nvPr/>
        </p:nvSpPr>
        <p:spPr>
          <a:xfrm>
            <a:off x="2362200" y="45615"/>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rtl="1">
              <a:defRPr/>
            </a:pPr>
            <a:r>
              <a:rPr lang="ar-QA" sz="2550" b="1" dirty="0">
                <a:solidFill>
                  <a:srgbClr val="165A30"/>
                </a:solidFill>
                <a:latin typeface="Calibri"/>
                <a:ea typeface="Arial Unicode MS" panose="020B0604020202020204" pitchFamily="34" charset="-128"/>
                <a:cs typeface="Arial" panose="020B0604020202020204" pitchFamily="34" charset="0"/>
              </a:rPr>
              <a:t> 1.3 مهام جهات الاتصال الرسمية الخاصة بالاتفاقية الدولية لوقاية النباتات</a:t>
            </a:r>
            <a:endParaRPr lang="en-US" sz="2550" b="1" dirty="0">
              <a:solidFill>
                <a:srgbClr val="165A30"/>
              </a:solidFill>
              <a:latin typeface="Calibri"/>
              <a:ea typeface="Arial Unicode MS" panose="020B0604020202020204" pitchFamily="34" charset="-128"/>
              <a:cs typeface="Arial" panose="020B0604020202020204" pitchFamily="34" charset="0"/>
            </a:endParaRPr>
          </a:p>
        </p:txBody>
      </p:sp>
      <p:sp>
        <p:nvSpPr>
          <p:cNvPr id="11" name="TextBox 10"/>
          <p:cNvSpPr txBox="1"/>
          <p:nvPr/>
        </p:nvSpPr>
        <p:spPr>
          <a:xfrm>
            <a:off x="1143000" y="2193347"/>
            <a:ext cx="9857468" cy="415498"/>
          </a:xfrm>
          <a:prstGeom prst="rect">
            <a:avLst/>
          </a:prstGeom>
          <a:noFill/>
        </p:spPr>
        <p:txBody>
          <a:bodyPr wrap="square" rtlCol="0">
            <a:spAutoFit/>
          </a:bodyPr>
          <a:lstStyle/>
          <a:p>
            <a:pPr algn="ctr" defTabSz="685800" rtl="1"/>
            <a:r>
              <a:rPr lang="ar-QA" sz="2100" dirty="0">
                <a:solidFill>
                  <a:prstClr val="black"/>
                </a:solidFill>
                <a:latin typeface="Times New Roman" panose="02020603050405020304" pitchFamily="18" charset="0"/>
                <a:cs typeface="Times New Roman" panose="02020603050405020304" pitchFamily="18" charset="0"/>
              </a:rPr>
              <a:t>تم اعتماد مهام نقطة الاتصال الرسمية للاتفاقية الدولية لوقاية النباتات من قبل هيئة تدابير الصحة النباتية -1 (2006)</a:t>
            </a:r>
            <a:endParaRPr lang="en-US" sz="2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028625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630319766"/>
              </p:ext>
            </p:extLst>
          </p:nvPr>
        </p:nvGraphicFramePr>
        <p:xfrm>
          <a:off x="2590800" y="1905000"/>
          <a:ext cx="7723632" cy="4394803"/>
        </p:xfrm>
        <a:graphic>
          <a:graphicData uri="http://schemas.openxmlformats.org/drawingml/2006/table">
            <a:tbl>
              <a:tblPr rtl="1" firstRow="1" firstCol="1" bandRow="1">
                <a:tableStyleId>{5C22544A-7EE6-4342-B048-85BDC9FD1C3A}</a:tableStyleId>
              </a:tblPr>
              <a:tblGrid>
                <a:gridCol w="1232004">
                  <a:extLst>
                    <a:ext uri="{9D8B030D-6E8A-4147-A177-3AD203B41FA5}">
                      <a16:colId xmlns:a16="http://schemas.microsoft.com/office/drawing/2014/main" val="1635306226"/>
                    </a:ext>
                  </a:extLst>
                </a:gridCol>
                <a:gridCol w="695484">
                  <a:extLst>
                    <a:ext uri="{9D8B030D-6E8A-4147-A177-3AD203B41FA5}">
                      <a16:colId xmlns:a16="http://schemas.microsoft.com/office/drawing/2014/main" val="2768975791"/>
                    </a:ext>
                  </a:extLst>
                </a:gridCol>
                <a:gridCol w="606066">
                  <a:extLst>
                    <a:ext uri="{9D8B030D-6E8A-4147-A177-3AD203B41FA5}">
                      <a16:colId xmlns:a16="http://schemas.microsoft.com/office/drawing/2014/main" val="504888145"/>
                    </a:ext>
                  </a:extLst>
                </a:gridCol>
                <a:gridCol w="675614">
                  <a:extLst>
                    <a:ext uri="{9D8B030D-6E8A-4147-A177-3AD203B41FA5}">
                      <a16:colId xmlns:a16="http://schemas.microsoft.com/office/drawing/2014/main" val="3759034149"/>
                    </a:ext>
                  </a:extLst>
                </a:gridCol>
                <a:gridCol w="841214">
                  <a:extLst>
                    <a:ext uri="{9D8B030D-6E8A-4147-A177-3AD203B41FA5}">
                      <a16:colId xmlns:a16="http://schemas.microsoft.com/office/drawing/2014/main" val="1058431059"/>
                    </a:ext>
                  </a:extLst>
                </a:gridCol>
                <a:gridCol w="1025215">
                  <a:extLst>
                    <a:ext uri="{9D8B030D-6E8A-4147-A177-3AD203B41FA5}">
                      <a16:colId xmlns:a16="http://schemas.microsoft.com/office/drawing/2014/main" val="1006360655"/>
                    </a:ext>
                  </a:extLst>
                </a:gridCol>
                <a:gridCol w="921358">
                  <a:extLst>
                    <a:ext uri="{9D8B030D-6E8A-4147-A177-3AD203B41FA5}">
                      <a16:colId xmlns:a16="http://schemas.microsoft.com/office/drawing/2014/main" val="1627875259"/>
                    </a:ext>
                  </a:extLst>
                </a:gridCol>
                <a:gridCol w="921358">
                  <a:extLst>
                    <a:ext uri="{9D8B030D-6E8A-4147-A177-3AD203B41FA5}">
                      <a16:colId xmlns:a16="http://schemas.microsoft.com/office/drawing/2014/main" val="202314687"/>
                    </a:ext>
                  </a:extLst>
                </a:gridCol>
                <a:gridCol w="805319">
                  <a:extLst>
                    <a:ext uri="{9D8B030D-6E8A-4147-A177-3AD203B41FA5}">
                      <a16:colId xmlns:a16="http://schemas.microsoft.com/office/drawing/2014/main" val="2803691050"/>
                    </a:ext>
                  </a:extLst>
                </a:gridCol>
              </a:tblGrid>
              <a:tr h="1194093">
                <a:tc>
                  <a:txBody>
                    <a:bodyPr/>
                    <a:lstStyle/>
                    <a:p>
                      <a:pPr marL="0" marR="0" algn="l">
                        <a:spcBef>
                          <a:spcPts val="0"/>
                        </a:spcBef>
                        <a:spcAft>
                          <a:spcPts val="0"/>
                        </a:spcAft>
                      </a:pPr>
                      <a:r>
                        <a:rPr lang="en-GB" sz="1600" dirty="0">
                          <a:effectLst/>
                        </a:rPr>
                        <a:t> </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 </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r" rtl="1">
                        <a:spcBef>
                          <a:spcPts val="0"/>
                        </a:spcBef>
                        <a:spcAft>
                          <a:spcPts val="0"/>
                        </a:spcAft>
                      </a:pPr>
                      <a:r>
                        <a:rPr lang="ar-QA" sz="1600" dirty="0">
                          <a:effectLst/>
                        </a:rPr>
                        <a:t>أفريقيا</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r" rtl="1">
                        <a:spcBef>
                          <a:spcPts val="0"/>
                        </a:spcBef>
                        <a:spcAft>
                          <a:spcPts val="0"/>
                        </a:spcAft>
                      </a:pPr>
                      <a:r>
                        <a:rPr lang="ar-QA" sz="1600" dirty="0">
                          <a:effectLst/>
                        </a:rPr>
                        <a:t>آسيا</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r" rtl="1">
                        <a:spcBef>
                          <a:spcPts val="0"/>
                        </a:spcBef>
                        <a:spcAft>
                          <a:spcPts val="0"/>
                        </a:spcAft>
                      </a:pPr>
                      <a:r>
                        <a:rPr lang="ar-QA" sz="1600" dirty="0">
                          <a:effectLst/>
                        </a:rPr>
                        <a:t>أوروبا</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r" rtl="1">
                        <a:spcBef>
                          <a:spcPts val="0"/>
                        </a:spcBef>
                        <a:spcAft>
                          <a:spcPts val="0"/>
                        </a:spcAft>
                      </a:pPr>
                      <a:r>
                        <a:rPr lang="ar-QA" sz="1600" dirty="0">
                          <a:effectLst/>
                        </a:rPr>
                        <a:t>أمريكا اللاتينية ومنطقة البحر الكاريبي</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r" rtl="1">
                        <a:spcBef>
                          <a:spcPts val="0"/>
                        </a:spcBef>
                        <a:spcAft>
                          <a:spcPts val="0"/>
                        </a:spcAft>
                      </a:pPr>
                      <a:r>
                        <a:rPr lang="ar-QA" sz="1600" dirty="0">
                          <a:effectLst/>
                        </a:rPr>
                        <a:t>الشرق </a:t>
                      </a:r>
                      <a:r>
                        <a:rPr lang="ar-QA" sz="1600" dirty="0" err="1">
                          <a:effectLst/>
                        </a:rPr>
                        <a:t>الأدني</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r" rtl="1">
                        <a:spcBef>
                          <a:spcPts val="0"/>
                        </a:spcBef>
                        <a:spcAft>
                          <a:spcPts val="0"/>
                        </a:spcAft>
                      </a:pPr>
                      <a:r>
                        <a:rPr lang="ar-QA" sz="1600" dirty="0">
                          <a:effectLst/>
                        </a:rPr>
                        <a:t>أمريكا الشمالية</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r" rtl="1">
                        <a:spcBef>
                          <a:spcPts val="0"/>
                        </a:spcBef>
                        <a:spcAft>
                          <a:spcPts val="0"/>
                        </a:spcAft>
                      </a:pPr>
                      <a:r>
                        <a:rPr lang="ar-QA" sz="1600" dirty="0">
                          <a:effectLst/>
                        </a:rPr>
                        <a:t>جنوب غرب المحيط الهادئ</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3026998843"/>
                  </a:ext>
                </a:extLst>
              </a:tr>
              <a:tr h="335838">
                <a:tc rowSpan="5">
                  <a:txBody>
                    <a:bodyPr/>
                    <a:lstStyle/>
                    <a:p>
                      <a:pPr marL="0" marR="0" algn="r" rtl="1">
                        <a:spcBef>
                          <a:spcPts val="0"/>
                        </a:spcBef>
                        <a:spcAft>
                          <a:spcPts val="0"/>
                        </a:spcAft>
                      </a:pPr>
                      <a:r>
                        <a:rPr lang="ar-QA" sz="1600" dirty="0">
                          <a:effectLst/>
                        </a:rPr>
                        <a:t>تحديث بلاغات الآفات</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2017</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r>
                        <a:rPr lang="en-US" dirty="0"/>
                        <a:t>8</a:t>
                      </a:r>
                    </a:p>
                  </a:txBody>
                  <a:tcPr marL="65911" marR="65911" marT="0" marB="0"/>
                </a:tc>
                <a:tc>
                  <a:txBody>
                    <a:bodyPr/>
                    <a:lstStyle/>
                    <a:p>
                      <a:pPr marL="0" marR="0" algn="l">
                        <a:spcBef>
                          <a:spcPts val="0"/>
                        </a:spcBef>
                        <a:spcAft>
                          <a:spcPts val="0"/>
                        </a:spcAft>
                      </a:pPr>
                      <a:r>
                        <a:rPr lang="en-GB" sz="1600">
                          <a:effectLst/>
                        </a:rPr>
                        <a:t>24</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0</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32</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3642426690"/>
                  </a:ext>
                </a:extLst>
              </a:tr>
              <a:tr h="335838">
                <a:tc vMerge="1">
                  <a:txBody>
                    <a:bodyPr/>
                    <a:lstStyle/>
                    <a:p>
                      <a:endParaRPr lang="en-US"/>
                    </a:p>
                  </a:txBody>
                  <a:tcPr/>
                </a:tc>
                <a:tc>
                  <a:txBody>
                    <a:bodyPr/>
                    <a:lstStyle/>
                    <a:p>
                      <a:pPr marL="0" marR="0" algn="l">
                        <a:spcBef>
                          <a:spcPts val="0"/>
                        </a:spcBef>
                        <a:spcAft>
                          <a:spcPts val="0"/>
                        </a:spcAft>
                      </a:pPr>
                      <a:r>
                        <a:rPr lang="en-GB" sz="1600" dirty="0">
                          <a:effectLst/>
                        </a:rPr>
                        <a:t>2018</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17</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r>
                        <a:rPr lang="en-US" dirty="0"/>
                        <a:t>5</a:t>
                      </a:r>
                    </a:p>
                  </a:txBody>
                  <a:tcPr marL="65911" marR="65911" marT="0" marB="0"/>
                </a:tc>
                <a:tc>
                  <a:txBody>
                    <a:bodyPr/>
                    <a:lstStyle/>
                    <a:p>
                      <a:pPr marL="0" marR="0" algn="l">
                        <a:spcBef>
                          <a:spcPts val="0"/>
                        </a:spcBef>
                        <a:spcAft>
                          <a:spcPts val="0"/>
                        </a:spcAft>
                      </a:pPr>
                      <a:r>
                        <a:rPr lang="en-GB" sz="1600" dirty="0">
                          <a:effectLst/>
                        </a:rPr>
                        <a:t>8</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14</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0</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35</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6</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2025685880"/>
                  </a:ext>
                </a:extLst>
              </a:tr>
              <a:tr h="335838">
                <a:tc vMerge="1">
                  <a:txBody>
                    <a:bodyPr/>
                    <a:lstStyle/>
                    <a:p>
                      <a:endParaRPr lang="en-US"/>
                    </a:p>
                  </a:txBody>
                  <a:tcPr/>
                </a:tc>
                <a:tc>
                  <a:txBody>
                    <a:bodyPr/>
                    <a:lstStyle/>
                    <a:p>
                      <a:pPr marL="0" marR="0" algn="l">
                        <a:spcBef>
                          <a:spcPts val="0"/>
                        </a:spcBef>
                        <a:spcAft>
                          <a:spcPts val="0"/>
                        </a:spcAft>
                      </a:pPr>
                      <a:r>
                        <a:rPr lang="en-GB" sz="1600" b="0" dirty="0">
                          <a:effectLst/>
                        </a:rPr>
                        <a:t>2019</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b="0" dirty="0">
                          <a:effectLst/>
                        </a:rPr>
                        <a:t>12</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r>
                        <a:rPr lang="en-US" b="0" dirty="0"/>
                        <a:t>11</a:t>
                      </a:r>
                    </a:p>
                  </a:txBody>
                  <a:tcPr marL="65911" marR="65911" marT="0" marB="0" anchor="b"/>
                </a:tc>
                <a:tc>
                  <a:txBody>
                    <a:bodyPr/>
                    <a:lstStyle/>
                    <a:p>
                      <a:pPr marL="0" marR="0" algn="l">
                        <a:spcBef>
                          <a:spcPts val="0"/>
                        </a:spcBef>
                        <a:spcAft>
                          <a:spcPts val="0"/>
                        </a:spcAft>
                      </a:pPr>
                      <a:r>
                        <a:rPr lang="en-GB" sz="1600" b="0" dirty="0">
                          <a:effectLst/>
                        </a:rPr>
                        <a:t>1</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b="0" dirty="0">
                          <a:effectLst/>
                        </a:rPr>
                        <a:t>5</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b="0" dirty="0">
                          <a:effectLst/>
                        </a:rPr>
                        <a:t>1</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b="0" dirty="0">
                          <a:effectLst/>
                        </a:rPr>
                        <a:t>19</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b="0" dirty="0">
                          <a:effectLst/>
                        </a:rPr>
                        <a:t>8</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nchor="b"/>
                </a:tc>
                <a:extLst>
                  <a:ext uri="{0D108BD9-81ED-4DB2-BD59-A6C34878D82A}">
                    <a16:rowId xmlns:a16="http://schemas.microsoft.com/office/drawing/2014/main" val="3057213564"/>
                  </a:ext>
                </a:extLst>
              </a:tr>
              <a:tr h="335838">
                <a:tc vMerge="1">
                  <a:txBody>
                    <a:bodyPr/>
                    <a:lstStyle/>
                    <a:p>
                      <a:endParaRPr lang="en-US"/>
                    </a:p>
                  </a:txBody>
                  <a:tcPr/>
                </a:tc>
                <a:tc>
                  <a:txBody>
                    <a:bodyPr/>
                    <a:lstStyle/>
                    <a:p>
                      <a:pPr marL="0" marR="0" algn="l">
                        <a:spcBef>
                          <a:spcPts val="0"/>
                        </a:spcBef>
                        <a:spcAft>
                          <a:spcPts val="0"/>
                        </a:spcAft>
                      </a:pPr>
                      <a:r>
                        <a:rPr lang="en-GB" sz="1600" b="0" dirty="0">
                          <a:effectLst/>
                        </a:rPr>
                        <a:t>2020</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b="0" dirty="0">
                          <a:effectLst/>
                        </a:rPr>
                        <a:t>8</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r>
                        <a:rPr lang="en-US" b="0" dirty="0"/>
                        <a:t>2</a:t>
                      </a:r>
                    </a:p>
                  </a:txBody>
                  <a:tcPr marL="65911" marR="65911" marT="0" marB="0"/>
                </a:tc>
                <a:tc>
                  <a:txBody>
                    <a:bodyPr/>
                    <a:lstStyle/>
                    <a:p>
                      <a:pPr marL="0" marR="0" algn="l">
                        <a:spcBef>
                          <a:spcPts val="0"/>
                        </a:spcBef>
                        <a:spcAft>
                          <a:spcPts val="0"/>
                        </a:spcAft>
                      </a:pPr>
                      <a:r>
                        <a:rPr lang="en-GB" sz="1600" b="0" dirty="0">
                          <a:effectLst/>
                        </a:rPr>
                        <a:t>3</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b="0" dirty="0">
                          <a:effectLst/>
                        </a:rPr>
                        <a:t>15</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b="0" dirty="0">
                          <a:effectLst/>
                        </a:rPr>
                        <a:t>7</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b="0" dirty="0">
                          <a:effectLst/>
                        </a:rPr>
                        <a:t>30</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b="0" dirty="0">
                          <a:effectLst/>
                        </a:rPr>
                        <a:t>6</a:t>
                      </a:r>
                      <a:endParaRPr lang="en-US" sz="1600" b="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4241906517"/>
                  </a:ext>
                </a:extLst>
              </a:tr>
              <a:tr h="335838">
                <a:tc vMerge="1">
                  <a:txBody>
                    <a:bodyPr/>
                    <a:lstStyle/>
                    <a:p>
                      <a:endParaRPr lang="en-US"/>
                    </a:p>
                  </a:txBody>
                  <a:tcPr/>
                </a:tc>
                <a:tc>
                  <a:txBody>
                    <a:bodyPr/>
                    <a:lstStyle/>
                    <a:p>
                      <a:pPr marL="0" marR="0" algn="l">
                        <a:spcBef>
                          <a:spcPts val="0"/>
                        </a:spcBef>
                        <a:spcAft>
                          <a:spcPts val="0"/>
                        </a:spcAft>
                      </a:pPr>
                      <a:r>
                        <a:rPr lang="en-GB" sz="1600">
                          <a:effectLst/>
                        </a:rPr>
                        <a:t>2021</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US" sz="1600">
                          <a:effectLst/>
                        </a:rPr>
                        <a:t>1</a:t>
                      </a:r>
                      <a:endParaRPr lang="en-US" sz="160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r>
                        <a:rPr lang="en-US" dirty="0"/>
                        <a:t>3</a:t>
                      </a:r>
                    </a:p>
                  </a:txBody>
                  <a:tcPr marL="65911" marR="65911" marT="0" marB="0" anchor="b"/>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6</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4</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nchor="b"/>
                </a:tc>
                <a:extLst>
                  <a:ext uri="{0D108BD9-81ED-4DB2-BD59-A6C34878D82A}">
                    <a16:rowId xmlns:a16="http://schemas.microsoft.com/office/drawing/2014/main" val="2956003221"/>
                  </a:ext>
                </a:extLst>
              </a:tr>
              <a:tr h="304304">
                <a:tc rowSpan="5">
                  <a:txBody>
                    <a:bodyPr/>
                    <a:lstStyle/>
                    <a:p>
                      <a:pPr marL="0" marR="0" algn="r" rtl="1">
                        <a:spcBef>
                          <a:spcPts val="0"/>
                        </a:spcBef>
                        <a:spcAft>
                          <a:spcPts val="0"/>
                        </a:spcAft>
                      </a:pPr>
                      <a:r>
                        <a:rPr lang="ar-QA" sz="1600" dirty="0">
                          <a:effectLst/>
                        </a:rPr>
                        <a:t>عدد الأطراف المتعاقدة التي قامت بالإبلاغ</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2017</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7</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6</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0</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1213482475"/>
                  </a:ext>
                </a:extLst>
              </a:tr>
              <a:tr h="304304">
                <a:tc vMerge="1">
                  <a:txBody>
                    <a:bodyPr/>
                    <a:lstStyle/>
                    <a:p>
                      <a:endParaRPr lang="en-US"/>
                    </a:p>
                  </a:txBody>
                  <a:tcPr/>
                </a:tc>
                <a:tc>
                  <a:txBody>
                    <a:bodyPr/>
                    <a:lstStyle/>
                    <a:p>
                      <a:pPr marL="0" marR="0" algn="l">
                        <a:spcBef>
                          <a:spcPts val="0"/>
                        </a:spcBef>
                        <a:spcAft>
                          <a:spcPts val="0"/>
                        </a:spcAft>
                      </a:pPr>
                      <a:r>
                        <a:rPr lang="en-GB" sz="1600">
                          <a:effectLst/>
                        </a:rPr>
                        <a:t>2018</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4</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6</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a:effectLst/>
                        </a:rPr>
                        <a:t>0</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4229239750"/>
                  </a:ext>
                </a:extLst>
              </a:tr>
              <a:tr h="304304">
                <a:tc vMerge="1">
                  <a:txBody>
                    <a:bodyPr/>
                    <a:lstStyle/>
                    <a:p>
                      <a:endParaRPr lang="en-US"/>
                    </a:p>
                  </a:txBody>
                  <a:tcPr/>
                </a:tc>
                <a:tc>
                  <a:txBody>
                    <a:bodyPr/>
                    <a:lstStyle/>
                    <a:p>
                      <a:pPr marL="0" marR="0" algn="l">
                        <a:spcBef>
                          <a:spcPts val="0"/>
                        </a:spcBef>
                        <a:spcAft>
                          <a:spcPts val="0"/>
                        </a:spcAft>
                      </a:pPr>
                      <a:r>
                        <a:rPr lang="en-GB" sz="1600" dirty="0">
                          <a:effectLst/>
                        </a:rPr>
                        <a:t>2019</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b="1" dirty="0">
                          <a:effectLst/>
                        </a:rPr>
                        <a:t>5</a:t>
                      </a:r>
                      <a:endParaRPr lang="en-US" sz="1600" b="1"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9</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5</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3402808159"/>
                  </a:ext>
                </a:extLst>
              </a:tr>
              <a:tr h="304304">
                <a:tc vMerge="1">
                  <a:txBody>
                    <a:bodyPr/>
                    <a:lstStyle/>
                    <a:p>
                      <a:endParaRPr lang="en-US"/>
                    </a:p>
                  </a:txBody>
                  <a:tcPr/>
                </a:tc>
                <a:tc>
                  <a:txBody>
                    <a:bodyPr/>
                    <a:lstStyle/>
                    <a:p>
                      <a:pPr marL="0" marR="0" algn="l">
                        <a:spcBef>
                          <a:spcPts val="0"/>
                        </a:spcBef>
                        <a:spcAft>
                          <a:spcPts val="0"/>
                        </a:spcAft>
                      </a:pPr>
                      <a:r>
                        <a:rPr lang="en-GB" sz="1600" dirty="0">
                          <a:effectLst/>
                        </a:rPr>
                        <a:t>2020</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b="1" dirty="0">
                          <a:effectLst/>
                        </a:rPr>
                        <a:t>4</a:t>
                      </a:r>
                      <a:endParaRPr lang="en-US" sz="1600" b="1"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4</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latin typeface="+mn-lt"/>
                          <a:ea typeface="+mn-ea"/>
                          <a:cs typeface="+mn-cs"/>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2785766608"/>
                  </a:ext>
                </a:extLst>
              </a:tr>
              <a:tr h="304304">
                <a:tc vMerge="1">
                  <a:txBody>
                    <a:bodyPr/>
                    <a:lstStyle/>
                    <a:p>
                      <a:endParaRPr lang="en-US"/>
                    </a:p>
                  </a:txBody>
                  <a:tcPr/>
                </a:tc>
                <a:tc>
                  <a:txBody>
                    <a:bodyPr/>
                    <a:lstStyle/>
                    <a:p>
                      <a:pPr marL="0" marR="0" algn="l">
                        <a:spcBef>
                          <a:spcPts val="0"/>
                        </a:spcBef>
                        <a:spcAft>
                          <a:spcPts val="0"/>
                        </a:spcAft>
                      </a:pPr>
                      <a:r>
                        <a:rPr lang="en-GB" sz="1600">
                          <a:effectLst/>
                        </a:rPr>
                        <a:t>2021</a:t>
                      </a:r>
                      <a:endParaRPr lang="en-US" sz="160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nchor="b"/>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3</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1</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tc>
                  <a:txBody>
                    <a:bodyPr/>
                    <a:lstStyle/>
                    <a:p>
                      <a:pPr marL="0" marR="0" algn="l">
                        <a:spcBef>
                          <a:spcPts val="0"/>
                        </a:spcBef>
                        <a:spcAft>
                          <a:spcPts val="0"/>
                        </a:spcAft>
                      </a:pPr>
                      <a:r>
                        <a:rPr lang="en-GB" sz="1600" dirty="0">
                          <a:effectLst/>
                          <a:latin typeface="+mn-lt"/>
                          <a:ea typeface="+mn-ea"/>
                          <a:cs typeface="+mn-cs"/>
                        </a:rPr>
                        <a:t>2</a:t>
                      </a:r>
                      <a:endParaRPr lang="en-US" sz="1600" dirty="0">
                        <a:effectLst/>
                        <a:latin typeface="Times New Roman" panose="02020603050405020304" pitchFamily="18" charset="0"/>
                        <a:ea typeface="MS Mincho"/>
                        <a:cs typeface="Arial" panose="020B0604020202020204" pitchFamily="34" charset="0"/>
                      </a:endParaRPr>
                    </a:p>
                  </a:txBody>
                  <a:tcPr marL="65911" marR="65911" marT="0" marB="0"/>
                </a:tc>
                <a:extLst>
                  <a:ext uri="{0D108BD9-81ED-4DB2-BD59-A6C34878D82A}">
                    <a16:rowId xmlns:a16="http://schemas.microsoft.com/office/drawing/2014/main" val="3484042779"/>
                  </a:ext>
                </a:extLst>
              </a:tr>
            </a:tbl>
          </a:graphicData>
        </a:graphic>
      </p:graphicFrame>
      <p:sp>
        <p:nvSpPr>
          <p:cNvPr id="6" name="TextBox 5"/>
          <p:cNvSpPr txBox="1"/>
          <p:nvPr/>
        </p:nvSpPr>
        <p:spPr>
          <a:xfrm>
            <a:off x="970217" y="1361898"/>
            <a:ext cx="11206915" cy="461665"/>
          </a:xfrm>
          <a:prstGeom prst="rect">
            <a:avLst/>
          </a:prstGeom>
          <a:noFill/>
        </p:spPr>
        <p:txBody>
          <a:bodyPr wrap="none" rtlCol="0">
            <a:spAutoFit/>
          </a:bodyPr>
          <a:lstStyle/>
          <a:p>
            <a:pPr algn="r" rtl="1"/>
            <a:r>
              <a:rPr lang="ar-QA" dirty="0"/>
              <a:t>ملخص تقارير الإبلاغ عن الآفات المقدمة من الأطراف المتعاقدة في الفترة من 2017-2021 (حتى يونيو 2021)</a:t>
            </a:r>
            <a:endParaRPr lang="en-US" dirty="0"/>
          </a:p>
        </p:txBody>
      </p:sp>
      <p:sp>
        <p:nvSpPr>
          <p:cNvPr id="7" name="Title 1"/>
          <p:cNvSpPr txBox="1">
            <a:spLocks/>
          </p:cNvSpPr>
          <p:nvPr/>
        </p:nvSpPr>
        <p:spPr>
          <a:xfrm>
            <a:off x="2590800" y="41105"/>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rtl="1">
              <a:defRPr/>
            </a:pPr>
            <a:r>
              <a:rPr lang="ar-QA" sz="2550" b="1" dirty="0">
                <a:solidFill>
                  <a:srgbClr val="165A30"/>
                </a:solidFill>
                <a:latin typeface="Calibri"/>
                <a:ea typeface="Arial Unicode MS" panose="020B0604020202020204" pitchFamily="34" charset="-128"/>
                <a:cs typeface="Arial" panose="020B0604020202020204" pitchFamily="34" charset="0"/>
              </a:rPr>
              <a:t>1.4 ملخص احصائيات الإبلاغ عن الآفات</a:t>
            </a:r>
            <a:endParaRPr lang="en-US" sz="2550" b="1" dirty="0">
              <a:solidFill>
                <a:srgbClr val="165A30"/>
              </a:solidFill>
              <a:latin typeface="Calibri"/>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589927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1692780456"/>
              </p:ext>
            </p:extLst>
          </p:nvPr>
        </p:nvGraphicFramePr>
        <p:xfrm>
          <a:off x="1524000" y="1957111"/>
          <a:ext cx="4387064" cy="365503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Chart 2"/>
          <p:cNvGraphicFramePr>
            <a:graphicFrameLocks/>
          </p:cNvGraphicFramePr>
          <p:nvPr>
            <p:extLst>
              <p:ext uri="{D42A27DB-BD31-4B8C-83A1-F6EECF244321}">
                <p14:modId xmlns:p14="http://schemas.microsoft.com/office/powerpoint/2010/main" val="500568115"/>
              </p:ext>
            </p:extLst>
          </p:nvPr>
        </p:nvGraphicFramePr>
        <p:xfrm>
          <a:off x="6291209" y="2054715"/>
          <a:ext cx="4304870" cy="3557428"/>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2438400" y="69396"/>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rtl="1">
              <a:defRPr/>
            </a:pPr>
            <a:r>
              <a:rPr lang="ar-QA" sz="2550" b="1" dirty="0">
                <a:solidFill>
                  <a:srgbClr val="165A30"/>
                </a:solidFill>
                <a:latin typeface="Calibri"/>
                <a:ea typeface="Arial Unicode MS" panose="020B0604020202020204" pitchFamily="34" charset="-128"/>
                <a:cs typeface="Arial" panose="020B0604020202020204" pitchFamily="34" charset="0"/>
              </a:rPr>
              <a:t>ملخص احصائيات الإبلاغ عن الآفات المقدمة من إقليم أفريقيا</a:t>
            </a:r>
            <a:endParaRPr lang="en-US" sz="2550" b="1" dirty="0">
              <a:solidFill>
                <a:srgbClr val="165A30"/>
              </a:solidFill>
              <a:latin typeface="Calibri"/>
              <a:ea typeface="Arial Unicode MS" panose="020B0604020202020204" pitchFamily="34" charset="-128"/>
              <a:cs typeface="Arial" panose="020B0604020202020204" pitchFamily="34" charset="0"/>
            </a:endParaRPr>
          </a:p>
        </p:txBody>
      </p:sp>
      <p:sp>
        <p:nvSpPr>
          <p:cNvPr id="5" name="TextBox 4"/>
          <p:cNvSpPr txBox="1"/>
          <p:nvPr/>
        </p:nvSpPr>
        <p:spPr>
          <a:xfrm>
            <a:off x="2230965" y="5848870"/>
            <a:ext cx="2297424" cy="461665"/>
          </a:xfrm>
          <a:prstGeom prst="rect">
            <a:avLst/>
          </a:prstGeom>
          <a:noFill/>
        </p:spPr>
        <p:txBody>
          <a:bodyPr wrap="none" rtlCol="0">
            <a:spAutoFit/>
          </a:bodyPr>
          <a:lstStyle/>
          <a:p>
            <a:pPr algn="ctr" rtl="1"/>
            <a:r>
              <a:rPr lang="ar-QA" b="1" dirty="0"/>
              <a:t>عدد البلاغات المحدثة</a:t>
            </a:r>
            <a:endParaRPr lang="en-US" b="1" dirty="0"/>
          </a:p>
        </p:txBody>
      </p:sp>
      <p:sp>
        <p:nvSpPr>
          <p:cNvPr id="6" name="TextBox 5"/>
          <p:cNvSpPr txBox="1"/>
          <p:nvPr/>
        </p:nvSpPr>
        <p:spPr>
          <a:xfrm>
            <a:off x="6353851" y="5848870"/>
            <a:ext cx="4257896" cy="461665"/>
          </a:xfrm>
          <a:prstGeom prst="rect">
            <a:avLst/>
          </a:prstGeom>
          <a:noFill/>
        </p:spPr>
        <p:txBody>
          <a:bodyPr wrap="none" rtlCol="0">
            <a:spAutoFit/>
          </a:bodyPr>
          <a:lstStyle/>
          <a:p>
            <a:pPr algn="ctr" rtl="1"/>
            <a:r>
              <a:rPr lang="ar-QA" b="1" dirty="0"/>
              <a:t>عدد الأطراف المتعاقدة التي قامت بالإبلاغ</a:t>
            </a:r>
          </a:p>
        </p:txBody>
      </p:sp>
    </p:spTree>
    <p:extLst>
      <p:ext uri="{BB962C8B-B14F-4D97-AF65-F5344CB8AC3E}">
        <p14:creationId xmlns:p14="http://schemas.microsoft.com/office/powerpoint/2010/main" val="14195169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2783" y="29737"/>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rtl="1">
              <a:defRPr/>
            </a:pPr>
            <a:r>
              <a:rPr lang="ar-QA" sz="2550" b="1" dirty="0">
                <a:solidFill>
                  <a:srgbClr val="165A30"/>
                </a:solidFill>
                <a:latin typeface="Calibri"/>
                <a:ea typeface="Arial Unicode MS" panose="020B0604020202020204" pitchFamily="34" charset="-128"/>
                <a:cs typeface="Arial" panose="020B0604020202020204" pitchFamily="34" charset="0"/>
              </a:rPr>
              <a:t>ملخص احصائيات الإبلاغ عن الآفات المقدمة من إقليم أفريقيا</a:t>
            </a:r>
          </a:p>
        </p:txBody>
      </p:sp>
      <p:graphicFrame>
        <p:nvGraphicFramePr>
          <p:cNvPr id="4" name="Table 3"/>
          <p:cNvGraphicFramePr>
            <a:graphicFrameLocks noGrp="1"/>
          </p:cNvGraphicFramePr>
          <p:nvPr>
            <p:extLst>
              <p:ext uri="{D42A27DB-BD31-4B8C-83A1-F6EECF244321}">
                <p14:modId xmlns:p14="http://schemas.microsoft.com/office/powerpoint/2010/main" val="4101824283"/>
              </p:ext>
            </p:extLst>
          </p:nvPr>
        </p:nvGraphicFramePr>
        <p:xfrm>
          <a:off x="2542783" y="2180772"/>
          <a:ext cx="7156389" cy="3610428"/>
        </p:xfrm>
        <a:graphic>
          <a:graphicData uri="http://schemas.openxmlformats.org/drawingml/2006/table">
            <a:tbl>
              <a:tblPr rtl="1" firstRow="1" bandRow="1">
                <a:tableStyleId>{5C22544A-7EE6-4342-B048-85BDC9FD1C3A}</a:tableStyleId>
              </a:tblPr>
              <a:tblGrid>
                <a:gridCol w="1086242">
                  <a:extLst>
                    <a:ext uri="{9D8B030D-6E8A-4147-A177-3AD203B41FA5}">
                      <a16:colId xmlns:a16="http://schemas.microsoft.com/office/drawing/2014/main" val="1359661559"/>
                    </a:ext>
                  </a:extLst>
                </a:gridCol>
                <a:gridCol w="6070147">
                  <a:extLst>
                    <a:ext uri="{9D8B030D-6E8A-4147-A177-3AD203B41FA5}">
                      <a16:colId xmlns:a16="http://schemas.microsoft.com/office/drawing/2014/main" val="1768721427"/>
                    </a:ext>
                  </a:extLst>
                </a:gridCol>
              </a:tblGrid>
              <a:tr h="902607">
                <a:tc>
                  <a:txBody>
                    <a:bodyPr/>
                    <a:lstStyle/>
                    <a:p>
                      <a:pPr algn="ctr" rtl="1"/>
                      <a:r>
                        <a:rPr lang="ar-QA" dirty="0"/>
                        <a:t>السنة</a:t>
                      </a:r>
                      <a:endParaRPr lang="en-US" dirty="0"/>
                    </a:p>
                  </a:txBody>
                  <a:tcPr/>
                </a:tc>
                <a:tc>
                  <a:txBody>
                    <a:bodyPr/>
                    <a:lstStyle/>
                    <a:p>
                      <a:pPr algn="ctr" rtl="1"/>
                      <a:r>
                        <a:rPr lang="ar-QA" dirty="0"/>
                        <a:t>البلد</a:t>
                      </a:r>
                      <a:endParaRPr lang="en-US" dirty="0"/>
                    </a:p>
                  </a:txBody>
                  <a:tcPr/>
                </a:tc>
                <a:extLst>
                  <a:ext uri="{0D108BD9-81ED-4DB2-BD59-A6C34878D82A}">
                    <a16:rowId xmlns:a16="http://schemas.microsoft.com/office/drawing/2014/main" val="2914239928"/>
                  </a:ext>
                </a:extLst>
              </a:tr>
              <a:tr h="902607">
                <a:tc>
                  <a:txBody>
                    <a:bodyPr/>
                    <a:lstStyle/>
                    <a:p>
                      <a:pPr algn="ctr" rtl="1"/>
                      <a:r>
                        <a:rPr lang="en-US" sz="1800" b="1" i="0" kern="1200" dirty="0">
                          <a:solidFill>
                            <a:schemeClr val="dk1"/>
                          </a:solidFill>
                          <a:effectLst/>
                          <a:latin typeface="+mn-lt"/>
                          <a:ea typeface="+mn-ea"/>
                          <a:cs typeface="+mn-cs"/>
                        </a:rPr>
                        <a:t>2020</a:t>
                      </a:r>
                    </a:p>
                  </a:txBody>
                  <a:tcPr/>
                </a:tc>
                <a:tc>
                  <a:txBody>
                    <a:bodyPr/>
                    <a:lstStyle/>
                    <a:p>
                      <a:pPr algn="ctr" rtl="1"/>
                      <a:r>
                        <a:rPr lang="ar-QA" sz="1800" b="1" i="0" kern="1200" dirty="0">
                          <a:solidFill>
                            <a:schemeClr val="dk1"/>
                          </a:solidFill>
                          <a:effectLst/>
                          <a:latin typeface="+mn-lt"/>
                          <a:ea typeface="+mn-ea"/>
                          <a:cs typeface="+mn-cs"/>
                        </a:rPr>
                        <a:t>غانا ، جنوب أفريقيا ، زامبيا</a:t>
                      </a:r>
                      <a:endParaRPr lang="en-US" dirty="0"/>
                    </a:p>
                  </a:txBody>
                  <a:tcPr/>
                </a:tc>
                <a:extLst>
                  <a:ext uri="{0D108BD9-81ED-4DB2-BD59-A6C34878D82A}">
                    <a16:rowId xmlns:a16="http://schemas.microsoft.com/office/drawing/2014/main" val="3196378452"/>
                  </a:ext>
                </a:extLst>
              </a:tr>
              <a:tr h="902607">
                <a:tc>
                  <a:txBody>
                    <a:bodyPr/>
                    <a:lstStyle/>
                    <a:p>
                      <a:pPr algn="ctr" rtl="1"/>
                      <a:r>
                        <a:rPr lang="en-US" sz="1800" b="1" i="0" kern="1200" dirty="0">
                          <a:solidFill>
                            <a:schemeClr val="dk1"/>
                          </a:solidFill>
                          <a:effectLst/>
                          <a:latin typeface="+mn-lt"/>
                          <a:ea typeface="+mn-ea"/>
                          <a:cs typeface="+mn-cs"/>
                        </a:rPr>
                        <a:t>2019</a:t>
                      </a:r>
                    </a:p>
                  </a:txBody>
                  <a:tcPr/>
                </a:tc>
                <a:tc>
                  <a:txBody>
                    <a:bodyPr/>
                    <a:lstStyle/>
                    <a:p>
                      <a:pPr algn="ctr" rtl="1"/>
                      <a:r>
                        <a:rPr lang="ar-QA" sz="1800" b="1" i="0" kern="1200" dirty="0">
                          <a:solidFill>
                            <a:schemeClr val="dk1"/>
                          </a:solidFill>
                          <a:effectLst/>
                          <a:latin typeface="+mn-lt"/>
                          <a:ea typeface="+mn-ea"/>
                          <a:cs typeface="+mn-cs"/>
                        </a:rPr>
                        <a:t>جنوب أفريقيا ، رواندا ، زامبيا ، غانا ، الغابون</a:t>
                      </a:r>
                      <a:endParaRPr lang="en-US" dirty="0"/>
                    </a:p>
                  </a:txBody>
                  <a:tcPr/>
                </a:tc>
                <a:extLst>
                  <a:ext uri="{0D108BD9-81ED-4DB2-BD59-A6C34878D82A}">
                    <a16:rowId xmlns:a16="http://schemas.microsoft.com/office/drawing/2014/main" val="3586968826"/>
                  </a:ext>
                </a:extLst>
              </a:tr>
              <a:tr h="902607">
                <a:tc>
                  <a:txBody>
                    <a:bodyPr/>
                    <a:lstStyle/>
                    <a:p>
                      <a:pPr algn="ctr" rtl="1"/>
                      <a:r>
                        <a:rPr lang="en-US" sz="1800" b="1" i="0" kern="1200" dirty="0">
                          <a:solidFill>
                            <a:schemeClr val="dk1"/>
                          </a:solidFill>
                          <a:effectLst/>
                          <a:latin typeface="+mn-lt"/>
                          <a:ea typeface="+mn-ea"/>
                          <a:cs typeface="+mn-cs"/>
                        </a:rPr>
                        <a:t>2018</a:t>
                      </a:r>
                    </a:p>
                  </a:txBody>
                  <a:tcPr/>
                </a:tc>
                <a:tc>
                  <a:txBody>
                    <a:bodyPr/>
                    <a:lstStyle/>
                    <a:p>
                      <a:pPr algn="ctr" rtl="1"/>
                      <a:r>
                        <a:rPr lang="ar-QA" sz="1800" b="1" i="0" kern="1200" dirty="0">
                          <a:solidFill>
                            <a:schemeClr val="dk1"/>
                          </a:solidFill>
                          <a:effectLst/>
                          <a:latin typeface="+mn-lt"/>
                          <a:ea typeface="+mn-ea"/>
                          <a:cs typeface="+mn-cs"/>
                        </a:rPr>
                        <a:t>ليسوتو ، جنوب أفريقيا ، تنزانيا ، زامبيا</a:t>
                      </a:r>
                      <a:endParaRPr lang="en-US" dirty="0"/>
                    </a:p>
                  </a:txBody>
                  <a:tcPr/>
                </a:tc>
                <a:extLst>
                  <a:ext uri="{0D108BD9-81ED-4DB2-BD59-A6C34878D82A}">
                    <a16:rowId xmlns:a16="http://schemas.microsoft.com/office/drawing/2014/main" val="1681944709"/>
                  </a:ext>
                </a:extLst>
              </a:tr>
            </a:tbl>
          </a:graphicData>
        </a:graphic>
      </p:graphicFrame>
    </p:spTree>
    <p:extLst>
      <p:ext uri="{BB962C8B-B14F-4D97-AF65-F5344CB8AC3E}">
        <p14:creationId xmlns:p14="http://schemas.microsoft.com/office/powerpoint/2010/main" val="2794617875"/>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2.xml><?xml version="1.0" encoding="utf-8"?>
<ds:datastoreItem xmlns:ds="http://schemas.openxmlformats.org/officeDocument/2006/customXml" ds:itemID="{8B6D1CDB-15D1-4C85-BFBF-7D1270C6F64A}">
  <ds:schemaRefs>
    <ds:schemaRef ds:uri="http://schemas.microsoft.com/office/2006/metadata/properties"/>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http://purl.org/dc/elements/1.1/"/>
    <ds:schemaRef ds:uri="a3b9c205-ff93-4b66-a73e-1385ea8adb4a"/>
    <ds:schemaRef ds:uri="http://www.w3.org/XML/1998/namespace"/>
    <ds:schemaRef ds:uri="http://purl.org/dc/terms/"/>
  </ds:schemaRefs>
</ds:datastoreItem>
</file>

<file path=customXml/itemProps3.xml><?xml version="1.0" encoding="utf-8"?>
<ds:datastoreItem xmlns:ds="http://schemas.openxmlformats.org/officeDocument/2006/customXml" ds:itemID="{D2323DA9-710D-4C08-8632-E1243AEA8C25}">
  <ds:schemaRefs>
    <ds:schemaRef ds:uri="http://schemas.microsoft.com/sharepoint/events"/>
  </ds:schemaRefs>
</ds:datastoreItem>
</file>

<file path=customXml/itemProps4.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390</TotalTime>
  <Words>2568</Words>
  <Application>Microsoft Office PowerPoint</Application>
  <PresentationFormat>Widescreen</PresentationFormat>
  <Paragraphs>396</Paragraphs>
  <Slides>34</Slides>
  <Notes>16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34</vt:i4>
      </vt:variant>
    </vt:vector>
  </HeadingPairs>
  <TitlesOfParts>
    <vt:vector size="42" baseType="lpstr">
      <vt:lpstr>.AppleSystemUIFont</vt:lpstr>
      <vt:lpstr>Arial</vt:lpstr>
      <vt:lpstr>Calibri</vt:lpstr>
      <vt:lpstr>Georgia</vt:lpstr>
      <vt:lpstr>Times New Roman</vt:lpstr>
      <vt:lpstr>Wingdings</vt:lpstr>
      <vt:lpstr>COVER</vt:lpstr>
      <vt:lpstr>Internal screen</vt:lpstr>
      <vt:lpstr>الالتزامات الوطنية للإبلاغ</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شكرا لكم</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Ahmed M. Abdellah</cp:lastModifiedBy>
  <cp:revision>37</cp:revision>
  <cp:lastPrinted>2018-12-10T09:55:32Z</cp:lastPrinted>
  <dcterms:created xsi:type="dcterms:W3CDTF">2019-07-18T08:44:31Z</dcterms:created>
  <dcterms:modified xsi:type="dcterms:W3CDTF">2021-07-13T23:46:38Z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