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omments/modernComment_10C_CA029D92.xml" ContentType="application/vnd.ms-powerpoint.comments+xml"/>
  <Override PartName="/ppt/comments/modernComment_10D_6382A71B.xml" ContentType="application/vnd.ms-powerpoint.comments+xml"/>
  <Override PartName="/ppt/notesSlides/notesSlide1.xml" ContentType="application/vnd.openxmlformats-officedocument.presentationml.notesSlide+xml"/>
  <Override PartName="/ppt/comments/modernComment_10F_9F02DF7.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11_4AA41E66.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14_296E33DD.xml" ContentType="application/vnd.ms-powerpoint.comments+xml"/>
  <Override PartName="/ppt/comments/modernComment_115_3993CAEE.xml" ContentType="application/vnd.ms-powerpoint.comments+xml"/>
  <Override PartName="/ppt/comments/modernComment_116_B0A29E35.xml" ContentType="application/vnd.ms-powerpoint.comments+xml"/>
  <Override PartName="/ppt/notesSlides/notesSlide6.xml" ContentType="application/vnd.openxmlformats-officedocument.presentationml.notesSlide+xml"/>
  <Override PartName="/ppt/comments/modernComment_118_F7E18AAF.xml" ContentType="application/vnd.ms-powerpoint.comments+xml"/>
  <Override PartName="/ppt/comments/modernComment_119_A87BB9F2.xml" ContentType="application/vnd.ms-powerpoint.comments+xml"/>
  <Override PartName="/ppt/notesSlides/notesSlide7.xml" ContentType="application/vnd.openxmlformats-officedocument.presentationml.notesSlide+xml"/>
  <Override PartName="/ppt/comments/modernComment_11A_DA8EA895.xml" ContentType="application/vnd.ms-powerpoint.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2"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Leonardo Scarton - leonardo.scarton@studio.unibo.it" initials="LS-l" lastIdx="1" clrIdx="3">
    <p:extLst>
      <p:ext uri="{19B8F6BF-5375-455C-9EA6-DF929625EA0E}">
        <p15:presenceInfo xmlns:p15="http://schemas.microsoft.com/office/powerpoint/2012/main" userId="Leonardo Scarton - leonardo.scarton@studio.unibo.i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Stile chiaro 1 - Colore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Stile chiaro 1 - Color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1" autoAdjust="0"/>
    <p:restoredTop sz="86408" autoAdjust="0"/>
  </p:normalViewPr>
  <p:slideViewPr>
    <p:cSldViewPr>
      <p:cViewPr varScale="1">
        <p:scale>
          <a:sx n="114" d="100"/>
          <a:sy n="114" d="100"/>
        </p:scale>
        <p:origin x="516"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omments/modernComment_10C_CA029D92.xml><?xml version="1.0" encoding="utf-8"?>
<p188:cmLst xmlns:a="http://schemas.openxmlformats.org/drawingml/2006/main" xmlns:r="http://schemas.openxmlformats.org/officeDocument/2006/relationships" xmlns:p188="http://schemas.microsoft.com/office/powerpoint/2018/8/main">
  <p188:cm id="{CC7D5A62-5494-4CFC-BD29-77184F7DC86B}" authorId="{EB0C4F6B-9387-3D2F-5580-224C15786E80}" created="2021-06-15T21:05:25.350">
    <ac:deMkLst xmlns:ac="http://schemas.microsoft.com/office/drawing/2013/main/command">
      <pc:docMk xmlns:pc="http://schemas.microsoft.com/office/powerpoint/2013/main/command"/>
      <pc:sldMk xmlns:pc="http://schemas.microsoft.com/office/powerpoint/2013/main/command" cId="1815755876" sldId="280"/>
      <ac:spMk id="4" creationId="{00000000-0000-0000-0000-000000000000}"/>
    </ac:deMkLst>
    <p188:txBody>
      <a:bodyPr/>
      <a:lstStyle/>
      <a:p>
        <a:r>
          <a:rPr lang="en-US"/>
          <a:t>Is this a quote? Will there be some context in the speaking notes for other presenters?</a:t>
        </a:r>
      </a:p>
    </p188:txBody>
  </p188:cm>
</p188:cmLst>
</file>

<file path=ppt/comments/modernComment_10D_6382A71B.xml><?xml version="1.0" encoding="utf-8"?>
<p188:cmLst xmlns:a="http://schemas.openxmlformats.org/drawingml/2006/main" xmlns:r="http://schemas.openxmlformats.org/officeDocument/2006/relationships" xmlns:p188="http://schemas.microsoft.com/office/powerpoint/2018/8/main">
  <p188:cm id="{03E11DA9-E3F9-4B59-9603-EAA1222201D9}" authorId="{EB0C4F6B-9387-3D2F-5580-224C15786E80}" created="2021-06-15T21:04:19.896">
    <ac:deMkLst xmlns:ac="http://schemas.microsoft.com/office/drawing/2013/main/command">
      <pc:docMk xmlns:pc="http://schemas.microsoft.com/office/powerpoint/2013/main/command"/>
      <pc:sldMk xmlns:pc="http://schemas.microsoft.com/office/powerpoint/2013/main/command" cId="1695367554" sldId="262"/>
      <ac:graphicFrameMk id="7" creationId="{00000000-0000-0000-0000-000000000000}"/>
    </ac:deMkLst>
    <p188:replyLst/>
    <p188:txBody>
      <a:bodyPr/>
      <a:lstStyle/>
      <a:p>
        <a:r>
          <a:rPr lang="en-US"/>
          <a:t>Update with Ringolds information?</a:t>
        </a:r>
      </a:p>
    </p188:txBody>
  </p188:cm>
</p188:cmLst>
</file>

<file path=ppt/comments/modernComment_10F_9F02DF7.xml><?xml version="1.0" encoding="utf-8"?>
<p188:cmLst xmlns:a="http://schemas.openxmlformats.org/drawingml/2006/main" xmlns:r="http://schemas.openxmlformats.org/officeDocument/2006/relationships" xmlns:p188="http://schemas.microsoft.com/office/powerpoint/2018/8/main">
  <p188:cm id="{4B0E26CE-E9CB-4397-B545-EF2C797D80A5}" authorId="{EB0C4F6B-9387-3D2F-5580-224C15786E80}" created="2021-06-15T20:48:52.073">
    <ac:deMkLst xmlns:ac="http://schemas.microsoft.com/office/drawing/2013/main/command">
      <pc:docMk xmlns:pc="http://schemas.microsoft.com/office/powerpoint/2013/main/command"/>
      <pc:sldMk xmlns:pc="http://schemas.microsoft.com/office/powerpoint/2013/main/command" cId="604695126" sldId="267"/>
      <ac:graphicFrameMk id="5" creationId="{00000000-0000-0000-0000-000000000000}"/>
    </ac:deMkLst>
    <p188:txBody>
      <a:bodyPr/>
      <a:lstStyle/>
      <a:p>
        <a:r>
          <a:rPr lang="en-US"/>
          <a:t>There are also active IC Teams on:  Guides and training materials and Contributed resources. 
I don't think there actually is a DAS SG these days. Perhaps it should be removed or moved to the bottom of the list?</a:t>
        </a:r>
      </a:p>
    </p188:txBody>
  </p188:cm>
</p188:cmLst>
</file>

<file path=ppt/comments/modernComment_111_4AA41E66.xml><?xml version="1.0" encoding="utf-8"?>
<p188:cmLst xmlns:a="http://schemas.openxmlformats.org/drawingml/2006/main" xmlns:r="http://schemas.openxmlformats.org/officeDocument/2006/relationships" xmlns:p188="http://schemas.microsoft.com/office/powerpoint/2018/8/main">
  <p188:cm id="{835E479A-19EE-4D4C-BF8C-FA58EC64BF89}" authorId="{EB0C4F6B-9387-3D2F-5580-224C15786E80}" created="2021-06-15T17:26:29.432">
    <ac:deMkLst xmlns:ac="http://schemas.microsoft.com/office/drawing/2013/main/command">
      <pc:docMk xmlns:pc="http://schemas.microsoft.com/office/powerpoint/2013/main/command"/>
      <pc:sldMk xmlns:pc="http://schemas.microsoft.com/office/powerpoint/2013/main/command" cId="1020084780" sldId="282"/>
      <ac:spMk id="7" creationId="{00000000-0000-0000-0000-000000000000}"/>
    </ac:deMkLst>
    <p188:txBody>
      <a:bodyPr/>
      <a:lstStyle/>
      <a:p>
        <a:r>
          <a:rPr lang="en-US"/>
          <a:t>Information has been updated to align with IC VM15.
The numbering in the 2nd column should start at 1 or at 7 (but not 10).
Authorization, risk-based inspection and PCE training kit should be added as remaining high priority topics.
The two Xylella topics and the seed topic are priority 1 but pending so I moved them to the bottom of the list. 
The IC recommends that the Plant health surveillance, Portal be submitted as a contributed resources and deleted from the LOT. Perhaps it should be removed from this slide?</a:t>
        </a:r>
      </a:p>
    </p188:txBody>
  </p188:cm>
  <p188:cm id="{34A631FD-26AC-4EF1-8AE1-694A60B9DAE0}" authorId="{EB0C4F6B-9387-3D2F-5580-224C15786E80}" created="2021-06-15T21:12:20.258">
    <ac:deMkLst xmlns:ac="http://schemas.microsoft.com/office/drawing/2013/main/command">
      <pc:docMk xmlns:pc="http://schemas.microsoft.com/office/powerpoint/2013/main/command"/>
      <pc:sldMk xmlns:pc="http://schemas.microsoft.com/office/powerpoint/2013/main/command" cId="1020084780" sldId="282"/>
      <ac:spMk id="3" creationId="{00000000-0000-0000-0000-000000000000}"/>
    </ac:deMkLst>
    <p188:txBody>
      <a:bodyPr/>
      <a:lstStyle/>
      <a:p>
        <a:r>
          <a:rPr lang="en-US"/>
          <a:t>Speaking notes should highlight that these 6 draft Specifications are out for consultation until the end of August 2021 and that these will be the next ones to be developed. Also, there is a separate RW presentation on the development of IPPC Guides and training materials. (Agenda item 7.4)</a:t>
        </a:r>
      </a:p>
    </p188:txBody>
  </p188:cm>
</p188:cmLst>
</file>

<file path=ppt/comments/modernComment_114_296E33DD.xml><?xml version="1.0" encoding="utf-8"?>
<p188:cmLst xmlns:a="http://schemas.openxmlformats.org/drawingml/2006/main" xmlns:r="http://schemas.openxmlformats.org/officeDocument/2006/relationships" xmlns:p188="http://schemas.microsoft.com/office/powerpoint/2018/8/main">
  <p188:cm id="{6155F28F-9C6E-4587-ABD6-3FCC40F77433}" authorId="{EB0C4F6B-9387-3D2F-5580-224C15786E80}" created="2021-06-15T20:10:53.70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Groups together all relevant materials (and counting) concerning specific... (and counting) has been deleted</a:t>
        </a:r>
      </a:p>
    </p188:txBody>
  </p188:cm>
  <p188:cm id="{5D6FDA3E-699B-4782-9319-28F8112B93DC}" authorId="{EB0C4F6B-9387-3D2F-5580-224C15786E80}" created="2021-06-15T20:12:48.486">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Related guides, manuals, contributed resources.​ changed to "Relevant IPPC Guides and training materials" and a new bullet, "Relevant contributed resources"</a:t>
        </a:r>
      </a:p>
    </p188:txBody>
  </p188:cm>
  <p188:cm id="{7CFD772A-120B-4180-AA57-3D3966A2F21C}" authorId="{EB0C4F6B-9387-3D2F-5580-224C15786E80}" created="2021-06-15T20:14:49.753">
    <ac:deMkLst xmlns:ac="http://schemas.microsoft.com/office/drawing/2013/main/command">
      <pc:docMk xmlns:pc="http://schemas.microsoft.com/office/powerpoint/2013/main/command"/>
      <pc:sldMk xmlns:pc="http://schemas.microsoft.com/office/powerpoint/2013/main/command" cId="3841705399" sldId="268"/>
      <ac:spMk id="4" creationId="{BEB40CB4-ABBC-4C5A-B976-260109FC890F}"/>
    </ac:deMkLst>
    <p188:txBody>
      <a:bodyPr/>
      <a:lstStyle/>
      <a:p>
        <a:r>
          <a:rPr lang="en-US"/>
          <a:t>Love the addition of QR codes! Is the web link still needed?</a:t>
        </a:r>
      </a:p>
    </p188:txBody>
  </p188:cm>
</p188:cmLst>
</file>

<file path=ppt/comments/modernComment_115_3993CAEE.xml><?xml version="1.0" encoding="utf-8"?>
<p188:cmLst xmlns:a="http://schemas.openxmlformats.org/drawingml/2006/main" xmlns:r="http://schemas.openxmlformats.org/officeDocument/2006/relationships" xmlns:p188="http://schemas.microsoft.com/office/powerpoint/2018/8/main">
  <p188:cm id="{662E6F64-F059-4D6C-8890-4DBCB2475F70}" authorId="{EB0C4F6B-9387-3D2F-5580-224C15786E80}" created="2021-06-15T20:16:50.582">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52437C2-0649-4972-B6AD-6552DB7DD9E3}" authorId="{24CC5248-DA85-724F-2C80-9F47FDB18887}" created="2021-06-22T09:26:07.455">
        <p188:txBody>
          <a:bodyPr/>
          <a:lstStyle/>
          <a:p>
            <a:r>
              <a:rPr lang="en-GB"/>
              <a:t>Thanks, Barbar. it is oK for me to delete it </a:t>
            </a:r>
          </a:p>
        </p188:txBody>
      </p188:reply>
    </p188:replyLst>
    <p188:txBody>
      <a:bodyPr/>
      <a:lstStyle/>
      <a:p>
        <a:r>
          <a:rPr lang="en-US"/>
          <a:t>Does it really matter how many meetings? I suggest removing this bullet.</a:t>
        </a:r>
      </a:p>
    </p188:txBody>
  </p188:cm>
  <p188:cm id="{CEC73F9F-F752-405D-8208-2F75360D48E4}" authorId="{EB0C4F6B-9387-3D2F-5580-224C15786E80}" created="2021-06-15T20:19:28.006">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106944BA-9397-44D0-AA0D-24A47CF71140}" authorId="{24CC5248-DA85-724F-2C80-9F47FDB18887}" created="2021-06-22T09:21:06.008">
        <p188:txBody>
          <a:bodyPr/>
          <a:lstStyle/>
          <a:p>
            <a:r>
              <a:rPr lang="en-GB"/>
              <a:t>Thanks , Barbara.  there are two issues: one is update values, the other is map the old value and new values.  So i prefer keep the content after "and"</a:t>
            </a:r>
          </a:p>
        </p188:txBody>
      </p188:reply>
    </p188:replyLst>
    <p188:txBody>
      <a:bodyPr/>
      <a:lstStyle/>
      <a:p>
        <a:r>
          <a:rPr lang="en-US"/>
          <a:t>suggest revising to:
"Update the pest status categories on the IPP country page to align with the revised ISPM 8 that was adopted by CPM 15."</a:t>
        </a:r>
      </a:p>
    </p188:txBody>
  </p188:cm>
  <p188:cm id="{4924B709-673F-47F4-BA8B-47AF670D2969}" authorId="{EB0C4F6B-9387-3D2F-5580-224C15786E80}" created="2021-06-15T20:23:52.587">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4EE15B57-1B55-4ABF-9915-6B45364E96A5}" authorId="{24CC5248-DA85-724F-2C80-9F47FDB18887}" created="2021-06-22T09:21:43.743">
        <p188:txBody>
          <a:bodyPr/>
          <a:lstStyle/>
          <a:p>
            <a:r>
              <a:rPr lang="en-GB"/>
              <a:t>agree</a:t>
            </a:r>
          </a:p>
        </p188:txBody>
      </p188:reply>
    </p188:replyLst>
    <p188:txBody>
      <a:bodyPr/>
      <a:lstStyle/>
      <a:p>
        <a:r>
          <a:rPr lang="en-US"/>
          <a:t>Suggest revising to; 
"Existing IC Team on NRO is expected to be replaced by an IC Subgroup in 2022."
The speaking notes could include additional information like: The ToR for the new sub-group are currently out for consultation and are expected to be presented to CPM-16 for approval. A call for nominations to participate in the sub-group will be issued next year. Encourage interested individuals to submit their candidature.</a:t>
        </a:r>
      </a:p>
    </p188:txBody>
  </p188:cm>
  <p188:cm id="{FD64D805-69DC-4B88-BFA6-10B969AD24BA}" authorId="{EB0C4F6B-9387-3D2F-5580-224C15786E80}" created="2021-06-15T20:24:49.744">
    <ac:deMkLst xmlns:ac="http://schemas.microsoft.com/office/drawing/2013/main/command">
      <pc:docMk xmlns:pc="http://schemas.microsoft.com/office/powerpoint/2013/main/command"/>
      <pc:sldMk xmlns:pc="http://schemas.microsoft.com/office/powerpoint/2013/main/command" cId="4283412312" sldId="276"/>
      <ac:spMk id="3" creationId="{00000000-0000-0000-0000-000000000000}"/>
    </ac:deMkLst>
    <p188:replyLst>
      <p188:reply id="{5C189363-44DE-4468-8A0E-08A0340A724E}" authorId="{24CC5248-DA85-724F-2C80-9F47FDB18887}" created="2021-06-22T09:25:39.282">
        <p188:txBody>
          <a:bodyPr/>
          <a:lstStyle/>
          <a:p>
            <a:r>
              <a:rPr lang="en-GB"/>
              <a:t>This one just to be in accordance with the NROs presentation for RW 2021</a:t>
            </a:r>
          </a:p>
        </p188:txBody>
      </p188:reply>
    </p188:replyLst>
    <p188:txBody>
      <a:bodyPr/>
      <a:lstStyle/>
      <a:p>
        <a:r>
          <a:rPr lang="en-US"/>
          <a:t>"present pest reports visually using maps"</a:t>
        </a:r>
      </a:p>
    </p188:txBody>
  </p188:cm>
</p188:cmLst>
</file>

<file path=ppt/comments/modernComment_116_B0A29E35.xml><?xml version="1.0" encoding="utf-8"?>
<p188:cmLst xmlns:a="http://schemas.openxmlformats.org/drawingml/2006/main" xmlns:r="http://schemas.openxmlformats.org/officeDocument/2006/relationships" xmlns:p188="http://schemas.microsoft.com/office/powerpoint/2018/8/main">
  <p188:cm id="{8AEEAC82-1A12-43FD-872D-5AF3A99F0E24}" authorId="{EB0C4F6B-9387-3D2F-5580-224C15786E80}" created="2021-06-15T20:53:14.639">
    <ac:deMkLst xmlns:ac="http://schemas.microsoft.com/office/drawing/2013/main/command">
      <pc:docMk xmlns:pc="http://schemas.microsoft.com/office/powerpoint/2013/main/command"/>
      <pc:sldMk xmlns:pc="http://schemas.microsoft.com/office/powerpoint/2013/main/command" cId="3613366052" sldId="279"/>
      <ac:spMk id="2" creationId="{00000000-0000-0000-0000-000000000000}"/>
    </ac:deMkLst>
    <p188:txBody>
      <a:bodyPr/>
      <a:lstStyle/>
      <a:p>
        <a:r>
          <a:rPr lang="en-US"/>
          <a:t>spell out PCE</a:t>
        </a:r>
      </a:p>
    </p188:txBody>
  </p188:cm>
</p188:cmLst>
</file>

<file path=ppt/comments/modernComment_118_F7E18AAF.xml><?xml version="1.0" encoding="utf-8"?>
<p188:cmLst xmlns:a="http://schemas.openxmlformats.org/drawingml/2006/main" xmlns:r="http://schemas.openxmlformats.org/officeDocument/2006/relationships" xmlns:p188="http://schemas.microsoft.com/office/powerpoint/2018/8/main">
  <p188:cm id="{FC9B2935-9E57-487E-BBC8-10F833724562}" authorId="{1091926F-67D4-3BC5-A5F0-DAF61CF50C3C}" created="2021-06-16T09:18:16.209">
    <ac:deMkLst xmlns:ac="http://schemas.microsoft.com/office/drawing/2013/main/command">
      <pc:docMk xmlns:pc="http://schemas.microsoft.com/office/powerpoint/2013/main/command"/>
      <pc:sldMk xmlns:pc="http://schemas.microsoft.com/office/powerpoint/2013/main/command" cId="341729602" sldId="281"/>
      <ac:spMk id="3" creationId="{00000000-0000-0000-0000-000000000000}"/>
    </ac:deMkLst>
    <p188:txBody>
      <a:bodyPr/>
      <a:lstStyle/>
      <a:p>
        <a:r>
          <a:rPr lang="en-US"/>
          <a:t>Page number is missing.</a:t>
        </a:r>
      </a:p>
    </p188:txBody>
  </p188:cm>
</p188:cmLst>
</file>

<file path=ppt/comments/modernComment_119_A87BB9F2.xml><?xml version="1.0" encoding="utf-8"?>
<p188:cmLst xmlns:a="http://schemas.openxmlformats.org/drawingml/2006/main" xmlns:r="http://schemas.openxmlformats.org/officeDocument/2006/relationships" xmlns:p188="http://schemas.microsoft.com/office/powerpoint/2018/8/main">
  <p188:cm id="{39753A15-37B5-434A-94CE-EB8E6EA8C7CB}" authorId="{EB0C4F6B-9387-3D2F-5580-224C15786E80}" created="2021-06-15T20:37:18.643">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 survey on PFAs is being used to evaluate the impact of the PFA guide and PFA symposium on the use of PFAs?
It isn't very clear in the slide.</a:t>
        </a:r>
      </a:p>
    </p188:txBody>
  </p188:cm>
  <p188:cm id="{DA0EF8D8-0CF2-4DEF-9382-242793D6B982}" authorId="{EB0C4F6B-9387-3D2F-5580-224C15786E80}" created="2021-06-15T20:39:34.879">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what does this mean? to identify areas where additional implementation support and capacity development is needed?</a:t>
        </a:r>
      </a:p>
    </p188:txBody>
  </p188:cm>
  <p188:cm id="{963CB81A-9937-458A-8280-3D8FF88C5BC4}" authorId="{EB0C4F6B-9387-3D2F-5580-224C15786E80}" created="2021-06-15T20:41:00.865">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and the 1st call for IRSS topics closed in June 2021. 
Presumably the submissions will be evaluated and priority topics will be  added to the IRSS workplan</a:t>
        </a:r>
      </a:p>
    </p188:txBody>
  </p188:cm>
  <p188:cm id="{82D55811-15B8-4137-A2DA-A79BD7AB2E85}" authorId="{EB0C4F6B-9387-3D2F-5580-224C15786E80}" created="2021-06-15T20:53:31.186">
    <ac:deMkLst xmlns:ac="http://schemas.microsoft.com/office/drawing/2013/main/command">
      <pc:docMk xmlns:pc="http://schemas.microsoft.com/office/powerpoint/2013/main/command"/>
      <pc:sldMk xmlns:pc="http://schemas.microsoft.com/office/powerpoint/2013/main/command" cId="2654648383" sldId="277"/>
      <ac:spMk id="2" creationId="{00000000-0000-0000-0000-000000000000}"/>
    </ac:deMkLst>
    <p188:txBody>
      <a:bodyPr/>
      <a:lstStyle/>
      <a:p>
        <a:r>
          <a:rPr lang="en-US"/>
          <a:t>spell out IRSS</a:t>
        </a:r>
      </a:p>
    </p188:txBody>
  </p188:cm>
  <p188:cm id="{D82BEFD6-8A28-4AA4-AAB6-63D63CDE524C}" authorId="{1091926F-67D4-3BC5-A5F0-DAF61CF50C3C}" created="2021-06-16T09:18:37.851">
    <ac:deMkLst xmlns:ac="http://schemas.microsoft.com/office/drawing/2013/main/command">
      <pc:docMk xmlns:pc="http://schemas.microsoft.com/office/powerpoint/2013/main/command"/>
      <pc:sldMk xmlns:pc="http://schemas.microsoft.com/office/powerpoint/2013/main/command" cId="2654648383" sldId="277"/>
      <ac:spMk id="3" creationId="{00000000-0000-0000-0000-000000000000}"/>
    </ac:deMkLst>
    <p188:txBody>
      <a:bodyPr/>
      <a:lstStyle/>
      <a:p>
        <a:r>
          <a:rPr lang="en-US"/>
          <a:t>Page number is missing.</a:t>
        </a:r>
      </a:p>
    </p188:txBody>
  </p188:cm>
</p188:cmLst>
</file>

<file path=ppt/comments/modernComment_11A_DA8EA895.xml><?xml version="1.0" encoding="utf-8"?>
<p188:cmLst xmlns:a="http://schemas.openxmlformats.org/drawingml/2006/main" xmlns:r="http://schemas.openxmlformats.org/officeDocument/2006/relationships" xmlns:p188="http://schemas.microsoft.com/office/powerpoint/2018/8/main">
  <p188:cm id="{72EA6891-A2E9-48F3-BA04-1C0A2F099482}" authorId="{1091926F-67D4-3BC5-A5F0-DAF61CF50C3C}" created="2021-06-16T09:18:47.413">
    <ac:deMkLst xmlns:ac="http://schemas.microsoft.com/office/drawing/2013/main/command">
      <pc:docMk xmlns:pc="http://schemas.microsoft.com/office/powerpoint/2013/main/command"/>
      <pc:sldMk xmlns:pc="http://schemas.microsoft.com/office/powerpoint/2013/main/command" cId="1356265796" sldId="274"/>
      <ac:spMk id="3" creationId="{00000000-0000-0000-0000-000000000000}"/>
    </ac:deMkLst>
    <p188:txBody>
      <a:bodyPr/>
      <a:lstStyle/>
      <a:p>
        <a:r>
          <a:rPr lang="en-US"/>
          <a:t>Page number is missing.</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11/07/2021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11/07/2021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2020</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VM07_ IC Sub-group: IRSS and Programme</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VM08_ Elections of IC Chairperson and Vice-Chairperson / Review of list of ICD topics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VM09_ IC Sub-group and Team &amp; 2021 IFU work plan</a:t>
            </a:r>
          </a:p>
          <a:p>
            <a:pPr lvl="0"/>
            <a:endParaRPr lang="en-CA"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2021</a:t>
            </a:r>
            <a:endParaRPr lang="en-CA"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VM10_ Presentation of the results of the Design Thinking study/ Review of IC e-decisions summary for 2020/ Selection of Observers to invite for discussions on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VM11_ Sea Containers Task Force work plan / Design Thinking study/ Beyond Compliance/ e- Commerce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VM12_ Development of Guides and Training Materials / Update from the Standards Committee / NROs work plan.</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VM13_ IPPC Regional workshops / IST update / ePhyto Solution / ICD web resources.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VM14_ Projects</a:t>
            </a:r>
            <a:endParaRPr lang="en-CA"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IC VM15_ Contributes resources / Review of ICD list of topics / Framework for implementation and standards.</a:t>
            </a:r>
            <a:endParaRPr lang="en-CA"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5</a:t>
            </a:fld>
            <a:endParaRPr lang="en-CA"/>
          </a:p>
        </p:txBody>
      </p:sp>
    </p:spTree>
    <p:extLst>
      <p:ext uri="{BB962C8B-B14F-4D97-AF65-F5344CB8AC3E}">
        <p14:creationId xmlns:p14="http://schemas.microsoft.com/office/powerpoint/2010/main" val="3415188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IPPC Secretariat maintains the Implementation and Capacity Development (ICD) List of Topics (LOT). </a:t>
            </a:r>
          </a:p>
          <a:p>
            <a:endParaRPr lang="en-US" dirty="0"/>
          </a:p>
          <a:p>
            <a:r>
              <a:rPr lang="en-US" dirty="0"/>
              <a:t>The topics on the LOT generally originate from the Call for Topics, but they may also arise out of projects where the IPPC Secretariat</a:t>
            </a:r>
            <a:r>
              <a:rPr lang="en-US" baseline="0" dirty="0"/>
              <a:t> provides technical support or the IC may recommend that an existing Guide or training materials should be updated (such as if there is a revision to an ISPM)</a:t>
            </a:r>
            <a:endParaRPr lang="en-US" dirty="0"/>
          </a:p>
          <a:p>
            <a:endParaRPr lang="en-US" dirty="0"/>
          </a:p>
          <a:p>
            <a:r>
              <a:rPr lang="en-US" dirty="0"/>
              <a:t>The IC nominates an IC lead for each topic to help facilitate the development of the guide or training material.</a:t>
            </a:r>
          </a:p>
          <a:p>
            <a:endParaRPr lang="en-US" dirty="0"/>
          </a:p>
          <a:p>
            <a:r>
              <a:rPr lang="en-US" dirty="0"/>
              <a:t>The IC reviews the LOT as needed, normally once a year, and recommends adjustments, including the addition, deletion, splitting or combining of topics. </a:t>
            </a:r>
          </a:p>
          <a:p>
            <a:endParaRPr lang="en-US" dirty="0"/>
          </a:p>
          <a:p>
            <a:r>
              <a:rPr lang="en-US" dirty="0"/>
              <a:t>The IC sets the priority level of the topics and recommends changes to the LOT to CPM such as adding new topics, merging topics or removing topics when they are completed.</a:t>
            </a:r>
          </a:p>
          <a:p>
            <a:endParaRPr lang="en-US" dirty="0"/>
          </a:p>
          <a:p>
            <a:r>
              <a:rPr lang="en-US" dirty="0"/>
              <a:t>CPM is requested to adopt the topics on the LOT and to note the priority levels assigned by the IC. </a:t>
            </a:r>
          </a:p>
          <a:p>
            <a:endParaRPr lang="en-US" dirty="0"/>
          </a:p>
          <a:p>
            <a:r>
              <a:rPr lang="en-US" dirty="0"/>
              <a:t>The CPM-adopted LOT is posted on the IPP.</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7</a:t>
            </a:fld>
            <a:endParaRPr lang="en-CA"/>
          </a:p>
        </p:txBody>
      </p:sp>
    </p:spTree>
    <p:extLst>
      <p:ext uri="{BB962C8B-B14F-4D97-AF65-F5344CB8AC3E}">
        <p14:creationId xmlns:p14="http://schemas.microsoft.com/office/powerpoint/2010/main" val="1345664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solidFill>
                  <a:srgbClr val="FF0000"/>
                </a:solidFill>
              </a:rPr>
              <a:t>Update this slide following IC_VM15 (right-hand</a:t>
            </a:r>
            <a:r>
              <a:rPr lang="en-CA" b="1" baseline="0" dirty="0">
                <a:solidFill>
                  <a:srgbClr val="FF0000"/>
                </a:solidFill>
              </a:rPr>
              <a:t> list)</a:t>
            </a:r>
            <a:endParaRPr lang="en-CA" b="1" dirty="0">
              <a:solidFill>
                <a:srgbClr val="FF0000"/>
              </a:solidFill>
            </a:endParaRPr>
          </a:p>
          <a:p>
            <a:endParaRPr lang="en-CA" dirty="0"/>
          </a:p>
          <a:p>
            <a:r>
              <a:rPr lang="en-CA" dirty="0"/>
              <a:t>The</a:t>
            </a:r>
            <a:r>
              <a:rPr lang="en-CA" baseline="0" dirty="0"/>
              <a:t> d</a:t>
            </a:r>
            <a:r>
              <a:rPr lang="en-CA" dirty="0"/>
              <a:t>raft Specifications for the</a:t>
            </a:r>
            <a:r>
              <a:rPr lang="en-CA" baseline="0" dirty="0"/>
              <a:t> 6 topics listed on the left side of the slide are available for NPPO and RPPO during the 2021 consultation period. The deadline for comments in 31 August.</a:t>
            </a:r>
          </a:p>
          <a:p>
            <a:endParaRPr lang="en-CA" baseline="0" dirty="0"/>
          </a:p>
          <a:p>
            <a:r>
              <a:rPr lang="en-CA" baseline="0" dirty="0"/>
              <a:t>The topics listed on the right-hand side have been identified as high priorities by the IC and are next in the queue for development, contingent on securing the necessary funding and when adequate human resources are available.</a:t>
            </a:r>
          </a:p>
          <a:p>
            <a:endParaRPr lang="en-CA" baseline="0" dirty="0"/>
          </a:p>
          <a:p>
            <a:r>
              <a:rPr lang="en-CA" baseline="0" dirty="0"/>
              <a:t>Additional topics may arise from the 2021 Call for Topics, but these would only be added to the List of Topics following approval by CPM.</a:t>
            </a:r>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8</a:t>
            </a:fld>
            <a:endParaRPr lang="en-CA"/>
          </a:p>
        </p:txBody>
      </p:sp>
    </p:spTree>
    <p:extLst>
      <p:ext uri="{BB962C8B-B14F-4D97-AF65-F5344CB8AC3E}">
        <p14:creationId xmlns:p14="http://schemas.microsoft.com/office/powerpoint/2010/main" val="2526714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highlights </a:t>
            </a:r>
            <a:r>
              <a:rPr lang="en-US" baseline="0" dirty="0"/>
              <a:t>the IPPC </a:t>
            </a:r>
            <a:r>
              <a:rPr lang="en-US" dirty="0"/>
              <a:t>Guides and training materials that were published in the last year – since the 2020 Regional Workshops</a:t>
            </a:r>
          </a:p>
          <a:p>
            <a:endParaRPr lang="en-US" dirty="0"/>
          </a:p>
          <a:p>
            <a:r>
              <a:rPr lang="en-US" dirty="0"/>
              <a:t>The Pest Status Guide to support the implementation of the revision to ISPM 8 is now available on the IPP.  (The</a:t>
            </a:r>
            <a:r>
              <a:rPr lang="en-US" baseline="0" dirty="0"/>
              <a:t> </a:t>
            </a:r>
            <a:r>
              <a:rPr lang="en-US" dirty="0"/>
              <a:t>expected publication date for the PSG is the end of July)</a:t>
            </a:r>
          </a:p>
          <a:p>
            <a:endParaRPr lang="en-US" dirty="0"/>
          </a:p>
          <a:p>
            <a:r>
              <a:rPr lang="en-US" dirty="0"/>
              <a:t>A video on fruit fly standards was also completed and posted on the IPPC YouTube channel in 2021</a:t>
            </a:r>
          </a:p>
          <a:p>
            <a:endParaRPr lang="en-US" dirty="0"/>
          </a:p>
          <a:p>
            <a:r>
              <a:rPr lang="en-US" dirty="0"/>
              <a:t>French translations of eight IPPC Guides were published in 2020 in collaboration with the Europe-Africa-Caribbean-Pacific Liaison Committee (COLEACP). </a:t>
            </a:r>
          </a:p>
          <a:p>
            <a:endParaRPr lang="en-US" dirty="0"/>
          </a:p>
          <a:p>
            <a:r>
              <a:rPr lang="en-US" dirty="0"/>
              <a:t>1. Establishing a National Plant Protection Organization</a:t>
            </a:r>
          </a:p>
          <a:p>
            <a:r>
              <a:rPr lang="en-US" dirty="0"/>
              <a:t>2. Operation of a National Plant Protection Organization</a:t>
            </a:r>
          </a:p>
          <a:p>
            <a:r>
              <a:rPr lang="en-US" dirty="0"/>
              <a:t>3. Managing Relationships with Stakeholders</a:t>
            </a:r>
          </a:p>
          <a:p>
            <a:r>
              <a:rPr lang="en-US" dirty="0"/>
              <a:t>4. Import Verification</a:t>
            </a:r>
          </a:p>
          <a:p>
            <a:r>
              <a:rPr lang="en-US" dirty="0"/>
              <a:t>5. Export Certification</a:t>
            </a:r>
          </a:p>
          <a:p>
            <a:r>
              <a:rPr lang="en-US" dirty="0"/>
              <a:t>6. Plant Pest Surveillance</a:t>
            </a:r>
          </a:p>
          <a:p>
            <a:r>
              <a:rPr lang="en-US" dirty="0"/>
              <a:t>7. Guide to Delivering Phytosanitary Diagnostic Services</a:t>
            </a:r>
          </a:p>
          <a:p>
            <a:r>
              <a:rPr lang="en-US" dirty="0"/>
              <a:t>8. Guide to Pest Risk Communication</a:t>
            </a:r>
          </a:p>
          <a:p>
            <a:endParaRPr lang="en-CA" dirty="0"/>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9</a:t>
            </a:fld>
            <a:endParaRPr lang="en-CA"/>
          </a:p>
        </p:txBody>
      </p:sp>
    </p:spTree>
    <p:extLst>
      <p:ext uri="{BB962C8B-B14F-4D97-AF65-F5344CB8AC3E}">
        <p14:creationId xmlns:p14="http://schemas.microsoft.com/office/powerpoint/2010/main" val="741392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Plant pest surveillance guide is being revised to align with the revision to ISPM 6 and to include country case studies. It</a:t>
            </a:r>
            <a:r>
              <a:rPr lang="en-CA" baseline="0" dirty="0"/>
              <a:t> </a:t>
            </a:r>
            <a:r>
              <a:rPr lang="en-CA" dirty="0"/>
              <a:t>will be published later this year.</a:t>
            </a:r>
          </a:p>
          <a:p>
            <a:endParaRPr lang="en-CA" dirty="0"/>
          </a:p>
          <a:p>
            <a:r>
              <a:rPr lang="en-CA" dirty="0"/>
              <a:t>There is also a FAW training kit</a:t>
            </a:r>
            <a:r>
              <a:rPr lang="en-CA" baseline="0" dirty="0"/>
              <a:t> and two e-learning courses that are scheduled to be completed this year.</a:t>
            </a:r>
          </a:p>
          <a:p>
            <a:endParaRPr lang="en-CA" baseline="0" dirty="0"/>
          </a:p>
          <a:p>
            <a:r>
              <a:rPr lang="en-CA" baseline="0" dirty="0"/>
              <a:t>The ISPM 15 Guide and the e-Commerce Guide are under development and expected to be published in 2022.</a:t>
            </a:r>
          </a:p>
          <a:p>
            <a:endParaRPr lang="en-CA" baseline="0" dirty="0"/>
          </a:p>
          <a:p>
            <a:r>
              <a:rPr lang="en-CA" baseline="0" dirty="0"/>
              <a:t>More information on the development of IPPC guides and training materials can be found on this webpage: https://www.ippc.int/en/core-activities/capacity-development/guides-and-training-materials/development-guides-and-training-materials/ </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10</a:t>
            </a:fld>
            <a:endParaRPr lang="en-CA"/>
          </a:p>
        </p:txBody>
      </p:sp>
    </p:spTree>
    <p:extLst>
      <p:ext uri="{BB962C8B-B14F-4D97-AF65-F5344CB8AC3E}">
        <p14:creationId xmlns:p14="http://schemas.microsoft.com/office/powerpoint/2010/main" val="278723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e-Commerce has been identified as one of 8 developmental agenda items that</a:t>
            </a:r>
            <a:r>
              <a:rPr lang="en-CA" baseline="0" dirty="0"/>
              <a:t> make up the IPPC Strategic Framework for 2020 to 2030</a:t>
            </a:r>
          </a:p>
          <a:p>
            <a:endParaRPr lang="en-CA" baseline="0" dirty="0"/>
          </a:p>
          <a:p>
            <a:r>
              <a:rPr lang="en-CA" baseline="0" dirty="0"/>
              <a:t>The IC approved a workplan for e-Commerce. This workplan includes the following elements: </a:t>
            </a:r>
          </a:p>
          <a:p>
            <a:endParaRPr lang="en-CA" baseline="0" dirty="0"/>
          </a:p>
          <a:p>
            <a:pPr marL="171450" indent="-171450">
              <a:buFont typeface="Arial" panose="020B0604020202020204" pitchFamily="34" charset="0"/>
              <a:buChar char="•"/>
            </a:pPr>
            <a:r>
              <a:rPr lang="en-US" dirty="0"/>
              <a:t>A</a:t>
            </a:r>
            <a:r>
              <a:rPr lang="en-US" baseline="0" dirty="0"/>
              <a:t>n </a:t>
            </a:r>
            <a:r>
              <a:rPr lang="en-US" dirty="0"/>
              <a:t>informal network of e-Commerce experts which is a</a:t>
            </a:r>
            <a:r>
              <a:rPr lang="en-US" baseline="0" dirty="0"/>
              <a:t> </a:t>
            </a:r>
            <a:r>
              <a:rPr lang="en-US" dirty="0"/>
              <a:t>discussion forum</a:t>
            </a:r>
            <a:r>
              <a:rPr lang="en-US" baseline="0" dirty="0"/>
              <a:t> for experts from </a:t>
            </a:r>
            <a:endParaRPr lang="en-US" dirty="0"/>
          </a:p>
          <a:p>
            <a:pPr marL="171450" indent="-171450">
              <a:buFont typeface="Arial" panose="020B0604020202020204" pitchFamily="34" charset="0"/>
              <a:buChar char="•"/>
            </a:pPr>
            <a:r>
              <a:rPr lang="en-US" dirty="0"/>
              <a:t>Increasing collaboration between the IPPC Secretariat and other key international organizations that have responsibilities related to e-Commerce, such as the World Customs Organization and the Universal Postal Union</a:t>
            </a:r>
          </a:p>
          <a:p>
            <a:pPr marL="171450" indent="-171450">
              <a:buFont typeface="Arial" panose="020B0604020202020204" pitchFamily="34" charset="0"/>
              <a:buChar char="•"/>
            </a:pPr>
            <a:r>
              <a:rPr lang="en-US" dirty="0"/>
              <a:t>Creating a new</a:t>
            </a:r>
            <a:r>
              <a:rPr lang="en-US" baseline="0" dirty="0"/>
              <a:t> e-Commerce webpage on the International Phytosanitary Portal </a:t>
            </a:r>
            <a:r>
              <a:rPr lang="en-US" dirty="0"/>
              <a:t>for sharing information and relevant contributed resources with the IPPC community </a:t>
            </a:r>
          </a:p>
          <a:p>
            <a:pPr marL="171450" indent="-171450">
              <a:buFont typeface="Arial" panose="020B0604020202020204" pitchFamily="34" charset="0"/>
              <a:buChar char="•"/>
            </a:pPr>
            <a:r>
              <a:rPr lang="en-US" dirty="0"/>
              <a:t>The</a:t>
            </a:r>
            <a:r>
              <a:rPr lang="en-US" baseline="0" dirty="0"/>
              <a:t> draft Specification for the </a:t>
            </a:r>
            <a:r>
              <a:rPr lang="en-US" dirty="0"/>
              <a:t>e-Commerce Guide went for consultation in 2020.</a:t>
            </a:r>
            <a:r>
              <a:rPr lang="en-US" baseline="0" dirty="0"/>
              <a:t> A </a:t>
            </a:r>
            <a:r>
              <a:rPr lang="en-US" dirty="0"/>
              <a:t>WG has been established and has started drafting the guide, which is expected to be published in 2022.</a:t>
            </a:r>
          </a:p>
          <a:p>
            <a:endParaRPr lang="en-CA" dirty="0"/>
          </a:p>
        </p:txBody>
      </p:sp>
      <p:sp>
        <p:nvSpPr>
          <p:cNvPr id="4" name="Slide Number Placeholder 3"/>
          <p:cNvSpPr>
            <a:spLocks noGrp="1"/>
          </p:cNvSpPr>
          <p:nvPr>
            <p:ph type="sldNum" sz="quarter" idx="10"/>
          </p:nvPr>
        </p:nvSpPr>
        <p:spPr/>
        <p:txBody>
          <a:bodyPr/>
          <a:lstStyle/>
          <a:p>
            <a:fld id="{4F8F6A07-1E98-4EF3-87DA-8D162CCB6866}" type="slidenum">
              <a:rPr lang="en-CA" smtClean="0"/>
              <a:t>15</a:t>
            </a:fld>
            <a:endParaRPr lang="en-CA"/>
          </a:p>
        </p:txBody>
      </p:sp>
    </p:spTree>
    <p:extLst>
      <p:ext uri="{BB962C8B-B14F-4D97-AF65-F5344CB8AC3E}">
        <p14:creationId xmlns:p14="http://schemas.microsoft.com/office/powerpoint/2010/main" val="2169870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Plant Pest Surveillance Guide:</a:t>
            </a:r>
            <a:r>
              <a:rPr lang="fr-CA" baseline="0" dirty="0"/>
              <a:t> </a:t>
            </a:r>
            <a:r>
              <a:rPr lang="en-US" sz="1200" kern="1200" dirty="0">
                <a:solidFill>
                  <a:schemeClr val="tx1"/>
                </a:solidFill>
                <a:effectLst/>
                <a:latin typeface="+mn-lt"/>
                <a:ea typeface="+mn-ea"/>
                <a:cs typeface="+mn-cs"/>
              </a:rPr>
              <a:t>The draft will be sent to the designer as soon as the editing is finished, its expected to be published before the RWs.</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E45AA9BB-807A-4561-87A7-BC99D2019E94}" type="slidenum">
              <a:rPr lang="en-CA" smtClean="0"/>
              <a:t>17</a:t>
            </a:fld>
            <a:endParaRPr lang="en-CA"/>
          </a:p>
        </p:txBody>
      </p:sp>
    </p:spTree>
    <p:extLst>
      <p:ext uri="{BB962C8B-B14F-4D97-AF65-F5344CB8AC3E}">
        <p14:creationId xmlns:p14="http://schemas.microsoft.com/office/powerpoint/2010/main" val="2742802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4780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ICD Update to the 2021 Regional Workshops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ippc.int/en/core-activities/capacity-development/phytosanitary-system/" TargetMode="External"/><Relationship Id="rId2" Type="http://schemas.microsoft.com/office/2018/10/relationships/comments" Target="../comments/modernComment_114_296E33DD.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8/10/relationships/comments" Target="../comments/modernComment_115_3993CAEE.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8/10/relationships/comments" Target="../comments/modernComment_116_B0A29E3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18/10/relationships/comments" Target="../comments/modernComment_118_F7E18AAF.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8/10/relationships/comments" Target="../comments/modernComment_119_A87BB9F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18/10/relationships/comments" Target="../comments/modernComment_11A_DA8EA895.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hyperlink" Target="https://www.ippc.int/fr/core-activities/capacity-development/capacity-development-committee/" TargetMode="External"/><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microsoft.com/office/2018/10/relationships/comments" Target="../comments/modernComment_10C_CA029D9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microsoft.com/office/2018/10/relationships/comments" Target="../comments/modernComment_10D_6382A71B.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microsoft.com/office/2018/10/relationships/comments" Target="../comments/modernComment_10F_9F02DF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11_4AA41E66.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rtl="1"/>
            <a:r>
              <a:rPr lang="ar-QA" dirty="0"/>
              <a:t>تحديث 2021 من لجنة التنفيذ وتطوير القدرات (</a:t>
            </a:r>
            <a:r>
              <a:rPr lang="en-US" dirty="0"/>
              <a:t>IC</a:t>
            </a:r>
            <a:r>
              <a:rPr lang="ar-QA" dirty="0"/>
              <a:t>)</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90011"/>
            <a:ext cx="10506350" cy="1143000"/>
          </a:xfrm>
        </p:spPr>
        <p:txBody>
          <a:bodyPr/>
          <a:lstStyle/>
          <a:p>
            <a:pPr algn="r" rtl="1"/>
            <a:r>
              <a:rPr lang="ar-QA" dirty="0">
                <a:solidFill>
                  <a:srgbClr val="000000"/>
                </a:solidFill>
                <a:latin typeface="Arial" panose="020B0604020202020204"/>
              </a:rPr>
              <a:t>الأدلة والمواد التدريبية للاتفاقية </a:t>
            </a:r>
            <a:endParaRPr lang="en-CA" dirty="0"/>
          </a:p>
        </p:txBody>
      </p:sp>
      <p:sp>
        <p:nvSpPr>
          <p:cNvPr id="3" name="Content Placeholder 2"/>
          <p:cNvSpPr>
            <a:spLocks noGrp="1"/>
          </p:cNvSpPr>
          <p:nvPr>
            <p:ph idx="1"/>
          </p:nvPr>
        </p:nvSpPr>
        <p:spPr>
          <a:xfrm>
            <a:off x="927437" y="2061511"/>
            <a:ext cx="3857023" cy="1562538"/>
          </a:xfrm>
          <a:ln w="28575">
            <a:solidFill>
              <a:schemeClr val="accent2"/>
            </a:solidFill>
          </a:ln>
        </p:spPr>
        <p:txBody>
          <a:bodyPr/>
          <a:lstStyle/>
          <a:p>
            <a:pPr marL="0" indent="0" algn="r" rtl="1">
              <a:buNone/>
            </a:pPr>
            <a:r>
              <a:rPr lang="ar-SA" sz="2333" b="1" dirty="0"/>
              <a:t>منشورات متوقع اصدارها</a:t>
            </a:r>
            <a:endParaRPr lang="en-CA" sz="2333" b="1" dirty="0"/>
          </a:p>
          <a:p>
            <a:pPr lvl="1" algn="r" rtl="1"/>
            <a:r>
              <a:rPr lang="en-CA" sz="2333" b="1" dirty="0">
                <a:solidFill>
                  <a:schemeClr val="accent3">
                    <a:lumMod val="75000"/>
                  </a:schemeClr>
                </a:solidFill>
              </a:rPr>
              <a:t>2021</a:t>
            </a:r>
          </a:p>
          <a:p>
            <a:pPr lvl="1" algn="r" rtl="1"/>
            <a:r>
              <a:rPr lang="en-CA" sz="2333" b="1" dirty="0">
                <a:solidFill>
                  <a:schemeClr val="accent5">
                    <a:lumMod val="75000"/>
                  </a:schemeClr>
                </a:solidFill>
              </a:rPr>
              <a:t>2022</a:t>
            </a:r>
          </a:p>
          <a:p>
            <a:pPr lvl="1" algn="r" rtl="1"/>
            <a:endParaRPr lang="en-CA" sz="2000" dirty="0"/>
          </a:p>
        </p:txBody>
      </p:sp>
      <p:sp>
        <p:nvSpPr>
          <p:cNvPr id="4" name="Content Placeholder 2"/>
          <p:cNvSpPr txBox="1">
            <a:spLocks/>
          </p:cNvSpPr>
          <p:nvPr/>
        </p:nvSpPr>
        <p:spPr bwMode="auto">
          <a:xfrm>
            <a:off x="2855949" y="2286000"/>
            <a:ext cx="7994230" cy="341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lgn="r" rtl="1">
              <a:buNone/>
            </a:pPr>
            <a:r>
              <a:rPr lang="ar-SA" sz="2333" b="1" dirty="0"/>
              <a:t>قيد الانشاء</a:t>
            </a:r>
            <a:endParaRPr lang="en-US" sz="2333" b="1" dirty="0"/>
          </a:p>
          <a:p>
            <a:pPr marL="840333" lvl="1" indent="-321740" algn="r" rtl="1"/>
            <a:r>
              <a:rPr lang="ar-SA" sz="2333" b="1" dirty="0">
                <a:solidFill>
                  <a:schemeClr val="accent3">
                    <a:lumMod val="75000"/>
                  </a:schemeClr>
                </a:solidFill>
              </a:rPr>
              <a:t>دليل مراقبة الآفات النباتية (مراجعة)</a:t>
            </a:r>
            <a:endParaRPr lang="en-US" sz="2333" b="1" i="1" dirty="0">
              <a:solidFill>
                <a:schemeClr val="accent3">
                  <a:lumMod val="75000"/>
                </a:schemeClr>
              </a:solidFill>
              <a:cs typeface="Arial"/>
            </a:endParaRPr>
          </a:p>
          <a:p>
            <a:pPr marL="840333" lvl="1" indent="-321740" algn="r" rtl="1"/>
            <a:r>
              <a:rPr lang="ar-QA" sz="2333" b="1" dirty="0">
                <a:solidFill>
                  <a:schemeClr val="accent3">
                    <a:lumMod val="75000"/>
                  </a:schemeClr>
                </a:solidFill>
              </a:rPr>
              <a:t>بدنامج تدريبى على الوقاية من دودة الحشد الخريفية</a:t>
            </a:r>
          </a:p>
          <a:p>
            <a:pPr marL="840333" lvl="1" indent="-321740" algn="r" rtl="1"/>
            <a:r>
              <a:rPr lang="ar-QA" sz="2333" b="1" dirty="0">
                <a:solidFill>
                  <a:schemeClr val="accent3">
                    <a:lumMod val="75000"/>
                  </a:schemeClr>
                </a:solidFill>
              </a:rPr>
              <a:t>دورة التعلم الإلكتروني لتحليل مخاطر الآفات</a:t>
            </a:r>
          </a:p>
          <a:p>
            <a:pPr marL="840333" lvl="1" indent="-321740" algn="r" rtl="1"/>
            <a:r>
              <a:rPr lang="ar-QA" sz="2333" b="1" dirty="0">
                <a:solidFill>
                  <a:schemeClr val="accent3">
                    <a:lumMod val="75000"/>
                  </a:schemeClr>
                </a:solidFill>
              </a:rPr>
              <a:t>دورة التعلم الإلكتروني لاعتماد تصدير الصحة النباتية</a:t>
            </a:r>
          </a:p>
          <a:p>
            <a:pPr marL="840333" lvl="1" indent="-321740" algn="r" rtl="1"/>
            <a:r>
              <a:rPr lang="ar-QA" sz="2333" b="1" dirty="0">
                <a:solidFill>
                  <a:schemeClr val="accent5">
                    <a:lumMod val="75000"/>
                  </a:schemeClr>
                </a:solidFill>
              </a:rPr>
              <a:t>دليل لدعم تنفيذ المعيار الدولي لتدابير الصحة النباتية رقم 15</a:t>
            </a:r>
          </a:p>
          <a:p>
            <a:pPr marL="840333" lvl="1" indent="-321740" algn="r" rtl="1"/>
            <a:r>
              <a:rPr lang="ar-SA" sz="2333" b="1" dirty="0">
                <a:solidFill>
                  <a:schemeClr val="accent5">
                    <a:lumMod val="75000"/>
                  </a:schemeClr>
                </a:solidFill>
              </a:rPr>
              <a:t>دليل التجارة الالكترونية</a:t>
            </a:r>
            <a:endParaRPr lang="en-US" sz="2333" b="1" dirty="0">
              <a:solidFill>
                <a:schemeClr val="accent5">
                  <a:lumMod val="75000"/>
                </a:schemeClr>
              </a:solidFill>
              <a:cs typeface="Arial"/>
            </a:endParaRPr>
          </a:p>
          <a:p>
            <a:pPr lvl="1" algn="r" rtl="1"/>
            <a:endParaRPr lang="en-CA" sz="2000" dirty="0"/>
          </a:p>
        </p:txBody>
      </p:sp>
      <p:pic>
        <p:nvPicPr>
          <p:cNvPr id="5" name="Picture 4"/>
          <p:cNvPicPr>
            <a:picLocks noChangeAspect="1"/>
          </p:cNvPicPr>
          <p:nvPr/>
        </p:nvPicPr>
        <p:blipFill>
          <a:blip r:embed="rId3"/>
          <a:stretch>
            <a:fillRect/>
          </a:stretch>
        </p:blipFill>
        <p:spPr>
          <a:xfrm>
            <a:off x="927437" y="4227144"/>
            <a:ext cx="1402173" cy="1800000"/>
          </a:xfrm>
          <a:prstGeom prst="rect">
            <a:avLst/>
          </a:prstGeom>
        </p:spPr>
      </p:pic>
    </p:spTree>
    <p:extLst>
      <p:ext uri="{BB962C8B-B14F-4D97-AF65-F5344CB8AC3E}">
        <p14:creationId xmlns:p14="http://schemas.microsoft.com/office/powerpoint/2010/main" val="3128730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57" y="1258760"/>
            <a:ext cx="10506350" cy="845595"/>
          </a:xfrm>
        </p:spPr>
        <p:txBody>
          <a:bodyPr/>
          <a:lstStyle/>
          <a:p>
            <a:pPr marL="232349" lvl="0" indent="-232349" algn="r" defTabSz="622364" rtl="1" eaLnBrk="0" fontAlgn="base" hangingPunct="0">
              <a:lnSpc>
                <a:spcPct val="100000"/>
              </a:lnSpc>
              <a:spcBef>
                <a:spcPct val="20000"/>
              </a:spcBef>
              <a:spcAft>
                <a:spcPts val="300"/>
              </a:spcAft>
              <a:buFont typeface="Arial" charset="0"/>
              <a:buChar char="•"/>
            </a:pPr>
            <a:r>
              <a:rPr lang="ar-QA" sz="4000" dirty="0">
                <a:solidFill>
                  <a:srgbClr val="000000"/>
                </a:solidFill>
                <a:latin typeface="Arial" panose="020B0604020202020204"/>
              </a:rPr>
              <a:t>صفحات مكونات - نظم الصحة النباتية</a:t>
            </a:r>
          </a:p>
        </p:txBody>
      </p:sp>
      <p:sp>
        <p:nvSpPr>
          <p:cNvPr id="4" name="Subtitle 2">
            <a:extLst>
              <a:ext uri="{FF2B5EF4-FFF2-40B4-BE49-F238E27FC236}">
                <a16:creationId xmlns:a16="http://schemas.microsoft.com/office/drawing/2014/main" id="{BEB40CB4-ABBC-4C5A-B976-260109FC890F}"/>
              </a:ext>
            </a:extLst>
          </p:cNvPr>
          <p:cNvSpPr>
            <a:spLocks noGrp="1"/>
          </p:cNvSpPr>
          <p:nvPr>
            <p:ph idx="1"/>
          </p:nvPr>
        </p:nvSpPr>
        <p:spPr>
          <a:xfrm>
            <a:off x="3717729" y="1828800"/>
            <a:ext cx="8112934" cy="4841705"/>
          </a:xfrm>
        </p:spPr>
        <p:txBody>
          <a:bodyPr>
            <a:normAutofit fontScale="55000" lnSpcReduction="20000"/>
          </a:bodyPr>
          <a:lstStyle/>
          <a:p>
            <a:pPr marL="571511" indent="-571511" algn="r" rtl="1">
              <a:lnSpc>
                <a:spcPct val="120000"/>
              </a:lnSpc>
              <a:buFont typeface="Arial" panose="020B0604020202020204" pitchFamily="34" charset="0"/>
              <a:buChar char="•"/>
            </a:pPr>
            <a:r>
              <a:rPr lang="ar-QA" sz="4667" dirty="0"/>
              <a:t>تجميع </a:t>
            </a:r>
            <a:r>
              <a:rPr lang="ar-QA" sz="4667" u="sng" dirty="0"/>
              <a:t>لكل المواد ذات الصلة </a:t>
            </a:r>
            <a:r>
              <a:rPr lang="ar-QA" sz="4667" dirty="0"/>
              <a:t>بأنظمة الصحة النباتية المحددة لمساعدة الأطراف المتعاقدة وأصحاب المصلحة الآخرين في الاتفاقية الدولية لوقاية النباتات على الوصول إلى هذه المواد واستخدامها بكفاءة.</a:t>
            </a:r>
          </a:p>
          <a:p>
            <a:pPr marL="571511" indent="-571511" algn="r" rtl="1">
              <a:lnSpc>
                <a:spcPct val="120000"/>
              </a:lnSpc>
              <a:buFont typeface="Arial" panose="020B0604020202020204" pitchFamily="34" charset="0"/>
              <a:buChar char="•"/>
            </a:pPr>
            <a:r>
              <a:rPr lang="ar-SA" sz="4667" dirty="0"/>
              <a:t>تتضمن أنظمة الصحة النباتية تحليل مخاطر الآفات ، المراقبة ، الإبلاغ عن الآفات ، التفتيش ، وغيرها</a:t>
            </a:r>
            <a:endParaRPr lang="en-US" sz="4667" dirty="0"/>
          </a:p>
          <a:p>
            <a:pPr marL="571511" indent="-571511" algn="r" rtl="1">
              <a:lnSpc>
                <a:spcPct val="120000"/>
              </a:lnSpc>
              <a:buFont typeface="Arial" panose="020B0604020202020204" pitchFamily="34" charset="0"/>
              <a:buChar char="•"/>
            </a:pPr>
            <a:r>
              <a:rPr lang="ar-SA" sz="4667" dirty="0"/>
              <a:t>كل صفحة مكون تتضمن:</a:t>
            </a:r>
            <a:endParaRPr lang="en-US" sz="4667" dirty="0"/>
          </a:p>
          <a:p>
            <a:pPr marL="1412872" lvl="1" indent="-571511" algn="r" rtl="1">
              <a:lnSpc>
                <a:spcPct val="120000"/>
              </a:lnSpc>
              <a:buFont typeface="Arial" panose="020B0604020202020204" pitchFamily="34" charset="0"/>
              <a:buChar char="•"/>
            </a:pPr>
            <a:r>
              <a:rPr lang="ar-SA" sz="3565" dirty="0"/>
              <a:t>المعايير الدولية لتدابير الصحة النباتية ذات الصلة</a:t>
            </a:r>
            <a:endParaRPr lang="en-US" sz="3565" dirty="0"/>
          </a:p>
          <a:p>
            <a:pPr marL="1411845" lvl="1" indent="-571511" algn="r" rtl="1">
              <a:lnSpc>
                <a:spcPct val="120000"/>
              </a:lnSpc>
              <a:buFont typeface="Arial" panose="020B0604020202020204" pitchFamily="34" charset="0"/>
              <a:buChar char="•"/>
            </a:pPr>
            <a:r>
              <a:rPr lang="ar-SA" sz="3500" dirty="0"/>
              <a:t>مواد الاتفاقية والأدلة التدريبية ذات الصلة</a:t>
            </a:r>
            <a:endParaRPr lang="en-US" sz="3500" dirty="0"/>
          </a:p>
          <a:p>
            <a:pPr marL="1411845" lvl="1" indent="-571511" algn="r" rtl="1">
              <a:lnSpc>
                <a:spcPct val="120000"/>
              </a:lnSpc>
              <a:buFont typeface="Arial" panose="020B0604020202020204" pitchFamily="34" charset="0"/>
              <a:buChar char="•"/>
            </a:pPr>
            <a:r>
              <a:rPr lang="ar-SA" sz="3500" dirty="0"/>
              <a:t>الموارد المساعدة ذات الصلة</a:t>
            </a:r>
            <a:endParaRPr lang="en-US" sz="3500" dirty="0">
              <a:cs typeface="Arial"/>
            </a:endParaRPr>
          </a:p>
          <a:p>
            <a:pPr marL="571511" indent="-571511" algn="l">
              <a:lnSpc>
                <a:spcPct val="120000"/>
              </a:lnSpc>
              <a:buFont typeface="Arial" panose="020B0604020202020204" pitchFamily="34" charset="0"/>
              <a:buChar char="•"/>
            </a:pPr>
            <a:r>
              <a:rPr lang="en-US" sz="4000" dirty="0">
                <a:hlinkClick r:id="rId3"/>
              </a:rPr>
              <a:t>https://www.ippc.int/en/core-activities/capacity-development/phytosanitary-system/</a:t>
            </a:r>
            <a:endParaRPr lang="en-US" sz="4000" dirty="0"/>
          </a:p>
        </p:txBody>
      </p:sp>
      <p:pic>
        <p:nvPicPr>
          <p:cNvPr id="3" name="Picture 2"/>
          <p:cNvPicPr>
            <a:picLocks noChangeAspect="1"/>
          </p:cNvPicPr>
          <p:nvPr/>
        </p:nvPicPr>
        <p:blipFill>
          <a:blip r:embed="rId4"/>
          <a:stretch>
            <a:fillRect/>
          </a:stretch>
        </p:blipFill>
        <p:spPr>
          <a:xfrm>
            <a:off x="381000" y="1905000"/>
            <a:ext cx="3409437" cy="2196355"/>
          </a:xfrm>
          <a:prstGeom prst="rect">
            <a:avLst/>
          </a:prstGeom>
        </p:spPr>
      </p:pic>
      <p:pic>
        <p:nvPicPr>
          <p:cNvPr id="7" name="Picture 6"/>
          <p:cNvPicPr>
            <a:picLocks noChangeAspect="1"/>
          </p:cNvPicPr>
          <p:nvPr/>
        </p:nvPicPr>
        <p:blipFill>
          <a:blip r:embed="rId5"/>
          <a:stretch>
            <a:fillRect/>
          </a:stretch>
        </p:blipFill>
        <p:spPr>
          <a:xfrm>
            <a:off x="609600" y="4339707"/>
            <a:ext cx="1378725" cy="1800000"/>
          </a:xfrm>
          <a:prstGeom prst="rect">
            <a:avLst/>
          </a:prstGeom>
        </p:spPr>
      </p:pic>
    </p:spTree>
    <p:extLst>
      <p:ext uri="{BB962C8B-B14F-4D97-AF65-F5344CB8AC3E}">
        <p14:creationId xmlns:p14="http://schemas.microsoft.com/office/powerpoint/2010/main" val="695088093"/>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150" y="1218011"/>
            <a:ext cx="10506350" cy="852132"/>
          </a:xfrm>
        </p:spPr>
        <p:txBody>
          <a:bodyPr/>
          <a:lstStyle/>
          <a:p>
            <a:pPr algn="r" rtl="1"/>
            <a:r>
              <a:rPr lang="ar-SA" sz="4000" dirty="0"/>
              <a:t>برنامج الالتزامات الوطنية للإبلاغ</a:t>
            </a:r>
            <a:endParaRPr lang="en-CA" sz="4000" dirty="0"/>
          </a:p>
        </p:txBody>
      </p:sp>
      <p:sp>
        <p:nvSpPr>
          <p:cNvPr id="3" name="Content Placeholder 2"/>
          <p:cNvSpPr>
            <a:spLocks noGrp="1"/>
          </p:cNvSpPr>
          <p:nvPr>
            <p:ph idx="1"/>
          </p:nvPr>
        </p:nvSpPr>
        <p:spPr>
          <a:xfrm>
            <a:off x="1768758" y="2062102"/>
            <a:ext cx="10008092" cy="4393485"/>
          </a:xfrm>
        </p:spPr>
        <p:txBody>
          <a:bodyPr/>
          <a:lstStyle/>
          <a:p>
            <a:pPr marL="571511" indent="-571511" algn="r" rtl="1">
              <a:buFont typeface="Arial" panose="020B0604020202020204" pitchFamily="34" charset="0"/>
              <a:buChar char="•"/>
            </a:pPr>
            <a:r>
              <a:rPr lang="ar-QA" sz="2333" dirty="0"/>
              <a:t>٥ اجتماعات افتراضية (اعتبارًا من يوليو ٢٠٢٠)</a:t>
            </a:r>
          </a:p>
          <a:p>
            <a:pPr marL="571511" indent="-571511" algn="r" rtl="1">
              <a:buFont typeface="Arial" panose="020B0604020202020204" pitchFamily="34" charset="0"/>
              <a:buChar char="•"/>
            </a:pPr>
            <a:r>
              <a:rPr lang="ar-QA" sz="2333" dirty="0"/>
              <a:t>تحديث مفاهيم حالة الآفات وفقًا لمعيار الدولى لتدابير الصحة النباتية رقم ٨ الجديد والمنشور على بوابة الصحة النباتية، و تعيين مفاهيم حالة الآفات في قاعدة بيانات الإبلاغ عن الآفات من </a:t>
            </a:r>
            <a:r>
              <a:rPr lang="ar-SA" sz="2333" dirty="0"/>
              <a:t>المعيار الملغى</a:t>
            </a:r>
            <a:r>
              <a:rPr lang="en-US" sz="2333" dirty="0"/>
              <a:t> </a:t>
            </a:r>
            <a:r>
              <a:rPr lang="ar-QA" sz="2333" dirty="0"/>
              <a:t>إلى المعيار الجديد.</a:t>
            </a:r>
          </a:p>
          <a:p>
            <a:pPr marL="571511" indent="-571511" algn="r" rtl="1">
              <a:buFont typeface="Arial" panose="020B0604020202020204" pitchFamily="34" charset="0"/>
              <a:buChar char="•"/>
            </a:pPr>
            <a:r>
              <a:rPr lang="ar-QA" sz="2333" dirty="0"/>
              <a:t>تفعيل المجموعة الفرعية للالتزامات الوطنية للابلاغ</a:t>
            </a:r>
            <a:endParaRPr lang="en-US" sz="2333" dirty="0"/>
          </a:p>
          <a:p>
            <a:pPr marL="571511" indent="-571511" algn="r" rtl="1">
              <a:buFont typeface="Arial" panose="020B0604020202020204" pitchFamily="34" charset="0"/>
              <a:buChar char="•"/>
            </a:pPr>
            <a:r>
              <a:rPr lang="ar-QA" sz="2333" dirty="0"/>
              <a:t>استكشاف تصور لطرق الإبلاغ عن الآفات</a:t>
            </a:r>
          </a:p>
          <a:p>
            <a:pPr marL="571511" indent="-571511" algn="r" rtl="1">
              <a:buFont typeface="Arial" panose="020B0604020202020204" pitchFamily="34" charset="0"/>
              <a:buChar char="•"/>
            </a:pPr>
            <a:r>
              <a:rPr lang="ar-QA" sz="2333" dirty="0"/>
              <a:t>مساعدة نقاط الاتصال الخاصة بالاتفاقية الدولية لوقاية النباتات وتسهيل إعداد البلاغات على البوابة الدولية للصحة النباتية ؛</a:t>
            </a:r>
          </a:p>
          <a:p>
            <a:pPr marL="571511" indent="-571511" algn="r" rtl="1">
              <a:buFont typeface="Arial" panose="020B0604020202020204" pitchFamily="34" charset="0"/>
              <a:buChar char="•"/>
            </a:pPr>
            <a:r>
              <a:rPr lang="ar-QA" sz="2333" dirty="0"/>
              <a:t>الاحتفاظ بنشرة تقرير الآفات.</a:t>
            </a:r>
          </a:p>
          <a:p>
            <a:pPr marL="571511" indent="-571511" algn="r" rtl="1">
              <a:buFont typeface="Arial" panose="020B0604020202020204" pitchFamily="34" charset="0"/>
              <a:buChar char="•"/>
            </a:pPr>
            <a:r>
              <a:rPr lang="ar-QA" sz="2333" dirty="0"/>
              <a:t>الانتهاء من الاعداد لدورة التعلم الإلكتروني وإتاحتها على </a:t>
            </a:r>
            <a:r>
              <a:rPr lang="ar-SA" sz="2333" dirty="0"/>
              <a:t>البوابة </a:t>
            </a:r>
            <a:r>
              <a:rPr lang="en-US" sz="2333" dirty="0"/>
              <a:t> </a:t>
            </a:r>
            <a:r>
              <a:rPr lang="ar-QA" sz="2333" dirty="0"/>
              <a:t>في عام ٢٠٢٠ </a:t>
            </a:r>
            <a:endParaRPr lang="en-CA" dirty="0"/>
          </a:p>
        </p:txBody>
      </p:sp>
      <p:pic>
        <p:nvPicPr>
          <p:cNvPr id="4" name="Picture 3"/>
          <p:cNvPicPr>
            <a:picLocks noChangeAspect="1"/>
          </p:cNvPicPr>
          <p:nvPr/>
        </p:nvPicPr>
        <p:blipFill>
          <a:blip r:embed="rId3"/>
          <a:stretch>
            <a:fillRect/>
          </a:stretch>
        </p:blipFill>
        <p:spPr>
          <a:xfrm>
            <a:off x="533400" y="4495800"/>
            <a:ext cx="1387155" cy="1800000"/>
          </a:xfrm>
          <a:prstGeom prst="rect">
            <a:avLst/>
          </a:prstGeom>
        </p:spPr>
      </p:pic>
    </p:spTree>
    <p:extLst>
      <p:ext uri="{BB962C8B-B14F-4D97-AF65-F5344CB8AC3E}">
        <p14:creationId xmlns:p14="http://schemas.microsoft.com/office/powerpoint/2010/main" val="965987054"/>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908" y="1447800"/>
            <a:ext cx="10506350" cy="1143000"/>
          </a:xfrm>
        </p:spPr>
        <p:txBody>
          <a:bodyPr lIns="152400" tIns="76200" rIns="152400" bIns="76200" anchor="t"/>
          <a:lstStyle/>
          <a:p>
            <a:pPr algn="r" rtl="1"/>
            <a:r>
              <a:rPr lang="ar-SA" sz="4000" dirty="0"/>
              <a:t>تقييم قدرات الصحة النباتية</a:t>
            </a:r>
            <a:endParaRPr lang="en-CA" sz="4000" dirty="0"/>
          </a:p>
        </p:txBody>
      </p:sp>
      <p:sp>
        <p:nvSpPr>
          <p:cNvPr id="3" name="Content Placeholder 2"/>
          <p:cNvSpPr>
            <a:spLocks noGrp="1"/>
          </p:cNvSpPr>
          <p:nvPr>
            <p:ph idx="1"/>
          </p:nvPr>
        </p:nvSpPr>
        <p:spPr>
          <a:xfrm>
            <a:off x="1283524" y="2592474"/>
            <a:ext cx="10235917" cy="3649275"/>
          </a:xfrm>
        </p:spPr>
        <p:txBody>
          <a:bodyPr/>
          <a:lstStyle/>
          <a:p>
            <a:pPr algn="r" rtl="1"/>
            <a:r>
              <a:rPr lang="ar-SA" dirty="0"/>
              <a:t>اعتمدت اللجنة استراتيجية تقييم قدرات الصحة النباتية ٢٠٢٠ – ٢٠٣٠ .</a:t>
            </a:r>
            <a:endParaRPr lang="en-US" dirty="0"/>
          </a:p>
          <a:p>
            <a:pPr algn="r" rtl="1"/>
            <a:r>
              <a:rPr lang="ar-SA" dirty="0"/>
              <a:t>تخصيص صفحة ويب لتقديم المعلومات بشأن تلك الأداة .</a:t>
            </a:r>
            <a:endParaRPr lang="en-US" dirty="0"/>
          </a:p>
          <a:p>
            <a:pPr algn="r" rtl="1"/>
            <a:r>
              <a:rPr lang="ar-QA" dirty="0"/>
              <a:t>في العامين الماضيين ، تم الانتهاء من تقييم قدرات الصحة النباتية في نيكاراغوا ، وبدأت في كل من سريلانكا ، وسيراليون ، وجزر الباهاما ، ودومينيكا ، وسانت لوسيا ، وترينيداد وتوباغو.</a:t>
            </a:r>
          </a:p>
          <a:p>
            <a:pPr algn="r" rtl="1"/>
            <a:r>
              <a:rPr lang="ar-QA" dirty="0"/>
              <a:t>تقييم القدرات مستقبلا في كل من: بيلاروسيا وكمبوديا ونيبال.</a:t>
            </a:r>
            <a:endParaRPr lang="en-CA" dirty="0"/>
          </a:p>
        </p:txBody>
      </p:sp>
      <p:pic>
        <p:nvPicPr>
          <p:cNvPr id="4" name="Picture 3"/>
          <p:cNvPicPr>
            <a:picLocks noChangeAspect="1"/>
          </p:cNvPicPr>
          <p:nvPr/>
        </p:nvPicPr>
        <p:blipFill>
          <a:blip r:embed="rId3"/>
          <a:stretch>
            <a:fillRect/>
          </a:stretch>
        </p:blipFill>
        <p:spPr>
          <a:xfrm>
            <a:off x="422908" y="4301837"/>
            <a:ext cx="1409907" cy="1800000"/>
          </a:xfrm>
          <a:prstGeom prst="rect">
            <a:avLst/>
          </a:prstGeom>
        </p:spPr>
      </p:pic>
    </p:spTree>
    <p:extLst>
      <p:ext uri="{BB962C8B-B14F-4D97-AF65-F5344CB8AC3E}">
        <p14:creationId xmlns:p14="http://schemas.microsoft.com/office/powerpoint/2010/main" val="2963447349"/>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9" y="1415458"/>
            <a:ext cx="10506350" cy="1143000"/>
          </a:xfrm>
        </p:spPr>
        <p:txBody>
          <a:bodyPr lIns="152400" tIns="76200" rIns="152400" bIns="76200" anchor="t"/>
          <a:lstStyle/>
          <a:p>
            <a:pPr algn="r" rtl="1"/>
            <a:r>
              <a:rPr lang="ar-SA" sz="4667" dirty="0"/>
              <a:t>فريق العمل المعنى بالحاويات البحرية</a:t>
            </a:r>
            <a:endParaRPr lang="et-EE" sz="4667" dirty="0"/>
          </a:p>
        </p:txBody>
      </p:sp>
      <p:sp>
        <p:nvSpPr>
          <p:cNvPr id="4" name="Subtitle 2">
            <a:extLst>
              <a:ext uri="{FF2B5EF4-FFF2-40B4-BE49-F238E27FC236}">
                <a16:creationId xmlns:a16="http://schemas.microsoft.com/office/drawing/2014/main" id="{BEB40CB4-ABBC-4C5A-B976-260109FC890F}"/>
              </a:ext>
            </a:extLst>
          </p:cNvPr>
          <p:cNvSpPr>
            <a:spLocks noGrp="1"/>
          </p:cNvSpPr>
          <p:nvPr>
            <p:ph idx="1"/>
          </p:nvPr>
        </p:nvSpPr>
        <p:spPr bwMode="auto">
          <a:xfrm>
            <a:off x="5169685" y="2206724"/>
            <a:ext cx="5946588" cy="404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lIns="152400" tIns="76200" rIns="152400" bIns="7620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11" indent="-571511" algn="just" defTabSz="1524030" rtl="1">
              <a:spcBef>
                <a:spcPts val="1667"/>
              </a:spcBef>
              <a:buFont typeface="Arial" panose="020B0604020202020204" pitchFamily="34" charset="0"/>
              <a:buChar char="•"/>
              <a:defRPr/>
            </a:pPr>
            <a:r>
              <a:rPr lang="ar-QA" sz="2333" dirty="0">
                <a:solidFill>
                  <a:sysClr val="windowText" lastClr="000000"/>
                </a:solidFill>
              </a:rPr>
              <a:t>سيتم تقديم عرض تقديمي منفصل حول الأنشطة التي يقوم بها فريق العمل وذلك خلال ورش العمل الإقليمية للاتفاقية الدولية لوقاية النباتات</a:t>
            </a:r>
          </a:p>
          <a:p>
            <a:pPr marL="571511" indent="-571511" algn="just" defTabSz="1524030" rtl="1">
              <a:spcBef>
                <a:spcPts val="1667"/>
              </a:spcBef>
              <a:buFont typeface="Arial" panose="020B0604020202020204" pitchFamily="34" charset="0"/>
              <a:buChar char="•"/>
              <a:defRPr/>
            </a:pPr>
            <a:r>
              <a:rPr lang="ar-QA" sz="2333" dirty="0">
                <a:solidFill>
                  <a:sysClr val="windowText" lastClr="000000"/>
                </a:solidFill>
                <a:latin typeface="Calibri" panose="020F0502020204030204"/>
              </a:rPr>
              <a:t>منح مكتب الهيئة تمديد لمدة عام لولاية فريق العمل المعنى بالحاويات البحرية (ديسمبر 2021)</a:t>
            </a:r>
            <a:endParaRPr lang="en-US" sz="2333" dirty="0">
              <a:solidFill>
                <a:sysClr val="windowText" lastClr="000000"/>
              </a:solidFill>
              <a:latin typeface="Calibri" panose="020F0502020204030204"/>
            </a:endParaRPr>
          </a:p>
          <a:p>
            <a:pPr marL="571511" indent="-571511" algn="just" defTabSz="1524030" rtl="1">
              <a:spcBef>
                <a:spcPts val="1667"/>
              </a:spcBef>
              <a:buFont typeface="Arial" panose="020B0604020202020204" pitchFamily="34" charset="0"/>
              <a:buChar char="•"/>
              <a:defRPr/>
            </a:pPr>
            <a:r>
              <a:rPr lang="ar-QA" sz="2333" dirty="0">
                <a:solidFill>
                  <a:sysClr val="windowText" lastClr="000000"/>
                </a:solidFill>
              </a:rPr>
              <a:t>اعتمدت هيئة تدابير الصحة النباتية برنامج عمل أكثر تركيزًا لمساعدة فريق العمل للوصول إلى المخرجات ، بما في ذلك مراجعة توصية هيئة تدابير الصحة النباتية ، ورشة عمل دولية في أواخر عام 2021 ، المعيار الدولي لتدابير الصحة النباتية (؟) </a:t>
            </a:r>
            <a:endParaRPr lang="en-US" sz="2333" dirty="0">
              <a:solidFill>
                <a:sysClr val="windowText" lastClr="000000"/>
              </a:solidFill>
              <a:latin typeface="Calibri" panose="020F0502020204030204"/>
            </a:endParaRPr>
          </a:p>
        </p:txBody>
      </p:sp>
      <p:pic>
        <p:nvPicPr>
          <p:cNvPr id="5" name="Picture 4"/>
          <p:cNvPicPr>
            <a:picLocks noChangeAspect="1"/>
          </p:cNvPicPr>
          <p:nvPr/>
        </p:nvPicPr>
        <p:blipFill>
          <a:blip r:embed="rId2"/>
          <a:stretch>
            <a:fillRect/>
          </a:stretch>
        </p:blipFill>
        <p:spPr>
          <a:xfrm>
            <a:off x="680979" y="2206724"/>
            <a:ext cx="3894210" cy="2963782"/>
          </a:xfrm>
          <a:prstGeom prst="rect">
            <a:avLst/>
          </a:prstGeom>
        </p:spPr>
      </p:pic>
      <p:pic>
        <p:nvPicPr>
          <p:cNvPr id="3" name="Picture 2"/>
          <p:cNvPicPr>
            <a:picLocks noChangeAspect="1"/>
          </p:cNvPicPr>
          <p:nvPr/>
        </p:nvPicPr>
        <p:blipFill>
          <a:blip r:embed="rId3"/>
          <a:stretch>
            <a:fillRect/>
          </a:stretch>
        </p:blipFill>
        <p:spPr>
          <a:xfrm>
            <a:off x="675403" y="4471470"/>
            <a:ext cx="1382927" cy="1800000"/>
          </a:xfrm>
          <a:prstGeom prst="rect">
            <a:avLst/>
          </a:prstGeom>
        </p:spPr>
      </p:pic>
    </p:spTree>
    <p:extLst>
      <p:ext uri="{BB962C8B-B14F-4D97-AF65-F5344CB8AC3E}">
        <p14:creationId xmlns:p14="http://schemas.microsoft.com/office/powerpoint/2010/main" val="12773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965" y="1273462"/>
            <a:ext cx="10506350" cy="883882"/>
          </a:xfrm>
        </p:spPr>
        <p:txBody>
          <a:bodyPr lIns="152400" tIns="76200" rIns="152400" bIns="76200" anchor="t"/>
          <a:lstStyle/>
          <a:p>
            <a:pPr algn="r" rtl="1"/>
            <a:r>
              <a:rPr lang="ar-QA" sz="4667" dirty="0"/>
              <a:t>برنامج التجارة الالكترونية</a:t>
            </a:r>
            <a:endParaRPr lang="en-CA" sz="4667" dirty="0"/>
          </a:p>
        </p:txBody>
      </p:sp>
      <p:sp>
        <p:nvSpPr>
          <p:cNvPr id="3" name="Content Placeholder 2"/>
          <p:cNvSpPr>
            <a:spLocks noGrp="1"/>
          </p:cNvSpPr>
          <p:nvPr>
            <p:ph idx="1"/>
          </p:nvPr>
        </p:nvSpPr>
        <p:spPr>
          <a:xfrm>
            <a:off x="1836969" y="2157344"/>
            <a:ext cx="9988455" cy="4072938"/>
          </a:xfrm>
        </p:spPr>
        <p:txBody>
          <a:bodyPr/>
          <a:lstStyle/>
          <a:p>
            <a:pPr marL="571511" indent="-571511" algn="r" rtl="1">
              <a:buFont typeface="Arial" panose="020B0604020202020204" pitchFamily="34" charset="0"/>
              <a:buChar char="•"/>
            </a:pPr>
            <a:r>
              <a:rPr lang="ar-QA" sz="2667" dirty="0"/>
              <a:t>واحدة من ثمانية برامج للتنمية في الإطار الاستراتيجي للاتفاقية الدولية لوقاية النباتات (2020-2030)</a:t>
            </a:r>
            <a:endParaRPr lang="en-CA" sz="2667" dirty="0"/>
          </a:p>
          <a:p>
            <a:pPr marL="571511" indent="-571511" algn="r" rtl="1">
              <a:buFont typeface="Arial" panose="020B0604020202020204" pitchFamily="34" charset="0"/>
              <a:buChar char="•"/>
            </a:pPr>
            <a:r>
              <a:rPr lang="ar-QA" sz="2667" dirty="0"/>
              <a:t>خطة العمل:</a:t>
            </a:r>
            <a:endParaRPr lang="en-CA" sz="2667" dirty="0"/>
          </a:p>
          <a:p>
            <a:pPr marL="1412872" lvl="1" indent="-571511" algn="r" rtl="1">
              <a:spcBef>
                <a:spcPts val="1000"/>
              </a:spcBef>
              <a:buFont typeface="Arial" panose="020B0604020202020204" pitchFamily="34" charset="0"/>
              <a:buChar char="•"/>
            </a:pPr>
            <a:r>
              <a:rPr lang="ar-QA" sz="2333" dirty="0"/>
              <a:t>شبكة غير رسمية من خبراء التجارة الإلكترونية - جارى</a:t>
            </a:r>
          </a:p>
          <a:p>
            <a:pPr marL="1412872" lvl="1" indent="-571511" algn="r" rtl="1">
              <a:spcBef>
                <a:spcPts val="1000"/>
              </a:spcBef>
              <a:buFont typeface="Arial" panose="020B0604020202020204" pitchFamily="34" charset="0"/>
              <a:buChar char="•"/>
            </a:pPr>
            <a:r>
              <a:rPr lang="ar-QA" sz="2333" dirty="0"/>
              <a:t>زيادة التعاون مع المنظمات الدولية الرئيسية الأخرى – جارى</a:t>
            </a:r>
          </a:p>
          <a:p>
            <a:pPr marL="1412872" lvl="1" indent="-571511" algn="r" rtl="1">
              <a:spcBef>
                <a:spcPts val="1000"/>
              </a:spcBef>
              <a:buFont typeface="Arial" panose="020B0604020202020204" pitchFamily="34" charset="0"/>
              <a:buChar char="•"/>
            </a:pPr>
            <a:r>
              <a:rPr lang="ar-QA" sz="2333" dirty="0"/>
              <a:t>جمع ومشاركة الموارد المساهمة ذات الصلة مع مجتمع الاتفاقية الدولية لوقاية النباتات – جارى</a:t>
            </a:r>
          </a:p>
          <a:p>
            <a:pPr marL="1412872" lvl="1" indent="-571511" algn="r" rtl="1">
              <a:spcBef>
                <a:spcPts val="1000"/>
              </a:spcBef>
              <a:buFont typeface="Arial" panose="020B0604020202020204" pitchFamily="34" charset="0"/>
              <a:buChar char="•"/>
            </a:pPr>
            <a:r>
              <a:rPr lang="ar-QA" sz="2333" dirty="0"/>
              <a:t>دليل التجارة الالكترونية – قيد الانشاء</a:t>
            </a:r>
            <a:endParaRPr lang="en-CA" sz="2333" i="1" dirty="0"/>
          </a:p>
          <a:p>
            <a:pPr marL="1412872" lvl="1" indent="-571511" algn="r" rtl="1">
              <a:spcBef>
                <a:spcPts val="1000"/>
              </a:spcBef>
              <a:buFont typeface="Arial" panose="020B0604020202020204" pitchFamily="34" charset="0"/>
              <a:buChar char="•"/>
            </a:pPr>
            <a:endParaRPr lang="en-US" sz="2333" dirty="0"/>
          </a:p>
          <a:p>
            <a:pPr marL="1412872" lvl="1" indent="-571511" algn="r" rtl="1">
              <a:spcBef>
                <a:spcPts val="1000"/>
              </a:spcBef>
              <a:buFont typeface="Arial" panose="020B0604020202020204" pitchFamily="34" charset="0"/>
              <a:buChar char="•"/>
            </a:pPr>
            <a:endParaRPr lang="en-CA" sz="2333" dirty="0"/>
          </a:p>
        </p:txBody>
      </p:sp>
      <p:pic>
        <p:nvPicPr>
          <p:cNvPr id="4" name="Picture 3"/>
          <p:cNvPicPr>
            <a:picLocks noChangeAspect="1"/>
          </p:cNvPicPr>
          <p:nvPr/>
        </p:nvPicPr>
        <p:blipFill>
          <a:blip r:embed="rId4"/>
          <a:stretch>
            <a:fillRect/>
          </a:stretch>
        </p:blipFill>
        <p:spPr>
          <a:xfrm>
            <a:off x="451079" y="4572000"/>
            <a:ext cx="1385890" cy="1800000"/>
          </a:xfrm>
          <a:prstGeom prst="rect">
            <a:avLst/>
          </a:prstGeom>
        </p:spPr>
      </p:pic>
    </p:spTree>
    <p:extLst>
      <p:ext uri="{BB962C8B-B14F-4D97-AF65-F5344CB8AC3E}">
        <p14:creationId xmlns:p14="http://schemas.microsoft.com/office/powerpoint/2010/main" val="4158753455"/>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13" y="1298440"/>
            <a:ext cx="10506350" cy="1143000"/>
          </a:xfrm>
        </p:spPr>
        <p:txBody>
          <a:bodyPr lIns="152400" tIns="76200" rIns="152400" bIns="76200" anchor="t"/>
          <a:lstStyle/>
          <a:p>
            <a:pPr algn="r" rtl="1"/>
            <a:r>
              <a:rPr lang="ar-QA" sz="3333" dirty="0"/>
              <a:t>نظام مراجعة ودعم التنفيذ (</a:t>
            </a:r>
            <a:r>
              <a:rPr lang="en-US" sz="3333" dirty="0"/>
              <a:t>IRSS</a:t>
            </a:r>
            <a:r>
              <a:rPr lang="ar-QA" sz="3333" dirty="0"/>
              <a:t>)</a:t>
            </a:r>
            <a:endParaRPr lang="en-CA" sz="3333" dirty="0">
              <a:cs typeface="Arial"/>
            </a:endParaRPr>
          </a:p>
        </p:txBody>
      </p:sp>
      <p:sp>
        <p:nvSpPr>
          <p:cNvPr id="3" name="Content Placeholder 2"/>
          <p:cNvSpPr>
            <a:spLocks noGrp="1"/>
          </p:cNvSpPr>
          <p:nvPr>
            <p:ph idx="1"/>
          </p:nvPr>
        </p:nvSpPr>
        <p:spPr>
          <a:xfrm>
            <a:off x="1676400" y="2057400"/>
            <a:ext cx="10030123" cy="4458463"/>
          </a:xfrm>
        </p:spPr>
        <p:txBody>
          <a:bodyPr/>
          <a:lstStyle/>
          <a:p>
            <a:pPr algn="r" rtl="1"/>
            <a:r>
              <a:rPr lang="ar-QA" sz="2333" dirty="0"/>
              <a:t>تم انشاؤه لمراقبة تنفيذ الاتفاقية الدولية لوقاية النباتات ومعاييرها ولتقديم الدعم عند الحاجة.</a:t>
            </a:r>
            <a:endParaRPr lang="en-US" sz="2333" dirty="0"/>
          </a:p>
          <a:p>
            <a:pPr marL="386299" indent="-386299" algn="r" rtl="1"/>
            <a:r>
              <a:rPr lang="ar-QA" sz="2333" dirty="0"/>
              <a:t>انتهت آخر ثلاث دورات ممولة من الاتحاد الأوروبي في عام 2021 ، وتم منح تمديد حتى عام 2022.</a:t>
            </a:r>
            <a:endParaRPr lang="en-US" sz="2333" dirty="0">
              <a:cs typeface="Arial"/>
            </a:endParaRPr>
          </a:p>
          <a:p>
            <a:pPr algn="r" rtl="1"/>
            <a:r>
              <a:rPr lang="ar-QA" sz="2333" dirty="0"/>
              <a:t>اعتماد آلية تقديم موضوعات لنظام المراجعة ودعم التنفيذ في 2019</a:t>
            </a:r>
            <a:r>
              <a:rPr lang="en-US" sz="2333" dirty="0"/>
              <a:t>.</a:t>
            </a:r>
          </a:p>
          <a:p>
            <a:pPr marL="386299" indent="-386299" algn="r" rtl="1"/>
            <a:r>
              <a:rPr lang="ar-QA" sz="2333" dirty="0"/>
              <a:t>نشر دراسة حول عمل تفويض للجهات الخارجية من قبل المنظمات الوطنية لوقاية النباتات (تم تقديمها خلال ندوة عبر الإنترنت في أكتوبر 2020)</a:t>
            </a:r>
            <a:r>
              <a:rPr lang="en-US" sz="2333" dirty="0"/>
              <a:t>.</a:t>
            </a:r>
            <a:endParaRPr lang="en-US" sz="2333" dirty="0">
              <a:cs typeface="Arial"/>
            </a:endParaRPr>
          </a:p>
          <a:p>
            <a:pPr algn="r" rtl="1"/>
            <a:r>
              <a:rPr lang="ar-QA" sz="2333" dirty="0"/>
              <a:t>تقييم المسحين العامين السابقين وتصميم المسح الثالث.</a:t>
            </a:r>
            <a:endParaRPr lang="en-US" sz="2333" dirty="0"/>
          </a:p>
          <a:p>
            <a:pPr algn="r" rtl="1"/>
            <a:r>
              <a:rPr lang="ar-QA" sz="2333" dirty="0"/>
              <a:t>تقييم الدراسة الاستقصائية حول المناطق الخالية من الآفات لتقييم أثر دليل المناطق الخالية وندوة اليابان.</a:t>
            </a:r>
            <a:endParaRPr lang="en-CA" sz="2333" dirty="0"/>
          </a:p>
        </p:txBody>
      </p:sp>
      <p:pic>
        <p:nvPicPr>
          <p:cNvPr id="4" name="Picture 3"/>
          <p:cNvPicPr>
            <a:picLocks noChangeAspect="1"/>
          </p:cNvPicPr>
          <p:nvPr/>
        </p:nvPicPr>
        <p:blipFill>
          <a:blip r:embed="rId3"/>
          <a:stretch>
            <a:fillRect/>
          </a:stretch>
        </p:blipFill>
        <p:spPr>
          <a:xfrm>
            <a:off x="411757" y="4572000"/>
            <a:ext cx="1395455" cy="1800000"/>
          </a:xfrm>
          <a:prstGeom prst="rect">
            <a:avLst/>
          </a:prstGeom>
        </p:spPr>
      </p:pic>
    </p:spTree>
    <p:extLst>
      <p:ext uri="{BB962C8B-B14F-4D97-AF65-F5344CB8AC3E}">
        <p14:creationId xmlns:p14="http://schemas.microsoft.com/office/powerpoint/2010/main" val="2826680818"/>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088" y="1447184"/>
            <a:ext cx="10506350" cy="820382"/>
          </a:xfrm>
        </p:spPr>
        <p:txBody>
          <a:bodyPr/>
          <a:lstStyle/>
          <a:p>
            <a:pPr algn="r" rtl="1"/>
            <a:r>
              <a:rPr lang="ar-QA" sz="4000" dirty="0"/>
              <a:t>البرنامج العالمي لمراقبة الآفات</a:t>
            </a:r>
            <a:endParaRPr lang="en-CA" dirty="0"/>
          </a:p>
        </p:txBody>
      </p:sp>
      <p:sp>
        <p:nvSpPr>
          <p:cNvPr id="3" name="Content Placeholder 2"/>
          <p:cNvSpPr>
            <a:spLocks noGrp="1"/>
          </p:cNvSpPr>
          <p:nvPr>
            <p:ph idx="1"/>
          </p:nvPr>
        </p:nvSpPr>
        <p:spPr>
          <a:xfrm>
            <a:off x="460120" y="2281446"/>
            <a:ext cx="10454285" cy="3813143"/>
          </a:xfrm>
        </p:spPr>
        <p:txBody>
          <a:bodyPr/>
          <a:lstStyle/>
          <a:p>
            <a:pPr marL="476260" indent="-476260" algn="r" rtl="1">
              <a:buFont typeface="Arial" panose="020B0604020202020204" pitchFamily="34" charset="0"/>
              <a:buChar char="•"/>
            </a:pPr>
            <a:r>
              <a:rPr lang="ar-QA" sz="2333" dirty="0"/>
              <a:t>خطة العمل:</a:t>
            </a:r>
            <a:endParaRPr lang="en-US" sz="2333" dirty="0"/>
          </a:p>
          <a:p>
            <a:pPr marL="1316593" lvl="1" indent="-476260" algn="r" rtl="1">
              <a:buFont typeface="Arial" panose="020B0604020202020204" pitchFamily="34" charset="0"/>
              <a:buChar char="•"/>
            </a:pPr>
            <a:r>
              <a:rPr lang="ar-QA" sz="1833" dirty="0"/>
              <a:t>مراجعة دليل مراقبة الآفات النباتية - متاح قريبًا</a:t>
            </a:r>
          </a:p>
          <a:p>
            <a:pPr marL="1316593" lvl="1" indent="-476260" algn="r" rtl="1">
              <a:buFont typeface="Arial" panose="020B0604020202020204" pitchFamily="34" charset="0"/>
              <a:buChar char="•"/>
            </a:pPr>
            <a:r>
              <a:rPr lang="ar-QA" sz="1833" dirty="0"/>
              <a:t>صفحة المكون الخاص بمراقبة الآفات على البوابة - اكتملت</a:t>
            </a:r>
            <a:endParaRPr lang="en-US" sz="1833" i="1" dirty="0">
              <a:cs typeface="Arial"/>
            </a:endParaRPr>
          </a:p>
          <a:p>
            <a:pPr marL="1316593" lvl="1" indent="-476260" algn="r" rtl="1">
              <a:buFont typeface="Arial" panose="020B0604020202020204" pitchFamily="34" charset="0"/>
              <a:buChar char="•"/>
            </a:pPr>
            <a:r>
              <a:rPr lang="ar-QA" sz="1833" dirty="0"/>
              <a:t>السجل العالمي لمشاريع برامج مراقبة الصحة النباتية - جارى</a:t>
            </a:r>
            <a:endParaRPr lang="en-US" sz="1833" i="1" dirty="0">
              <a:cs typeface="Arial"/>
            </a:endParaRPr>
          </a:p>
          <a:p>
            <a:pPr marL="1316593" lvl="1" indent="-476260" algn="r" rtl="1">
              <a:buFont typeface="Arial" panose="020B0604020202020204" pitchFamily="34" charset="0"/>
              <a:buChar char="•"/>
            </a:pPr>
            <a:r>
              <a:rPr lang="ar-QA" sz="1833" dirty="0"/>
              <a:t>الندوة الدولية للمناطق الخالية من الآفات والمراقبة – اكتملت</a:t>
            </a:r>
          </a:p>
          <a:p>
            <a:pPr marL="840333" lvl="1" indent="0" algn="r" rtl="1">
              <a:buNone/>
            </a:pPr>
            <a:endParaRPr lang="en-US" sz="2333" dirty="0"/>
          </a:p>
          <a:p>
            <a:pPr marL="476260" indent="-476260" algn="r" rtl="1">
              <a:buFont typeface="Arial" panose="020B0604020202020204" pitchFamily="34" charset="0"/>
              <a:buChar char="•"/>
            </a:pPr>
            <a:r>
              <a:rPr lang="ar-QA" sz="2333" dirty="0"/>
              <a:t>بقيادة المنظمة الوطنية لوقاية النباتات في استراليا </a:t>
            </a:r>
            <a:endParaRPr lang="en-US" sz="2333" dirty="0"/>
          </a:p>
          <a:p>
            <a:pPr marL="1317620" lvl="1" indent="-476260" algn="r" rtl="1">
              <a:buFont typeface="Arial" panose="020B0604020202020204" pitchFamily="34" charset="0"/>
              <a:buChar char="•"/>
            </a:pPr>
            <a:r>
              <a:rPr lang="ar-QA" sz="1898" dirty="0"/>
              <a:t>انشاء وتقديم دورة تدريبية على برامج المراقبة من خلال التعلم الإلكتروني عبر الإنترنت</a:t>
            </a:r>
          </a:p>
          <a:p>
            <a:pPr marL="1317620" lvl="1" indent="-476260" algn="r" rtl="1">
              <a:buFont typeface="Arial" panose="020B0604020202020204" pitchFamily="34" charset="0"/>
              <a:buChar char="•"/>
            </a:pPr>
            <a:r>
              <a:rPr lang="ar-QA" sz="1898" dirty="0"/>
              <a:t>إنشاء سجل عالمي لخبراء مراقبة الصحة النباتية</a:t>
            </a:r>
            <a:endParaRPr lang="en-US" sz="1315" dirty="0"/>
          </a:p>
        </p:txBody>
      </p:sp>
      <p:pic>
        <p:nvPicPr>
          <p:cNvPr id="4" name="Picture 3"/>
          <p:cNvPicPr>
            <a:picLocks noChangeAspect="1"/>
          </p:cNvPicPr>
          <p:nvPr/>
        </p:nvPicPr>
        <p:blipFill>
          <a:blip r:embed="rId4"/>
          <a:stretch>
            <a:fillRect/>
          </a:stretch>
        </p:blipFill>
        <p:spPr>
          <a:xfrm>
            <a:off x="587411" y="4510816"/>
            <a:ext cx="1380368" cy="1800000"/>
          </a:xfrm>
          <a:prstGeom prst="rect">
            <a:avLst/>
          </a:prstGeom>
        </p:spPr>
      </p:pic>
    </p:spTree>
    <p:extLst>
      <p:ext uri="{BB962C8B-B14F-4D97-AF65-F5344CB8AC3E}">
        <p14:creationId xmlns:p14="http://schemas.microsoft.com/office/powerpoint/2010/main" val="3666782357"/>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32269"/>
            <a:ext cx="11782102" cy="1143000"/>
          </a:xfrm>
        </p:spPr>
        <p:txBody>
          <a:bodyPr/>
          <a:lstStyle/>
          <a:p>
            <a:pPr algn="r" rtl="1"/>
            <a:r>
              <a:rPr lang="ar-QA" sz="4000" dirty="0"/>
              <a:t>الصفحة الرئيسية للتنفيذ وتطوير القدرات</a:t>
            </a:r>
            <a:endParaRPr lang="et-EE" sz="4000" dirty="0"/>
          </a:p>
        </p:txBody>
      </p:sp>
      <p:pic>
        <p:nvPicPr>
          <p:cNvPr id="4" name="Content Placeholder 3"/>
          <p:cNvPicPr>
            <a:picLocks noGrp="1" noChangeAspect="1"/>
          </p:cNvPicPr>
          <p:nvPr>
            <p:ph idx="1"/>
          </p:nvPr>
        </p:nvPicPr>
        <p:blipFill>
          <a:blip r:embed="rId2"/>
          <a:stretch>
            <a:fillRect/>
          </a:stretch>
        </p:blipFill>
        <p:spPr>
          <a:xfrm>
            <a:off x="5181600" y="2438400"/>
            <a:ext cx="5898728" cy="3466042"/>
          </a:xfrm>
          <a:prstGeom prst="rect">
            <a:avLst/>
          </a:prstGeom>
        </p:spPr>
      </p:pic>
      <p:sp>
        <p:nvSpPr>
          <p:cNvPr id="3" name="TextBox 2"/>
          <p:cNvSpPr txBox="1"/>
          <p:nvPr/>
        </p:nvSpPr>
        <p:spPr>
          <a:xfrm>
            <a:off x="762000" y="2575269"/>
            <a:ext cx="4228353" cy="938527"/>
          </a:xfrm>
          <a:prstGeom prst="rect">
            <a:avLst/>
          </a:prstGeom>
          <a:noFill/>
        </p:spPr>
        <p:txBody>
          <a:bodyPr wrap="square" rtlCol="0">
            <a:spAutoFit/>
          </a:bodyPr>
          <a:lstStyle/>
          <a:p>
            <a:r>
              <a:rPr lang="en-CA" sz="1833" dirty="0">
                <a:hlinkClick r:id="rId3"/>
              </a:rPr>
              <a:t>https://www.ippc.int/fr/core-activities/capacity-development/capacity-development-committee/</a:t>
            </a:r>
            <a:r>
              <a:rPr lang="en-CA" sz="1833" dirty="0"/>
              <a:t> </a:t>
            </a:r>
          </a:p>
        </p:txBody>
      </p:sp>
      <p:pic>
        <p:nvPicPr>
          <p:cNvPr id="8" name="Picture 7"/>
          <p:cNvPicPr>
            <a:picLocks noChangeAspect="1"/>
          </p:cNvPicPr>
          <p:nvPr/>
        </p:nvPicPr>
        <p:blipFill>
          <a:blip r:embed="rId4"/>
          <a:stretch>
            <a:fillRect/>
          </a:stretch>
        </p:blipFill>
        <p:spPr>
          <a:xfrm>
            <a:off x="914400" y="4282732"/>
            <a:ext cx="1400000" cy="1800000"/>
          </a:xfrm>
          <a:prstGeom prst="rect">
            <a:avLst/>
          </a:prstGeom>
        </p:spPr>
      </p:pic>
    </p:spTree>
    <p:extLst>
      <p:ext uri="{BB962C8B-B14F-4D97-AF65-F5344CB8AC3E}">
        <p14:creationId xmlns:p14="http://schemas.microsoft.com/office/powerpoint/2010/main" val="3019951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Q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r>
              <a:rPr lang="ar-QA" altLang="en-US" sz="1600" b="1" dirty="0">
                <a:solidFill>
                  <a:schemeClr val="bg1"/>
                </a:solidFill>
                <a:ea typeface="Arial Unicode MS" panose="020B0604020202020204" pitchFamily="34" charset="-128"/>
                <a:cs typeface="Arial" panose="020B0604020202020204" pitchFamily="34" charset="0"/>
              </a:rPr>
              <a:t>أمانة الاتفاقية الدولية لوقاية النباتات</a:t>
            </a:r>
            <a:br>
              <a:rPr lang="fr-FR" altLang="en-US" sz="1600" b="1" dirty="0">
                <a:solidFill>
                  <a:schemeClr val="bg1"/>
                </a:solidFill>
                <a:ea typeface="Arial Unicode MS" panose="020B0604020202020204" pitchFamily="34" charset="-128"/>
                <a:cs typeface="Arial" panose="020B0604020202020204" pitchFamily="34" charset="0"/>
              </a:rPr>
            </a:br>
            <a:br>
              <a:rPr lang="fr-FR" altLang="en-US" sz="1600" b="1" dirty="0">
                <a:solidFill>
                  <a:schemeClr val="bg1"/>
                </a:solidFill>
                <a:ea typeface="Arial Unicode MS" panose="020B0604020202020204" pitchFamily="34" charset="-128"/>
                <a:cs typeface="Arial" panose="020B0604020202020204" pitchFamily="34" charset="0"/>
              </a:rPr>
            </a:br>
            <a:r>
              <a:rPr lang="ar-QA" altLang="en-US" sz="1600" dirty="0">
                <a:solidFill>
                  <a:schemeClr val="bg1"/>
                </a:solidFill>
                <a:ea typeface="Arial Unicode MS" panose="020B0604020202020204" pitchFamily="34" charset="-128"/>
                <a:cs typeface="Arial" panose="020B0604020202020204" pitchFamily="34" charset="0"/>
              </a:rPr>
              <a:t>منظمة الأغذية والزراعة للأمم المتحدة</a:t>
            </a:r>
            <a:r>
              <a:rPr lang="fr-FR" altLang="en-US" sz="1600" dirty="0">
                <a:solidFill>
                  <a:schemeClr val="bg1"/>
                </a:solidFill>
                <a:ea typeface="Arial Unicode MS" panose="020B0604020202020204" pitchFamily="34" charset="-128"/>
                <a:cs typeface="Arial" panose="020B0604020202020204" pitchFamily="34" charset="0"/>
              </a:rPr>
              <a:t> (FAO)</a:t>
            </a:r>
            <a:br>
              <a:rPr lang="fr-FR" altLang="en-US" sz="1600" dirty="0">
                <a:solidFill>
                  <a:schemeClr val="bg1"/>
                </a:solidFill>
                <a:ea typeface="Arial Unicode MS" panose="020B0604020202020204" pitchFamily="34" charset="-128"/>
                <a:cs typeface="Arial" panose="020B0604020202020204" pitchFamily="34" charset="0"/>
              </a:rPr>
            </a:b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0" y="2133600"/>
            <a:ext cx="12192000" cy="3718057"/>
          </a:xfrm>
        </p:spPr>
        <p:txBody>
          <a:bodyPr/>
          <a:lstStyle/>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ماهي لجنة التنفيذ وتطوير القدرات؟</a:t>
            </a:r>
            <a:endParaRPr lang="en-GB" sz="2200" dirty="0">
              <a:solidFill>
                <a:srgbClr val="000000"/>
              </a:solidFill>
              <a:latin typeface="Arial" panose="020B0604020202020204"/>
            </a:endParaRP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عضوية اللجنة</a:t>
            </a:r>
            <a:endParaRPr lang="et-EE" sz="2200" dirty="0">
              <a:solidFill>
                <a:srgbClr val="000000"/>
              </a:solidFill>
              <a:latin typeface="Arial" panose="020B0604020202020204"/>
            </a:endParaRP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اجتماعات اللجنة</a:t>
            </a:r>
            <a:endParaRPr lang="et-EE" sz="2200" dirty="0">
              <a:solidFill>
                <a:srgbClr val="000000"/>
              </a:solidFill>
              <a:latin typeface="Arial" panose="020B0604020202020204"/>
            </a:endParaRP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الفرق ومجموعات العمل الفرعية </a:t>
            </a: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قائمة المواضيع </a:t>
            </a:r>
            <a:r>
              <a:rPr lang="en-GB" sz="2200" dirty="0">
                <a:solidFill>
                  <a:srgbClr val="000000"/>
                </a:solidFill>
                <a:latin typeface="Arial" panose="020B0604020202020204"/>
              </a:rPr>
              <a:t>ICD</a:t>
            </a: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الأدلة والمواد التدريبية</a:t>
            </a: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صفحات مكونات نظام الصحة النباتية</a:t>
            </a: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برامج التنفيذ وتطوير القدرات (الالتزامات الوطنية للإبلاغ </a:t>
            </a:r>
            <a:r>
              <a:rPr lang="en-US" sz="2200" dirty="0">
                <a:solidFill>
                  <a:srgbClr val="000000"/>
                </a:solidFill>
                <a:latin typeface="Arial" panose="020B0604020202020204"/>
              </a:rPr>
              <a:t>NRO</a:t>
            </a:r>
            <a:r>
              <a:rPr lang="en-GB" sz="2200" dirty="0">
                <a:solidFill>
                  <a:srgbClr val="000000"/>
                </a:solidFill>
                <a:latin typeface="Arial" panose="020B0604020202020204"/>
              </a:rPr>
              <a:t> ، </a:t>
            </a:r>
            <a:r>
              <a:rPr lang="ar-QA" sz="2200" dirty="0">
                <a:solidFill>
                  <a:srgbClr val="000000"/>
                </a:solidFill>
                <a:latin typeface="Arial" panose="020B0604020202020204"/>
              </a:rPr>
              <a:t>تقييم قدرات الصحة النباتية</a:t>
            </a:r>
            <a:r>
              <a:rPr lang="en-US" sz="2200" dirty="0">
                <a:solidFill>
                  <a:srgbClr val="000000"/>
                </a:solidFill>
                <a:latin typeface="Arial" panose="020B0604020202020204"/>
              </a:rPr>
              <a:t> PCE</a:t>
            </a:r>
            <a:r>
              <a:rPr lang="en-GB" sz="2200" dirty="0">
                <a:solidFill>
                  <a:srgbClr val="000000"/>
                </a:solidFill>
                <a:latin typeface="Arial" panose="020B0604020202020204"/>
              </a:rPr>
              <a:t> ، </a:t>
            </a:r>
            <a:r>
              <a:rPr lang="ar-QA" sz="2200" dirty="0">
                <a:solidFill>
                  <a:srgbClr val="000000"/>
                </a:solidFill>
                <a:latin typeface="Arial" panose="020B0604020202020204"/>
              </a:rPr>
              <a:t>الحاويات البحرية</a:t>
            </a:r>
            <a:r>
              <a:rPr lang="en-US" sz="2200" dirty="0">
                <a:solidFill>
                  <a:srgbClr val="000000"/>
                </a:solidFill>
                <a:latin typeface="Arial" panose="020B0604020202020204"/>
              </a:rPr>
              <a:t> SCTF</a:t>
            </a:r>
            <a:r>
              <a:rPr lang="en-GB" sz="2200" dirty="0">
                <a:solidFill>
                  <a:srgbClr val="000000"/>
                </a:solidFill>
                <a:latin typeface="Arial" panose="020B0604020202020204"/>
              </a:rPr>
              <a:t> ، </a:t>
            </a:r>
            <a:r>
              <a:rPr lang="ar-QA" sz="2200" dirty="0">
                <a:solidFill>
                  <a:srgbClr val="000000"/>
                </a:solidFill>
                <a:latin typeface="Arial" panose="020B0604020202020204"/>
              </a:rPr>
              <a:t>التجارة الإلكترونية ، مراقبة الآفات ، نظام مراجعة ودعم التنفيذ</a:t>
            </a:r>
            <a:r>
              <a:rPr lang="en-US" sz="2200" dirty="0">
                <a:solidFill>
                  <a:srgbClr val="000000"/>
                </a:solidFill>
                <a:latin typeface="Arial" panose="020B0604020202020204"/>
              </a:rPr>
              <a:t> IRSS</a:t>
            </a:r>
            <a:r>
              <a:rPr lang="ar-QA" sz="2200" dirty="0">
                <a:solidFill>
                  <a:srgbClr val="000000"/>
                </a:solidFill>
                <a:latin typeface="Arial" panose="020B0604020202020204"/>
              </a:rPr>
              <a:t>)</a:t>
            </a:r>
            <a:endParaRPr lang="en-GB" sz="2200" dirty="0">
              <a:solidFill>
                <a:srgbClr val="000000"/>
              </a:solidFill>
              <a:latin typeface="Arial" panose="020B0604020202020204"/>
            </a:endParaRPr>
          </a:p>
          <a:p>
            <a:pPr marL="232349" lvl="0" indent="-232349" algn="r" defTabSz="622364" rtl="1" eaLnBrk="0" fontAlgn="base" hangingPunct="0">
              <a:lnSpc>
                <a:spcPct val="100000"/>
              </a:lnSpc>
              <a:spcBef>
                <a:spcPct val="20000"/>
              </a:spcBef>
              <a:spcAft>
                <a:spcPts val="300"/>
              </a:spcAft>
              <a:buFont typeface="Arial" charset="0"/>
              <a:buChar char="•"/>
            </a:pPr>
            <a:r>
              <a:rPr lang="ar-QA" sz="2200" dirty="0">
                <a:solidFill>
                  <a:srgbClr val="000000"/>
                </a:solidFill>
                <a:latin typeface="Arial" panose="020B0604020202020204"/>
              </a:rPr>
              <a:t>الخطوات القادمة </a:t>
            </a:r>
            <a:endParaRPr lang="x-none"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4419600" y="1676400"/>
            <a:ext cx="7120246" cy="296840"/>
          </a:xfrm>
        </p:spPr>
        <p:txBody>
          <a:bodyPr/>
          <a:lstStyle/>
          <a:p>
            <a:pPr algn="r" rtl="1"/>
            <a:r>
              <a:rPr lang="ar-QA" sz="3200" dirty="0"/>
              <a:t>المحتويات</a:t>
            </a:r>
            <a:endParaRPr lang="x-none" sz="3200" dirty="0"/>
          </a:p>
        </p:txBody>
      </p:sp>
    </p:spTree>
    <p:extLst>
      <p:ext uri="{BB962C8B-B14F-4D97-AF65-F5344CB8AC3E}">
        <p14:creationId xmlns:p14="http://schemas.microsoft.com/office/powerpoint/2010/main" val="1455858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1600" y="1371600"/>
            <a:ext cx="6224265" cy="571500"/>
          </a:xfrm>
        </p:spPr>
        <p:txBody>
          <a:bodyPr/>
          <a:lstStyle/>
          <a:p>
            <a:pPr algn="r" rtl="1"/>
            <a:r>
              <a:rPr lang="ar-QA" sz="4000" dirty="0"/>
              <a:t>ماهي لجنة التنفيذ وتطوير القدرات؟</a:t>
            </a:r>
            <a:endParaRPr lang="en-CA" sz="4000" dirty="0"/>
          </a:p>
        </p:txBody>
      </p:sp>
      <p:sp>
        <p:nvSpPr>
          <p:cNvPr id="3" name="Content Placeholder 2"/>
          <p:cNvSpPr>
            <a:spLocks noGrp="1"/>
          </p:cNvSpPr>
          <p:nvPr>
            <p:ph idx="1"/>
          </p:nvPr>
        </p:nvSpPr>
        <p:spPr>
          <a:xfrm>
            <a:off x="353096" y="2064899"/>
            <a:ext cx="10454285" cy="4133760"/>
          </a:xfrm>
        </p:spPr>
        <p:txBody>
          <a:bodyPr/>
          <a:lstStyle/>
          <a:p>
            <a:pPr algn="r" rtl="1"/>
            <a:r>
              <a:rPr lang="ar-QA" sz="2333" dirty="0"/>
              <a:t>هيئة فرعية لهيئة تدابير الصحة النباتية</a:t>
            </a:r>
            <a:endParaRPr lang="en-US" sz="2333" dirty="0"/>
          </a:p>
          <a:p>
            <a:pPr algn="r" rtl="1"/>
            <a:r>
              <a:rPr lang="ar-QA" sz="2333" dirty="0"/>
              <a:t>12 عضو(7 ممثلين للأقاليم + 5 خبراء)</a:t>
            </a:r>
            <a:endParaRPr lang="en-US" sz="2333" dirty="0"/>
          </a:p>
          <a:p>
            <a:pPr marL="386299" indent="-386299" algn="r" rtl="1"/>
            <a:r>
              <a:rPr lang="ar-QA" sz="2333" dirty="0"/>
              <a:t>2 ممثلين (لجنة المعايير + المشورة الفنية للمنظمات الإقليمية لوقاية النباتات)</a:t>
            </a:r>
            <a:endParaRPr lang="en-US" sz="2333" dirty="0">
              <a:cs typeface="Arial"/>
            </a:endParaRPr>
          </a:p>
          <a:p>
            <a:pPr algn="r" rtl="1"/>
            <a:r>
              <a:rPr lang="ar-QA" sz="2333" dirty="0"/>
              <a:t>تطوير ومراقبة والإشراف على برامج:</a:t>
            </a:r>
            <a:endParaRPr lang="en-US" sz="2333" dirty="0"/>
          </a:p>
          <a:p>
            <a:pPr lvl="1" algn="r" rtl="1"/>
            <a:r>
              <a:rPr lang="ar-QA" sz="2000" dirty="0"/>
              <a:t>دعم تنفيذ الاتفاقية الدولية لوقاية النباتات.</a:t>
            </a:r>
            <a:endParaRPr lang="en-US" sz="2000" dirty="0"/>
          </a:p>
          <a:p>
            <a:pPr lvl="1" algn="r" rtl="1"/>
            <a:r>
              <a:rPr lang="ar-QA" sz="2000" dirty="0"/>
              <a:t>تعزيز قدرات الصحة النباتية للأطراف المتعاقدة.</a:t>
            </a:r>
            <a:endParaRPr lang="en-US" sz="2000" dirty="0"/>
          </a:p>
          <a:p>
            <a:pPr algn="r" rtl="1"/>
            <a:r>
              <a:rPr lang="ar-QA" sz="2333" dirty="0"/>
              <a:t>وذلك من خلال</a:t>
            </a:r>
            <a:endParaRPr lang="en-US" sz="2333" dirty="0"/>
          </a:p>
          <a:p>
            <a:pPr lvl="1" algn="r" rtl="1"/>
            <a:r>
              <a:rPr lang="ar-QA" sz="2000" dirty="0"/>
              <a:t>تحديد القدرات الأساسية للأطراف المتعاقدة.</a:t>
            </a:r>
            <a:endParaRPr lang="en-US" sz="2000" dirty="0"/>
          </a:p>
          <a:p>
            <a:pPr lvl="1" algn="r" rtl="1"/>
            <a:r>
              <a:rPr lang="ar-QA" sz="2000" dirty="0"/>
              <a:t>تحليل المشكلات وتقديم الحلول.</a:t>
            </a:r>
          </a:p>
          <a:p>
            <a:pPr lvl="1" algn="r" rtl="1"/>
            <a:r>
              <a:rPr lang="ar-QA" sz="2000" dirty="0"/>
              <a:t>انشاء برنامج دعم لتمكين الأطراف المتعاقدة من تطبيق الاتفاقية.</a:t>
            </a:r>
            <a:endParaRPr lang="en-US" sz="2000" dirty="0"/>
          </a:p>
          <a:p>
            <a:pPr lvl="1" algn="r" rtl="1"/>
            <a:r>
              <a:rPr lang="ar-QA" sz="2000" dirty="0"/>
              <a:t>مراقبة مدى فعالية أنشطة التنفيذ وتطوير القدرات.</a:t>
            </a:r>
            <a:endParaRPr lang="en-US" sz="2000" dirty="0"/>
          </a:p>
        </p:txBody>
      </p:sp>
      <p:sp>
        <p:nvSpPr>
          <p:cNvPr id="4" name="TextBox 3"/>
          <p:cNvSpPr txBox="1"/>
          <p:nvPr/>
        </p:nvSpPr>
        <p:spPr>
          <a:xfrm>
            <a:off x="533400" y="1510901"/>
            <a:ext cx="3773067" cy="769441"/>
          </a:xfrm>
          <a:prstGeom prst="rect">
            <a:avLst/>
          </a:prstGeom>
          <a:solidFill>
            <a:schemeClr val="accent2">
              <a:lumMod val="40000"/>
              <a:lumOff val="60000"/>
            </a:schemeClr>
          </a:solidFill>
        </p:spPr>
        <p:txBody>
          <a:bodyPr wrap="square" rtlCol="0">
            <a:spAutoFit/>
          </a:bodyPr>
          <a:lstStyle/>
          <a:p>
            <a:pPr algn="r" rtl="1"/>
            <a:r>
              <a:rPr lang="ar-QA" sz="2200" i="1" dirty="0"/>
              <a:t>القواعد لا معنى لها إذا لم يفهمها أحد ولا يملك القدرة على تنفيذها.</a:t>
            </a:r>
            <a:endParaRPr lang="en-CA" sz="2200" i="1" dirty="0"/>
          </a:p>
        </p:txBody>
      </p:sp>
    </p:spTree>
    <p:extLst>
      <p:ext uri="{BB962C8B-B14F-4D97-AF65-F5344CB8AC3E}">
        <p14:creationId xmlns:p14="http://schemas.microsoft.com/office/powerpoint/2010/main" val="3389169042"/>
      </p:ext>
    </p:extLst>
  </p:cSld>
  <p:clrMapOvr>
    <a:masterClrMapping/>
  </p:clrMapOvr>
  <p:extLst>
    <p:ext uri="{6950BFC3-D8DA-4A85-94F7-54DA5524770B}">
      <p188:commentRel xmlns:p188="http://schemas.microsoft.com/office/powerpoint/2018/8/main" r:id="rId2"/>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9955"/>
            <a:ext cx="10506350" cy="1143000"/>
          </a:xfrm>
        </p:spPr>
        <p:txBody>
          <a:bodyPr/>
          <a:lstStyle/>
          <a:p>
            <a:pPr algn="ctr"/>
            <a:r>
              <a:rPr lang="ar-QA" dirty="0"/>
              <a:t>أعضاء لجنة التنفيذ وتطوير القدرات</a:t>
            </a:r>
            <a:endParaRPr lang="et-EE" dirty="0"/>
          </a:p>
        </p:txBody>
      </p:sp>
      <p:sp>
        <p:nvSpPr>
          <p:cNvPr id="3" name="Content Placeholder 2"/>
          <p:cNvSpPr>
            <a:spLocks noGrp="1"/>
          </p:cNvSpPr>
          <p:nvPr>
            <p:ph idx="1"/>
          </p:nvPr>
        </p:nvSpPr>
        <p:spPr>
          <a:xfrm>
            <a:off x="461966" y="1927412"/>
            <a:ext cx="10454285" cy="3901857"/>
          </a:xfrm>
        </p:spPr>
        <p:txBody>
          <a:bodyPr/>
          <a:lstStyle/>
          <a:p>
            <a:r>
              <a:rPr lang="en-US" sz="2613" dirty="0"/>
              <a:t> </a:t>
            </a:r>
          </a:p>
        </p:txBody>
      </p:sp>
      <p:graphicFrame>
        <p:nvGraphicFramePr>
          <p:cNvPr id="7" name="Table 6"/>
          <p:cNvGraphicFramePr>
            <a:graphicFrameLocks noGrp="1"/>
          </p:cNvGraphicFramePr>
          <p:nvPr>
            <p:extLst>
              <p:ext uri="{D42A27DB-BD31-4B8C-83A1-F6EECF244321}">
                <p14:modId xmlns:p14="http://schemas.microsoft.com/office/powerpoint/2010/main" val="1722638487"/>
              </p:ext>
            </p:extLst>
          </p:nvPr>
        </p:nvGraphicFramePr>
        <p:xfrm>
          <a:off x="0" y="1287540"/>
          <a:ext cx="12192000" cy="5181600"/>
        </p:xfrm>
        <a:graphic>
          <a:graphicData uri="http://schemas.openxmlformats.org/drawingml/2006/table">
            <a:tbl>
              <a:tblPr bandRow="1">
                <a:tableStyleId>{0E3FDE45-AF77-4B5C-9715-49D594BDF05E}</a:tableStyleId>
              </a:tblPr>
              <a:tblGrid>
                <a:gridCol w="3048000">
                  <a:extLst>
                    <a:ext uri="{9D8B030D-6E8A-4147-A177-3AD203B41FA5}">
                      <a16:colId xmlns:a16="http://schemas.microsoft.com/office/drawing/2014/main" val="590541068"/>
                    </a:ext>
                  </a:extLst>
                </a:gridCol>
                <a:gridCol w="3048000">
                  <a:extLst>
                    <a:ext uri="{9D8B030D-6E8A-4147-A177-3AD203B41FA5}">
                      <a16:colId xmlns:a16="http://schemas.microsoft.com/office/drawing/2014/main" val="3175269964"/>
                    </a:ext>
                  </a:extLst>
                </a:gridCol>
                <a:gridCol w="3048000">
                  <a:extLst>
                    <a:ext uri="{9D8B030D-6E8A-4147-A177-3AD203B41FA5}">
                      <a16:colId xmlns:a16="http://schemas.microsoft.com/office/drawing/2014/main" val="2295252377"/>
                    </a:ext>
                  </a:extLst>
                </a:gridCol>
                <a:gridCol w="3048000">
                  <a:extLst>
                    <a:ext uri="{9D8B030D-6E8A-4147-A177-3AD203B41FA5}">
                      <a16:colId xmlns:a16="http://schemas.microsoft.com/office/drawing/2014/main" val="2955850616"/>
                    </a:ext>
                  </a:extLst>
                </a:gridCol>
              </a:tblGrid>
              <a:tr h="451559">
                <a:tc>
                  <a:txBody>
                    <a:bodyPr/>
                    <a:lstStyle/>
                    <a:p>
                      <a:r>
                        <a:rPr lang="fr-CA" sz="1800" dirty="0" err="1"/>
                        <a:t>Africa</a:t>
                      </a:r>
                      <a:endParaRPr lang="ar-QA" sz="1800" dirty="0"/>
                    </a:p>
                    <a:p>
                      <a:r>
                        <a:rPr lang="ar-QA" sz="1800" b="1" dirty="0"/>
                        <a:t>إقليم أفريقيا</a:t>
                      </a:r>
                      <a:endParaRPr lang="en-CA" sz="1800" b="1" dirty="0"/>
                    </a:p>
                  </a:txBody>
                  <a:tcPr marL="152400" marR="152400" marT="76200" marB="76200"/>
                </a:tc>
                <a:tc>
                  <a:txBody>
                    <a:bodyPr/>
                    <a:lstStyle/>
                    <a:p>
                      <a:r>
                        <a:rPr lang="en-CA" sz="1800" dirty="0" err="1"/>
                        <a:t>Ms</a:t>
                      </a:r>
                      <a:r>
                        <a:rPr lang="en-CA" sz="1800" dirty="0"/>
                        <a:t> Faith NDUNGE (Kenya)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Christopher John DALE (Australia)</a:t>
                      </a:r>
                    </a:p>
                  </a:txBody>
                  <a:tcPr marL="152400" marR="152400" marT="76200" marB="76200"/>
                </a:tc>
                <a:extLst>
                  <a:ext uri="{0D108BD9-81ED-4DB2-BD59-A6C34878D82A}">
                    <a16:rowId xmlns:a16="http://schemas.microsoft.com/office/drawing/2014/main" val="3749649757"/>
                  </a:ext>
                </a:extLst>
              </a:tr>
              <a:tr h="451559">
                <a:tc>
                  <a:txBody>
                    <a:bodyPr/>
                    <a:lstStyle/>
                    <a:p>
                      <a:r>
                        <a:rPr lang="fr-CA" sz="1800" dirty="0"/>
                        <a:t>Asia</a:t>
                      </a:r>
                      <a:endParaRPr lang="ar-QA" sz="1800" dirty="0"/>
                    </a:p>
                    <a:p>
                      <a:r>
                        <a:rPr lang="ar-QA" sz="1800" b="1" dirty="0"/>
                        <a:t>اقليم آسيا</a:t>
                      </a:r>
                      <a:endParaRPr lang="en-CA" sz="1800" b="1" dirty="0"/>
                    </a:p>
                  </a:txBody>
                  <a:tcPr marL="152400" marR="152400" marT="76200" marB="76200"/>
                </a:tc>
                <a:tc>
                  <a:txBody>
                    <a:bodyPr/>
                    <a:lstStyle/>
                    <a:p>
                      <a:r>
                        <a:rPr lang="fr-CA" sz="1800" dirty="0"/>
                        <a:t>Ms </a:t>
                      </a:r>
                      <a:r>
                        <a:rPr lang="en-CA" sz="1800" dirty="0" err="1"/>
                        <a:t>Kyu-Ock</a:t>
                      </a:r>
                      <a:r>
                        <a:rPr lang="en-CA" sz="1800" dirty="0"/>
                        <a:t> YIM (Republic</a:t>
                      </a:r>
                      <a:r>
                        <a:rPr lang="en-CA" sz="1800" baseline="0" dirty="0"/>
                        <a:t> of Korea)</a:t>
                      </a:r>
                      <a:endParaRPr lang="en-CA" sz="1800" dirty="0"/>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Ruth AREVALO MACIAS (Chile)</a:t>
                      </a:r>
                    </a:p>
                  </a:txBody>
                  <a:tcPr marL="152400" marR="152400" marT="76200" marB="76200"/>
                </a:tc>
                <a:extLst>
                  <a:ext uri="{0D108BD9-81ED-4DB2-BD59-A6C34878D82A}">
                    <a16:rowId xmlns:a16="http://schemas.microsoft.com/office/drawing/2014/main" val="3051379972"/>
                  </a:ext>
                </a:extLst>
              </a:tr>
              <a:tr h="561483">
                <a:tc>
                  <a:txBody>
                    <a:bodyPr/>
                    <a:lstStyle/>
                    <a:p>
                      <a:r>
                        <a:rPr lang="fr-CA" sz="1800" dirty="0"/>
                        <a:t>Europe</a:t>
                      </a:r>
                      <a:endParaRPr lang="ar-QA" sz="1800" dirty="0"/>
                    </a:p>
                    <a:p>
                      <a:r>
                        <a:rPr lang="ar-QA" sz="1800" b="1" dirty="0"/>
                        <a:t>اقليم أوروبا</a:t>
                      </a:r>
                      <a:endParaRPr lang="fr-CA" sz="1800" b="1" dirty="0"/>
                    </a:p>
                  </a:txBody>
                  <a:tcPr marL="152400" marR="152400" marT="76200" marB="76200"/>
                </a:tc>
                <a:tc>
                  <a:txBody>
                    <a:bodyPr/>
                    <a:lstStyle/>
                    <a:p>
                      <a:r>
                        <a:rPr lang="en-CA" sz="1800" dirty="0" err="1"/>
                        <a:t>Ms</a:t>
                      </a:r>
                      <a:r>
                        <a:rPr lang="en-CA" sz="1800" dirty="0"/>
                        <a:t> Olga LAVRENTJEVA (Estonia)</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Ms</a:t>
                      </a:r>
                      <a:r>
                        <a:rPr lang="en-CA" sz="1800" dirty="0"/>
                        <a:t> Magda GONZALEZ ARROYO (Costa Rica)</a:t>
                      </a:r>
                    </a:p>
                  </a:txBody>
                  <a:tcPr marL="152400" marR="152400" marT="76200" marB="76200"/>
                </a:tc>
                <a:extLst>
                  <a:ext uri="{0D108BD9-81ED-4DB2-BD59-A6C34878D82A}">
                    <a16:rowId xmlns:a16="http://schemas.microsoft.com/office/drawing/2014/main" val="1354910061"/>
                  </a:ext>
                </a:extLst>
              </a:tr>
              <a:tr h="451559">
                <a:tc>
                  <a:txBody>
                    <a:bodyPr/>
                    <a:lstStyle/>
                    <a:p>
                      <a:r>
                        <a:rPr lang="fr-CA" sz="1800" dirty="0"/>
                        <a:t>Latin America</a:t>
                      </a:r>
                      <a:r>
                        <a:rPr lang="fr-CA" sz="1800" baseline="0" dirty="0"/>
                        <a:t> and Caribbean</a:t>
                      </a:r>
                      <a:endParaRPr lang="ar-QA" sz="1800" baseline="0" dirty="0"/>
                    </a:p>
                    <a:p>
                      <a:r>
                        <a:rPr lang="ar-QA" sz="1400" b="1" dirty="0"/>
                        <a:t>إقليم أمريكا اللاتينية ومنطقة البحر الكاريبي</a:t>
                      </a:r>
                      <a:endParaRPr lang="en-CA" sz="1400" b="1" dirty="0"/>
                    </a:p>
                  </a:txBody>
                  <a:tcPr marL="152400" marR="152400" marT="76200" marB="76200"/>
                </a:tc>
                <a:tc>
                  <a:txBody>
                    <a:bodyPr/>
                    <a:lstStyle/>
                    <a:p>
                      <a:r>
                        <a:rPr lang="en-CA" sz="1800" dirty="0" err="1"/>
                        <a:t>Mr</a:t>
                      </a:r>
                      <a:r>
                        <a:rPr lang="en-CA" sz="1800" dirty="0"/>
                        <a:t> Francisco Adrian GUTIERREZ (Belize)</a:t>
                      </a:r>
                    </a:p>
                  </a:txBody>
                  <a:tcPr marL="152400" marR="152400" marT="76200" marB="76200"/>
                </a:tc>
                <a:tc>
                  <a:txBody>
                    <a:bodyPr/>
                    <a:lstStyle/>
                    <a:p>
                      <a:r>
                        <a:rPr lang="fr-CA" sz="1800" dirty="0"/>
                        <a:t>Expert</a:t>
                      </a:r>
                      <a:endParaRPr lang="en-CA" sz="1800" b="1" dirty="0"/>
                    </a:p>
                  </a:txBody>
                  <a:tcPr marL="152400" marR="152400" marT="76200" marB="76200"/>
                </a:tc>
                <a:tc>
                  <a:txBody>
                    <a:bodyPr/>
                    <a:lstStyle/>
                    <a:p>
                      <a:r>
                        <a:rPr lang="en-CA" sz="1800" dirty="0" err="1"/>
                        <a:t>Mr</a:t>
                      </a:r>
                      <a:r>
                        <a:rPr lang="en-CA" sz="1800" dirty="0"/>
                        <a:t> Thorwald GEUZE (The Netherlands)</a:t>
                      </a:r>
                    </a:p>
                  </a:txBody>
                  <a:tcPr marL="152400" marR="152400" marT="76200" marB="76200"/>
                </a:tc>
                <a:extLst>
                  <a:ext uri="{0D108BD9-81ED-4DB2-BD59-A6C34878D82A}">
                    <a16:rowId xmlns:a16="http://schemas.microsoft.com/office/drawing/2014/main" val="326016471"/>
                  </a:ext>
                </a:extLst>
              </a:tr>
              <a:tr h="804952">
                <a:tc>
                  <a:txBody>
                    <a:bodyPr/>
                    <a:lstStyle/>
                    <a:p>
                      <a:r>
                        <a:rPr lang="fr-CA" sz="1800" dirty="0"/>
                        <a:t>Near East</a:t>
                      </a:r>
                      <a:r>
                        <a:rPr lang="fr-CA" sz="1800" baseline="0" dirty="0"/>
                        <a:t> and North </a:t>
                      </a:r>
                      <a:r>
                        <a:rPr lang="fr-CA" sz="1800" baseline="0" dirty="0" err="1"/>
                        <a:t>Africa</a:t>
                      </a:r>
                      <a:endParaRPr lang="ar-QA" sz="1800" baseline="0" dirty="0"/>
                    </a:p>
                    <a:p>
                      <a:r>
                        <a:rPr lang="ar-QA" sz="1800" b="1" baseline="0" dirty="0"/>
                        <a:t>اقليم الشرق الأدنى وشمال أفريقيا</a:t>
                      </a:r>
                      <a:endParaRPr lang="en-CA" sz="1800" b="1" dirty="0"/>
                    </a:p>
                  </a:txBody>
                  <a:tcPr marL="152400" marR="152400" marT="76200" marB="76200"/>
                </a:tc>
                <a:tc>
                  <a:txBody>
                    <a:bodyPr/>
                    <a:lstStyle/>
                    <a:p>
                      <a:r>
                        <a:rPr lang="en-CA" sz="1800" dirty="0" err="1"/>
                        <a:t>Mr</a:t>
                      </a:r>
                      <a:r>
                        <a:rPr lang="en-CA" sz="1800" dirty="0"/>
                        <a:t> Ahmed M. Abdellah ABDELMOTTALEB (Egypt)</a:t>
                      </a:r>
                      <a:endParaRPr lang="ar-QA" sz="1800" dirty="0"/>
                    </a:p>
                    <a:p>
                      <a:r>
                        <a:rPr lang="ar-QA" sz="1800" dirty="0"/>
                        <a:t>أحمد عبدالمطلب</a:t>
                      </a:r>
                      <a:endParaRPr lang="en-CA" sz="1800" dirty="0"/>
                    </a:p>
                  </a:txBody>
                  <a:tcPr marL="152400" marR="152400" marT="76200" marB="76200"/>
                </a:tc>
                <a:tc>
                  <a:txBody>
                    <a:bodyPr/>
                    <a:lstStyle/>
                    <a:p>
                      <a:r>
                        <a:rPr lang="fr-CA" sz="1800" dirty="0"/>
                        <a:t>Expert</a:t>
                      </a:r>
                    </a:p>
                    <a:p>
                      <a:endParaRPr lang="en-CA" sz="1800" b="1" dirty="0"/>
                    </a:p>
                  </a:txBody>
                  <a:tcPr marL="152400" marR="152400" marT="76200" marB="76200"/>
                </a:tc>
                <a:tc>
                  <a:txBody>
                    <a:bodyPr/>
                    <a:lstStyle/>
                    <a:p>
                      <a:r>
                        <a:rPr lang="en-CA" sz="1800" dirty="0" err="1"/>
                        <a:t>Mr</a:t>
                      </a:r>
                      <a:r>
                        <a:rPr lang="en-CA" sz="1800" dirty="0"/>
                        <a:t> Lalith </a:t>
                      </a:r>
                      <a:r>
                        <a:rPr lang="en-CA" sz="1800" dirty="0" err="1"/>
                        <a:t>Bandula</a:t>
                      </a:r>
                      <a:r>
                        <a:rPr lang="en-CA" sz="1800" dirty="0"/>
                        <a:t> KUMARASINGHE (New Zealand)</a:t>
                      </a:r>
                    </a:p>
                  </a:txBody>
                  <a:tcPr marL="152400" marR="152400" marT="76200" marB="76200"/>
                </a:tc>
                <a:extLst>
                  <a:ext uri="{0D108BD9-81ED-4DB2-BD59-A6C34878D82A}">
                    <a16:rowId xmlns:a16="http://schemas.microsoft.com/office/drawing/2014/main" val="2480934578"/>
                  </a:ext>
                </a:extLst>
              </a:tr>
              <a:tr h="451559">
                <a:tc>
                  <a:txBody>
                    <a:bodyPr/>
                    <a:lstStyle/>
                    <a:p>
                      <a:r>
                        <a:rPr lang="fr-CA" sz="1800" dirty="0"/>
                        <a:t>North America</a:t>
                      </a:r>
                      <a:endParaRPr lang="ar-QA" sz="1800" dirty="0"/>
                    </a:p>
                    <a:p>
                      <a:r>
                        <a:rPr lang="ar-QA" sz="1800" b="1" dirty="0"/>
                        <a:t>اقليم أمريكا الشمالية</a:t>
                      </a:r>
                      <a:endParaRPr lang="en-CA" sz="1800" b="1" dirty="0"/>
                    </a:p>
                  </a:txBody>
                  <a:tcPr marL="152400" marR="152400" marT="76200" marB="76200"/>
                </a:tc>
                <a:tc>
                  <a:txBody>
                    <a:bodyPr/>
                    <a:lstStyle/>
                    <a:p>
                      <a:r>
                        <a:rPr lang="en-CA" sz="1800" dirty="0" err="1"/>
                        <a:t>Mr</a:t>
                      </a:r>
                      <a:r>
                        <a:rPr lang="en-CA" sz="1800" dirty="0"/>
                        <a:t> Dominique PELLETIER (Canada)</a:t>
                      </a:r>
                    </a:p>
                  </a:txBody>
                  <a:tcPr marL="152400" marR="152400" marT="76200" marB="76200"/>
                </a:tc>
                <a:tc>
                  <a:txBody>
                    <a:bodyPr/>
                    <a:lstStyle/>
                    <a:p>
                      <a:r>
                        <a:rPr lang="fr-CA" sz="1800" dirty="0"/>
                        <a:t>SC </a:t>
                      </a:r>
                      <a:r>
                        <a:rPr lang="fr-CA" sz="1800" dirty="0" err="1"/>
                        <a:t>rep</a:t>
                      </a:r>
                      <a:endParaRPr lang="en-CA" sz="1800" b="1" dirty="0"/>
                    </a:p>
                  </a:txBody>
                  <a:tcPr marL="152400" marR="152400" marT="76200" marB="76200"/>
                </a:tc>
                <a:tc>
                  <a:txBody>
                    <a:bodyPr/>
                    <a:lstStyle/>
                    <a:p>
                      <a:r>
                        <a:rPr lang="en-CA" sz="1800" dirty="0" err="1"/>
                        <a:t>Mr</a:t>
                      </a:r>
                      <a:r>
                        <a:rPr lang="en-CA" sz="1800" dirty="0"/>
                        <a:t> Álvaro SEPÚLVEDA LUQUE (Chile)</a:t>
                      </a:r>
                    </a:p>
                  </a:txBody>
                  <a:tcPr marL="152400" marR="152400" marT="76200" marB="76200"/>
                </a:tc>
                <a:extLst>
                  <a:ext uri="{0D108BD9-81ED-4DB2-BD59-A6C34878D82A}">
                    <a16:rowId xmlns:a16="http://schemas.microsoft.com/office/drawing/2014/main" val="2522846952"/>
                  </a:ext>
                </a:extLst>
              </a:tr>
              <a:tr h="451559">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fr-CA" sz="1800" dirty="0"/>
                        <a:t>Southwest Pacific</a:t>
                      </a:r>
                      <a:endParaRPr lang="ar-QA" sz="1800" dirty="0"/>
                    </a:p>
                    <a:p>
                      <a:pPr marL="0" marR="0" lvl="0" indent="0" algn="l" defTabSz="622802" rtl="0" eaLnBrk="1" fontAlgn="auto" latinLnBrk="0" hangingPunct="1">
                        <a:lnSpc>
                          <a:spcPct val="100000"/>
                        </a:lnSpc>
                        <a:spcBef>
                          <a:spcPts val="0"/>
                        </a:spcBef>
                        <a:spcAft>
                          <a:spcPts val="0"/>
                        </a:spcAft>
                        <a:buClrTx/>
                        <a:buSzTx/>
                        <a:buFontTx/>
                        <a:buNone/>
                        <a:tabLst/>
                        <a:defRPr/>
                      </a:pPr>
                      <a:r>
                        <a:rPr lang="ar-QA" sz="1800" b="1" dirty="0"/>
                        <a:t>إقليم جنوب غرب المحيط الهادئ </a:t>
                      </a:r>
                      <a:endParaRPr lang="en-CA" sz="1800" b="1" dirty="0"/>
                    </a:p>
                  </a:txBody>
                  <a:tcPr marL="152400" marR="152400" marT="76200" marB="76200"/>
                </a:tc>
                <a:tc>
                  <a:txBody>
                    <a:bodyPr/>
                    <a:lstStyle/>
                    <a:p>
                      <a:r>
                        <a:rPr lang="en-CA" sz="1800" dirty="0" err="1"/>
                        <a:t>Mr</a:t>
                      </a:r>
                      <a:r>
                        <a:rPr lang="en-CA" sz="1800" dirty="0"/>
                        <a:t> </a:t>
                      </a:r>
                      <a:r>
                        <a:rPr lang="en-CA" sz="1800" dirty="0" err="1"/>
                        <a:t>Nilesh</a:t>
                      </a:r>
                      <a:r>
                        <a:rPr lang="en-CA" sz="1800" dirty="0"/>
                        <a:t> Ami CHAND (Fiji)</a:t>
                      </a:r>
                    </a:p>
                  </a:txBody>
                  <a:tcPr marL="152400" marR="152400" marT="76200" marB="76200"/>
                </a:tc>
                <a:tc>
                  <a:txBody>
                    <a:bodyPr/>
                    <a:lstStyle/>
                    <a:p>
                      <a:r>
                        <a:rPr lang="fr-CA" sz="1800" dirty="0"/>
                        <a:t>TC </a:t>
                      </a:r>
                      <a:r>
                        <a:rPr lang="fr-CA" sz="1800" dirty="0" err="1"/>
                        <a:t>RPPOs</a:t>
                      </a:r>
                      <a:r>
                        <a:rPr lang="fr-CA" sz="1800" baseline="0" dirty="0"/>
                        <a:t> </a:t>
                      </a:r>
                      <a:r>
                        <a:rPr lang="fr-CA" sz="1800" baseline="0" dirty="0" err="1"/>
                        <a:t>rep</a:t>
                      </a:r>
                      <a:endParaRPr lang="en-CA" sz="1800" b="1" dirty="0"/>
                    </a:p>
                  </a:txBody>
                  <a:tcPr marL="152400" marR="152400" marT="76200" marB="76200"/>
                </a:tc>
                <a:tc>
                  <a:txBody>
                    <a:bodyPr/>
                    <a:lstStyle/>
                    <a:p>
                      <a:r>
                        <a:rPr lang="en-CA" sz="1800" dirty="0" err="1"/>
                        <a:t>Ms</a:t>
                      </a:r>
                      <a:r>
                        <a:rPr lang="en-CA" sz="1800" dirty="0"/>
                        <a:t> Stephanie BLOEM (NAPPO)</a:t>
                      </a:r>
                    </a:p>
                  </a:txBody>
                  <a:tcPr marL="152400" marR="152400" marT="76200" marB="76200"/>
                </a:tc>
                <a:extLst>
                  <a:ext uri="{0D108BD9-81ED-4DB2-BD59-A6C34878D82A}">
                    <a16:rowId xmlns:a16="http://schemas.microsoft.com/office/drawing/2014/main" val="2572028682"/>
                  </a:ext>
                </a:extLst>
              </a:tr>
            </a:tbl>
          </a:graphicData>
        </a:graphic>
      </p:graphicFrame>
    </p:spTree>
    <p:extLst>
      <p:ext uri="{BB962C8B-B14F-4D97-AF65-F5344CB8AC3E}">
        <p14:creationId xmlns:p14="http://schemas.microsoft.com/office/powerpoint/2010/main" val="1669506843"/>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184" y="1543739"/>
            <a:ext cx="10506350" cy="571500"/>
          </a:xfrm>
        </p:spPr>
        <p:txBody>
          <a:bodyPr/>
          <a:lstStyle/>
          <a:p>
            <a:pPr algn="r" rtl="1"/>
            <a:r>
              <a:rPr lang="ar-QA" dirty="0"/>
              <a:t>الاجتماعات الافتراضية للجنة</a:t>
            </a:r>
            <a:endParaRPr lang="et-EE" dirty="0"/>
          </a:p>
        </p:txBody>
      </p:sp>
      <p:sp>
        <p:nvSpPr>
          <p:cNvPr id="3" name="Content Placeholder 2"/>
          <p:cNvSpPr>
            <a:spLocks noGrp="1"/>
          </p:cNvSpPr>
          <p:nvPr>
            <p:ph idx="1"/>
          </p:nvPr>
        </p:nvSpPr>
        <p:spPr/>
        <p:txBody>
          <a:bodyPr/>
          <a:lstStyle/>
          <a:p>
            <a:pPr marL="476260" indent="-476260" algn="r" rtl="1">
              <a:lnSpc>
                <a:spcPct val="150000"/>
              </a:lnSpc>
              <a:buFont typeface="Arial" panose="020B0604020202020204" pitchFamily="34" charset="0"/>
              <a:buChar char="•"/>
            </a:pPr>
            <a:r>
              <a:rPr lang="ar-QA" sz="3000" dirty="0"/>
              <a:t>اكثر من 9 اجتماعات افتراضية في 2020 .</a:t>
            </a:r>
            <a:endParaRPr lang="en-US" sz="3000" dirty="0"/>
          </a:p>
          <a:p>
            <a:pPr marL="476260" indent="-476260" algn="r" rtl="1">
              <a:lnSpc>
                <a:spcPct val="150000"/>
              </a:lnSpc>
              <a:buFont typeface="Arial" panose="020B0604020202020204" pitchFamily="34" charset="0"/>
              <a:buChar char="•"/>
            </a:pPr>
            <a:r>
              <a:rPr lang="ar-QA" sz="3000" dirty="0"/>
              <a:t>6 اجتماعات افتراضية في 2021 حتى الآن.</a:t>
            </a:r>
            <a:endParaRPr lang="en-US" sz="3000" dirty="0"/>
          </a:p>
          <a:p>
            <a:pPr marL="476260" indent="-476260" algn="r" rtl="1">
              <a:lnSpc>
                <a:spcPct val="150000"/>
              </a:lnSpc>
              <a:buFont typeface="Arial" panose="020B0604020202020204" pitchFamily="34" charset="0"/>
              <a:buChar char="•"/>
            </a:pPr>
            <a:r>
              <a:rPr lang="ar-QA" sz="3000" dirty="0"/>
              <a:t>اجتماع في شهر سبتمبر.</a:t>
            </a:r>
            <a:endParaRPr lang="en-US" sz="3000" dirty="0">
              <a:cs typeface="Arial"/>
            </a:endParaRPr>
          </a:p>
          <a:p>
            <a:pPr marL="476260" indent="-476260" algn="r" rtl="1">
              <a:lnSpc>
                <a:spcPct val="150000"/>
              </a:lnSpc>
              <a:buFont typeface="Arial" panose="020B0604020202020204" pitchFamily="34" charset="0"/>
              <a:buChar char="•"/>
            </a:pPr>
            <a:r>
              <a:rPr lang="ar-QA" sz="3000" dirty="0"/>
              <a:t>اجتماع مكثف في نوفمبر (4 أيام خلال أسبوعين)</a:t>
            </a:r>
            <a:endParaRPr lang="en-US" sz="3000" dirty="0"/>
          </a:p>
        </p:txBody>
      </p:sp>
    </p:spTree>
    <p:extLst>
      <p:ext uri="{BB962C8B-B14F-4D97-AF65-F5344CB8AC3E}">
        <p14:creationId xmlns:p14="http://schemas.microsoft.com/office/powerpoint/2010/main" val="1389225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831" y="1403986"/>
            <a:ext cx="7362502" cy="487007"/>
          </a:xfrm>
        </p:spPr>
        <p:txBody>
          <a:bodyPr/>
          <a:lstStyle/>
          <a:p>
            <a:pPr algn="r" rtl="1"/>
            <a:r>
              <a:rPr lang="ar-QA" dirty="0"/>
              <a:t>الفرق ومجموعات العمل الفرعية </a:t>
            </a:r>
          </a:p>
        </p:txBody>
      </p:sp>
      <p:sp>
        <p:nvSpPr>
          <p:cNvPr id="3" name="Content Placeholder 2"/>
          <p:cNvSpPr>
            <a:spLocks noGrp="1"/>
          </p:cNvSpPr>
          <p:nvPr>
            <p:ph idx="1"/>
          </p:nvPr>
        </p:nvSpPr>
        <p:spPr>
          <a:xfrm>
            <a:off x="626533" y="5884580"/>
            <a:ext cx="10454285" cy="410368"/>
          </a:xfrm>
        </p:spPr>
        <p:txBody>
          <a:bodyPr/>
          <a:lstStyle/>
          <a:p>
            <a:pPr algn="r" rtl="1"/>
            <a:r>
              <a:rPr lang="ar-QA" sz="1750" dirty="0"/>
              <a:t>اختصاصات مجموعة العمل الفرعية لـ </a:t>
            </a:r>
            <a:r>
              <a:rPr lang="en-US" sz="1750" dirty="0"/>
              <a:t>NRO</a:t>
            </a:r>
            <a:r>
              <a:rPr lang="ar-QA" sz="1750" dirty="0"/>
              <a:t> تم اعتمادها من قبل اللجنة وطرحها للتشاور.</a:t>
            </a:r>
            <a:endParaRPr lang="en-US" sz="1750" dirty="0"/>
          </a:p>
        </p:txBody>
      </p:sp>
      <p:graphicFrame>
        <p:nvGraphicFramePr>
          <p:cNvPr id="5" name="Table 4"/>
          <p:cNvGraphicFramePr>
            <a:graphicFrameLocks noGrp="1"/>
          </p:cNvGraphicFramePr>
          <p:nvPr>
            <p:extLst>
              <p:ext uri="{D42A27DB-BD31-4B8C-83A1-F6EECF244321}">
                <p14:modId xmlns:p14="http://schemas.microsoft.com/office/powerpoint/2010/main" val="1845000014"/>
              </p:ext>
            </p:extLst>
          </p:nvPr>
        </p:nvGraphicFramePr>
        <p:xfrm>
          <a:off x="626533" y="2049502"/>
          <a:ext cx="10972800" cy="3842388"/>
        </p:xfrm>
        <a:graphic>
          <a:graphicData uri="http://schemas.openxmlformats.org/drawingml/2006/table">
            <a:tbl>
              <a:tblPr firstRow="1" bandRow="1">
                <a:tableStyleId>{5C22544A-7EE6-4342-B048-85BDC9FD1C3A}</a:tableStyleId>
              </a:tblPr>
              <a:tblGrid>
                <a:gridCol w="5850467">
                  <a:extLst>
                    <a:ext uri="{9D8B030D-6E8A-4147-A177-3AD203B41FA5}">
                      <a16:colId xmlns:a16="http://schemas.microsoft.com/office/drawing/2014/main" val="2635712509"/>
                    </a:ext>
                  </a:extLst>
                </a:gridCol>
                <a:gridCol w="5122333">
                  <a:extLst>
                    <a:ext uri="{9D8B030D-6E8A-4147-A177-3AD203B41FA5}">
                      <a16:colId xmlns:a16="http://schemas.microsoft.com/office/drawing/2014/main" val="2792360989"/>
                    </a:ext>
                  </a:extLst>
                </a:gridCol>
              </a:tblGrid>
              <a:tr h="691938">
                <a:tc>
                  <a:txBody>
                    <a:bodyPr/>
                    <a:lstStyle/>
                    <a:p>
                      <a:pPr algn="l" rtl="0"/>
                      <a:r>
                        <a:rPr lang="fr-CA" sz="2800" dirty="0"/>
                        <a:t>IC </a:t>
                      </a:r>
                      <a:r>
                        <a:rPr lang="fr-CA" sz="2800" dirty="0" err="1"/>
                        <a:t>Sub</a:t>
                      </a:r>
                      <a:r>
                        <a:rPr lang="fr-CA" sz="2800" dirty="0"/>
                        <a:t>-Groups</a:t>
                      </a:r>
                      <a:r>
                        <a:rPr lang="ar-QA" sz="2800" dirty="0"/>
                        <a:t>  مجموعات العمل الفرعية</a:t>
                      </a:r>
                      <a:endParaRPr lang="en-CA" sz="2800" dirty="0"/>
                    </a:p>
                  </a:txBody>
                  <a:tcPr marL="152400" marR="152400" marT="76200" marB="76200"/>
                </a:tc>
                <a:tc>
                  <a:txBody>
                    <a:bodyPr/>
                    <a:lstStyle/>
                    <a:p>
                      <a:r>
                        <a:rPr lang="fr-CA" sz="3000" dirty="0"/>
                        <a:t>IC Teams</a:t>
                      </a:r>
                      <a:r>
                        <a:rPr lang="ar-QA" sz="3000" dirty="0"/>
                        <a:t>  فرق فرعية </a:t>
                      </a:r>
                      <a:endParaRPr lang="en-CA" sz="3000" dirty="0"/>
                    </a:p>
                  </a:txBody>
                  <a:tcPr marL="152400" marR="152400" marT="76200" marB="76200"/>
                </a:tc>
                <a:extLst>
                  <a:ext uri="{0D108BD9-81ED-4DB2-BD59-A6C34878D82A}">
                    <a16:rowId xmlns:a16="http://schemas.microsoft.com/office/drawing/2014/main" val="640573333"/>
                  </a:ext>
                </a:extLst>
              </a:tr>
              <a:tr h="691938">
                <a:tc>
                  <a:txBody>
                    <a:bodyPr/>
                    <a:lstStyle/>
                    <a:p>
                      <a:pPr lvl="0"/>
                      <a:r>
                        <a:rPr lang="en-US" sz="2000" kern="1200" dirty="0">
                          <a:solidFill>
                            <a:schemeClr val="dk1"/>
                          </a:solidFill>
                          <a:effectLst/>
                          <a:latin typeface="+mn-lt"/>
                          <a:ea typeface="+mn-ea"/>
                          <a:cs typeface="+mn-cs"/>
                        </a:rPr>
                        <a:t>Dispute Avoidance and Settlement (DAS)</a:t>
                      </a:r>
                      <a:endParaRPr lang="ar-QA" sz="2000" kern="1200" dirty="0">
                        <a:solidFill>
                          <a:schemeClr val="dk1"/>
                        </a:solidFill>
                        <a:effectLst/>
                        <a:latin typeface="+mn-lt"/>
                        <a:ea typeface="+mn-ea"/>
                        <a:cs typeface="+mn-cs"/>
                      </a:endParaRPr>
                    </a:p>
                    <a:p>
                      <a:pPr lvl="0" algn="r" rtl="1"/>
                      <a:r>
                        <a:rPr lang="ar-QA" sz="2000" kern="1200" dirty="0">
                          <a:solidFill>
                            <a:schemeClr val="dk1"/>
                          </a:solidFill>
                          <a:effectLst/>
                          <a:latin typeface="+mn-lt"/>
                          <a:ea typeface="+mn-ea"/>
                          <a:cs typeface="+mn-cs"/>
                        </a:rPr>
                        <a:t>تفادى وتسوية النزاعات</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PCE </a:t>
                      </a:r>
                      <a:r>
                        <a:rPr lang="ar-QA" sz="2000" kern="1200" dirty="0">
                          <a:solidFill>
                            <a:schemeClr val="dk1"/>
                          </a:solidFill>
                          <a:effectLst/>
                          <a:latin typeface="+mn-lt"/>
                          <a:ea typeface="+mn-ea"/>
                          <a:cs typeface="+mn-cs"/>
                        </a:rPr>
                        <a:t>تقييم قدرات الصحة النباتية                           </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val="242570282"/>
                  </a:ext>
                </a:extLst>
              </a:tr>
              <a:tr h="864450">
                <a:tc>
                  <a:txBody>
                    <a:bodyPr/>
                    <a:lstStyle/>
                    <a:p>
                      <a:pPr lvl="0" algn="r" rtl="1"/>
                      <a:r>
                        <a:rPr lang="en-US" sz="2000" kern="1200" dirty="0">
                          <a:solidFill>
                            <a:schemeClr val="dk1"/>
                          </a:solidFill>
                          <a:effectLst/>
                          <a:latin typeface="+mn-lt"/>
                          <a:ea typeface="+mn-ea"/>
                          <a:cs typeface="+mn-cs"/>
                        </a:rPr>
                        <a:t>Implementation, Review and Support System (IRSS)</a:t>
                      </a:r>
                      <a:r>
                        <a:rPr lang="ar-QA" sz="2000" kern="1200" dirty="0">
                          <a:solidFill>
                            <a:schemeClr val="dk1"/>
                          </a:solidFill>
                          <a:effectLst/>
                          <a:latin typeface="+mn-lt"/>
                          <a:ea typeface="+mn-ea"/>
                          <a:cs typeface="+mn-cs"/>
                        </a:rPr>
                        <a:t> نظام دعم ومراجعة التنفيذ </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Web-based Information</a:t>
                      </a:r>
                      <a:r>
                        <a:rPr lang="ar-QA" sz="2000" kern="1200" dirty="0">
                          <a:solidFill>
                            <a:schemeClr val="dk1"/>
                          </a:solidFill>
                          <a:effectLst/>
                          <a:latin typeface="+mn-lt"/>
                          <a:ea typeface="+mn-ea"/>
                          <a:cs typeface="+mn-cs"/>
                        </a:rPr>
                        <a:t> معلومات شبكة الويب    </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val="141149433"/>
                  </a:ext>
                </a:extLst>
              </a:tr>
              <a:tr h="691938">
                <a:tc>
                  <a:txBody>
                    <a:bodyPr/>
                    <a:lstStyle/>
                    <a:p>
                      <a:pPr lvl="0"/>
                      <a:r>
                        <a:rPr lang="en-US" sz="2000" kern="1200" dirty="0">
                          <a:solidFill>
                            <a:schemeClr val="dk1"/>
                          </a:solidFill>
                          <a:effectLst/>
                          <a:latin typeface="+mn-lt"/>
                          <a:ea typeface="+mn-ea"/>
                          <a:cs typeface="+mn-cs"/>
                        </a:rPr>
                        <a:t>Sea Container Task Force (SCTF)</a:t>
                      </a:r>
                      <a:r>
                        <a:rPr lang="ar-QA" sz="2000" kern="1200" dirty="0">
                          <a:solidFill>
                            <a:schemeClr val="dk1"/>
                          </a:solidFill>
                          <a:effectLst/>
                          <a:latin typeface="+mn-lt"/>
                          <a:ea typeface="+mn-ea"/>
                          <a:cs typeface="+mn-cs"/>
                        </a:rPr>
                        <a:t> </a:t>
                      </a:r>
                    </a:p>
                    <a:p>
                      <a:pPr lvl="0" algn="r" rtl="1"/>
                      <a:r>
                        <a:rPr lang="ar-QA" sz="2000" kern="1200" dirty="0">
                          <a:solidFill>
                            <a:schemeClr val="dk1"/>
                          </a:solidFill>
                          <a:effectLst/>
                          <a:latin typeface="+mn-lt"/>
                          <a:ea typeface="+mn-ea"/>
                          <a:cs typeface="+mn-cs"/>
                        </a:rPr>
                        <a:t>الفريق المعنى بالحاويات البحرية</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kern="1200" dirty="0">
                          <a:solidFill>
                            <a:schemeClr val="dk1"/>
                          </a:solidFill>
                          <a:effectLst/>
                          <a:latin typeface="+mn-lt"/>
                          <a:ea typeface="+mn-ea"/>
                          <a:cs typeface="+mn-cs"/>
                        </a:rPr>
                        <a:t>Projects</a:t>
                      </a:r>
                      <a:r>
                        <a:rPr lang="ar-QA" sz="2000" kern="1200" dirty="0">
                          <a:solidFill>
                            <a:schemeClr val="dk1"/>
                          </a:solidFill>
                          <a:effectLst/>
                          <a:latin typeface="+mn-lt"/>
                          <a:ea typeface="+mn-ea"/>
                          <a:cs typeface="+mn-cs"/>
                        </a:rPr>
                        <a:t> المشاريع                                  </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val="2554171843"/>
                  </a:ext>
                </a:extLst>
              </a:tr>
              <a:tr h="691938">
                <a:tc>
                  <a:txBody>
                    <a:bodyPr/>
                    <a:lstStyle/>
                    <a:p>
                      <a:pPr marL="0" marR="0" lvl="0" indent="0" algn="l" defTabSz="622802"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National Reporting Obligations (NRO)*</a:t>
                      </a:r>
                      <a:endParaRPr lang="ar-QA" sz="2000" kern="1200" dirty="0">
                        <a:solidFill>
                          <a:schemeClr val="dk1"/>
                        </a:solidFill>
                        <a:effectLst/>
                        <a:latin typeface="+mn-lt"/>
                        <a:ea typeface="+mn-ea"/>
                        <a:cs typeface="+mn-cs"/>
                      </a:endParaRPr>
                    </a:p>
                    <a:p>
                      <a:pPr marL="0" marR="0" lvl="0" indent="0" algn="r" defTabSz="622802" rtl="1" eaLnBrk="1" fontAlgn="auto" latinLnBrk="0" hangingPunct="1">
                        <a:lnSpc>
                          <a:spcPct val="100000"/>
                        </a:lnSpc>
                        <a:spcBef>
                          <a:spcPts val="0"/>
                        </a:spcBef>
                        <a:spcAft>
                          <a:spcPts val="0"/>
                        </a:spcAft>
                        <a:buClrTx/>
                        <a:buSzTx/>
                        <a:buFontTx/>
                        <a:buNone/>
                        <a:tabLst/>
                        <a:defRPr/>
                      </a:pPr>
                      <a:r>
                        <a:rPr lang="ar-QA" sz="2000" kern="1200" dirty="0">
                          <a:solidFill>
                            <a:schemeClr val="dk1"/>
                          </a:solidFill>
                          <a:effectLst/>
                          <a:latin typeface="+mn-lt"/>
                          <a:ea typeface="+mn-ea"/>
                          <a:cs typeface="+mn-cs"/>
                        </a:rPr>
                        <a:t>الالتزامات الوطنية للإبلاغ</a:t>
                      </a:r>
                      <a:endParaRPr lang="en-CA" sz="2000" kern="1200" dirty="0">
                        <a:solidFill>
                          <a:schemeClr val="dk1"/>
                        </a:solidFill>
                        <a:effectLst/>
                        <a:latin typeface="+mn-lt"/>
                        <a:ea typeface="+mn-ea"/>
                        <a:cs typeface="+mn-cs"/>
                      </a:endParaRPr>
                    </a:p>
                  </a:txBody>
                  <a:tcPr marL="152400" marR="152400" marT="76200" marB="76200"/>
                </a:tc>
                <a:tc>
                  <a:txBody>
                    <a:bodyPr/>
                    <a:lstStyle/>
                    <a:p>
                      <a:pPr lvl="0"/>
                      <a:r>
                        <a:rPr lang="en-US" sz="2000" i="1" kern="1200" dirty="0">
                          <a:solidFill>
                            <a:schemeClr val="dk1"/>
                          </a:solidFill>
                          <a:effectLst/>
                          <a:latin typeface="+mn-lt"/>
                          <a:ea typeface="+mn-ea"/>
                          <a:cs typeface="+mn-cs"/>
                        </a:rPr>
                        <a:t>Fusarium </a:t>
                      </a:r>
                      <a:r>
                        <a:rPr lang="en-US" sz="2000" i="1" kern="1200" dirty="0" err="1">
                          <a:solidFill>
                            <a:schemeClr val="dk1"/>
                          </a:solidFill>
                          <a:effectLst/>
                          <a:latin typeface="+mn-lt"/>
                          <a:ea typeface="+mn-ea"/>
                          <a:cs typeface="+mn-cs"/>
                        </a:rPr>
                        <a:t>oxysporum</a:t>
                      </a:r>
                      <a:r>
                        <a:rPr lang="en-US" sz="2000" i="1" kern="1200" dirty="0">
                          <a:solidFill>
                            <a:schemeClr val="dk1"/>
                          </a:solidFill>
                          <a:effectLst/>
                          <a:latin typeface="+mn-lt"/>
                          <a:ea typeface="+mn-ea"/>
                          <a:cs typeface="+mn-cs"/>
                        </a:rPr>
                        <a:t> </a:t>
                      </a:r>
                      <a:r>
                        <a:rPr lang="en-US" sz="2000" kern="1200" dirty="0">
                          <a:solidFill>
                            <a:schemeClr val="dk1"/>
                          </a:solidFill>
                          <a:effectLst/>
                          <a:latin typeface="+mn-lt"/>
                          <a:ea typeface="+mn-ea"/>
                          <a:cs typeface="+mn-cs"/>
                        </a:rPr>
                        <a:t>TR4</a:t>
                      </a:r>
                      <a:r>
                        <a:rPr lang="ar-QA" sz="2000" kern="1200" dirty="0">
                          <a:solidFill>
                            <a:schemeClr val="dk1"/>
                          </a:solidFill>
                          <a:effectLst/>
                          <a:latin typeface="+mn-lt"/>
                          <a:ea typeface="+mn-ea"/>
                          <a:cs typeface="+mn-cs"/>
                        </a:rPr>
                        <a:t> مرض ذبول </a:t>
                      </a:r>
                      <a:r>
                        <a:rPr lang="ar-QA" sz="2000" kern="1200" dirty="0" err="1">
                          <a:solidFill>
                            <a:schemeClr val="dk1"/>
                          </a:solidFill>
                          <a:effectLst/>
                          <a:latin typeface="+mn-lt"/>
                          <a:ea typeface="+mn-ea"/>
                          <a:cs typeface="+mn-cs"/>
                        </a:rPr>
                        <a:t>الفيوزاريوم</a:t>
                      </a:r>
                      <a:r>
                        <a:rPr lang="ar-QA" sz="2000" kern="1200" dirty="0">
                          <a:solidFill>
                            <a:schemeClr val="dk1"/>
                          </a:solidFill>
                          <a:effectLst/>
                          <a:latin typeface="+mn-lt"/>
                          <a:ea typeface="+mn-ea"/>
                          <a:cs typeface="+mn-cs"/>
                        </a:rPr>
                        <a:t> </a:t>
                      </a:r>
                      <a:endParaRPr lang="en-CA" sz="2000" kern="1200" dirty="0">
                        <a:solidFill>
                          <a:schemeClr val="dk1"/>
                        </a:solidFill>
                        <a:effectLst/>
                        <a:latin typeface="+mn-lt"/>
                        <a:ea typeface="+mn-ea"/>
                        <a:cs typeface="+mn-cs"/>
                      </a:endParaRPr>
                    </a:p>
                  </a:txBody>
                  <a:tcPr marL="152400" marR="152400" marT="76200" marB="76200"/>
                </a:tc>
                <a:extLst>
                  <a:ext uri="{0D108BD9-81ED-4DB2-BD59-A6C34878D82A}">
                    <a16:rowId xmlns:a16="http://schemas.microsoft.com/office/drawing/2014/main" val="75053749"/>
                  </a:ext>
                </a:extLst>
              </a:tr>
            </a:tbl>
          </a:graphicData>
        </a:graphic>
      </p:graphicFrame>
    </p:spTree>
    <p:extLst>
      <p:ext uri="{BB962C8B-B14F-4D97-AF65-F5344CB8AC3E}">
        <p14:creationId xmlns:p14="http://schemas.microsoft.com/office/powerpoint/2010/main" val="166735351"/>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9" y="1524000"/>
            <a:ext cx="10506350" cy="729110"/>
          </a:xfrm>
        </p:spPr>
        <p:txBody>
          <a:bodyPr/>
          <a:lstStyle/>
          <a:p>
            <a:pPr algn="r" rtl="1"/>
            <a:r>
              <a:rPr lang="ar-QA" sz="4667" dirty="0"/>
              <a:t>قائمة موضوعات التنفيذ وتطوير القدرات</a:t>
            </a:r>
            <a:endParaRPr lang="et-EE" sz="4667" dirty="0"/>
          </a:p>
        </p:txBody>
      </p:sp>
      <p:sp>
        <p:nvSpPr>
          <p:cNvPr id="3" name="Content Placeholder 2"/>
          <p:cNvSpPr>
            <a:spLocks noGrp="1"/>
          </p:cNvSpPr>
          <p:nvPr>
            <p:ph idx="1"/>
          </p:nvPr>
        </p:nvSpPr>
        <p:spPr>
          <a:xfrm>
            <a:off x="461964" y="2455594"/>
            <a:ext cx="10454285" cy="3767387"/>
          </a:xfrm>
        </p:spPr>
        <p:txBody>
          <a:bodyPr/>
          <a:lstStyle/>
          <a:p>
            <a:pPr marL="476260" indent="-476260" algn="just" rtl="1">
              <a:buFont typeface="Arial" panose="020B0604020202020204" pitchFamily="34" charset="0"/>
              <a:buChar char="•"/>
            </a:pPr>
            <a:r>
              <a:rPr lang="ar-QA" sz="2667" dirty="0"/>
              <a:t>يتم انشاء موضوعات الأدلة ومواد التنفيذ للاتفاقية الدولية لوقاية النباتات </a:t>
            </a:r>
            <a:r>
              <a:rPr lang="ar-QA" sz="2667" dirty="0" err="1"/>
              <a:t>بناءاً</a:t>
            </a:r>
            <a:r>
              <a:rPr lang="ar-QA" sz="2667" dirty="0"/>
              <a:t> على الطلبات المقدمة من خلال الدعوة لطرح موضوعات أو من المشاريع المدعومة فنياً من قبل أمانة الاتفاقية.</a:t>
            </a:r>
            <a:endParaRPr lang="en-US" sz="2667" dirty="0"/>
          </a:p>
          <a:p>
            <a:pPr marL="476260" indent="-476260" algn="just" rtl="1">
              <a:buFont typeface="Arial" panose="020B0604020202020204" pitchFamily="34" charset="0"/>
              <a:buChar char="•"/>
            </a:pPr>
            <a:r>
              <a:rPr lang="ar-QA" sz="2667" dirty="0"/>
              <a:t>تقوم اللجنة بمراجعة القائمة بانتظام للتأكد من أنها تعكس احتياجات الأطراف المتعاقدة.</a:t>
            </a:r>
          </a:p>
          <a:p>
            <a:pPr marL="476260" indent="-476260" algn="just" rtl="1">
              <a:buFont typeface="Arial" panose="020B0604020202020204" pitchFamily="34" charset="0"/>
              <a:buChar char="•"/>
            </a:pPr>
            <a:r>
              <a:rPr lang="ar-QA" sz="2667" dirty="0"/>
              <a:t>تقوم اللجنة </a:t>
            </a:r>
            <a:r>
              <a:rPr lang="en-US" sz="2667" dirty="0"/>
              <a:t> </a:t>
            </a:r>
            <a:r>
              <a:rPr lang="ar-QA" sz="2667" dirty="0"/>
              <a:t>بتعديل الأولويات ، وتقديم توصيات إلى هيئة التدابير بالإضافات والحذف.</a:t>
            </a:r>
          </a:p>
          <a:p>
            <a:pPr marL="476260" indent="-476260" algn="just" rtl="1">
              <a:buFont typeface="Arial" panose="020B0604020202020204" pitchFamily="34" charset="0"/>
              <a:buChar char="•"/>
            </a:pPr>
            <a:r>
              <a:rPr lang="ar-QA" sz="2667" dirty="0"/>
              <a:t>قائمة الموضوعات التي يتم اعتماداها من قبل هيئة تدابير الصحة النباتية يتم نشرها على بوابة الصحة النباتية.</a:t>
            </a:r>
            <a:endParaRPr lang="en-US" sz="2667" dirty="0"/>
          </a:p>
          <a:p>
            <a:pPr marL="476260" indent="-476260" algn="r" rtl="1">
              <a:buFont typeface="Arial" panose="020B0604020202020204" pitchFamily="34" charset="0"/>
              <a:buChar char="•"/>
            </a:pPr>
            <a:endParaRPr lang="en-US" sz="2667" dirty="0"/>
          </a:p>
          <a:p>
            <a:pPr marL="476260" indent="-476260" algn="r" rtl="1">
              <a:buFont typeface="Arial" panose="020B0604020202020204" pitchFamily="34" charset="0"/>
              <a:buChar char="•"/>
            </a:pPr>
            <a:endParaRPr lang="et-EE" sz="2667" dirty="0"/>
          </a:p>
        </p:txBody>
      </p:sp>
      <p:sp>
        <p:nvSpPr>
          <p:cNvPr id="4" name="TextBox 3"/>
          <p:cNvSpPr txBox="1"/>
          <p:nvPr/>
        </p:nvSpPr>
        <p:spPr>
          <a:xfrm>
            <a:off x="5663074" y="6076587"/>
            <a:ext cx="184731" cy="348878"/>
          </a:xfrm>
          <a:prstGeom prst="rect">
            <a:avLst/>
          </a:prstGeom>
          <a:noFill/>
        </p:spPr>
        <p:txBody>
          <a:bodyPr wrap="none" rtlCol="0">
            <a:spAutoFit/>
          </a:bodyPr>
          <a:lstStyle/>
          <a:p>
            <a:endParaRPr lang="en-US" sz="1667" dirty="0"/>
          </a:p>
        </p:txBody>
      </p:sp>
    </p:spTree>
    <p:extLst>
      <p:ext uri="{BB962C8B-B14F-4D97-AF65-F5344CB8AC3E}">
        <p14:creationId xmlns:p14="http://schemas.microsoft.com/office/powerpoint/2010/main" val="34078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663" y="1"/>
            <a:ext cx="10506350" cy="866588"/>
          </a:xfrm>
        </p:spPr>
        <p:txBody>
          <a:bodyPr/>
          <a:lstStyle/>
          <a:p>
            <a:pPr algn="ctr" rtl="1"/>
            <a:r>
              <a:rPr lang="ar-QA" dirty="0"/>
              <a:t>قائمة موضوعات التنفيذ وتطوير القدرات</a:t>
            </a:r>
            <a:br>
              <a:rPr lang="ar-QA" dirty="0"/>
            </a:br>
            <a:r>
              <a:rPr lang="ar-QA" dirty="0"/>
              <a:t>الأولوية (1)</a:t>
            </a:r>
            <a:endParaRPr lang="et-EE" dirty="0"/>
          </a:p>
        </p:txBody>
      </p:sp>
      <p:sp>
        <p:nvSpPr>
          <p:cNvPr id="3" name="Content Placeholder 2"/>
          <p:cNvSpPr>
            <a:spLocks noGrp="1"/>
          </p:cNvSpPr>
          <p:nvPr>
            <p:ph idx="1"/>
          </p:nvPr>
        </p:nvSpPr>
        <p:spPr>
          <a:xfrm>
            <a:off x="105084" y="1440366"/>
            <a:ext cx="6037448" cy="6225090"/>
          </a:xfrm>
        </p:spPr>
        <p:txBody>
          <a:bodyPr/>
          <a:lstStyle/>
          <a:p>
            <a:pPr marL="0" indent="0" algn="r" rtl="1">
              <a:buNone/>
            </a:pPr>
            <a:r>
              <a:rPr lang="ar-QA" sz="2333" b="1" dirty="0"/>
              <a:t>مواصفات قيد التطوير</a:t>
            </a:r>
            <a:endParaRPr lang="en-CA" sz="2333" b="1" dirty="0"/>
          </a:p>
          <a:p>
            <a:pPr marL="571511" indent="-571511" algn="r" rtl="1">
              <a:buFont typeface="+mj-lt"/>
              <a:buAutoNum type="arabicPeriod"/>
            </a:pPr>
            <a:r>
              <a:rPr lang="ar-QA" sz="2333" dirty="0"/>
              <a:t>التخطيط للطوارئ - دليل</a:t>
            </a:r>
            <a:endParaRPr lang="en-CA" sz="2333" dirty="0"/>
          </a:p>
          <a:p>
            <a:pPr marL="571511" indent="-571511" algn="r" rtl="1">
              <a:buFont typeface="+mj-lt"/>
              <a:buAutoNum type="arabicPeriod"/>
            </a:pPr>
            <a:r>
              <a:rPr lang="en-CA" sz="2333" dirty="0"/>
              <a:t> </a:t>
            </a:r>
            <a:r>
              <a:rPr lang="ar-QA" sz="2333" dirty="0"/>
              <a:t>التفتيش – دورة تعلم إلكتروني</a:t>
            </a:r>
            <a:endParaRPr lang="en-CA" sz="2333" dirty="0"/>
          </a:p>
          <a:p>
            <a:pPr marL="571511" indent="-571511" algn="r" rtl="1">
              <a:buFont typeface="+mj-lt"/>
              <a:buAutoNum type="arabicPeriod"/>
            </a:pPr>
            <a:r>
              <a:rPr lang="ar-QA" sz="2333" dirty="0"/>
              <a:t>برامج المراقبة والتزامات الإبلاغ – دورة تعلم إلكتروني</a:t>
            </a:r>
            <a:endParaRPr lang="en-US" sz="2333" dirty="0"/>
          </a:p>
          <a:p>
            <a:pPr marL="571511" indent="-571511" algn="r" rtl="1">
              <a:buFont typeface="+mj-lt"/>
              <a:buAutoNum type="arabicPeriod"/>
            </a:pPr>
            <a:r>
              <a:rPr lang="ar-QA" sz="2333" dirty="0"/>
              <a:t>تدريب موظفي الصحة النباتية – منهج تدريبي</a:t>
            </a:r>
            <a:endParaRPr lang="en-US" sz="2333" dirty="0"/>
          </a:p>
          <a:p>
            <a:pPr marL="571511" indent="-571511" algn="r" rtl="1">
              <a:buFont typeface="+mj-lt"/>
              <a:buAutoNum type="arabicPeriod"/>
            </a:pPr>
            <a:r>
              <a:rPr lang="ar-QA" sz="2333" dirty="0"/>
              <a:t>وضع وتنفيذ اللوائح والتشريعات لإدارة مخاطر الصحة النباتية على المواد الخاضعة للوائح للمنظمات القطرية لوقاية النباتات - دليل</a:t>
            </a:r>
          </a:p>
          <a:p>
            <a:pPr marL="571511" indent="-571511" algn="r" rtl="1">
              <a:buFont typeface="+mj-lt"/>
              <a:buAutoNum type="arabicPeriod"/>
            </a:pPr>
            <a:r>
              <a:rPr lang="ar-QA" sz="2333" dirty="0"/>
              <a:t>تطوير إجراءات أمن الصحة النباتية - دليل</a:t>
            </a:r>
            <a:endParaRPr lang="en-US" sz="2333" dirty="0"/>
          </a:p>
          <a:p>
            <a:pPr marL="571511" indent="-571511" algn="r" rtl="1">
              <a:buFont typeface="+mj-lt"/>
              <a:buAutoNum type="arabicPeriod"/>
            </a:pPr>
            <a:endParaRPr lang="fr-CA" sz="1833" dirty="0"/>
          </a:p>
          <a:p>
            <a:pPr marL="571511" indent="-571511" algn="r" rtl="1">
              <a:buFont typeface="+mj-lt"/>
              <a:buAutoNum type="arabicPeriod"/>
            </a:pPr>
            <a:endParaRPr lang="et-EE" sz="1833" dirty="0"/>
          </a:p>
        </p:txBody>
      </p:sp>
      <p:sp>
        <p:nvSpPr>
          <p:cNvPr id="7" name="Content Placeholder 2"/>
          <p:cNvSpPr txBox="1">
            <a:spLocks/>
          </p:cNvSpPr>
          <p:nvPr/>
        </p:nvSpPr>
        <p:spPr bwMode="auto">
          <a:xfrm>
            <a:off x="6166694" y="1440366"/>
            <a:ext cx="6037448" cy="520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lgn="r" rtl="1">
              <a:buNone/>
            </a:pPr>
            <a:r>
              <a:rPr lang="ar-QA" sz="2333" b="1" dirty="0"/>
              <a:t>الموضوعات ذات الأولوية العالية المتبقية</a:t>
            </a:r>
            <a:endParaRPr lang="en-US" sz="2333" b="1" dirty="0"/>
          </a:p>
          <a:p>
            <a:pPr marL="571511" indent="-571511" algn="r" rtl="1">
              <a:buAutoNum type="arabicPeriod"/>
            </a:pPr>
            <a:r>
              <a:rPr lang="ar-QA" sz="2333" dirty="0">
                <a:ea typeface="+mn-lt"/>
                <a:cs typeface="+mn-lt"/>
              </a:rPr>
              <a:t>فحص الإرساليات المستوردة على أساس المخاطر - دليل</a:t>
            </a:r>
            <a:endParaRPr lang="en-US" sz="2333" dirty="0"/>
          </a:p>
          <a:p>
            <a:pPr marL="571511" indent="-571511" algn="r" rtl="1">
              <a:buAutoNum type="arabicPeriod"/>
            </a:pPr>
            <a:r>
              <a:rPr lang="ar-QA" sz="2333" dirty="0">
                <a:ea typeface="+mn-lt"/>
                <a:cs typeface="+mn-lt"/>
              </a:rPr>
              <a:t>تفويض الكيانات لأداء إجراءات الصحة النباتية - دليل</a:t>
            </a:r>
          </a:p>
          <a:p>
            <a:pPr marL="571511" indent="-571511" algn="r" rtl="1">
              <a:buAutoNum type="arabicPeriod"/>
            </a:pPr>
            <a:r>
              <a:rPr lang="ar-QA" sz="2333" dirty="0">
                <a:ea typeface="+mn-lt"/>
                <a:cs typeface="+mn-lt"/>
              </a:rPr>
              <a:t>ميسرين تقييم قدرات الصحة النباتية - حقيبة تدريبية</a:t>
            </a:r>
            <a:endParaRPr lang="en-US" sz="2333" dirty="0">
              <a:cs typeface="Arial" panose="020B0604020202020204"/>
            </a:endParaRPr>
          </a:p>
          <a:p>
            <a:pPr marL="571511" indent="-571511" algn="r" rtl="1">
              <a:buAutoNum type="arabicPeriod"/>
            </a:pPr>
            <a:r>
              <a:rPr lang="ar-QA" sz="2333" dirty="0"/>
              <a:t>فحص الإرساليات الخاص بـ</a:t>
            </a:r>
            <a:r>
              <a:rPr lang="en-US" sz="2333" i="1" dirty="0"/>
              <a:t>Xylella </a:t>
            </a:r>
            <a:r>
              <a:rPr lang="en-US" sz="2333" i="1" dirty="0" err="1"/>
              <a:t>fastidiosa</a:t>
            </a:r>
            <a:r>
              <a:rPr lang="en-US" sz="2333" i="1" dirty="0"/>
              <a:t> </a:t>
            </a:r>
            <a:r>
              <a:rPr lang="ar-QA" sz="2333" dirty="0"/>
              <a:t>عند  منافذ الدخول - دليل</a:t>
            </a:r>
            <a:endParaRPr lang="en-US" sz="2333" dirty="0">
              <a:cs typeface="Arial"/>
            </a:endParaRPr>
          </a:p>
          <a:p>
            <a:pPr marL="571511" indent="-571511" algn="r" rtl="1">
              <a:buAutoNum type="arabicPeriod"/>
            </a:pPr>
            <a:r>
              <a:rPr lang="ar-QA" sz="2333" dirty="0"/>
              <a:t>برنامج مراقبة </a:t>
            </a:r>
            <a:r>
              <a:rPr lang="en-CA" sz="2333" i="1" dirty="0"/>
              <a:t>Xylella </a:t>
            </a:r>
            <a:r>
              <a:rPr lang="en-CA" sz="2333" i="1" dirty="0" err="1"/>
              <a:t>fastidiosa</a:t>
            </a:r>
            <a:r>
              <a:rPr lang="en-CA" sz="2333" dirty="0"/>
              <a:t>, </a:t>
            </a:r>
            <a:r>
              <a:rPr lang="ar-QA" sz="2333" dirty="0"/>
              <a:t>- دليل</a:t>
            </a:r>
            <a:endParaRPr lang="en-US" sz="2833" dirty="0"/>
          </a:p>
          <a:p>
            <a:pPr marL="571511" indent="-571511" algn="r" rtl="1">
              <a:buAutoNum type="arabicPeriod"/>
            </a:pPr>
            <a:r>
              <a:rPr lang="ar-QA" sz="2333" dirty="0"/>
              <a:t>تقييم مخاطر إدخال الآفات عن طريق البذور - دليل</a:t>
            </a:r>
            <a:endParaRPr lang="en-CA" sz="1833" dirty="0">
              <a:cs typeface="Arial" panose="020B0604020202020204"/>
            </a:endParaRPr>
          </a:p>
        </p:txBody>
      </p:sp>
    </p:spTree>
    <p:extLst>
      <p:ext uri="{BB962C8B-B14F-4D97-AF65-F5344CB8AC3E}">
        <p14:creationId xmlns:p14="http://schemas.microsoft.com/office/powerpoint/2010/main" val="1252269670"/>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98" y="1364199"/>
            <a:ext cx="10506350" cy="1143000"/>
          </a:xfrm>
        </p:spPr>
        <p:txBody>
          <a:bodyPr/>
          <a:lstStyle/>
          <a:p>
            <a:pPr marL="232349" lvl="0" indent="-232349" algn="r" defTabSz="622364" rtl="1" eaLnBrk="0" fontAlgn="base" hangingPunct="0">
              <a:lnSpc>
                <a:spcPct val="100000"/>
              </a:lnSpc>
              <a:spcBef>
                <a:spcPct val="20000"/>
              </a:spcBef>
              <a:spcAft>
                <a:spcPts val="300"/>
              </a:spcAft>
              <a:buFont typeface="Arial" charset="0"/>
              <a:buChar char="•"/>
            </a:pPr>
            <a:r>
              <a:rPr lang="ar-QA" dirty="0">
                <a:solidFill>
                  <a:srgbClr val="000000"/>
                </a:solidFill>
                <a:latin typeface="Arial" panose="020B0604020202020204"/>
              </a:rPr>
              <a:t>الأدلة والمواد التدريبية للاتفاقية </a:t>
            </a:r>
          </a:p>
        </p:txBody>
      </p:sp>
      <p:sp>
        <p:nvSpPr>
          <p:cNvPr id="3" name="Content Placeholder 2"/>
          <p:cNvSpPr>
            <a:spLocks noGrp="1"/>
          </p:cNvSpPr>
          <p:nvPr>
            <p:ph idx="1"/>
          </p:nvPr>
        </p:nvSpPr>
        <p:spPr>
          <a:xfrm>
            <a:off x="581117" y="2374719"/>
            <a:ext cx="5514883" cy="2392007"/>
          </a:xfrm>
        </p:spPr>
        <p:style>
          <a:lnRef idx="2">
            <a:schemeClr val="accent2"/>
          </a:lnRef>
          <a:fillRef idx="1">
            <a:schemeClr val="lt1"/>
          </a:fillRef>
          <a:effectRef idx="0">
            <a:schemeClr val="accent2"/>
          </a:effectRef>
          <a:fontRef idx="minor">
            <a:schemeClr val="dk1"/>
          </a:fontRef>
        </p:style>
        <p:txBody>
          <a:bodyPr/>
          <a:lstStyle/>
          <a:p>
            <a:pPr marL="0" indent="0" algn="r" rtl="1">
              <a:spcAft>
                <a:spcPts val="1000"/>
              </a:spcAft>
              <a:buNone/>
            </a:pPr>
            <a:r>
              <a:rPr lang="ar-SA" sz="3333" dirty="0">
                <a:solidFill>
                  <a:schemeClr val="accent3">
                    <a:lumMod val="75000"/>
                  </a:schemeClr>
                </a:solidFill>
              </a:rPr>
              <a:t>منشورات جديدة</a:t>
            </a:r>
            <a:endParaRPr lang="en-CA" sz="3333" dirty="0">
              <a:solidFill>
                <a:schemeClr val="accent3">
                  <a:lumMod val="75000"/>
                </a:schemeClr>
              </a:solidFill>
            </a:endParaRPr>
          </a:p>
          <a:p>
            <a:pPr lvl="1" algn="r" rtl="1"/>
            <a:r>
              <a:rPr lang="ar-SA" sz="2667" dirty="0"/>
              <a:t>دليل حالة الآفة</a:t>
            </a:r>
            <a:endParaRPr lang="en-CA" sz="2667" dirty="0"/>
          </a:p>
          <a:p>
            <a:pPr lvl="1" algn="r" rtl="1"/>
            <a:r>
              <a:rPr lang="ar-SA" sz="2667" dirty="0"/>
              <a:t>فيديو عن معايير ذبابة الفاكهة</a:t>
            </a:r>
            <a:endParaRPr lang="en-CA" sz="2667" dirty="0"/>
          </a:p>
        </p:txBody>
      </p:sp>
      <p:sp>
        <p:nvSpPr>
          <p:cNvPr id="4" name="Content Placeholder 2"/>
          <p:cNvSpPr txBox="1">
            <a:spLocks/>
          </p:cNvSpPr>
          <p:nvPr/>
        </p:nvSpPr>
        <p:spPr bwMode="auto">
          <a:xfrm>
            <a:off x="4068460" y="2140369"/>
            <a:ext cx="6393190" cy="36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9147" tIns="59573" rIns="119147" bIns="59573" numCol="1" anchor="t" anchorCtr="0" compatLnSpc="1">
            <a:prstTxWarp prst="textNoShape">
              <a:avLst/>
            </a:prstTxWarp>
          </a:bodyPr>
          <a:lstStyle>
            <a:lvl1pPr marL="232349" indent="-232349" algn="l" defTabSz="622364" rtl="0" eaLnBrk="0" fontAlgn="base" hangingPunct="0">
              <a:spcBef>
                <a:spcPct val="20000"/>
              </a:spcBef>
              <a:spcAft>
                <a:spcPct val="0"/>
              </a:spcAft>
              <a:buFont typeface="Arial" charset="0"/>
              <a:buChar char="•"/>
              <a:defRPr sz="1742" kern="1200" baseline="0">
                <a:solidFill>
                  <a:schemeClr val="tx1"/>
                </a:solidFill>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568" kern="1200" baseline="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marL="0" indent="0" algn="r" rtl="1">
              <a:buNone/>
            </a:pPr>
            <a:r>
              <a:rPr lang="ar-QA" sz="2000" dirty="0"/>
              <a:t>تم ترجمتها مؤخرًا (إلى اللغة الفرنسية)</a:t>
            </a:r>
          </a:p>
          <a:p>
            <a:pPr marL="0" indent="0" algn="r" rtl="1">
              <a:buNone/>
            </a:pPr>
            <a:r>
              <a:rPr lang="ar-QA" sz="2000" dirty="0"/>
              <a:t>إنشاء منظمة وطنية لوقاية النباتات</a:t>
            </a:r>
          </a:p>
          <a:p>
            <a:pPr marL="0" indent="0" algn="r" rtl="1">
              <a:buNone/>
            </a:pPr>
            <a:r>
              <a:rPr lang="ar-QA" sz="2000" dirty="0"/>
              <a:t>تشغيل منظمة وطنية لوقاية النباتات</a:t>
            </a:r>
          </a:p>
          <a:p>
            <a:pPr marL="0" indent="0" algn="r" rtl="1">
              <a:buNone/>
            </a:pPr>
            <a:r>
              <a:rPr lang="ar-QA" sz="2000" dirty="0"/>
              <a:t>التحقق من الاستيراد</a:t>
            </a:r>
          </a:p>
          <a:p>
            <a:pPr marL="0" indent="0" algn="r" rtl="1">
              <a:buNone/>
            </a:pPr>
            <a:r>
              <a:rPr lang="ar-QA" sz="2000" dirty="0"/>
              <a:t>اعتماد التصدير</a:t>
            </a:r>
          </a:p>
          <a:p>
            <a:pPr marL="0" indent="0" algn="r" rtl="1">
              <a:buNone/>
            </a:pPr>
            <a:r>
              <a:rPr lang="ar-QA" sz="2000" dirty="0"/>
              <a:t>مراقبة الآفات النباتية</a:t>
            </a:r>
          </a:p>
          <a:p>
            <a:pPr marL="0" indent="0" algn="r" rtl="1">
              <a:buNone/>
            </a:pPr>
            <a:r>
              <a:rPr lang="ar-QA" sz="2000" dirty="0"/>
              <a:t>التواصل بشأن مخاطر الآفات</a:t>
            </a:r>
          </a:p>
          <a:p>
            <a:pPr marL="0" indent="0" algn="r" rtl="1">
              <a:buNone/>
            </a:pPr>
            <a:r>
              <a:rPr lang="ar-QA" sz="2000" dirty="0"/>
              <a:t>إدارة العلاقات مع أصحاب المصلحة</a:t>
            </a:r>
          </a:p>
          <a:p>
            <a:pPr marL="0" indent="0" algn="r" rtl="1">
              <a:buNone/>
            </a:pPr>
            <a:r>
              <a:rPr lang="ar-QA" sz="2000" dirty="0"/>
              <a:t>تقديم خدمات تشخيص الصحة النباتية</a:t>
            </a:r>
            <a:endParaRPr lang="en-US" sz="2000" dirty="0"/>
          </a:p>
        </p:txBody>
      </p:sp>
      <p:sp>
        <p:nvSpPr>
          <p:cNvPr id="6" name="TextBox 5"/>
          <p:cNvSpPr txBox="1"/>
          <p:nvPr/>
        </p:nvSpPr>
        <p:spPr>
          <a:xfrm>
            <a:off x="2743200" y="5671913"/>
            <a:ext cx="8597625" cy="430887"/>
          </a:xfrm>
          <a:prstGeom prst="rect">
            <a:avLst/>
          </a:prstGeom>
          <a:solidFill>
            <a:schemeClr val="accent2">
              <a:lumMod val="40000"/>
              <a:lumOff val="60000"/>
            </a:schemeClr>
          </a:solidFill>
        </p:spPr>
        <p:txBody>
          <a:bodyPr wrap="square" rtlCol="0">
            <a:spAutoFit/>
          </a:bodyPr>
          <a:lstStyle/>
          <a:p>
            <a:pPr algn="r" rtl="1"/>
            <a:r>
              <a:rPr lang="ar-QA" sz="2200" b="1" dirty="0"/>
              <a:t>شكرًا لـ </a:t>
            </a:r>
            <a:r>
              <a:rPr lang="en-CA" sz="2200" b="1" dirty="0"/>
              <a:t>COLEACP </a:t>
            </a:r>
            <a:r>
              <a:rPr lang="ar-QA" sz="2200" b="1" dirty="0"/>
              <a:t>على دعم هذه الترجمة</a:t>
            </a:r>
            <a:endParaRPr lang="en-CA" sz="2200" b="1" dirty="0"/>
          </a:p>
        </p:txBody>
      </p:sp>
      <p:pic>
        <p:nvPicPr>
          <p:cNvPr id="7" name="Picture 6"/>
          <p:cNvPicPr>
            <a:picLocks noChangeAspect="1"/>
          </p:cNvPicPr>
          <p:nvPr/>
        </p:nvPicPr>
        <p:blipFill>
          <a:blip r:embed="rId3"/>
          <a:stretch>
            <a:fillRect/>
          </a:stretch>
        </p:blipFill>
        <p:spPr>
          <a:xfrm>
            <a:off x="675015" y="4371246"/>
            <a:ext cx="1405555" cy="1800000"/>
          </a:xfrm>
          <a:prstGeom prst="rect">
            <a:avLst/>
          </a:prstGeom>
        </p:spPr>
      </p:pic>
    </p:spTree>
    <p:extLst>
      <p:ext uri="{BB962C8B-B14F-4D97-AF65-F5344CB8AC3E}">
        <p14:creationId xmlns:p14="http://schemas.microsoft.com/office/powerpoint/2010/main" val="289027787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a3b9c205-ff93-4b66-a73e-1385ea8adb4a"/>
    <ds:schemaRef ds:uri="http://www.w3.org/XML/1998/namespac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1789</TotalTime>
  <Words>2249</Words>
  <Application>Microsoft Office PowerPoint</Application>
  <PresentationFormat>Widescreen</PresentationFormat>
  <Paragraphs>251</Paragraphs>
  <Slides>19</Slides>
  <Notes>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.AppleSystemUIFont</vt:lpstr>
      <vt:lpstr>Arial</vt:lpstr>
      <vt:lpstr>Calibri</vt:lpstr>
      <vt:lpstr>Calibri Light</vt:lpstr>
      <vt:lpstr>Georgia</vt:lpstr>
      <vt:lpstr>Wingdings</vt:lpstr>
      <vt:lpstr>COVER</vt:lpstr>
      <vt:lpstr>Internal screen</vt:lpstr>
      <vt:lpstr>تحديث 2021 من لجنة التنفيذ وتطوير القدرات (IC)</vt:lpstr>
      <vt:lpstr>المحتويات</vt:lpstr>
      <vt:lpstr>ماهي لجنة التنفيذ وتطوير القدرات؟</vt:lpstr>
      <vt:lpstr>أعضاء لجنة التنفيذ وتطوير القدرات</vt:lpstr>
      <vt:lpstr>الاجتماعات الافتراضية للجنة</vt:lpstr>
      <vt:lpstr>الفرق ومجموعات العمل الفرعية </vt:lpstr>
      <vt:lpstr>قائمة موضوعات التنفيذ وتطوير القدرات</vt:lpstr>
      <vt:lpstr>قائمة موضوعات التنفيذ وتطوير القدرات الأولوية (1)</vt:lpstr>
      <vt:lpstr>الأدلة والمواد التدريبية للاتفاقية </vt:lpstr>
      <vt:lpstr>الأدلة والمواد التدريبية للاتفاقية </vt:lpstr>
      <vt:lpstr>صفحات مكونات - نظم الصحة النباتية</vt:lpstr>
      <vt:lpstr>برنامج الالتزامات الوطنية للإبلاغ</vt:lpstr>
      <vt:lpstr>تقييم قدرات الصحة النباتية</vt:lpstr>
      <vt:lpstr>فريق العمل المعنى بالحاويات البحرية</vt:lpstr>
      <vt:lpstr>برنامج التجارة الالكترونية</vt:lpstr>
      <vt:lpstr>نظام مراجعة ودعم التنفيذ (IRSS)</vt:lpstr>
      <vt:lpstr>البرنامج العالمي لمراقبة الآفات</vt:lpstr>
      <vt:lpstr>الصفحة الرئيسية للتنفيذ وتطوير القدرات</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Ahmed M. Abdellah</cp:lastModifiedBy>
  <cp:revision>44</cp:revision>
  <cp:lastPrinted>2018-12-10T09:55:32Z</cp:lastPrinted>
  <dcterms:created xsi:type="dcterms:W3CDTF">2019-07-18T08:44:31Z</dcterms:created>
  <dcterms:modified xsi:type="dcterms:W3CDTF">2021-07-11T15:23:23Z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