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80" d="100"/>
          <a:sy n="80" d="100"/>
        </p:scale>
        <p:origin x="414"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10" name="Title 1"/>
          <p:cNvSpPr txBox="1">
            <a:spLocks/>
          </p:cNvSpPr>
          <p:nvPr/>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6428182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ar-EG" sz="14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mn-cs"/>
              </a:rPr>
              <a:t>تحديثات</a:t>
            </a:r>
            <a:r>
              <a:rPr lang="en-GB" sz="14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GB" sz="14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r>
              <a:rPr lang="ar-EG" sz="14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mn-cs"/>
              </a:rPr>
              <a:t>الحوكمة واستراتيجية الاتفاقية الدولية لوقاية النباتات</a:t>
            </a:r>
            <a:endParaRPr lang="en-US" dirty="0">
              <a:solidFill>
                <a:srgbClr val="00825F"/>
              </a:solidFill>
            </a:endParaRPr>
          </a:p>
        </p:txBody>
      </p:sp>
      <p:pic>
        <p:nvPicPr>
          <p:cNvPr id="10" name="Immagine 9">
            <a:extLst>
              <a:ext uri="{FF2B5EF4-FFF2-40B4-BE49-F238E27FC236}">
                <a16:creationId xmlns=""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 xmlns:a16="http://schemas.microsoft.com/office/drawing/2014/main" id="{1EBFC24B-5A00-3A48-A356-A78F1A7ABB14}"/>
              </a:ext>
            </a:extLst>
          </p:cNvPr>
          <p:cNvSpPr txBox="1"/>
          <p:nvPr userDrawn="1"/>
        </p:nvSpPr>
        <p:spPr>
          <a:xfrm>
            <a:off x="10591800" y="6413091"/>
            <a:ext cx="16002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 xmlns:a16="http://schemas.microsoft.com/office/drawing/2014/main" id="{7F00055F-E0E9-4F4D-B87B-8E8D531A57DF}"/>
              </a:ext>
            </a:extLst>
          </p:cNvPr>
          <p:cNvSpPr>
            <a:spLocks noGrp="1"/>
          </p:cNvSpPr>
          <p:nvPr>
            <p:ph type="ctrTitle"/>
          </p:nvPr>
        </p:nvSpPr>
        <p:spPr>
          <a:xfrm>
            <a:off x="-1200" y="1963837"/>
            <a:ext cx="12192000" cy="1066800"/>
          </a:xfrm>
        </p:spPr>
        <p:txBody>
          <a:bodyPr/>
          <a:lstStyle/>
          <a:p>
            <a:pPr>
              <a:defRPr/>
            </a:pPr>
            <a:r>
              <a:rPr lang="ar-EG" sz="36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تحديثات</a:t>
            </a:r>
            <a:r>
              <a:rPr lang="en-GB" sz="36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GB" sz="36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r>
              <a:rPr lang="ar-EG" sz="36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الحوكمة واستراتيجية الاتفاقية الدولية لوقاية النباتات</a:t>
            </a:r>
            <a:r>
              <a:rPr lang="en-US" sz="36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t/>
            </a:r>
            <a:br>
              <a:rPr lang="en-US" sz="3600" b="1" dirty="0" smtClean="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rPr>
            </a:br>
            <a:endParaRPr lang="x-none" dirty="0"/>
          </a:p>
        </p:txBody>
      </p:sp>
      <p:sp>
        <p:nvSpPr>
          <p:cNvPr id="9" name="Subtitle 8">
            <a:extLst>
              <a:ext uri="{FF2B5EF4-FFF2-40B4-BE49-F238E27FC236}">
                <a16:creationId xmlns="" xmlns:a16="http://schemas.microsoft.com/office/drawing/2014/main" id="{B80FD00C-FDF7-C641-83A3-7A869D10956B}"/>
              </a:ext>
            </a:extLst>
          </p:cNvPr>
          <p:cNvSpPr>
            <a:spLocks noGrp="1"/>
          </p:cNvSpPr>
          <p:nvPr>
            <p:ph type="subTitle" idx="1"/>
          </p:nvPr>
        </p:nvSpPr>
        <p:spPr>
          <a:xfrm>
            <a:off x="-1200" y="3124200"/>
            <a:ext cx="12192000" cy="245913"/>
          </a:xfrm>
        </p:spPr>
        <p:txBody>
          <a:bodyPr/>
          <a:lstStyle/>
          <a:p>
            <a:pPr algn="ctr"/>
            <a:r>
              <a:rPr lang="ar-EG" sz="2000" dirty="0">
                <a:latin typeface="Calibri (Body)"/>
              </a:rPr>
              <a:t>ورشة العمل الإقليمية للاتفاقية الدولية لوقاية </a:t>
            </a:r>
            <a:r>
              <a:rPr lang="ar-EG" sz="2000" dirty="0" smtClean="0">
                <a:latin typeface="Calibri (Body)"/>
              </a:rPr>
              <a:t>النباتات 2021</a:t>
            </a:r>
            <a:endParaRPr lang="ar-EG" sz="2000" dirty="0">
              <a:latin typeface="Calibri (Body)"/>
            </a:endParaRPr>
          </a:p>
          <a:p>
            <a:pPr algn="ctr"/>
            <a:r>
              <a:rPr lang="ar-EG" sz="2000" dirty="0">
                <a:latin typeface="Calibri (Body)"/>
              </a:rPr>
              <a:t>امانة </a:t>
            </a:r>
            <a:r>
              <a:rPr lang="ar-EG" sz="2000" dirty="0" smtClean="0">
                <a:latin typeface="Calibri (Body)"/>
              </a:rPr>
              <a:t>الاتفاقية</a:t>
            </a:r>
            <a:r>
              <a:rPr lang="it-IT" sz="2000" dirty="0" smtClean="0">
                <a:latin typeface="Calibri (Body)"/>
              </a:rPr>
              <a:t> </a:t>
            </a:r>
            <a:endParaRPr lang="ar-EG" sz="2000" dirty="0">
              <a:latin typeface="Calibri (Body)"/>
            </a:endParaRPr>
          </a:p>
          <a:p>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30087" y="1432438"/>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2.1</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الاجتماعات</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4" name="Content Placeholder 4"/>
          <p:cNvPicPr>
            <a:picLocks noChangeAspect="1"/>
          </p:cNvPicPr>
          <p:nvPr/>
        </p:nvPicPr>
        <p:blipFill rotWithShape="1">
          <a:blip r:embed="rId2">
            <a:extLst>
              <a:ext uri="{28A0092B-C50C-407E-A947-70E740481C1C}">
                <a14:useLocalDpi xmlns:a14="http://schemas.microsoft.com/office/drawing/2010/main" val="0"/>
              </a:ext>
            </a:extLst>
          </a:blip>
          <a:srcRect l="976" t="1137"/>
          <a:stretch/>
        </p:blipFill>
        <p:spPr>
          <a:xfrm>
            <a:off x="6832791" y="2377410"/>
            <a:ext cx="3835209" cy="2383997"/>
          </a:xfrm>
          <a:prstGeom prst="rect">
            <a:avLst/>
          </a:prstGeom>
          <a:solidFill>
            <a:srgbClr val="CEE0B9"/>
          </a:solidFill>
        </p:spPr>
      </p:pic>
      <p:sp>
        <p:nvSpPr>
          <p:cNvPr id="6" name="Segnaposto testo 3">
            <a:extLst>
              <a:ext uri="{FF2B5EF4-FFF2-40B4-BE49-F238E27FC236}">
                <a16:creationId xmlns="" xmlns:a16="http://schemas.microsoft.com/office/drawing/2014/main" id="{9DF81A5B-7B4B-4E7A-92C1-02C6E25536D4}"/>
              </a:ext>
            </a:extLst>
          </p:cNvPr>
          <p:cNvSpPr txBox="1">
            <a:spLocks/>
          </p:cNvSpPr>
          <p:nvPr/>
        </p:nvSpPr>
        <p:spPr>
          <a:xfrm>
            <a:off x="1725104" y="1453091"/>
            <a:ext cx="4660528" cy="49144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EG" sz="1800" dirty="0">
                <a:latin typeface="Calibri (Body)"/>
                <a:cs typeface="Calibri"/>
              </a:rPr>
              <a:t>الاجتماع الافتراضي التاريخي الأول </a:t>
            </a:r>
            <a:r>
              <a:rPr lang="ar-EG" sz="1800" b="1" dirty="0">
                <a:latin typeface="Calibri (Body)"/>
                <a:cs typeface="Calibri"/>
              </a:rPr>
              <a:t>لهيئة تدابير الصحة النباتية </a:t>
            </a:r>
            <a:r>
              <a:rPr lang="ar-EG" sz="1800" dirty="0">
                <a:latin typeface="Calibri (Body)"/>
                <a:cs typeface="Calibri"/>
              </a:rPr>
              <a:t>مع اكثر من 350 مشارك من 122 طرف متعاقد و 40 منظمة شريكة</a:t>
            </a:r>
          </a:p>
          <a:p>
            <a:pPr algn="just" rtl="1"/>
            <a:r>
              <a:rPr lang="ar-EG" sz="1800" dirty="0">
                <a:latin typeface="Calibri (Body)"/>
                <a:ea typeface="+mn-lt"/>
                <a:cs typeface="Calibri"/>
              </a:rPr>
              <a:t>اجتماعين افتراضيين تاريخيين </a:t>
            </a:r>
            <a:r>
              <a:rPr lang="ar-EG" sz="1800" b="1" dirty="0">
                <a:latin typeface="Calibri (Body)"/>
                <a:ea typeface="+mn-lt"/>
                <a:cs typeface="Calibri"/>
              </a:rPr>
              <a:t>لمجموعة التخطيط الاستراتيجي </a:t>
            </a:r>
            <a:r>
              <a:rPr lang="ar-EG" sz="1800" dirty="0">
                <a:latin typeface="Calibri (Body)"/>
                <a:ea typeface="+mn-lt"/>
                <a:cs typeface="Calibri"/>
              </a:rPr>
              <a:t>للاتفاقية بحضور 60 مشارك من 30 منظمة وطنية لوقاية النباتات و 6 منظمات إقليمية وامانة الاتفاقية تحضر لاجتماع اخر في أكتوبر 2021</a:t>
            </a:r>
          </a:p>
          <a:p>
            <a:pPr algn="just" rtl="1"/>
            <a:r>
              <a:rPr lang="ar-EG" sz="1800" dirty="0">
                <a:latin typeface="Calibri (Body)"/>
                <a:ea typeface="+mn-lt"/>
                <a:cs typeface="Calibri"/>
              </a:rPr>
              <a:t>اجتماع مكتب هيئة تدابير الصحة النباتية عقد في 2020 كما عقد 4 اجتماعات في 2021 (حتى مايو 2021) لضمان استمرار تنفيذ خطة العمل للاتفاقية</a:t>
            </a:r>
          </a:p>
          <a:p>
            <a:pPr algn="just" rtl="1"/>
            <a:r>
              <a:rPr lang="ar-EG" sz="1800" dirty="0">
                <a:latin typeface="Calibri (Body)"/>
                <a:ea typeface="+mn-lt"/>
                <a:cs typeface="Calibri"/>
              </a:rPr>
              <a:t>عقدت لجنة المعايير 5 اجتماعات في 2020 (اجتماعيين اعتياديين في مايو ونوفمبر، وثلاث اجتماعات افتراضية إضافية) بالضافة الى لجنة السبعة </a:t>
            </a:r>
            <a:r>
              <a:rPr lang="en-US" sz="1800" dirty="0">
                <a:latin typeface="Calibri (Body)"/>
                <a:ea typeface="+mn-lt"/>
                <a:cs typeface="Calibri"/>
              </a:rPr>
              <a:t>SC-7</a:t>
            </a:r>
            <a:r>
              <a:rPr lang="ar-EG" sz="1800" dirty="0">
                <a:latin typeface="Calibri (Body)"/>
                <a:ea typeface="+mn-lt"/>
                <a:cs typeface="Calibri"/>
              </a:rPr>
              <a:t>. وخلال 2021، التقى أعضاء اللجنة مرتين حتى الان (مايو واجتماع خاص في ابريل)</a:t>
            </a:r>
          </a:p>
          <a:p>
            <a:pPr algn="just" rtl="1"/>
            <a:r>
              <a:rPr lang="ar-EG" sz="1800" dirty="0">
                <a:latin typeface="Calibri (Body)"/>
                <a:ea typeface="+mn-lt"/>
                <a:cs typeface="Calibri"/>
              </a:rPr>
              <a:t>التقت لجنة التنفيذ وتطوير القدرات 9 مرات افتراضيا في 2020 و 6 مرات حتى الان في 2021.</a:t>
            </a:r>
          </a:p>
        </p:txBody>
      </p:sp>
    </p:spTree>
    <p:extLst>
      <p:ext uri="{BB962C8B-B14F-4D97-AF65-F5344CB8AC3E}">
        <p14:creationId xmlns:p14="http://schemas.microsoft.com/office/powerpoint/2010/main" val="56642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7006" y="11232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قرارات هيئة تدابير الصحة النباتية: الحوكمة (1)</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2338691" y="1709744"/>
            <a:ext cx="7755038" cy="44467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2157100" y="1840630"/>
            <a:ext cx="7755038" cy="22050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ar-EG" sz="2400" b="1" dirty="0">
                <a:latin typeface="Calibri (Body)"/>
                <a:ea typeface="+mn-lt"/>
                <a:cs typeface="Calibri"/>
              </a:rPr>
              <a:t>تم تبنى الاتي</a:t>
            </a:r>
            <a:r>
              <a:rPr lang="en-GB" sz="2400" b="1" dirty="0">
                <a:latin typeface="Calibri (Body)"/>
                <a:ea typeface="+mn-lt"/>
                <a:cs typeface="Calibri"/>
              </a:rPr>
              <a:t>: </a:t>
            </a:r>
            <a:endParaRPr lang="ar-EG" sz="2400" b="1" dirty="0">
              <a:latin typeface="Calibri (Body)"/>
              <a:ea typeface="+mn-lt"/>
              <a:cs typeface="Calibri"/>
            </a:endParaRPr>
          </a:p>
          <a:p>
            <a:pPr marL="0" indent="0" algn="r" rtl="1">
              <a:buNone/>
            </a:pPr>
            <a:r>
              <a:rPr lang="ar-EG" sz="2400" b="1" dirty="0">
                <a:latin typeface="Calibri (Body)"/>
                <a:ea typeface="+mn-lt"/>
                <a:cs typeface="Calibri"/>
              </a:rPr>
              <a:t>الإطار الاستراتيجي للاتفاقية 2020 - 2030</a:t>
            </a:r>
            <a:endParaRPr lang="en-GB" sz="2400" dirty="0">
              <a:latin typeface="Calibri (Body)"/>
              <a:ea typeface="+mn-lt"/>
              <a:cs typeface="Calibri"/>
            </a:endParaRPr>
          </a:p>
          <a:p>
            <a:pPr algn="r" rtl="1"/>
            <a:r>
              <a:rPr lang="ar-EG" sz="2400" dirty="0">
                <a:latin typeface="Calibri (Body)"/>
                <a:ea typeface="+mn-lt"/>
                <a:cs typeface="Calibri"/>
              </a:rPr>
              <a:t>11 معيار (4 من المعايير الدولية لتدابير الصحة النباتية، و 7 معاملات صحة نباتية) وتوصية واحدة عن المساعدات الإنسانية الغذائية</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8105" y="3788487"/>
            <a:ext cx="3504239" cy="262817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0001" y="3788487"/>
            <a:ext cx="3519313" cy="2628179"/>
          </a:xfrm>
          <a:prstGeom prst="rect">
            <a:avLst/>
          </a:prstGeom>
        </p:spPr>
      </p:pic>
    </p:spTree>
    <p:extLst>
      <p:ext uri="{BB962C8B-B14F-4D97-AF65-F5344CB8AC3E}">
        <p14:creationId xmlns:p14="http://schemas.microsoft.com/office/powerpoint/2010/main" val="2934735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134072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قرارات هيئة تدابير الصحة النباتية: الحوكمة (2)</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9"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1547446" y="2655366"/>
            <a:ext cx="9144000" cy="25986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ar-EG" sz="2400" dirty="0">
                <a:latin typeface="Calibri (Body)"/>
                <a:ea typeface="+mn-lt"/>
                <a:cs typeface="Calibri"/>
              </a:rPr>
              <a:t>تأسيس ثلاث مجموعات خاصة من هيئة تدابير الصحة النباتية</a:t>
            </a:r>
          </a:p>
        </p:txBody>
      </p:sp>
      <p:pic>
        <p:nvPicPr>
          <p:cNvPr id="5" name="Picture 4"/>
          <p:cNvPicPr>
            <a:picLocks noChangeAspect="1"/>
          </p:cNvPicPr>
          <p:nvPr/>
        </p:nvPicPr>
        <p:blipFill>
          <a:blip r:embed="rId2"/>
          <a:stretch>
            <a:fillRect/>
          </a:stretch>
        </p:blipFill>
        <p:spPr>
          <a:xfrm>
            <a:off x="7803293" y="3285318"/>
            <a:ext cx="1971675" cy="1733550"/>
          </a:xfrm>
          <a:prstGeom prst="rect">
            <a:avLst/>
          </a:prstGeom>
        </p:spPr>
      </p:pic>
      <p:pic>
        <p:nvPicPr>
          <p:cNvPr id="6" name="Picture 5"/>
          <p:cNvPicPr>
            <a:picLocks noChangeAspect="1"/>
          </p:cNvPicPr>
          <p:nvPr/>
        </p:nvPicPr>
        <p:blipFill>
          <a:blip r:embed="rId3"/>
          <a:stretch>
            <a:fillRect/>
          </a:stretch>
        </p:blipFill>
        <p:spPr>
          <a:xfrm>
            <a:off x="5410200" y="3276925"/>
            <a:ext cx="1781592" cy="1750336"/>
          </a:xfrm>
          <a:prstGeom prst="rect">
            <a:avLst/>
          </a:prstGeom>
        </p:spPr>
      </p:pic>
      <p:pic>
        <p:nvPicPr>
          <p:cNvPr id="7" name="Picture 6"/>
          <p:cNvPicPr>
            <a:picLocks noChangeAspect="1"/>
          </p:cNvPicPr>
          <p:nvPr/>
        </p:nvPicPr>
        <p:blipFill>
          <a:blip r:embed="rId4"/>
          <a:stretch>
            <a:fillRect/>
          </a:stretch>
        </p:blipFill>
        <p:spPr>
          <a:xfrm>
            <a:off x="2924143" y="3318657"/>
            <a:ext cx="1838325" cy="1666875"/>
          </a:xfrm>
          <a:prstGeom prst="rect">
            <a:avLst/>
          </a:prstGeom>
        </p:spPr>
      </p:pic>
      <p:sp>
        <p:nvSpPr>
          <p:cNvPr id="8" name="TextBox 7"/>
          <p:cNvSpPr txBox="1"/>
          <p:nvPr/>
        </p:nvSpPr>
        <p:spPr>
          <a:xfrm>
            <a:off x="2401671" y="5258284"/>
            <a:ext cx="2360796" cy="584775"/>
          </a:xfrm>
          <a:prstGeom prst="rect">
            <a:avLst/>
          </a:prstGeom>
          <a:noFill/>
        </p:spPr>
        <p:txBody>
          <a:bodyPr wrap="square" rtlCol="0">
            <a:spAutoFit/>
          </a:bodyPr>
          <a:lstStyle/>
          <a:p>
            <a:pPr algn="ctr"/>
            <a:r>
              <a:rPr lang="ar-EG" sz="1600" dirty="0">
                <a:latin typeface="Calibri (Body)"/>
                <a:ea typeface="+mn-lt"/>
                <a:cs typeface="Calibri"/>
              </a:rPr>
              <a:t>تنفيذ الاطار الاستراتيجي للاتفاقية 2020-2030 لأجندة التنمية</a:t>
            </a:r>
          </a:p>
        </p:txBody>
      </p:sp>
      <p:sp>
        <p:nvSpPr>
          <p:cNvPr id="9" name="TextBox 8"/>
          <p:cNvSpPr txBox="1"/>
          <p:nvPr/>
        </p:nvSpPr>
        <p:spPr>
          <a:xfrm>
            <a:off x="5247572" y="5350616"/>
            <a:ext cx="2133600" cy="830997"/>
          </a:xfrm>
          <a:prstGeom prst="rect">
            <a:avLst/>
          </a:prstGeom>
          <a:noFill/>
        </p:spPr>
        <p:txBody>
          <a:bodyPr wrap="square" rtlCol="0">
            <a:spAutoFit/>
          </a:bodyPr>
          <a:lstStyle/>
          <a:p>
            <a:pPr algn="ctr"/>
            <a:r>
              <a:rPr lang="ar-EG" dirty="0">
                <a:latin typeface="Calibri (Body)"/>
                <a:ea typeface="+mn-lt"/>
                <a:cs typeface="Calibri"/>
              </a:rPr>
              <a:t>التغيرات المناخية والآفات النباتية</a:t>
            </a:r>
            <a:endParaRPr lang="en-US" dirty="0"/>
          </a:p>
        </p:txBody>
      </p:sp>
      <p:sp>
        <p:nvSpPr>
          <p:cNvPr id="10" name="TextBox 9"/>
          <p:cNvSpPr txBox="1"/>
          <p:nvPr/>
        </p:nvSpPr>
        <p:spPr>
          <a:xfrm>
            <a:off x="8434365" y="5489115"/>
            <a:ext cx="976550" cy="461665"/>
          </a:xfrm>
          <a:prstGeom prst="rect">
            <a:avLst/>
          </a:prstGeom>
          <a:noFill/>
        </p:spPr>
        <p:txBody>
          <a:bodyPr wrap="none" rtlCol="0">
            <a:spAutoFit/>
          </a:bodyPr>
          <a:lstStyle/>
          <a:p>
            <a:pPr algn="ctr"/>
            <a:r>
              <a:rPr lang="ar-EG" dirty="0"/>
              <a:t>الاتصال</a:t>
            </a:r>
            <a:endParaRPr lang="en-US" dirty="0"/>
          </a:p>
        </p:txBody>
      </p:sp>
    </p:spTree>
    <p:extLst>
      <p:ext uri="{BB962C8B-B14F-4D97-AF65-F5344CB8AC3E}">
        <p14:creationId xmlns:p14="http://schemas.microsoft.com/office/powerpoint/2010/main" val="2656507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1174449"/>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قرارات هيئة تدابير الصحة النباتية: الحوكمة (2)</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8" y="1905000"/>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140815" y="2210769"/>
            <a:ext cx="2234248" cy="3980432"/>
          </a:xfrm>
          <a:prstGeom prst="rect">
            <a:avLst/>
          </a:prstGeom>
        </p:spPr>
      </p:pic>
      <p:sp>
        <p:nvSpPr>
          <p:cNvPr id="6" name="Segnaposto testo 3">
            <a:extLst>
              <a:ext uri="{FF2B5EF4-FFF2-40B4-BE49-F238E27FC236}">
                <a16:creationId xmlns="" xmlns:a16="http://schemas.microsoft.com/office/drawing/2014/main" id="{8B2D46D3-8356-492A-9318-7A6E17E1553E}"/>
              </a:ext>
            </a:extLst>
          </p:cNvPr>
          <p:cNvSpPr txBox="1">
            <a:spLocks/>
          </p:cNvSpPr>
          <p:nvPr/>
        </p:nvSpPr>
        <p:spPr>
          <a:xfrm>
            <a:off x="4657258" y="2088849"/>
            <a:ext cx="5292152" cy="31657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EG" i="1" dirty="0"/>
              <a:t>تأسيس اليه الكترونية والسعي الى توافق هيئة تدابير الصحة النباتية الكترونيا على القرارات والمسائل التي يعتبرها رئيس مكتب هيئة تدابير الصحة النباتية من الأهمية او الحساسية التي تتطلب معرفة أعضاء الهيئة ومشاركتهم (باتباع اجراء اربع-أسابيع من الموافقة الصامتة)</a:t>
            </a:r>
          </a:p>
          <a:p>
            <a:pPr algn="just" rtl="1"/>
            <a:endParaRPr lang="ar-EG" i="1" dirty="0"/>
          </a:p>
          <a:p>
            <a:pPr algn="just" rtl="1"/>
            <a:r>
              <a:rPr lang="ar-EG" i="1" dirty="0"/>
              <a:t>تخويل المكتب من قبل هيئة تدابير الصحة النباتية بالعمل نيابة عنه في العام 2021</a:t>
            </a:r>
            <a:endParaRPr lang="en-GB" i="1" dirty="0"/>
          </a:p>
        </p:txBody>
      </p:sp>
    </p:spTree>
    <p:extLst>
      <p:ext uri="{BB962C8B-B14F-4D97-AF65-F5344CB8AC3E}">
        <p14:creationId xmlns:p14="http://schemas.microsoft.com/office/powerpoint/2010/main" val="2886206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26983" y="1281208"/>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CPM Decisions: Communication </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2039993" y="1998534"/>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7696200" y="2438400"/>
            <a:ext cx="2475370" cy="3717027"/>
          </a:xfrm>
          <a:prstGeom prst="rect">
            <a:avLst/>
          </a:prstGeom>
        </p:spPr>
      </p:pic>
      <p:sp>
        <p:nvSpPr>
          <p:cNvPr id="6" name="Segnaposto testo 3">
            <a:extLst>
              <a:ext uri="{FF2B5EF4-FFF2-40B4-BE49-F238E27FC236}">
                <a16:creationId xmlns="" xmlns:a16="http://schemas.microsoft.com/office/drawing/2014/main" id="{1C110BC5-81DE-47CD-A731-87FEE8021F29}"/>
              </a:ext>
            </a:extLst>
          </p:cNvPr>
          <p:cNvSpPr txBox="1">
            <a:spLocks/>
          </p:cNvSpPr>
          <p:nvPr/>
        </p:nvSpPr>
        <p:spPr>
          <a:xfrm>
            <a:off x="2461796" y="2484119"/>
            <a:ext cx="5045059" cy="39412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EG" sz="2400" dirty="0"/>
              <a:t>وضع استراتيجية اتصال جديدة للاتفاقية 2022-2030 تحت  رعاية المجموعة الخاصة بالاتصال لمكتب الهيئة</a:t>
            </a:r>
          </a:p>
          <a:p>
            <a:pPr algn="just" rtl="1"/>
            <a:endParaRPr lang="ar-EG" sz="2400" dirty="0"/>
          </a:p>
          <a:p>
            <a:pPr algn="just" rtl="1"/>
            <a:r>
              <a:rPr lang="ar-EG" sz="2400" dirty="0"/>
              <a:t>تشجيع الأطراف المتعاقدة للإعلان عن الأنشطة المنفذة على المستوى الوطني، والتي يمكن نشرها من خلال قنوات الاتصال الخاصة بأمانة الاتفاقية</a:t>
            </a:r>
            <a:endParaRPr lang="en-US" sz="2400" dirty="0"/>
          </a:p>
        </p:txBody>
      </p:sp>
    </p:spTree>
    <p:extLst>
      <p:ext uri="{BB962C8B-B14F-4D97-AF65-F5344CB8AC3E}">
        <p14:creationId xmlns:p14="http://schemas.microsoft.com/office/powerpoint/2010/main" val="12702734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4105" y="1359412"/>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قرارات هيئة تدابير الصحة النباتية</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تراث السنة الدولية لوقاية النباتات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1705" y="2253368"/>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1780" r="50202"/>
          <a:stretch/>
        </p:blipFill>
        <p:spPr>
          <a:xfrm>
            <a:off x="1891704" y="2750685"/>
            <a:ext cx="3476352" cy="3374048"/>
          </a:xfrm>
          <a:prstGeom prst="rect">
            <a:avLst/>
          </a:prstGeom>
        </p:spPr>
      </p:pic>
      <p:sp>
        <p:nvSpPr>
          <p:cNvPr id="6" name="Segnaposto testo 3">
            <a:extLst>
              <a:ext uri="{FF2B5EF4-FFF2-40B4-BE49-F238E27FC236}">
                <a16:creationId xmlns="" xmlns:a16="http://schemas.microsoft.com/office/drawing/2014/main" id="{60F7E54B-3969-4F9F-8C04-A33F81A1E8B8}"/>
              </a:ext>
            </a:extLst>
          </p:cNvPr>
          <p:cNvSpPr txBox="1">
            <a:spLocks/>
          </p:cNvSpPr>
          <p:nvPr/>
        </p:nvSpPr>
        <p:spPr>
          <a:xfrm>
            <a:off x="5650410" y="2824141"/>
            <a:ext cx="4635018" cy="38080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EG" sz="2400" i="1" dirty="0"/>
              <a:t>تفعيل الجهاز الاستشاري الفني للسنة الدولية للصحة النباتية 2020 ليعمل كجهاز إعدادي للاتفاقية للتخطيط والتنظيم للمؤتمر الدولي الأول للصحة النباتية </a:t>
            </a:r>
            <a:r>
              <a:rPr lang="ar-EG" sz="2400" i="1" dirty="0" err="1"/>
              <a:t>والويبينارات</a:t>
            </a:r>
            <a:r>
              <a:rPr lang="ar-EG" sz="2400" i="1" dirty="0"/>
              <a:t> المؤدية لها</a:t>
            </a:r>
          </a:p>
          <a:p>
            <a:pPr algn="just" rtl="1"/>
            <a:endParaRPr lang="ar-EG" sz="2400" i="1" dirty="0"/>
          </a:p>
          <a:p>
            <a:pPr algn="just" rtl="1"/>
            <a:r>
              <a:rPr lang="ar-EG" sz="2400" i="1" dirty="0"/>
              <a:t>دعوة الأطراف المتعاقدة في الاتفاقية للتطوع لاستضافة المؤتمر الدولي الأول للصحة النباتية في 2022</a:t>
            </a:r>
            <a:endParaRPr lang="en-GB" sz="2400" i="1" dirty="0"/>
          </a:p>
        </p:txBody>
      </p:sp>
    </p:spTree>
    <p:extLst>
      <p:ext uri="{BB962C8B-B14F-4D97-AF65-F5344CB8AC3E}">
        <p14:creationId xmlns:p14="http://schemas.microsoft.com/office/powerpoint/2010/main" val="669474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899139"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7924800" y="2428635"/>
            <a:ext cx="2905125" cy="3906564"/>
          </a:xfrm>
          <a:prstGeom prst="rect">
            <a:avLst/>
          </a:prstGeom>
        </p:spPr>
      </p:pic>
      <p:sp>
        <p:nvSpPr>
          <p:cNvPr id="6" name="Title 1">
            <a:extLst>
              <a:ext uri="{FF2B5EF4-FFF2-40B4-BE49-F238E27FC236}">
                <a16:creationId xmlns="" xmlns:a16="http://schemas.microsoft.com/office/drawing/2014/main" id="{4EB47553-8864-43EB-ACF2-FBF4AF244665}"/>
              </a:ext>
            </a:extLst>
          </p:cNvPr>
          <p:cNvSpPr txBox="1">
            <a:spLocks/>
          </p:cNvSpPr>
          <p:nvPr/>
        </p:nvSpPr>
        <p:spPr>
          <a:xfrm>
            <a:off x="1899139" y="1395053"/>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قرارات هيئة تدابير الصحة النباتية</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تراث السنة الدولية لوقاية النباتات (2)</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7" name="Segnaposto testo 3">
            <a:extLst>
              <a:ext uri="{FF2B5EF4-FFF2-40B4-BE49-F238E27FC236}">
                <a16:creationId xmlns="" xmlns:a16="http://schemas.microsoft.com/office/drawing/2014/main" id="{838FD003-D325-4BA5-8BED-597E61374DC5}"/>
              </a:ext>
            </a:extLst>
          </p:cNvPr>
          <p:cNvSpPr txBox="1">
            <a:spLocks/>
          </p:cNvSpPr>
          <p:nvPr/>
        </p:nvSpPr>
        <p:spPr>
          <a:xfrm>
            <a:off x="197950" y="2667000"/>
            <a:ext cx="6821978" cy="39065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EG" sz="2400" dirty="0"/>
              <a:t>دعم عملية تأسيس احتفال الأمم المتحدة بـ"اليوم الدولي لصحة النبات" يوم 12 مارس من كل عام</a:t>
            </a:r>
          </a:p>
          <a:p>
            <a:pPr algn="just" rtl="1"/>
            <a:endParaRPr lang="ar-EG" sz="2400" dirty="0"/>
          </a:p>
          <a:p>
            <a:pPr algn="just" rtl="1"/>
            <a:r>
              <a:rPr lang="ar-EG" sz="2400" dirty="0"/>
              <a:t>تشجيع الأطراف المتعاقدة في الاتفاقية لدعم المقترح باحتفال الأمم المتحدة باليوم الدولي لصحة النبات يوم 12 مايو من كل عام، من خلال تقديم تعهدات بدعم التنفيذ والتواصل مع الأطراف الأخرى خلال مؤتمر منظمة الأغذية والزراعة واجتماع الجمعية العامة للأمم المتحدة، وذلك لتسهيل المصادقة النهائية على ذلك المقترح</a:t>
            </a:r>
          </a:p>
        </p:txBody>
      </p:sp>
    </p:spTree>
    <p:extLst>
      <p:ext uri="{BB962C8B-B14F-4D97-AF65-F5344CB8AC3E}">
        <p14:creationId xmlns:p14="http://schemas.microsoft.com/office/powerpoint/2010/main" val="2490641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78175" y="1458122"/>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2.2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قرارات هيئة تدابير الصحة النباتية: التعاون الدولي وشبكات التواصل</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9" y="1514235"/>
            <a:ext cx="8768861" cy="45971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370608" y="2428635"/>
            <a:ext cx="3038475" cy="3714750"/>
          </a:xfrm>
          <a:prstGeom prst="rect">
            <a:avLst/>
          </a:prstGeom>
        </p:spPr>
      </p:pic>
      <p:sp>
        <p:nvSpPr>
          <p:cNvPr id="6" name="Segnaposto testo 3">
            <a:extLst>
              <a:ext uri="{FF2B5EF4-FFF2-40B4-BE49-F238E27FC236}">
                <a16:creationId xmlns="" xmlns:a16="http://schemas.microsoft.com/office/drawing/2014/main" id="{EC14C371-09DD-48BB-839A-3B35B6C6168A}"/>
              </a:ext>
            </a:extLst>
          </p:cNvPr>
          <p:cNvSpPr txBox="1">
            <a:spLocks/>
          </p:cNvSpPr>
          <p:nvPr/>
        </p:nvSpPr>
        <p:spPr>
          <a:xfrm>
            <a:off x="5334000" y="2885003"/>
            <a:ext cx="6465811" cy="32583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None/>
            </a:pPr>
            <a:r>
              <a:rPr lang="ar-EG" dirty="0"/>
              <a:t>دعم الطلب بان تشمل الاجندة القادمة لمجموعة التخطيط الاستراتيجي مراجعة مدى  اشتراك مجتمع الصحة النباتية في منهج الصحة الواحدة، ودور صحة النبات في الأمان الحيوي والامن الحيوي وحماية البيئة</a:t>
            </a:r>
            <a:endParaRPr lang="en-GB" dirty="0"/>
          </a:p>
        </p:txBody>
      </p:sp>
    </p:spTree>
    <p:extLst>
      <p:ext uri="{BB962C8B-B14F-4D97-AF65-F5344CB8AC3E}">
        <p14:creationId xmlns:p14="http://schemas.microsoft.com/office/powerpoint/2010/main" val="2518169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05926" y="1324336"/>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3.</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الخطط المستقبلية</a:t>
            </a: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901700" y="1752600"/>
            <a:ext cx="10464799" cy="37529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endParaRPr lang="en-US" sz="1600" b="1" dirty="0">
              <a:latin typeface="Calibri (Body)"/>
            </a:endParaRPr>
          </a:p>
          <a:p>
            <a:pPr marL="457200" lvl="1" indent="0" algn="r" rtl="1">
              <a:buNone/>
            </a:pPr>
            <a:r>
              <a:rPr lang="en-GB" sz="1600" b="1" dirty="0"/>
              <a:t>3.1</a:t>
            </a:r>
            <a:r>
              <a:rPr lang="ar-EG" sz="1600" b="1" dirty="0"/>
              <a:t> تنظيم اجتماعات لأجهزة الحوكمة </a:t>
            </a:r>
          </a:p>
          <a:p>
            <a:pPr lvl="1" algn="r" rtl="1"/>
            <a:r>
              <a:rPr lang="ar-EG" sz="1600" dirty="0"/>
              <a:t>مكتب هيئة تدابير الصحة النباتية، مجموعة التخطيط الاستراتيجي 2021، البدء في الاعدادات لاجتماع هيئة تدابير الصحة النباتية الدورة 16</a:t>
            </a:r>
          </a:p>
          <a:p>
            <a:pPr marL="457200" lvl="1" indent="0">
              <a:buNone/>
            </a:pPr>
            <a:endParaRPr lang="en-GB" sz="1600" dirty="0"/>
          </a:p>
          <a:p>
            <a:pPr marL="457200" lvl="1" indent="0" algn="r" rtl="1">
              <a:buNone/>
            </a:pPr>
            <a:r>
              <a:rPr lang="en-GB" sz="1600" b="1" dirty="0"/>
              <a:t>3.2</a:t>
            </a:r>
            <a:r>
              <a:rPr lang="ar-EG" sz="1600" b="1" dirty="0"/>
              <a:t> </a:t>
            </a:r>
            <a:r>
              <a:rPr lang="en-GB" sz="1600" b="1" dirty="0"/>
              <a:t> </a:t>
            </a:r>
            <a:r>
              <a:rPr lang="ar-EG" sz="1600" b="1" dirty="0"/>
              <a:t>تأسيس ثلاث مجموعات خاصة داخل هيئة تدابير الصحة النباتية ووضع استراتيجية اتصال جديدة للاتفاقية </a:t>
            </a:r>
          </a:p>
          <a:p>
            <a:endParaRPr lang="en-GB" sz="1600" i="1" dirty="0"/>
          </a:p>
          <a:p>
            <a:pPr marL="457200" lvl="1" indent="0" algn="r" rtl="1">
              <a:buNone/>
            </a:pPr>
            <a:r>
              <a:rPr lang="en-GB" sz="1600" b="1" dirty="0"/>
              <a:t>3.3</a:t>
            </a:r>
            <a:r>
              <a:rPr lang="ar-EG" sz="1600" b="1" dirty="0"/>
              <a:t> </a:t>
            </a:r>
            <a:r>
              <a:rPr lang="en-GB" sz="1600" b="1" dirty="0"/>
              <a:t> </a:t>
            </a:r>
            <a:r>
              <a:rPr lang="ar-EG" sz="1600" b="1" dirty="0"/>
              <a:t>تراث السنة الدولية للصحة النباتية (اليوم </a:t>
            </a:r>
            <a:r>
              <a:rPr lang="ar-EG" sz="1600" b="1" dirty="0" err="1"/>
              <a:t>الدولى</a:t>
            </a:r>
            <a:r>
              <a:rPr lang="ar-EG" sz="1600" b="1" dirty="0"/>
              <a:t> لصحة النبات، المؤتمر </a:t>
            </a:r>
            <a:r>
              <a:rPr lang="ar-EG" sz="1600" b="1" dirty="0" err="1"/>
              <a:t>الدولى</a:t>
            </a:r>
            <a:r>
              <a:rPr lang="ar-EG" sz="1600" b="1" dirty="0"/>
              <a:t> لصحة النبات)</a:t>
            </a:r>
          </a:p>
          <a:p>
            <a:pPr lvl="1" algn="r" rtl="1"/>
            <a:r>
              <a:rPr lang="ar-EG" sz="1600" dirty="0"/>
              <a:t>دعم زامبيا في عملية الإعلان عن اليوم الدولي لصحة النبات</a:t>
            </a:r>
          </a:p>
          <a:p>
            <a:pPr lvl="1" algn="r" rtl="1"/>
            <a:r>
              <a:rPr lang="ar-EG" sz="1600" dirty="0"/>
              <a:t>تنظيم اليوم الدولي لصحة النبات كتراث للسنة الدولية للصحة النباتية 2020</a:t>
            </a:r>
          </a:p>
          <a:p>
            <a:pPr lvl="1" algn="r" rtl="1"/>
            <a:r>
              <a:rPr lang="ar-EG" sz="1600" dirty="0"/>
              <a:t>الدعم الجماعي وتعريف الطرف المتعاقد المتطوع لاستضافة المؤتمر الدولي الأول لصحة النبات</a:t>
            </a:r>
          </a:p>
          <a:p>
            <a:pPr lvl="1" algn="r" rtl="1"/>
            <a:r>
              <a:rPr lang="ar-EG" sz="1600" dirty="0"/>
              <a:t>دعم الدولة المضيفة لتنظيم المؤتمر الدولي الأول لصحة النبات كمناسبة للاتفاقية خلال الأسبوع الذى يشمل اليوم 12 مايو 2022</a:t>
            </a:r>
          </a:p>
          <a:p>
            <a:pPr lvl="2"/>
            <a:endParaRPr lang="en-GB" sz="1600" i="1" dirty="0"/>
          </a:p>
          <a:p>
            <a:pPr marL="457200" lvl="1" indent="0" algn="r" rtl="1">
              <a:buNone/>
            </a:pPr>
            <a:r>
              <a:rPr lang="en-GB" sz="1600" b="1" dirty="0"/>
              <a:t>3.4 </a:t>
            </a:r>
            <a:r>
              <a:rPr lang="ar-EG" sz="1600" b="1" dirty="0"/>
              <a:t> الشراكة وشبكات الاتصال</a:t>
            </a:r>
          </a:p>
          <a:p>
            <a:pPr lvl="1" algn="r" rtl="1"/>
            <a:r>
              <a:rPr lang="ar-EG" sz="1600" dirty="0"/>
              <a:t>تحديث وإعادة تفعيل استراتيجية الشراكة الى أكتوبر 2021 </a:t>
            </a:r>
            <a:r>
              <a:rPr lang="ar-EG" sz="1600" dirty="0" err="1"/>
              <a:t>بناءا</a:t>
            </a:r>
            <a:r>
              <a:rPr lang="ar-EG" sz="1600" dirty="0"/>
              <a:t> على طلب مجموعة التخطيط الاستراتيجي 2020</a:t>
            </a:r>
          </a:p>
          <a:p>
            <a:pPr lvl="1" algn="r" rtl="1"/>
            <a:r>
              <a:rPr lang="ar-EG" sz="1600" dirty="0"/>
              <a:t>التنسيق لتنظيم اجتماعات ومؤتمرات المنظمات الإقليمية لوقاية النبات وورش العمل الإقليمية للاتفاقية</a:t>
            </a:r>
          </a:p>
        </p:txBody>
      </p:sp>
    </p:spTree>
    <p:extLst>
      <p:ext uri="{BB962C8B-B14F-4D97-AF65-F5344CB8AC3E}">
        <p14:creationId xmlns:p14="http://schemas.microsoft.com/office/powerpoint/2010/main" val="1624448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 xmlns:ahyp="http://schemas.microsoft.com/office/drawing/2018/hyperlinkcolor"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59488" y="162239"/>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الخطوط الرئيسية</a:t>
            </a:r>
            <a:endParaRPr lang="en-US"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6033375" y="1818007"/>
            <a:ext cx="4281815" cy="40426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endParaRPr lang="en-US" sz="2400" b="1" dirty="0">
              <a:latin typeface="Calibri (Body)"/>
            </a:endParaRPr>
          </a:p>
          <a:p>
            <a:pPr marL="514350" indent="-514350" algn="r" rtl="1">
              <a:buFont typeface="+mj-lt"/>
              <a:buAutoNum type="arabicPeriod"/>
            </a:pPr>
            <a:r>
              <a:rPr lang="ar-EG" dirty="0">
                <a:latin typeface="Calibri (Body)"/>
              </a:rPr>
              <a:t>نظرة عامة على الاتفاقية الدولية لوقاية النباتات</a:t>
            </a:r>
            <a:endParaRPr lang="en-US" dirty="0">
              <a:latin typeface="Calibri (Body)"/>
            </a:endParaRPr>
          </a:p>
          <a:p>
            <a:pPr marL="514350" indent="-514350" algn="r" rtl="1">
              <a:buFont typeface="+mj-lt"/>
              <a:buAutoNum type="arabicPeriod"/>
            </a:pPr>
            <a:r>
              <a:rPr lang="ar-EG" dirty="0">
                <a:latin typeface="Calibri (Body)"/>
              </a:rPr>
              <a:t>إنجازات الحوكمة والاستراتيجية 2021 </a:t>
            </a:r>
          </a:p>
          <a:p>
            <a:pPr marL="514350" indent="-514350" algn="r" rtl="1">
              <a:buFont typeface="+mj-lt"/>
              <a:buAutoNum type="arabicPeriod"/>
            </a:pPr>
            <a:r>
              <a:rPr lang="ar-EG" dirty="0">
                <a:latin typeface="Calibri (Body)"/>
              </a:rPr>
              <a:t>الخطط المستقبلية</a:t>
            </a:r>
            <a:endParaRPr lang="en-US" dirty="0">
              <a:latin typeface="Calibri (Body)"/>
            </a:endParaRPr>
          </a:p>
          <a:p>
            <a:pPr marL="0" indent="0">
              <a:buNone/>
            </a:pPr>
            <a:endParaRPr lang="en-US" sz="2400" b="1" dirty="0">
              <a:latin typeface="Calibri (Body)"/>
            </a:endParaRPr>
          </a:p>
        </p:txBody>
      </p:sp>
      <p:pic>
        <p:nvPicPr>
          <p:cNvPr id="6" name="Picture 5"/>
          <p:cNvPicPr>
            <a:picLocks noChangeAspect="1"/>
          </p:cNvPicPr>
          <p:nvPr/>
        </p:nvPicPr>
        <p:blipFill>
          <a:blip r:embed="rId2"/>
          <a:stretch>
            <a:fillRect/>
          </a:stretch>
        </p:blipFill>
        <p:spPr>
          <a:xfrm>
            <a:off x="1899139" y="1919607"/>
            <a:ext cx="3781425" cy="3524250"/>
          </a:xfrm>
          <a:prstGeom prst="rect">
            <a:avLst/>
          </a:prstGeom>
        </p:spPr>
      </p:pic>
    </p:spTree>
    <p:extLst>
      <p:ext uri="{BB962C8B-B14F-4D97-AF65-F5344CB8AC3E}">
        <p14:creationId xmlns:p14="http://schemas.microsoft.com/office/powerpoint/2010/main" val="2195851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05927" y="1635198"/>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14350" indent="-514350" algn="ctr">
              <a:buFont typeface="+mj-lt"/>
              <a:buAutoNum type="arabicPeriod"/>
            </a:pPr>
            <a:r>
              <a:rPr lang="ar-EG"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نظرة عامة على الاتفاقية الدولية لوقاية النباتات</a:t>
            </a:r>
            <a:endParaRPr lang="en-US" sz="40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120584" y="2863180"/>
            <a:ext cx="1747694" cy="1683182"/>
          </a:xfrm>
          <a:prstGeom prst="rect">
            <a:avLst/>
          </a:prstGeom>
        </p:spPr>
      </p:pic>
      <p:pic>
        <p:nvPicPr>
          <p:cNvPr id="6" name="Picture 5"/>
          <p:cNvPicPr>
            <a:picLocks noChangeAspect="1"/>
          </p:cNvPicPr>
          <p:nvPr/>
        </p:nvPicPr>
        <p:blipFill>
          <a:blip r:embed="rId3"/>
          <a:stretch>
            <a:fillRect/>
          </a:stretch>
        </p:blipFill>
        <p:spPr>
          <a:xfrm>
            <a:off x="4270091" y="2839564"/>
            <a:ext cx="1730754" cy="1706798"/>
          </a:xfrm>
          <a:prstGeom prst="rect">
            <a:avLst/>
          </a:prstGeom>
        </p:spPr>
      </p:pic>
      <p:pic>
        <p:nvPicPr>
          <p:cNvPr id="7" name="Picture 6"/>
          <p:cNvPicPr>
            <a:picLocks noChangeAspect="1"/>
          </p:cNvPicPr>
          <p:nvPr/>
        </p:nvPicPr>
        <p:blipFill>
          <a:blip r:embed="rId4"/>
          <a:stretch>
            <a:fillRect/>
          </a:stretch>
        </p:blipFill>
        <p:spPr>
          <a:xfrm>
            <a:off x="6383817" y="2848676"/>
            <a:ext cx="1683616" cy="1683616"/>
          </a:xfrm>
          <a:prstGeom prst="rect">
            <a:avLst/>
          </a:prstGeom>
        </p:spPr>
      </p:pic>
      <p:pic>
        <p:nvPicPr>
          <p:cNvPr id="8" name="Picture 7"/>
          <p:cNvPicPr>
            <a:picLocks noChangeAspect="1"/>
          </p:cNvPicPr>
          <p:nvPr/>
        </p:nvPicPr>
        <p:blipFill>
          <a:blip r:embed="rId5"/>
          <a:stretch>
            <a:fillRect/>
          </a:stretch>
        </p:blipFill>
        <p:spPr>
          <a:xfrm>
            <a:off x="8494342" y="2895600"/>
            <a:ext cx="1706798" cy="1706798"/>
          </a:xfrm>
          <a:prstGeom prst="rect">
            <a:avLst/>
          </a:prstGeom>
        </p:spPr>
      </p:pic>
      <p:sp>
        <p:nvSpPr>
          <p:cNvPr id="10" name="TextBox 9"/>
          <p:cNvSpPr txBox="1"/>
          <p:nvPr/>
        </p:nvSpPr>
        <p:spPr>
          <a:xfrm>
            <a:off x="1874977" y="4764732"/>
            <a:ext cx="1462260" cy="1200329"/>
          </a:xfrm>
          <a:prstGeom prst="rect">
            <a:avLst/>
          </a:prstGeom>
          <a:noFill/>
        </p:spPr>
        <p:txBody>
          <a:bodyPr wrap="none" rtlCol="0">
            <a:spAutoFit/>
          </a:bodyPr>
          <a:lstStyle/>
          <a:p>
            <a:pPr lvl="1" algn="ctr"/>
            <a:r>
              <a:rPr lang="en-GB" dirty="0">
                <a:latin typeface="Calibri (Body)"/>
              </a:rPr>
              <a:t>1.1</a:t>
            </a:r>
            <a:r>
              <a:rPr lang="en-GB" sz="2000" i="1" dirty="0">
                <a:latin typeface="Calibri (Body)"/>
              </a:rPr>
              <a:t> </a:t>
            </a:r>
          </a:p>
          <a:p>
            <a:pPr lvl="1" algn="ctr"/>
            <a:r>
              <a:rPr lang="ar-EG" dirty="0">
                <a:latin typeface="Calibri (Body)"/>
              </a:rPr>
              <a:t>التاريخ</a:t>
            </a:r>
            <a:endParaRPr lang="en-GB" dirty="0">
              <a:latin typeface="Calibri (Body)"/>
            </a:endParaRPr>
          </a:p>
          <a:p>
            <a:endParaRPr lang="en-US" dirty="0"/>
          </a:p>
        </p:txBody>
      </p:sp>
      <p:sp>
        <p:nvSpPr>
          <p:cNvPr id="11" name="TextBox 10"/>
          <p:cNvSpPr txBox="1"/>
          <p:nvPr/>
        </p:nvSpPr>
        <p:spPr>
          <a:xfrm>
            <a:off x="3790931" y="4764732"/>
            <a:ext cx="2674130" cy="1200329"/>
          </a:xfrm>
          <a:prstGeom prst="rect">
            <a:avLst/>
          </a:prstGeom>
          <a:noFill/>
        </p:spPr>
        <p:txBody>
          <a:bodyPr wrap="none" rtlCol="0">
            <a:spAutoFit/>
          </a:bodyPr>
          <a:lstStyle/>
          <a:p>
            <a:pPr algn="ctr"/>
            <a:r>
              <a:rPr lang="en-GB" dirty="0">
                <a:latin typeface="Calibri (Body)"/>
              </a:rPr>
              <a:t>1.2 </a:t>
            </a:r>
          </a:p>
          <a:p>
            <a:pPr algn="ctr"/>
            <a:r>
              <a:rPr lang="ar-EG" dirty="0">
                <a:latin typeface="Calibri (Body)"/>
              </a:rPr>
              <a:t>الرؤية، المهمة، والاهداف</a:t>
            </a:r>
          </a:p>
          <a:p>
            <a:endParaRPr lang="en-US" dirty="0"/>
          </a:p>
        </p:txBody>
      </p:sp>
      <p:sp>
        <p:nvSpPr>
          <p:cNvPr id="12" name="TextBox 11"/>
          <p:cNvSpPr txBox="1"/>
          <p:nvPr/>
        </p:nvSpPr>
        <p:spPr>
          <a:xfrm>
            <a:off x="6277909" y="4764732"/>
            <a:ext cx="1853392" cy="830997"/>
          </a:xfrm>
          <a:prstGeom prst="rect">
            <a:avLst/>
          </a:prstGeom>
          <a:noFill/>
        </p:spPr>
        <p:txBody>
          <a:bodyPr wrap="none" rtlCol="0">
            <a:spAutoFit/>
          </a:bodyPr>
          <a:lstStyle/>
          <a:p>
            <a:pPr algn="ctr"/>
            <a:r>
              <a:rPr lang="en-GB" dirty="0">
                <a:latin typeface="Calibri (Body)"/>
              </a:rPr>
              <a:t>1.3</a:t>
            </a:r>
          </a:p>
          <a:p>
            <a:pPr algn="ctr"/>
            <a:r>
              <a:rPr lang="ar-EG" dirty="0">
                <a:latin typeface="Calibri (Body)"/>
              </a:rPr>
              <a:t>الأنشطة الاساسية</a:t>
            </a:r>
            <a:endParaRPr lang="en-GB" dirty="0">
              <a:latin typeface="Calibri (Body)"/>
            </a:endParaRPr>
          </a:p>
        </p:txBody>
      </p:sp>
      <p:sp>
        <p:nvSpPr>
          <p:cNvPr id="13" name="TextBox 12"/>
          <p:cNvSpPr txBox="1"/>
          <p:nvPr/>
        </p:nvSpPr>
        <p:spPr>
          <a:xfrm>
            <a:off x="8358973" y="4795509"/>
            <a:ext cx="1935145" cy="830997"/>
          </a:xfrm>
          <a:prstGeom prst="rect">
            <a:avLst/>
          </a:prstGeom>
          <a:noFill/>
        </p:spPr>
        <p:txBody>
          <a:bodyPr wrap="none" rtlCol="0">
            <a:spAutoFit/>
          </a:bodyPr>
          <a:lstStyle/>
          <a:p>
            <a:pPr algn="ctr"/>
            <a:r>
              <a:rPr lang="en-GB" dirty="0">
                <a:latin typeface="Calibri (Body)"/>
              </a:rPr>
              <a:t>1.4 </a:t>
            </a:r>
          </a:p>
          <a:p>
            <a:pPr algn="ctr"/>
            <a:r>
              <a:rPr lang="ar-EG" dirty="0">
                <a:latin typeface="Calibri (Body)"/>
              </a:rPr>
              <a:t>الحوكمة والمجتمع</a:t>
            </a:r>
            <a:endParaRPr lang="en-US" dirty="0">
              <a:latin typeface="Calibri (Body)"/>
            </a:endParaRPr>
          </a:p>
        </p:txBody>
      </p:sp>
    </p:spTree>
    <p:extLst>
      <p:ext uri="{BB962C8B-B14F-4D97-AF65-F5344CB8AC3E}">
        <p14:creationId xmlns:p14="http://schemas.microsoft.com/office/powerpoint/2010/main" val="3725809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13792" y="29737"/>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1.1</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التاريخ</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 xmlns:a16="http://schemas.microsoft.com/office/drawing/2014/main" id="{65D6FA7A-5FA6-6C42-99FF-B18CE1592F25}"/>
              </a:ext>
            </a:extLst>
          </p:cNvPr>
          <p:cNvSpPr txBox="1">
            <a:spLocks/>
          </p:cNvSpPr>
          <p:nvPr/>
        </p:nvSpPr>
        <p:spPr>
          <a:xfrm>
            <a:off x="2488158" y="1514233"/>
            <a:ext cx="7866250" cy="47849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ar-EG" sz="1600" b="1" dirty="0">
                <a:cs typeface="Calibri" panose="020F0502020204030204" pitchFamily="34" charset="0"/>
              </a:rPr>
              <a:t>المرحلة الأولى – 1881 بدايات الاتفاقية – اتفاقية </a:t>
            </a:r>
            <a:r>
              <a:rPr lang="ar-EG" sz="1600" b="1" dirty="0" err="1">
                <a:cs typeface="Calibri" panose="020F0502020204030204" pitchFamily="34" charset="0"/>
              </a:rPr>
              <a:t>الفلوكسيرا</a:t>
            </a:r>
            <a:r>
              <a:rPr lang="ar-EG" sz="1600" b="1" dirty="0">
                <a:cs typeface="Calibri" panose="020F0502020204030204" pitchFamily="34" charset="0"/>
              </a:rPr>
              <a:t> </a:t>
            </a:r>
            <a:r>
              <a:rPr lang="en-US" sz="1600" i="1" dirty="0">
                <a:cs typeface="Calibri" panose="020F0502020204030204" pitchFamily="34" charset="0"/>
              </a:rPr>
              <a:t>Phylloxera </a:t>
            </a:r>
            <a:r>
              <a:rPr lang="en-US" sz="1600" i="1" dirty="0" err="1">
                <a:cs typeface="Calibri" panose="020F0502020204030204" pitchFamily="34" charset="0"/>
              </a:rPr>
              <a:t>vastatrix</a:t>
            </a:r>
            <a:r>
              <a:rPr lang="en-US" sz="1600" i="1" dirty="0">
                <a:cs typeface="Calibri" panose="020F0502020204030204" pitchFamily="34" charset="0"/>
              </a:rPr>
              <a:t> </a:t>
            </a:r>
          </a:p>
          <a:p>
            <a:pPr marL="0" indent="0" algn="r" rtl="1">
              <a:buNone/>
            </a:pPr>
            <a:r>
              <a:rPr lang="ar-EG" sz="1600" b="1" dirty="0">
                <a:cs typeface="Calibri" panose="020F0502020204030204" pitchFamily="34" charset="0"/>
              </a:rPr>
              <a:t>المرحلة الثانية – 1951</a:t>
            </a:r>
          </a:p>
          <a:p>
            <a:pPr marL="0" indent="0" algn="r" rtl="1">
              <a:buNone/>
            </a:pPr>
            <a:r>
              <a:rPr lang="ar-EG" sz="1600" dirty="0">
                <a:cs typeface="Calibri" panose="020F0502020204030204" pitchFamily="34" charset="0"/>
              </a:rPr>
              <a:t>تبنى النص الأصلي للاتفاقية في </a:t>
            </a:r>
            <a:r>
              <a:rPr lang="ar-EG" sz="1600" b="1" dirty="0">
                <a:cs typeface="Calibri" panose="020F0502020204030204" pitchFamily="34" charset="0"/>
              </a:rPr>
              <a:t>1951</a:t>
            </a:r>
          </a:p>
          <a:p>
            <a:pPr marL="0" indent="0" algn="r" rtl="1">
              <a:buNone/>
            </a:pPr>
            <a:r>
              <a:rPr lang="ar-EG" sz="1600" b="1" dirty="0">
                <a:cs typeface="Calibri" panose="020F0502020204030204" pitchFamily="34" charset="0"/>
              </a:rPr>
              <a:t>الثالث من ابريل 1952 </a:t>
            </a:r>
            <a:r>
              <a:rPr lang="ar-EG" sz="1600" dirty="0">
                <a:cs typeface="Calibri" panose="020F0502020204030204" pitchFamily="34" charset="0"/>
              </a:rPr>
              <a:t>دخول اتفاقية صحة النبات الى حيز التنفيذ</a:t>
            </a:r>
          </a:p>
          <a:p>
            <a:pPr marL="0" indent="0" algn="r" rtl="1">
              <a:buNone/>
            </a:pPr>
            <a:r>
              <a:rPr lang="ar-EG" sz="1600" b="1" dirty="0">
                <a:cs typeface="Calibri" panose="020F0502020204030204" pitchFamily="34" charset="0"/>
              </a:rPr>
              <a:t>المرحلة الثالثة – 1979: مراجعة نص الاتفاقية</a:t>
            </a:r>
          </a:p>
          <a:p>
            <a:pPr marL="0" indent="0" algn="r" rtl="1">
              <a:buNone/>
            </a:pPr>
            <a:r>
              <a:rPr lang="ar-EG" sz="1600" dirty="0">
                <a:cs typeface="Calibri" panose="020F0502020204030204" pitchFamily="34" charset="0"/>
              </a:rPr>
              <a:t>اول تعديل في الاتفاقية يقود الى برنامج لوضع المعايير</a:t>
            </a:r>
          </a:p>
          <a:p>
            <a:pPr marL="0" indent="0" algn="r" rtl="1">
              <a:buNone/>
            </a:pPr>
            <a:r>
              <a:rPr lang="ar-EG" sz="1600" dirty="0">
                <a:cs typeface="Calibri" panose="020F0502020204030204" pitchFamily="34" charset="0"/>
              </a:rPr>
              <a:t>تأسيس امانة الاتفاقية في </a:t>
            </a:r>
            <a:r>
              <a:rPr lang="ar-EG" sz="1600" b="1" dirty="0">
                <a:cs typeface="Calibri" panose="020F0502020204030204" pitchFamily="34" charset="0"/>
              </a:rPr>
              <a:t>1992</a:t>
            </a:r>
          </a:p>
          <a:p>
            <a:pPr marL="0" indent="0" algn="r" rtl="1">
              <a:buNone/>
            </a:pPr>
            <a:r>
              <a:rPr lang="ar-EG" sz="1600" dirty="0">
                <a:cs typeface="Calibri" panose="020F0502020204030204" pitchFamily="34" charset="0"/>
              </a:rPr>
              <a:t>اعتراف </a:t>
            </a:r>
            <a:r>
              <a:rPr lang="ar-EG" sz="1600" b="1" dirty="0">
                <a:cs typeface="Calibri" panose="020F0502020204030204" pitchFamily="34" charset="0"/>
              </a:rPr>
              <a:t>منظمة التجارة العالمية من خلال اتفاقية الصحة والصحة النباتية </a:t>
            </a:r>
            <a:r>
              <a:rPr lang="ar-EG" sz="1600" dirty="0">
                <a:cs typeface="Calibri" panose="020F0502020204030204" pitchFamily="34" charset="0"/>
              </a:rPr>
              <a:t>بالاتفاقية الدولية لوقاية النباتات كمنظمة لوضع المعايير الخاصة بصحة النبات في </a:t>
            </a:r>
            <a:r>
              <a:rPr lang="ar-EG" sz="1600" b="1" dirty="0">
                <a:cs typeface="Calibri" panose="020F0502020204030204" pitchFamily="34" charset="0"/>
              </a:rPr>
              <a:t>1995</a:t>
            </a:r>
          </a:p>
          <a:p>
            <a:pPr marL="0" indent="0" algn="r" rtl="1">
              <a:buNone/>
            </a:pPr>
            <a:r>
              <a:rPr lang="ar-EG" sz="1600" b="1" dirty="0">
                <a:cs typeface="Calibri" panose="020F0502020204030204" pitchFamily="34" charset="0"/>
              </a:rPr>
              <a:t>المرحلة الرابعة - 1997: المراجعات التالية للاتفاقية</a:t>
            </a:r>
          </a:p>
          <a:p>
            <a:pPr marL="0" indent="0" algn="r" rtl="1">
              <a:buNone/>
            </a:pPr>
            <a:r>
              <a:rPr lang="ar-EG" sz="1600" b="1" dirty="0">
                <a:cs typeface="Calibri" panose="020F0502020204030204" pitchFamily="34" charset="0"/>
              </a:rPr>
              <a:t>1997: </a:t>
            </a:r>
            <a:r>
              <a:rPr lang="ar-EG" sz="1600" dirty="0">
                <a:cs typeface="Calibri" panose="020F0502020204030204" pitchFamily="34" charset="0"/>
              </a:rPr>
              <a:t>مؤتمر  منظمة الأغذية </a:t>
            </a:r>
            <a:r>
              <a:rPr lang="ar-EG" sz="1600" dirty="0" err="1">
                <a:cs typeface="Calibri" panose="020F0502020204030204" pitchFamily="34" charset="0"/>
              </a:rPr>
              <a:t>والراعة</a:t>
            </a:r>
            <a:r>
              <a:rPr lang="ar-EG" sz="1600" dirty="0">
                <a:cs typeface="Calibri" panose="020F0502020204030204" pitchFamily="34" charset="0"/>
              </a:rPr>
              <a:t> للأمم المتحدة يتبنى النص المراجع للاتفاقية ويؤسس مؤقتا هيئة تدابير الصحة النباتية</a:t>
            </a:r>
          </a:p>
          <a:p>
            <a:pPr marL="0" indent="0" algn="r" rtl="1">
              <a:buNone/>
            </a:pPr>
            <a:r>
              <a:rPr lang="ar-EG" sz="1600" b="1" dirty="0">
                <a:cs typeface="Calibri" panose="020F0502020204030204" pitchFamily="34" charset="0"/>
              </a:rPr>
              <a:t>2015: </a:t>
            </a:r>
            <a:r>
              <a:rPr lang="ar-EG" sz="1600" dirty="0">
                <a:cs typeface="Calibri" panose="020F0502020204030204" pitchFamily="34" charset="0"/>
              </a:rPr>
              <a:t>اعتراف اتفاقية حماية التنوع الحيوي باتفاقية وقاية النباتات كجهة وحيدة لوضع المعايير</a:t>
            </a:r>
          </a:p>
          <a:p>
            <a:pPr marL="0" indent="0" algn="r" rtl="1">
              <a:buNone/>
            </a:pPr>
            <a:r>
              <a:rPr lang="ar-EG" sz="1600" b="1" dirty="0">
                <a:cs typeface="Calibri" panose="020F0502020204030204" pitchFamily="34" charset="0"/>
              </a:rPr>
              <a:t>2018</a:t>
            </a:r>
            <a:r>
              <a:rPr lang="ar-EG" sz="1400" dirty="0">
                <a:cs typeface="Calibri" panose="020F0502020204030204" pitchFamily="34" charset="0"/>
              </a:rPr>
              <a:t>: اعلان الجمعية العامة للأمم المتحدة العام 2020 كسنة دولية للصحة النباتية</a:t>
            </a:r>
            <a:endParaRPr lang="en-US" sz="1400" dirty="0">
              <a:cs typeface="Calibri" panose="020F0502020204030204" pitchFamily="34" charset="0"/>
            </a:endParaRPr>
          </a:p>
        </p:txBody>
      </p:sp>
      <p:sp>
        <p:nvSpPr>
          <p:cNvPr id="7" name="Content Placeholder 2"/>
          <p:cNvSpPr txBox="1">
            <a:spLocks/>
          </p:cNvSpPr>
          <p:nvPr/>
        </p:nvSpPr>
        <p:spPr>
          <a:xfrm>
            <a:off x="1724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2"/>
          <a:stretch>
            <a:fillRect/>
          </a:stretch>
        </p:blipFill>
        <p:spPr>
          <a:xfrm rot="5400000">
            <a:off x="8353905" y="3432167"/>
            <a:ext cx="4784965" cy="668230"/>
          </a:xfrm>
          <a:prstGeom prst="rect">
            <a:avLst/>
          </a:prstGeom>
        </p:spPr>
      </p:pic>
    </p:spTree>
    <p:extLst>
      <p:ext uri="{BB962C8B-B14F-4D97-AF65-F5344CB8AC3E}">
        <p14:creationId xmlns:p14="http://schemas.microsoft.com/office/powerpoint/2010/main" val="3579453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12167" y="1152684"/>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1.2</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الرؤية، المهمة، الهدف</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2773641" y="-1154160"/>
            <a:ext cx="8854633" cy="481711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Segnaposto testo 4">
            <a:extLst>
              <a:ext uri="{FF2B5EF4-FFF2-40B4-BE49-F238E27FC236}">
                <a16:creationId xmlns="" xmlns:a16="http://schemas.microsoft.com/office/drawing/2014/main" id="{C8F1D4F1-7098-4672-86FA-6EE4BE7CE276}"/>
              </a:ext>
            </a:extLst>
          </p:cNvPr>
          <p:cNvSpPr txBox="1">
            <a:spLocks/>
          </p:cNvSpPr>
          <p:nvPr/>
        </p:nvSpPr>
        <p:spPr>
          <a:xfrm>
            <a:off x="2286000" y="2272031"/>
            <a:ext cx="8491504" cy="1743033"/>
          </a:xfrm>
          <a:prstGeom prst="rect">
            <a:avLst/>
          </a:prstGeom>
        </p:spPr>
        <p:txBody>
          <a:bodyPr/>
          <a:lstStyle>
            <a:lvl1pPr marL="0" marR="0" indent="0" algn="l" defTabSz="914400" rtl="0" eaLnBrk="1" fontAlgn="auto" latinLnBrk="0" hangingPunct="1">
              <a:lnSpc>
                <a:spcPct val="100000"/>
              </a:lnSpc>
              <a:spcBef>
                <a:spcPts val="1000"/>
              </a:spcBef>
              <a:spcAft>
                <a:spcPts val="130"/>
              </a:spcAft>
              <a:buClr>
                <a:srgbClr val="4A7665"/>
              </a:buClr>
              <a:buSzPct val="99000"/>
              <a:buFont typeface="Arial" panose="020B0604020202020204" pitchFamily="34" charset="0"/>
              <a:buNone/>
              <a:tabLst/>
              <a:defRPr sz="1600" b="0" i="0" u="none" strike="noStrike" cap="none" spc="0" baseline="0">
                <a:ln>
                  <a:noFill/>
                </a:ln>
                <a:solidFill>
                  <a:schemeClr val="tx1"/>
                </a:solidFill>
                <a:uFillTx/>
                <a:latin typeface="+mn-lt"/>
                <a:ea typeface="+mn-ea"/>
                <a:cs typeface="+mn-cs"/>
                <a:sym typeface="Calibri"/>
              </a:defRPr>
            </a:lvl1pPr>
            <a:lvl2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2pPr>
            <a:lvl3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3pPr>
            <a:lvl4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4pPr>
            <a:lvl5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5pPr>
            <a:lvl6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6pPr>
            <a:lvl7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7pPr>
            <a:lvl8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8pPr>
            <a:lvl9pPr marL="0" marR="0" indent="0" algn="l" defTabSz="914400" rtl="0" latinLnBrk="0">
              <a:lnSpc>
                <a:spcPct val="90000"/>
              </a:lnSpc>
              <a:spcBef>
                <a:spcPts val="1000"/>
              </a:spcBef>
              <a:spcAft>
                <a:spcPts val="0"/>
              </a:spcAft>
              <a:buClrTx/>
              <a:buSzTx/>
              <a:buFontTx/>
              <a:buNone/>
              <a:tabLst/>
              <a:defRPr sz="2400" b="1" i="0" u="none" strike="noStrike" cap="none" spc="0" baseline="0">
                <a:ln>
                  <a:noFill/>
                </a:ln>
                <a:solidFill>
                  <a:srgbClr val="FFFFFF"/>
                </a:solidFill>
                <a:uFillTx/>
                <a:latin typeface="+mn-lt"/>
                <a:ea typeface="+mn-ea"/>
                <a:cs typeface="+mn-cs"/>
                <a:sym typeface="Calibri"/>
              </a:defRPr>
            </a:lvl9pPr>
          </a:lstStyle>
          <a:p>
            <a:pPr marL="214313" indent="-214313" algn="just" rtl="1">
              <a:buFont typeface="Arial" panose="020B0604020202020204" pitchFamily="34" charset="0"/>
              <a:buChar char="•"/>
            </a:pPr>
            <a:r>
              <a:rPr lang="ar-EG" sz="1800" b="1" dirty="0">
                <a:latin typeface="Calibri (Body)"/>
              </a:rPr>
              <a:t>مهمة الاتفاقية:</a:t>
            </a:r>
            <a:r>
              <a:rPr lang="ar-EG" sz="1800" dirty="0">
                <a:latin typeface="Calibri (Body)"/>
              </a:rPr>
              <a:t> حماية الموارد النباتية العالمية وتسهيل التجارة الامنة</a:t>
            </a:r>
          </a:p>
          <a:p>
            <a:pPr marL="214313" indent="-214313" algn="just" rtl="1">
              <a:buFont typeface="Arial" panose="020B0604020202020204" pitchFamily="34" charset="0"/>
              <a:buChar char="•"/>
            </a:pPr>
            <a:r>
              <a:rPr lang="ar-EG" sz="1800" b="1" dirty="0">
                <a:latin typeface="Calibri (Body)"/>
              </a:rPr>
              <a:t>رؤية الاتفاقية: </a:t>
            </a:r>
            <a:r>
              <a:rPr lang="ar-EG" sz="1800" dirty="0">
                <a:latin typeface="Calibri (Body)"/>
              </a:rPr>
              <a:t>تقليل انتشار الآفات النباتية وإدارة تأثيرها السلبى داخل الدول بشكل فعال </a:t>
            </a:r>
          </a:p>
          <a:p>
            <a:pPr marL="214313" indent="-214313" algn="just" rtl="1">
              <a:buFont typeface="Arial" panose="020B0604020202020204" pitchFamily="34" charset="0"/>
              <a:buChar char="•"/>
            </a:pPr>
            <a:r>
              <a:rPr lang="ar-EG" sz="1800" b="1" dirty="0">
                <a:latin typeface="Calibri (Body)"/>
              </a:rPr>
              <a:t>هدف الاتفاقية:</a:t>
            </a:r>
            <a:r>
              <a:rPr lang="ar-EG" sz="1800" dirty="0">
                <a:latin typeface="Calibri (Body)"/>
              </a:rPr>
              <a:t> امتلاك جميع البلدان للقدرات التي تسمح لها بتنفيذ تدابير متناسقة لتقليل انتشار الآفات و تأثيرها على الامن الغذائي والتجارة والنمو الاقتصادي والبيئة</a:t>
            </a:r>
            <a:endParaRPr lang="ar-EG" sz="1800" b="1" dirty="0">
              <a:latin typeface="Calibri (Body)"/>
            </a:endParaRPr>
          </a:p>
        </p:txBody>
      </p:sp>
      <p:pic>
        <p:nvPicPr>
          <p:cNvPr id="7" name="Picture 6"/>
          <p:cNvPicPr>
            <a:picLocks noChangeAspect="1"/>
          </p:cNvPicPr>
          <p:nvPr/>
        </p:nvPicPr>
        <p:blipFill rotWithShape="1">
          <a:blip r:embed="rId2"/>
          <a:srcRect b="14041"/>
          <a:stretch/>
        </p:blipFill>
        <p:spPr>
          <a:xfrm>
            <a:off x="1980918" y="5478217"/>
            <a:ext cx="4898767" cy="714947"/>
          </a:xfrm>
          <a:prstGeom prst="rect">
            <a:avLst/>
          </a:prstGeom>
        </p:spPr>
      </p:pic>
      <p:pic>
        <p:nvPicPr>
          <p:cNvPr id="9" name="Picture 4" descr="World Forestry Congress | Food and Agriculture Organization of the United  Nation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317" t="8881" r="3133" b="18984"/>
          <a:stretch/>
        </p:blipFill>
        <p:spPr bwMode="auto">
          <a:xfrm>
            <a:off x="3689901" y="4380951"/>
            <a:ext cx="1480800" cy="9173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661107" y="4513246"/>
            <a:ext cx="1509595" cy="830997"/>
          </a:xfrm>
          <a:prstGeom prst="rect">
            <a:avLst/>
          </a:prstGeom>
          <a:noFill/>
        </p:spPr>
        <p:txBody>
          <a:bodyPr wrap="square" rtlCol="0">
            <a:spAutoFit/>
          </a:bodyPr>
          <a:lstStyle/>
          <a:p>
            <a:pPr algn="ctr"/>
            <a:r>
              <a:rPr lang="ar-EG" b="1" i="1" dirty="0">
                <a:solidFill>
                  <a:schemeClr val="bg1">
                    <a:lumMod val="95000"/>
                  </a:schemeClr>
                </a:solidFill>
                <a:effectLst>
                  <a:outerShdw blurRad="38100" dist="38100" dir="2700000" algn="tl">
                    <a:srgbClr val="000000">
                      <a:alpha val="43137"/>
                    </a:srgbClr>
                  </a:outerShdw>
                </a:effectLst>
              </a:rPr>
              <a:t>حماية الغابات والبيئة</a:t>
            </a:r>
            <a:endParaRPr lang="en-GB" b="1" i="1" dirty="0">
              <a:solidFill>
                <a:schemeClr val="bg1">
                  <a:lumMod val="95000"/>
                </a:schemeClr>
              </a:solidFill>
              <a:effectLst>
                <a:outerShdw blurRad="38100" dist="38100" dir="2700000" algn="tl">
                  <a:srgbClr val="000000">
                    <a:alpha val="43137"/>
                  </a:srgbClr>
                </a:outerShdw>
              </a:effectLst>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8247" y="4380951"/>
            <a:ext cx="1381489" cy="9209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1812938" y="4565384"/>
            <a:ext cx="1642860" cy="707886"/>
          </a:xfrm>
          <a:prstGeom prst="rect">
            <a:avLst/>
          </a:prstGeom>
          <a:noFill/>
        </p:spPr>
        <p:txBody>
          <a:bodyPr wrap="square" rtlCol="0">
            <a:spAutoFit/>
          </a:bodyPr>
          <a:lstStyle/>
          <a:p>
            <a:pPr algn="ctr"/>
            <a:r>
              <a:rPr lang="ar-EG" sz="2000" b="1" i="1" dirty="0">
                <a:solidFill>
                  <a:schemeClr val="bg1">
                    <a:lumMod val="95000"/>
                  </a:schemeClr>
                </a:solidFill>
                <a:effectLst>
                  <a:outerShdw blurRad="38100" dist="38100" dir="2700000" algn="tl">
                    <a:srgbClr val="000000">
                      <a:alpha val="43137"/>
                    </a:srgbClr>
                  </a:outerShdw>
                </a:effectLst>
              </a:rPr>
              <a:t>تعزيز الامن الغذائي العالمي</a:t>
            </a:r>
            <a:endParaRPr lang="en-US" sz="2000" b="1" i="1" dirty="0">
              <a:solidFill>
                <a:schemeClr val="bg1">
                  <a:lumMod val="95000"/>
                </a:schemeClr>
              </a:solidFill>
              <a:effectLst>
                <a:outerShdw blurRad="38100" dist="38100" dir="2700000" algn="tl">
                  <a:srgbClr val="000000">
                    <a:alpha val="43137"/>
                  </a:srgbClr>
                </a:outerShdw>
              </a:effectLst>
            </a:endParaRPr>
          </a:p>
        </p:txBody>
      </p:sp>
      <p:pic>
        <p:nvPicPr>
          <p:cNvPr id="13" name="Picture 2" descr="FAO - News Article: A floating threat: sea containers spread pests and  diseases"/>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colorTemperature colorTemp="7116"/>
                    </a14:imgEffect>
                    <a14:imgEffect>
                      <a14:saturation sat="289000"/>
                    </a14:imgEffect>
                  </a14:imgLayer>
                </a14:imgProps>
              </a:ext>
              <a:ext uri="{28A0092B-C50C-407E-A947-70E740481C1C}">
                <a14:useLocalDpi xmlns:a14="http://schemas.microsoft.com/office/drawing/2010/main" val="0"/>
              </a:ext>
            </a:extLst>
          </a:blip>
          <a:srcRect t="21046" r="7962"/>
          <a:stretch/>
        </p:blipFill>
        <p:spPr bwMode="auto">
          <a:xfrm>
            <a:off x="5414911" y="4374061"/>
            <a:ext cx="1435129" cy="9242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252199" y="4524482"/>
            <a:ext cx="1718817" cy="584775"/>
          </a:xfrm>
          <a:prstGeom prst="rect">
            <a:avLst/>
          </a:prstGeom>
          <a:noFill/>
        </p:spPr>
        <p:txBody>
          <a:bodyPr wrap="square" rtlCol="0">
            <a:spAutoFit/>
          </a:bodyPr>
          <a:lstStyle/>
          <a:p>
            <a:pPr algn="ctr"/>
            <a:r>
              <a:rPr lang="ar-EG" sz="1600" b="1" i="1" dirty="0">
                <a:solidFill>
                  <a:schemeClr val="bg1">
                    <a:lumMod val="95000"/>
                  </a:schemeClr>
                </a:solidFill>
                <a:effectLst>
                  <a:outerShdw blurRad="38100" dist="38100" dir="2700000" algn="tl">
                    <a:srgbClr val="000000">
                      <a:alpha val="43137"/>
                    </a:srgbClr>
                  </a:outerShdw>
                </a:effectLst>
              </a:rPr>
              <a:t>تسهيل التجارة الامنة والنمو الاقتصادي</a:t>
            </a:r>
            <a:endParaRPr lang="en-US" sz="1600" b="1" i="1" dirty="0">
              <a:solidFill>
                <a:schemeClr val="bg1">
                  <a:lumMod val="95000"/>
                </a:schemeClr>
              </a:solidFill>
              <a:effectLst>
                <a:outerShdw blurRad="38100" dist="38100" dir="2700000" algn="tl">
                  <a:srgbClr val="000000">
                    <a:alpha val="43137"/>
                  </a:srgbClr>
                </a:outerShdw>
              </a:effectLst>
            </a:endParaRPr>
          </a:p>
        </p:txBody>
      </p:sp>
      <p:sp>
        <p:nvSpPr>
          <p:cNvPr id="15" name="Segnaposto testo 1">
            <a:extLst>
              <a:ext uri="{FF2B5EF4-FFF2-40B4-BE49-F238E27FC236}">
                <a16:creationId xmlns="" xmlns:a16="http://schemas.microsoft.com/office/drawing/2014/main" id="{DB59F07A-379B-5844-98A2-2B87B2CAC395}"/>
              </a:ext>
            </a:extLst>
          </p:cNvPr>
          <p:cNvSpPr txBox="1">
            <a:spLocks/>
          </p:cNvSpPr>
          <p:nvPr/>
        </p:nvSpPr>
        <p:spPr>
          <a:xfrm>
            <a:off x="3233158" y="3788889"/>
            <a:ext cx="2394285" cy="34601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ar-EG" sz="2400" b="1" dirty="0"/>
              <a:t>الأهداف الاستراتيجية</a:t>
            </a:r>
            <a:endParaRPr lang="en-GB" sz="2400" b="1" dirty="0"/>
          </a:p>
        </p:txBody>
      </p:sp>
    </p:spTree>
    <p:extLst>
      <p:ext uri="{BB962C8B-B14F-4D97-AF65-F5344CB8AC3E}">
        <p14:creationId xmlns:p14="http://schemas.microsoft.com/office/powerpoint/2010/main" val="2266923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 calcmode="lin" valueType="num">
                                      <p:cBhvr additive="base">
                                        <p:cTn id="3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69566" y="1421576"/>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1.3</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الأنشطة الاساسية</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983450" y="2895600"/>
            <a:ext cx="8017445" cy="342610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4" name="Picture 4" descr="Latest Implementation of ISPM 15 - International Plant Protection Convention"/>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9588" t="20517" r="20494" b="22344"/>
          <a:stretch/>
        </p:blipFill>
        <p:spPr bwMode="auto">
          <a:xfrm rot="10800000">
            <a:off x="2202006" y="3038908"/>
            <a:ext cx="1583182" cy="1094237"/>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12">
            <a:extLst>
              <a:ext uri="{FF2B5EF4-FFF2-40B4-BE49-F238E27FC236}">
                <a16:creationId xmlns="" xmlns:a16="http://schemas.microsoft.com/office/drawing/2014/main" id="{4B355BAB-8086-47A2-8CCB-D91161CC8F63}"/>
              </a:ext>
            </a:extLst>
          </p:cNvPr>
          <p:cNvPicPr>
            <a:picLocks noChangeAspect="1"/>
          </p:cNvPicPr>
          <p:nvPr/>
        </p:nvPicPr>
        <p:blipFill>
          <a:blip r:embed="rId3"/>
          <a:stretch>
            <a:fillRect/>
          </a:stretch>
        </p:blipFill>
        <p:spPr>
          <a:xfrm>
            <a:off x="4376577" y="2895600"/>
            <a:ext cx="1319550" cy="1380766"/>
          </a:xfrm>
          <a:prstGeom prst="rect">
            <a:avLst/>
          </a:prstGeom>
        </p:spPr>
      </p:pic>
      <p:pic>
        <p:nvPicPr>
          <p:cNvPr id="6" name="Immagine 13">
            <a:extLst>
              <a:ext uri="{FF2B5EF4-FFF2-40B4-BE49-F238E27FC236}">
                <a16:creationId xmlns="" xmlns:a16="http://schemas.microsoft.com/office/drawing/2014/main" id="{FDF19D3E-C44F-4DA9-823F-8D3CAA86BC45}"/>
              </a:ext>
            </a:extLst>
          </p:cNvPr>
          <p:cNvPicPr>
            <a:picLocks noChangeAspect="1"/>
          </p:cNvPicPr>
          <p:nvPr/>
        </p:nvPicPr>
        <p:blipFill>
          <a:blip r:embed="rId4"/>
          <a:stretch>
            <a:fillRect/>
          </a:stretch>
        </p:blipFill>
        <p:spPr>
          <a:xfrm>
            <a:off x="6276395" y="3088378"/>
            <a:ext cx="1812860" cy="1187988"/>
          </a:xfrm>
          <a:prstGeom prst="rect">
            <a:avLst/>
          </a:prstGeom>
        </p:spPr>
      </p:pic>
      <p:pic>
        <p:nvPicPr>
          <p:cNvPr id="7" name="Picture 4" descr="The IPPC ePhyto Hub is now open for use! - International Plant Protection  Convention"/>
          <p:cNvPicPr>
            <a:picLocks noChangeAspect="1" noChangeArrowheads="1"/>
          </p:cNvPicPr>
          <p:nvPr/>
        </p:nvPicPr>
        <p:blipFill rotWithShape="1">
          <a:blip r:embed="rId5">
            <a:extLst>
              <a:ext uri="{28A0092B-C50C-407E-A947-70E740481C1C}">
                <a14:useLocalDpi xmlns:a14="http://schemas.microsoft.com/office/drawing/2010/main" val="0"/>
              </a:ext>
            </a:extLst>
          </a:blip>
          <a:srcRect t="-4019" b="9504"/>
          <a:stretch/>
        </p:blipFill>
        <p:spPr bwMode="auto">
          <a:xfrm>
            <a:off x="8267839" y="3038908"/>
            <a:ext cx="1951612" cy="13208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e 7"/>
          <p:cNvGraphicFramePr>
            <a:graphicFrameLocks noGrp="1"/>
          </p:cNvGraphicFramePr>
          <p:nvPr>
            <p:extLst>
              <p:ext uri="{D42A27DB-BD31-4B8C-83A1-F6EECF244321}">
                <p14:modId xmlns:p14="http://schemas.microsoft.com/office/powerpoint/2010/main" val="2346752512"/>
              </p:ext>
            </p:extLst>
          </p:nvPr>
        </p:nvGraphicFramePr>
        <p:xfrm>
          <a:off x="1891086" y="4481214"/>
          <a:ext cx="8419096" cy="871812"/>
        </p:xfrm>
        <a:graphic>
          <a:graphicData uri="http://schemas.openxmlformats.org/drawingml/2006/table">
            <a:tbl>
              <a:tblPr firstRow="1" bandRow="1">
                <a:tableStyleId>{5940675A-B579-460E-94D1-54222C63F5DA}</a:tableStyleId>
              </a:tblPr>
              <a:tblGrid>
                <a:gridCol w="2104774">
                  <a:extLst>
                    <a:ext uri="{9D8B030D-6E8A-4147-A177-3AD203B41FA5}">
                      <a16:colId xmlns="" xmlns:a16="http://schemas.microsoft.com/office/drawing/2014/main" val="263749864"/>
                    </a:ext>
                  </a:extLst>
                </a:gridCol>
                <a:gridCol w="2104774">
                  <a:extLst>
                    <a:ext uri="{9D8B030D-6E8A-4147-A177-3AD203B41FA5}">
                      <a16:colId xmlns="" xmlns:a16="http://schemas.microsoft.com/office/drawing/2014/main" val="938547080"/>
                    </a:ext>
                  </a:extLst>
                </a:gridCol>
                <a:gridCol w="2104774">
                  <a:extLst>
                    <a:ext uri="{9D8B030D-6E8A-4147-A177-3AD203B41FA5}">
                      <a16:colId xmlns="" xmlns:a16="http://schemas.microsoft.com/office/drawing/2014/main" val="2478204484"/>
                    </a:ext>
                  </a:extLst>
                </a:gridCol>
                <a:gridCol w="2104774">
                  <a:extLst>
                    <a:ext uri="{9D8B030D-6E8A-4147-A177-3AD203B41FA5}">
                      <a16:colId xmlns="" xmlns:a16="http://schemas.microsoft.com/office/drawing/2014/main" val="3719965034"/>
                    </a:ext>
                  </a:extLst>
                </a:gridCol>
              </a:tblGrid>
              <a:tr h="871812">
                <a:tc>
                  <a:txBody>
                    <a:bodyPr/>
                    <a:lstStyle/>
                    <a:p>
                      <a:pPr algn="ctr"/>
                      <a:r>
                        <a:rPr lang="ar-EG" sz="1800" b="1" noProof="0" dirty="0"/>
                        <a:t>وضع المعايير</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ar-EG" sz="1800" b="1" noProof="0" dirty="0"/>
                        <a:t>التنفيذ وتطوير القدرات</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ar-EG" sz="1800" b="1" noProof="0" dirty="0"/>
                        <a:t>الاتصال والتعاون الدولي</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ar-EG" sz="1800" b="1" noProof="0" dirty="0"/>
                        <a:t>تسهيل التجارة</a:t>
                      </a:r>
                      <a:r>
                        <a:rPr lang="en-GB" sz="1800" b="1" baseline="0" noProof="0" dirty="0"/>
                        <a:t>/ </a:t>
                      </a:r>
                      <a:r>
                        <a:rPr lang="ar-EG" sz="1800" b="1" baseline="0" noProof="0" dirty="0"/>
                        <a:t>شهادات الصحة النباتية الالكترونية</a:t>
                      </a:r>
                      <a:endParaRPr lang="en-GB" sz="1800" b="1" noProof="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174842037"/>
                  </a:ext>
                </a:extLst>
              </a:tr>
            </a:tbl>
          </a:graphicData>
        </a:graphic>
      </p:graphicFrame>
    </p:spTree>
    <p:extLst>
      <p:ext uri="{BB962C8B-B14F-4D97-AF65-F5344CB8AC3E}">
        <p14:creationId xmlns:p14="http://schemas.microsoft.com/office/powerpoint/2010/main" val="3734144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8931200" y="3362595"/>
            <a:ext cx="1523931" cy="842636"/>
          </a:xfrm>
          <a:prstGeom prst="rect">
            <a:avLst/>
          </a:prstGeom>
          <a:solidFill>
            <a:srgbClr val="279B48"/>
          </a:solidFill>
          <a:ln>
            <a:solidFill>
              <a:srgbClr val="279B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8931199" y="4479956"/>
            <a:ext cx="1539444" cy="700076"/>
          </a:xfrm>
          <a:prstGeom prst="rect">
            <a:avLst/>
          </a:prstGeom>
          <a:solidFill>
            <a:srgbClr val="279B48"/>
          </a:solidFill>
          <a:ln>
            <a:solidFill>
              <a:srgbClr val="279B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923444" y="2350009"/>
            <a:ext cx="1539445" cy="796701"/>
          </a:xfrm>
          <a:prstGeom prst="rect">
            <a:avLst/>
          </a:prstGeom>
          <a:solidFill>
            <a:srgbClr val="279B48"/>
          </a:solidFill>
          <a:ln>
            <a:solidFill>
              <a:srgbClr val="279B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1912120" y="1270473"/>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1.4</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حوكمة الاتفاقية الدولية لوقاية النباتات</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534891" y="1796336"/>
            <a:ext cx="9067800" cy="495989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6" name="TextBox 5">
            <a:extLst>
              <a:ext uri="{FF2B5EF4-FFF2-40B4-BE49-F238E27FC236}">
                <a16:creationId xmlns="" xmlns:a16="http://schemas.microsoft.com/office/drawing/2014/main" id="{F3E8FD2E-CA94-48FB-86C0-3F18CEA847A5}"/>
              </a:ext>
            </a:extLst>
          </p:cNvPr>
          <p:cNvSpPr txBox="1"/>
          <p:nvPr/>
        </p:nvSpPr>
        <p:spPr>
          <a:xfrm>
            <a:off x="8989533" y="2372078"/>
            <a:ext cx="1407264" cy="7967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algn="ctr" defTabSz="622300">
              <a:lnSpc>
                <a:spcPct val="90000"/>
              </a:lnSpc>
              <a:spcBef>
                <a:spcPct val="0"/>
              </a:spcBef>
              <a:spcAft>
                <a:spcPct val="35000"/>
              </a:spcAft>
            </a:pPr>
            <a:r>
              <a:rPr lang="en-US" sz="1400" b="1" dirty="0">
                <a:solidFill>
                  <a:schemeClr val="bg1">
                    <a:lumMod val="95000"/>
                  </a:schemeClr>
                </a:solidFill>
              </a:rPr>
              <a:t>184 National Plant Protection Organizations</a:t>
            </a:r>
            <a:endParaRPr lang="en-US" sz="1400" dirty="0">
              <a:solidFill>
                <a:schemeClr val="bg1">
                  <a:lumMod val="95000"/>
                </a:schemeClr>
              </a:solidFill>
              <a:highlight>
                <a:srgbClr val="FFFF00"/>
              </a:highlight>
            </a:endParaRPr>
          </a:p>
        </p:txBody>
      </p:sp>
      <p:sp>
        <p:nvSpPr>
          <p:cNvPr id="5" name="Rectangle 4"/>
          <p:cNvSpPr/>
          <p:nvPr/>
        </p:nvSpPr>
        <p:spPr>
          <a:xfrm>
            <a:off x="8818949" y="3426582"/>
            <a:ext cx="1748430" cy="674031"/>
          </a:xfrm>
          <a:prstGeom prst="rect">
            <a:avLst/>
          </a:prstGeom>
        </p:spPr>
        <p:txBody>
          <a:bodyPr wrap="square">
            <a:spAutoFit/>
          </a:bodyPr>
          <a:lstStyle/>
          <a:p>
            <a:pPr algn="ctr" defTabSz="622300">
              <a:lnSpc>
                <a:spcPct val="90000"/>
              </a:lnSpc>
              <a:spcBef>
                <a:spcPct val="0"/>
              </a:spcBef>
              <a:spcAft>
                <a:spcPct val="35000"/>
              </a:spcAft>
            </a:pPr>
            <a:r>
              <a:rPr lang="en-US" sz="1400" b="1" dirty="0">
                <a:solidFill>
                  <a:schemeClr val="bg1">
                    <a:lumMod val="95000"/>
                  </a:schemeClr>
                </a:solidFill>
              </a:rPr>
              <a:t>10 Regional Plant Protection Organizations</a:t>
            </a:r>
            <a:endParaRPr lang="en-US" sz="1400" dirty="0">
              <a:solidFill>
                <a:schemeClr val="bg1">
                  <a:lumMod val="95000"/>
                </a:schemeClr>
              </a:solidFill>
              <a:highlight>
                <a:srgbClr val="FFFF00"/>
              </a:highlight>
            </a:endParaRPr>
          </a:p>
        </p:txBody>
      </p:sp>
      <p:sp>
        <p:nvSpPr>
          <p:cNvPr id="16" name="TextBox 15"/>
          <p:cNvSpPr txBox="1"/>
          <p:nvPr/>
        </p:nvSpPr>
        <p:spPr>
          <a:xfrm>
            <a:off x="8903956" y="4568384"/>
            <a:ext cx="1558933" cy="523220"/>
          </a:xfrm>
          <a:prstGeom prst="rect">
            <a:avLst/>
          </a:prstGeom>
          <a:noFill/>
        </p:spPr>
        <p:txBody>
          <a:bodyPr wrap="square" rtlCol="0">
            <a:spAutoFit/>
          </a:bodyPr>
          <a:lstStyle/>
          <a:p>
            <a:pPr algn="ctr"/>
            <a:r>
              <a:rPr lang="en-US" sz="1400" b="1" dirty="0">
                <a:solidFill>
                  <a:schemeClr val="bg1">
                    <a:lumMod val="95000"/>
                  </a:schemeClr>
                </a:solidFill>
              </a:rPr>
              <a:t>40+ IPPC partner organizations</a:t>
            </a:r>
            <a:endParaRPr lang="en-US" sz="1400" dirty="0">
              <a:solidFill>
                <a:schemeClr val="bg1">
                  <a:lumMod val="95000"/>
                </a:schemeClr>
              </a:solidFill>
              <a:highlight>
                <a:srgbClr val="FFFF00"/>
              </a:highlight>
            </a:endParaRPr>
          </a:p>
        </p:txBody>
      </p:sp>
      <p:pic>
        <p:nvPicPr>
          <p:cNvPr id="7" name="Picture 6"/>
          <p:cNvPicPr>
            <a:picLocks noChangeAspect="1"/>
          </p:cNvPicPr>
          <p:nvPr/>
        </p:nvPicPr>
        <p:blipFill>
          <a:blip r:embed="rId2"/>
          <a:stretch>
            <a:fillRect/>
          </a:stretch>
        </p:blipFill>
        <p:spPr>
          <a:xfrm>
            <a:off x="1716200" y="2184873"/>
            <a:ext cx="7158874" cy="3801614"/>
          </a:xfrm>
          <a:prstGeom prst="rect">
            <a:avLst/>
          </a:prstGeom>
        </p:spPr>
      </p:pic>
      <p:sp>
        <p:nvSpPr>
          <p:cNvPr id="8" name="TextBox 7">
            <a:extLst>
              <a:ext uri="{FF2B5EF4-FFF2-40B4-BE49-F238E27FC236}">
                <a16:creationId xmlns="" xmlns:a16="http://schemas.microsoft.com/office/drawing/2014/main" id="{765C17D4-0AED-430B-9926-24ADF3D5DABF}"/>
              </a:ext>
            </a:extLst>
          </p:cNvPr>
          <p:cNvSpPr txBox="1"/>
          <p:nvPr/>
        </p:nvSpPr>
        <p:spPr>
          <a:xfrm>
            <a:off x="2026729" y="2126083"/>
            <a:ext cx="1286527" cy="830997"/>
          </a:xfrm>
          <a:prstGeom prst="rect">
            <a:avLst/>
          </a:prstGeom>
          <a:solidFill>
            <a:srgbClr val="00B050"/>
          </a:solidFill>
        </p:spPr>
        <p:txBody>
          <a:bodyPr wrap="square" rtlCol="0">
            <a:spAutoFit/>
          </a:bodyPr>
          <a:lstStyle/>
          <a:p>
            <a:pPr algn="ctr" rtl="1"/>
            <a:r>
              <a:rPr lang="ar-EG" sz="1600" b="1" dirty="0">
                <a:solidFill>
                  <a:schemeClr val="bg1"/>
                </a:solidFill>
              </a:rPr>
              <a:t>مكتب هيئة تدابير الصحة النباتية</a:t>
            </a:r>
            <a:endParaRPr lang="en-US" sz="1600" b="1" dirty="0">
              <a:solidFill>
                <a:schemeClr val="bg1"/>
              </a:solidFill>
            </a:endParaRPr>
          </a:p>
        </p:txBody>
      </p:sp>
      <p:sp>
        <p:nvSpPr>
          <p:cNvPr id="14" name="TextBox 13">
            <a:extLst>
              <a:ext uri="{FF2B5EF4-FFF2-40B4-BE49-F238E27FC236}">
                <a16:creationId xmlns="" xmlns:a16="http://schemas.microsoft.com/office/drawing/2014/main" id="{8BEFB7C4-4EB9-4C9F-A27D-6B634F0554B6}"/>
              </a:ext>
            </a:extLst>
          </p:cNvPr>
          <p:cNvSpPr txBox="1"/>
          <p:nvPr/>
        </p:nvSpPr>
        <p:spPr>
          <a:xfrm>
            <a:off x="2037787" y="3514864"/>
            <a:ext cx="1286527" cy="584775"/>
          </a:xfrm>
          <a:prstGeom prst="rect">
            <a:avLst/>
          </a:prstGeom>
          <a:solidFill>
            <a:srgbClr val="00B050"/>
          </a:solidFill>
        </p:spPr>
        <p:txBody>
          <a:bodyPr wrap="square" rtlCol="0">
            <a:spAutoFit/>
          </a:bodyPr>
          <a:lstStyle/>
          <a:p>
            <a:pPr algn="ctr" rtl="1"/>
            <a:r>
              <a:rPr lang="ar-EG" sz="1600" b="1" dirty="0">
                <a:solidFill>
                  <a:schemeClr val="bg1"/>
                </a:solidFill>
              </a:rPr>
              <a:t>اللجنة المالية</a:t>
            </a:r>
          </a:p>
          <a:p>
            <a:pPr algn="ctr" rtl="1"/>
            <a:endParaRPr lang="en-US" sz="1600" b="1" dirty="0">
              <a:solidFill>
                <a:schemeClr val="bg1"/>
              </a:solidFill>
            </a:endParaRPr>
          </a:p>
        </p:txBody>
      </p:sp>
      <p:sp>
        <p:nvSpPr>
          <p:cNvPr id="15" name="TextBox 14">
            <a:extLst>
              <a:ext uri="{FF2B5EF4-FFF2-40B4-BE49-F238E27FC236}">
                <a16:creationId xmlns="" xmlns:a16="http://schemas.microsoft.com/office/drawing/2014/main" id="{A1D11C17-9158-4461-9AF4-855149CBE165}"/>
              </a:ext>
            </a:extLst>
          </p:cNvPr>
          <p:cNvSpPr txBox="1"/>
          <p:nvPr/>
        </p:nvSpPr>
        <p:spPr>
          <a:xfrm>
            <a:off x="4295687" y="2496488"/>
            <a:ext cx="1999900" cy="707886"/>
          </a:xfrm>
          <a:prstGeom prst="rect">
            <a:avLst/>
          </a:prstGeom>
          <a:solidFill>
            <a:srgbClr val="00B050"/>
          </a:solidFill>
        </p:spPr>
        <p:txBody>
          <a:bodyPr wrap="square" rtlCol="0">
            <a:spAutoFit/>
          </a:bodyPr>
          <a:lstStyle/>
          <a:p>
            <a:pPr algn="ctr" rtl="1"/>
            <a:r>
              <a:rPr lang="ar-EG" sz="2000" b="1" dirty="0">
                <a:solidFill>
                  <a:schemeClr val="bg1"/>
                </a:solidFill>
              </a:rPr>
              <a:t>هيئة تدابير الصحة النباتية</a:t>
            </a:r>
            <a:endParaRPr lang="en-US" sz="2000" b="1" dirty="0">
              <a:solidFill>
                <a:schemeClr val="bg1"/>
              </a:solidFill>
            </a:endParaRPr>
          </a:p>
        </p:txBody>
      </p:sp>
      <p:sp>
        <p:nvSpPr>
          <p:cNvPr id="17" name="TextBox 16">
            <a:extLst>
              <a:ext uri="{FF2B5EF4-FFF2-40B4-BE49-F238E27FC236}">
                <a16:creationId xmlns="" xmlns:a16="http://schemas.microsoft.com/office/drawing/2014/main" id="{F89CCEB1-256E-472A-B704-F367545D3E54}"/>
              </a:ext>
            </a:extLst>
          </p:cNvPr>
          <p:cNvSpPr txBox="1"/>
          <p:nvPr/>
        </p:nvSpPr>
        <p:spPr>
          <a:xfrm>
            <a:off x="7125205" y="2455975"/>
            <a:ext cx="1566320" cy="1200329"/>
          </a:xfrm>
          <a:prstGeom prst="rect">
            <a:avLst/>
          </a:prstGeom>
          <a:solidFill>
            <a:srgbClr val="00B050"/>
          </a:solidFill>
        </p:spPr>
        <p:txBody>
          <a:bodyPr wrap="square" rtlCol="0">
            <a:spAutoFit/>
          </a:bodyPr>
          <a:lstStyle/>
          <a:p>
            <a:pPr algn="ctr" rtl="1"/>
            <a:r>
              <a:rPr lang="ar-EG" b="1" dirty="0">
                <a:solidFill>
                  <a:schemeClr val="bg1"/>
                </a:solidFill>
              </a:rPr>
              <a:t>مجموعة التخطيط الاستراتيجي</a:t>
            </a:r>
            <a:endParaRPr lang="en-US" b="1" dirty="0">
              <a:solidFill>
                <a:schemeClr val="bg1"/>
              </a:solidFill>
            </a:endParaRPr>
          </a:p>
        </p:txBody>
      </p:sp>
      <p:sp>
        <p:nvSpPr>
          <p:cNvPr id="18" name="TextBox 17">
            <a:extLst>
              <a:ext uri="{FF2B5EF4-FFF2-40B4-BE49-F238E27FC236}">
                <a16:creationId xmlns="" xmlns:a16="http://schemas.microsoft.com/office/drawing/2014/main" id="{5183CE7C-1C34-49D5-9A43-265EFD4F2A26}"/>
              </a:ext>
            </a:extLst>
          </p:cNvPr>
          <p:cNvSpPr txBox="1"/>
          <p:nvPr/>
        </p:nvSpPr>
        <p:spPr>
          <a:xfrm>
            <a:off x="3226507" y="4887645"/>
            <a:ext cx="1286527" cy="584775"/>
          </a:xfrm>
          <a:prstGeom prst="rect">
            <a:avLst/>
          </a:prstGeom>
          <a:solidFill>
            <a:srgbClr val="00B050"/>
          </a:solidFill>
        </p:spPr>
        <p:txBody>
          <a:bodyPr wrap="square" rtlCol="0">
            <a:spAutoFit/>
          </a:bodyPr>
          <a:lstStyle/>
          <a:p>
            <a:pPr algn="ctr" rtl="1"/>
            <a:r>
              <a:rPr lang="ar-EG" sz="1600" b="1" dirty="0">
                <a:solidFill>
                  <a:schemeClr val="bg1"/>
                </a:solidFill>
              </a:rPr>
              <a:t>لجنة المعايير</a:t>
            </a:r>
          </a:p>
          <a:p>
            <a:pPr algn="ctr" rtl="1"/>
            <a:endParaRPr lang="en-US" sz="1600" b="1" dirty="0">
              <a:solidFill>
                <a:schemeClr val="bg1"/>
              </a:solidFill>
            </a:endParaRPr>
          </a:p>
        </p:txBody>
      </p:sp>
      <p:sp>
        <p:nvSpPr>
          <p:cNvPr id="22" name="TextBox 21">
            <a:extLst>
              <a:ext uri="{FF2B5EF4-FFF2-40B4-BE49-F238E27FC236}">
                <a16:creationId xmlns="" xmlns:a16="http://schemas.microsoft.com/office/drawing/2014/main" id="{438BFC49-1C98-4A5E-A5B7-65B61CB47FFB}"/>
              </a:ext>
            </a:extLst>
          </p:cNvPr>
          <p:cNvSpPr txBox="1"/>
          <p:nvPr/>
        </p:nvSpPr>
        <p:spPr>
          <a:xfrm>
            <a:off x="5614611" y="4887645"/>
            <a:ext cx="2286000" cy="1200329"/>
          </a:xfrm>
          <a:prstGeom prst="rect">
            <a:avLst/>
          </a:prstGeom>
          <a:solidFill>
            <a:srgbClr val="00B050"/>
          </a:solidFill>
        </p:spPr>
        <p:txBody>
          <a:bodyPr wrap="square" rtlCol="0">
            <a:spAutoFit/>
          </a:bodyPr>
          <a:lstStyle/>
          <a:p>
            <a:pPr algn="ctr" rtl="1"/>
            <a:r>
              <a:rPr lang="ar-EG" b="1" dirty="0">
                <a:solidFill>
                  <a:schemeClr val="bg1"/>
                </a:solidFill>
              </a:rPr>
              <a:t>لجنة التنفيذ وتطوير القدرات</a:t>
            </a:r>
          </a:p>
          <a:p>
            <a:pPr algn="ctr" rtl="1"/>
            <a:endParaRPr lang="en-US" b="1" dirty="0">
              <a:solidFill>
                <a:schemeClr val="bg1"/>
              </a:solidFill>
            </a:endParaRPr>
          </a:p>
        </p:txBody>
      </p:sp>
      <p:sp>
        <p:nvSpPr>
          <p:cNvPr id="23" name="TextBox 22">
            <a:extLst>
              <a:ext uri="{FF2B5EF4-FFF2-40B4-BE49-F238E27FC236}">
                <a16:creationId xmlns="" xmlns:a16="http://schemas.microsoft.com/office/drawing/2014/main" id="{3DE8386D-042F-41B3-A77B-F1BC18FE0D9B}"/>
              </a:ext>
            </a:extLst>
          </p:cNvPr>
          <p:cNvSpPr txBox="1"/>
          <p:nvPr/>
        </p:nvSpPr>
        <p:spPr>
          <a:xfrm>
            <a:off x="8937245" y="2468737"/>
            <a:ext cx="1566320" cy="523220"/>
          </a:xfrm>
          <a:prstGeom prst="rect">
            <a:avLst/>
          </a:prstGeom>
          <a:solidFill>
            <a:srgbClr val="00B050"/>
          </a:solidFill>
        </p:spPr>
        <p:txBody>
          <a:bodyPr wrap="square" rtlCol="0">
            <a:spAutoFit/>
          </a:bodyPr>
          <a:lstStyle/>
          <a:p>
            <a:pPr algn="ctr" rtl="1"/>
            <a:r>
              <a:rPr lang="ar-EG" sz="1400" b="1" dirty="0">
                <a:solidFill>
                  <a:schemeClr val="bg1"/>
                </a:solidFill>
              </a:rPr>
              <a:t>184 منظمة وطنية لوقاية النباتات</a:t>
            </a:r>
            <a:endParaRPr lang="en-US" sz="1400" b="1" dirty="0">
              <a:solidFill>
                <a:schemeClr val="bg1"/>
              </a:solidFill>
            </a:endParaRPr>
          </a:p>
        </p:txBody>
      </p:sp>
      <p:sp>
        <p:nvSpPr>
          <p:cNvPr id="24" name="TextBox 23">
            <a:extLst>
              <a:ext uri="{FF2B5EF4-FFF2-40B4-BE49-F238E27FC236}">
                <a16:creationId xmlns="" xmlns:a16="http://schemas.microsoft.com/office/drawing/2014/main" id="{3D1642DE-9B1B-461E-947D-DE32F5DD01A5}"/>
              </a:ext>
            </a:extLst>
          </p:cNvPr>
          <p:cNvSpPr txBox="1"/>
          <p:nvPr/>
        </p:nvSpPr>
        <p:spPr>
          <a:xfrm>
            <a:off x="8923597" y="3423276"/>
            <a:ext cx="1566320" cy="523220"/>
          </a:xfrm>
          <a:prstGeom prst="rect">
            <a:avLst/>
          </a:prstGeom>
          <a:solidFill>
            <a:srgbClr val="00B050"/>
          </a:solidFill>
        </p:spPr>
        <p:txBody>
          <a:bodyPr wrap="square" rtlCol="0">
            <a:spAutoFit/>
          </a:bodyPr>
          <a:lstStyle/>
          <a:p>
            <a:pPr algn="ctr" rtl="1"/>
            <a:r>
              <a:rPr lang="ar-EG" sz="1400" b="1" dirty="0">
                <a:solidFill>
                  <a:schemeClr val="bg1"/>
                </a:solidFill>
              </a:rPr>
              <a:t>10 منظمات إقليمية لوقاية النباتات</a:t>
            </a:r>
            <a:endParaRPr lang="en-US" sz="1400" b="1" dirty="0">
              <a:solidFill>
                <a:schemeClr val="bg1"/>
              </a:solidFill>
            </a:endParaRPr>
          </a:p>
        </p:txBody>
      </p:sp>
      <p:sp>
        <p:nvSpPr>
          <p:cNvPr id="25" name="TextBox 24">
            <a:extLst>
              <a:ext uri="{FF2B5EF4-FFF2-40B4-BE49-F238E27FC236}">
                <a16:creationId xmlns="" xmlns:a16="http://schemas.microsoft.com/office/drawing/2014/main" id="{C220CAB5-A2FA-436B-AEFB-2A12C7287CE3}"/>
              </a:ext>
            </a:extLst>
          </p:cNvPr>
          <p:cNvSpPr txBox="1"/>
          <p:nvPr/>
        </p:nvSpPr>
        <p:spPr>
          <a:xfrm>
            <a:off x="8875074" y="4655322"/>
            <a:ext cx="1566320" cy="523220"/>
          </a:xfrm>
          <a:prstGeom prst="rect">
            <a:avLst/>
          </a:prstGeom>
          <a:solidFill>
            <a:srgbClr val="00B050"/>
          </a:solidFill>
        </p:spPr>
        <p:txBody>
          <a:bodyPr wrap="square" rtlCol="0">
            <a:spAutoFit/>
          </a:bodyPr>
          <a:lstStyle/>
          <a:p>
            <a:pPr algn="ctr" rtl="1"/>
            <a:r>
              <a:rPr lang="ar-EG" sz="1400" b="1" dirty="0">
                <a:solidFill>
                  <a:schemeClr val="bg1"/>
                </a:solidFill>
              </a:rPr>
              <a:t>اكثر من 40 منظمة من الشركاء</a:t>
            </a:r>
            <a:endParaRPr lang="en-US" sz="1400" b="1" dirty="0">
              <a:solidFill>
                <a:schemeClr val="bg1"/>
              </a:solidFill>
            </a:endParaRPr>
          </a:p>
        </p:txBody>
      </p:sp>
    </p:spTree>
    <p:extLst>
      <p:ext uri="{BB962C8B-B14F-4D97-AF65-F5344CB8AC3E}">
        <p14:creationId xmlns:p14="http://schemas.microsoft.com/office/powerpoint/2010/main" val="3232542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77999" y="1167311"/>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1.5</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GB"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هيكل الأمانة للاتفاقية</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2260461" y="-2942263"/>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4" name="Picture 3"/>
          <p:cNvPicPr>
            <a:picLocks noChangeAspect="1"/>
          </p:cNvPicPr>
          <p:nvPr/>
        </p:nvPicPr>
        <p:blipFill rotWithShape="1">
          <a:blip r:embed="rId2"/>
          <a:srcRect l="3709" t="47689" r="5895" b="10857"/>
          <a:stretch/>
        </p:blipFill>
        <p:spPr>
          <a:xfrm>
            <a:off x="4343400" y="1911091"/>
            <a:ext cx="3509819" cy="1081183"/>
          </a:xfrm>
          <a:prstGeom prst="rect">
            <a:avLst/>
          </a:prstGeom>
        </p:spPr>
      </p:pic>
      <p:pic>
        <p:nvPicPr>
          <p:cNvPr id="5" name="Picture 4"/>
          <p:cNvPicPr>
            <a:picLocks noChangeAspect="1"/>
          </p:cNvPicPr>
          <p:nvPr/>
        </p:nvPicPr>
        <p:blipFill>
          <a:blip r:embed="rId3"/>
          <a:stretch>
            <a:fillRect/>
          </a:stretch>
        </p:blipFill>
        <p:spPr>
          <a:xfrm>
            <a:off x="2902671" y="2913799"/>
            <a:ext cx="6391275" cy="3219450"/>
          </a:xfrm>
          <a:prstGeom prst="rect">
            <a:avLst/>
          </a:prstGeom>
        </p:spPr>
      </p:pic>
      <p:sp>
        <p:nvSpPr>
          <p:cNvPr id="6" name="TextBox 5">
            <a:extLst>
              <a:ext uri="{FF2B5EF4-FFF2-40B4-BE49-F238E27FC236}">
                <a16:creationId xmlns="" xmlns:a16="http://schemas.microsoft.com/office/drawing/2014/main" id="{F31C58AC-CDD7-4514-99C1-0CE518A1FB14}"/>
              </a:ext>
            </a:extLst>
          </p:cNvPr>
          <p:cNvSpPr txBox="1"/>
          <p:nvPr/>
        </p:nvSpPr>
        <p:spPr>
          <a:xfrm>
            <a:off x="4658891" y="3275938"/>
            <a:ext cx="2878833" cy="707886"/>
          </a:xfrm>
          <a:prstGeom prst="rect">
            <a:avLst/>
          </a:prstGeom>
          <a:solidFill>
            <a:srgbClr val="00B050"/>
          </a:solidFill>
        </p:spPr>
        <p:txBody>
          <a:bodyPr wrap="square" rtlCol="0">
            <a:spAutoFit/>
          </a:bodyPr>
          <a:lstStyle/>
          <a:p>
            <a:pPr algn="ctr" rtl="1"/>
            <a:r>
              <a:rPr lang="ar-EG" sz="2000" b="1" dirty="0">
                <a:solidFill>
                  <a:schemeClr val="bg1"/>
                </a:solidFill>
              </a:rPr>
              <a:t>امانة الاتفاقية الدولية لوقاية النباتات</a:t>
            </a:r>
            <a:endParaRPr lang="en-US" sz="2000" b="1" dirty="0">
              <a:solidFill>
                <a:schemeClr val="bg1"/>
              </a:solidFill>
            </a:endParaRPr>
          </a:p>
        </p:txBody>
      </p:sp>
      <p:sp>
        <p:nvSpPr>
          <p:cNvPr id="7" name="TextBox 6">
            <a:extLst>
              <a:ext uri="{FF2B5EF4-FFF2-40B4-BE49-F238E27FC236}">
                <a16:creationId xmlns="" xmlns:a16="http://schemas.microsoft.com/office/drawing/2014/main" id="{946BEFC1-7216-4F71-9434-C2A1C689AA99}"/>
              </a:ext>
            </a:extLst>
          </p:cNvPr>
          <p:cNvSpPr txBox="1"/>
          <p:nvPr/>
        </p:nvSpPr>
        <p:spPr>
          <a:xfrm>
            <a:off x="3079827" y="5345771"/>
            <a:ext cx="1263573" cy="584775"/>
          </a:xfrm>
          <a:prstGeom prst="rect">
            <a:avLst/>
          </a:prstGeom>
          <a:solidFill>
            <a:srgbClr val="00B050"/>
          </a:solidFill>
        </p:spPr>
        <p:txBody>
          <a:bodyPr wrap="square" rtlCol="0">
            <a:spAutoFit/>
          </a:bodyPr>
          <a:lstStyle/>
          <a:p>
            <a:pPr algn="ctr" rtl="1"/>
            <a:r>
              <a:rPr lang="ar-EG" sz="1600" b="1" dirty="0">
                <a:solidFill>
                  <a:schemeClr val="bg1"/>
                </a:solidFill>
              </a:rPr>
              <a:t>وحدة وضع المعايير</a:t>
            </a:r>
            <a:endParaRPr lang="en-US" sz="1600" b="1" dirty="0">
              <a:solidFill>
                <a:schemeClr val="bg1"/>
              </a:solidFill>
            </a:endParaRPr>
          </a:p>
        </p:txBody>
      </p:sp>
      <p:sp>
        <p:nvSpPr>
          <p:cNvPr id="8" name="TextBox 7">
            <a:extLst>
              <a:ext uri="{FF2B5EF4-FFF2-40B4-BE49-F238E27FC236}">
                <a16:creationId xmlns="" xmlns:a16="http://schemas.microsoft.com/office/drawing/2014/main" id="{D6A1FE79-E6F1-4A2A-BFDF-69B5E47DECD7}"/>
              </a:ext>
            </a:extLst>
          </p:cNvPr>
          <p:cNvSpPr txBox="1"/>
          <p:nvPr/>
        </p:nvSpPr>
        <p:spPr>
          <a:xfrm>
            <a:off x="4530715" y="5345771"/>
            <a:ext cx="1463040" cy="584775"/>
          </a:xfrm>
          <a:prstGeom prst="rect">
            <a:avLst/>
          </a:prstGeom>
          <a:solidFill>
            <a:srgbClr val="00B050"/>
          </a:solidFill>
        </p:spPr>
        <p:txBody>
          <a:bodyPr wrap="square" rtlCol="0">
            <a:spAutoFit/>
          </a:bodyPr>
          <a:lstStyle/>
          <a:p>
            <a:pPr algn="ctr" rtl="1"/>
            <a:r>
              <a:rPr lang="ar-EG" sz="1600" b="1" dirty="0">
                <a:solidFill>
                  <a:schemeClr val="bg1"/>
                </a:solidFill>
              </a:rPr>
              <a:t>وحدة التنفيذ والتيسير</a:t>
            </a:r>
            <a:endParaRPr lang="en-US" sz="1600" b="1" dirty="0">
              <a:solidFill>
                <a:schemeClr val="bg1"/>
              </a:solidFill>
            </a:endParaRPr>
          </a:p>
        </p:txBody>
      </p:sp>
      <p:sp>
        <p:nvSpPr>
          <p:cNvPr id="9" name="TextBox 8">
            <a:extLst>
              <a:ext uri="{FF2B5EF4-FFF2-40B4-BE49-F238E27FC236}">
                <a16:creationId xmlns="" xmlns:a16="http://schemas.microsoft.com/office/drawing/2014/main" id="{7965B475-F427-41E9-B0A7-151E2BF3F30B}"/>
              </a:ext>
            </a:extLst>
          </p:cNvPr>
          <p:cNvSpPr txBox="1"/>
          <p:nvPr/>
        </p:nvSpPr>
        <p:spPr>
          <a:xfrm>
            <a:off x="6158760" y="5373423"/>
            <a:ext cx="1463040" cy="584775"/>
          </a:xfrm>
          <a:prstGeom prst="rect">
            <a:avLst/>
          </a:prstGeom>
          <a:solidFill>
            <a:srgbClr val="00B050"/>
          </a:solidFill>
        </p:spPr>
        <p:txBody>
          <a:bodyPr wrap="square" rtlCol="0">
            <a:spAutoFit/>
          </a:bodyPr>
          <a:lstStyle/>
          <a:p>
            <a:pPr algn="ctr" rtl="1"/>
            <a:r>
              <a:rPr lang="ar-EG" sz="1600" b="1" dirty="0">
                <a:solidFill>
                  <a:schemeClr val="bg1"/>
                </a:solidFill>
              </a:rPr>
              <a:t>فريق التكامل والدعم</a:t>
            </a:r>
            <a:endParaRPr lang="en-US" sz="1600" b="1" dirty="0">
              <a:solidFill>
                <a:schemeClr val="bg1"/>
              </a:solidFill>
            </a:endParaRPr>
          </a:p>
        </p:txBody>
      </p:sp>
      <p:sp>
        <p:nvSpPr>
          <p:cNvPr id="10" name="TextBox 9">
            <a:extLst>
              <a:ext uri="{FF2B5EF4-FFF2-40B4-BE49-F238E27FC236}">
                <a16:creationId xmlns="" xmlns:a16="http://schemas.microsoft.com/office/drawing/2014/main" id="{2296201E-30BD-4283-A139-F69D6AF9A26E}"/>
              </a:ext>
            </a:extLst>
          </p:cNvPr>
          <p:cNvSpPr txBox="1"/>
          <p:nvPr/>
        </p:nvSpPr>
        <p:spPr>
          <a:xfrm>
            <a:off x="7830905" y="5302253"/>
            <a:ext cx="1463040" cy="830997"/>
          </a:xfrm>
          <a:prstGeom prst="rect">
            <a:avLst/>
          </a:prstGeom>
          <a:solidFill>
            <a:srgbClr val="00B050"/>
          </a:solidFill>
        </p:spPr>
        <p:txBody>
          <a:bodyPr wrap="square" rtlCol="0">
            <a:spAutoFit/>
          </a:bodyPr>
          <a:lstStyle/>
          <a:p>
            <a:pPr algn="ctr" rtl="1"/>
            <a:r>
              <a:rPr lang="ar-EG" sz="1600" b="1" dirty="0">
                <a:solidFill>
                  <a:schemeClr val="bg1"/>
                </a:solidFill>
              </a:rPr>
              <a:t>مجموعة شهادات الصحة النباتية الالكترونية</a:t>
            </a:r>
            <a:endParaRPr lang="en-US" sz="1600" b="1" dirty="0">
              <a:solidFill>
                <a:schemeClr val="bg1"/>
              </a:solidFill>
            </a:endParaRPr>
          </a:p>
        </p:txBody>
      </p:sp>
    </p:spTree>
    <p:extLst>
      <p:ext uri="{BB962C8B-B14F-4D97-AF65-F5344CB8AC3E}">
        <p14:creationId xmlns:p14="http://schemas.microsoft.com/office/powerpoint/2010/main" val="2848422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81996" y="1293683"/>
            <a:ext cx="8704207"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2.</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a:t>
            </a:r>
            <a:r>
              <a:rPr lang="ar-EG"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إنجازات الحوكمة واستراتيجية 2021</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endParaRPr lang="fr-FR" altLang="en-US" b="1" dirty="0">
              <a:ea typeface="Arial Unicode MS" panose="020B0604020202020204" pitchFamily="34" charset="-128"/>
              <a:cs typeface="Arial" panose="020B0604020202020204" pitchFamily="34" charset="0"/>
            </a:endParaRPr>
          </a:p>
          <a:p>
            <a:pPr algn="ctr">
              <a:buFont typeface="Arial" charset="0"/>
              <a:buNone/>
              <a:defRPr/>
            </a:pPr>
            <a:endParaRPr lang="fr-FR" altLang="en-US" b="1" dirty="0">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474616" y="2150210"/>
            <a:ext cx="1888438" cy="1847273"/>
          </a:xfrm>
          <a:prstGeom prst="rect">
            <a:avLst/>
          </a:prstGeom>
        </p:spPr>
      </p:pic>
      <p:pic>
        <p:nvPicPr>
          <p:cNvPr id="6" name="Picture 5"/>
          <p:cNvPicPr>
            <a:picLocks noChangeAspect="1"/>
          </p:cNvPicPr>
          <p:nvPr/>
        </p:nvPicPr>
        <p:blipFill>
          <a:blip r:embed="rId3"/>
          <a:stretch>
            <a:fillRect/>
          </a:stretch>
        </p:blipFill>
        <p:spPr>
          <a:xfrm>
            <a:off x="2590800" y="4430760"/>
            <a:ext cx="1772255" cy="1757924"/>
          </a:xfrm>
          <a:prstGeom prst="rect">
            <a:avLst/>
          </a:prstGeom>
        </p:spPr>
      </p:pic>
      <p:sp>
        <p:nvSpPr>
          <p:cNvPr id="7" name="TextBox 6"/>
          <p:cNvSpPr txBox="1"/>
          <p:nvPr/>
        </p:nvSpPr>
        <p:spPr>
          <a:xfrm>
            <a:off x="4114800" y="4260989"/>
            <a:ext cx="6039427" cy="2123658"/>
          </a:xfrm>
          <a:prstGeom prst="rect">
            <a:avLst/>
          </a:prstGeom>
          <a:noFill/>
        </p:spPr>
        <p:txBody>
          <a:bodyPr wrap="square" rtlCol="0">
            <a:spAutoFit/>
          </a:bodyPr>
          <a:lstStyle/>
          <a:p>
            <a:pPr lvl="1" algn="r" rtl="1"/>
            <a:r>
              <a:rPr lang="en-GB" sz="2800" b="1" dirty="0">
                <a:latin typeface="Calibri (Body)"/>
              </a:rPr>
              <a:t>2.2 </a:t>
            </a:r>
          </a:p>
          <a:p>
            <a:pPr lvl="1" algn="r" rtl="1"/>
            <a:r>
              <a:rPr lang="ar-EG" sz="2800" b="1" dirty="0">
                <a:latin typeface="Calibri (Body)"/>
              </a:rPr>
              <a:t>قرارات هيئة تدابير الصحة النباتية</a:t>
            </a:r>
            <a:endParaRPr lang="en-GB" sz="2800" b="1" dirty="0">
              <a:latin typeface="Calibri (Body)"/>
            </a:endParaRPr>
          </a:p>
          <a:p>
            <a:pPr marL="1257300" lvl="2" indent="-342900" algn="r" rtl="1">
              <a:buFont typeface="Arial" panose="020B0604020202020204" pitchFamily="34" charset="0"/>
              <a:buChar char="•"/>
            </a:pPr>
            <a:r>
              <a:rPr lang="ar-EG" b="1" dirty="0">
                <a:latin typeface="Calibri (Body)"/>
              </a:rPr>
              <a:t>الانشطة الأساسية </a:t>
            </a:r>
            <a:endParaRPr lang="en-GB" b="1" dirty="0">
              <a:latin typeface="Calibri (Body)"/>
            </a:endParaRPr>
          </a:p>
          <a:p>
            <a:pPr marL="1257300" lvl="2" indent="-342900" algn="r" rtl="1">
              <a:buFont typeface="Arial" panose="020B0604020202020204" pitchFamily="34" charset="0"/>
              <a:buChar char="•"/>
            </a:pPr>
            <a:r>
              <a:rPr lang="ar-EG" b="1" dirty="0">
                <a:latin typeface="Calibri (Body)"/>
              </a:rPr>
              <a:t>الحوكمة والمجتمع</a:t>
            </a:r>
            <a:endParaRPr lang="en-US" b="1" dirty="0">
              <a:latin typeface="Calibri (Body)"/>
            </a:endParaRPr>
          </a:p>
          <a:p>
            <a:endParaRPr lang="en-US" sz="2800" dirty="0"/>
          </a:p>
        </p:txBody>
      </p:sp>
      <p:sp>
        <p:nvSpPr>
          <p:cNvPr id="8" name="TextBox 7"/>
          <p:cNvSpPr txBox="1"/>
          <p:nvPr/>
        </p:nvSpPr>
        <p:spPr>
          <a:xfrm>
            <a:off x="4546042" y="2456188"/>
            <a:ext cx="1568058" cy="1323439"/>
          </a:xfrm>
          <a:prstGeom prst="rect">
            <a:avLst/>
          </a:prstGeom>
          <a:noFill/>
        </p:spPr>
        <p:txBody>
          <a:bodyPr wrap="none" rtlCol="0">
            <a:spAutoFit/>
          </a:bodyPr>
          <a:lstStyle/>
          <a:p>
            <a:pPr algn="r" rtl="1"/>
            <a:r>
              <a:rPr lang="en-GB" sz="2800" b="1" dirty="0">
                <a:latin typeface="Calibri (Body)"/>
              </a:rPr>
              <a:t>2.1 </a:t>
            </a:r>
          </a:p>
          <a:p>
            <a:pPr algn="r" rtl="1"/>
            <a:r>
              <a:rPr lang="ar-EG" sz="2800" b="1" dirty="0">
                <a:latin typeface="Calibri (Body)"/>
              </a:rPr>
              <a:t>الاجتماعات</a:t>
            </a:r>
            <a:endParaRPr lang="en-GB" sz="2800" b="1" dirty="0">
              <a:latin typeface="Calibri (Body)"/>
            </a:endParaRPr>
          </a:p>
          <a:p>
            <a:endParaRPr lang="en-US" dirty="0"/>
          </a:p>
        </p:txBody>
      </p:sp>
    </p:spTree>
    <p:extLst>
      <p:ext uri="{BB962C8B-B14F-4D97-AF65-F5344CB8AC3E}">
        <p14:creationId xmlns:p14="http://schemas.microsoft.com/office/powerpoint/2010/main" val="51652416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3b9c205-ff93-4b66-a73e-1385ea8adb4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279</TotalTime>
  <Words>1002</Words>
  <Application>Microsoft Office PowerPoint</Application>
  <PresentationFormat>Widescreen</PresentationFormat>
  <Paragraphs>120</Paragraphs>
  <Slides>19</Slides>
  <Notes>0</Notes>
  <HiddenSlides>0</HiddenSlides>
  <MMClips>0</MMClips>
  <ScaleCrop>false</ScaleCrop>
  <HeadingPairs>
    <vt:vector size="6" baseType="variant">
      <vt:variant>
        <vt:lpstr>Caratteri utilizzati</vt:lpstr>
      </vt:variant>
      <vt:variant>
        <vt:i4>7</vt:i4>
      </vt:variant>
      <vt:variant>
        <vt:lpstr>Tema</vt:lpstr>
      </vt:variant>
      <vt:variant>
        <vt:i4>2</vt:i4>
      </vt:variant>
      <vt:variant>
        <vt:lpstr>Titoli diapositive</vt:lpstr>
      </vt:variant>
      <vt:variant>
        <vt:i4>19</vt:i4>
      </vt:variant>
    </vt:vector>
  </HeadingPairs>
  <TitlesOfParts>
    <vt:vector size="28" baseType="lpstr">
      <vt:lpstr>.AppleSystemUIFont</vt:lpstr>
      <vt:lpstr>Arial Unicode MS</vt:lpstr>
      <vt:lpstr>Calibri (Body)</vt:lpstr>
      <vt:lpstr>Arial</vt:lpstr>
      <vt:lpstr>Calibri</vt:lpstr>
      <vt:lpstr>Georgia</vt:lpstr>
      <vt:lpstr>Wingdings</vt:lpstr>
      <vt:lpstr>COVER</vt:lpstr>
      <vt:lpstr>Internal screen</vt:lpstr>
      <vt:lpstr>تحديثات الحوكمة واستراتيجية الاتفاقية الدولية لوقاية النباتات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13</cp:revision>
  <cp:lastPrinted>2018-12-10T09:55:32Z</cp:lastPrinted>
  <dcterms:created xsi:type="dcterms:W3CDTF">2019-07-18T08:44:31Z</dcterms:created>
  <dcterms:modified xsi:type="dcterms:W3CDTF">2021-07-02T09:02:28Z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