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7" r:id="rId2"/>
    <p:sldId id="544" r:id="rId3"/>
    <p:sldId id="546" r:id="rId4"/>
    <p:sldId id="271" r:id="rId5"/>
    <p:sldId id="553" r:id="rId6"/>
    <p:sldId id="547" r:id="rId7"/>
    <p:sldId id="265" r:id="rId8"/>
    <p:sldId id="269" r:id="rId9"/>
    <p:sldId id="268" r:id="rId10"/>
    <p:sldId id="549" r:id="rId11"/>
    <p:sldId id="548" r:id="rId12"/>
    <p:sldId id="288" r:id="rId13"/>
    <p:sldId id="286" r:id="rId14"/>
    <p:sldId id="554" r:id="rId15"/>
    <p:sldId id="550" r:id="rId16"/>
    <p:sldId id="551" r:id="rId17"/>
    <p:sldId id="273" r:id="rId18"/>
    <p:sldId id="270"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47" autoAdjust="0"/>
    <p:restoredTop sz="94660"/>
  </p:normalViewPr>
  <p:slideViewPr>
    <p:cSldViewPr snapToGrid="0">
      <p:cViewPr varScale="1">
        <p:scale>
          <a:sx n="112" d="100"/>
          <a:sy n="112" d="100"/>
        </p:scale>
        <p:origin x="120" y="96"/>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Feuille_de_calcul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Non-Compliance Snapshot (Cut flowers)*</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Sheet1!$B$1</c:f>
              <c:strCache>
                <c:ptCount val="1"/>
                <c:pt idx="0">
                  <c:v>Harmful Organisms</c:v>
                </c:pt>
              </c:strCache>
            </c:strRef>
          </c:tx>
          <c:spPr>
            <a:solidFill>
              <a:schemeClr val="accent1"/>
            </a:solidFill>
            <a:ln>
              <a:noFill/>
            </a:ln>
            <a:effectLst/>
          </c:spPr>
          <c:invertIfNegative val="0"/>
          <c:cat>
            <c:numRef>
              <c:f>Sheet1!$A$2:$A$4</c:f>
              <c:numCache>
                <c:formatCode>General</c:formatCode>
                <c:ptCount val="3"/>
                <c:pt idx="0">
                  <c:v>2012</c:v>
                </c:pt>
                <c:pt idx="1">
                  <c:v>2013</c:v>
                </c:pt>
                <c:pt idx="2">
                  <c:v>2014</c:v>
                </c:pt>
              </c:numCache>
            </c:numRef>
          </c:cat>
          <c:val>
            <c:numRef>
              <c:f>Sheet1!$B$2:$B$4</c:f>
              <c:numCache>
                <c:formatCode>General</c:formatCode>
                <c:ptCount val="3"/>
                <c:pt idx="0">
                  <c:v>218</c:v>
                </c:pt>
                <c:pt idx="1">
                  <c:v>245</c:v>
                </c:pt>
                <c:pt idx="2">
                  <c:v>183</c:v>
                </c:pt>
              </c:numCache>
            </c:numRef>
          </c:val>
          <c:extLst>
            <c:ext xmlns:c16="http://schemas.microsoft.com/office/drawing/2014/chart" uri="{C3380CC4-5D6E-409C-BE32-E72D297353CC}">
              <c16:uniqueId val="{00000000-6702-9349-8807-F90F77759197}"/>
            </c:ext>
          </c:extLst>
        </c:ser>
        <c:ser>
          <c:idx val="1"/>
          <c:order val="1"/>
          <c:tx>
            <c:strRef>
              <c:f>Sheet1!$C$1</c:f>
              <c:strCache>
                <c:ptCount val="1"/>
                <c:pt idx="0">
                  <c:v>Non-compliant documents</c:v>
                </c:pt>
              </c:strCache>
            </c:strRef>
          </c:tx>
          <c:spPr>
            <a:solidFill>
              <a:schemeClr val="accent2"/>
            </a:solidFill>
            <a:ln>
              <a:noFill/>
            </a:ln>
            <a:effectLst/>
          </c:spPr>
          <c:invertIfNegative val="0"/>
          <c:cat>
            <c:numRef>
              <c:f>Sheet1!$A$2:$A$4</c:f>
              <c:numCache>
                <c:formatCode>General</c:formatCode>
                <c:ptCount val="3"/>
                <c:pt idx="0">
                  <c:v>2012</c:v>
                </c:pt>
                <c:pt idx="1">
                  <c:v>2013</c:v>
                </c:pt>
                <c:pt idx="2">
                  <c:v>2014</c:v>
                </c:pt>
              </c:numCache>
            </c:numRef>
          </c:cat>
          <c:val>
            <c:numRef>
              <c:f>Sheet1!$C$2:$C$4</c:f>
              <c:numCache>
                <c:formatCode>General</c:formatCode>
                <c:ptCount val="3"/>
                <c:pt idx="0">
                  <c:v>392</c:v>
                </c:pt>
                <c:pt idx="1">
                  <c:v>501</c:v>
                </c:pt>
                <c:pt idx="2">
                  <c:v>271</c:v>
                </c:pt>
              </c:numCache>
            </c:numRef>
          </c:val>
          <c:extLst>
            <c:ext xmlns:c16="http://schemas.microsoft.com/office/drawing/2014/chart" uri="{C3380CC4-5D6E-409C-BE32-E72D297353CC}">
              <c16:uniqueId val="{00000001-6702-9349-8807-F90F77759197}"/>
            </c:ext>
          </c:extLst>
        </c:ser>
        <c:dLbls>
          <c:showLegendKey val="0"/>
          <c:showVal val="0"/>
          <c:showCatName val="0"/>
          <c:showSerName val="0"/>
          <c:showPercent val="0"/>
          <c:showBubbleSize val="0"/>
        </c:dLbls>
        <c:gapWidth val="219"/>
        <c:overlap val="-27"/>
        <c:axId val="440508920"/>
        <c:axId val="440511272"/>
      </c:barChart>
      <c:catAx>
        <c:axId val="440508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440511272"/>
        <c:crosses val="autoZero"/>
        <c:auto val="1"/>
        <c:lblAlgn val="ctr"/>
        <c:lblOffset val="100"/>
        <c:noMultiLvlLbl val="0"/>
      </c:catAx>
      <c:valAx>
        <c:axId val="4405112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440508920"/>
        <c:crosses val="autoZero"/>
        <c:crossBetween val="between"/>
      </c:valAx>
      <c:spPr>
        <a:noFill/>
        <a:ln>
          <a:noFill/>
        </a:ln>
        <a:effectLst/>
      </c:spPr>
    </c:plotArea>
    <c:legend>
      <c:legendPos val="b"/>
      <c:layout>
        <c:manualLayout>
          <c:xMode val="edge"/>
          <c:yMode val="edge"/>
          <c:x val="0.20617039603517523"/>
          <c:y val="0.89963749499400314"/>
          <c:w val="0.66062267807876551"/>
          <c:h val="7.403243022098257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2"/>
    </a:solidFill>
    <a:ln w="9525" cap="flat" cmpd="sng" algn="ctr">
      <a:solidFill>
        <a:schemeClr val="tx1">
          <a:lumMod val="15000"/>
          <a:lumOff val="85000"/>
        </a:schemeClr>
      </a:solidFill>
      <a:round/>
    </a:ln>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22A4C4-0089-4D4F-BB89-5C92FFD9125E}" type="datetimeFigureOut">
              <a:rPr lang="en-US" smtClean="0"/>
              <a:t>6/28/2021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2AF68-62A6-4E6C-A224-8B74B0BE3A4C}" type="slidenum">
              <a:rPr lang="en-US" smtClean="0"/>
              <a:t>‹N°›</a:t>
            </a:fld>
            <a:endParaRPr lang="en-US"/>
          </a:p>
        </p:txBody>
      </p:sp>
    </p:spTree>
    <p:extLst>
      <p:ext uri="{BB962C8B-B14F-4D97-AF65-F5344CB8AC3E}">
        <p14:creationId xmlns:p14="http://schemas.microsoft.com/office/powerpoint/2010/main" val="128466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is the behind the scene look at the actual data coming into the HUB</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15C5C0B-E299-45D2-935B-E19340EF6341}" type="slidenum">
              <a:rPr lang="en-US" altLang="en-US" smtClean="0"/>
              <a:pPr/>
              <a:t>8</a:t>
            </a:fld>
            <a:endParaRPr lang="en-US" altLang="en-US"/>
          </a:p>
        </p:txBody>
      </p:sp>
    </p:spTree>
    <p:extLst>
      <p:ext uri="{BB962C8B-B14F-4D97-AF65-F5344CB8AC3E}">
        <p14:creationId xmlns:p14="http://schemas.microsoft.com/office/powerpoint/2010/main" val="2991464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Now this is a more familiar view</a:t>
            </a:r>
          </a:p>
          <a:p>
            <a:endParaRPr lang="en-US" altLang="en-US"/>
          </a:p>
          <a:p>
            <a:r>
              <a:rPr lang="en-US" altLang="en-US"/>
              <a:t>On the left – this is Argentina’s paper phytosanitary certificate</a:t>
            </a:r>
          </a:p>
          <a:p>
            <a:r>
              <a:rPr lang="en-US" altLang="en-US"/>
              <a:t>On the right – this is the ePHYTO’s standardized format – all of the same information in the paper version is here in the ePhyto.</a:t>
            </a:r>
          </a:p>
          <a:p>
            <a:r>
              <a:rPr lang="en-US" altLang="en-US"/>
              <a:t>ALL countries’ ePhyto will look like this one.</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2BC5D07-641B-49DC-B3A0-47F147EF0A27}" type="slidenum">
              <a:rPr lang="en-US" altLang="en-US" smtClean="0"/>
              <a:pPr/>
              <a:t>9</a:t>
            </a:fld>
            <a:endParaRPr lang="en-US" altLang="en-US"/>
          </a:p>
        </p:txBody>
      </p:sp>
    </p:spTree>
    <p:extLst>
      <p:ext uri="{BB962C8B-B14F-4D97-AF65-F5344CB8AC3E}">
        <p14:creationId xmlns:p14="http://schemas.microsoft.com/office/powerpoint/2010/main" val="112397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13</a:t>
            </a:fld>
            <a:endParaRPr lang="en-US" dirty="0"/>
          </a:p>
        </p:txBody>
      </p:sp>
    </p:spTree>
    <p:extLst>
      <p:ext uri="{BB962C8B-B14F-4D97-AF65-F5344CB8AC3E}">
        <p14:creationId xmlns:p14="http://schemas.microsoft.com/office/powerpoint/2010/main" val="388305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91409FF-B296-4FE4-B496-533E04FAD0B8}" type="slidenum">
              <a:rPr lang="en-US" smtClean="0"/>
              <a:t>14</a:t>
            </a:fld>
            <a:endParaRPr lang="en-US" dirty="0"/>
          </a:p>
        </p:txBody>
      </p:sp>
    </p:spTree>
    <p:extLst>
      <p:ext uri="{BB962C8B-B14F-4D97-AF65-F5344CB8AC3E}">
        <p14:creationId xmlns:p14="http://schemas.microsoft.com/office/powerpoint/2010/main" val="5844822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75971"/>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4090704"/>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a16="http://schemas.microsoft.com/office/drawing/2014/main" id="{3A119988-42DF-5B4C-BB74-69DE0A7F3362}"/>
              </a:ext>
            </a:extLst>
          </p:cNvPr>
          <p:cNvPicPr>
            <a:picLocks noChangeAspect="1"/>
          </p:cNvPicPr>
          <p:nvPr userDrawn="1"/>
        </p:nvPicPr>
        <p:blipFill>
          <a:blip r:embed="rId2"/>
          <a:stretch>
            <a:fillRect/>
          </a:stretch>
        </p:blipFill>
        <p:spPr>
          <a:xfrm>
            <a:off x="4983845" y="759172"/>
            <a:ext cx="2245575" cy="2422858"/>
          </a:xfrm>
          <a:prstGeom prst="rect">
            <a:avLst/>
          </a:prstGeom>
        </p:spPr>
      </p:pic>
    </p:spTree>
    <p:extLst>
      <p:ext uri="{BB962C8B-B14F-4D97-AF65-F5344CB8AC3E}">
        <p14:creationId xmlns:p14="http://schemas.microsoft.com/office/powerpoint/2010/main" val="254258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8" name="Title 7"/>
          <p:cNvSpPr>
            <a:spLocks noGrp="1"/>
          </p:cNvSpPr>
          <p:nvPr>
            <p:ph type="title"/>
          </p:nvPr>
        </p:nvSpPr>
        <p:spPr>
          <a:xfrm>
            <a:off x="848833" y="521737"/>
            <a:ext cx="10515600" cy="719396"/>
          </a:xfrm>
          <a:prstGeom prst="rect">
            <a:avLst/>
          </a:prstGeom>
        </p:spPr>
        <p:txBody>
          <a:bodyPr/>
          <a:lstStyle>
            <a:lvl1pPr algn="ctr">
              <a:defRPr sz="2800" b="1" i="0">
                <a:solidFill>
                  <a:schemeClr val="tx1"/>
                </a:solidFill>
                <a:latin typeface="Montserrat Extra" charset="0"/>
                <a:ea typeface="Montserrat Extra" charset="0"/>
                <a:cs typeface="Montserrat Extra" charset="0"/>
              </a:defRPr>
            </a:lvl1pPr>
          </a:lstStyle>
          <a:p>
            <a:r>
              <a:rPr lang="en-US"/>
              <a:t>Click to edit Master title style</a:t>
            </a:r>
          </a:p>
        </p:txBody>
      </p:sp>
      <p:sp>
        <p:nvSpPr>
          <p:cNvPr id="10" name="Text Placeholder 9"/>
          <p:cNvSpPr>
            <a:spLocks noGrp="1"/>
          </p:cNvSpPr>
          <p:nvPr>
            <p:ph type="body" sz="quarter" idx="10"/>
          </p:nvPr>
        </p:nvSpPr>
        <p:spPr>
          <a:xfrm>
            <a:off x="2156758" y="1023453"/>
            <a:ext cx="7899750" cy="385931"/>
          </a:xfrm>
          <a:prstGeom prst="rect">
            <a:avLst/>
          </a:prstGeom>
        </p:spPr>
        <p:txBody>
          <a:bodyPr/>
          <a:lstStyle>
            <a:lvl1pPr marL="0" indent="0" algn="ctr">
              <a:lnSpc>
                <a:spcPct val="120000"/>
              </a:lnSpc>
              <a:buNone/>
              <a:defRPr sz="1400" b="0" i="0">
                <a:solidFill>
                  <a:schemeClr val="tx1">
                    <a:alpha val="50000"/>
                  </a:schemeClr>
                </a:solidFill>
                <a:latin typeface="Crimson Text Roman" charset="0"/>
                <a:ea typeface="Crimson Text Roman" charset="0"/>
                <a:cs typeface="Crimson Text Roman"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a16="http://schemas.microsoft.com/office/drawing/2014/main" id="{43DDCFB6-E7E3-C440-BEF4-4C852936F5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a16="http://schemas.microsoft.com/office/drawing/2014/main" id="{B0E9FEB0-205B-7942-9DFD-5FCB5D53B6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a16="http://schemas.microsoft.com/office/drawing/2014/main" id="{3C7E33B2-63B1-594B-BF71-2C7748F4BB83}"/>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a16="http://schemas.microsoft.com/office/drawing/2014/main" id="{9CBCD1E6-6E08-CB40-94D4-406E93DA0D9C}"/>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a16="http://schemas.microsoft.com/office/drawing/2014/main" id="{75C8BF2B-774A-5D48-BEE4-117C3F395EEC}"/>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1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ark Blue-Content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95274" y="6356350"/>
            <a:ext cx="3844926" cy="365125"/>
          </a:xfrm>
          <a:prstGeom prst="rect">
            <a:avLst/>
          </a:prstGeom>
        </p:spPr>
        <p:txBody>
          <a:bodyPr anchor="ctr"/>
          <a:lstStyle>
            <a:lvl1pPr algn="l">
              <a:defRPr sz="1200">
                <a:solidFill>
                  <a:schemeClr val="bg1">
                    <a:lumMod val="50000"/>
                  </a:schemeClr>
                </a:solidFill>
                <a:latin typeface="+mj-lt"/>
              </a:defRPr>
            </a:lvl1pPr>
          </a:lstStyle>
          <a:p>
            <a:r>
              <a:rPr lang="en-US">
                <a:solidFill>
                  <a:srgbClr val="F6F8F8">
                    <a:lumMod val="50000"/>
                  </a:srgbClr>
                </a:solidFill>
              </a:rPr>
              <a:t>ICC Services Overview</a:t>
            </a:r>
            <a:endParaRPr lang="en-US" dirty="0">
              <a:solidFill>
                <a:srgbClr val="F6F8F8">
                  <a:lumMod val="50000"/>
                </a:srgbClr>
              </a:solidFill>
            </a:endParaRPr>
          </a:p>
        </p:txBody>
      </p:sp>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solidFill>
                  <a:srgbClr val="F6F8F8">
                    <a:lumMod val="50000"/>
                  </a:srgbClr>
                </a:solidFill>
              </a:rPr>
              <a:pPr/>
              <a:t>‹N°›</a:t>
            </a:fld>
            <a:endParaRPr lang="en-US">
              <a:solidFill>
                <a:srgbClr val="F6F8F8">
                  <a:lumMod val="50000"/>
                </a:srgbClr>
              </a:solidFill>
            </a:endParaRPr>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1" name="Content Placeholder 2"/>
          <p:cNvSpPr>
            <a:spLocks noGrp="1"/>
          </p:cNvSpPr>
          <p:nvPr>
            <p:ph idx="17" hasCustomPrompt="1"/>
          </p:nvPr>
        </p:nvSpPr>
        <p:spPr>
          <a:xfrm>
            <a:off x="295274" y="1272022"/>
            <a:ext cx="1159451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 1"/>
          <p:cNvSpPr>
            <a:spLocks noGrp="1"/>
          </p:cNvSpPr>
          <p:nvPr>
            <p:ph type="title"/>
          </p:nvPr>
        </p:nvSpPr>
        <p:spPr>
          <a:xfrm>
            <a:off x="455612" y="390222"/>
            <a:ext cx="11434174" cy="627690"/>
          </a:xfrm>
          <a:prstGeom prst="rect">
            <a:avLst/>
          </a:prstGeom>
        </p:spPr>
        <p:txBody>
          <a:bodyPr>
            <a:noAutofit/>
          </a:bodyPr>
          <a:lstStyle>
            <a:lvl1pPr>
              <a:defRPr sz="3800" b="1">
                <a:solidFill>
                  <a:srgbClr val="0F243E"/>
                </a:solidFill>
                <a:latin typeface="+mn-lt"/>
              </a:defRPr>
            </a:lvl1pPr>
          </a:lstStyle>
          <a:p>
            <a:r>
              <a:rPr lang="en-US" dirty="0"/>
              <a:t>Click to edit Master title style</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3860812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a:defRPr/>
            </a:lvl1pPr>
          </a:lstStyle>
          <a:p>
            <a:pPr>
              <a:defRPr/>
            </a:pPr>
            <a:fld id="{D26B9C53-29A8-48BB-909E-706FC0FA052B}" type="datetimeFigureOut">
              <a:rPr lang="en-US"/>
              <a:pPr>
                <a:defRPr/>
              </a:pPr>
              <a:t>6/28/2021</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11558954" y="5859464"/>
            <a:ext cx="509954" cy="333375"/>
          </a:xfrm>
          <a:prstGeom prst="rect">
            <a:avLst/>
          </a:prstGeom>
        </p:spPr>
        <p:txBody>
          <a:bodyPr/>
          <a:lstStyle>
            <a:lvl1pPr>
              <a:defRPr/>
            </a:lvl1pPr>
          </a:lstStyle>
          <a:p>
            <a:pPr>
              <a:defRPr/>
            </a:pPr>
            <a:fld id="{0B553564-42B1-44B4-AB66-0F7BC33B800C}" type="slidenum">
              <a:rPr lang="en-US"/>
              <a:pPr>
                <a:defRPr/>
              </a:pPr>
              <a:t>‹N°›</a:t>
            </a:fld>
            <a:endParaRPr lang="en-US"/>
          </a:p>
        </p:txBody>
      </p:sp>
    </p:spTree>
    <p:extLst>
      <p:ext uri="{BB962C8B-B14F-4D97-AF65-F5344CB8AC3E}">
        <p14:creationId xmlns:p14="http://schemas.microsoft.com/office/powerpoint/2010/main" val="205518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ark Blue-Content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9146586" y="6356350"/>
            <a:ext cx="2743200" cy="365125"/>
          </a:xfrm>
          <a:prstGeom prst="rect">
            <a:avLst/>
          </a:prstGeom>
        </p:spPr>
        <p:txBody>
          <a:bodyPr anchor="ctr"/>
          <a:lstStyle>
            <a:lvl1pPr algn="r">
              <a:defRPr sz="1200">
                <a:solidFill>
                  <a:schemeClr val="bg1">
                    <a:lumMod val="50000"/>
                  </a:schemeClr>
                </a:solidFill>
                <a:latin typeface="+mj-lt"/>
              </a:defRPr>
            </a:lvl1pPr>
          </a:lstStyle>
          <a:p>
            <a:fld id="{33CDF353-6440-4995-A646-B045C8232658}" type="slidenum">
              <a:rPr lang="en-US" smtClean="0"/>
              <a:pPr/>
              <a:t>‹N°›</a:t>
            </a:fld>
            <a:endParaRPr lang="en-US" dirty="0"/>
          </a:p>
        </p:txBody>
      </p:sp>
      <p:sp>
        <p:nvSpPr>
          <p:cNvPr id="8" name="Rectangle 7"/>
          <p:cNvSpPr/>
          <p:nvPr userDrawn="1"/>
        </p:nvSpPr>
        <p:spPr>
          <a:xfrm>
            <a:off x="0" y="0"/>
            <a:ext cx="174751" cy="1097280"/>
          </a:xfrm>
          <a:prstGeom prst="rect">
            <a:avLst/>
          </a:prstGeom>
          <a:solidFill>
            <a:srgbClr val="0F2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31333"/>
              </a:solidFill>
            </a:endParaRPr>
          </a:p>
        </p:txBody>
      </p:sp>
      <p:sp>
        <p:nvSpPr>
          <p:cNvPr id="14" name="Title 1"/>
          <p:cNvSpPr>
            <a:spLocks noGrp="1"/>
          </p:cNvSpPr>
          <p:nvPr>
            <p:ph type="title"/>
          </p:nvPr>
        </p:nvSpPr>
        <p:spPr>
          <a:xfrm>
            <a:off x="455612" y="390222"/>
            <a:ext cx="11434174" cy="627690"/>
          </a:xfrm>
          <a:prstGeom prst="rect">
            <a:avLst/>
          </a:prstGeom>
        </p:spPr>
        <p:txBody>
          <a:bodyPr anchor="ctr">
            <a:noAutofit/>
          </a:bodyPr>
          <a:lstStyle>
            <a:lvl1pPr>
              <a:defRPr sz="3800" b="1">
                <a:solidFill>
                  <a:srgbClr val="0F243E"/>
                </a:solidFill>
                <a:latin typeface="+mn-lt"/>
              </a:defRPr>
            </a:lvl1pPr>
          </a:lstStyle>
          <a:p>
            <a:r>
              <a:rPr lang="en-US" dirty="0"/>
              <a:t>Click to edit Master title style</a:t>
            </a:r>
          </a:p>
        </p:txBody>
      </p:sp>
      <p:sp>
        <p:nvSpPr>
          <p:cNvPr id="13" name="Content Placeholder 2"/>
          <p:cNvSpPr>
            <a:spLocks noGrp="1"/>
          </p:cNvSpPr>
          <p:nvPr>
            <p:ph idx="18" hasCustomPrompt="1"/>
          </p:nvPr>
        </p:nvSpPr>
        <p:spPr>
          <a:xfrm>
            <a:off x="7467599" y="1281545"/>
            <a:ext cx="4422187" cy="4824125"/>
          </a:xfrm>
          <a:prstGeom prst="rect">
            <a:avLst/>
          </a:prstGeom>
        </p:spPr>
        <p:txBody>
          <a:bodyPr anchor="ctr"/>
          <a:lstStyle>
            <a:lvl1pPr marL="0" indent="0">
              <a:buSzPct val="145000"/>
              <a:buFont typeface="Calibri" panose="020F0502020204030204" pitchFamily="34" charset="0"/>
              <a:buNone/>
              <a:defRPr sz="1800" baseline="0">
                <a:solidFill>
                  <a:schemeClr val="tx1"/>
                </a:solidFill>
                <a:latin typeface="+mj-lt"/>
              </a:defRPr>
            </a:lvl1pPr>
            <a:lvl2pPr marL="685800" indent="-228600">
              <a:buSzPct val="120000"/>
              <a:buFont typeface="Arial" panose="020B0604020202020204" pitchFamily="34" charset="0"/>
              <a:buChar char="•"/>
              <a:defRPr sz="1800"/>
            </a:lvl2pPr>
            <a:lvl3pPr marL="1143000" indent="-228600">
              <a:buSzPct val="65000"/>
              <a:buFont typeface="Calibri" panose="020F0502020204030204" pitchFamily="34" charset="0"/>
              <a:buChar char="–"/>
              <a:defRPr sz="1600"/>
            </a:lvl3pPr>
            <a:lvl4pPr marL="1600200" indent="-228600">
              <a:buFont typeface="Calibri" panose="020F0502020204030204" pitchFamily="34" charset="0"/>
              <a:buChar char="–"/>
              <a:defRPr sz="1600"/>
            </a:lvl4pPr>
            <a:lvl5pPr marL="2057400" indent="-228600">
              <a:buFont typeface="Calibri" panose="020F0502020204030204" pitchFamily="34" charset="0"/>
              <a:buChar char="–"/>
              <a:defRPr/>
            </a:lvl5pPr>
          </a:lstStyle>
          <a:p>
            <a:pPr lvl="0"/>
            <a:r>
              <a:rPr lang="en-US" dirty="0"/>
              <a:t>Insert a picture, chart or graph</a:t>
            </a:r>
          </a:p>
        </p:txBody>
      </p:sp>
      <p:sp>
        <p:nvSpPr>
          <p:cNvPr id="11" name="Content Placeholder 2"/>
          <p:cNvSpPr>
            <a:spLocks noGrp="1"/>
          </p:cNvSpPr>
          <p:nvPr>
            <p:ph idx="19" hasCustomPrompt="1"/>
          </p:nvPr>
        </p:nvSpPr>
        <p:spPr>
          <a:xfrm>
            <a:off x="295274" y="1272022"/>
            <a:ext cx="7029451" cy="4833503"/>
          </a:xfrm>
          <a:prstGeom prst="rect">
            <a:avLst/>
          </a:prstGeom>
        </p:spPr>
        <p:txBody>
          <a:bodyPr anchor="ctr"/>
          <a:lstStyle>
            <a:lvl1pPr marL="228600" indent="-228600">
              <a:lnSpc>
                <a:spcPct val="114000"/>
              </a:lnSpc>
              <a:spcBef>
                <a:spcPts val="0"/>
              </a:spcBef>
              <a:spcAft>
                <a:spcPts val="400"/>
              </a:spcAft>
              <a:buSzPct val="145000"/>
              <a:buFont typeface="Calibri" panose="020F0502020204030204" pitchFamily="34" charset="0"/>
              <a:buChar char="›"/>
              <a:defRPr sz="1800">
                <a:solidFill>
                  <a:schemeClr val="tx1"/>
                </a:solidFill>
                <a:latin typeface="+mj-lt"/>
              </a:defRPr>
            </a:lvl1pPr>
            <a:lvl2pPr marL="685800" indent="-228600">
              <a:lnSpc>
                <a:spcPct val="114000"/>
              </a:lnSpc>
              <a:spcBef>
                <a:spcPts val="0"/>
              </a:spcBef>
              <a:spcAft>
                <a:spcPts val="400"/>
              </a:spcAft>
              <a:buSzPct val="120000"/>
              <a:buFont typeface="Arial" panose="020B0604020202020204" pitchFamily="34" charset="0"/>
              <a:buChar char="•"/>
              <a:defRPr sz="1600">
                <a:solidFill>
                  <a:schemeClr val="tx1"/>
                </a:solidFill>
                <a:latin typeface="+mj-lt"/>
              </a:defRPr>
            </a:lvl2pPr>
            <a:lvl3pPr marL="1143000" indent="-228600">
              <a:lnSpc>
                <a:spcPct val="114000"/>
              </a:lnSpc>
              <a:spcBef>
                <a:spcPts val="0"/>
              </a:spcBef>
              <a:spcAft>
                <a:spcPts val="400"/>
              </a:spcAft>
              <a:buSzPct val="90000"/>
              <a:buFont typeface="Courier New" panose="02070309020205020404" pitchFamily="49" charset="0"/>
              <a:buChar char="o"/>
              <a:defRPr sz="1400">
                <a:solidFill>
                  <a:schemeClr val="tx1"/>
                </a:solidFill>
                <a:latin typeface="+mj-lt"/>
              </a:defRPr>
            </a:lvl3pPr>
            <a:lvl4pPr marL="1600200" indent="-228600">
              <a:lnSpc>
                <a:spcPct val="114000"/>
              </a:lnSpc>
              <a:spcBef>
                <a:spcPts val="0"/>
              </a:spcBef>
              <a:spcAft>
                <a:spcPts val="400"/>
              </a:spcAft>
              <a:buFont typeface="Calibri" panose="020F0502020204030204" pitchFamily="34" charset="0"/>
              <a:buChar char="‐"/>
              <a:defRPr sz="1400">
                <a:solidFill>
                  <a:schemeClr val="tx1"/>
                </a:solidFill>
                <a:latin typeface="+mj-lt"/>
              </a:defRPr>
            </a:lvl4pPr>
            <a:lvl5pPr marL="2057400" indent="-228600">
              <a:buFont typeface="Calibri" panose="020F0502020204030204" pitchFamily="34" charset="0"/>
              <a:buChar char="–"/>
              <a:defRPr/>
            </a:lvl5pPr>
          </a:lstStyle>
          <a:p>
            <a:pPr lvl="0"/>
            <a:r>
              <a:rPr lang="en-US" dirty="0"/>
              <a:t>First level</a:t>
            </a:r>
          </a:p>
          <a:p>
            <a:pPr lvl="1"/>
            <a:r>
              <a:rPr lang="en-US" dirty="0"/>
              <a:t>Second level</a:t>
            </a:r>
          </a:p>
          <a:p>
            <a:pPr lvl="2"/>
            <a:r>
              <a:rPr lang="en-US" dirty="0"/>
              <a:t>Third level</a:t>
            </a:r>
          </a:p>
          <a:p>
            <a:pPr lvl="3"/>
            <a:r>
              <a:rPr lang="en-US" dirty="0"/>
              <a:t>Fourth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51300" y="6310312"/>
            <a:ext cx="2682460" cy="457200"/>
          </a:xfrm>
          <a:prstGeom prst="rect">
            <a:avLst/>
          </a:prstGeom>
        </p:spPr>
      </p:pic>
    </p:spTree>
    <p:extLst>
      <p:ext uri="{BB962C8B-B14F-4D97-AF65-F5344CB8AC3E}">
        <p14:creationId xmlns:p14="http://schemas.microsoft.com/office/powerpoint/2010/main" val="95090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5" name="Imagen 4">
            <a:extLst>
              <a:ext uri="{FF2B5EF4-FFF2-40B4-BE49-F238E27FC236}">
                <a16:creationId xmlns:a16="http://schemas.microsoft.com/office/drawing/2014/main" id="{083C0906-24A3-0540-901E-871B148689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6" name="Imagen 5">
            <a:extLst>
              <a:ext uri="{FF2B5EF4-FFF2-40B4-BE49-F238E27FC236}">
                <a16:creationId xmlns:a16="http://schemas.microsoft.com/office/drawing/2014/main" id="{E213704F-9A7A-AC4D-AC05-FFDBE5D995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7" name="Imagen 6">
            <a:extLst>
              <a:ext uri="{FF2B5EF4-FFF2-40B4-BE49-F238E27FC236}">
                <a16:creationId xmlns:a16="http://schemas.microsoft.com/office/drawing/2014/main" id="{3C61ADCF-FCA7-254E-8C92-954A99C04B6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8" name="Imagen 7">
            <a:extLst>
              <a:ext uri="{FF2B5EF4-FFF2-40B4-BE49-F238E27FC236}">
                <a16:creationId xmlns:a16="http://schemas.microsoft.com/office/drawing/2014/main" id="{513092EE-F96F-C344-9A21-8963477B3B4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9" name="Conector recto 8">
            <a:extLst>
              <a:ext uri="{FF2B5EF4-FFF2-40B4-BE49-F238E27FC236}">
                <a16:creationId xmlns:a16="http://schemas.microsoft.com/office/drawing/2014/main" id="{F4A5AD9E-BDDD-0C47-9804-FD938ECDE013}"/>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EC81FC2E-BFB8-0141-8A3A-9941B7223C63}"/>
              </a:ext>
            </a:extLst>
          </p:cNvPr>
          <p:cNvSpPr>
            <a:spLocks noGrp="1"/>
          </p:cNvSpPr>
          <p:nvPr>
            <p:ph type="body" sz="quarter" idx="11" hasCustomPrompt="1"/>
          </p:nvPr>
        </p:nvSpPr>
        <p:spPr>
          <a:xfrm>
            <a:off x="848833" y="1570723"/>
            <a:ext cx="10515600"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428060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6" name="Imagen 5">
            <a:extLst>
              <a:ext uri="{FF2B5EF4-FFF2-40B4-BE49-F238E27FC236}">
                <a16:creationId xmlns:a16="http://schemas.microsoft.com/office/drawing/2014/main" id="{AE2E2F32-2D03-5746-8B17-3C0320E6B2A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12D82AA7-EFED-4C4A-9E3D-859E6E62B4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7AEB5DEF-09A9-0146-BCB0-0A65536462A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E0C3187F-759F-6D4A-93BD-EEDF2DA2173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EA75CFEF-F928-FE4C-9BC5-D889741C221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6A410505-CC04-A64E-BF12-AB0567C6E3A7}"/>
              </a:ext>
            </a:extLst>
          </p:cNvPr>
          <p:cNvSpPr>
            <a:spLocks noGrp="1"/>
          </p:cNvSpPr>
          <p:nvPr>
            <p:ph type="body" sz="quarter" idx="11" hasCustomPrompt="1"/>
          </p:nvPr>
        </p:nvSpPr>
        <p:spPr>
          <a:xfrm>
            <a:off x="848833" y="1570723"/>
            <a:ext cx="10515600" cy="4069501"/>
          </a:xfrm>
          <a:prstGeom prst="rect">
            <a:avLst/>
          </a:prstGeom>
        </p:spPr>
        <p:txBody>
          <a:bodyPr numCol="2"/>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p>
          <a:p>
            <a:pPr>
              <a:lnSpc>
                <a:spcPct val="120000"/>
              </a:lnSpc>
              <a:spcBef>
                <a:spcPts val="1200"/>
              </a:spcBef>
            </a:pPr>
            <a:r>
              <a:rPr lang="en-US" sz="1400"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sz="1400" dirty="0" err="1"/>
              <a:t>humour</a:t>
            </a:r>
            <a:r>
              <a:rPr lang="en-US" sz="1400" dirty="0"/>
              <a:t> and the like).</a:t>
            </a:r>
            <a:endParaRPr lang="en-US" sz="1400" dirty="0">
              <a:latin typeface="Roboto Regular" charset="0"/>
            </a:endParaRPr>
          </a:p>
        </p:txBody>
      </p:sp>
    </p:spTree>
    <p:extLst>
      <p:ext uri="{BB962C8B-B14F-4D97-AF65-F5344CB8AC3E}">
        <p14:creationId xmlns:p14="http://schemas.microsoft.com/office/powerpoint/2010/main" val="303476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8" name="Imagen 7">
            <a:extLst>
              <a:ext uri="{FF2B5EF4-FFF2-40B4-BE49-F238E27FC236}">
                <a16:creationId xmlns:a16="http://schemas.microsoft.com/office/drawing/2014/main" id="{299970D4-64C7-F34C-B46D-3CD4914C1C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9" name="Imagen 8">
            <a:extLst>
              <a:ext uri="{FF2B5EF4-FFF2-40B4-BE49-F238E27FC236}">
                <a16:creationId xmlns:a16="http://schemas.microsoft.com/office/drawing/2014/main" id="{9D3593A9-2DB8-AE45-A2A7-6248E08E3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14" name="Imagen 13">
            <a:extLst>
              <a:ext uri="{FF2B5EF4-FFF2-40B4-BE49-F238E27FC236}">
                <a16:creationId xmlns:a16="http://schemas.microsoft.com/office/drawing/2014/main" id="{805A4733-3A1E-8240-B27C-93533ED3FDE6}"/>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15" name="Imagen 14">
            <a:extLst>
              <a:ext uri="{FF2B5EF4-FFF2-40B4-BE49-F238E27FC236}">
                <a16:creationId xmlns:a16="http://schemas.microsoft.com/office/drawing/2014/main" id="{3675F986-395C-5340-8328-34E3F7A5F10A}"/>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6" name="Conector recto 15">
            <a:extLst>
              <a:ext uri="{FF2B5EF4-FFF2-40B4-BE49-F238E27FC236}">
                <a16:creationId xmlns:a16="http://schemas.microsoft.com/office/drawing/2014/main" id="{CCE62B97-C568-8040-A843-8C8D00FFBFE6}"/>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 Placeholder 9">
            <a:extLst>
              <a:ext uri="{FF2B5EF4-FFF2-40B4-BE49-F238E27FC236}">
                <a16:creationId xmlns:a16="http://schemas.microsoft.com/office/drawing/2014/main" id="{30E3174D-C0F5-1C44-B897-290BE8D84A94}"/>
              </a:ext>
            </a:extLst>
          </p:cNvPr>
          <p:cNvSpPr>
            <a:spLocks noGrp="1"/>
          </p:cNvSpPr>
          <p:nvPr>
            <p:ph type="body" sz="quarter" idx="11" hasCustomPrompt="1"/>
          </p:nvPr>
        </p:nvSpPr>
        <p:spPr>
          <a:xfrm>
            <a:off x="848834"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8" name="Text Placeholder 9">
            <a:extLst>
              <a:ext uri="{FF2B5EF4-FFF2-40B4-BE49-F238E27FC236}">
                <a16:creationId xmlns:a16="http://schemas.microsoft.com/office/drawing/2014/main" id="{79BAEFFD-B36A-9943-802E-0C9CC7899513}"/>
              </a:ext>
            </a:extLst>
          </p:cNvPr>
          <p:cNvSpPr>
            <a:spLocks noGrp="1"/>
          </p:cNvSpPr>
          <p:nvPr>
            <p:ph type="body" sz="quarter" idx="12" hasCustomPrompt="1"/>
          </p:nvPr>
        </p:nvSpPr>
        <p:spPr>
          <a:xfrm>
            <a:off x="4410181"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
        <p:nvSpPr>
          <p:cNvPr id="19" name="Text Placeholder 9">
            <a:extLst>
              <a:ext uri="{FF2B5EF4-FFF2-40B4-BE49-F238E27FC236}">
                <a16:creationId xmlns:a16="http://schemas.microsoft.com/office/drawing/2014/main" id="{7AFC01E6-B25D-8E41-8AB7-2D8CED7E8127}"/>
              </a:ext>
            </a:extLst>
          </p:cNvPr>
          <p:cNvSpPr>
            <a:spLocks noGrp="1"/>
          </p:cNvSpPr>
          <p:nvPr>
            <p:ph type="body" sz="quarter" idx="13" hasCustomPrompt="1"/>
          </p:nvPr>
        </p:nvSpPr>
        <p:spPr>
          <a:xfrm>
            <a:off x="7971529" y="1570723"/>
            <a:ext cx="3422378" cy="4069501"/>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popularized.</a:t>
            </a:r>
            <a:endParaRPr lang="en-US" sz="1400" dirty="0">
              <a:latin typeface="Roboto Regular" charset="0"/>
            </a:endParaRPr>
          </a:p>
        </p:txBody>
      </p:sp>
    </p:spTree>
    <p:extLst>
      <p:ext uri="{BB962C8B-B14F-4D97-AF65-F5344CB8AC3E}">
        <p14:creationId xmlns:p14="http://schemas.microsoft.com/office/powerpoint/2010/main" val="2412882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614054" y="363482"/>
            <a:ext cx="10515600" cy="516230"/>
          </a:xfrm>
          <a:prstGeom prst="rect">
            <a:avLst/>
          </a:prstGeom>
        </p:spPr>
        <p:txBody>
          <a:bodyPr/>
          <a:lstStyle>
            <a:lvl1pPr algn="l">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614054" y="778215"/>
            <a:ext cx="8629806" cy="385931"/>
          </a:xfrm>
          <a:prstGeom prst="rect">
            <a:avLst/>
          </a:prstGeom>
        </p:spPr>
        <p:txBody>
          <a:bodyPr/>
          <a:lstStyle>
            <a:lvl1pPr marL="0" indent="0" algn="l">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pic>
        <p:nvPicPr>
          <p:cNvPr id="4" name="Imagen 3">
            <a:extLst>
              <a:ext uri="{FF2B5EF4-FFF2-40B4-BE49-F238E27FC236}">
                <a16:creationId xmlns:a16="http://schemas.microsoft.com/office/drawing/2014/main" id="{7FF0631B-905E-7847-BFAD-8B5D5E782A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5" name="Imagen 4">
            <a:extLst>
              <a:ext uri="{FF2B5EF4-FFF2-40B4-BE49-F238E27FC236}">
                <a16:creationId xmlns:a16="http://schemas.microsoft.com/office/drawing/2014/main" id="{8C522126-AFDE-8640-BD58-1DB4EC7AA9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6" name="Imagen 5">
            <a:extLst>
              <a:ext uri="{FF2B5EF4-FFF2-40B4-BE49-F238E27FC236}">
                <a16:creationId xmlns:a16="http://schemas.microsoft.com/office/drawing/2014/main" id="{DFAA7DD3-BC12-9F40-BCB2-8FE6DB85A041}"/>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7" name="Imagen 6">
            <a:extLst>
              <a:ext uri="{FF2B5EF4-FFF2-40B4-BE49-F238E27FC236}">
                <a16:creationId xmlns:a16="http://schemas.microsoft.com/office/drawing/2014/main" id="{1D5BF197-9D71-8B4E-BDC9-C41FFE9D4E02}"/>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8" name="Conector recto 7">
            <a:extLst>
              <a:ext uri="{FF2B5EF4-FFF2-40B4-BE49-F238E27FC236}">
                <a16:creationId xmlns:a16="http://schemas.microsoft.com/office/drawing/2014/main" id="{EA35F4C1-5F26-3747-93C4-4AD300EB89CB}"/>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873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4" name="Picture Placeholder 14"/>
          <p:cNvSpPr>
            <a:spLocks noGrp="1"/>
          </p:cNvSpPr>
          <p:nvPr>
            <p:ph type="pic" sz="quarter" idx="11" hasCustomPrompt="1"/>
          </p:nvPr>
        </p:nvSpPr>
        <p:spPr>
          <a:xfrm>
            <a:off x="848833" y="1739517"/>
            <a:ext cx="5399903" cy="3858094"/>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a16="http://schemas.microsoft.com/office/drawing/2014/main" id="{31954674-357B-0349-8EBB-55EC82D810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57D7BE7D-035D-2144-A81B-BAD523BD51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60B3E35F-99C5-9446-8993-8FC3A7F92037}"/>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8243E23C-E87F-8A49-A22C-C77160C4A6A0}"/>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45B87200-7587-F648-B7DC-5133D3135FE0}"/>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01815C4E-34BD-AE4E-A289-199BFBB2F863}"/>
              </a:ext>
            </a:extLst>
          </p:cNvPr>
          <p:cNvSpPr>
            <a:spLocks noGrp="1"/>
          </p:cNvSpPr>
          <p:nvPr>
            <p:ph type="body" sz="quarter" idx="12" hasCustomPrompt="1"/>
          </p:nvPr>
        </p:nvSpPr>
        <p:spPr>
          <a:xfrm>
            <a:off x="6472989" y="1739517"/>
            <a:ext cx="4891444" cy="3900707"/>
          </a:xfrm>
          <a:prstGeom prst="rect">
            <a:avLst/>
          </a:prstGeom>
        </p:spPr>
        <p:txBody>
          <a:bodyPr/>
          <a:lstStyle>
            <a:lvl1pPr marL="0" indent="0" algn="l">
              <a:lnSpc>
                <a:spcPct val="120000"/>
              </a:lnSpc>
              <a:spcBef>
                <a:spcPts val="1200"/>
              </a:spcBef>
              <a:buNone/>
              <a:defRPr sz="1400" b="0" i="0">
                <a:solidFill>
                  <a:schemeClr val="tx1"/>
                </a:solidFill>
                <a:latin typeface="Roboto Light" charset="0"/>
                <a:ea typeface="Roboto Light" charset="0"/>
                <a:cs typeface="Roboto Light" charset="0"/>
              </a:defRPr>
            </a:lvl1pPr>
          </a:lstStyle>
          <a:p>
            <a:pPr>
              <a:lnSpc>
                <a:spcPct val="120000"/>
              </a:lnSpc>
              <a:spcBef>
                <a:spcPts val="1200"/>
              </a:spcBef>
            </a:pPr>
            <a:r>
              <a:rPr lang="en-US" sz="2400" dirty="0">
                <a:latin typeface="Roboto Regular" charset="0"/>
              </a:rPr>
              <a:t>What is Lorem Ipsum?</a:t>
            </a:r>
            <a:endParaRPr lang="en-US" sz="2400" b="1" dirty="0"/>
          </a:p>
          <a:p>
            <a:pPr>
              <a:lnSpc>
                <a:spcPct val="120000"/>
              </a:lnSpc>
              <a:spcBef>
                <a:spcPts val="1200"/>
              </a:spcBef>
            </a:pPr>
            <a:r>
              <a:rPr lang="en-US" sz="1400" b="1" dirty="0"/>
              <a:t>Lorem Ipsum</a:t>
            </a:r>
            <a:r>
              <a:rPr lang="en-US" sz="1400" dirty="0"/>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400" dirty="0" err="1"/>
              <a:t>popularised</a:t>
            </a:r>
            <a:r>
              <a:rPr lang="en-US" sz="1400" dirty="0"/>
              <a:t> in the 1960s with the release of </a:t>
            </a:r>
            <a:r>
              <a:rPr lang="en-US" sz="1400" dirty="0" err="1"/>
              <a:t>Letraset</a:t>
            </a:r>
            <a:r>
              <a:rPr lang="en-US" sz="1400" dirty="0"/>
              <a:t> sheets containing Lorem Ipsum passages, and more recently with desktop publishing software like Aldus PageMaker including versions of Lorem Ipsum.</a:t>
            </a:r>
            <a:endParaRPr lang="en-US" sz="1400" dirty="0">
              <a:latin typeface="Roboto Regular" charset="0"/>
            </a:endParaRPr>
          </a:p>
        </p:txBody>
      </p:sp>
    </p:spTree>
    <p:extLst>
      <p:ext uri="{BB962C8B-B14F-4D97-AF65-F5344CB8AC3E}">
        <p14:creationId xmlns:p14="http://schemas.microsoft.com/office/powerpoint/2010/main" val="7256905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ppt_x"/>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Title 7"/>
          <p:cNvSpPr>
            <a:spLocks noGrp="1"/>
          </p:cNvSpPr>
          <p:nvPr>
            <p:ph type="title"/>
          </p:nvPr>
        </p:nvSpPr>
        <p:spPr>
          <a:xfrm>
            <a:off x="848833" y="363482"/>
            <a:ext cx="10515600" cy="516230"/>
          </a:xfrm>
          <a:prstGeom prst="rect">
            <a:avLst/>
          </a:prstGeom>
        </p:spPr>
        <p:txBody>
          <a:bodyPr/>
          <a:lstStyle>
            <a:lvl1pPr algn="ctr">
              <a:defRPr sz="3200" b="1" i="0">
                <a:solidFill>
                  <a:schemeClr val="tx1"/>
                </a:solidFill>
                <a:latin typeface="Roboto" charset="0"/>
                <a:ea typeface="Roboto" charset="0"/>
                <a:cs typeface="Roboto" charset="0"/>
              </a:defRPr>
            </a:lvl1pPr>
          </a:lstStyle>
          <a:p>
            <a:r>
              <a:rPr lang="en-US" dirty="0"/>
              <a:t>Click to edit Master title style</a:t>
            </a:r>
          </a:p>
        </p:txBody>
      </p:sp>
      <p:sp>
        <p:nvSpPr>
          <p:cNvPr id="3" name="Text Placeholder 9"/>
          <p:cNvSpPr>
            <a:spLocks noGrp="1"/>
          </p:cNvSpPr>
          <p:nvPr>
            <p:ph type="body" sz="quarter" idx="10"/>
          </p:nvPr>
        </p:nvSpPr>
        <p:spPr>
          <a:xfrm>
            <a:off x="1791730" y="778215"/>
            <a:ext cx="8629806" cy="385931"/>
          </a:xfrm>
          <a:prstGeom prst="rect">
            <a:avLst/>
          </a:prstGeom>
        </p:spPr>
        <p:txBody>
          <a:bodyPr/>
          <a:lstStyle>
            <a:lvl1pPr marL="0" indent="0" algn="ctr">
              <a:lnSpc>
                <a:spcPct val="120000"/>
              </a:lnSpc>
              <a:buNone/>
              <a:defRPr sz="1400" b="0" i="0">
                <a:solidFill>
                  <a:schemeClr val="tx1">
                    <a:alpha val="50000"/>
                  </a:schemeClr>
                </a:solidFill>
                <a:latin typeface="Roboto Light" charset="0"/>
                <a:ea typeface="Roboto Light" charset="0"/>
                <a:cs typeface="Roboto Light" charset="0"/>
              </a:defRPr>
            </a:lvl1pPr>
          </a:lstStyle>
          <a:p>
            <a:pPr lvl="0"/>
            <a:r>
              <a:rPr lang="en-US" dirty="0"/>
              <a:t>Click to edit Master </a:t>
            </a:r>
            <a:r>
              <a:rPr lang="en-US"/>
              <a:t>text styles</a:t>
            </a:r>
            <a:endParaRPr lang="en-US" dirty="0"/>
          </a:p>
        </p:txBody>
      </p:sp>
      <p:sp>
        <p:nvSpPr>
          <p:cNvPr id="5" name="Picture Placeholder 14"/>
          <p:cNvSpPr>
            <a:spLocks noGrp="1"/>
          </p:cNvSpPr>
          <p:nvPr>
            <p:ph type="pic" sz="quarter" idx="11" hasCustomPrompt="1"/>
          </p:nvPr>
        </p:nvSpPr>
        <p:spPr>
          <a:xfrm>
            <a:off x="3777861" y="2194849"/>
            <a:ext cx="4720680" cy="2969112"/>
          </a:xfrm>
          <a:prstGeom prst="rect">
            <a:avLst/>
          </a:prstGeom>
          <a:pattFill prst="pct40">
            <a:fgClr>
              <a:schemeClr val="bg1"/>
            </a:fgClr>
            <a:bgClr>
              <a:schemeClr val="bg1">
                <a:lumMod val="75000"/>
              </a:schemeClr>
            </a:bgClr>
          </a:pattFill>
        </p:spPr>
        <p:txBody>
          <a:bodyPr anchor="ctr"/>
          <a:lstStyle>
            <a:lvl1pPr marL="0" indent="0" algn="ctr">
              <a:buNone/>
              <a:defRPr sz="1600" baseline="0">
                <a:latin typeface="Roboto Regular" charset="0"/>
              </a:defRPr>
            </a:lvl1pPr>
          </a:lstStyle>
          <a:p>
            <a:r>
              <a:rPr lang="en-US"/>
              <a:t>Insert Image</a:t>
            </a:r>
          </a:p>
        </p:txBody>
      </p:sp>
      <p:pic>
        <p:nvPicPr>
          <p:cNvPr id="6" name="Imagen 5">
            <a:extLst>
              <a:ext uri="{FF2B5EF4-FFF2-40B4-BE49-F238E27FC236}">
                <a16:creationId xmlns:a16="http://schemas.microsoft.com/office/drawing/2014/main" id="{158F0D76-ED8C-8F42-82D2-A4A979D30B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7" name="Imagen 6">
            <a:extLst>
              <a:ext uri="{FF2B5EF4-FFF2-40B4-BE49-F238E27FC236}">
                <a16:creationId xmlns:a16="http://schemas.microsoft.com/office/drawing/2014/main" id="{50A9C12B-CF73-7A42-A0B4-DE226148A2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8" name="Imagen 7">
            <a:extLst>
              <a:ext uri="{FF2B5EF4-FFF2-40B4-BE49-F238E27FC236}">
                <a16:creationId xmlns:a16="http://schemas.microsoft.com/office/drawing/2014/main" id="{E1941771-41BD-5748-90EF-7CC813E11ACC}"/>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9" name="Imagen 8">
            <a:extLst>
              <a:ext uri="{FF2B5EF4-FFF2-40B4-BE49-F238E27FC236}">
                <a16:creationId xmlns:a16="http://schemas.microsoft.com/office/drawing/2014/main" id="{F66E6D8D-7AD7-A64D-8302-9061E6BB4CCB}"/>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10" name="Conector recto 9">
            <a:extLst>
              <a:ext uri="{FF2B5EF4-FFF2-40B4-BE49-F238E27FC236}">
                <a16:creationId xmlns:a16="http://schemas.microsoft.com/office/drawing/2014/main" id="{1513FDF0-400A-274D-B689-DDB0D5FF8249}"/>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958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05B584-5315-3A41-8DF2-2659FDF043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1543" y="6245813"/>
            <a:ext cx="2634890" cy="492443"/>
          </a:xfrm>
          <a:prstGeom prst="rect">
            <a:avLst/>
          </a:prstGeom>
        </p:spPr>
      </p:pic>
      <p:pic>
        <p:nvPicPr>
          <p:cNvPr id="3" name="Imagen 2">
            <a:extLst>
              <a:ext uri="{FF2B5EF4-FFF2-40B4-BE49-F238E27FC236}">
                <a16:creationId xmlns:a16="http://schemas.microsoft.com/office/drawing/2014/main" id="{9B1FB971-02ED-7345-91D5-0434F7212A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70283" y="6289386"/>
            <a:ext cx="2634890" cy="448870"/>
          </a:xfrm>
          <a:prstGeom prst="rect">
            <a:avLst/>
          </a:prstGeom>
        </p:spPr>
      </p:pic>
      <p:pic>
        <p:nvPicPr>
          <p:cNvPr id="4" name="Imagen 3">
            <a:extLst>
              <a:ext uri="{FF2B5EF4-FFF2-40B4-BE49-F238E27FC236}">
                <a16:creationId xmlns:a16="http://schemas.microsoft.com/office/drawing/2014/main" id="{F40D14FF-7AB8-D346-85D5-D55DA4161425}"/>
              </a:ext>
            </a:extLst>
          </p:cNvPr>
          <p:cNvPicPr>
            <a:picLocks noChangeAspect="1"/>
          </p:cNvPicPr>
          <p:nvPr userDrawn="1"/>
        </p:nvPicPr>
        <p:blipFill>
          <a:blip r:embed="rId4"/>
          <a:stretch>
            <a:fillRect/>
          </a:stretch>
        </p:blipFill>
        <p:spPr>
          <a:xfrm>
            <a:off x="8825956" y="6329394"/>
            <a:ext cx="3087747" cy="368853"/>
          </a:xfrm>
          <a:prstGeom prst="rect">
            <a:avLst/>
          </a:prstGeom>
        </p:spPr>
      </p:pic>
      <p:pic>
        <p:nvPicPr>
          <p:cNvPr id="5" name="Imagen 4">
            <a:extLst>
              <a:ext uri="{FF2B5EF4-FFF2-40B4-BE49-F238E27FC236}">
                <a16:creationId xmlns:a16="http://schemas.microsoft.com/office/drawing/2014/main" id="{C47B6F48-53D0-8E47-9BBA-44EF04D213E8}"/>
              </a:ext>
            </a:extLst>
          </p:cNvPr>
          <p:cNvPicPr>
            <a:picLocks noChangeAspect="1"/>
          </p:cNvPicPr>
          <p:nvPr userDrawn="1"/>
        </p:nvPicPr>
        <p:blipFill>
          <a:blip r:embed="rId5"/>
          <a:stretch>
            <a:fillRect/>
          </a:stretch>
        </p:blipFill>
        <p:spPr>
          <a:xfrm>
            <a:off x="7173408" y="6185118"/>
            <a:ext cx="542156" cy="584958"/>
          </a:xfrm>
          <a:prstGeom prst="rect">
            <a:avLst/>
          </a:prstGeom>
        </p:spPr>
      </p:pic>
      <p:cxnSp>
        <p:nvCxnSpPr>
          <p:cNvPr id="6" name="Conector recto 5">
            <a:extLst>
              <a:ext uri="{FF2B5EF4-FFF2-40B4-BE49-F238E27FC236}">
                <a16:creationId xmlns:a16="http://schemas.microsoft.com/office/drawing/2014/main" id="{7EAD72C9-B181-914A-9ECB-FA00D2D681CF}"/>
              </a:ext>
            </a:extLst>
          </p:cNvPr>
          <p:cNvCxnSpPr/>
          <p:nvPr userDrawn="1"/>
        </p:nvCxnSpPr>
        <p:spPr>
          <a:xfrm>
            <a:off x="359232" y="6052457"/>
            <a:ext cx="11832768"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715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52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Picture 8">
            <a:extLst>
              <a:ext uri="{FF2B5EF4-FFF2-40B4-BE49-F238E27FC236}">
                <a16:creationId xmlns:a16="http://schemas.microsoft.com/office/drawing/2014/main" id="{EC9C0946-32A6-7F44-BCD9-7DE0A8D4A4A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16200000">
            <a:off x="-3249384" y="3249384"/>
            <a:ext cx="6858001" cy="359230"/>
          </a:xfrm>
          <a:prstGeom prst="rect">
            <a:avLst/>
          </a:prstGeom>
        </p:spPr>
      </p:pic>
    </p:spTree>
    <p:extLst>
      <p:ext uri="{BB962C8B-B14F-4D97-AF65-F5344CB8AC3E}">
        <p14:creationId xmlns:p14="http://schemas.microsoft.com/office/powerpoint/2010/main" val="29536882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895" y="1374539"/>
            <a:ext cx="10515600" cy="1661959"/>
          </a:xfrm>
        </p:spPr>
        <p:txBody>
          <a:bodyPr/>
          <a:lstStyle/>
          <a:p>
            <a:pPr rtl="1">
              <a:lnSpc>
                <a:spcPct val="100000"/>
              </a:lnSpc>
            </a:pPr>
            <a:r>
              <a:rPr lang="ar-SA" sz="4400" dirty="0">
                <a:solidFill>
                  <a:srgbClr val="0070C0"/>
                </a:solidFill>
                <a:latin typeface="+mn-lt"/>
              </a:rPr>
              <a:t>حلول </a:t>
            </a:r>
            <a:r>
              <a:rPr lang="ar-MA" sz="4400" dirty="0">
                <a:solidFill>
                  <a:srgbClr val="0070C0"/>
                </a:solidFill>
                <a:latin typeface="+mn-lt"/>
              </a:rPr>
              <a:t>شهادات الصحة النباتية الالكترونية من الاتفاقية الدولية لوقاية النباتات</a:t>
            </a:r>
            <a:r>
              <a:rPr lang="en-US" sz="4400" dirty="0">
                <a:solidFill>
                  <a:srgbClr val="0070C0"/>
                </a:solidFill>
                <a:latin typeface="+mn-lt"/>
              </a:rPr>
              <a:t/>
            </a:r>
            <a:br>
              <a:rPr lang="en-US" sz="4400" dirty="0">
                <a:solidFill>
                  <a:srgbClr val="0070C0"/>
                </a:solidFill>
                <a:latin typeface="+mn-lt"/>
              </a:rPr>
            </a:br>
            <a:r>
              <a:rPr lang="en-US" sz="4400" dirty="0">
                <a:solidFill>
                  <a:srgbClr val="0070C0"/>
                </a:solidFill>
                <a:latin typeface="+mn-lt"/>
              </a:rPr>
              <a:t/>
            </a:r>
            <a:br>
              <a:rPr lang="en-US" sz="4400" dirty="0">
                <a:solidFill>
                  <a:srgbClr val="0070C0"/>
                </a:solidFill>
                <a:latin typeface="+mn-lt"/>
              </a:rPr>
            </a:br>
            <a:r>
              <a:rPr lang="ar-SA" sz="4400" dirty="0">
                <a:solidFill>
                  <a:srgbClr val="0070C0"/>
                </a:solidFill>
                <a:latin typeface="+mn-lt"/>
              </a:rPr>
              <a:t>تسهيل التجارة الآمنة في النباتات والمنتجات النباتية</a:t>
            </a:r>
            <a:br>
              <a:rPr lang="ar-SA" sz="4400" dirty="0">
                <a:solidFill>
                  <a:srgbClr val="0070C0"/>
                </a:solidFill>
                <a:latin typeface="+mn-lt"/>
              </a:rPr>
            </a:br>
            <a:r>
              <a:rPr lang="ar-SA" sz="4400" dirty="0">
                <a:solidFill>
                  <a:srgbClr val="0070C0"/>
                </a:solidFill>
                <a:latin typeface="+mn-lt"/>
              </a:rPr>
              <a:t/>
            </a:r>
            <a:br>
              <a:rPr lang="ar-SA" sz="4400" dirty="0">
                <a:solidFill>
                  <a:srgbClr val="0070C0"/>
                </a:solidFill>
                <a:latin typeface="+mn-lt"/>
              </a:rPr>
            </a:br>
            <a:r>
              <a:rPr lang="en-US" sz="1600" dirty="0"/>
              <a:t/>
            </a:r>
            <a:br>
              <a:rPr lang="en-US" sz="1600" dirty="0"/>
            </a:br>
            <a:endParaRPr lang="en-US" sz="1600" dirty="0">
              <a:solidFill>
                <a:srgbClr val="0070C0"/>
              </a:solidFill>
              <a:latin typeface="+mn-lt"/>
            </a:endParaRPr>
          </a:p>
        </p:txBody>
      </p:sp>
      <p:sp>
        <p:nvSpPr>
          <p:cNvPr id="3" name="Text Placeholder 2"/>
          <p:cNvSpPr>
            <a:spLocks noGrp="1"/>
          </p:cNvSpPr>
          <p:nvPr>
            <p:ph type="body" sz="quarter" idx="10"/>
          </p:nvPr>
        </p:nvSpPr>
        <p:spPr>
          <a:xfrm>
            <a:off x="857251" y="4433440"/>
            <a:ext cx="10713244" cy="927208"/>
          </a:xfrm>
        </p:spPr>
        <p:txBody>
          <a:bodyPr/>
          <a:lstStyle/>
          <a:p>
            <a:pPr rtl="1">
              <a:lnSpc>
                <a:spcPct val="90000"/>
              </a:lnSpc>
              <a:spcBef>
                <a:spcPct val="0"/>
              </a:spcBef>
            </a:pPr>
            <a:r>
              <a:rPr lang="ar-EG" sz="3200" b="1" dirty="0" smtClean="0">
                <a:solidFill>
                  <a:srgbClr val="0070C0"/>
                </a:solidFill>
                <a:latin typeface="+mn-lt"/>
                <a:ea typeface="Roboto" charset="0"/>
                <a:cs typeface="Roboto" charset="0"/>
              </a:rPr>
              <a:t>ورشة </a:t>
            </a:r>
            <a:r>
              <a:rPr lang="ar-EG" sz="3200" b="1" dirty="0">
                <a:solidFill>
                  <a:srgbClr val="0070C0"/>
                </a:solidFill>
                <a:latin typeface="+mn-lt"/>
                <a:ea typeface="Roboto" charset="0"/>
                <a:cs typeface="Roboto" charset="0"/>
              </a:rPr>
              <a:t>العمل الإقليمية للاتفاقية الدولية لوقاية النباتات</a:t>
            </a:r>
            <a:r>
              <a:rPr lang="en-US" sz="3200" b="1" dirty="0">
                <a:solidFill>
                  <a:srgbClr val="0070C0"/>
                </a:solidFill>
                <a:latin typeface="+mn-lt"/>
                <a:ea typeface="Roboto" charset="0"/>
                <a:cs typeface="Roboto" charset="0"/>
              </a:rPr>
              <a:t> </a:t>
            </a:r>
            <a:r>
              <a:rPr lang="en-US" sz="3200" b="1" dirty="0" smtClean="0">
                <a:solidFill>
                  <a:srgbClr val="0070C0"/>
                </a:solidFill>
                <a:latin typeface="+mn-lt"/>
                <a:ea typeface="Roboto" charset="0"/>
                <a:cs typeface="Roboto" charset="0"/>
              </a:rPr>
              <a:t>2021</a:t>
            </a:r>
            <a:endParaRPr lang="en-US" sz="3200" b="1" dirty="0">
              <a:solidFill>
                <a:srgbClr val="0070C0"/>
              </a:solidFill>
              <a:latin typeface="+mn-lt"/>
              <a:ea typeface="Roboto" charset="0"/>
              <a:cs typeface="Roboto" charset="0"/>
            </a:endParaRPr>
          </a:p>
        </p:txBody>
      </p:sp>
    </p:spTree>
    <p:extLst>
      <p:ext uri="{BB962C8B-B14F-4D97-AF65-F5344CB8AC3E}">
        <p14:creationId xmlns:p14="http://schemas.microsoft.com/office/powerpoint/2010/main" val="3903902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789" y="134980"/>
            <a:ext cx="10838999" cy="516230"/>
          </a:xfrm>
        </p:spPr>
        <p:txBody>
          <a:bodyPr/>
          <a:lstStyle/>
          <a:p>
            <a:pPr rtl="1"/>
            <a:r>
              <a:rPr lang="ar-SA" sz="3600" dirty="0">
                <a:solidFill>
                  <a:srgbClr val="0070C0"/>
                </a:solidFill>
                <a:latin typeface="+mn-lt"/>
              </a:rPr>
              <a:t>المشاركة القطرية – </a:t>
            </a:r>
            <a:r>
              <a:rPr lang="ar-SA" sz="3600" dirty="0" smtClean="0">
                <a:solidFill>
                  <a:srgbClr val="0070C0"/>
                </a:solidFill>
                <a:latin typeface="+mn-lt"/>
              </a:rPr>
              <a:t>المحور</a:t>
            </a:r>
            <a:r>
              <a:rPr lang="ar-MA" sz="3600" dirty="0" smtClean="0">
                <a:solidFill>
                  <a:srgbClr val="0070C0"/>
                </a:solidFill>
                <a:latin typeface="+mn-lt"/>
              </a:rPr>
              <a:t> الرئيسي</a:t>
            </a:r>
            <a:r>
              <a:rPr lang="ar-SA" sz="3600" dirty="0" smtClean="0">
                <a:solidFill>
                  <a:srgbClr val="0070C0"/>
                </a:solidFill>
                <a:latin typeface="+mn-lt"/>
              </a:rPr>
              <a:t> </a:t>
            </a:r>
            <a:r>
              <a:rPr lang="ar-SA" sz="3600" dirty="0">
                <a:solidFill>
                  <a:srgbClr val="0070C0"/>
                </a:solidFill>
                <a:latin typeface="+mn-lt"/>
              </a:rPr>
              <a:t>و</a:t>
            </a:r>
            <a:r>
              <a:rPr lang="en-AU" sz="3600" dirty="0" err="1">
                <a:solidFill>
                  <a:srgbClr val="0070C0"/>
                </a:solidFill>
                <a:latin typeface="+mn-lt"/>
              </a:rPr>
              <a:t>GeNS</a:t>
            </a:r>
            <a:r>
              <a:rPr lang="en-AU" sz="3600" dirty="0">
                <a:solidFill>
                  <a:srgbClr val="0070C0"/>
                </a:solidFill>
                <a:latin typeface="+mn-lt"/>
              </a:rPr>
              <a:t> </a:t>
            </a:r>
            <a:r>
              <a:rPr lang="ar-MA" sz="3600" dirty="0" smtClean="0">
                <a:solidFill>
                  <a:srgbClr val="0070C0"/>
                </a:solidFill>
                <a:latin typeface="+mn-lt"/>
              </a:rPr>
              <a:t> </a:t>
            </a:r>
            <a:r>
              <a:rPr lang="ar-SA" sz="3600" dirty="0" smtClean="0">
                <a:solidFill>
                  <a:srgbClr val="0070C0"/>
                </a:solidFill>
                <a:latin typeface="+mn-lt"/>
              </a:rPr>
              <a:t>مايو </a:t>
            </a:r>
            <a:r>
              <a:rPr lang="ar-SA" sz="3600" dirty="0">
                <a:solidFill>
                  <a:srgbClr val="0070C0"/>
                </a:solidFill>
                <a:latin typeface="+mn-lt"/>
              </a:rPr>
              <a:t>2021
</a:t>
            </a:r>
            <a:endParaRPr lang="en-US" sz="3600" dirty="0">
              <a:solidFill>
                <a:srgbClr val="0070C0"/>
              </a:solidFill>
              <a:latin typeface="+mn-lt"/>
            </a:endParaRPr>
          </a:p>
        </p:txBody>
      </p:sp>
      <p:pic>
        <p:nvPicPr>
          <p:cNvPr id="4" name="Picture 3">
            <a:extLst>
              <a:ext uri="{FF2B5EF4-FFF2-40B4-BE49-F238E27FC236}">
                <a16:creationId xmlns:a16="http://schemas.microsoft.com/office/drawing/2014/main" id="{E5100E6A-4A25-0D45-A058-4226FFBF82B3}"/>
              </a:ext>
            </a:extLst>
          </p:cNvPr>
          <p:cNvPicPr>
            <a:picLocks noChangeAspect="1"/>
          </p:cNvPicPr>
          <p:nvPr/>
        </p:nvPicPr>
        <p:blipFill>
          <a:blip r:embed="rId2"/>
          <a:stretch>
            <a:fillRect/>
          </a:stretch>
        </p:blipFill>
        <p:spPr>
          <a:xfrm>
            <a:off x="1016000" y="889000"/>
            <a:ext cx="10160000" cy="5080000"/>
          </a:xfrm>
          <a:prstGeom prst="rect">
            <a:avLst/>
          </a:prstGeom>
        </p:spPr>
      </p:pic>
    </p:spTree>
    <p:extLst>
      <p:ext uri="{BB962C8B-B14F-4D97-AF65-F5344CB8AC3E}">
        <p14:creationId xmlns:p14="http://schemas.microsoft.com/office/powerpoint/2010/main" val="1521029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B9822-D5CC-4E4A-B3E7-E9B9AA98734C}"/>
              </a:ext>
            </a:extLst>
          </p:cNvPr>
          <p:cNvSpPr>
            <a:spLocks noGrp="1"/>
          </p:cNvSpPr>
          <p:nvPr>
            <p:ph type="title"/>
          </p:nvPr>
        </p:nvSpPr>
        <p:spPr/>
        <p:txBody>
          <a:bodyPr/>
          <a:lstStyle/>
          <a:p>
            <a:r>
              <a:rPr lang="ar-MA" dirty="0">
                <a:solidFill>
                  <a:srgbClr val="000000"/>
                </a:solidFill>
              </a:rPr>
              <a:t>حلول شهادات الصحة النباتية الالكترونية</a:t>
            </a:r>
            <a:endParaRPr lang="en-US" dirty="0"/>
          </a:p>
        </p:txBody>
      </p:sp>
      <p:sp>
        <p:nvSpPr>
          <p:cNvPr id="4" name="Text Placeholder 3">
            <a:extLst>
              <a:ext uri="{FF2B5EF4-FFF2-40B4-BE49-F238E27FC236}">
                <a16:creationId xmlns:a16="http://schemas.microsoft.com/office/drawing/2014/main" id="{123AE00F-D3F9-654C-BFF0-AE6797F773A9}"/>
              </a:ext>
            </a:extLst>
          </p:cNvPr>
          <p:cNvSpPr>
            <a:spLocks noGrp="1"/>
          </p:cNvSpPr>
          <p:nvPr>
            <p:ph type="body" sz="quarter" idx="11"/>
          </p:nvPr>
        </p:nvSpPr>
        <p:spPr>
          <a:xfrm>
            <a:off x="848833" y="1338903"/>
            <a:ext cx="10515600" cy="4069501"/>
          </a:xfrm>
        </p:spPr>
        <p:txBody>
          <a:bodyPr/>
          <a:lstStyle/>
          <a:p>
            <a:pPr algn="r" rtl="1"/>
            <a:r>
              <a:rPr lang="ar-SA" b="1" dirty="0">
                <a:solidFill>
                  <a:srgbClr val="000000"/>
                </a:solidFill>
              </a:rPr>
              <a:t>ويتعامل النظام دون عناء مع ما يقرب من 000 95 شهادة </a:t>
            </a:r>
            <a:r>
              <a:rPr lang="ar-SA" b="1" dirty="0">
                <a:solidFill>
                  <a:srgbClr val="000000"/>
                </a:solidFill>
                <a:effectLst>
                  <a:outerShdw blurRad="38100" dist="38100" dir="2700000" algn="tl">
                    <a:srgbClr val="000000">
                      <a:alpha val="43137"/>
                    </a:srgbClr>
                  </a:outerShdw>
                </a:effectLst>
              </a:rPr>
              <a:t>شهريا</a:t>
            </a:r>
            <a:r>
              <a:rPr lang="ar-SA" b="1" dirty="0">
                <a:solidFill>
                  <a:srgbClr val="000000"/>
                </a:solidFill>
              </a:rPr>
              <a:t>، مع قدرة على التعامل </a:t>
            </a:r>
            <a:r>
              <a:rPr lang="ar-SA" b="1" dirty="0" smtClean="0">
                <a:solidFill>
                  <a:srgbClr val="000000"/>
                </a:solidFill>
              </a:rPr>
              <a:t>(</a:t>
            </a:r>
            <a:r>
              <a:rPr lang="ar-SA" b="1" dirty="0">
                <a:solidFill>
                  <a:srgbClr val="000000"/>
                </a:solidFill>
              </a:rPr>
              <a:t>في </a:t>
            </a:r>
            <a:r>
              <a:rPr lang="ar-SA" b="1" dirty="0" smtClean="0">
                <a:solidFill>
                  <a:srgbClr val="000000"/>
                </a:solidFill>
              </a:rPr>
              <a:t>الشكل </a:t>
            </a:r>
            <a:r>
              <a:rPr lang="ar-SA" b="1" dirty="0">
                <a:solidFill>
                  <a:srgbClr val="000000"/>
                </a:solidFill>
              </a:rPr>
              <a:t>الحالي) تصل </a:t>
            </a:r>
            <a:r>
              <a:rPr lang="ar-SA" b="1" dirty="0" smtClean="0">
                <a:solidFill>
                  <a:srgbClr val="000000"/>
                </a:solidFill>
              </a:rPr>
              <a:t>إلى</a:t>
            </a:r>
            <a:r>
              <a:rPr lang="ar-MA" b="1" dirty="0" smtClean="0">
                <a:solidFill>
                  <a:srgbClr val="000000"/>
                </a:solidFill>
              </a:rPr>
              <a:t> اكثر من</a:t>
            </a:r>
            <a:r>
              <a:rPr lang="ar-SA" b="1" dirty="0" smtClean="0">
                <a:solidFill>
                  <a:srgbClr val="000000"/>
                </a:solidFill>
              </a:rPr>
              <a:t> </a:t>
            </a:r>
            <a:r>
              <a:rPr lang="ar-SA" b="1" dirty="0">
                <a:solidFill>
                  <a:srgbClr val="000000"/>
                </a:solidFill>
              </a:rPr>
              <a:t>000 100 شهادة </a:t>
            </a:r>
            <a:r>
              <a:rPr lang="ar-SA" b="1" u="sng" dirty="0">
                <a:solidFill>
                  <a:srgbClr val="000000"/>
                </a:solidFill>
              </a:rPr>
              <a:t>في اليوم</a:t>
            </a:r>
            <a:r>
              <a:rPr lang="ar-SA" b="1" dirty="0">
                <a:solidFill>
                  <a:srgbClr val="000000"/>
                </a:solidFill>
              </a:rPr>
              <a:t>.
</a:t>
            </a:r>
            <a:endParaRPr lang="en-US" dirty="0"/>
          </a:p>
        </p:txBody>
      </p:sp>
      <p:pic>
        <p:nvPicPr>
          <p:cNvPr id="5" name="Picture 4">
            <a:extLst>
              <a:ext uri="{FF2B5EF4-FFF2-40B4-BE49-F238E27FC236}">
                <a16:creationId xmlns:a16="http://schemas.microsoft.com/office/drawing/2014/main" id="{1AEAC3D6-1A03-B046-B057-07DD6B84E99A}"/>
              </a:ext>
            </a:extLst>
          </p:cNvPr>
          <p:cNvPicPr>
            <a:picLocks noChangeAspect="1"/>
          </p:cNvPicPr>
          <p:nvPr/>
        </p:nvPicPr>
        <p:blipFill>
          <a:blip r:embed="rId2"/>
          <a:stretch>
            <a:fillRect/>
          </a:stretch>
        </p:blipFill>
        <p:spPr>
          <a:xfrm>
            <a:off x="2985112" y="2395330"/>
            <a:ext cx="6243042" cy="3493372"/>
          </a:xfrm>
          <a:prstGeom prst="rect">
            <a:avLst/>
          </a:prstGeom>
        </p:spPr>
      </p:pic>
    </p:spTree>
    <p:extLst>
      <p:ext uri="{BB962C8B-B14F-4D97-AF65-F5344CB8AC3E}">
        <p14:creationId xmlns:p14="http://schemas.microsoft.com/office/powerpoint/2010/main" val="2606021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4349B-D1BE-D44E-8B15-F106F870C19B}"/>
              </a:ext>
            </a:extLst>
          </p:cNvPr>
          <p:cNvSpPr>
            <a:spLocks noGrp="1"/>
          </p:cNvSpPr>
          <p:nvPr>
            <p:ph type="title"/>
          </p:nvPr>
        </p:nvSpPr>
        <p:spPr/>
        <p:txBody>
          <a:bodyPr/>
          <a:lstStyle/>
          <a:p>
            <a:pPr rtl="1"/>
            <a:r>
              <a:rPr lang="ar-SA" dirty="0" smtClean="0">
                <a:solidFill>
                  <a:schemeClr val="bg1">
                    <a:lumMod val="10000"/>
                  </a:schemeClr>
                </a:solidFill>
              </a:rPr>
              <a:t>يعتمد</a:t>
            </a:r>
            <a:r>
              <a:rPr lang="ar-MA" dirty="0" smtClean="0">
                <a:solidFill>
                  <a:schemeClr val="bg1">
                    <a:lumMod val="10000"/>
                  </a:schemeClr>
                </a:solidFill>
              </a:rPr>
              <a:t> </a:t>
            </a:r>
            <a:r>
              <a:rPr lang="ar-SA" dirty="0" smtClean="0">
                <a:solidFill>
                  <a:schemeClr val="bg1">
                    <a:lumMod val="10000"/>
                  </a:schemeClr>
                </a:solidFill>
              </a:rPr>
              <a:t>النجاح </a:t>
            </a:r>
            <a:r>
              <a:rPr lang="ar-SA" dirty="0">
                <a:solidFill>
                  <a:schemeClr val="bg1">
                    <a:lumMod val="10000"/>
                  </a:schemeClr>
                </a:solidFill>
              </a:rPr>
              <a:t>المستمر </a:t>
            </a:r>
            <a:r>
              <a:rPr lang="ar-SA" dirty="0" smtClean="0">
                <a:solidFill>
                  <a:schemeClr val="bg1">
                    <a:lumMod val="10000"/>
                  </a:schemeClr>
                </a:solidFill>
              </a:rPr>
              <a:t>على </a:t>
            </a:r>
            <a:r>
              <a:rPr lang="ar-SA" dirty="0">
                <a:solidFill>
                  <a:schemeClr val="bg1">
                    <a:lumMod val="10000"/>
                  </a:schemeClr>
                </a:solidFill>
              </a:rPr>
              <a:t>التعاون
</a:t>
            </a:r>
            <a:endParaRPr lang="en-US" dirty="0">
              <a:solidFill>
                <a:schemeClr val="bg1">
                  <a:lumMod val="10000"/>
                </a:schemeClr>
              </a:solidFill>
            </a:endParaRPr>
          </a:p>
        </p:txBody>
      </p:sp>
      <p:sp>
        <p:nvSpPr>
          <p:cNvPr id="4" name="Text Placeholder 3">
            <a:extLst>
              <a:ext uri="{FF2B5EF4-FFF2-40B4-BE49-F238E27FC236}">
                <a16:creationId xmlns:a16="http://schemas.microsoft.com/office/drawing/2014/main" id="{21F69DAC-DCB9-9342-9FCC-AD8485F4AAAE}"/>
              </a:ext>
            </a:extLst>
          </p:cNvPr>
          <p:cNvSpPr>
            <a:spLocks noGrp="1"/>
          </p:cNvSpPr>
          <p:nvPr>
            <p:ph type="body" sz="quarter" idx="11"/>
          </p:nvPr>
        </p:nvSpPr>
        <p:spPr>
          <a:xfrm>
            <a:off x="848833" y="1171477"/>
            <a:ext cx="10515600" cy="4675531"/>
          </a:xfrm>
        </p:spPr>
        <p:txBody>
          <a:bodyPr/>
          <a:lstStyle/>
          <a:p>
            <a:pPr algn="r" rtl="1"/>
            <a:r>
              <a:rPr lang="ar-SA" sz="1800" dirty="0" smtClean="0">
                <a:solidFill>
                  <a:schemeClr val="bg1">
                    <a:lumMod val="10000"/>
                  </a:schemeClr>
                </a:solidFill>
              </a:rPr>
              <a:t>تعمل </a:t>
            </a:r>
            <a:r>
              <a:rPr lang="ar-SA" sz="1800" dirty="0">
                <a:solidFill>
                  <a:schemeClr val="bg1">
                    <a:lumMod val="10000"/>
                  </a:schemeClr>
                </a:solidFill>
              </a:rPr>
              <a:t>أمانة الاتفاقية الدولية </a:t>
            </a:r>
            <a:r>
              <a:rPr lang="ar-MA" sz="1800" dirty="0" smtClean="0">
                <a:solidFill>
                  <a:schemeClr val="bg1">
                    <a:lumMod val="10000"/>
                  </a:schemeClr>
                </a:solidFill>
              </a:rPr>
              <a:t>لوقاية النباتات</a:t>
            </a:r>
            <a:r>
              <a:rPr lang="ar-SA" sz="1800" dirty="0" smtClean="0">
                <a:solidFill>
                  <a:schemeClr val="bg1">
                    <a:lumMod val="10000"/>
                  </a:schemeClr>
                </a:solidFill>
              </a:rPr>
              <a:t> </a:t>
            </a:r>
            <a:r>
              <a:rPr lang="ar-SA" sz="1800" dirty="0">
                <a:solidFill>
                  <a:schemeClr val="bg1">
                    <a:lumMod val="10000"/>
                  </a:schemeClr>
                </a:solidFill>
              </a:rPr>
              <a:t>مع عدد من المنظمات والمجموعات الدولية لجعل حل </a:t>
            </a:r>
            <a:r>
              <a:rPr lang="ar-EG" altLang="en-US" sz="1800" dirty="0" smtClean="0">
                <a:solidFill>
                  <a:srgbClr val="0F243E"/>
                </a:solidFill>
              </a:rPr>
              <a:t>شهادات </a:t>
            </a:r>
            <a:r>
              <a:rPr lang="ar-EG" altLang="en-US" sz="1800" dirty="0">
                <a:solidFill>
                  <a:srgbClr val="0F243E"/>
                </a:solidFill>
              </a:rPr>
              <a:t>الصحة النباتية الالكترونية</a:t>
            </a:r>
            <a:r>
              <a:rPr lang="en-US" altLang="en-US" sz="1800" dirty="0">
                <a:solidFill>
                  <a:srgbClr val="0F243E"/>
                </a:solidFill>
              </a:rPr>
              <a:t> </a:t>
            </a:r>
            <a:r>
              <a:rPr lang="en-US" altLang="en-US" sz="1800" dirty="0" err="1">
                <a:solidFill>
                  <a:srgbClr val="0F243E"/>
                </a:solidFill>
              </a:rPr>
              <a:t>ePhyto</a:t>
            </a:r>
            <a:r>
              <a:rPr lang="en-US" altLang="en-US" sz="1800" dirty="0">
                <a:solidFill>
                  <a:srgbClr val="0F243E"/>
                </a:solidFill>
              </a:rPr>
              <a:t> </a:t>
            </a:r>
            <a:r>
              <a:rPr lang="ar-SA" sz="1800" dirty="0" smtClean="0">
                <a:solidFill>
                  <a:schemeClr val="bg1">
                    <a:lumMod val="10000"/>
                  </a:schemeClr>
                </a:solidFill>
              </a:rPr>
              <a:t>أداة </a:t>
            </a:r>
            <a:r>
              <a:rPr lang="ar-SA" sz="1800" dirty="0">
                <a:solidFill>
                  <a:schemeClr val="bg1">
                    <a:lumMod val="10000"/>
                  </a:schemeClr>
                </a:solidFill>
              </a:rPr>
              <a:t>لتيسير التجارة لأي بلد (أو منظمة) ترغب في استخدامه. وتشمل هذه الخطوات ما يلي</a:t>
            </a:r>
            <a:r>
              <a:rPr lang="ar-SA" sz="1800" dirty="0" smtClean="0">
                <a:solidFill>
                  <a:schemeClr val="bg1">
                    <a:lumMod val="10000"/>
                  </a:schemeClr>
                </a:solidFill>
              </a:rPr>
              <a:t>:</a:t>
            </a:r>
            <a:endParaRPr lang="ar-MA" sz="1800" dirty="0" smtClean="0">
              <a:solidFill>
                <a:schemeClr val="bg1">
                  <a:lumMod val="10000"/>
                </a:schemeClr>
              </a:solidFill>
            </a:endParaRPr>
          </a:p>
          <a:p>
            <a:pPr marL="971550" lvl="1" indent="-285750" algn="r" rtl="1"/>
            <a:r>
              <a:rPr lang="ar-SA" sz="1800" u="sng" dirty="0" smtClean="0">
                <a:solidFill>
                  <a:schemeClr val="bg1">
                    <a:lumMod val="10000"/>
                  </a:schemeClr>
                </a:solidFill>
              </a:rPr>
              <a:t>التحالف </a:t>
            </a:r>
            <a:r>
              <a:rPr lang="ar-SA" sz="1800" u="sng" dirty="0">
                <a:solidFill>
                  <a:schemeClr val="bg1">
                    <a:lumMod val="10000"/>
                  </a:schemeClr>
                </a:solidFill>
              </a:rPr>
              <a:t>العالمي لتيسير التجارة للمنتدى الاقتصادي العالمي
المجموعة الاستشارية لصناعة </a:t>
            </a:r>
            <a:r>
              <a:rPr lang="en-US" sz="1800" u="sng" dirty="0">
                <a:solidFill>
                  <a:schemeClr val="bg1">
                    <a:lumMod val="10000"/>
                  </a:schemeClr>
                </a:solidFill>
              </a:rPr>
              <a:t>ePhyto 
</a:t>
            </a:r>
            <a:r>
              <a:rPr lang="ar-MA" sz="1800" u="sng" dirty="0" smtClean="0">
                <a:solidFill>
                  <a:schemeClr val="bg1">
                    <a:lumMod val="10000"/>
                  </a:schemeClr>
                </a:solidFill>
              </a:rPr>
              <a:t>تنفيذ</a:t>
            </a:r>
            <a:r>
              <a:rPr lang="ar-SA" sz="1800" u="sng" dirty="0" smtClean="0">
                <a:solidFill>
                  <a:schemeClr val="bg1">
                    <a:lumMod val="10000"/>
                  </a:schemeClr>
                </a:solidFill>
              </a:rPr>
              <a:t> </a:t>
            </a:r>
            <a:r>
              <a:rPr lang="ar-SA" sz="1800" u="sng" dirty="0">
                <a:solidFill>
                  <a:schemeClr val="bg1">
                    <a:lumMod val="10000"/>
                  </a:schemeClr>
                </a:solidFill>
              </a:rPr>
              <a:t>المعايير وتنمية التجارة
البنك الدولي ومؤسسة التمويل </a:t>
            </a:r>
            <a:r>
              <a:rPr lang="ar-SA" sz="1800" u="sng" dirty="0" smtClean="0">
                <a:solidFill>
                  <a:schemeClr val="bg1">
                    <a:lumMod val="10000"/>
                  </a:schemeClr>
                </a:solidFill>
              </a:rPr>
              <a:t>الدولي</a:t>
            </a:r>
            <a:r>
              <a:rPr lang="ar-SA" sz="1800" u="sng" dirty="0">
                <a:solidFill>
                  <a:schemeClr val="bg1">
                    <a:lumMod val="10000"/>
                  </a:schemeClr>
                </a:solidFill>
              </a:rPr>
              <a:t>
منظمة الجمارك العالمية و, 
</a:t>
            </a:r>
            <a:endParaRPr lang="en-US" sz="1800" u="sng" dirty="0">
              <a:solidFill>
                <a:schemeClr val="bg1">
                  <a:lumMod val="10000"/>
                </a:schemeClr>
              </a:solidFill>
            </a:endParaRPr>
          </a:p>
        </p:txBody>
      </p:sp>
      <p:pic>
        <p:nvPicPr>
          <p:cNvPr id="5" name="Picture 4" descr="ePhyto to facilitate international agricultural trade - Euroseeds">
            <a:extLst>
              <a:ext uri="{FF2B5EF4-FFF2-40B4-BE49-F238E27FC236}">
                <a16:creationId xmlns:a16="http://schemas.microsoft.com/office/drawing/2014/main" id="{1A9ADA7A-502B-E04B-A3C9-4F53AABC1A3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309409" y="3960754"/>
            <a:ext cx="4408967" cy="1725769"/>
          </a:xfrm>
          <a:prstGeom prst="rect">
            <a:avLst/>
          </a:prstGeom>
          <a:noFill/>
          <a:ln>
            <a:noFill/>
          </a:ln>
        </p:spPr>
      </p:pic>
    </p:spTree>
    <p:extLst>
      <p:ext uri="{BB962C8B-B14F-4D97-AF65-F5344CB8AC3E}">
        <p14:creationId xmlns:p14="http://schemas.microsoft.com/office/powerpoint/2010/main" val="3743793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pPr algn="r" rtl="1"/>
            <a:r>
              <a:rPr lang="ar-SA" sz="2800" dirty="0"/>
              <a:t>تفويض القناة </a:t>
            </a:r>
            <a:endParaRPr lang="en-US" sz="2800" dirty="0"/>
          </a:p>
        </p:txBody>
      </p:sp>
      <p:sp>
        <p:nvSpPr>
          <p:cNvPr id="4" name="TextBox 3">
            <a:extLst>
              <a:ext uri="{FF2B5EF4-FFF2-40B4-BE49-F238E27FC236}">
                <a16:creationId xmlns:a16="http://schemas.microsoft.com/office/drawing/2014/main" id="{269D4EA4-1E83-0B44-8F73-9A32E6AE71D8}"/>
              </a:ext>
            </a:extLst>
          </p:cNvPr>
          <p:cNvSpPr txBox="1"/>
          <p:nvPr/>
        </p:nvSpPr>
        <p:spPr>
          <a:xfrm>
            <a:off x="5470135" y="1378990"/>
            <a:ext cx="6445940" cy="4401205"/>
          </a:xfrm>
          <a:prstGeom prst="rect">
            <a:avLst/>
          </a:prstGeom>
          <a:noFill/>
        </p:spPr>
        <p:txBody>
          <a:bodyPr wrap="square" rtlCol="0">
            <a:spAutoFit/>
          </a:bodyPr>
          <a:lstStyle/>
          <a:p>
            <a:pPr algn="r" rtl="1"/>
            <a:r>
              <a:rPr lang="ar-SA" sz="2000" b="1" dirty="0">
                <a:solidFill>
                  <a:srgbClr val="2E75B6"/>
                </a:solidFill>
              </a:rPr>
              <a:t>يمكن الآن لأنظمة النافذة الواحدة الاتصال </a:t>
            </a:r>
            <a:r>
              <a:rPr lang="ar-MA" sz="2000" b="1" dirty="0" smtClean="0">
                <a:solidFill>
                  <a:srgbClr val="2E75B6"/>
                </a:solidFill>
              </a:rPr>
              <a:t>بالمحور الرئيسي</a:t>
            </a:r>
            <a:r>
              <a:rPr lang="ar-SA" sz="2000" b="1" dirty="0" smtClean="0">
                <a:solidFill>
                  <a:srgbClr val="2E75B6"/>
                </a:solidFill>
              </a:rPr>
              <a:t> </a:t>
            </a:r>
            <a:r>
              <a:rPr lang="ar-SA" sz="2000" b="1" dirty="0">
                <a:solidFill>
                  <a:srgbClr val="2E75B6"/>
                </a:solidFill>
              </a:rPr>
              <a:t>لإرسال/استقبال </a:t>
            </a:r>
            <a:r>
              <a:rPr lang="ar-MA" sz="2000" b="1" dirty="0" smtClean="0">
                <a:solidFill>
                  <a:srgbClr val="2E75B6"/>
                </a:solidFill>
              </a:rPr>
              <a:t>شهادة الصحة النباتية</a:t>
            </a:r>
            <a:r>
              <a:rPr lang="ar-SA" sz="2000" b="1" dirty="0" smtClean="0">
                <a:solidFill>
                  <a:srgbClr val="2E75B6"/>
                </a:solidFill>
              </a:rPr>
              <a:t> </a:t>
            </a:r>
            <a:r>
              <a:rPr lang="ar-SA" sz="2000" b="1" dirty="0">
                <a:solidFill>
                  <a:srgbClr val="2E75B6"/>
                </a:solidFill>
              </a:rPr>
              <a:t>الإلكترونية نيابة عن البلدان التي تديرها. </a:t>
            </a:r>
            <a:endParaRPr lang="ar-MA" sz="2000" b="1" dirty="0" smtClean="0">
              <a:solidFill>
                <a:srgbClr val="2E75B6"/>
              </a:solidFill>
            </a:endParaRPr>
          </a:p>
          <a:p>
            <a:pPr algn="r" rtl="1"/>
            <a:r>
              <a:rPr lang="ar-SA" sz="2000" b="1" dirty="0">
                <a:solidFill>
                  <a:srgbClr val="2E75B6"/>
                </a:solidFill>
              </a:rPr>
              <a:t>
</a:t>
            </a:r>
            <a:r>
              <a:rPr lang="ar-SA" sz="2000" dirty="0"/>
              <a:t>يمكن تعديل قاعدة التفويض وفقا للمعايير التالية</a:t>
            </a:r>
            <a:r>
              <a:rPr lang="ar-SA" sz="2000" dirty="0" smtClean="0"/>
              <a:t>:</a:t>
            </a:r>
            <a:endParaRPr lang="ar-MA" sz="2000" dirty="0" smtClean="0"/>
          </a:p>
          <a:p>
            <a:pPr marL="800100" lvl="1" indent="-342900" algn="r" rtl="1">
              <a:buFont typeface="Arial" panose="020B0604020202020204" pitchFamily="34" charset="0"/>
              <a:buChar char="•"/>
            </a:pPr>
            <a:r>
              <a:rPr lang="ar-SA" sz="2000" dirty="0" smtClean="0"/>
              <a:t>الرسائل </a:t>
            </a:r>
            <a:r>
              <a:rPr lang="ar-SA" sz="2000" dirty="0"/>
              <a:t>الواردة/الصادرة
نوع المستند (العادي وإعادة التصدير)
حالة المستند (تم إصدارها وسحبها</a:t>
            </a:r>
            <a:r>
              <a:rPr lang="ar-SA" sz="2000" dirty="0" smtClean="0"/>
              <a:t>)</a:t>
            </a:r>
            <a:endParaRPr lang="en-US" sz="2000" b="1" dirty="0">
              <a:solidFill>
                <a:srgbClr val="2E75B6"/>
              </a:solidFill>
            </a:endParaRPr>
          </a:p>
          <a:p>
            <a:pPr lvl="1"/>
            <a:endParaRPr lang="en-US" sz="2000" b="1" dirty="0">
              <a:solidFill>
                <a:srgbClr val="2E75B6"/>
              </a:solidFill>
            </a:endParaRPr>
          </a:p>
          <a:p>
            <a:endParaRPr lang="en-US" sz="2000" b="1" dirty="0">
              <a:solidFill>
                <a:srgbClr val="2E75B6"/>
              </a:solidFill>
            </a:endParaRPr>
          </a:p>
          <a:p>
            <a:endParaRPr lang="en-US" sz="2000" b="1" dirty="0">
              <a:solidFill>
                <a:srgbClr val="2E75B6"/>
              </a:solidFill>
            </a:endParaRPr>
          </a:p>
          <a:p>
            <a:pPr algn="r" rtl="1"/>
            <a:r>
              <a:rPr lang="ar-SA" sz="2000" b="1" u="sng" dirty="0">
                <a:solidFill>
                  <a:srgbClr val="00B050"/>
                </a:solidFill>
              </a:rPr>
              <a:t>يستخدم نظام </a:t>
            </a:r>
            <a:r>
              <a:rPr lang="ar-SA" sz="2000" b="1" u="sng" dirty="0" err="1">
                <a:solidFill>
                  <a:srgbClr val="00B050"/>
                </a:solidFill>
              </a:rPr>
              <a:t>تتبعات</a:t>
            </a:r>
            <a:r>
              <a:rPr lang="ar-SA" sz="2000" b="1" u="sng" dirty="0">
                <a:solidFill>
                  <a:srgbClr val="00B050"/>
                </a:solidFill>
              </a:rPr>
              <a:t> الاتحاد الأوروبي هذه الميزة. 
</a:t>
            </a:r>
            <a:r>
              <a:rPr lang="ar-SA" sz="2000" dirty="0"/>
              <a:t>يمكن للبلدان إرسال </a:t>
            </a:r>
            <a:r>
              <a:rPr lang="en-US" sz="2000" dirty="0"/>
              <a:t>ePhytos </a:t>
            </a:r>
            <a:r>
              <a:rPr lang="ar-SA" sz="2000" dirty="0"/>
              <a:t>إلى أي عضو في الاتحاد الأوروبي (أو أي بلد على </a:t>
            </a:r>
            <a:r>
              <a:rPr lang="ar-SA" sz="2000" dirty="0" smtClean="0"/>
              <a:t>حل</a:t>
            </a:r>
            <a:r>
              <a:rPr lang="ar-MA" sz="2000" dirty="0" smtClean="0"/>
              <a:t> </a:t>
            </a:r>
            <a:r>
              <a:rPr lang="ar-MA" sz="2000" dirty="0"/>
              <a:t>شهادة الصحة النباتية </a:t>
            </a:r>
            <a:r>
              <a:rPr lang="ar-MA" sz="2000" dirty="0" smtClean="0"/>
              <a:t>الإلكترونية) </a:t>
            </a:r>
            <a:r>
              <a:rPr lang="en-US" sz="2000" dirty="0" smtClean="0"/>
              <a:t> </a:t>
            </a:r>
            <a:r>
              <a:rPr lang="ar-SA" sz="2000" dirty="0"/>
              <a:t>من </a:t>
            </a:r>
            <a:r>
              <a:rPr lang="ar-SA" sz="2000" dirty="0" smtClean="0"/>
              <a:t>خلال</a:t>
            </a:r>
            <a:r>
              <a:rPr lang="ar-MA" sz="2000" dirty="0" smtClean="0"/>
              <a:t> المحور الرئيسي</a:t>
            </a:r>
            <a:r>
              <a:rPr lang="ar-SA" sz="2000" dirty="0" smtClean="0"/>
              <a:t> </a:t>
            </a:r>
            <a:r>
              <a:rPr lang="en-US" sz="2000" dirty="0"/>
              <a:t>HUB ، </a:t>
            </a:r>
            <a:r>
              <a:rPr lang="ar-SA" sz="2000" dirty="0"/>
              <a:t>وسيتم سحب الرسالة من قبل نظام التتبع وتسليمها إلى البلد المقصود.</a:t>
            </a:r>
            <a:endParaRPr lang="en-US" sz="2000" dirty="0"/>
          </a:p>
        </p:txBody>
      </p:sp>
      <p:pic>
        <p:nvPicPr>
          <p:cNvPr id="6" name="Picture 5">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4773" y="1378990"/>
            <a:ext cx="5067363" cy="3646029"/>
          </a:xfrm>
          <a:prstGeom prst="rect">
            <a:avLst/>
          </a:prstGeom>
        </p:spPr>
      </p:pic>
      <p:pic>
        <p:nvPicPr>
          <p:cNvPr id="7" name="Picture 4" descr="Traces-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76168" y="3673595"/>
            <a:ext cx="2836919" cy="45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946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78913" y="150192"/>
            <a:ext cx="11434174" cy="627690"/>
          </a:xfrm>
        </p:spPr>
        <p:txBody>
          <a:bodyPr/>
          <a:lstStyle/>
          <a:p>
            <a:pPr algn="r" rtl="1"/>
            <a:r>
              <a:rPr lang="ar-SA" sz="2800" dirty="0"/>
              <a:t>توجيه القناة</a:t>
            </a:r>
            <a:endParaRPr lang="en-US" sz="2800" dirty="0"/>
          </a:p>
        </p:txBody>
      </p:sp>
      <p:sp>
        <p:nvSpPr>
          <p:cNvPr id="4" name="TextBox 3">
            <a:extLst>
              <a:ext uri="{FF2B5EF4-FFF2-40B4-BE49-F238E27FC236}">
                <a16:creationId xmlns:a16="http://schemas.microsoft.com/office/drawing/2014/main" id="{269D4EA4-1E83-0B44-8F73-9A32E6AE71D8}"/>
              </a:ext>
            </a:extLst>
          </p:cNvPr>
          <p:cNvSpPr txBox="1"/>
          <p:nvPr/>
        </p:nvSpPr>
        <p:spPr>
          <a:xfrm>
            <a:off x="6952342" y="1543656"/>
            <a:ext cx="4863597" cy="2862322"/>
          </a:xfrm>
          <a:prstGeom prst="rect">
            <a:avLst/>
          </a:prstGeom>
          <a:noFill/>
        </p:spPr>
        <p:txBody>
          <a:bodyPr wrap="square" rtlCol="0">
            <a:spAutoFit/>
          </a:bodyPr>
          <a:lstStyle/>
          <a:p>
            <a:pPr algn="r" rtl="1"/>
            <a:r>
              <a:rPr lang="ar-SA" sz="2000" b="1" dirty="0">
                <a:solidFill>
                  <a:srgbClr val="2E75B6"/>
                </a:solidFill>
              </a:rPr>
              <a:t>سيتمكن البلد من تحديد عدة مستلمين على مغلف </a:t>
            </a:r>
            <a:r>
              <a:rPr lang="ar-MA" sz="2000" b="1" dirty="0" smtClean="0">
                <a:solidFill>
                  <a:srgbClr val="2E75B6"/>
                </a:solidFill>
              </a:rPr>
              <a:t> </a:t>
            </a:r>
            <a:r>
              <a:rPr lang="en-US" sz="2000" b="1" dirty="0" err="1" smtClean="0">
                <a:solidFill>
                  <a:srgbClr val="2E75B6"/>
                </a:solidFill>
              </a:rPr>
              <a:t>ePhyto</a:t>
            </a:r>
            <a:r>
              <a:rPr lang="en-US" sz="2000" b="1" dirty="0" smtClean="0">
                <a:solidFill>
                  <a:srgbClr val="2E75B6"/>
                </a:solidFill>
              </a:rPr>
              <a:t> </a:t>
            </a:r>
            <a:r>
              <a:rPr lang="ar-SA" sz="2000" b="1" dirty="0">
                <a:solidFill>
                  <a:srgbClr val="2E75B6"/>
                </a:solidFill>
              </a:rPr>
              <a:t>أثناء إرساله إلى بلد المقصد.
</a:t>
            </a:r>
            <a:endParaRPr lang="en-US" sz="2000" b="1" dirty="0">
              <a:solidFill>
                <a:srgbClr val="2E75B6"/>
              </a:solidFill>
            </a:endParaRPr>
          </a:p>
          <a:p>
            <a:pPr algn="r" rtl="1"/>
            <a:r>
              <a:rPr lang="ar-SA" sz="2000" dirty="0"/>
              <a:t>سوف </a:t>
            </a:r>
            <a:r>
              <a:rPr lang="ar-MA" sz="2000" dirty="0" smtClean="0"/>
              <a:t>ي</a:t>
            </a:r>
            <a:r>
              <a:rPr lang="ar-SA" sz="2000" dirty="0" smtClean="0"/>
              <a:t>ضيف </a:t>
            </a:r>
            <a:r>
              <a:rPr lang="ar-SA" sz="2000" dirty="0"/>
              <a:t>المرسل </a:t>
            </a:r>
            <a:r>
              <a:rPr lang="ar-SA" sz="2000" dirty="0" smtClean="0"/>
              <a:t>رموز </a:t>
            </a:r>
            <a:r>
              <a:rPr lang="ar-SA" sz="2000" dirty="0"/>
              <a:t>قناة إعادة توجيه على رأس </a:t>
            </a:r>
            <a:r>
              <a:rPr lang="ar-SA" sz="2000" dirty="0" smtClean="0"/>
              <a:t>مغلف </a:t>
            </a:r>
            <a:r>
              <a:rPr lang="ar-MA" sz="2000" dirty="0" smtClean="0"/>
              <a:t>شهادات </a:t>
            </a:r>
            <a:r>
              <a:rPr lang="ar-MA" sz="2000" dirty="0"/>
              <a:t>الصحة النباتية الالكترونية </a:t>
            </a:r>
            <a:r>
              <a:rPr lang="en-US" sz="2000" dirty="0" smtClean="0"/>
              <a:t>.</a:t>
            </a:r>
            <a:endParaRPr lang="en-US" sz="2000" dirty="0"/>
          </a:p>
          <a:p>
            <a:endParaRPr lang="en-US" sz="2000" dirty="0"/>
          </a:p>
          <a:p>
            <a:endParaRPr lang="en-US" sz="2000" dirty="0"/>
          </a:p>
          <a:p>
            <a:pPr algn="r" rtl="1"/>
            <a:r>
              <a:rPr lang="ar-SA" sz="2000" b="1" i="1" dirty="0">
                <a:solidFill>
                  <a:srgbClr val="2E75B6"/>
                </a:solidFill>
              </a:rPr>
              <a:t>تحتاج حاليا إلى تجريب هذه الحالة الاستخدام. 
</a:t>
            </a:r>
            <a:endParaRPr lang="en-US" sz="2000" dirty="0"/>
          </a:p>
        </p:txBody>
      </p:sp>
      <p:pic>
        <p:nvPicPr>
          <p:cNvPr id="7" name="Picture 6">
            <a:extLst>
              <a:ext uri="{FF2B5EF4-FFF2-40B4-BE49-F238E27FC236}">
                <a16:creationId xmlns:a16="http://schemas.microsoft.com/office/drawing/2014/main" id="{F2F1ACB9-276D-EF48-9056-3084EF7A46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6058" y="1198797"/>
            <a:ext cx="5793459" cy="4202632"/>
          </a:xfrm>
          <a:prstGeom prst="rect">
            <a:avLst/>
          </a:prstGeom>
        </p:spPr>
      </p:pic>
    </p:spTree>
    <p:extLst>
      <p:ext uri="{BB962C8B-B14F-4D97-AF65-F5344CB8AC3E}">
        <p14:creationId xmlns:p14="http://schemas.microsoft.com/office/powerpoint/2010/main" val="391954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5E47E-CA8B-154F-99F3-25EBC6C68832}"/>
              </a:ext>
            </a:extLst>
          </p:cNvPr>
          <p:cNvSpPr>
            <a:spLocks noGrp="1"/>
          </p:cNvSpPr>
          <p:nvPr>
            <p:ph type="title"/>
          </p:nvPr>
        </p:nvSpPr>
        <p:spPr/>
        <p:txBody>
          <a:bodyPr/>
          <a:lstStyle/>
          <a:p>
            <a:pPr rtl="1"/>
            <a:r>
              <a:rPr lang="ar-MA" dirty="0">
                <a:solidFill>
                  <a:srgbClr val="000000"/>
                </a:solidFill>
              </a:rPr>
              <a:t>حلول شهادات الصحة النباتية </a:t>
            </a:r>
            <a:r>
              <a:rPr lang="ar-MA" dirty="0" smtClean="0">
                <a:solidFill>
                  <a:srgbClr val="000000"/>
                </a:solidFill>
              </a:rPr>
              <a:t>الالكترونية -</a:t>
            </a:r>
            <a:r>
              <a:rPr lang="ar-MA" dirty="0">
                <a:solidFill>
                  <a:srgbClr val="000000"/>
                </a:solidFill>
              </a:rPr>
              <a:t>المركز الرئيسي </a:t>
            </a:r>
            <a:r>
              <a:rPr lang="en-US" dirty="0">
                <a:solidFill>
                  <a:srgbClr val="000000"/>
                </a:solidFill>
              </a:rPr>
              <a:t>HUB</a:t>
            </a:r>
            <a:endParaRPr lang="en-US" dirty="0"/>
          </a:p>
        </p:txBody>
      </p:sp>
      <p:sp>
        <p:nvSpPr>
          <p:cNvPr id="4" name="Text Placeholder 3">
            <a:extLst>
              <a:ext uri="{FF2B5EF4-FFF2-40B4-BE49-F238E27FC236}">
                <a16:creationId xmlns:a16="http://schemas.microsoft.com/office/drawing/2014/main" id="{5849C5AF-0A6F-4449-B60B-71797535ECE4}"/>
              </a:ext>
            </a:extLst>
          </p:cNvPr>
          <p:cNvSpPr>
            <a:spLocks noGrp="1"/>
          </p:cNvSpPr>
          <p:nvPr>
            <p:ph type="body" sz="quarter" idx="11"/>
          </p:nvPr>
        </p:nvSpPr>
        <p:spPr>
          <a:xfrm>
            <a:off x="848833" y="1055569"/>
            <a:ext cx="10515600" cy="4714166"/>
          </a:xfrm>
        </p:spPr>
        <p:txBody>
          <a:bodyPr/>
          <a:lstStyle/>
          <a:p>
            <a:pPr algn="r" rtl="1"/>
            <a:r>
              <a:rPr lang="ar-SA" sz="1600" dirty="0" smtClean="0">
                <a:solidFill>
                  <a:schemeClr val="bg1">
                    <a:lumMod val="10000"/>
                  </a:schemeClr>
                </a:solidFill>
              </a:rPr>
              <a:t>لكي </a:t>
            </a:r>
            <a:r>
              <a:rPr lang="ar-SA" sz="1600" dirty="0">
                <a:solidFill>
                  <a:schemeClr val="bg1">
                    <a:lumMod val="10000"/>
                  </a:schemeClr>
                </a:solidFill>
              </a:rPr>
              <a:t>يشارك بلد ما في المحور بنظام وطني، يلزم أن تكون لديه القدرة على إنتاج شهادات إلكترونية للصحة النباتية </a:t>
            </a:r>
            <a:r>
              <a:rPr lang="en-US" sz="1600" dirty="0" err="1" smtClean="0">
                <a:solidFill>
                  <a:schemeClr val="bg1">
                    <a:lumMod val="10000"/>
                  </a:schemeClr>
                </a:solidFill>
              </a:rPr>
              <a:t>Phytos</a:t>
            </a:r>
            <a:r>
              <a:rPr lang="en-US" sz="1600" dirty="0">
                <a:solidFill>
                  <a:schemeClr val="bg1">
                    <a:lumMod val="10000"/>
                  </a:schemeClr>
                </a:solidFill>
              </a:rPr>
              <a:t>). </a:t>
            </a:r>
            <a:r>
              <a:rPr lang="ar-MA" sz="1600" dirty="0" smtClean="0">
                <a:solidFill>
                  <a:schemeClr val="bg1">
                    <a:lumMod val="10000"/>
                  </a:schemeClr>
                </a:solidFill>
              </a:rPr>
              <a:t>)</a:t>
            </a:r>
            <a:r>
              <a:rPr lang="en-US" sz="1600" dirty="0">
                <a:solidFill>
                  <a:schemeClr val="bg1">
                    <a:lumMod val="10000"/>
                  </a:schemeClr>
                </a:solidFill>
              </a:rPr>
              <a:t>
</a:t>
            </a:r>
            <a:r>
              <a:rPr lang="en-US" sz="1600" dirty="0" smtClean="0">
                <a:solidFill>
                  <a:schemeClr val="bg1">
                    <a:lumMod val="10000"/>
                  </a:schemeClr>
                </a:solidFill>
              </a:rPr>
              <a:t> </a:t>
            </a:r>
            <a:r>
              <a:rPr lang="ar-SA" sz="1600" dirty="0">
                <a:solidFill>
                  <a:schemeClr val="bg1">
                    <a:lumMod val="10000"/>
                  </a:schemeClr>
                </a:solidFill>
              </a:rPr>
              <a:t>يحتاج النظام الوطني إلى أن يكون له على الأقل الوظيفة التالية: </a:t>
            </a:r>
            <a:endParaRPr lang="ar-MA" sz="1600" dirty="0" smtClean="0">
              <a:solidFill>
                <a:schemeClr val="bg1">
                  <a:lumMod val="10000"/>
                </a:schemeClr>
              </a:solidFill>
            </a:endParaRPr>
          </a:p>
          <a:p>
            <a:pPr marL="971550" lvl="1" indent="-285750" algn="r" rtl="1">
              <a:lnSpc>
                <a:spcPct val="150000"/>
              </a:lnSpc>
            </a:pPr>
            <a:r>
              <a:rPr lang="ar-SA" sz="1600" dirty="0" smtClean="0">
                <a:solidFill>
                  <a:schemeClr val="bg1">
                    <a:lumMod val="10000"/>
                  </a:schemeClr>
                </a:solidFill>
              </a:rPr>
              <a:t>إدخال </a:t>
            </a:r>
            <a:r>
              <a:rPr lang="ar-SA" sz="1600" dirty="0">
                <a:solidFill>
                  <a:schemeClr val="bg1">
                    <a:lumMod val="10000"/>
                  </a:schemeClr>
                </a:solidFill>
              </a:rPr>
              <a:t>بيانات شهادات الصحة النباتية إلكترونيا
إنتاج شهادات الصحة النباتية </a:t>
            </a:r>
            <a:r>
              <a:rPr lang="ar-SA" sz="1600" dirty="0">
                <a:solidFill>
                  <a:schemeClr val="bg1">
                    <a:lumMod val="10000"/>
                  </a:schemeClr>
                </a:solidFill>
              </a:rPr>
              <a:t>(</a:t>
            </a:r>
            <a:r>
              <a:rPr lang="ar-SA" sz="1600" dirty="0" smtClean="0">
                <a:solidFill>
                  <a:schemeClr val="bg1">
                    <a:lumMod val="10000"/>
                  </a:schemeClr>
                </a:solidFill>
              </a:rPr>
              <a:t>إلكتروني</a:t>
            </a:r>
            <a:r>
              <a:rPr lang="ar-MA" sz="1600" dirty="0" smtClean="0">
                <a:solidFill>
                  <a:schemeClr val="bg1">
                    <a:lumMod val="10000"/>
                  </a:schemeClr>
                </a:solidFill>
              </a:rPr>
              <a:t>ة</a:t>
            </a:r>
            <a:r>
              <a:rPr lang="en-US" sz="1600" dirty="0" smtClean="0">
                <a:solidFill>
                  <a:schemeClr val="bg1">
                    <a:lumMod val="10000"/>
                  </a:schemeClr>
                </a:solidFill>
              </a:rPr>
              <a:t> </a:t>
            </a:r>
            <a:r>
              <a:rPr lang="ar-SA" sz="1600" dirty="0">
                <a:solidFill>
                  <a:schemeClr val="bg1">
                    <a:lumMod val="10000"/>
                  </a:schemeClr>
                </a:solidFill>
              </a:rPr>
              <a:t>و/ أو </a:t>
            </a:r>
            <a:r>
              <a:rPr lang="ar-SA" sz="1600" dirty="0" smtClean="0">
                <a:solidFill>
                  <a:schemeClr val="bg1">
                    <a:lumMod val="10000"/>
                  </a:schemeClr>
                </a:solidFill>
              </a:rPr>
              <a:t>ورق</a:t>
            </a:r>
            <a:r>
              <a:rPr lang="ar-MA" sz="1600" dirty="0" err="1" smtClean="0">
                <a:solidFill>
                  <a:schemeClr val="bg1">
                    <a:lumMod val="10000"/>
                  </a:schemeClr>
                </a:solidFill>
              </a:rPr>
              <a:t>ية</a:t>
            </a:r>
            <a:r>
              <a:rPr lang="ar-SA" sz="1600" dirty="0" smtClean="0">
                <a:solidFill>
                  <a:schemeClr val="bg1">
                    <a:lumMod val="10000"/>
                  </a:schemeClr>
                </a:solidFill>
              </a:rPr>
              <a:t>)</a:t>
            </a:r>
            <a:r>
              <a:rPr lang="ar-SA" sz="1600" dirty="0">
                <a:solidFill>
                  <a:schemeClr val="bg1">
                    <a:lumMod val="10000"/>
                  </a:schemeClr>
                </a:solidFill>
              </a:rPr>
              <a:t>
إرسال </a:t>
            </a:r>
            <a:r>
              <a:rPr lang="ar-SA" sz="1600" dirty="0" smtClean="0">
                <a:solidFill>
                  <a:schemeClr val="bg1">
                    <a:lumMod val="10000"/>
                  </a:schemeClr>
                </a:solidFill>
              </a:rPr>
              <a:t>الشهادات </a:t>
            </a:r>
            <a:r>
              <a:rPr lang="ar-SA" sz="1600" dirty="0">
                <a:solidFill>
                  <a:schemeClr val="bg1">
                    <a:lumMod val="10000"/>
                  </a:schemeClr>
                </a:solidFill>
              </a:rPr>
              <a:t>الصحة النباتية</a:t>
            </a:r>
            <a:r>
              <a:rPr lang="en-US" sz="1600" dirty="0" smtClean="0">
                <a:solidFill>
                  <a:schemeClr val="bg1">
                    <a:lumMod val="10000"/>
                  </a:schemeClr>
                </a:solidFill>
              </a:rPr>
              <a:t> </a:t>
            </a:r>
            <a:r>
              <a:rPr lang="ar-SA" sz="1600" dirty="0">
                <a:solidFill>
                  <a:schemeClr val="bg1">
                    <a:lumMod val="10000"/>
                  </a:schemeClr>
                </a:solidFill>
              </a:rPr>
              <a:t>الإلكترونية
تخزين بيانات شهادات الصحة النباتية الإلكترونية
تلقي </a:t>
            </a:r>
            <a:r>
              <a:rPr lang="ar-SA" sz="1600" dirty="0">
                <a:solidFill>
                  <a:schemeClr val="bg1">
                    <a:lumMod val="10000"/>
                  </a:schemeClr>
                </a:solidFill>
              </a:rPr>
              <a:t>شهادات الصحة النباتية </a:t>
            </a:r>
            <a:r>
              <a:rPr lang="ar-SA" sz="1600" dirty="0">
                <a:solidFill>
                  <a:schemeClr val="bg1">
                    <a:lumMod val="10000"/>
                  </a:schemeClr>
                </a:solidFill>
              </a:rPr>
              <a:t>الإلكترونية
فك تشفير </a:t>
            </a:r>
            <a:r>
              <a:rPr lang="ar-SA" sz="1600" dirty="0">
                <a:solidFill>
                  <a:schemeClr val="bg1">
                    <a:lumMod val="10000"/>
                  </a:schemeClr>
                </a:solidFill>
              </a:rPr>
              <a:t>شهادات الصحة النباتية </a:t>
            </a:r>
            <a:r>
              <a:rPr lang="ar-SA" sz="1600" dirty="0">
                <a:solidFill>
                  <a:schemeClr val="bg1">
                    <a:lumMod val="10000"/>
                  </a:schemeClr>
                </a:solidFill>
              </a:rPr>
              <a:t>
التحقق من صحة بنية رسالة </a:t>
            </a:r>
            <a:r>
              <a:rPr lang="ar-SA" sz="1600" dirty="0">
                <a:solidFill>
                  <a:schemeClr val="bg1">
                    <a:lumMod val="10000"/>
                  </a:schemeClr>
                </a:solidFill>
              </a:rPr>
              <a:t>شهادات الصحة النباتية </a:t>
            </a:r>
            <a:r>
              <a:rPr lang="en-US" sz="1600" dirty="0">
                <a:solidFill>
                  <a:schemeClr val="bg1">
                    <a:lumMod val="10000"/>
                  </a:schemeClr>
                </a:solidFill>
              </a:rPr>
              <a:t>
</a:t>
            </a:r>
            <a:r>
              <a:rPr lang="ar-SA" sz="1600" dirty="0">
                <a:solidFill>
                  <a:schemeClr val="bg1">
                    <a:lumMod val="10000"/>
                  </a:schemeClr>
                </a:solidFill>
              </a:rPr>
              <a:t>قراءة / عرض / طباعة / إنتاج </a:t>
            </a:r>
            <a:r>
              <a:rPr lang="ar-SA" sz="1600" dirty="0">
                <a:solidFill>
                  <a:schemeClr val="bg1">
                    <a:lumMod val="10000"/>
                  </a:schemeClr>
                </a:solidFill>
              </a:rPr>
              <a:t>شهادات الصحة النباتية </a:t>
            </a:r>
            <a:endParaRPr lang="en-US" sz="1400" dirty="0"/>
          </a:p>
        </p:txBody>
      </p:sp>
    </p:spTree>
    <p:extLst>
      <p:ext uri="{BB962C8B-B14F-4D97-AF65-F5344CB8AC3E}">
        <p14:creationId xmlns:p14="http://schemas.microsoft.com/office/powerpoint/2010/main" val="2463608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37736-7290-EB4A-8EB0-F1E2AC2C4EBD}"/>
              </a:ext>
            </a:extLst>
          </p:cNvPr>
          <p:cNvSpPr>
            <a:spLocks noGrp="1"/>
          </p:cNvSpPr>
          <p:nvPr>
            <p:ph type="title"/>
          </p:nvPr>
        </p:nvSpPr>
        <p:spPr>
          <a:xfrm>
            <a:off x="848833" y="-1"/>
            <a:ext cx="10515600" cy="1094705"/>
          </a:xfrm>
        </p:spPr>
        <p:txBody>
          <a:bodyPr/>
          <a:lstStyle/>
          <a:p>
            <a:pPr rtl="1"/>
            <a:r>
              <a:rPr lang="ar-MA" dirty="0">
                <a:solidFill>
                  <a:srgbClr val="000000"/>
                </a:solidFill>
              </a:rPr>
              <a:t>حلول شهادات الصحة النباتية </a:t>
            </a:r>
            <a:r>
              <a:rPr lang="ar-MA" dirty="0" smtClean="0">
                <a:solidFill>
                  <a:srgbClr val="000000"/>
                </a:solidFill>
              </a:rPr>
              <a:t>الالكترونية -</a:t>
            </a:r>
            <a:r>
              <a:rPr lang="en-US" dirty="0" smtClean="0">
                <a:solidFill>
                  <a:srgbClr val="000000"/>
                </a:solidFill>
              </a:rPr>
              <a:t> </a:t>
            </a:r>
            <a:r>
              <a:rPr lang="ar-EG" altLang="en-US" dirty="0">
                <a:solidFill>
                  <a:srgbClr val="0F243E"/>
                </a:solidFill>
              </a:rPr>
              <a:t>الأنظمة المحلية العمومية للشهادات الالكترونية </a:t>
            </a:r>
            <a:r>
              <a:rPr lang="en-US" altLang="en-US" dirty="0" err="1">
                <a:solidFill>
                  <a:srgbClr val="0F243E"/>
                </a:solidFill>
              </a:rPr>
              <a:t>GeNS</a:t>
            </a:r>
            <a:r>
              <a:rPr lang="en-US" dirty="0" smtClean="0">
                <a:solidFill>
                  <a:srgbClr val="000000"/>
                </a:solidFill>
              </a:rPr>
              <a:t> </a:t>
            </a:r>
            <a:endParaRPr lang="en-US" dirty="0"/>
          </a:p>
        </p:txBody>
      </p:sp>
      <p:sp>
        <p:nvSpPr>
          <p:cNvPr id="4" name="Text Placeholder 3">
            <a:extLst>
              <a:ext uri="{FF2B5EF4-FFF2-40B4-BE49-F238E27FC236}">
                <a16:creationId xmlns:a16="http://schemas.microsoft.com/office/drawing/2014/main" id="{95AB71AF-F9AB-9142-ABBD-A3E2C8BD12DE}"/>
              </a:ext>
            </a:extLst>
          </p:cNvPr>
          <p:cNvSpPr>
            <a:spLocks noGrp="1"/>
          </p:cNvSpPr>
          <p:nvPr>
            <p:ph type="body" sz="quarter" idx="11"/>
          </p:nvPr>
        </p:nvSpPr>
        <p:spPr>
          <a:xfrm>
            <a:off x="848833" y="1094705"/>
            <a:ext cx="10515600" cy="4881092"/>
          </a:xfrm>
        </p:spPr>
        <p:txBody>
          <a:bodyPr/>
          <a:lstStyle/>
          <a:p>
            <a:pPr marL="285750" indent="-285750" algn="r" rtl="1">
              <a:buFont typeface="Arial" panose="020B0604020202020204" pitchFamily="34" charset="0"/>
              <a:buChar char="•"/>
            </a:pPr>
            <a:r>
              <a:rPr lang="ar-SA" sz="1800" dirty="0">
                <a:solidFill>
                  <a:schemeClr val="bg1">
                    <a:lumMod val="10000"/>
                  </a:schemeClr>
                </a:solidFill>
              </a:rPr>
              <a:t>مراجعة وملء وتقديم وثيقة </a:t>
            </a:r>
            <a:r>
              <a:rPr lang="en-US" sz="1800" dirty="0">
                <a:solidFill>
                  <a:schemeClr val="bg1">
                    <a:lumMod val="10000"/>
                  </a:schemeClr>
                </a:solidFill>
              </a:rPr>
              <a:t>GeNS </a:t>
            </a:r>
            <a:r>
              <a:rPr lang="ar-SA" sz="1800" dirty="0">
                <a:solidFill>
                  <a:schemeClr val="bg1">
                    <a:lumMod val="10000"/>
                  </a:schemeClr>
                </a:solidFill>
              </a:rPr>
              <a:t>على </a:t>
            </a:r>
            <a:r>
              <a:rPr lang="ar-MA" sz="1800" dirty="0" smtClean="0">
                <a:solidFill>
                  <a:schemeClr val="bg1">
                    <a:lumMod val="10000"/>
                  </a:schemeClr>
                </a:solidFill>
              </a:rPr>
              <a:t>مستند داخلي </a:t>
            </a:r>
            <a:r>
              <a:rPr lang="ar-SA" sz="1800" dirty="0" smtClean="0">
                <a:solidFill>
                  <a:schemeClr val="bg1">
                    <a:lumMod val="10000"/>
                  </a:schemeClr>
                </a:solidFill>
              </a:rPr>
              <a:t>(</a:t>
            </a:r>
            <a:r>
              <a:rPr lang="en-US" sz="1800" dirty="0">
                <a:solidFill>
                  <a:schemeClr val="bg1">
                    <a:lumMod val="10000"/>
                  </a:schemeClr>
                </a:solidFill>
              </a:rPr>
              <a:t>https://</a:t>
            </a:r>
            <a:r>
              <a:rPr lang="en-US" sz="1800" dirty="0" err="1">
                <a:solidFill>
                  <a:schemeClr val="bg1">
                    <a:lumMod val="10000"/>
                  </a:schemeClr>
                </a:solidFill>
              </a:rPr>
              <a:t>www.ephytoexchange.org</a:t>
            </a:r>
            <a:r>
              <a:rPr lang="en-US" sz="1800" dirty="0">
                <a:solidFill>
                  <a:schemeClr val="bg1">
                    <a:lumMod val="10000"/>
                  </a:schemeClr>
                </a:solidFill>
              </a:rPr>
              <a:t>/doc/GeNS_NPPO_OnBoarding_V5.pdf)
</a:t>
            </a:r>
            <a:r>
              <a:rPr lang="ar-SA" sz="1800" dirty="0">
                <a:solidFill>
                  <a:schemeClr val="bg1">
                    <a:lumMod val="10000"/>
                  </a:schemeClr>
                </a:solidFill>
              </a:rPr>
              <a:t>الحصول على الدعم التنفيذي وتعيين مدير مشروع وإنشاء فريق عمل
رفع مستوى الوعي مع الصناعة المحلية وأصحاب المصلحة الآخرين
تحديد ما إذا كانت التشريعات المحلية تدعم تبادل البيانات الإلكترونية وتسمح بتخزين البيانات </a:t>
            </a:r>
            <a:r>
              <a:rPr lang="ar-MA" sz="1800" dirty="0" smtClean="0">
                <a:solidFill>
                  <a:schemeClr val="bg1">
                    <a:lumMod val="10000"/>
                  </a:schemeClr>
                </a:solidFill>
              </a:rPr>
              <a:t>في ال</a:t>
            </a:r>
            <a:r>
              <a:rPr lang="ar-SA" sz="1800" dirty="0" smtClean="0">
                <a:solidFill>
                  <a:schemeClr val="bg1">
                    <a:lumMod val="10000"/>
                  </a:schemeClr>
                </a:solidFill>
              </a:rPr>
              <a:t>خارج </a:t>
            </a:r>
            <a:r>
              <a:rPr lang="ar-SA" sz="1800" dirty="0">
                <a:solidFill>
                  <a:schemeClr val="bg1">
                    <a:lumMod val="10000"/>
                  </a:schemeClr>
                </a:solidFill>
              </a:rPr>
              <a:t>
وضع اللمسات الأخيرة على خطة المشروع لتنفيذ </a:t>
            </a:r>
            <a:r>
              <a:rPr lang="en-US" sz="1800" dirty="0">
                <a:solidFill>
                  <a:schemeClr val="bg1">
                    <a:lumMod val="10000"/>
                  </a:schemeClr>
                </a:solidFill>
              </a:rPr>
              <a:t>GeNS 
</a:t>
            </a:r>
            <a:r>
              <a:rPr lang="ar-SA" sz="1800" dirty="0">
                <a:solidFill>
                  <a:schemeClr val="bg1">
                    <a:lumMod val="10000"/>
                  </a:schemeClr>
                </a:solidFill>
              </a:rPr>
              <a:t>تحديد متطلبات التدريب </a:t>
            </a:r>
            <a:r>
              <a:rPr lang="ar-MA" sz="1800" dirty="0" smtClean="0">
                <a:solidFill>
                  <a:schemeClr val="bg1">
                    <a:lumMod val="10000"/>
                  </a:schemeClr>
                </a:solidFill>
              </a:rPr>
              <a:t>على</a:t>
            </a:r>
            <a:r>
              <a:rPr lang="en-US" sz="1800" dirty="0" smtClean="0">
                <a:solidFill>
                  <a:schemeClr val="bg1">
                    <a:lumMod val="10000"/>
                  </a:schemeClr>
                </a:solidFill>
              </a:rPr>
              <a:t> </a:t>
            </a:r>
            <a:r>
              <a:rPr lang="ar-SA" sz="1800" dirty="0">
                <a:solidFill>
                  <a:schemeClr val="bg1">
                    <a:lumMod val="10000"/>
                  </a:schemeClr>
                </a:solidFill>
              </a:rPr>
              <a:t>شهادات الصحة النباتية قبل </a:t>
            </a:r>
            <a:r>
              <a:rPr lang="ar-SA" sz="1800" dirty="0">
                <a:solidFill>
                  <a:schemeClr val="bg1">
                    <a:lumMod val="10000"/>
                  </a:schemeClr>
                </a:solidFill>
              </a:rPr>
              <a:t>وبعد التنفيذ، وعدد الموظفين، والمواقع، والأدوار
ضمان توفير موارد محلية كافية لاستخدام </a:t>
            </a:r>
            <a:r>
              <a:rPr lang="en-US" sz="1800" dirty="0" err="1">
                <a:solidFill>
                  <a:schemeClr val="bg1">
                    <a:lumMod val="10000"/>
                  </a:schemeClr>
                </a:solidFill>
              </a:rPr>
              <a:t>GeNS</a:t>
            </a:r>
            <a:r>
              <a:rPr lang="en-US" sz="1800" dirty="0">
                <a:solidFill>
                  <a:schemeClr val="bg1">
                    <a:lumMod val="10000"/>
                  </a:schemeClr>
                </a:solidFill>
              </a:rPr>
              <a:t> </a:t>
            </a:r>
            <a:r>
              <a:rPr lang="ar-MA" sz="1800" dirty="0" smtClean="0">
                <a:solidFill>
                  <a:schemeClr val="bg1">
                    <a:lumMod val="10000"/>
                  </a:schemeClr>
                </a:solidFill>
              </a:rPr>
              <a:t> </a:t>
            </a:r>
            <a:r>
              <a:rPr lang="ar-SA" sz="1800" dirty="0" smtClean="0">
                <a:solidFill>
                  <a:schemeClr val="bg1">
                    <a:lumMod val="10000"/>
                  </a:schemeClr>
                </a:solidFill>
              </a:rPr>
              <a:t>بعد </a:t>
            </a:r>
            <a:r>
              <a:rPr lang="ar-SA" sz="1800" dirty="0">
                <a:solidFill>
                  <a:schemeClr val="bg1">
                    <a:lumMod val="10000"/>
                  </a:schemeClr>
                </a:solidFill>
              </a:rPr>
              <a:t>التنفيذ  </a:t>
            </a:r>
            <a:endParaRPr lang="en-US" sz="1800" dirty="0">
              <a:solidFill>
                <a:schemeClr val="bg1">
                  <a:lumMod val="10000"/>
                </a:schemeClr>
              </a:solidFill>
            </a:endParaRPr>
          </a:p>
        </p:txBody>
      </p:sp>
    </p:spTree>
    <p:extLst>
      <p:ext uri="{BB962C8B-B14F-4D97-AF65-F5344CB8AC3E}">
        <p14:creationId xmlns:p14="http://schemas.microsoft.com/office/powerpoint/2010/main" val="399344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AE3F-45DE-5A43-99A6-E82FC4C8A0F4}"/>
              </a:ext>
            </a:extLst>
          </p:cNvPr>
          <p:cNvSpPr>
            <a:spLocks noGrp="1"/>
          </p:cNvSpPr>
          <p:nvPr>
            <p:ph type="title"/>
          </p:nvPr>
        </p:nvSpPr>
        <p:spPr>
          <a:xfrm>
            <a:off x="823075" y="140157"/>
            <a:ext cx="10515600" cy="516230"/>
          </a:xfrm>
        </p:spPr>
        <p:txBody>
          <a:bodyPr/>
          <a:lstStyle/>
          <a:p>
            <a:r>
              <a:rPr lang="en-US" dirty="0" err="1"/>
              <a:t>www.ephytoexchange.org</a:t>
            </a:r>
            <a:endParaRPr lang="en-US" dirty="0"/>
          </a:p>
        </p:txBody>
      </p:sp>
      <p:sp>
        <p:nvSpPr>
          <p:cNvPr id="3" name="Text Placeholder 2">
            <a:extLst>
              <a:ext uri="{FF2B5EF4-FFF2-40B4-BE49-F238E27FC236}">
                <a16:creationId xmlns:a16="http://schemas.microsoft.com/office/drawing/2014/main" id="{08BA0825-F066-7749-B4E9-D7853C58DE3A}"/>
              </a:ext>
            </a:extLst>
          </p:cNvPr>
          <p:cNvSpPr>
            <a:spLocks noGrp="1"/>
          </p:cNvSpPr>
          <p:nvPr>
            <p:ph type="body" sz="quarter" idx="10"/>
          </p:nvPr>
        </p:nvSpPr>
        <p:spPr>
          <a:xfrm>
            <a:off x="1554674" y="737149"/>
            <a:ext cx="8629806" cy="385931"/>
          </a:xfrm>
        </p:spPr>
        <p:txBody>
          <a:bodyPr/>
          <a:lstStyle/>
          <a:p>
            <a:pPr rtl="1"/>
            <a:r>
              <a:rPr lang="ar-SA" sz="1800" b="1" dirty="0">
                <a:solidFill>
                  <a:schemeClr val="bg1">
                    <a:lumMod val="10000"/>
                    <a:alpha val="50000"/>
                  </a:schemeClr>
                </a:solidFill>
              </a:rPr>
              <a:t>التدريب على الفيديو عبر الإنترنت ل </a:t>
            </a:r>
            <a:r>
              <a:rPr lang="en-US" sz="1800" b="1" dirty="0">
                <a:solidFill>
                  <a:schemeClr val="bg1">
                    <a:lumMod val="10000"/>
                    <a:alpha val="50000"/>
                  </a:schemeClr>
                </a:solidFill>
              </a:rPr>
              <a:t>GeNS
</a:t>
            </a:r>
          </a:p>
        </p:txBody>
      </p:sp>
      <p:sp>
        <p:nvSpPr>
          <p:cNvPr id="4" name="Text Placeholder 3">
            <a:extLst>
              <a:ext uri="{FF2B5EF4-FFF2-40B4-BE49-F238E27FC236}">
                <a16:creationId xmlns:a16="http://schemas.microsoft.com/office/drawing/2014/main" id="{CA0E712E-41AC-BD41-B073-C33ED77C2C3E}"/>
              </a:ext>
            </a:extLst>
          </p:cNvPr>
          <p:cNvSpPr>
            <a:spLocks noGrp="1"/>
          </p:cNvSpPr>
          <p:nvPr>
            <p:ph type="body" sz="quarter" idx="11"/>
          </p:nvPr>
        </p:nvSpPr>
        <p:spPr>
          <a:xfrm>
            <a:off x="2369712" y="3999365"/>
            <a:ext cx="6999731" cy="1302827"/>
          </a:xfrm>
        </p:spPr>
        <p:txBody>
          <a:bodyPr/>
          <a:lstStyle/>
          <a:p>
            <a:endParaRPr lang="en-US" dirty="0"/>
          </a:p>
        </p:txBody>
      </p:sp>
      <p:pic>
        <p:nvPicPr>
          <p:cNvPr id="1026" name="Picture 2" descr="https://www.ephytoexchange.org/landing/assets/images/banner_GeNS_training.png">
            <a:extLst>
              <a:ext uri="{FF2B5EF4-FFF2-40B4-BE49-F238E27FC236}">
                <a16:creationId xmlns:a16="http://schemas.microsoft.com/office/drawing/2014/main" id="{9F33B362-F533-4B47-B9E3-4108CE1623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3085" y="1294445"/>
            <a:ext cx="7501675" cy="456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291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2" y="240933"/>
            <a:ext cx="10830977" cy="516230"/>
          </a:xfrm>
        </p:spPr>
        <p:txBody>
          <a:bodyPr/>
          <a:lstStyle/>
          <a:p>
            <a:pPr rtl="1"/>
            <a:r>
              <a:rPr lang="ar-SA" sz="3600" i="1" dirty="0">
                <a:solidFill>
                  <a:srgbClr val="0070C0"/>
                </a:solidFill>
                <a:latin typeface="+mn-lt"/>
              </a:rPr>
              <a:t>ما هي الخطوة التالية مع </a:t>
            </a:r>
            <a:r>
              <a:rPr lang="en-AU" sz="3600" i="1" dirty="0">
                <a:solidFill>
                  <a:srgbClr val="0070C0"/>
                </a:solidFill>
                <a:latin typeface="+mn-lt"/>
              </a:rPr>
              <a:t>ePhyto؟
</a:t>
            </a:r>
            <a:endParaRPr lang="en-US" sz="3600" i="1" dirty="0">
              <a:latin typeface="+mn-lt"/>
            </a:endParaRPr>
          </a:p>
        </p:txBody>
      </p:sp>
      <p:sp>
        <p:nvSpPr>
          <p:cNvPr id="4" name="Rectangle 3"/>
          <p:cNvSpPr/>
          <p:nvPr/>
        </p:nvSpPr>
        <p:spPr>
          <a:xfrm>
            <a:off x="895965" y="1537918"/>
            <a:ext cx="10736710" cy="3570208"/>
          </a:xfrm>
          <a:prstGeom prst="rect">
            <a:avLst/>
          </a:prstGeom>
        </p:spPr>
        <p:txBody>
          <a:bodyPr wrap="square">
            <a:spAutoFit/>
          </a:bodyPr>
          <a:lstStyle/>
          <a:p>
            <a:pPr algn="r" rtl="1"/>
            <a:r>
              <a:rPr lang="en-US" sz="2800" b="1" dirty="0">
                <a:solidFill>
                  <a:schemeClr val="bg1">
                    <a:lumMod val="10000"/>
                  </a:schemeClr>
                </a:solidFill>
              </a:rPr>
              <a:t>ePhyto Solution – Hub and GeNS</a:t>
            </a:r>
          </a:p>
          <a:p>
            <a:pPr marL="800100" lvl="1" indent="-342900" algn="r" rtl="1">
              <a:buFont typeface="Arial" panose="020B0604020202020204" pitchFamily="34" charset="0"/>
              <a:buChar char="•"/>
            </a:pPr>
            <a:r>
              <a:rPr lang="ar-SA" sz="2000" dirty="0">
                <a:solidFill>
                  <a:schemeClr val="bg1">
                    <a:lumMod val="10000"/>
                  </a:schemeClr>
                </a:solidFill>
              </a:rPr>
              <a:t>تبادل إشعارات عدم الامتثال
نتائج التفتيش
زيادة التعاون مع الوكالات/المنظمات غير المعنية بالصحة النباتية (</a:t>
            </a:r>
            <a:r>
              <a:rPr lang="en-US" sz="2000" dirty="0">
                <a:solidFill>
                  <a:schemeClr val="bg1">
                    <a:lumMod val="10000"/>
                  </a:schemeClr>
                </a:solidFill>
              </a:rPr>
              <a:t>OIE/Codex/Others)
</a:t>
            </a:r>
            <a:r>
              <a:rPr lang="ar-SA" sz="2000" dirty="0">
                <a:solidFill>
                  <a:schemeClr val="bg1">
                    <a:lumMod val="10000"/>
                  </a:schemeClr>
                </a:solidFill>
              </a:rPr>
              <a:t>الربط بالأنظمة الحكومية الأخرى (ويندوز واحد، والجمارك، و </a:t>
            </a:r>
            <a:r>
              <a:rPr lang="en-US" sz="2000" dirty="0">
                <a:solidFill>
                  <a:schemeClr val="bg1">
                    <a:lumMod val="10000"/>
                  </a:schemeClr>
                </a:solidFill>
              </a:rPr>
              <a:t>ASYCUDA، </a:t>
            </a:r>
            <a:r>
              <a:rPr lang="ar-SA" sz="2000" dirty="0">
                <a:solidFill>
                  <a:schemeClr val="bg1">
                    <a:lumMod val="10000"/>
                  </a:schemeClr>
                </a:solidFill>
              </a:rPr>
              <a:t>الخ)
الربط بأنظمة الصناعة (</a:t>
            </a:r>
            <a:r>
              <a:rPr lang="ar-SA" sz="2000" dirty="0" err="1">
                <a:solidFill>
                  <a:schemeClr val="bg1">
                    <a:lumMod val="10000"/>
                  </a:schemeClr>
                </a:solidFill>
              </a:rPr>
              <a:t>بلوكشين</a:t>
            </a:r>
            <a:r>
              <a:rPr lang="ar-SA" sz="2000" dirty="0">
                <a:solidFill>
                  <a:schemeClr val="bg1">
                    <a:lumMod val="10000"/>
                  </a:schemeClr>
                </a:solidFill>
              </a:rPr>
              <a:t>)
الصيانة والتحسينات الروتينية
الترجمة إلى لغات أخرى (</a:t>
            </a:r>
            <a:r>
              <a:rPr lang="en-US" sz="2000" dirty="0">
                <a:solidFill>
                  <a:schemeClr val="bg1">
                    <a:lumMod val="10000"/>
                  </a:schemeClr>
                </a:solidFill>
              </a:rPr>
              <a:t>GeNS)
</a:t>
            </a:r>
            <a:r>
              <a:rPr lang="ar-SA" sz="2000" dirty="0">
                <a:solidFill>
                  <a:schemeClr val="bg1">
                    <a:lumMod val="10000"/>
                  </a:schemeClr>
                </a:solidFill>
              </a:rPr>
              <a:t>التمويل المستدام
</a:t>
            </a:r>
            <a:endParaRPr lang="en-US" sz="2400" dirty="0"/>
          </a:p>
          <a:p>
            <a:pPr lvl="1"/>
            <a:endParaRPr lang="en-US" sz="1400" dirty="0"/>
          </a:p>
        </p:txBody>
      </p:sp>
    </p:spTree>
    <p:extLst>
      <p:ext uri="{BB962C8B-B14F-4D97-AF65-F5344CB8AC3E}">
        <p14:creationId xmlns:p14="http://schemas.microsoft.com/office/powerpoint/2010/main" val="2415727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3" y="1947583"/>
            <a:ext cx="10515600" cy="1903200"/>
          </a:xfrm>
        </p:spPr>
        <p:txBody>
          <a:bodyPr/>
          <a:lstStyle/>
          <a:p>
            <a:pPr rtl="1"/>
            <a:r>
              <a:rPr lang="ar-SA" sz="8000" dirty="0">
                <a:latin typeface="+mn-lt"/>
              </a:rPr>
              <a:t>شكرًا لك
</a:t>
            </a:r>
            <a:endParaRPr lang="en-US" sz="8000" dirty="0">
              <a:latin typeface="+mn-lt"/>
            </a:endParaRPr>
          </a:p>
        </p:txBody>
      </p:sp>
    </p:spTree>
    <p:extLst>
      <p:ext uri="{BB962C8B-B14F-4D97-AF65-F5344CB8AC3E}">
        <p14:creationId xmlns:p14="http://schemas.microsoft.com/office/powerpoint/2010/main" val="21306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DC05A-B8B3-504A-81AB-35083D1B2F01}"/>
              </a:ext>
            </a:extLst>
          </p:cNvPr>
          <p:cNvSpPr>
            <a:spLocks noGrp="1"/>
          </p:cNvSpPr>
          <p:nvPr>
            <p:ph type="title"/>
          </p:nvPr>
        </p:nvSpPr>
        <p:spPr>
          <a:xfrm>
            <a:off x="848833" y="120770"/>
            <a:ext cx="10515600" cy="871268"/>
          </a:xfrm>
        </p:spPr>
        <p:txBody>
          <a:bodyPr/>
          <a:lstStyle/>
          <a:p>
            <a:pPr rtl="1"/>
            <a:r>
              <a:rPr lang="ar-MA" dirty="0" smtClean="0">
                <a:solidFill>
                  <a:srgbClr val="000000"/>
                </a:solidFill>
              </a:rPr>
              <a:t>حلول شهادات الصحة النباتية الالكترونية من الاتفاقية الدولية لوقاية النباتات</a:t>
            </a:r>
            <a:r>
              <a:rPr lang="fr-FR" dirty="0" smtClean="0">
                <a:solidFill>
                  <a:srgbClr val="000000"/>
                </a:solidFill>
              </a:rPr>
              <a:t> - </a:t>
            </a:r>
            <a:r>
              <a:rPr lang="ar-MA" dirty="0" smtClean="0">
                <a:solidFill>
                  <a:srgbClr val="000000"/>
                </a:solidFill>
              </a:rPr>
              <a:t>المرجعية</a:t>
            </a:r>
            <a:endParaRPr lang="en-US" dirty="0">
              <a:solidFill>
                <a:srgbClr val="000000"/>
              </a:solidFill>
            </a:endParaRPr>
          </a:p>
        </p:txBody>
      </p:sp>
      <p:sp>
        <p:nvSpPr>
          <p:cNvPr id="4" name="Text Placeholder 3">
            <a:extLst>
              <a:ext uri="{FF2B5EF4-FFF2-40B4-BE49-F238E27FC236}">
                <a16:creationId xmlns:a16="http://schemas.microsoft.com/office/drawing/2014/main" id="{2498162B-CAE8-8340-9E25-0675456CE31E}"/>
              </a:ext>
            </a:extLst>
          </p:cNvPr>
          <p:cNvSpPr>
            <a:spLocks noGrp="1"/>
          </p:cNvSpPr>
          <p:nvPr>
            <p:ph type="body" sz="quarter" idx="11"/>
          </p:nvPr>
        </p:nvSpPr>
        <p:spPr>
          <a:xfrm>
            <a:off x="747233" y="1354346"/>
            <a:ext cx="11088452" cy="4660087"/>
          </a:xfrm>
        </p:spPr>
        <p:txBody>
          <a:bodyPr/>
          <a:lstStyle/>
          <a:p>
            <a:pPr marL="285750" indent="-285750" algn="r" rtl="1">
              <a:buFont typeface="Arial" panose="020B0604020202020204" pitchFamily="34" charset="0"/>
              <a:buChar char="•"/>
            </a:pPr>
            <a:r>
              <a:rPr lang="en-US" sz="1800" b="1" dirty="0">
                <a:solidFill>
                  <a:schemeClr val="bg1">
                    <a:lumMod val="10000"/>
                  </a:schemeClr>
                </a:solidFill>
                <a:latin typeface="+mn-lt"/>
              </a:rPr>
              <a:t>“ePhyto</a:t>
            </a:r>
            <a:r>
              <a:rPr lang="en-US" sz="1800" dirty="0">
                <a:solidFill>
                  <a:schemeClr val="bg1">
                    <a:lumMod val="10000"/>
                  </a:schemeClr>
                </a:solidFill>
                <a:latin typeface="+mn-lt"/>
              </a:rPr>
              <a:t>" </a:t>
            </a:r>
            <a:r>
              <a:rPr lang="ar-SA" sz="1800" dirty="0">
                <a:solidFill>
                  <a:schemeClr val="bg1">
                    <a:lumMod val="10000"/>
                  </a:schemeClr>
                </a:solidFill>
                <a:latin typeface="+mn-lt"/>
              </a:rPr>
              <a:t>هو </a:t>
            </a:r>
            <a:r>
              <a:rPr lang="ar-MA" sz="1800" dirty="0" smtClean="0">
                <a:solidFill>
                  <a:schemeClr val="bg1">
                    <a:lumMod val="10000"/>
                  </a:schemeClr>
                </a:solidFill>
                <a:latin typeface="+mn-lt"/>
              </a:rPr>
              <a:t>ب</a:t>
            </a:r>
            <a:r>
              <a:rPr lang="ar-SA" sz="1800" dirty="0" smtClean="0">
                <a:solidFill>
                  <a:schemeClr val="bg1">
                    <a:lumMod val="10000"/>
                  </a:schemeClr>
                </a:solidFill>
                <a:latin typeface="+mn-lt"/>
              </a:rPr>
              <a:t>اختصار شهادة </a:t>
            </a:r>
            <a:r>
              <a:rPr lang="ar-SA" sz="1800" dirty="0">
                <a:solidFill>
                  <a:schemeClr val="bg1">
                    <a:lumMod val="10000"/>
                  </a:schemeClr>
                </a:solidFill>
                <a:latin typeface="+mn-lt"/>
              </a:rPr>
              <a:t>الصحة النباتية الإلكترونية. بعبارات بسيطة، هو البيانات الواردة في شهادة الصحة النباتية في شكل رقمي. 
يساعد حل </a:t>
            </a:r>
            <a:r>
              <a:rPr lang="ar-MA" sz="1800" dirty="0">
                <a:solidFill>
                  <a:srgbClr val="000000"/>
                </a:solidFill>
              </a:rPr>
              <a:t>شهادات الصحة النباتية الالكترونية </a:t>
            </a:r>
            <a:r>
              <a:rPr lang="ar-SA" sz="1800" dirty="0" smtClean="0">
                <a:solidFill>
                  <a:schemeClr val="bg1">
                    <a:lumMod val="10000"/>
                  </a:schemeClr>
                </a:solidFill>
                <a:latin typeface="+mn-lt"/>
              </a:rPr>
              <a:t>الحائز </a:t>
            </a:r>
            <a:r>
              <a:rPr lang="ar-SA" sz="1800" dirty="0">
                <a:solidFill>
                  <a:schemeClr val="bg1">
                    <a:lumMod val="10000"/>
                  </a:schemeClr>
                </a:solidFill>
                <a:latin typeface="+mn-lt"/>
              </a:rPr>
              <a:t>على جائزة الابتكار لعام 2019 البلدان على الامتثال لاتفاقية تيسير التجارة لمنظمة التجارة العالمية، وتحديدا المادتين </a:t>
            </a:r>
            <a:r>
              <a:rPr lang="ar-MA" sz="1800" dirty="0" smtClean="0">
                <a:solidFill>
                  <a:schemeClr val="bg1">
                    <a:lumMod val="10000"/>
                  </a:schemeClr>
                </a:solidFill>
                <a:latin typeface="+mn-lt"/>
              </a:rPr>
              <a:t>7.9</a:t>
            </a:r>
            <a:r>
              <a:rPr lang="ar-SA" sz="1800" dirty="0" smtClean="0">
                <a:solidFill>
                  <a:schemeClr val="bg1">
                    <a:lumMod val="10000"/>
                  </a:schemeClr>
                </a:solidFill>
                <a:latin typeface="+mn-lt"/>
              </a:rPr>
              <a:t> </a:t>
            </a:r>
            <a:r>
              <a:rPr lang="ar-SA" sz="1800" dirty="0">
                <a:solidFill>
                  <a:schemeClr val="bg1">
                    <a:lumMod val="10000"/>
                  </a:schemeClr>
                </a:solidFill>
                <a:latin typeface="+mn-lt"/>
              </a:rPr>
              <a:t>(الإفراج عن السلع القابلة للتلف) و10.1 (تبسيط الإجراءات الشكلية ومتطلبات التوثيق للتجارة عبر الحدود)
كما يلبي الحل متطلبات المعيار الدولي لتدابير الصحة النباتية </a:t>
            </a:r>
            <a:r>
              <a:rPr lang="ar-MA" sz="1800" dirty="0" smtClean="0">
                <a:solidFill>
                  <a:schemeClr val="bg1">
                    <a:lumMod val="10000"/>
                  </a:schemeClr>
                </a:solidFill>
                <a:latin typeface="+mn-lt"/>
              </a:rPr>
              <a:t> (12</a:t>
            </a:r>
            <a:r>
              <a:rPr lang="en-US" sz="1800" dirty="0" smtClean="0">
                <a:solidFill>
                  <a:schemeClr val="bg1">
                    <a:lumMod val="10000"/>
                  </a:schemeClr>
                </a:solidFill>
                <a:latin typeface="+mn-lt"/>
              </a:rPr>
              <a:t> </a:t>
            </a:r>
            <a:r>
              <a:rPr lang="ar-SA" sz="1800" dirty="0" smtClean="0">
                <a:solidFill>
                  <a:schemeClr val="bg1">
                    <a:lumMod val="10000"/>
                  </a:schemeClr>
                </a:solidFill>
                <a:latin typeface="+mn-lt"/>
              </a:rPr>
              <a:t>الملحق</a:t>
            </a:r>
            <a:r>
              <a:rPr lang="ar-MA" sz="1800" dirty="0" smtClean="0">
                <a:solidFill>
                  <a:schemeClr val="bg1">
                    <a:lumMod val="10000"/>
                  </a:schemeClr>
                </a:solidFill>
                <a:latin typeface="+mn-lt"/>
              </a:rPr>
              <a:t> 1</a:t>
            </a:r>
            <a:r>
              <a:rPr lang="ar-SA" sz="1800" dirty="0" smtClean="0">
                <a:solidFill>
                  <a:schemeClr val="bg1">
                    <a:lumMod val="10000"/>
                  </a:schemeClr>
                </a:solidFill>
                <a:latin typeface="+mn-lt"/>
              </a:rPr>
              <a:t> </a:t>
            </a:r>
            <a:r>
              <a:rPr lang="ar-MA" sz="1800" dirty="0" smtClean="0">
                <a:solidFill>
                  <a:schemeClr val="bg1">
                    <a:lumMod val="10000"/>
                  </a:schemeClr>
                </a:solidFill>
                <a:latin typeface="+mn-lt"/>
              </a:rPr>
              <a:t>)</a:t>
            </a:r>
            <a:r>
              <a:rPr lang="ar-SA" sz="1800" dirty="0" smtClean="0">
                <a:solidFill>
                  <a:schemeClr val="bg1">
                    <a:lumMod val="10000"/>
                  </a:schemeClr>
                </a:solidFill>
                <a:latin typeface="+mn-lt"/>
              </a:rPr>
              <a:t>. </a:t>
            </a:r>
            <a:r>
              <a:rPr lang="ar-SA" sz="1800" dirty="0">
                <a:solidFill>
                  <a:schemeClr val="bg1">
                    <a:lumMod val="10000"/>
                  </a:schemeClr>
                </a:solidFill>
                <a:latin typeface="+mn-lt"/>
              </a:rPr>
              <a:t>
يتيح حل </a:t>
            </a:r>
            <a:r>
              <a:rPr lang="en-US" sz="1800" dirty="0" err="1">
                <a:solidFill>
                  <a:schemeClr val="bg1">
                    <a:lumMod val="10000"/>
                  </a:schemeClr>
                </a:solidFill>
                <a:latin typeface="+mn-lt"/>
              </a:rPr>
              <a:t>ePhyto</a:t>
            </a:r>
            <a:r>
              <a:rPr lang="en-US" sz="1800" dirty="0">
                <a:solidFill>
                  <a:schemeClr val="bg1">
                    <a:lumMod val="10000"/>
                  </a:schemeClr>
                </a:solidFill>
                <a:latin typeface="+mn-lt"/>
              </a:rPr>
              <a:t> </a:t>
            </a:r>
            <a:r>
              <a:rPr lang="ar-MA" sz="1800" dirty="0" smtClean="0">
                <a:solidFill>
                  <a:schemeClr val="bg1">
                    <a:lumMod val="10000"/>
                  </a:schemeClr>
                </a:solidFill>
                <a:latin typeface="+mn-lt"/>
              </a:rPr>
              <a:t> </a:t>
            </a:r>
            <a:r>
              <a:rPr lang="ar-SA" sz="1800" dirty="0" smtClean="0">
                <a:solidFill>
                  <a:schemeClr val="bg1">
                    <a:lumMod val="10000"/>
                  </a:schemeClr>
                </a:solidFill>
                <a:latin typeface="+mn-lt"/>
              </a:rPr>
              <a:t>للبلدان </a:t>
            </a:r>
            <a:r>
              <a:rPr lang="ar-MA" sz="1800" dirty="0" smtClean="0">
                <a:solidFill>
                  <a:schemeClr val="bg1">
                    <a:lumMod val="10000"/>
                  </a:schemeClr>
                </a:solidFill>
                <a:latin typeface="+mn-lt"/>
              </a:rPr>
              <a:t>ال</a:t>
            </a:r>
            <a:r>
              <a:rPr lang="ar-SA" sz="1800" dirty="0" smtClean="0">
                <a:solidFill>
                  <a:schemeClr val="bg1">
                    <a:lumMod val="10000"/>
                  </a:schemeClr>
                </a:solidFill>
                <a:latin typeface="+mn-lt"/>
              </a:rPr>
              <a:t>تبادل الإلكتروني </a:t>
            </a:r>
            <a:r>
              <a:rPr lang="ar-SA" sz="1800" dirty="0">
                <a:solidFill>
                  <a:schemeClr val="bg1">
                    <a:lumMod val="10000"/>
                  </a:schemeClr>
                </a:solidFill>
              </a:rPr>
              <a:t>شهادة الصحة النباتية</a:t>
            </a:r>
            <a:r>
              <a:rPr lang="ar-SA" sz="1800" dirty="0" smtClean="0">
                <a:solidFill>
                  <a:schemeClr val="bg1">
                    <a:lumMod val="10000"/>
                  </a:schemeClr>
                </a:solidFill>
                <a:latin typeface="+mn-lt"/>
              </a:rPr>
              <a:t> </a:t>
            </a:r>
            <a:r>
              <a:rPr lang="ar-SA" sz="1800" dirty="0">
                <a:solidFill>
                  <a:schemeClr val="bg1">
                    <a:lumMod val="10000"/>
                  </a:schemeClr>
                </a:solidFill>
                <a:latin typeface="+mn-lt"/>
              </a:rPr>
              <a:t>مع بعضها البعض من خلال مركز </a:t>
            </a:r>
            <a:r>
              <a:rPr lang="ar-MA" sz="1800" dirty="0" smtClean="0">
                <a:solidFill>
                  <a:schemeClr val="bg1">
                    <a:lumMod val="10000"/>
                  </a:schemeClr>
                </a:solidFill>
                <a:latin typeface="+mn-lt"/>
              </a:rPr>
              <a:t>رئيسي</a:t>
            </a:r>
            <a:r>
              <a:rPr lang="ar-SA" sz="1800" dirty="0" smtClean="0">
                <a:solidFill>
                  <a:schemeClr val="bg1">
                    <a:lumMod val="10000"/>
                  </a:schemeClr>
                </a:solidFill>
                <a:latin typeface="+mn-lt"/>
              </a:rPr>
              <a:t> </a:t>
            </a:r>
            <a:r>
              <a:rPr lang="ar-SA" sz="1800" dirty="0">
                <a:solidFill>
                  <a:schemeClr val="bg1">
                    <a:lumMod val="10000"/>
                  </a:schemeClr>
                </a:solidFill>
                <a:latin typeface="+mn-lt"/>
              </a:rPr>
              <a:t>بسرعة ودقة وبدون أي تكلفة شراء.  ويمكن للبلدان الانضمام إلى النظام مجانا بمجرد أن تفي بالمتطلبات اللازمة.
وينخفض إلى حد كبير خطر فقدان الشهادة أو تلفها أو الاحتيال عليها، وكذلك العبء الإداري الواقع على وكالات الحدود والأعمال التجارية على حد سواء</a:t>
            </a:r>
            <a:r>
              <a:rPr lang="ar-SA" sz="1800" dirty="0" smtClean="0">
                <a:solidFill>
                  <a:schemeClr val="bg1">
                    <a:lumMod val="10000"/>
                  </a:schemeClr>
                </a:solidFill>
                <a:latin typeface="+mn-lt"/>
              </a:rPr>
              <a:t>.</a:t>
            </a:r>
            <a:endParaRPr lang="en-US" sz="900" dirty="0">
              <a:solidFill>
                <a:srgbClr val="000000"/>
              </a:solidFill>
            </a:endParaRPr>
          </a:p>
        </p:txBody>
      </p:sp>
    </p:spTree>
    <p:extLst>
      <p:ext uri="{BB962C8B-B14F-4D97-AF65-F5344CB8AC3E}">
        <p14:creationId xmlns:p14="http://schemas.microsoft.com/office/powerpoint/2010/main" val="4120610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C3B416B-C6EC-F54F-83B2-629969470D65}"/>
              </a:ext>
            </a:extLst>
          </p:cNvPr>
          <p:cNvSpPr>
            <a:spLocks noGrp="1"/>
          </p:cNvSpPr>
          <p:nvPr>
            <p:ph type="body" sz="quarter" idx="11"/>
          </p:nvPr>
        </p:nvSpPr>
        <p:spPr>
          <a:xfrm>
            <a:off x="848833" y="879712"/>
            <a:ext cx="10515600" cy="5152378"/>
          </a:xfrm>
        </p:spPr>
        <p:txBody>
          <a:bodyPr/>
          <a:lstStyle/>
          <a:p>
            <a:pPr marL="285750" indent="-285750" algn="r" rtl="1">
              <a:buFont typeface="Arial" panose="020B0604020202020204" pitchFamily="34" charset="0"/>
              <a:buChar char="•"/>
            </a:pPr>
            <a:r>
              <a:rPr lang="ar-SA" sz="2000" b="1" dirty="0" smtClean="0">
                <a:solidFill>
                  <a:srgbClr val="000000"/>
                </a:solidFill>
              </a:rPr>
              <a:t>تم </a:t>
            </a:r>
            <a:r>
              <a:rPr lang="ar-SA" sz="2000" b="1" dirty="0">
                <a:solidFill>
                  <a:srgbClr val="000000"/>
                </a:solidFill>
              </a:rPr>
              <a:t>إنشاء النظام في البداية لتبادل شهادات الصحة النباتية الإلكترونية ، ولكن يمكن تبادل أي شهادة (صحة الحيوان ، وسلامة الأغذية ، وما إلى ذلك) ، بمجرد ترميزها في </a:t>
            </a:r>
            <a:r>
              <a:rPr lang="en-US" sz="2000" b="1" dirty="0">
                <a:solidFill>
                  <a:srgbClr val="000000"/>
                </a:solidFill>
              </a:rPr>
              <a:t>XML. 
</a:t>
            </a:r>
            <a:r>
              <a:rPr lang="ar-SA" sz="2000" b="1" dirty="0">
                <a:solidFill>
                  <a:srgbClr val="000000"/>
                </a:solidFill>
              </a:rPr>
              <a:t>ويستفيد بالفعل كل من المنظمات </a:t>
            </a:r>
            <a:r>
              <a:rPr lang="ar-MA" sz="2000" b="1" dirty="0" smtClean="0">
                <a:solidFill>
                  <a:srgbClr val="000000"/>
                </a:solidFill>
              </a:rPr>
              <a:t>الوطنية لوقاية النباتات،</a:t>
            </a:r>
            <a:r>
              <a:rPr lang="ar-SA" sz="2000" b="1" dirty="0" smtClean="0">
                <a:solidFill>
                  <a:srgbClr val="000000"/>
                </a:solidFill>
              </a:rPr>
              <a:t> والصناعات </a:t>
            </a:r>
            <a:r>
              <a:rPr lang="ar-SA" sz="2000" b="1" dirty="0">
                <a:solidFill>
                  <a:srgbClr val="000000"/>
                </a:solidFill>
              </a:rPr>
              <a:t>الزراعية والحرجية، فضلا عن وكلاء الشحن وغيرهم من التخفيضات في تكاليف المعاملات، وتحسين الأمن التجاري، وإدارة المخاطر، وزيادة التدفقات التجارية. 
</a:t>
            </a:r>
            <a:r>
              <a:rPr lang="ar-MA" sz="2000" b="1" dirty="0" smtClean="0">
                <a:solidFill>
                  <a:srgbClr val="000000"/>
                </a:solidFill>
              </a:rPr>
              <a:t>تصل المواد الغذائية </a:t>
            </a:r>
            <a:r>
              <a:rPr lang="ar-SA" sz="2000" b="1" dirty="0" smtClean="0">
                <a:solidFill>
                  <a:srgbClr val="000000"/>
                </a:solidFill>
              </a:rPr>
              <a:t>إلى </a:t>
            </a:r>
            <a:r>
              <a:rPr lang="ar-SA" sz="2000" b="1" dirty="0">
                <a:solidFill>
                  <a:srgbClr val="000000"/>
                </a:solidFill>
              </a:rPr>
              <a:t>حيث يجب أن </a:t>
            </a:r>
            <a:r>
              <a:rPr lang="ar-MA" sz="2000" b="1" dirty="0" smtClean="0">
                <a:solidFill>
                  <a:srgbClr val="000000"/>
                </a:solidFill>
              </a:rPr>
              <a:t>ت</a:t>
            </a:r>
            <a:r>
              <a:rPr lang="ar-SA" sz="2000" b="1" dirty="0" smtClean="0">
                <a:solidFill>
                  <a:srgbClr val="000000"/>
                </a:solidFill>
              </a:rPr>
              <a:t>كون </a:t>
            </a:r>
            <a:r>
              <a:rPr lang="ar-MA" sz="2000" b="1" dirty="0">
                <a:solidFill>
                  <a:srgbClr val="000000"/>
                </a:solidFill>
              </a:rPr>
              <a:t>ب</a:t>
            </a:r>
            <a:r>
              <a:rPr lang="ar-SA" sz="2000" b="1" dirty="0" smtClean="0">
                <a:solidFill>
                  <a:srgbClr val="000000"/>
                </a:solidFill>
              </a:rPr>
              <a:t>سرع</a:t>
            </a:r>
            <a:r>
              <a:rPr lang="ar-MA" sz="2000" b="1" dirty="0" smtClean="0">
                <a:solidFill>
                  <a:srgbClr val="000000"/>
                </a:solidFill>
              </a:rPr>
              <a:t>ة</a:t>
            </a:r>
            <a:r>
              <a:rPr lang="ar-SA" sz="2000" b="1" dirty="0" smtClean="0">
                <a:solidFill>
                  <a:srgbClr val="000000"/>
                </a:solidFill>
              </a:rPr>
              <a:t> </a:t>
            </a:r>
            <a:r>
              <a:rPr lang="ar-SA" sz="2000" b="1" dirty="0">
                <a:solidFill>
                  <a:srgbClr val="000000"/>
                </a:solidFill>
              </a:rPr>
              <a:t>دون التضحية بالاهتمام بمسائل الصحة النباتية
وتتعاون أمانة الاتفاقية الدولية </a:t>
            </a:r>
            <a:r>
              <a:rPr lang="ar-MA" sz="2000" b="1" dirty="0">
                <a:solidFill>
                  <a:srgbClr val="000000"/>
                </a:solidFill>
              </a:rPr>
              <a:t>لوقاية النباتات</a:t>
            </a:r>
            <a:r>
              <a:rPr lang="ar-SA" sz="2000" b="1" dirty="0" smtClean="0">
                <a:solidFill>
                  <a:srgbClr val="000000"/>
                </a:solidFill>
              </a:rPr>
              <a:t> </a:t>
            </a:r>
            <a:r>
              <a:rPr lang="ar-SA" sz="2000" b="1" dirty="0">
                <a:solidFill>
                  <a:srgbClr val="000000"/>
                </a:solidFill>
              </a:rPr>
              <a:t>مع التحالف </a:t>
            </a:r>
            <a:r>
              <a:rPr lang="ar-MA" sz="2000" b="1" dirty="0" smtClean="0">
                <a:solidFill>
                  <a:srgbClr val="000000"/>
                </a:solidFill>
              </a:rPr>
              <a:t>الدولي</a:t>
            </a:r>
            <a:r>
              <a:rPr lang="ar-SA" sz="2000" b="1" dirty="0" smtClean="0">
                <a:solidFill>
                  <a:srgbClr val="000000"/>
                </a:solidFill>
              </a:rPr>
              <a:t> </a:t>
            </a:r>
            <a:r>
              <a:rPr lang="ar-SA" sz="2000" b="1" dirty="0">
                <a:solidFill>
                  <a:srgbClr val="000000"/>
                </a:solidFill>
              </a:rPr>
              <a:t>لتيسير التجارة والصناعة والبنك الدولي في جهود التنفيذ في عدد من البلدان في جميع أنحاء العالم.
شكر خاص لصندوق </a:t>
            </a:r>
            <a:r>
              <a:rPr lang="ar-MA" sz="2000" b="1" dirty="0">
                <a:solidFill>
                  <a:srgbClr val="000000"/>
                </a:solidFill>
              </a:rPr>
              <a:t> </a:t>
            </a:r>
            <a:r>
              <a:rPr lang="ar-MA" sz="2000" b="1" dirty="0" smtClean="0">
                <a:solidFill>
                  <a:srgbClr val="000000"/>
                </a:solidFill>
              </a:rPr>
              <a:t>تنفيذ المعايير وتنمية التجارة </a:t>
            </a:r>
            <a:r>
              <a:rPr lang="ar-SA" sz="2000" b="1" dirty="0" smtClean="0">
                <a:solidFill>
                  <a:srgbClr val="000000"/>
                </a:solidFill>
              </a:rPr>
              <a:t>لتوفير </a:t>
            </a:r>
            <a:r>
              <a:rPr lang="ar-SA" sz="2000" b="1" dirty="0">
                <a:solidFill>
                  <a:srgbClr val="000000"/>
                </a:solidFill>
              </a:rPr>
              <a:t>الموارد اللازمة لبدء المشروع.
</a:t>
            </a:r>
            <a:endParaRPr lang="en-US" dirty="0">
              <a:solidFill>
                <a:srgbClr val="000000"/>
              </a:solidFill>
            </a:endParaRPr>
          </a:p>
          <a:p>
            <a:endParaRPr lang="en-US" dirty="0"/>
          </a:p>
        </p:txBody>
      </p:sp>
      <p:sp>
        <p:nvSpPr>
          <p:cNvPr id="5" name="Text Placeholder 2">
            <a:extLst>
              <a:ext uri="{FF2B5EF4-FFF2-40B4-BE49-F238E27FC236}">
                <a16:creationId xmlns:a16="http://schemas.microsoft.com/office/drawing/2014/main" id="{9E651DE4-2727-434D-9021-0E10B66E347B}"/>
              </a:ext>
            </a:extLst>
          </p:cNvPr>
          <p:cNvSpPr>
            <a:spLocks noGrp="1"/>
          </p:cNvSpPr>
          <p:nvPr>
            <p:ph type="title"/>
          </p:nvPr>
        </p:nvSpPr>
        <p:spPr>
          <a:xfrm>
            <a:off x="848833" y="0"/>
            <a:ext cx="10515600" cy="879712"/>
          </a:xfrm>
        </p:spPr>
        <p:txBody>
          <a:bodyPr/>
          <a:lstStyle/>
          <a:p>
            <a:r>
              <a:rPr lang="ar-MA" dirty="0">
                <a:solidFill>
                  <a:srgbClr val="000000"/>
                </a:solidFill>
              </a:rPr>
              <a:t>حلول شهادات الصحة النباتية الالكترونية من الاتفاقية الدولية لوقاية النباتات - المرجعية</a:t>
            </a:r>
            <a:endParaRPr lang="en-US" dirty="0"/>
          </a:p>
        </p:txBody>
      </p:sp>
    </p:spTree>
    <p:extLst>
      <p:ext uri="{BB962C8B-B14F-4D97-AF65-F5344CB8AC3E}">
        <p14:creationId xmlns:p14="http://schemas.microsoft.com/office/powerpoint/2010/main" val="276708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883" y="192032"/>
            <a:ext cx="10515600" cy="516230"/>
          </a:xfrm>
        </p:spPr>
        <p:txBody>
          <a:bodyPr/>
          <a:lstStyle/>
          <a:p>
            <a:r>
              <a:rPr lang="ar-MA" sz="3600" dirty="0">
                <a:solidFill>
                  <a:srgbClr val="0070C0"/>
                </a:solidFill>
                <a:latin typeface="+mn-lt"/>
              </a:rPr>
              <a:t>لماذا شهادات الصحة النباتية الالكترونية </a:t>
            </a:r>
            <a:r>
              <a:rPr lang="ar-MA" sz="3600" dirty="0" smtClean="0">
                <a:solidFill>
                  <a:srgbClr val="0070C0"/>
                </a:solidFill>
                <a:latin typeface="+mn-lt"/>
              </a:rPr>
              <a:t>؟</a:t>
            </a:r>
            <a:endParaRPr lang="en-US" sz="3600" dirty="0">
              <a:solidFill>
                <a:srgbClr val="0070C0"/>
              </a:solidFill>
              <a:latin typeface="+mn-lt"/>
            </a:endParaRPr>
          </a:p>
        </p:txBody>
      </p:sp>
      <p:sp>
        <p:nvSpPr>
          <p:cNvPr id="4" name="Rectangle 3"/>
          <p:cNvSpPr/>
          <p:nvPr/>
        </p:nvSpPr>
        <p:spPr>
          <a:xfrm>
            <a:off x="5401559" y="708262"/>
            <a:ext cx="6576980" cy="4824398"/>
          </a:xfrm>
          <a:prstGeom prst="rect">
            <a:avLst/>
          </a:prstGeom>
        </p:spPr>
        <p:txBody>
          <a:bodyPr wrap="square">
            <a:spAutoFit/>
          </a:bodyPr>
          <a:lstStyle/>
          <a:p>
            <a:pPr marL="285750" indent="-285750" algn="r" rtl="1">
              <a:spcBef>
                <a:spcPts val="923"/>
              </a:spcBef>
              <a:buFont typeface="Arial" panose="020B0604020202020204" pitchFamily="34" charset="0"/>
              <a:buChar char="•"/>
              <a:defRPr/>
            </a:pPr>
            <a:r>
              <a:rPr lang="ar-SA" altLang="en-US" sz="1700" b="1" dirty="0">
                <a:solidFill>
                  <a:srgbClr val="1E1E1E"/>
                </a:solidFill>
              </a:rPr>
              <a:t>تمت مناقشته </a:t>
            </a:r>
            <a:r>
              <a:rPr lang="ar-SA" altLang="en-US" sz="1700" b="1" dirty="0" smtClean="0">
                <a:solidFill>
                  <a:srgbClr val="1E1E1E"/>
                </a:solidFill>
              </a:rPr>
              <a:t>ل</a:t>
            </a:r>
            <a:r>
              <a:rPr lang="ar-MA" altLang="en-US" sz="1700" b="1" dirty="0" smtClean="0">
                <a:solidFill>
                  <a:srgbClr val="1E1E1E"/>
                </a:solidFill>
              </a:rPr>
              <a:t>عدة </a:t>
            </a:r>
            <a:r>
              <a:rPr lang="ar-SA" altLang="en-US" sz="1700" b="1" dirty="0" smtClean="0">
                <a:solidFill>
                  <a:srgbClr val="1E1E1E"/>
                </a:solidFill>
              </a:rPr>
              <a:t>سنوات، </a:t>
            </a:r>
            <a:r>
              <a:rPr lang="ar-SA" altLang="en-US" sz="1700" b="1" dirty="0">
                <a:solidFill>
                  <a:srgbClr val="1E1E1E"/>
                </a:solidFill>
              </a:rPr>
              <a:t>وبدأ بشكل جدي في عام 2015 مع </a:t>
            </a:r>
            <a:r>
              <a:rPr lang="ar-SA" altLang="en-US" sz="1700" b="1" dirty="0" smtClean="0">
                <a:solidFill>
                  <a:srgbClr val="1E1E1E"/>
                </a:solidFill>
              </a:rPr>
              <a:t>منحة</a:t>
            </a:r>
            <a:r>
              <a:rPr lang="ar-MA" altLang="en-US" sz="1700" b="1" dirty="0" smtClean="0">
                <a:solidFill>
                  <a:srgbClr val="1E1E1E"/>
                </a:solidFill>
              </a:rPr>
              <a:t> </a:t>
            </a:r>
            <a:r>
              <a:rPr lang="ar-SA" b="1" dirty="0" smtClean="0">
                <a:solidFill>
                  <a:srgbClr val="000000"/>
                </a:solidFill>
              </a:rPr>
              <a:t>صندوق </a:t>
            </a:r>
            <a:r>
              <a:rPr lang="ar-MA" b="1" dirty="0" smtClean="0">
                <a:solidFill>
                  <a:srgbClr val="000000"/>
                </a:solidFill>
              </a:rPr>
              <a:t> </a:t>
            </a:r>
            <a:r>
              <a:rPr lang="ar-MA" b="1" dirty="0">
                <a:solidFill>
                  <a:srgbClr val="000000"/>
                </a:solidFill>
              </a:rPr>
              <a:t>تنفيذ المعايير وتنمية التجارة</a:t>
            </a:r>
            <a:r>
              <a:rPr lang="ar-SA" altLang="en-US" sz="1700" b="1" dirty="0" smtClean="0">
                <a:solidFill>
                  <a:srgbClr val="1E1E1E"/>
                </a:solidFill>
              </a:rPr>
              <a:t> </a:t>
            </a:r>
            <a:r>
              <a:rPr lang="en-US" altLang="en-US" sz="1700" b="1" dirty="0" smtClean="0">
                <a:solidFill>
                  <a:srgbClr val="1E1E1E"/>
                </a:solidFill>
              </a:rPr>
              <a:t>STDF</a:t>
            </a:r>
            <a:r>
              <a:rPr lang="ar-MA" altLang="en-US" sz="1700" b="1" dirty="0" smtClean="0">
                <a:solidFill>
                  <a:srgbClr val="1E1E1E"/>
                </a:solidFill>
              </a:rPr>
              <a:t> </a:t>
            </a:r>
            <a:r>
              <a:rPr lang="ar-SA" altLang="en-US" sz="1700" b="1" dirty="0" smtClean="0">
                <a:solidFill>
                  <a:srgbClr val="1E1E1E"/>
                </a:solidFill>
              </a:rPr>
              <a:t>بقيمة </a:t>
            </a:r>
            <a:r>
              <a:rPr lang="ar-SA" altLang="en-US" sz="1700" b="1" dirty="0">
                <a:solidFill>
                  <a:srgbClr val="1E1E1E"/>
                </a:solidFill>
              </a:rPr>
              <a:t>مليون دولار أمريكي. التشغيل الكامل والخدمة اعتبارا من يوليو 2019 </a:t>
            </a:r>
            <a:r>
              <a:rPr lang="ar-SA" altLang="en-US" sz="1700" b="1" dirty="0" smtClean="0">
                <a:solidFill>
                  <a:srgbClr val="1E1E1E"/>
                </a:solidFill>
              </a:rPr>
              <a:t>(</a:t>
            </a:r>
            <a:r>
              <a:rPr lang="en-US" altLang="en-US" sz="1700" b="1" dirty="0">
                <a:solidFill>
                  <a:srgbClr val="1E1E1E"/>
                </a:solidFill>
              </a:rPr>
              <a:t>Hub and Gens</a:t>
            </a:r>
            <a:r>
              <a:rPr lang="ar-MA" altLang="en-US" sz="1700" b="1" dirty="0" smtClean="0">
                <a:solidFill>
                  <a:srgbClr val="1E1E1E"/>
                </a:solidFill>
              </a:rPr>
              <a:t>)</a:t>
            </a:r>
            <a:r>
              <a:rPr lang="en-US" altLang="en-US" sz="1700" b="1" dirty="0" smtClean="0">
                <a:solidFill>
                  <a:srgbClr val="1E1E1E"/>
                </a:solidFill>
              </a:rPr>
              <a:t> </a:t>
            </a:r>
            <a:r>
              <a:rPr lang="ar-SA" altLang="en-US" sz="1700" b="1" dirty="0" smtClean="0">
                <a:solidFill>
                  <a:srgbClr val="1E1E1E"/>
                </a:solidFill>
              </a:rPr>
              <a:t>مايو </a:t>
            </a:r>
            <a:r>
              <a:rPr lang="ar-SA" altLang="en-US" sz="1700" b="1" dirty="0">
                <a:solidFill>
                  <a:srgbClr val="1E1E1E"/>
                </a:solidFill>
              </a:rPr>
              <a:t>2020 - 91 دولة مسجلة ، 53 في الإنتاج. الأرجنتين وشيلي وسريلانكا والولايات المتحدة والمكسيك وغيرها غير ورقية.
يقلل من الشهادات غير </a:t>
            </a:r>
            <a:r>
              <a:rPr lang="ar-SA" altLang="en-US" sz="1700" b="1" dirty="0">
                <a:solidFill>
                  <a:srgbClr val="1E1E1E"/>
                </a:solidFill>
              </a:rPr>
              <a:t>المطابقة </a:t>
            </a:r>
            <a:r>
              <a:rPr lang="ar-SA" altLang="en-US" sz="1700" b="1" dirty="0">
                <a:solidFill>
                  <a:srgbClr val="1E1E1E"/>
                </a:solidFill>
              </a:rPr>
              <a:t>= رفض عمل ورقي أكثر مما </a:t>
            </a:r>
            <a:r>
              <a:rPr lang="ar-SA" altLang="en-US" sz="1700" b="1" dirty="0" smtClean="0">
                <a:solidFill>
                  <a:srgbClr val="1E1E1E"/>
                </a:solidFill>
              </a:rPr>
              <a:t>تجد</a:t>
            </a:r>
            <a:r>
              <a:rPr lang="ar-MA" altLang="en-US" sz="1700" b="1" dirty="0" smtClean="0">
                <a:solidFill>
                  <a:srgbClr val="1E1E1E"/>
                </a:solidFill>
              </a:rPr>
              <a:t> من</a:t>
            </a:r>
            <a:r>
              <a:rPr lang="ar-SA" altLang="en-US" sz="1700" b="1" dirty="0" smtClean="0">
                <a:solidFill>
                  <a:srgbClr val="1E1E1E"/>
                </a:solidFill>
              </a:rPr>
              <a:t> آفات</a:t>
            </a:r>
            <a:r>
              <a:rPr lang="ar-SA" altLang="en-US" sz="1700" b="1" dirty="0">
                <a:solidFill>
                  <a:srgbClr val="1E1E1E"/>
                </a:solidFill>
              </a:rPr>
              <a:t>.
يزيل عمليات الورق غير الفعالة = العمالة الكثيفة.
</a:t>
            </a:r>
            <a:r>
              <a:rPr lang="ar-MA" altLang="en-US" sz="1700" b="1" dirty="0" smtClean="0">
                <a:solidFill>
                  <a:srgbClr val="1E1E1E"/>
                </a:solidFill>
              </a:rPr>
              <a:t>الوصول الى الامدادات الغذائية</a:t>
            </a:r>
            <a:r>
              <a:rPr lang="ar-SA" altLang="en-US" sz="1700" b="1" dirty="0" smtClean="0">
                <a:solidFill>
                  <a:srgbClr val="1E1E1E"/>
                </a:solidFill>
              </a:rPr>
              <a:t> </a:t>
            </a:r>
            <a:r>
              <a:rPr lang="ar-SA" altLang="en-US" sz="1700" b="1" dirty="0">
                <a:solidFill>
                  <a:srgbClr val="1E1E1E"/>
                </a:solidFill>
              </a:rPr>
              <a:t>بشكل أسرع حيث تكون هناك حاجة </a:t>
            </a:r>
            <a:r>
              <a:rPr lang="ar-SA" altLang="en-US" sz="1700" b="1" dirty="0" smtClean="0">
                <a:solidFill>
                  <a:srgbClr val="1E1E1E"/>
                </a:solidFill>
              </a:rPr>
              <a:t>إليه</a:t>
            </a:r>
            <a:r>
              <a:rPr lang="ar-MA" altLang="en-US" sz="1700" b="1" dirty="0" smtClean="0">
                <a:solidFill>
                  <a:srgbClr val="1E1E1E"/>
                </a:solidFill>
              </a:rPr>
              <a:t>ا</a:t>
            </a:r>
            <a:r>
              <a:rPr lang="ar-SA" altLang="en-US" sz="1700" b="1" dirty="0">
                <a:solidFill>
                  <a:srgbClr val="1E1E1E"/>
                </a:solidFill>
              </a:rPr>
              <a:t>
يقلل من إعادة إصدار شهادات الصحة النباتية الورقية = تكلفة هائلة في الوقت والمال مع الورق.
فقدان السلع في انتظار التخليص.
يقلل من مطالبات الصناعة للتسليم المتأخر أو الجودة السيئة.
</a:t>
            </a:r>
            <a:r>
              <a:rPr lang="ar-MA" altLang="en-US" sz="1700" b="1" dirty="0" smtClean="0">
                <a:solidFill>
                  <a:srgbClr val="1E1E1E"/>
                </a:solidFill>
              </a:rPr>
              <a:t> </a:t>
            </a:r>
            <a:r>
              <a:rPr lang="ar-MA" altLang="en-US" sz="1700" b="1" dirty="0">
                <a:solidFill>
                  <a:srgbClr val="1E1E1E"/>
                </a:solidFill>
              </a:rPr>
              <a:t>ت</a:t>
            </a:r>
            <a:r>
              <a:rPr lang="ar-SA" altLang="en-US" sz="1700" b="1" dirty="0">
                <a:solidFill>
                  <a:srgbClr val="1E1E1E"/>
                </a:solidFill>
              </a:rPr>
              <a:t>حمي شهادات الصحة النباتية الالكترونية التجارة </a:t>
            </a:r>
            <a:r>
              <a:rPr lang="ar-SA" altLang="en-US" sz="1700" b="1" dirty="0">
                <a:solidFill>
                  <a:srgbClr val="1E1E1E"/>
                </a:solidFill>
              </a:rPr>
              <a:t>المشروعة</a:t>
            </a:r>
            <a:r>
              <a:rPr lang="ar-SA" altLang="en-US" sz="1700" b="1" dirty="0" smtClean="0">
                <a:solidFill>
                  <a:srgbClr val="1E1E1E"/>
                </a:solidFill>
              </a:rPr>
              <a:t>.</a:t>
            </a:r>
            <a:endParaRPr lang="ar-MA" altLang="en-US" sz="1700" b="1" dirty="0" smtClean="0">
              <a:solidFill>
                <a:srgbClr val="1E1E1E"/>
              </a:solidFill>
            </a:endParaRPr>
          </a:p>
          <a:p>
            <a:pPr marL="742950" lvl="1" indent="-285750" algn="r" rtl="1">
              <a:spcBef>
                <a:spcPts val="923"/>
              </a:spcBef>
              <a:buFont typeface="Arial" panose="020B0604020202020204" pitchFamily="34" charset="0"/>
              <a:buChar char="•"/>
              <a:defRPr/>
            </a:pPr>
            <a:r>
              <a:rPr lang="ar-SA" altLang="en-US" sz="1700" b="1" dirty="0" smtClean="0">
                <a:solidFill>
                  <a:srgbClr val="1E1E1E"/>
                </a:solidFill>
              </a:rPr>
              <a:t>شهادات </a:t>
            </a:r>
            <a:r>
              <a:rPr lang="ar-SA" altLang="en-US" sz="1700" b="1" dirty="0">
                <a:solidFill>
                  <a:srgbClr val="1E1E1E"/>
                </a:solidFill>
              </a:rPr>
              <a:t>مزورة
</a:t>
            </a:r>
            <a:r>
              <a:rPr lang="ar-MA" altLang="en-US" sz="1700" b="1" dirty="0" smtClean="0">
                <a:solidFill>
                  <a:srgbClr val="1E1E1E"/>
                </a:solidFill>
              </a:rPr>
              <a:t>دخول</a:t>
            </a:r>
            <a:r>
              <a:rPr lang="ar-SA" altLang="en-US" sz="1700" b="1" dirty="0" smtClean="0">
                <a:solidFill>
                  <a:srgbClr val="1E1E1E"/>
                </a:solidFill>
              </a:rPr>
              <a:t> </a:t>
            </a:r>
            <a:r>
              <a:rPr lang="ar-SA" altLang="en-US" sz="1700" b="1" dirty="0">
                <a:solidFill>
                  <a:srgbClr val="1E1E1E"/>
                </a:solidFill>
              </a:rPr>
              <a:t>الآفات</a:t>
            </a:r>
            <a:endParaRPr lang="en-US" altLang="en-US" sz="1700" b="1" dirty="0">
              <a:solidFill>
                <a:srgbClr val="1E1E1E"/>
              </a:solidFill>
            </a:endParaRPr>
          </a:p>
        </p:txBody>
      </p:sp>
      <p:graphicFrame>
        <p:nvGraphicFramePr>
          <p:cNvPr id="8" name="Chart 7"/>
          <p:cNvGraphicFramePr>
            <a:graphicFrameLocks/>
          </p:cNvGraphicFramePr>
          <p:nvPr>
            <p:extLst>
              <p:ext uri="{D42A27DB-BD31-4B8C-83A1-F6EECF244321}">
                <p14:modId xmlns:p14="http://schemas.microsoft.com/office/powerpoint/2010/main" val="3409508926"/>
              </p:ext>
            </p:extLst>
          </p:nvPr>
        </p:nvGraphicFramePr>
        <p:xfrm>
          <a:off x="527901" y="1055802"/>
          <a:ext cx="4873658" cy="289402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44B8A2DC-95A1-854F-87B8-818B1FD091C7}"/>
              </a:ext>
            </a:extLst>
          </p:cNvPr>
          <p:cNvSpPr txBox="1"/>
          <p:nvPr/>
        </p:nvSpPr>
        <p:spPr>
          <a:xfrm>
            <a:off x="527901" y="3949831"/>
            <a:ext cx="4873658" cy="276999"/>
          </a:xfrm>
          <a:prstGeom prst="rect">
            <a:avLst/>
          </a:prstGeom>
          <a:noFill/>
        </p:spPr>
        <p:txBody>
          <a:bodyPr wrap="square" rtlCol="0">
            <a:spAutoFit/>
          </a:bodyPr>
          <a:lstStyle/>
          <a:p>
            <a:r>
              <a:rPr lang="en-US" sz="1200" dirty="0"/>
              <a:t>*Source: Union Fleurs</a:t>
            </a:r>
          </a:p>
        </p:txBody>
      </p:sp>
    </p:spTree>
    <p:extLst>
      <p:ext uri="{BB962C8B-B14F-4D97-AF65-F5344CB8AC3E}">
        <p14:creationId xmlns:p14="http://schemas.microsoft.com/office/powerpoint/2010/main" val="506067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8831" y="202146"/>
            <a:ext cx="10515600" cy="516230"/>
          </a:xfrm>
        </p:spPr>
        <p:txBody>
          <a:bodyPr/>
          <a:lstStyle/>
          <a:p>
            <a:r>
              <a:rPr lang="ar-MA" sz="3600" dirty="0">
                <a:solidFill>
                  <a:srgbClr val="0070C0"/>
                </a:solidFill>
                <a:latin typeface="+mn-lt"/>
              </a:rPr>
              <a:t>حلول شهادات الصحة النباتية الالكترونية </a:t>
            </a:r>
            <a:endParaRPr lang="en-US" sz="3600" dirty="0">
              <a:solidFill>
                <a:srgbClr val="0070C0"/>
              </a:solidFill>
              <a:latin typeface="+mn-lt"/>
            </a:endParaRPr>
          </a:p>
        </p:txBody>
      </p:sp>
      <p:pic>
        <p:nvPicPr>
          <p:cNvPr id="6" name="Content Placeholder 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811547" y="1308026"/>
            <a:ext cx="8188411" cy="4143868"/>
          </a:xfrm>
          <a:prstGeom prst="rect">
            <a:avLst/>
          </a:prstGeom>
        </p:spPr>
      </p:pic>
      <p:sp>
        <p:nvSpPr>
          <p:cNvPr id="7" name="TextBox 3"/>
          <p:cNvSpPr txBox="1"/>
          <p:nvPr/>
        </p:nvSpPr>
        <p:spPr>
          <a:xfrm>
            <a:off x="1917286" y="1817062"/>
            <a:ext cx="2309657" cy="3108543"/>
          </a:xfrm>
          <a:prstGeom prst="rect">
            <a:avLst/>
          </a:prstGeom>
          <a:solidFill>
            <a:srgbClr val="2C76E4"/>
          </a:solidFill>
        </p:spPr>
        <p:txBody>
          <a:bodyPr wrap="square" rtlCol="0">
            <a:spAutoFit/>
          </a:bodyPr>
          <a:lstStyle/>
          <a:p>
            <a:pPr algn="ctr" rtl="1"/>
            <a:r>
              <a:rPr lang="ar-EG" sz="2800" b="1" dirty="0" smtClean="0">
                <a:solidFill>
                  <a:schemeClr val="bg1"/>
                </a:solidFill>
                <a:effectLst>
                  <a:outerShdw blurRad="38100" dist="38100" dir="2700000" algn="tl">
                    <a:srgbClr val="000000">
                      <a:alpha val="43137"/>
                    </a:srgbClr>
                  </a:outerShdw>
                </a:effectLst>
              </a:rPr>
              <a:t>المركز الرئيسي</a:t>
            </a:r>
          </a:p>
          <a:p>
            <a:pPr algn="ctr" rtl="1"/>
            <a:r>
              <a:rPr lang="en-US" sz="2800" b="1" dirty="0" smtClean="0">
                <a:solidFill>
                  <a:schemeClr val="bg1"/>
                </a:solidFill>
                <a:effectLst>
                  <a:outerShdw blurRad="38100" dist="38100" dir="2700000" algn="tl">
                    <a:srgbClr val="000000">
                      <a:alpha val="43137"/>
                    </a:srgbClr>
                  </a:outerShdw>
                </a:effectLst>
              </a:rPr>
              <a:t>HUB</a:t>
            </a:r>
            <a:r>
              <a:rPr lang="ar-EG" sz="2800" b="1" dirty="0" smtClean="0">
                <a:solidFill>
                  <a:schemeClr val="bg1"/>
                </a:solidFill>
                <a:effectLst>
                  <a:outerShdw blurRad="38100" dist="38100" dir="2700000" algn="tl">
                    <a:srgbClr val="000000">
                      <a:alpha val="43137"/>
                    </a:srgbClr>
                  </a:outerShdw>
                </a:effectLst>
              </a:rPr>
              <a:t> </a:t>
            </a:r>
          </a:p>
          <a:p>
            <a:pPr algn="ctr" rtl="1"/>
            <a:r>
              <a:rPr lang="ar-EG" sz="2800" dirty="0" smtClean="0">
                <a:solidFill>
                  <a:schemeClr val="bg1"/>
                </a:solidFill>
              </a:rPr>
              <a:t>نظام لتسهيل تبادل الشهادات الالكترونية بين المنظمات الوطنية لوقاية النباتات</a:t>
            </a:r>
            <a:endParaRPr lang="en-US" sz="2800" dirty="0">
              <a:solidFill>
                <a:schemeClr val="bg1"/>
              </a:solidFill>
            </a:endParaRPr>
          </a:p>
        </p:txBody>
      </p:sp>
      <p:sp>
        <p:nvSpPr>
          <p:cNvPr id="8" name="TextBox 5"/>
          <p:cNvSpPr txBox="1"/>
          <p:nvPr/>
        </p:nvSpPr>
        <p:spPr>
          <a:xfrm>
            <a:off x="4803620" y="1308026"/>
            <a:ext cx="2225615" cy="4154984"/>
          </a:xfrm>
          <a:prstGeom prst="rect">
            <a:avLst/>
          </a:prstGeom>
          <a:solidFill>
            <a:schemeClr val="accent1">
              <a:lumMod val="40000"/>
              <a:lumOff val="60000"/>
            </a:schemeClr>
          </a:solidFill>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rtl="1"/>
            <a:r>
              <a:rPr lang="ar-EG" sz="2200" b="1" dirty="0">
                <a:solidFill>
                  <a:schemeClr val="bg1"/>
                </a:solidFill>
              </a:rPr>
              <a:t>الأنظمة المحلية العمومية للشهادات الالكترونية</a:t>
            </a:r>
          </a:p>
          <a:p>
            <a:pPr algn="ctr" rtl="1"/>
            <a:r>
              <a:rPr lang="en-US" sz="2200" b="1" dirty="0" err="1">
                <a:solidFill>
                  <a:schemeClr val="bg1"/>
                </a:solidFill>
              </a:rPr>
              <a:t>GeNS</a:t>
            </a:r>
            <a:endParaRPr lang="en-US" sz="2200" b="1" dirty="0">
              <a:solidFill>
                <a:schemeClr val="bg1"/>
              </a:solidFill>
            </a:endParaRPr>
          </a:p>
          <a:p>
            <a:pPr algn="ctr" rtl="1"/>
            <a:r>
              <a:rPr lang="ar-EG" sz="2200" dirty="0">
                <a:solidFill>
                  <a:schemeClr val="bg1"/>
                </a:solidFill>
              </a:rPr>
              <a:t>أنظمة مركزية معتمدة على شبكة الانترنت تسمح للبلدان التي ليس لديها أنظمتها الوطنية بإصدار الشهادات الإلكترونية وارسالها واستقبالها من خلال المركز الرئيسي</a:t>
            </a:r>
            <a:endParaRPr lang="en-US" sz="2200" dirty="0">
              <a:solidFill>
                <a:schemeClr val="bg1"/>
              </a:solidFill>
            </a:endParaRPr>
          </a:p>
        </p:txBody>
      </p:sp>
      <p:sp>
        <p:nvSpPr>
          <p:cNvPr id="10" name="TextBox 6"/>
          <p:cNvSpPr txBox="1"/>
          <p:nvPr/>
        </p:nvSpPr>
        <p:spPr>
          <a:xfrm>
            <a:off x="7605912" y="2309504"/>
            <a:ext cx="2198976" cy="2123658"/>
          </a:xfrm>
          <a:prstGeom prst="rect">
            <a:avLst/>
          </a:prstGeom>
          <a:solidFill>
            <a:srgbClr val="92D050"/>
          </a:solidFill>
        </p:spPr>
        <p:txBody>
          <a:bodyPr wrap="square" rtlCol="0">
            <a:spAutoFit/>
          </a:bodyPr>
          <a:lstStyle/>
          <a:p>
            <a:pPr algn="ctr" rtl="1"/>
            <a:r>
              <a:rPr lang="ar-EG" sz="2400" b="1" dirty="0">
                <a:solidFill>
                  <a:schemeClr val="bg1"/>
                </a:solidFill>
              </a:rPr>
              <a:t>الرسائل المتناسقة</a:t>
            </a:r>
          </a:p>
          <a:p>
            <a:pPr algn="ctr" rtl="1"/>
            <a:r>
              <a:rPr lang="ar-EG" sz="2000" dirty="0">
                <a:solidFill>
                  <a:schemeClr val="bg1"/>
                </a:solidFill>
              </a:rPr>
              <a:t>صياغة وهيكل موحد ويمكن ارفاق </a:t>
            </a:r>
            <a:r>
              <a:rPr lang="ar-EG" sz="2000" dirty="0" err="1">
                <a:solidFill>
                  <a:schemeClr val="bg1"/>
                </a:solidFill>
              </a:rPr>
              <a:t>اكواد</a:t>
            </a:r>
            <a:r>
              <a:rPr lang="ar-EG" sz="2000" dirty="0">
                <a:solidFill>
                  <a:schemeClr val="bg1"/>
                </a:solidFill>
              </a:rPr>
              <a:t> وقوائم عند اللزوم</a:t>
            </a:r>
          </a:p>
          <a:p>
            <a:pPr algn="ctr" rtl="1"/>
            <a:endParaRPr lang="ar-EG" sz="2400" dirty="0">
              <a:solidFill>
                <a:schemeClr val="bg1"/>
              </a:solidFill>
            </a:endParaRPr>
          </a:p>
          <a:p>
            <a:pPr algn="ctr" rtl="1"/>
            <a:r>
              <a:rPr lang="ar-EG" sz="2400" dirty="0">
                <a:solidFill>
                  <a:schemeClr val="bg1"/>
                </a:solidFill>
              </a:rPr>
              <a:t> </a:t>
            </a:r>
            <a:endParaRPr lang="en-US" sz="2400" dirty="0">
              <a:solidFill>
                <a:schemeClr val="bg1"/>
              </a:solidFill>
            </a:endParaRPr>
          </a:p>
        </p:txBody>
      </p:sp>
    </p:spTree>
    <p:extLst>
      <p:ext uri="{BB962C8B-B14F-4D97-AF65-F5344CB8AC3E}">
        <p14:creationId xmlns:p14="http://schemas.microsoft.com/office/powerpoint/2010/main" val="1233733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56C5C-7573-3B4C-837C-1EE0D47D4B8F}"/>
              </a:ext>
            </a:extLst>
          </p:cNvPr>
          <p:cNvSpPr>
            <a:spLocks noGrp="1"/>
          </p:cNvSpPr>
          <p:nvPr>
            <p:ph type="title"/>
          </p:nvPr>
        </p:nvSpPr>
        <p:spPr>
          <a:xfrm>
            <a:off x="848832" y="423457"/>
            <a:ext cx="10515600" cy="516230"/>
          </a:xfrm>
        </p:spPr>
        <p:txBody>
          <a:bodyPr/>
          <a:lstStyle/>
          <a:p>
            <a:pPr rtl="1"/>
            <a:r>
              <a:rPr lang="ar-MA" dirty="0" smtClean="0">
                <a:solidFill>
                  <a:srgbClr val="000000"/>
                </a:solidFill>
              </a:rPr>
              <a:t>حلول </a:t>
            </a:r>
            <a:r>
              <a:rPr lang="ar-MA" dirty="0">
                <a:solidFill>
                  <a:srgbClr val="000000"/>
                </a:solidFill>
              </a:rPr>
              <a:t>شهادات الصحة النباتية </a:t>
            </a:r>
            <a:r>
              <a:rPr lang="ar-MA" dirty="0" smtClean="0">
                <a:solidFill>
                  <a:srgbClr val="000000"/>
                </a:solidFill>
              </a:rPr>
              <a:t>الالكترونية</a:t>
            </a:r>
            <a:endParaRPr lang="en-US" dirty="0"/>
          </a:p>
        </p:txBody>
      </p:sp>
      <p:sp>
        <p:nvSpPr>
          <p:cNvPr id="4" name="Text Placeholder 3">
            <a:extLst>
              <a:ext uri="{FF2B5EF4-FFF2-40B4-BE49-F238E27FC236}">
                <a16:creationId xmlns:a16="http://schemas.microsoft.com/office/drawing/2014/main" id="{DE07DB2B-A58D-9441-B796-BDFA29C10649}"/>
              </a:ext>
            </a:extLst>
          </p:cNvPr>
          <p:cNvSpPr>
            <a:spLocks noGrp="1"/>
          </p:cNvSpPr>
          <p:nvPr>
            <p:ph type="body" sz="quarter" idx="11"/>
          </p:nvPr>
        </p:nvSpPr>
        <p:spPr>
          <a:xfrm>
            <a:off x="848832" y="1133402"/>
            <a:ext cx="10515600" cy="4069501"/>
          </a:xfrm>
        </p:spPr>
        <p:txBody>
          <a:bodyPr/>
          <a:lstStyle/>
          <a:p>
            <a:pPr algn="r" rtl="1"/>
            <a:r>
              <a:rPr lang="ar-SA" sz="1600" b="1" dirty="0">
                <a:solidFill>
                  <a:srgbClr val="000000"/>
                </a:solidFill>
              </a:rPr>
              <a:t>ويتكون الحل من مركز </a:t>
            </a:r>
            <a:r>
              <a:rPr lang="ar-MA" sz="1600" b="1" dirty="0">
                <a:solidFill>
                  <a:srgbClr val="000000"/>
                </a:solidFill>
              </a:rPr>
              <a:t>رئيسي لشهادات الصحة النباتية الالكترونية</a:t>
            </a:r>
            <a:r>
              <a:rPr lang="ar-SA" sz="1600" b="1" dirty="0" smtClean="0">
                <a:solidFill>
                  <a:srgbClr val="000000"/>
                </a:solidFill>
              </a:rPr>
              <a:t> </a:t>
            </a:r>
            <a:r>
              <a:rPr lang="ar-SA" sz="1600" b="1" dirty="0">
                <a:solidFill>
                  <a:srgbClr val="000000"/>
                </a:solidFill>
              </a:rPr>
              <a:t>(مع وصلات مباشرة للبلدان التي لديها نظمها الوطنية الخاصة) ونظام </a:t>
            </a:r>
            <a:r>
              <a:rPr lang="en-US" sz="1600" b="1" dirty="0">
                <a:solidFill>
                  <a:srgbClr val="000000"/>
                </a:solidFill>
              </a:rPr>
              <a:t>EPhyto </a:t>
            </a:r>
            <a:r>
              <a:rPr lang="ar-SA" sz="1600" b="1" dirty="0">
                <a:solidFill>
                  <a:srgbClr val="000000"/>
                </a:solidFill>
              </a:rPr>
              <a:t>الوطني العام (</a:t>
            </a:r>
            <a:r>
              <a:rPr lang="en-US" sz="1600" b="1" dirty="0" err="1" smtClean="0">
                <a:solidFill>
                  <a:srgbClr val="000000"/>
                </a:solidFill>
              </a:rPr>
              <a:t>GeNS</a:t>
            </a:r>
            <a:r>
              <a:rPr lang="ar-MA" sz="1600" b="1" dirty="0" smtClean="0">
                <a:solidFill>
                  <a:srgbClr val="000000"/>
                </a:solidFill>
              </a:rPr>
              <a:t>) </a:t>
            </a:r>
            <a:r>
              <a:rPr lang="ar-SA" sz="1600" b="1" dirty="0" smtClean="0">
                <a:solidFill>
                  <a:srgbClr val="000000"/>
                </a:solidFill>
              </a:rPr>
              <a:t>للبلدان </a:t>
            </a:r>
            <a:r>
              <a:rPr lang="ar-SA" sz="1600" b="1" dirty="0">
                <a:solidFill>
                  <a:srgbClr val="000000"/>
                </a:solidFill>
              </a:rPr>
              <a:t>التي ليس لديها بنية تحتية خاصة بها) لتبادل الرسائل المنسقة في شكل وهيكل موحدين. 
</a:t>
            </a:r>
            <a:endParaRPr lang="en-US" dirty="0"/>
          </a:p>
        </p:txBody>
      </p:sp>
      <p:pic>
        <p:nvPicPr>
          <p:cNvPr id="5" name="Picture 4">
            <a:extLst>
              <a:ext uri="{FF2B5EF4-FFF2-40B4-BE49-F238E27FC236}">
                <a16:creationId xmlns:a16="http://schemas.microsoft.com/office/drawing/2014/main" id="{7FB5E8BF-70DE-3943-9203-69FA6E5AC8B8}"/>
              </a:ext>
            </a:extLst>
          </p:cNvPr>
          <p:cNvPicPr/>
          <p:nvPr/>
        </p:nvPicPr>
        <p:blipFill rotWithShape="1">
          <a:blip r:embed="rId2"/>
          <a:srcRect l="29158" t="29168" r="11378" b="11476"/>
          <a:stretch/>
        </p:blipFill>
        <p:spPr bwMode="auto">
          <a:xfrm>
            <a:off x="3026979" y="2065283"/>
            <a:ext cx="6574221" cy="39520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8934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780" y="241767"/>
            <a:ext cx="10515600" cy="516230"/>
          </a:xfrm>
        </p:spPr>
        <p:txBody>
          <a:bodyPr/>
          <a:lstStyle/>
          <a:p>
            <a:pPr rtl="1"/>
            <a:r>
              <a:rPr lang="ar-MA" sz="3600" dirty="0" smtClean="0">
                <a:solidFill>
                  <a:srgbClr val="0070C0"/>
                </a:solidFill>
              </a:rPr>
              <a:t>حلول </a:t>
            </a:r>
            <a:r>
              <a:rPr lang="ar-MA" sz="3600" dirty="0">
                <a:solidFill>
                  <a:srgbClr val="0070C0"/>
                </a:solidFill>
              </a:rPr>
              <a:t>شهادات الصحة النباتية الالكترونية </a:t>
            </a:r>
            <a:endParaRPr lang="en-US" sz="3600" dirty="0">
              <a:solidFill>
                <a:srgbClr val="0070C0"/>
              </a:solidFill>
              <a:latin typeface="+mn-lt"/>
            </a:endParaRPr>
          </a:p>
        </p:txBody>
      </p:sp>
      <p:grpSp>
        <p:nvGrpSpPr>
          <p:cNvPr id="4" name="Group 12"/>
          <p:cNvGrpSpPr>
            <a:grpSpLocks/>
          </p:cNvGrpSpPr>
          <p:nvPr/>
        </p:nvGrpSpPr>
        <p:grpSpPr bwMode="auto">
          <a:xfrm>
            <a:off x="1988607" y="914401"/>
            <a:ext cx="8498418" cy="5080456"/>
            <a:chOff x="612295" y="1397000"/>
            <a:chExt cx="10891951" cy="5092700"/>
          </a:xfrm>
        </p:grpSpPr>
        <p:grpSp>
          <p:nvGrpSpPr>
            <p:cNvPr id="5" name="Group 78"/>
            <p:cNvGrpSpPr>
              <a:grpSpLocks/>
            </p:cNvGrpSpPr>
            <p:nvPr/>
          </p:nvGrpSpPr>
          <p:grpSpPr bwMode="auto">
            <a:xfrm>
              <a:off x="612295" y="1397000"/>
              <a:ext cx="10891951" cy="5092700"/>
              <a:chOff x="-83275" y="674531"/>
              <a:chExt cx="9170816" cy="4905299"/>
            </a:xfrm>
          </p:grpSpPr>
          <p:grpSp>
            <p:nvGrpSpPr>
              <p:cNvPr id="11" name="Rounded Rectangle 79"/>
              <p:cNvGrpSpPr>
                <a:grpSpLocks/>
              </p:cNvGrpSpPr>
              <p:nvPr/>
            </p:nvGrpSpPr>
            <p:grpSpPr bwMode="auto">
              <a:xfrm>
                <a:off x="3178336" y="1579748"/>
                <a:ext cx="2776931" cy="4000081"/>
                <a:chOff x="3644900" y="2336800"/>
                <a:chExt cx="2679700" cy="4152900"/>
              </a:xfrm>
            </p:grpSpPr>
            <p:pic>
              <p:nvPicPr>
                <p:cNvPr id="49" name="Rounded Rectangle 7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2336800"/>
                  <a:ext cx="267970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9"/>
                <p:cNvSpPr txBox="1">
                  <a:spLocks noChangeArrowheads="1"/>
                </p:cNvSpPr>
                <p:nvPr/>
              </p:nvSpPr>
              <p:spPr bwMode="auto">
                <a:xfrm>
                  <a:off x="3795414" y="2492444"/>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pic>
            <p:nvPicPr>
              <p:cNvPr id="12" name="Picture 2" descr="C:\Users\Abject-3D\Desktop\VMWare Files\FINAL diagrams\Basic Virtualization\3D PNGs\DGRM_Datacenter_VI_Q408_Comm_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4713" y="2313708"/>
                <a:ext cx="1263438" cy="211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Rounded Rectangle 81"/>
              <p:cNvGrpSpPr>
                <a:grpSpLocks/>
              </p:cNvGrpSpPr>
              <p:nvPr/>
            </p:nvGrpSpPr>
            <p:grpSpPr bwMode="auto">
              <a:xfrm>
                <a:off x="19741" y="1567516"/>
                <a:ext cx="2776931" cy="4012314"/>
                <a:chOff x="596900" y="2324100"/>
                <a:chExt cx="2679700" cy="4165600"/>
              </a:xfrm>
            </p:grpSpPr>
            <p:pic>
              <p:nvPicPr>
                <p:cNvPr id="47" name="Rounded Rectangle 8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900" y="2324100"/>
                  <a:ext cx="26797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 Box 13"/>
                <p:cNvSpPr txBox="1">
                  <a:spLocks noChangeArrowheads="1"/>
                </p:cNvSpPr>
                <p:nvPr/>
              </p:nvSpPr>
              <p:spPr bwMode="auto">
                <a:xfrm>
                  <a:off x="748058"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grpSp>
            <p:nvGrpSpPr>
              <p:cNvPr id="14" name="Rounded Rectangle 82"/>
              <p:cNvGrpSpPr>
                <a:grpSpLocks/>
              </p:cNvGrpSpPr>
              <p:nvPr/>
            </p:nvGrpSpPr>
            <p:grpSpPr bwMode="auto">
              <a:xfrm>
                <a:off x="6297449" y="1567516"/>
                <a:ext cx="2790092" cy="4012314"/>
                <a:chOff x="6654800" y="2324100"/>
                <a:chExt cx="2692400" cy="4165600"/>
              </a:xfrm>
            </p:grpSpPr>
            <p:pic>
              <p:nvPicPr>
                <p:cNvPr id="45" name="Rounded Rectangle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2324100"/>
                  <a:ext cx="26924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16"/>
                <p:cNvSpPr txBox="1">
                  <a:spLocks noChangeArrowheads="1"/>
                </p:cNvSpPr>
                <p:nvPr/>
              </p:nvSpPr>
              <p:spPr bwMode="auto">
                <a:xfrm>
                  <a:off x="6810223" y="2487256"/>
                  <a:ext cx="2388704" cy="385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endParaRPr lang="en-CA" altLang="en-US" sz="1800">
                    <a:solidFill>
                      <a:srgbClr val="FFFFFF"/>
                    </a:solidFill>
                    <a:latin typeface="Calibri" panose="020F0502020204030204" pitchFamily="34" charset="0"/>
                  </a:endParaRPr>
                </a:p>
              </p:txBody>
            </p:sp>
          </p:grpSp>
          <p:sp>
            <p:nvSpPr>
              <p:cNvPr id="15" name="Rounded Rectangle 14"/>
              <p:cNvSpPr/>
              <p:nvPr/>
            </p:nvSpPr>
            <p:spPr>
              <a:xfrm>
                <a:off x="3200399" y="674531"/>
                <a:ext cx="2743200" cy="8217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rgbClr val="F6F8F8"/>
                    </a:solidFill>
                    <a:latin typeface="Georgia" panose="02040502050405020303" pitchFamily="18" charset="0"/>
                  </a:rPr>
                  <a:t>UNICC</a:t>
                </a:r>
                <a:endParaRPr lang="en-CA" sz="2400" b="1" dirty="0">
                  <a:solidFill>
                    <a:srgbClr val="F6F8F8"/>
                  </a:solidFill>
                  <a:latin typeface="Georgia" panose="02040502050405020303" pitchFamily="18" charset="0"/>
                </a:endParaRPr>
              </a:p>
            </p:txBody>
          </p:sp>
          <p:sp>
            <p:nvSpPr>
              <p:cNvPr id="16" name="Rounded Rectangle 15"/>
              <p:cNvSpPr/>
              <p:nvPr/>
            </p:nvSpPr>
            <p:spPr>
              <a:xfrm>
                <a:off x="42472"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ar-SA" b="1" dirty="0">
                    <a:solidFill>
                      <a:srgbClr val="F6F8F8"/>
                    </a:solidFill>
                    <a:latin typeface="Georgia" panose="02040502050405020303" pitchFamily="18" charset="0"/>
                  </a:rPr>
                  <a:t>البلدان ذات النظم </a:t>
                </a:r>
                <a:r>
                  <a:rPr lang="ar-SA" b="1" dirty="0" smtClean="0">
                    <a:solidFill>
                      <a:srgbClr val="F6F8F8"/>
                    </a:solidFill>
                    <a:latin typeface="Georgia" panose="02040502050405020303" pitchFamily="18" charset="0"/>
                  </a:rPr>
                  <a:t>الوطنية</a:t>
                </a:r>
                <a:endParaRPr lang="en-CA" b="1" dirty="0">
                  <a:solidFill>
                    <a:srgbClr val="F6F8F8"/>
                  </a:solidFill>
                  <a:latin typeface="Georgia" panose="02040502050405020303" pitchFamily="18" charset="0"/>
                </a:endParaRPr>
              </a:p>
            </p:txBody>
          </p:sp>
          <p:sp>
            <p:nvSpPr>
              <p:cNvPr id="17" name="Rounded Rectangle 16"/>
              <p:cNvSpPr/>
              <p:nvPr/>
            </p:nvSpPr>
            <p:spPr>
              <a:xfrm>
                <a:off x="6324600" y="674531"/>
                <a:ext cx="2743200" cy="783660"/>
              </a:xfrm>
              <a:prstGeom prst="roundRect">
                <a:avLst/>
              </a:prstGeom>
              <a:solidFill>
                <a:srgbClr val="0070C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defRPr/>
                </a:pPr>
                <a:r>
                  <a:rPr lang="ar-MA" b="1" dirty="0" smtClean="0">
                    <a:solidFill>
                      <a:prstClr val="white"/>
                    </a:solidFill>
                  </a:rPr>
                  <a:t>دو</a:t>
                </a:r>
                <a:r>
                  <a:rPr lang="ar-EG" b="1" dirty="0" smtClean="0">
                    <a:solidFill>
                      <a:prstClr val="white"/>
                    </a:solidFill>
                  </a:rPr>
                  <a:t>ل </a:t>
                </a:r>
                <a:r>
                  <a:rPr lang="ar-EG" b="1" dirty="0">
                    <a:solidFill>
                      <a:prstClr val="white"/>
                    </a:solidFill>
                  </a:rPr>
                  <a:t>تستخدم </a:t>
                </a:r>
                <a:r>
                  <a:rPr lang="en-US" b="1" dirty="0" err="1" smtClean="0">
                    <a:solidFill>
                      <a:srgbClr val="F6F8F8"/>
                    </a:solidFill>
                    <a:latin typeface="Georgia" panose="02040502050405020303" pitchFamily="18" charset="0"/>
                  </a:rPr>
                  <a:t>GeNS</a:t>
                </a:r>
                <a:endParaRPr lang="en-CA" b="1" dirty="0">
                  <a:solidFill>
                    <a:srgbClr val="F6F8F8"/>
                  </a:solidFill>
                  <a:latin typeface="Georgia" panose="02040502050405020303" pitchFamily="18" charset="0"/>
                </a:endParaRPr>
              </a:p>
            </p:txBody>
          </p:sp>
          <p:pic>
            <p:nvPicPr>
              <p:cNvPr id="18" name="Picture 86" descr="VMW-ICON-Android-Phon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1787236"/>
                <a:ext cx="712416" cy="90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7365554" y="2042927"/>
                <a:ext cx="1169639" cy="356599"/>
              </a:xfrm>
              <a:prstGeom prst="rect">
                <a:avLst/>
              </a:prstGeom>
              <a:noFill/>
            </p:spPr>
            <p:txBody>
              <a:bodyPr wrap="square">
                <a:spAutoFit/>
              </a:bodyPr>
              <a:lstStyle/>
              <a:p>
                <a:pPr algn="ctr" rtl="1">
                  <a:defRPr/>
                </a:pPr>
                <a:r>
                  <a:rPr lang="ar-MA" dirty="0" smtClean="0">
                    <a:solidFill>
                      <a:srgbClr val="F6F8F8">
                        <a:lumMod val="95000"/>
                      </a:srgbClr>
                    </a:solidFill>
                    <a:latin typeface="Georgia" panose="02040502050405020303" pitchFamily="18" charset="0"/>
                  </a:rPr>
                  <a:t>غانا</a:t>
                </a:r>
                <a:endParaRPr lang="en-CA" dirty="0">
                  <a:solidFill>
                    <a:srgbClr val="F6F8F8">
                      <a:lumMod val="95000"/>
                    </a:srgbClr>
                  </a:solidFill>
                  <a:latin typeface="Georgia" panose="02040502050405020303" pitchFamily="18" charset="0"/>
                </a:endParaRPr>
              </a:p>
            </p:txBody>
          </p:sp>
          <p:pic>
            <p:nvPicPr>
              <p:cNvPr id="20" name="Picture 88" descr="VMW-ICON-MacBoo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05600" y="3048000"/>
                <a:ext cx="963892" cy="98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7477839" y="3263006"/>
                <a:ext cx="1067670" cy="356599"/>
              </a:xfrm>
              <a:prstGeom prst="rect">
                <a:avLst/>
              </a:prstGeom>
              <a:noFill/>
            </p:spPr>
            <p:txBody>
              <a:bodyPr>
                <a:spAutoFit/>
              </a:bodyPr>
              <a:lstStyle/>
              <a:p>
                <a:pPr algn="ctr" rtl="1">
                  <a:defRPr/>
                </a:pPr>
                <a:r>
                  <a:rPr lang="ar-MA" dirty="0" smtClean="0">
                    <a:solidFill>
                      <a:srgbClr val="F6F8F8">
                        <a:lumMod val="95000"/>
                      </a:srgbClr>
                    </a:solidFill>
                    <a:latin typeface="Georgia" panose="02040502050405020303" pitchFamily="18" charset="0"/>
                  </a:rPr>
                  <a:t>سريلانكا</a:t>
                </a:r>
                <a:endParaRPr lang="en-CA" dirty="0">
                  <a:solidFill>
                    <a:srgbClr val="F6F8F8">
                      <a:lumMod val="95000"/>
                    </a:srgbClr>
                  </a:solidFill>
                  <a:latin typeface="Georgia" panose="02040502050405020303" pitchFamily="18" charset="0"/>
                </a:endParaRPr>
              </a:p>
            </p:txBody>
          </p:sp>
          <p:pic>
            <p:nvPicPr>
              <p:cNvPr id="22" name="Picture 42" descr="ICON_Desktop_Q3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6550" y="1853874"/>
                <a:ext cx="728663" cy="775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200" y="2971800"/>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0" descr="ICON_Laptop_Q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06550" y="4301727"/>
                <a:ext cx="755650" cy="82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1" descr="ICON_ThinClient_Q3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94129" y="4311184"/>
                <a:ext cx="776287" cy="8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p:nvPr/>
            </p:nvSpPr>
            <p:spPr>
              <a:xfrm>
                <a:off x="7449623" y="4556831"/>
                <a:ext cx="1402447" cy="356599"/>
              </a:xfrm>
              <a:prstGeom prst="rect">
                <a:avLst/>
              </a:prstGeom>
              <a:noFill/>
            </p:spPr>
            <p:txBody>
              <a:bodyPr wrap="square">
                <a:spAutoFit/>
              </a:bodyPr>
              <a:lstStyle/>
              <a:p>
                <a:pPr algn="ctr" rtl="1">
                  <a:defRPr/>
                </a:pPr>
                <a:r>
                  <a:rPr lang="ar-MA" dirty="0" err="1" smtClean="0">
                    <a:solidFill>
                      <a:srgbClr val="F6F8F8">
                        <a:lumMod val="95000"/>
                      </a:srgbClr>
                    </a:solidFill>
                    <a:latin typeface="Georgia" panose="02040502050405020303" pitchFamily="18" charset="0"/>
                  </a:rPr>
                  <a:t>ميانامار</a:t>
                </a:r>
                <a:endParaRPr lang="en-CA" dirty="0">
                  <a:solidFill>
                    <a:srgbClr val="F6F8F8">
                      <a:lumMod val="95000"/>
                    </a:srgbClr>
                  </a:solidFill>
                  <a:latin typeface="Georgia" panose="02040502050405020303" pitchFamily="18" charset="0"/>
                </a:endParaRPr>
              </a:p>
            </p:txBody>
          </p:sp>
          <p:sp>
            <p:nvSpPr>
              <p:cNvPr id="27" name="TextBox 26"/>
              <p:cNvSpPr txBox="1"/>
              <p:nvPr/>
            </p:nvSpPr>
            <p:spPr>
              <a:xfrm>
                <a:off x="-83275" y="4290170"/>
                <a:ext cx="2067650" cy="356599"/>
              </a:xfrm>
              <a:prstGeom prst="rect">
                <a:avLst/>
              </a:prstGeom>
              <a:noFill/>
            </p:spPr>
            <p:txBody>
              <a:bodyPr wrap="square">
                <a:spAutoFit/>
              </a:bodyPr>
              <a:lstStyle/>
              <a:p>
                <a:pPr algn="ctr" rtl="1">
                  <a:defRPr/>
                </a:pPr>
                <a:r>
                  <a:rPr lang="ar-MA" dirty="0" smtClean="0">
                    <a:solidFill>
                      <a:srgbClr val="F6F8F8">
                        <a:lumMod val="95000"/>
                      </a:srgbClr>
                    </a:solidFill>
                    <a:latin typeface="Georgia" panose="02040502050405020303" pitchFamily="18" charset="0"/>
                  </a:rPr>
                  <a:t>الولايات المتحدة</a:t>
                </a:r>
                <a:endParaRPr lang="en-CA" dirty="0">
                  <a:solidFill>
                    <a:srgbClr val="F6F8F8">
                      <a:lumMod val="95000"/>
                    </a:srgbClr>
                  </a:solidFill>
                  <a:latin typeface="Georgia" panose="02040502050405020303" pitchFamily="18" charset="0"/>
                </a:endParaRPr>
              </a:p>
            </p:txBody>
          </p:sp>
          <p:sp>
            <p:nvSpPr>
              <p:cNvPr id="28" name="TextBox 27"/>
              <p:cNvSpPr txBox="1"/>
              <p:nvPr/>
            </p:nvSpPr>
            <p:spPr>
              <a:xfrm>
                <a:off x="158300" y="1992601"/>
                <a:ext cx="1429594" cy="356599"/>
              </a:xfrm>
              <a:prstGeom prst="rect">
                <a:avLst/>
              </a:prstGeom>
              <a:noFill/>
            </p:spPr>
            <p:txBody>
              <a:bodyPr wrap="square">
                <a:spAutoFit/>
              </a:bodyPr>
              <a:lstStyle/>
              <a:p>
                <a:pPr algn="ctr" rtl="1">
                  <a:defRPr/>
                </a:pPr>
                <a:r>
                  <a:rPr lang="ar-MA" dirty="0" smtClean="0">
                    <a:solidFill>
                      <a:srgbClr val="F6F8F8">
                        <a:lumMod val="95000"/>
                      </a:srgbClr>
                    </a:solidFill>
                    <a:latin typeface="Georgia" panose="02040502050405020303" pitchFamily="18" charset="0"/>
                  </a:rPr>
                  <a:t>الارجنتين</a:t>
                </a:r>
                <a:endParaRPr lang="en-CA" dirty="0">
                  <a:solidFill>
                    <a:srgbClr val="F6F8F8">
                      <a:lumMod val="95000"/>
                    </a:srgbClr>
                  </a:solidFill>
                  <a:latin typeface="Georgia" panose="02040502050405020303" pitchFamily="18" charset="0"/>
                </a:endParaRPr>
              </a:p>
            </p:txBody>
          </p:sp>
          <p:sp>
            <p:nvSpPr>
              <p:cNvPr id="29" name="TextBox 28"/>
              <p:cNvSpPr txBox="1"/>
              <p:nvPr/>
            </p:nvSpPr>
            <p:spPr>
              <a:xfrm>
                <a:off x="180271" y="2911655"/>
                <a:ext cx="1286469" cy="356599"/>
              </a:xfrm>
              <a:prstGeom prst="rect">
                <a:avLst/>
              </a:prstGeom>
              <a:noFill/>
            </p:spPr>
            <p:txBody>
              <a:bodyPr>
                <a:spAutoFit/>
              </a:bodyPr>
              <a:lstStyle/>
              <a:p>
                <a:pPr algn="ctr" rtl="1">
                  <a:defRPr/>
                </a:pPr>
                <a:r>
                  <a:rPr lang="ar-MA" dirty="0" smtClean="0">
                    <a:solidFill>
                      <a:srgbClr val="F6F8F8">
                        <a:lumMod val="95000"/>
                      </a:srgbClr>
                    </a:solidFill>
                    <a:latin typeface="Georgia" panose="02040502050405020303" pitchFamily="18" charset="0"/>
                  </a:rPr>
                  <a:t>نيو </a:t>
                </a:r>
                <a:r>
                  <a:rPr lang="ar-MA" dirty="0" err="1" smtClean="0">
                    <a:solidFill>
                      <a:srgbClr val="F6F8F8">
                        <a:lumMod val="95000"/>
                      </a:srgbClr>
                    </a:solidFill>
                    <a:latin typeface="Georgia" panose="02040502050405020303" pitchFamily="18" charset="0"/>
                  </a:rPr>
                  <a:t>زيلاندا</a:t>
                </a:r>
                <a:endParaRPr lang="en-CA" dirty="0">
                  <a:solidFill>
                    <a:srgbClr val="F6F8F8">
                      <a:lumMod val="95000"/>
                    </a:srgbClr>
                  </a:solidFill>
                  <a:latin typeface="Georgia" panose="02040502050405020303" pitchFamily="18" charset="0"/>
                </a:endParaRPr>
              </a:p>
            </p:txBody>
          </p:sp>
          <p:cxnSp>
            <p:nvCxnSpPr>
              <p:cNvPr id="30" name="Straight Arrow Connector 29"/>
              <p:cNvCxnSpPr/>
              <p:nvPr/>
            </p:nvCxnSpPr>
            <p:spPr>
              <a:xfrm>
                <a:off x="2376487" y="2241769"/>
                <a:ext cx="1166813" cy="454533"/>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2376487" y="3461266"/>
                <a:ext cx="1166813"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2514600" y="4032129"/>
                <a:ext cx="1143000" cy="72493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638800" y="2241769"/>
                <a:ext cx="1155331" cy="681592"/>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5638800" y="3407256"/>
                <a:ext cx="1143000" cy="1"/>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5638800" y="3863551"/>
                <a:ext cx="1155329" cy="893509"/>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36" name="Picture 104"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2533095"/>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05" descr="VMW_ICON_Lock_2D(F).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019800" y="3287925"/>
                <a:ext cx="240336" cy="36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06" descr="VMW_ICON_Lock_2D(F).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070878" y="4000824"/>
                <a:ext cx="201773" cy="31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07"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2239398"/>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08"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3260407"/>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09" descr="VMW_ICON_Lock_2D(F).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870478" y="4202909"/>
                <a:ext cx="253722" cy="39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10"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074204" y="1982793"/>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11"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94884" y="325548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12" descr="VMW-ICON-World.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41971" y="4496860"/>
                <a:ext cx="280007" cy="33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4"/>
            <p:cNvSpPr txBox="1">
              <a:spLocks noChangeArrowheads="1"/>
            </p:cNvSpPr>
            <p:nvPr/>
          </p:nvSpPr>
          <p:spPr bwMode="auto">
            <a:xfrm>
              <a:off x="5022369" y="4076551"/>
              <a:ext cx="8062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dirty="0">
                  <a:solidFill>
                    <a:srgbClr val="F6F8F8"/>
                  </a:solidFill>
                  <a:latin typeface="Calibri" panose="020F0502020204030204" pitchFamily="34" charset="0"/>
                </a:rPr>
                <a:t>Hub</a:t>
              </a:r>
              <a:endParaRPr lang="en-CA" altLang="en-US" sz="1800" dirty="0">
                <a:solidFill>
                  <a:srgbClr val="F6F8F8"/>
                </a:solidFill>
                <a:latin typeface="Calibri" panose="020F0502020204030204" pitchFamily="34" charset="0"/>
              </a:endParaRPr>
            </a:p>
          </p:txBody>
        </p:sp>
        <p:pic>
          <p:nvPicPr>
            <p:cNvPr id="7" name="Picture 41" descr="ICON_Datacenter_wStorage_1up_Q40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89534" y="3586664"/>
              <a:ext cx="659791" cy="129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bwMode="auto">
            <a:xfrm flipH="1">
              <a:off x="6135076" y="4245253"/>
              <a:ext cx="702874" cy="0"/>
            </a:xfrm>
            <a:prstGeom prst="straightConnector1">
              <a:avLst/>
            </a:prstGeom>
            <a:ln w="57150">
              <a:solidFill>
                <a:srgbClr val="00B050"/>
              </a:solidFill>
              <a:headEnd type="triangle" w="sm" len="lg"/>
              <a:tailEnd type="triangle" w="sm" len="lg"/>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 name="TextBox 11"/>
            <p:cNvSpPr txBox="1">
              <a:spLocks noChangeArrowheads="1"/>
            </p:cNvSpPr>
            <p:nvPr/>
          </p:nvSpPr>
          <p:spPr bwMode="auto">
            <a:xfrm>
              <a:off x="6631008" y="4077639"/>
              <a:ext cx="10216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ctr">
                <a:lnSpc>
                  <a:spcPct val="100000"/>
                </a:lnSpc>
                <a:spcBef>
                  <a:spcPct val="0"/>
                </a:spcBef>
                <a:buFontTx/>
                <a:buNone/>
              </a:pPr>
              <a:r>
                <a:rPr lang="en-US" altLang="en-US" sz="1800">
                  <a:solidFill>
                    <a:srgbClr val="F6F8F8"/>
                  </a:solidFill>
                  <a:latin typeface="Calibri" panose="020F0502020204030204" pitchFamily="34" charset="0"/>
                </a:rPr>
                <a:t>GeNS</a:t>
              </a:r>
              <a:endParaRPr lang="en-CA" altLang="en-US" sz="1800">
                <a:solidFill>
                  <a:srgbClr val="F6F8F8"/>
                </a:solidFill>
                <a:latin typeface="Calibri" panose="020F0502020204030204" pitchFamily="34" charset="0"/>
              </a:endParaRPr>
            </a:p>
          </p:txBody>
        </p:sp>
      </p:grpSp>
    </p:spTree>
    <p:extLst>
      <p:ext uri="{BB962C8B-B14F-4D97-AF65-F5344CB8AC3E}">
        <p14:creationId xmlns:p14="http://schemas.microsoft.com/office/powerpoint/2010/main" val="71403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877902" y="109366"/>
            <a:ext cx="10810875" cy="535953"/>
          </a:xfrm>
          <a:prstGeom prst="rect">
            <a:avLst/>
          </a:prstGeom>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rtl="1">
              <a:defRPr/>
            </a:pPr>
            <a:r>
              <a:rPr lang="ar-MA" sz="3600" b="1" dirty="0">
                <a:solidFill>
                  <a:srgbClr val="0070C0"/>
                </a:solidFill>
                <a:latin typeface="+mn-lt"/>
                <a:ea typeface="Roboto" charset="0"/>
                <a:cs typeface="Roboto" charset="0"/>
              </a:rPr>
              <a:t>ما هي شهادات الصحة النباتية </a:t>
            </a:r>
            <a:r>
              <a:rPr lang="ar-MA" sz="3600" b="1" dirty="0" smtClean="0">
                <a:solidFill>
                  <a:srgbClr val="0070C0"/>
                </a:solidFill>
                <a:latin typeface="+mn-lt"/>
                <a:ea typeface="Roboto" charset="0"/>
                <a:cs typeface="Roboto" charset="0"/>
              </a:rPr>
              <a:t>الالكترونية</a:t>
            </a:r>
            <a:r>
              <a:rPr lang="en-US" sz="3600" b="1" dirty="0" smtClean="0">
                <a:solidFill>
                  <a:srgbClr val="0070C0"/>
                </a:solidFill>
                <a:latin typeface="+mn-lt"/>
                <a:ea typeface="Roboto" charset="0"/>
                <a:cs typeface="Roboto" charset="0"/>
              </a:rPr>
              <a:t> ?</a:t>
            </a:r>
            <a:r>
              <a:rPr lang="ar-MA" sz="3600" b="1" dirty="0" smtClean="0">
                <a:solidFill>
                  <a:srgbClr val="0070C0"/>
                </a:solidFill>
                <a:latin typeface="+mn-lt"/>
                <a:ea typeface="Roboto" charset="0"/>
                <a:cs typeface="Roboto" charset="0"/>
              </a:rPr>
              <a:t>  </a:t>
            </a:r>
            <a:endParaRPr lang="en-US" sz="3600" b="1" dirty="0">
              <a:solidFill>
                <a:srgbClr val="0070C0"/>
              </a:solidFill>
              <a:latin typeface="+mn-lt"/>
              <a:ea typeface="Roboto" charset="0"/>
              <a:cs typeface="Roboto" charset="0"/>
            </a:endParaRPr>
          </a:p>
        </p:txBody>
      </p:sp>
      <p:pic>
        <p:nvPicPr>
          <p:cNvPr id="2150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2349" y="840582"/>
            <a:ext cx="11301985" cy="596784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a:off x="632349" y="840582"/>
            <a:ext cx="4239690" cy="781050"/>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Rounded Rectangle 11"/>
          <p:cNvSpPr/>
          <p:nvPr/>
        </p:nvSpPr>
        <p:spPr>
          <a:xfrm>
            <a:off x="5551956" y="1288186"/>
            <a:ext cx="6278254" cy="2262433"/>
          </a:xfrm>
          <a:prstGeom prst="roundRect">
            <a:avLst/>
          </a:prstGeom>
          <a:no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3" name="Straight Arrow Connector 12"/>
          <p:cNvCxnSpPr/>
          <p:nvPr/>
        </p:nvCxnSpPr>
        <p:spPr>
          <a:xfrm>
            <a:off x="4872039" y="1159497"/>
            <a:ext cx="756778" cy="2389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21511" name="Pictur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902" y="1368425"/>
            <a:ext cx="5877223" cy="2101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08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0"/>
          <p:cNvSpPr txBox="1">
            <a:spLocks/>
          </p:cNvSpPr>
          <p:nvPr/>
        </p:nvSpPr>
        <p:spPr>
          <a:xfrm>
            <a:off x="768349" y="123057"/>
            <a:ext cx="10525125" cy="461914"/>
          </a:xfrm>
          <a:prstGeom prst="rect">
            <a:avLst/>
          </a:prstGeom>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600" b="1" dirty="0">
                <a:solidFill>
                  <a:srgbClr val="0070C0"/>
                </a:solidFill>
                <a:latin typeface="+mn-lt"/>
                <a:ea typeface="Roboto" charset="0"/>
                <a:cs typeface="Roboto" charset="0"/>
              </a:rPr>
              <a:t>Paper Representations</a:t>
            </a:r>
          </a:p>
        </p:txBody>
      </p:sp>
      <p:sp>
        <p:nvSpPr>
          <p:cNvPr id="23555" name="Title 10"/>
          <p:cNvSpPr txBox="1">
            <a:spLocks/>
          </p:cNvSpPr>
          <p:nvPr/>
        </p:nvSpPr>
        <p:spPr bwMode="auto">
          <a:xfrm>
            <a:off x="537328" y="580897"/>
            <a:ext cx="11566689"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gn="r" rtl="1">
              <a:lnSpc>
                <a:spcPct val="100000"/>
              </a:lnSpc>
              <a:spcBef>
                <a:spcPct val="0"/>
              </a:spcBef>
              <a:buFontTx/>
              <a:buNone/>
            </a:pPr>
            <a:r>
              <a:rPr lang="en-US" altLang="en-US" sz="1600" b="1" dirty="0">
                <a:solidFill>
                  <a:schemeClr val="tx2"/>
                </a:solidFill>
                <a:latin typeface="Georgia" panose="02040502050405020303" pitchFamily="18" charset="0"/>
              </a:rPr>
              <a:t>     </a:t>
            </a:r>
            <a:r>
              <a:rPr lang="ar-SA" altLang="en-US" sz="2000" b="1" dirty="0">
                <a:solidFill>
                  <a:schemeClr val="tx2"/>
                </a:solidFill>
                <a:latin typeface="+mn-lt"/>
              </a:rPr>
              <a:t>شهادة الأرجنتين (من نظامهم) </a:t>
            </a:r>
            <a:r>
              <a:rPr lang="fr-FR" altLang="en-US" sz="2000" b="1" dirty="0">
                <a:solidFill>
                  <a:schemeClr val="tx2"/>
                </a:solidFill>
                <a:latin typeface="+mn-lt"/>
              </a:rPr>
              <a:t>                              </a:t>
            </a:r>
            <a:r>
              <a:rPr lang="ar-SA" altLang="en-US" sz="2000" b="1" dirty="0">
                <a:solidFill>
                  <a:schemeClr val="tx2"/>
                </a:solidFill>
                <a:latin typeface="+mn-lt"/>
              </a:rPr>
              <a:t>نفس الشهادة التي تم استلامها من الأرجنتين عبر </a:t>
            </a:r>
            <a:r>
              <a:rPr lang="fr-FR" altLang="en-US" sz="2000" b="1" dirty="0">
                <a:solidFill>
                  <a:schemeClr val="tx2"/>
                </a:solidFill>
                <a:latin typeface="+mn-lt"/>
              </a:rPr>
              <a:t>ePhyto </a:t>
            </a:r>
            <a:r>
              <a:rPr lang="ar-SA" altLang="en-US" sz="2000" b="1" dirty="0">
                <a:solidFill>
                  <a:schemeClr val="tx2"/>
                </a:solidFill>
                <a:latin typeface="+mn-lt"/>
              </a:rPr>
              <a:t>في الولايات المتحدة </a:t>
            </a:r>
            <a:endParaRPr lang="en-US" altLang="en-US" sz="2000" b="1" dirty="0">
              <a:solidFill>
                <a:schemeClr val="tx2"/>
              </a:solidFill>
              <a:latin typeface="+mn-lt"/>
            </a:endParaRPr>
          </a:p>
        </p:txBody>
      </p:sp>
      <p:pic>
        <p:nvPicPr>
          <p:cNvPr id="23556"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095" y="961773"/>
            <a:ext cx="5702577" cy="5565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61078" y="882507"/>
            <a:ext cx="4142939" cy="574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Box 17"/>
          <p:cNvSpPr txBox="1">
            <a:spLocks noChangeArrowheads="1"/>
          </p:cNvSpPr>
          <p:nvPr/>
        </p:nvSpPr>
        <p:spPr bwMode="auto">
          <a:xfrm>
            <a:off x="768349" y="6387837"/>
            <a:ext cx="60425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Light" panose="020F03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Light" panose="020F0302020204030204" pitchFamily="34" charset="0"/>
              </a:defRPr>
            </a:lvl9pPr>
          </a:lstStyle>
          <a:p>
            <a:pPr>
              <a:lnSpc>
                <a:spcPct val="100000"/>
              </a:lnSpc>
              <a:spcBef>
                <a:spcPct val="0"/>
              </a:spcBef>
              <a:buFontTx/>
              <a:buNone/>
            </a:pPr>
            <a:r>
              <a:rPr lang="ar-SA" altLang="en-US" sz="2000" dirty="0">
                <a:solidFill>
                  <a:srgbClr val="0070C0"/>
                </a:solidFill>
                <a:latin typeface="+mn-lt"/>
              </a:rPr>
              <a:t>تنسيق موحد يؤدي إلى مراجعة أسهل للوثائق
</a:t>
            </a:r>
            <a:endParaRPr lang="en-US" altLang="en-US" sz="2000" dirty="0">
              <a:solidFill>
                <a:srgbClr val="0070C0"/>
              </a:solidFill>
              <a:latin typeface="+mn-lt"/>
            </a:endParaRPr>
          </a:p>
        </p:txBody>
      </p:sp>
      <p:cxnSp>
        <p:nvCxnSpPr>
          <p:cNvPr id="15" name="Straight Arrow Connector 14"/>
          <p:cNvCxnSpPr>
            <a:cxnSpLocks/>
          </p:cNvCxnSpPr>
          <p:nvPr/>
        </p:nvCxnSpPr>
        <p:spPr>
          <a:xfrm flipH="1" flipV="1">
            <a:off x="6618514" y="3323771"/>
            <a:ext cx="969155" cy="10522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5851803"/>
      </p:ext>
    </p:extLst>
  </p:cSld>
  <p:clrMapOvr>
    <a:masterClrMapping/>
  </p:clrMapOvr>
  <p:transition/>
</p:sld>
</file>

<file path=ppt/theme/theme1.xml><?xml version="1.0" encoding="utf-8"?>
<a:theme xmlns:a="http://schemas.openxmlformats.org/drawingml/2006/main" name="1_Office Theme">
  <a:themeElements>
    <a:clrScheme name="Personalizados 2">
      <a:dk1>
        <a:srgbClr val="445469"/>
      </a:dk1>
      <a:lt1>
        <a:srgbClr val="F6F8F8"/>
      </a:lt1>
      <a:dk2>
        <a:srgbClr val="445469"/>
      </a:dk2>
      <a:lt2>
        <a:srgbClr val="FFFFFF"/>
      </a:lt2>
      <a:accent1>
        <a:srgbClr val="1F7638"/>
      </a:accent1>
      <a:accent2>
        <a:srgbClr val="1F762B"/>
      </a:accent2>
      <a:accent3>
        <a:srgbClr val="0F631E"/>
      </a:accent3>
      <a:accent4>
        <a:srgbClr val="048CC5"/>
      </a:accent4>
      <a:accent5>
        <a:srgbClr val="027FBC"/>
      </a:accent5>
      <a:accent6>
        <a:srgbClr val="00759E"/>
      </a:accent6>
      <a:hlink>
        <a:srgbClr val="5B9BD5"/>
      </a:hlink>
      <a:folHlink>
        <a:srgbClr val="70AD4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effectLst>
          <a:outerShdw dir="5400000" sx="95000" sy="95000" algn="ctr" rotWithShape="0">
            <a:prstClr val="black">
              <a:alpha val="5000"/>
            </a:prstClr>
          </a:outerShdw>
        </a:effectLst>
      </a:spPr>
      <a:bodyPr anchor="ctr"/>
      <a:lstStyle>
        <a:defPPr algn="ctr" eaLnBrk="1" latinLnBrk="1" hangingPunct="1">
          <a:defRPr sz="3200">
            <a:ea typeface="굴림" charset="-127"/>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6882</TotalTime>
  <Words>631</Words>
  <Application>Microsoft Office PowerPoint</Application>
  <PresentationFormat>Grand écran</PresentationFormat>
  <Paragraphs>81</Paragraphs>
  <Slides>19</Slides>
  <Notes>4</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19</vt:i4>
      </vt:variant>
    </vt:vector>
  </HeadingPairs>
  <TitlesOfParts>
    <vt:vector size="31" baseType="lpstr">
      <vt:lpstr>Arial</vt:lpstr>
      <vt:lpstr>Calibri</vt:lpstr>
      <vt:lpstr>Calibri Light</vt:lpstr>
      <vt:lpstr>Courier New</vt:lpstr>
      <vt:lpstr>Crimson Text Roman</vt:lpstr>
      <vt:lpstr>Georgia</vt:lpstr>
      <vt:lpstr>Montserrat Extra</vt:lpstr>
      <vt:lpstr>Roboto</vt:lpstr>
      <vt:lpstr>Roboto Light</vt:lpstr>
      <vt:lpstr>Roboto Regular</vt:lpstr>
      <vt:lpstr>Times New Roman</vt:lpstr>
      <vt:lpstr>1_Office Theme</vt:lpstr>
      <vt:lpstr>حلول شهادات الصحة النباتية الالكترونية من الاتفاقية الدولية لوقاية النباتات  تسهيل التجارة الآمنة في النباتات والمنتجات النباتية   </vt:lpstr>
      <vt:lpstr>حلول شهادات الصحة النباتية الالكترونية من الاتفاقية الدولية لوقاية النباتات - المرجعية</vt:lpstr>
      <vt:lpstr>حلول شهادات الصحة النباتية الالكترونية من الاتفاقية الدولية لوقاية النباتات - المرجعية</vt:lpstr>
      <vt:lpstr>لماذا شهادات الصحة النباتية الالكترونية ؟</vt:lpstr>
      <vt:lpstr>حلول شهادات الصحة النباتية الالكترونية </vt:lpstr>
      <vt:lpstr>حلول شهادات الصحة النباتية الالكترونية</vt:lpstr>
      <vt:lpstr>حلول شهادات الصحة النباتية الالكترونية </vt:lpstr>
      <vt:lpstr>Présentation PowerPoint</vt:lpstr>
      <vt:lpstr>Présentation PowerPoint</vt:lpstr>
      <vt:lpstr>المشاركة القطرية – المحور الرئيسي وGeNS  مايو 2021
</vt:lpstr>
      <vt:lpstr>حلول شهادات الصحة النباتية الالكترونية</vt:lpstr>
      <vt:lpstr>يعتمد النجاح المستمر على التعاون
</vt:lpstr>
      <vt:lpstr>تفويض القناة </vt:lpstr>
      <vt:lpstr>توجيه القناة</vt:lpstr>
      <vt:lpstr>حلول شهادات الصحة النباتية الالكترونية -المركز الرئيسي HUB</vt:lpstr>
      <vt:lpstr>حلول شهادات الصحة النباتية الالكترونية - الأنظمة المحلية العمومية للشهادات الالكترونية GeNS </vt:lpstr>
      <vt:lpstr>www.ephytoexchange.org</vt:lpstr>
      <vt:lpstr>ما هي الخطوة التالية مع ePhyto؟
</vt:lpstr>
      <vt:lpstr>شكرًا لك
</vt:lpstr>
    </vt:vector>
  </TitlesOfParts>
  <Company>USDA APHIS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ePhyto in 3 minutes</dc:title>
  <dc:creator>Dellis, Christian B - APHIS</dc:creator>
  <cp:lastModifiedBy>NEPPO</cp:lastModifiedBy>
  <cp:revision>95</cp:revision>
  <dcterms:created xsi:type="dcterms:W3CDTF">2020-01-15T14:32:57Z</dcterms:created>
  <dcterms:modified xsi:type="dcterms:W3CDTF">2021-06-28T10:10:40Z</dcterms:modified>
</cp:coreProperties>
</file>