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1"/>
  </p:notesMasterIdLst>
  <p:handoutMasterIdLst>
    <p:handoutMasterId r:id="rId22"/>
  </p:handoutMasterIdLst>
  <p:sldIdLst>
    <p:sldId id="263" r:id="rId7"/>
    <p:sldId id="277" r:id="rId8"/>
    <p:sldId id="266" r:id="rId9"/>
    <p:sldId id="267" r:id="rId10"/>
    <p:sldId id="278" r:id="rId11"/>
    <p:sldId id="279" r:id="rId12"/>
    <p:sldId id="280" r:id="rId13"/>
    <p:sldId id="281" r:id="rId14"/>
    <p:sldId id="282" r:id="rId15"/>
    <p:sldId id="273" r:id="rId16"/>
    <p:sldId id="283" r:id="rId17"/>
    <p:sldId id="284" r:id="rId18"/>
    <p:sldId id="285" r:id="rId19"/>
    <p:sldId id="264" r:id="rId20"/>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1E3B"/>
    <a:srgbClr val="00825F"/>
    <a:srgbClr val="AB967C"/>
    <a:srgbClr val="5792C9"/>
    <a:srgbClr val="79B9CF"/>
    <a:srgbClr val="DDA63A"/>
    <a:srgbClr val="1A648C"/>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86408" autoAdjust="0"/>
  </p:normalViewPr>
  <p:slideViewPr>
    <p:cSldViewPr>
      <p:cViewPr varScale="1">
        <p:scale>
          <a:sx n="69" d="100"/>
          <a:sy n="69" d="100"/>
        </p:scale>
        <p:origin x="596" y="5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28/07/2021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28/07/2021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ppc.int/en/core-activities/governance/cpm/scientific-sessions-during-commission-phytosanitary-measures/2016-special-topic-session-sea-container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ippc.int/en/publications/82487/"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The following outline is a brief summary of the events in the development of the draft ISPM on Minimizing pest movement by sea containers. In April 2016, CPM-11 (2016) agreed that the status of the topic on Minimizing Pest Movement by Sea Containers (2008-001) should be changed to pending. Thus, events are listed below in chronological order up to April 2016.</a:t>
            </a:r>
          </a:p>
          <a:p>
            <a:r>
              <a:rPr lang="en-GB" sz="1200" kern="1200" dirty="0">
                <a:solidFill>
                  <a:schemeClr val="tx1"/>
                </a:solidFill>
                <a:effectLst/>
                <a:latin typeface="+mn-lt"/>
                <a:ea typeface="+mn-ea"/>
                <a:cs typeface="+mn-cs"/>
              </a:rPr>
              <a:t>A special topics session (agenda item 14) was held on the issue of sea containers during CPM-11 (2016). Presentations given by NPPOs, relevant international organizations and stakeholders outlined the complex logistics of the movement of sea containers and the potential risks of the spread of pests. All presentations and discussion papers presented to the CPM are available at </a:t>
            </a:r>
            <a:r>
              <a:rPr lang="en-GB" sz="1200" u="sng" kern="1200" dirty="0">
                <a:solidFill>
                  <a:schemeClr val="tx1"/>
                </a:solidFill>
                <a:effectLst/>
                <a:latin typeface="+mn-lt"/>
                <a:ea typeface="+mn-ea"/>
                <a:cs typeface="+mn-cs"/>
                <a:hlinkClick r:id="rId3"/>
              </a:rPr>
              <a:t>this link</a:t>
            </a:r>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CPM-11 (2016) decisions are listed below (please refer to </a:t>
            </a:r>
            <a:r>
              <a:rPr lang="en-GB" sz="1200" u="sng" kern="1200" dirty="0">
                <a:solidFill>
                  <a:schemeClr val="tx1"/>
                </a:solidFill>
                <a:effectLst/>
                <a:latin typeface="+mn-lt"/>
                <a:ea typeface="+mn-ea"/>
                <a:cs typeface="+mn-cs"/>
                <a:hlinkClick r:id="rId4"/>
              </a:rPr>
              <a:t>CPM-11 (2016) report</a:t>
            </a:r>
            <a:r>
              <a:rPr lang="en-GB" sz="1200" kern="1200" dirty="0">
                <a:solidFill>
                  <a:schemeClr val="tx1"/>
                </a:solidFill>
                <a:effectLst/>
                <a:latin typeface="+mn-lt"/>
                <a:ea typeface="+mn-ea"/>
                <a:cs typeface="+mn-cs"/>
              </a:rPr>
              <a:t> for more information):</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CPM: </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Recognized the risk of pests and regulated articles, other than cargo, that can be moved with sea containers.</a:t>
            </a:r>
          </a:p>
          <a:p>
            <a:pPr lvl="0"/>
            <a:r>
              <a:rPr lang="en-US" sz="1200" kern="1200" dirty="0">
                <a:solidFill>
                  <a:schemeClr val="tx1"/>
                </a:solidFill>
                <a:effectLst/>
                <a:latin typeface="+mn-lt"/>
                <a:ea typeface="+mn-ea"/>
                <a:cs typeface="+mn-cs"/>
              </a:rPr>
              <a:t>Agreed that the harmonization of requirements through the development of a draft ISPM on minimizing pest movement by sea containers (2008-001) is considered as complex to achieve. </a:t>
            </a:r>
          </a:p>
          <a:p>
            <a:pPr lvl="0"/>
            <a:r>
              <a:rPr lang="en-US" sz="1200" kern="1200" dirty="0">
                <a:solidFill>
                  <a:schemeClr val="tx1"/>
                </a:solidFill>
                <a:effectLst/>
                <a:latin typeface="+mn-lt"/>
                <a:ea typeface="+mn-ea"/>
                <a:cs typeface="+mn-cs"/>
              </a:rPr>
              <a:t>Recognized that the implementation of the IMO/ILO/UNECE CTU Code, and of the Recommendation CPM 10/2015_01 on Sea Containers would help address the risks of sea containers being contaminated.</a:t>
            </a:r>
          </a:p>
          <a:p>
            <a:pPr lvl="0"/>
            <a:r>
              <a:rPr lang="en-US" sz="1200" kern="1200" dirty="0">
                <a:solidFill>
                  <a:schemeClr val="tx1"/>
                </a:solidFill>
                <a:effectLst/>
                <a:latin typeface="+mn-lt"/>
                <a:ea typeface="+mn-ea"/>
                <a:cs typeface="+mn-cs"/>
              </a:rPr>
              <a:t>Agreed that the status of the topic on Minimizing Pest Movement by Sea Containers (2008-001) should be changed to pending and reconsidered by the CPM, in maximum five years, to allow for the implementation of the CTU Code and Recommendation CPM 10/2015_01 and an analysis of their impact on reducing pest movement by sea containers. </a:t>
            </a:r>
          </a:p>
          <a:p>
            <a:pPr lvl="0"/>
            <a:r>
              <a:rPr lang="en-US" sz="1200" kern="1200" dirty="0">
                <a:solidFill>
                  <a:schemeClr val="tx1"/>
                </a:solidFill>
                <a:effectLst/>
                <a:latin typeface="+mn-lt"/>
                <a:ea typeface="+mn-ea"/>
                <a:cs typeface="+mn-cs"/>
              </a:rPr>
              <a:t>Agreed that some coordinated actions should be considered for assessing and addressing the pest risks associated with sea containers. </a:t>
            </a:r>
          </a:p>
          <a:p>
            <a:pPr lvl="0"/>
            <a:r>
              <a:rPr lang="en-US" sz="1200" kern="1200" dirty="0">
                <a:solidFill>
                  <a:schemeClr val="tx1"/>
                </a:solidFill>
                <a:effectLst/>
                <a:latin typeface="+mn-lt"/>
                <a:ea typeface="+mn-ea"/>
                <a:cs typeface="+mn-cs"/>
              </a:rPr>
              <a:t>Encouraged NPPOs to gather information on the movement of pests via the sea containers to help clarify the risk.</a:t>
            </a:r>
          </a:p>
          <a:p>
            <a:pPr lvl="0"/>
            <a:r>
              <a:rPr lang="en-US" sz="1200" kern="1200" dirty="0">
                <a:solidFill>
                  <a:schemeClr val="tx1"/>
                </a:solidFill>
                <a:effectLst/>
                <a:latin typeface="+mn-lt"/>
                <a:ea typeface="+mn-ea"/>
                <a:cs typeface="+mn-cs"/>
              </a:rPr>
              <a:t>Requested the Bureau (at its June 2016 meeting) to consider the development of a "set of complimentary actions" which, combined, may offer some value in assessing and managing the pests threats associated with sea containers and to propose such a possible program of complimentary actions to CPM-12 (2017). </a:t>
            </a:r>
          </a:p>
          <a:p>
            <a:pPr lvl="0"/>
            <a:r>
              <a:rPr lang="en-US" sz="1200" kern="1200" dirty="0">
                <a:solidFill>
                  <a:schemeClr val="tx1"/>
                </a:solidFill>
                <a:effectLst/>
                <a:latin typeface="+mn-lt"/>
                <a:ea typeface="+mn-ea"/>
                <a:cs typeface="+mn-cs"/>
              </a:rPr>
              <a:t>Encouraged interested parties and CPs to submit discussion papers by 15 May 2016 to the IPPC Secretariat for the CPM Bureau to consider.</a:t>
            </a:r>
          </a:p>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3</a:t>
            </a:fld>
            <a:endParaRPr lang="en-US"/>
          </a:p>
        </p:txBody>
      </p:sp>
    </p:spTree>
    <p:extLst>
      <p:ext uri="{BB962C8B-B14F-4D97-AF65-F5344CB8AC3E}">
        <p14:creationId xmlns:p14="http://schemas.microsoft.com/office/powerpoint/2010/main" val="2833275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B74BD70-AA64-4FDC-AADF-C0F5CA2436AF}" type="slidenum">
              <a:rPr lang="en-US" smtClean="0"/>
              <a:pPr>
                <a:defRPr/>
              </a:pPr>
              <a:t>10</a:t>
            </a:fld>
            <a:endParaRPr lang="en-US"/>
          </a:p>
        </p:txBody>
      </p:sp>
    </p:spTree>
    <p:extLst>
      <p:ext uri="{BB962C8B-B14F-4D97-AF65-F5344CB8AC3E}">
        <p14:creationId xmlns:p14="http://schemas.microsoft.com/office/powerpoint/2010/main" val="2176774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9913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42286373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10" Type="http://schemas.openxmlformats.org/officeDocument/2006/relationships/image" Target="../media/image3.emf"/><Relationship Id="rId4" Type="http://schemas.openxmlformats.org/officeDocument/2006/relationships/slideLayout" Target="../slideLayouts/slideLayout6.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Sea Container</a:t>
            </a:r>
            <a:r>
              <a:rPr lang="en-US" baseline="0" dirty="0">
                <a:solidFill>
                  <a:srgbClr val="00825F"/>
                </a:solidFill>
              </a:rPr>
              <a:t> Regional Workshop</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9"/>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10"/>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134600" y="6413091"/>
            <a:ext cx="2057400" cy="353943"/>
          </a:xfrm>
          <a:prstGeom prst="rect">
            <a:avLst/>
          </a:prstGeom>
        </p:spPr>
        <p:txBody>
          <a:bodyPr wrap="square" lIns="540000" tIns="0" rIns="360000" rtlCol="0" anchor="t" anchorCtr="0">
            <a:spAutoFit/>
          </a:bodyPr>
          <a:lstStyle/>
          <a:p>
            <a:fld id="{B782F2B3-BF2A-3042-AED2-C560A5FC06BC}" type="slidenum">
              <a:rPr lang="x-none" sz="2000" smtClean="0">
                <a:solidFill>
                  <a:srgbClr val="A81E3B"/>
                </a:solidFill>
              </a:rPr>
              <a:t>‹#›</a:t>
            </a:fld>
            <a:r>
              <a:rPr lang="it-IT" sz="2000" dirty="0">
                <a:solidFill>
                  <a:srgbClr val="A81E3B"/>
                </a:solidFill>
              </a:rPr>
              <a:t>/14</a:t>
            </a:r>
            <a:endParaRPr lang="x-none"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57" r:id="rId5"/>
    <p:sldLayoutId id="2147483958"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ippc.int/publications/specification-51-minimizing-pest-movement-sea-containers-and-conveyances-international"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hyperlink" Target="https://www.ippc.int/sites/default/files/documents/1262705885_2009-SC-Nov-Report-With_Appendic.pdf" TargetMode="External"/><Relationship Id="rId4" Type="http://schemas.openxmlformats.org/officeDocument/2006/relationships/hyperlink" Target="https://www.ippc.int/core-activities/governance/cp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fao.org/documents/card/en/c/I8960EN" TargetMode="External"/><Relationship Id="rId2" Type="http://schemas.openxmlformats.org/officeDocument/2006/relationships/hyperlink" Target="https://www.ippc.int/en/publications/87069/" TargetMode="External"/><Relationship Id="rId1" Type="http://schemas.openxmlformats.org/officeDocument/2006/relationships/slideLayout" Target="../slideLayouts/slideLayout7.xml"/><Relationship Id="rId5" Type="http://schemas.openxmlformats.org/officeDocument/2006/relationships/hyperlink" Target="http://www.fao.org/documents/card/en/c/ca7963en" TargetMode="External"/><Relationship Id="rId4" Type="http://schemas.openxmlformats.org/officeDocument/2006/relationships/hyperlink" Target="http://www.fao.org/documents/card/en/c/ca7670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0" y="1711562"/>
            <a:ext cx="12192000" cy="1066800"/>
          </a:xfrm>
        </p:spPr>
        <p:txBody>
          <a:bodyPr/>
          <a:lstStyle/>
          <a:p>
            <a:pPr algn="ctr" rtl="1"/>
            <a:r>
              <a:rPr lang="ar-QA" sz="4400" dirty="0"/>
              <a:t>تنسيق الجهود العالمية للحد من دخول الآفات عبر مسار الحاويات البحرية</a:t>
            </a:r>
            <a:endParaRPr lang="x-none" sz="4400"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0ABE4-5C91-FA4D-9764-B9CFC4B0247F}"/>
              </a:ext>
            </a:extLst>
          </p:cNvPr>
          <p:cNvSpPr txBox="1">
            <a:spLocks/>
          </p:cNvSpPr>
          <p:nvPr/>
        </p:nvSpPr>
        <p:spPr>
          <a:xfrm>
            <a:off x="1981199" y="228600"/>
            <a:ext cx="8229600" cy="609600"/>
          </a:xfrm>
          <a:prstGeom prst="rect">
            <a:avLst/>
          </a:prstGeom>
        </p:spPr>
        <p:txBody>
          <a:bodyPr/>
          <a:lst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rtl="1" eaLnBrk="1" hangingPunct="1">
              <a:lnSpc>
                <a:spcPct val="9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ar-QA" sz="2400" dirty="0">
                <a:solidFill>
                  <a:srgbClr val="165A30"/>
                </a:solidFill>
                <a:latin typeface="Calibri (body)"/>
              </a:rPr>
              <a:t>إرشادات إضافية من هيئة تدابير الصحة النباتية (</a:t>
            </a:r>
            <a:r>
              <a:rPr lang="en-US" sz="2400" dirty="0">
                <a:solidFill>
                  <a:srgbClr val="165A30"/>
                </a:solidFill>
                <a:latin typeface="Calibri (body)"/>
              </a:rPr>
              <a:t>CPM-15</a:t>
            </a:r>
            <a:r>
              <a:rPr lang="ar-QA" sz="2400" dirty="0">
                <a:solidFill>
                  <a:srgbClr val="165A30"/>
                </a:solidFill>
                <a:latin typeface="Calibri (body)"/>
              </a:rPr>
              <a:t>) عام 2021</a:t>
            </a:r>
            <a:endParaRPr lang="en-US" sz="2400" dirty="0">
              <a:solidFill>
                <a:srgbClr val="165A30"/>
              </a:solidFill>
              <a:latin typeface="Calibri (body)"/>
            </a:endParaRPr>
          </a:p>
        </p:txBody>
      </p:sp>
      <p:sp>
        <p:nvSpPr>
          <p:cNvPr id="5" name="TextBox 4"/>
          <p:cNvSpPr txBox="1"/>
          <p:nvPr/>
        </p:nvSpPr>
        <p:spPr>
          <a:xfrm>
            <a:off x="1852961" y="1828800"/>
            <a:ext cx="8486077" cy="2862322"/>
          </a:xfrm>
          <a:prstGeom prst="rect">
            <a:avLst/>
          </a:prstGeom>
          <a:noFill/>
        </p:spPr>
        <p:txBody>
          <a:bodyPr wrap="square" rtlCol="0">
            <a:spAutoFit/>
          </a:bodyPr>
          <a:lstStyle/>
          <a:p>
            <a:pPr marL="285750" indent="-285750" algn="r" rtl="1">
              <a:buFont typeface="Arial" panose="020B0604020202020204" pitchFamily="34" charset="0"/>
              <a:buChar char="•"/>
            </a:pPr>
            <a:r>
              <a:rPr lang="ar-QA" sz="2000" dirty="0"/>
              <a:t>الاخذ في الاعتبار والتواصل حول وجهات النظر عن القيمة المحتملة لعقد ورشة العمل الدولية (أو المشاورة الفنية المفتوحة) والتي يمكن عقدها في أواخر عام 2022</a:t>
            </a:r>
          </a:p>
          <a:p>
            <a:pPr marL="285750" indent="-285750" algn="r" rtl="1">
              <a:buFont typeface="Arial" panose="020B0604020202020204" pitchFamily="34" charset="0"/>
              <a:buChar char="•"/>
            </a:pPr>
            <a:endParaRPr lang="ar-QA" sz="2000" dirty="0"/>
          </a:p>
          <a:p>
            <a:pPr marL="285750" indent="-285750" algn="r" rtl="1">
              <a:buFont typeface="Arial" panose="020B0604020202020204" pitchFamily="34" charset="0"/>
              <a:buChar char="•"/>
            </a:pPr>
            <a:r>
              <a:rPr lang="ar-QA" sz="2000" dirty="0"/>
              <a:t>وضع مسودة اختصاصات لمجموعة عمل لهيئة تدابير الصحة النباتية والتي ستكلف بإمكانية تنظيم ورشة عمل / مشاورة محتملة لعام 2022 و / أو توصيات للتواصل اللاحق إلى اجتماع هيئة تدابير الصحة النباتية </a:t>
            </a:r>
            <a:r>
              <a:rPr lang="en-US" sz="2000" dirty="0"/>
              <a:t>CPM-17</a:t>
            </a:r>
            <a:r>
              <a:rPr lang="ar-QA" sz="2000" dirty="0"/>
              <a:t> عام </a:t>
            </a:r>
            <a:r>
              <a:rPr lang="en-US" sz="2000" dirty="0"/>
              <a:t>(2023)</a:t>
            </a:r>
          </a:p>
          <a:p>
            <a:pPr marL="285750" indent="-285750" algn="r" rtl="1">
              <a:buFont typeface="Arial" panose="020B0604020202020204" pitchFamily="34" charset="0"/>
              <a:buChar char="•"/>
            </a:pPr>
            <a:r>
              <a:rPr lang="ar-QA" sz="2000" dirty="0"/>
              <a:t>تحديد الجوانب الأساسية المحتملة التي قد يرى فريق العمل الأهمية لإدراجها في:</a:t>
            </a:r>
          </a:p>
          <a:p>
            <a:pPr marL="285750" indent="-285750" algn="r" rtl="1">
              <a:buFont typeface="Arial" panose="020B0604020202020204" pitchFamily="34" charset="0"/>
              <a:buChar char="•"/>
            </a:pPr>
            <a:r>
              <a:rPr lang="ar-QA" sz="2000" dirty="0"/>
              <a:t>(أ) مراجعة محتملة لتوصية هيئة تدابير الصحة النباتية رقم 6 بشأن الحاويات البحرية ؛ و</a:t>
            </a:r>
          </a:p>
          <a:p>
            <a:pPr marL="285750" indent="-285750" algn="r" rtl="1">
              <a:buFont typeface="Arial" panose="020B0604020202020204" pitchFamily="34" charset="0"/>
              <a:buChar char="•"/>
            </a:pPr>
            <a:r>
              <a:rPr lang="ar-QA" sz="2000" dirty="0"/>
              <a:t>  (ب) معيار دولي محتمل بخصوص الحاويات البحرية </a:t>
            </a:r>
            <a:endParaRPr lang="en-US" sz="2000" dirty="0"/>
          </a:p>
        </p:txBody>
      </p:sp>
    </p:spTree>
    <p:extLst>
      <p:ext uri="{BB962C8B-B14F-4D97-AF65-F5344CB8AC3E}">
        <p14:creationId xmlns:p14="http://schemas.microsoft.com/office/powerpoint/2010/main" val="4253815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hytosanitary.info/sites/phytosanitary.info/files/styles/large/public/Aproceros-leucopoda_Schroeder_1.jpg?itok=at-PrJa7"/>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85800" y="1523998"/>
            <a:ext cx="3735418" cy="438474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4495800" y="1523998"/>
            <a:ext cx="7010400" cy="4602163"/>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rtl="1"/>
            <a:r>
              <a:rPr lang="ar-QA" dirty="0"/>
              <a:t>مسوحات المنظمات الوطنية لوقاية النباتات: بيانات عن درجة التلوث الداخلي والخارجي لمجموعة من الحاويات البحرية الفارغة والممتلئة (بالبضائع) ، وكذلك حمولاتها ، باستخدام نهج موحد.</a:t>
            </a:r>
          </a:p>
          <a:p>
            <a:pPr algn="just" rtl="1"/>
            <a:r>
              <a:rPr lang="ar-QA" dirty="0"/>
              <a:t>التنسيق مع الأطراف المتعاقدة ، والمنظمات الإقليمية لوقاية النباتات ، وقطاع الصناعة والمنظمات الأخرى: تعزيز التعاون بشأن تحديد مخاطر الآفات والإجراءات الدولية الممكنة وكذلك اتساق اللوائح ذات الصلة مع توصية هيئة تدابير الصحة النباتية المتعلقة بالحاويات البحرية. </a:t>
            </a:r>
            <a:endParaRPr lang="en-US" dirty="0"/>
          </a:p>
        </p:txBody>
      </p:sp>
      <p:sp>
        <p:nvSpPr>
          <p:cNvPr id="7" name="Title 1"/>
          <p:cNvSpPr txBox="1">
            <a:spLocks/>
          </p:cNvSpPr>
          <p:nvPr/>
        </p:nvSpPr>
        <p:spPr>
          <a:xfrm>
            <a:off x="1981200" y="0"/>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rtl="1">
              <a:defRPr/>
            </a:pPr>
            <a:r>
              <a:rPr lang="ar-QA" sz="2800" dirty="0">
                <a:solidFill>
                  <a:srgbClr val="165A30"/>
                </a:solidFill>
              </a:rPr>
              <a:t>خطة العمل النهائية لـ </a:t>
            </a:r>
            <a:r>
              <a:rPr lang="en-US" sz="2800" dirty="0">
                <a:solidFill>
                  <a:srgbClr val="165A30"/>
                </a:solidFill>
              </a:rPr>
              <a:t>SCTF</a:t>
            </a:r>
            <a:endParaRPr kumimoji="0" lang="en-US" sz="3600" b="1" i="0" u="none" strike="noStrike" kern="1200" cap="none" spc="0" normalizeH="0" baseline="0" noProof="0" dirty="0">
              <a:ln>
                <a:noFill/>
              </a:ln>
              <a:solidFill>
                <a:sysClr val="windowText" lastClr="000000"/>
              </a:solidFill>
              <a:effectLst/>
              <a:uLnTx/>
              <a:uFillTx/>
              <a:latin typeface="Calibri (body)"/>
              <a:ea typeface="+mj-ea"/>
              <a:cs typeface="+mj-cs"/>
            </a:endParaRPr>
          </a:p>
        </p:txBody>
      </p:sp>
    </p:spTree>
    <p:extLst>
      <p:ext uri="{BB962C8B-B14F-4D97-AF65-F5344CB8AC3E}">
        <p14:creationId xmlns:p14="http://schemas.microsoft.com/office/powerpoint/2010/main" val="428388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Brunel\Desktop\00112039.jpg"/>
          <p:cNvPicPr>
            <a:picLocks noChangeAspect="1" noChangeArrowheads="1"/>
          </p:cNvPicPr>
          <p:nvPr/>
        </p:nvPicPr>
        <p:blipFill>
          <a:blip r:embed="rId2" cstate="print"/>
          <a:srcRect/>
          <a:stretch>
            <a:fillRect/>
          </a:stretch>
        </p:blipFill>
        <p:spPr bwMode="auto">
          <a:xfrm>
            <a:off x="8003596" y="1676400"/>
            <a:ext cx="3664583" cy="4228170"/>
          </a:xfrm>
          <a:prstGeom prst="rect">
            <a:avLst/>
          </a:prstGeom>
          <a:noFill/>
          <a:ln w="38100">
            <a:solidFill>
              <a:srgbClr val="000000"/>
            </a:solidFill>
            <a:miter lim="800000"/>
            <a:headEnd/>
            <a:tailEnd/>
          </a:ln>
        </p:spPr>
      </p:pic>
      <p:sp>
        <p:nvSpPr>
          <p:cNvPr id="4" name="Content Placeholder 2"/>
          <p:cNvSpPr txBox="1">
            <a:spLocks/>
          </p:cNvSpPr>
          <p:nvPr/>
        </p:nvSpPr>
        <p:spPr>
          <a:xfrm>
            <a:off x="457200" y="1981200"/>
            <a:ext cx="7162800"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rtl="1">
              <a:defRPr/>
            </a:pPr>
            <a:r>
              <a:rPr lang="ar-QA" dirty="0">
                <a:solidFill>
                  <a:sysClr val="windowText" lastClr="000000"/>
                </a:solidFill>
              </a:rPr>
              <a:t>التواصل وزيادة الوعي:</a:t>
            </a:r>
            <a:r>
              <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lang="ar-QA" b="0" dirty="0">
                <a:solidFill>
                  <a:sysClr val="windowText" lastClr="000000"/>
                </a:solidFill>
              </a:rPr>
              <a:t>زيادة وعي أصحاب المصلحة بمختلف فئاتهم حول مخاطر آفات الحاويات البحرية من خلال توفير المعلومات وإمكانية إدارة المخاطر</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lvl="0" algn="just" rtl="1">
              <a:defRPr/>
            </a:pPr>
            <a:r>
              <a:rPr kumimoji="0" lang="ar-QA"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التوصيات:</a:t>
            </a:r>
            <a:r>
              <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lang="ar-QA" b="0" dirty="0">
                <a:solidFill>
                  <a:sysClr val="windowText" lastClr="000000"/>
                </a:solidFill>
              </a:rPr>
              <a:t>إلى هيئة تدابير الصحة النباتية حول كيفية معالجة مخاطر الحاويات البحرية التي تم تفصيلها وتقديم التقرير النهائي لفريق عمل (</a:t>
            </a:r>
            <a:r>
              <a:rPr lang="en-US" b="0" dirty="0">
                <a:solidFill>
                  <a:sysClr val="windowText" lastClr="000000"/>
                </a:solidFill>
              </a:rPr>
              <a:t>SCTF</a:t>
            </a:r>
            <a:r>
              <a:rPr lang="ar-QA" b="0" dirty="0">
                <a:solidFill>
                  <a:sysClr val="windowText" lastClr="000000"/>
                </a:solidFill>
              </a:rPr>
              <a:t>)</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just"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just"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Title 1"/>
          <p:cNvSpPr txBox="1">
            <a:spLocks/>
          </p:cNvSpPr>
          <p:nvPr/>
        </p:nvSpPr>
        <p:spPr>
          <a:xfrm>
            <a:off x="1905000" y="20444"/>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rtl="1">
              <a:defRPr/>
            </a:pPr>
            <a:r>
              <a:rPr lang="ar-QA" sz="2800" dirty="0">
                <a:solidFill>
                  <a:srgbClr val="165A30"/>
                </a:solidFill>
              </a:rPr>
              <a:t>خطة العمل النهائية لـ </a:t>
            </a:r>
            <a:r>
              <a:rPr lang="en-US" sz="2800" dirty="0">
                <a:solidFill>
                  <a:srgbClr val="165A30"/>
                </a:solidFill>
              </a:rPr>
              <a:t>SCTF</a:t>
            </a:r>
          </a:p>
        </p:txBody>
      </p:sp>
    </p:spTree>
    <p:extLst>
      <p:ext uri="{BB962C8B-B14F-4D97-AF65-F5344CB8AC3E}">
        <p14:creationId xmlns:p14="http://schemas.microsoft.com/office/powerpoint/2010/main" val="334839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752B27FF-FAB0-40D1-80D1-96A0DB7ECFA2}" type="slidenum">
              <a:rPr lang="en-GB" smtClean="0"/>
              <a:t>13</a:t>
            </a:fld>
            <a:endParaRPr lang="en-GB"/>
          </a:p>
        </p:txBody>
      </p:sp>
      <p:sp>
        <p:nvSpPr>
          <p:cNvPr id="3" name="Content Placeholder 2"/>
          <p:cNvSpPr txBox="1">
            <a:spLocks/>
          </p:cNvSpPr>
          <p:nvPr/>
        </p:nvSpPr>
        <p:spPr>
          <a:xfrm>
            <a:off x="457200" y="1981200"/>
            <a:ext cx="11722608" cy="4602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انشاء مجموعة عمل لهيئة تدابير الصحة النباتية حول الحاويات البحرية</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lvl="0" indent="-457200" algn="r" rtl="1">
              <a:buFont typeface="Arial" panose="020B0604020202020204" pitchFamily="34" charset="0"/>
              <a:buChar char="•"/>
              <a:defRPr/>
            </a:pPr>
            <a:r>
              <a:rPr lang="ar-QA" b="0" dirty="0">
                <a:solidFill>
                  <a:sysClr val="windowText" lastClr="000000"/>
                </a:solidFill>
              </a:rPr>
              <a:t>النظر في أهمية عقد ورشة عمل دولية (أو المشاورة الفنية المفتوحة) والتي يمكن عقدها في أواخر عام 2022. ومن المتوقع تقديم نتائج ورشة العمل إلى هيئة تدابير الصحة النباتية في عام 2023 .</a:t>
            </a: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بالتوازي مع المضي قدما:</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lvl="0" indent="0" algn="r" rtl="1">
              <a:defRPr/>
            </a:pPr>
            <a:r>
              <a:rPr lang="ar-QA" b="0" dirty="0">
                <a:solidFill>
                  <a:sysClr val="windowText" lastClr="000000"/>
                </a:solidFill>
              </a:rPr>
              <a:t>(أ) مراجعة محتملة لتوصية هيئة تدابير الصحة النباتية رقم 6 بشأن الحاويات البحرية ؛ و</a:t>
            </a:r>
          </a:p>
          <a:p>
            <a:pPr marL="0" lvl="0" indent="0" algn="r" rtl="1">
              <a:defRPr/>
            </a:pPr>
            <a:r>
              <a:rPr lang="ar-QA" b="0" dirty="0">
                <a:solidFill>
                  <a:sysClr val="windowText" lastClr="000000"/>
                </a:solidFill>
              </a:rPr>
              <a:t>(ب) معيار دولي محتمل بخصوص الحاويات البحرية </a:t>
            </a: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4" name="Title 1"/>
          <p:cNvSpPr txBox="1">
            <a:spLocks/>
          </p:cNvSpPr>
          <p:nvPr/>
        </p:nvSpPr>
        <p:spPr>
          <a:xfrm>
            <a:off x="2057400" y="152400"/>
            <a:ext cx="8229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ar-QA" sz="2800" b="1" i="0" u="none" strike="noStrike" kern="1200" cap="none" spc="0" normalizeH="0" baseline="0" noProof="0" dirty="0">
                <a:ln>
                  <a:noFill/>
                </a:ln>
                <a:solidFill>
                  <a:srgbClr val="165A30"/>
                </a:solidFill>
                <a:effectLst/>
                <a:uLnTx/>
                <a:uFillTx/>
                <a:latin typeface="Calibri (body)"/>
                <a:ea typeface="+mj-ea"/>
                <a:cs typeface="+mj-cs"/>
              </a:rPr>
              <a:t>ماهي القرارات المتوقعة من اجتماع هيئة تدابير الصحة النباتية</a:t>
            </a:r>
          </a:p>
          <a:p>
            <a:pPr lvl="0" rtl="1">
              <a:defRPr/>
            </a:pPr>
            <a:r>
              <a:rPr lang="en-GB" sz="2800" dirty="0">
                <a:solidFill>
                  <a:srgbClr val="165A30"/>
                </a:solidFill>
              </a:rPr>
              <a:t>CPM-16 (2022)</a:t>
            </a:r>
            <a:r>
              <a:rPr lang="ar-QA" sz="2800" dirty="0">
                <a:solidFill>
                  <a:srgbClr val="165A30"/>
                </a:solidFill>
              </a:rPr>
              <a:t> </a:t>
            </a:r>
            <a:endParaRPr kumimoji="0" lang="en-GB" sz="28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3473681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ar-QA" dirty="0"/>
              <a:t>شكراً لكم</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692771"/>
          </a:xfrm>
          <a:prstGeom prst="rect">
            <a:avLst/>
          </a:prstGeom>
        </p:spPr>
        <p:txBody>
          <a:bodyPr wrap="square">
            <a:spAutoFit/>
          </a:bodyPr>
          <a:lstStyle/>
          <a:p>
            <a:r>
              <a:rPr lang="ar-QA" altLang="en-US" sz="1600" b="1" dirty="0">
                <a:solidFill>
                  <a:schemeClr val="bg1"/>
                </a:solidFill>
                <a:ea typeface="Arial Unicode MS" panose="020B0604020202020204" pitchFamily="34" charset="-128"/>
                <a:cs typeface="Arial" panose="020B0604020202020204" pitchFamily="34" charset="0"/>
              </a:rPr>
              <a:t>أمانة الاتفاقية الدولية لوقاية النباتات</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ar-QA" altLang="en-US" sz="1600" dirty="0">
                <a:solidFill>
                  <a:schemeClr val="bg1"/>
                </a:solidFill>
                <a:ea typeface="Arial Unicode MS" panose="020B0604020202020204" pitchFamily="34" charset="-128"/>
                <a:cs typeface="Arial" panose="020B0604020202020204" pitchFamily="34" charset="0"/>
              </a:rPr>
              <a:t>منظمة الأغذية والزراعة للأمم المتحدة (الفاو)</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hlinkClick r:id="rId2">
                  <a:extLst>
                    <a:ext uri="{A12FA001-AC4F-418D-AE19-62706E023703}">
                      <ahyp:hlinkClr xmlns:ahyp="http://schemas.microsoft.com/office/drawing/2018/hyperlinkcolor" xmlns="" val="tx"/>
                    </a:ext>
                  </a:extLst>
                </a:hlinkClick>
              </a:rPr>
              <a:t>ippc@fao.org</a:t>
            </a:r>
            <a:r>
              <a:rPr lang="fr-FR" altLang="en-US" sz="1600" dirty="0">
                <a:solidFill>
                  <a:schemeClr val="bg1"/>
                </a:solidFill>
                <a:ea typeface="Arial Unicode MS" panose="020B0604020202020204" pitchFamily="34" charset="-128"/>
                <a:cs typeface="Arial" panose="020B0604020202020204" pitchFamily="34" charset="0"/>
              </a:rPr>
              <a:t> | </a:t>
            </a:r>
            <a:r>
              <a:rPr lang="fr-FR" altLang="en-US" sz="1600" dirty="0">
                <a:solidFill>
                  <a:schemeClr val="bg1"/>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val="tx"/>
                    </a:ext>
                  </a:extLst>
                </a:hlinkClick>
              </a:rPr>
              <a:t>www.ippc.int</a:t>
            </a:r>
            <a:r>
              <a:rPr lang="en-US" sz="5400" dirty="0">
                <a:solidFill>
                  <a:schemeClr val="bg1"/>
                </a:solidFill>
              </a:rPr>
              <a:t/>
            </a:r>
            <a:br>
              <a:rPr lang="en-US" sz="5400" dirty="0">
                <a:solidFill>
                  <a:schemeClr val="bg1"/>
                </a:solidFill>
              </a:rPr>
            </a:br>
            <a:endParaRPr lang="x-none"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BC72CB-2DA0-DF42-A9A9-8679DF49371D}"/>
              </a:ext>
            </a:extLst>
          </p:cNvPr>
          <p:cNvSpPr txBox="1">
            <a:spLocks/>
          </p:cNvSpPr>
          <p:nvPr/>
        </p:nvSpPr>
        <p:spPr>
          <a:xfrm>
            <a:off x="1066800" y="1035050"/>
            <a:ext cx="101346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en-US" sz="2800" dirty="0"/>
              <a:t/>
            </a:r>
            <a:br>
              <a:rPr lang="en-US" sz="2800" dirty="0"/>
            </a:br>
            <a:r>
              <a:rPr lang="ar-QA" sz="2800" dirty="0">
                <a:solidFill>
                  <a:srgbClr val="165A30"/>
                </a:solidFill>
              </a:rPr>
              <a:t>المخاطر المرتبطة بحركة الحاويات البحرية وحمولاتها</a:t>
            </a:r>
            <a:r>
              <a:rPr lang="en-US" sz="2800" dirty="0">
                <a:solidFill>
                  <a:srgbClr val="165A30"/>
                </a:solidFill>
              </a:rPr>
              <a:t/>
            </a:r>
            <a:br>
              <a:rPr lang="en-US" sz="2800" dirty="0">
                <a:solidFill>
                  <a:srgbClr val="165A30"/>
                </a:solidFill>
              </a:rPr>
            </a:br>
            <a:r>
              <a:rPr lang="en-US" sz="2800" dirty="0"/>
              <a:t> </a:t>
            </a:r>
          </a:p>
        </p:txBody>
      </p:sp>
      <p:sp>
        <p:nvSpPr>
          <p:cNvPr id="5" name="Content Placeholder 2">
            <a:extLst>
              <a:ext uri="{FF2B5EF4-FFF2-40B4-BE49-F238E27FC236}">
                <a16:creationId xmlns:a16="http://schemas.microsoft.com/office/drawing/2014/main" id="{9EC58194-F3A6-6348-A98C-E8CEC719760A}"/>
              </a:ext>
            </a:extLst>
          </p:cNvPr>
          <p:cNvSpPr txBox="1">
            <a:spLocks/>
          </p:cNvSpPr>
          <p:nvPr/>
        </p:nvSpPr>
        <p:spPr>
          <a:xfrm>
            <a:off x="1849776" y="1949450"/>
            <a:ext cx="8568647" cy="4419600"/>
          </a:xfrm>
          <a:prstGeom prst="rect">
            <a:avLst/>
          </a:prstGeom>
        </p:spPr>
        <p:txBody>
          <a:bodyPr vert="horz" lIns="91440" tIns="45720" rIns="91440" bIns="45720" rtlCol="0" anchor="t">
            <a:normAutofit fontScale="92500" lnSpcReduction="10000"/>
          </a:bodyPr>
          <a:lstStyle>
            <a:lvl1pPr marL="0" indent="0" algn="ctr" defTabSz="914400" rtl="0" eaLnBrk="1" latinLnBrk="0" hangingPunct="1">
              <a:lnSpc>
                <a:spcPct val="90000"/>
              </a:lnSpc>
              <a:spcBef>
                <a:spcPts val="1000"/>
              </a:spcBef>
              <a:buFont typeface="Arial"/>
              <a:buNone/>
              <a:defRPr sz="2800" kern="1200">
                <a:solidFill>
                  <a:schemeClr val="tx1">
                    <a:tint val="75000"/>
                  </a:schemeClr>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ts val="500"/>
              </a:spcBef>
              <a:buFont typeface="Arial"/>
              <a:buNone/>
              <a:defRPr sz="20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5pPr>
            <a:lvl6pPr marL="22860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6pPr>
            <a:lvl7pPr marL="27432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7pPr>
            <a:lvl8pPr marL="32004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8pPr>
            <a:lvl9pPr marL="3657600" indent="0" algn="ctr" defTabSz="914400" rtl="0" eaLnBrk="1" latinLnBrk="0" hangingPunct="1">
              <a:lnSpc>
                <a:spcPct val="90000"/>
              </a:lnSpc>
              <a:spcBef>
                <a:spcPts val="500"/>
              </a:spcBef>
              <a:buFont typeface="Arial"/>
              <a:buNone/>
              <a:defRPr sz="1800" kern="1200">
                <a:solidFill>
                  <a:schemeClr val="tx1">
                    <a:tint val="75000"/>
                  </a:schemeClr>
                </a:solidFill>
                <a:latin typeface="+mn-lt"/>
                <a:ea typeface="+mn-ea"/>
                <a:cs typeface="+mn-cs"/>
              </a:defRPr>
            </a:lvl9pPr>
          </a:lstStyle>
          <a:p>
            <a:pPr marL="457200" indent="-457200" rtl="1">
              <a:spcBef>
                <a:spcPts val="1200"/>
              </a:spcBef>
              <a:buFont typeface="Arial" panose="020B0604020202020204" pitchFamily="34" charset="0"/>
              <a:buChar char="•"/>
            </a:pPr>
            <a:r>
              <a:rPr lang="ar-QA" sz="2700" dirty="0">
                <a:solidFill>
                  <a:schemeClr val="tx1"/>
                </a:solidFill>
              </a:rPr>
              <a:t>الحاويات البحرية (وحدات نقل البضائع </a:t>
            </a:r>
            <a:r>
              <a:rPr lang="en-US" sz="2700" dirty="0">
                <a:solidFill>
                  <a:schemeClr val="tx1"/>
                </a:solidFill>
              </a:rPr>
              <a:t>CTU</a:t>
            </a:r>
            <a:r>
              <a:rPr lang="ar-QA" sz="2700" dirty="0">
                <a:solidFill>
                  <a:schemeClr val="tx1"/>
                </a:solidFill>
              </a:rPr>
              <a:t>) وشحناتها - مسار محتمل للآفات؛</a:t>
            </a:r>
            <a:endParaRPr lang="en-US" sz="2700" dirty="0">
              <a:solidFill>
                <a:schemeClr val="tx1"/>
              </a:solidFill>
            </a:endParaRPr>
          </a:p>
          <a:p>
            <a:pPr rtl="1">
              <a:spcBef>
                <a:spcPts val="1200"/>
              </a:spcBef>
            </a:pPr>
            <a:endParaRPr lang="en-US" sz="100" dirty="0">
              <a:solidFill>
                <a:schemeClr val="tx1"/>
              </a:solidFill>
            </a:endParaRPr>
          </a:p>
          <a:p>
            <a:pPr marL="457200" indent="-457200" rtl="1">
              <a:spcBef>
                <a:spcPts val="1200"/>
              </a:spcBef>
              <a:buFont typeface="Arial" panose="020B0604020202020204" pitchFamily="34" charset="0"/>
              <a:buChar char="•"/>
            </a:pPr>
            <a:r>
              <a:rPr lang="ar-QA" sz="2700" dirty="0">
                <a:solidFill>
                  <a:schemeClr val="tx1"/>
                </a:solidFill>
              </a:rPr>
              <a:t>مستوى عالٍ من المخاطر - بمجرد دخول الآفات ، فإن مكافحتها أو استئصالها عملية صعبة للغاية ومكلفة؛</a:t>
            </a:r>
            <a:endParaRPr lang="en-US" sz="2700" dirty="0">
              <a:solidFill>
                <a:schemeClr val="tx1"/>
              </a:solidFill>
            </a:endParaRPr>
          </a:p>
          <a:p>
            <a:pPr marL="457200" indent="-457200" rtl="1">
              <a:spcBef>
                <a:spcPts val="1200"/>
              </a:spcBef>
              <a:buFont typeface="Arial" panose="020B0604020202020204" pitchFamily="34" charset="0"/>
              <a:buChar char="•"/>
            </a:pPr>
            <a:endParaRPr lang="en-US" sz="100" dirty="0">
              <a:solidFill>
                <a:schemeClr val="tx1"/>
              </a:solidFill>
            </a:endParaRPr>
          </a:p>
          <a:p>
            <a:pPr marL="457200" indent="-457200" rtl="1">
              <a:spcBef>
                <a:spcPts val="1200"/>
              </a:spcBef>
              <a:buFont typeface="Arial" panose="020B0604020202020204" pitchFamily="34" charset="0"/>
              <a:buChar char="•"/>
            </a:pPr>
            <a:r>
              <a:rPr lang="ar-QA" sz="2700" dirty="0">
                <a:solidFill>
                  <a:schemeClr val="tx1"/>
                </a:solidFill>
              </a:rPr>
              <a:t>مشاركة العديد من أصحاب المصلحة بمختلف فئاتهم.</a:t>
            </a:r>
            <a:r>
              <a:rPr lang="en-US" sz="2700" dirty="0">
                <a:solidFill>
                  <a:schemeClr val="tx1"/>
                </a:solidFill>
              </a:rPr>
              <a:t> </a:t>
            </a:r>
          </a:p>
          <a:p>
            <a:pPr marL="457200" indent="-457200" rtl="1">
              <a:spcBef>
                <a:spcPts val="1200"/>
              </a:spcBef>
              <a:buFont typeface="Arial" panose="020B0604020202020204" pitchFamily="34" charset="0"/>
              <a:buChar char="•"/>
            </a:pPr>
            <a:r>
              <a:rPr lang="ar-QA" altLang="en-US" sz="2700" dirty="0">
                <a:solidFill>
                  <a:schemeClr val="tx1"/>
                </a:solidFill>
              </a:rPr>
              <a:t>عند دخول الآفات بأعداد أكبر ، أو بشكل متكرر، فمن المرجح أن تستوطن.</a:t>
            </a:r>
            <a:r>
              <a:rPr lang="en-GB" altLang="en-US" sz="2700" dirty="0">
                <a:solidFill>
                  <a:schemeClr val="tx1"/>
                </a:solidFill>
              </a:rPr>
              <a:t> </a:t>
            </a:r>
          </a:p>
          <a:p>
            <a:pPr marL="914400" lvl="1" indent="-457200" rtl="1">
              <a:spcBef>
                <a:spcPts val="1200"/>
              </a:spcBef>
            </a:pPr>
            <a:r>
              <a:rPr lang="ar-QA" altLang="en-US" sz="2300" dirty="0">
                <a:solidFill>
                  <a:schemeClr val="tx1"/>
                </a:solidFill>
              </a:rPr>
              <a:t>215 مليون رحلة لوحدات نقل البضائع حول العالم ، بدون أي انخفاض في نسب التلوث مما يسبب مخاطر </a:t>
            </a:r>
            <a:r>
              <a:rPr lang="en-GB" altLang="en-US" sz="2300" dirty="0">
                <a:solidFill>
                  <a:schemeClr val="tx1"/>
                </a:solidFill>
              </a:rPr>
              <a:t> </a:t>
            </a:r>
          </a:p>
          <a:p>
            <a:pPr marL="457200" indent="-457200" rtl="1">
              <a:spcBef>
                <a:spcPts val="1200"/>
              </a:spcBef>
              <a:buFont typeface="Arial" panose="020B0604020202020204" pitchFamily="34" charset="0"/>
              <a:buChar char="•"/>
            </a:pPr>
            <a:r>
              <a:rPr lang="ar-QA" altLang="en-US" sz="2700" dirty="0">
                <a:solidFill>
                  <a:schemeClr val="tx1"/>
                </a:solidFill>
              </a:rPr>
              <a:t>التركيز فقط على التلوث بالآفات ، لأن المحتويات تخضع للوائح أخرى</a:t>
            </a:r>
            <a:endParaRPr lang="en-GB" altLang="en-US" sz="2700" dirty="0">
              <a:solidFill>
                <a:schemeClr val="tx1"/>
              </a:solidFill>
            </a:endParaRPr>
          </a:p>
          <a:p>
            <a:pPr marL="457200" indent="-457200" rtl="1">
              <a:spcBef>
                <a:spcPts val="1200"/>
              </a:spcBef>
              <a:buFont typeface="Arial" panose="020B0604020202020204" pitchFamily="34" charset="0"/>
              <a:buChar char="•"/>
            </a:pPr>
            <a:r>
              <a:rPr lang="ar-QA" altLang="en-US" sz="2700" dirty="0">
                <a:solidFill>
                  <a:schemeClr val="tx1"/>
                </a:solidFill>
              </a:rPr>
              <a:t>تشكل الحاويات الفارغة أيضًا خطر التلوث بالآفات</a:t>
            </a:r>
            <a:endParaRPr lang="en-GB" sz="1800" dirty="0"/>
          </a:p>
          <a:p>
            <a:pPr rtl="1">
              <a:spcBef>
                <a:spcPts val="1200"/>
              </a:spcBef>
            </a:pPr>
            <a:endParaRPr lang="en-US" sz="2400" i="1" dirty="0"/>
          </a:p>
        </p:txBody>
      </p:sp>
    </p:spTree>
    <p:extLst>
      <p:ext uri="{BB962C8B-B14F-4D97-AF65-F5344CB8AC3E}">
        <p14:creationId xmlns:p14="http://schemas.microsoft.com/office/powerpoint/2010/main" val="2124310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335303"/>
            <a:ext cx="4724400" cy="696410"/>
          </a:xfrm>
        </p:spPr>
        <p:txBody>
          <a:bodyPr>
            <a:normAutofit fontScale="90000"/>
          </a:bodyPr>
          <a:lstStyle/>
          <a:p>
            <a:pPr algn="ctr" rtl="1"/>
            <a:r>
              <a:rPr lang="ar-QA" sz="2800" dirty="0">
                <a:solidFill>
                  <a:srgbClr val="165A30"/>
                </a:solidFill>
              </a:rPr>
              <a:t>مسودة المعيار الدولي لتدابير الصحة النباتية</a:t>
            </a:r>
            <a:endParaRPr lang="en-GB" sz="2800" dirty="0">
              <a:solidFill>
                <a:srgbClr val="165A30"/>
              </a:solidFill>
            </a:endParaRPr>
          </a:p>
        </p:txBody>
      </p:sp>
      <p:sp>
        <p:nvSpPr>
          <p:cNvPr id="3" name="Subtitle 2"/>
          <p:cNvSpPr>
            <a:spLocks noGrp="1"/>
          </p:cNvSpPr>
          <p:nvPr>
            <p:ph type="subTitle" idx="1"/>
          </p:nvPr>
        </p:nvSpPr>
        <p:spPr>
          <a:xfrm>
            <a:off x="1635512" y="1403255"/>
            <a:ext cx="8720255" cy="2146611"/>
          </a:xfrm>
        </p:spPr>
        <p:txBody>
          <a:bodyPr>
            <a:noAutofit/>
          </a:bodyPr>
          <a:lstStyle/>
          <a:p>
            <a:pPr algn="l"/>
            <a:r>
              <a:rPr lang="en-GB" sz="1200" b="1" dirty="0">
                <a:solidFill>
                  <a:schemeClr val="tx1"/>
                </a:solidFill>
                <a:latin typeface="Arial" charset="0"/>
              </a:rPr>
              <a:t>2016-04 CPM-11 decisions (special topics session)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2015-11 Selection of EWG members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2015-04 CPM-10 decisions: special topics session to be held at CPM-11 (2016) and adoption of CPM recommendations on sea containers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2014-12: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2014-11: SC agreed TORs for a new EWG</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2014-05: SC discussion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2014-04 CPM-9 (2014) decisions on the topic Minimizing pest movement by sea containers (</a:t>
            </a:r>
            <a:r>
              <a:rPr lang="en-GB" sz="1600" b="1" dirty="0">
                <a:solidFill>
                  <a:schemeClr val="tx1"/>
                </a:solidFill>
                <a:latin typeface="Arial" charset="0"/>
              </a:rPr>
              <a:t>2008-001</a:t>
            </a:r>
            <a:r>
              <a:rPr lang="en-GB" sz="1200" b="1" dirty="0">
                <a:solidFill>
                  <a:schemeClr val="tx1"/>
                </a:solidFill>
                <a:latin typeface="Arial" charset="0"/>
              </a:rPr>
              <a:t>)</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2014-02 - Draft industry guidance - IMO/ILO/UNECE Code of Practice for Packing of Cargo Transport Units (CTU Code)</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2013-12 Compiled comments on the 2013 member consultation</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2013-11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2013-05 SC discussion and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2013-04 CPM-8 (2013) decisions</a:t>
            </a:r>
            <a:endParaRPr lang="en-US" sz="1200" b="1" dirty="0">
              <a:solidFill>
                <a:schemeClr val="tx1"/>
              </a:solidFill>
              <a:latin typeface="Arial" charset="0"/>
            </a:endParaRPr>
          </a:p>
          <a:p>
            <a:pPr algn="l" fontAlgn="base">
              <a:spcBef>
                <a:spcPct val="0"/>
              </a:spcBef>
              <a:spcAft>
                <a:spcPct val="0"/>
              </a:spcAft>
            </a:pPr>
            <a:r>
              <a:rPr lang="en-GB" sz="1200" b="1" dirty="0">
                <a:solidFill>
                  <a:schemeClr val="tx1"/>
                </a:solidFill>
                <a:latin typeface="Arial" charset="0"/>
              </a:rPr>
              <a:t>2012-10 Strategic Planning Group (SPG) meeting </a:t>
            </a:r>
            <a:endParaRPr lang="en-US" sz="1200" b="1" dirty="0">
              <a:solidFill>
                <a:schemeClr val="tx1"/>
              </a:solidFill>
              <a:latin typeface="Arial" charset="0"/>
            </a:endParaRPr>
          </a:p>
        </p:txBody>
      </p:sp>
      <p:sp>
        <p:nvSpPr>
          <p:cNvPr id="4" name="Rectangle 3"/>
          <p:cNvSpPr/>
          <p:nvPr/>
        </p:nvSpPr>
        <p:spPr>
          <a:xfrm>
            <a:off x="1635512" y="4048013"/>
            <a:ext cx="8887523" cy="2292935"/>
          </a:xfrm>
          <a:prstGeom prst="rect">
            <a:avLst/>
          </a:prstGeom>
        </p:spPr>
        <p:txBody>
          <a:bodyPr wrap="square">
            <a:spAutoFit/>
          </a:bodyPr>
          <a:lstStyle/>
          <a:p>
            <a:r>
              <a:rPr lang="en-GB" sz="1100" b="1" dirty="0"/>
              <a:t>2012-09 Annual Cool Logistics Global Conference, Antwerp, Belgium</a:t>
            </a:r>
            <a:endParaRPr lang="en-US" sz="1100" b="1" dirty="0"/>
          </a:p>
          <a:p>
            <a:r>
              <a:rPr lang="en-GB" sz="1100" b="1" dirty="0"/>
              <a:t>2012-06 10th Container Owner's Association (COA) meeting</a:t>
            </a:r>
            <a:endParaRPr lang="en-US" sz="1100" b="1" dirty="0"/>
          </a:p>
          <a:p>
            <a:r>
              <a:rPr lang="en-GB" sz="1100" b="1" dirty="0"/>
              <a:t>2012-05 Expert Working Group (EWG) meeting in Malaysia</a:t>
            </a:r>
            <a:endParaRPr lang="en-US" sz="1100" b="1" dirty="0"/>
          </a:p>
          <a:p>
            <a:r>
              <a:rPr lang="en-GB" sz="1100" b="1" dirty="0"/>
              <a:t>2012-04 SC April 2012</a:t>
            </a:r>
            <a:endParaRPr lang="en-US" sz="1100" b="1" dirty="0"/>
          </a:p>
          <a:p>
            <a:r>
              <a:rPr lang="en-GB" sz="1100" b="1" dirty="0"/>
              <a:t>2012-03 CPM-7 (2012) decision and side event</a:t>
            </a:r>
            <a:endParaRPr lang="en-US" sz="1100" b="1" dirty="0"/>
          </a:p>
          <a:p>
            <a:r>
              <a:rPr lang="en-GB" sz="1100" b="1" dirty="0"/>
              <a:t>2011-11 Steering Committee on Sea Containers (SCSC)</a:t>
            </a:r>
            <a:endParaRPr lang="en-US" sz="1100" b="1" dirty="0"/>
          </a:p>
          <a:p>
            <a:r>
              <a:rPr lang="en-GB" sz="1100" b="1" dirty="0"/>
              <a:t>2011-11 SC November 2011</a:t>
            </a:r>
            <a:endParaRPr lang="en-US" sz="1100" b="1" dirty="0"/>
          </a:p>
          <a:p>
            <a:r>
              <a:rPr lang="en-GB" sz="1100" b="1" dirty="0"/>
              <a:t>2011-03 SC selected experts for Expert Working Group (EWG)</a:t>
            </a:r>
            <a:endParaRPr lang="en-US" sz="1100" b="1" dirty="0"/>
          </a:p>
          <a:p>
            <a:r>
              <a:rPr lang="en-GB" sz="1100" b="1" dirty="0"/>
              <a:t>2010-04 SC approved </a:t>
            </a:r>
            <a:r>
              <a:rPr lang="en-GB" sz="1100" b="1" u="sng" dirty="0">
                <a:hlinkClick r:id="rId3"/>
              </a:rPr>
              <a:t>Specification 51 </a:t>
            </a:r>
            <a:r>
              <a:rPr lang="en-GB" sz="1100" b="1" i="1" u="sng" dirty="0">
                <a:hlinkClick r:id="rId3"/>
              </a:rPr>
              <a:t>Minimizing pest movement by sea containers and conveyances in international trade</a:t>
            </a:r>
            <a:endParaRPr lang="en-US" sz="1100" b="1" dirty="0"/>
          </a:p>
          <a:p>
            <a:r>
              <a:rPr lang="en-GB" sz="1100" b="1" dirty="0"/>
              <a:t>2010-03 </a:t>
            </a:r>
            <a:r>
              <a:rPr lang="en-GB" sz="1100" b="1" u="sng" dirty="0">
                <a:hlinkClick r:id="rId4"/>
              </a:rPr>
              <a:t>CPM-5</a:t>
            </a:r>
            <a:r>
              <a:rPr lang="en-GB" sz="1100" b="1" dirty="0"/>
              <a:t> recommended this topic be worked on as a matter of urgency</a:t>
            </a:r>
            <a:endParaRPr lang="en-US" sz="1100" b="1" dirty="0"/>
          </a:p>
          <a:p>
            <a:r>
              <a:rPr lang="en-GB" sz="1100" b="1" u="sng" dirty="0">
                <a:hlinkClick r:id="rId5"/>
              </a:rPr>
              <a:t>2009-11 Standards Committee (SC)</a:t>
            </a:r>
            <a:r>
              <a:rPr lang="en-GB" sz="1100" b="1" dirty="0"/>
              <a:t> approved draft specification for MC</a:t>
            </a:r>
            <a:endParaRPr lang="en-US" sz="1100" b="1" dirty="0"/>
          </a:p>
          <a:p>
            <a:r>
              <a:rPr lang="en-GB" sz="1100" b="1" dirty="0"/>
              <a:t>2008-03 Third meeting of the Commission on </a:t>
            </a:r>
            <a:r>
              <a:rPr lang="en-GB" sz="1100" b="1" dirty="0" err="1"/>
              <a:t>Phytosanitary</a:t>
            </a:r>
            <a:r>
              <a:rPr lang="en-GB" sz="1100" b="1" dirty="0"/>
              <a:t> Measures (</a:t>
            </a:r>
            <a:r>
              <a:rPr lang="en-GB" sz="1100" b="1" u="sng" dirty="0">
                <a:hlinkClick r:id="rId4"/>
              </a:rPr>
              <a:t>CPM-3</a:t>
            </a:r>
            <a:r>
              <a:rPr lang="en-GB" sz="1100" b="1" dirty="0"/>
              <a:t>) added topic </a:t>
            </a:r>
            <a:r>
              <a:rPr lang="en-GB" sz="1100" b="1" i="1" dirty="0"/>
              <a:t>Minimizing pest movement by sea containers and conveyances</a:t>
            </a:r>
            <a:r>
              <a:rPr lang="en-GB" sz="1100" b="1" dirty="0"/>
              <a:t> (2008-001) to the </a:t>
            </a:r>
            <a:r>
              <a:rPr lang="en-GB" sz="1100" b="1" i="1" dirty="0"/>
              <a:t>List of topics for IPPC standards</a:t>
            </a:r>
            <a:r>
              <a:rPr lang="en-GB" sz="1100" b="1" dirty="0"/>
              <a:t>.</a:t>
            </a:r>
            <a:endParaRPr lang="en-US" sz="1100" b="1" dirty="0"/>
          </a:p>
        </p:txBody>
      </p:sp>
      <p:pic>
        <p:nvPicPr>
          <p:cNvPr id="5" name="Picture 4" descr="http://www.phytosanitary.info/sites/phytosanitary.info/files/styles/large/public/Ready%20to%20attack%20%28Tuta%20absoluta%29.jpg?itok=GWAlVJik"/>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831982" y="3367935"/>
            <a:ext cx="2194661" cy="1938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56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228600"/>
            <a:ext cx="7772400" cy="969615"/>
          </a:xfrm>
        </p:spPr>
        <p:txBody>
          <a:bodyPr>
            <a:normAutofit/>
          </a:bodyPr>
          <a:lstStyle/>
          <a:p>
            <a:pPr algn="ctr" rtl="1"/>
            <a:r>
              <a:rPr lang="ar-QA" sz="2800" dirty="0">
                <a:solidFill>
                  <a:srgbClr val="165A30"/>
                </a:solidFill>
              </a:rPr>
              <a:t>توصية هيئة تدابير الصحة النباتية: الحاويات البحرية</a:t>
            </a:r>
            <a:r>
              <a:rPr lang="en-GB" sz="2800" dirty="0">
                <a:solidFill>
                  <a:srgbClr val="165A30"/>
                </a:solidFill>
              </a:rPr>
              <a:t/>
            </a:r>
            <a:br>
              <a:rPr lang="en-GB" sz="2800" dirty="0">
                <a:solidFill>
                  <a:srgbClr val="165A30"/>
                </a:solidFill>
              </a:rPr>
            </a:br>
            <a:endParaRPr lang="en-GB" sz="2800" dirty="0">
              <a:solidFill>
                <a:srgbClr val="165A30"/>
              </a:solidFill>
            </a:endParaRPr>
          </a:p>
        </p:txBody>
      </p:sp>
      <p:sp>
        <p:nvSpPr>
          <p:cNvPr id="3" name="Subtitle 2"/>
          <p:cNvSpPr>
            <a:spLocks noGrp="1"/>
          </p:cNvSpPr>
          <p:nvPr>
            <p:ph type="subTitle" idx="1"/>
          </p:nvPr>
        </p:nvSpPr>
        <p:spPr>
          <a:xfrm>
            <a:off x="6086912" y="1371600"/>
            <a:ext cx="4343401" cy="1752600"/>
          </a:xfrm>
        </p:spPr>
        <p:txBody>
          <a:bodyPr>
            <a:noAutofit/>
          </a:bodyPr>
          <a:lstStyle/>
          <a:p>
            <a:pPr marL="457200" indent="-457200" algn="just" rtl="1">
              <a:buFont typeface="Arial" panose="020B0604020202020204" pitchFamily="34" charset="0"/>
              <a:buChar char="•"/>
            </a:pPr>
            <a:r>
              <a:rPr lang="ar-QA" sz="1800" dirty="0">
                <a:solidFill>
                  <a:schemeClr val="tx1"/>
                </a:solidFill>
              </a:rPr>
              <a:t>طلبت هيئة تدابير الصحة النباتية (</a:t>
            </a:r>
            <a:r>
              <a:rPr lang="en-US" sz="1800" dirty="0">
                <a:solidFill>
                  <a:schemeClr val="tx1"/>
                </a:solidFill>
              </a:rPr>
              <a:t>9-2014</a:t>
            </a:r>
            <a:r>
              <a:rPr lang="ar-QA" sz="1800" dirty="0">
                <a:solidFill>
                  <a:schemeClr val="tx1"/>
                </a:solidFill>
              </a:rPr>
              <a:t>) من أمانة الاتفاقية بالتعاون مع الاتحاد الأوروبي والولايات المتحدة الأمريكية واليابان والأرجنتين والغابون إعداد مسودة لتوصية لإمكانية اعتمادها في الاجتماع العاشر لهيئة تدابير الصحة النباتية (</a:t>
            </a:r>
            <a:r>
              <a:rPr lang="en-US" sz="1800" dirty="0">
                <a:solidFill>
                  <a:schemeClr val="tx1"/>
                </a:solidFill>
              </a:rPr>
              <a:t>10-2015</a:t>
            </a:r>
            <a:r>
              <a:rPr lang="ar-QA" sz="1800" dirty="0">
                <a:solidFill>
                  <a:schemeClr val="tx1"/>
                </a:solidFill>
              </a:rPr>
              <a:t>).</a:t>
            </a:r>
          </a:p>
          <a:p>
            <a:pPr marL="457200" indent="-457200" algn="just" rtl="1">
              <a:buFont typeface="Arial" panose="020B0604020202020204" pitchFamily="34" charset="0"/>
              <a:buChar char="•"/>
            </a:pPr>
            <a:r>
              <a:rPr lang="ar-QA" sz="1800" dirty="0">
                <a:solidFill>
                  <a:schemeClr val="tx1"/>
                </a:solidFill>
              </a:rPr>
              <a:t>تلقت هيئة تدابير الصحة النباتية مقترح لتوصية هيئة تدابير الصحة النباتية بشأن الحاويات البحرية ، تم تقديمه من قبل: الأرجنتين ، والدنمارك ، والغابون ، واليابان ، وهولندا ، والولايات المتحدة الأمريكية ، وتم تعميمها للتعليق عليها.</a:t>
            </a:r>
          </a:p>
          <a:p>
            <a:pPr marL="457200" indent="-457200" algn="just" rtl="1">
              <a:buFont typeface="Arial" panose="020B0604020202020204" pitchFamily="34" charset="0"/>
              <a:buChar char="•"/>
            </a:pPr>
            <a:r>
              <a:rPr lang="ar-QA" sz="1800" dirty="0">
                <a:solidFill>
                  <a:schemeClr val="tx1"/>
                </a:solidFill>
              </a:rPr>
              <a:t>بعد اخذ التعليقات في الاعتبار قامت أمانة الاتفاقية بتنقيح مسودة التوصية.</a:t>
            </a:r>
          </a:p>
          <a:p>
            <a:pPr marL="457200" indent="-457200" algn="just" rtl="1">
              <a:buFont typeface="Arial" panose="020B0604020202020204" pitchFamily="34" charset="0"/>
              <a:buChar char="•"/>
            </a:pPr>
            <a:r>
              <a:rPr lang="ar-QA" sz="1800" dirty="0">
                <a:solidFill>
                  <a:schemeClr val="tx1"/>
                </a:solidFill>
              </a:rPr>
              <a:t>قام مكتب الهيئة بمراجعة المسودة ومن ثم تقديمه إلى هيئة تدابير الصحة النباتية.</a:t>
            </a:r>
          </a:p>
          <a:p>
            <a:pPr marL="457200" indent="-457200" algn="just" rtl="1">
              <a:buFont typeface="Arial" panose="020B0604020202020204" pitchFamily="34" charset="0"/>
              <a:buChar char="•"/>
            </a:pPr>
            <a:r>
              <a:rPr lang="ar-QA" sz="1800" dirty="0">
                <a:solidFill>
                  <a:schemeClr val="tx1"/>
                </a:solidFill>
              </a:rPr>
              <a:t>تم عرض التغييرات المقترحة وتم اعتمادها من قبل هيئة تدابير الصحة النباتية. </a:t>
            </a:r>
            <a:endParaRPr lang="en-US" sz="1800" dirty="0">
              <a:solidFill>
                <a:schemeClr val="tx1"/>
              </a:solidFill>
            </a:endParaRPr>
          </a:p>
        </p:txBody>
      </p:sp>
      <p:sp>
        <p:nvSpPr>
          <p:cNvPr id="4" name="Rectangle 3"/>
          <p:cNvSpPr/>
          <p:nvPr/>
        </p:nvSpPr>
        <p:spPr>
          <a:xfrm>
            <a:off x="1600200" y="1447800"/>
            <a:ext cx="3692180" cy="4360126"/>
          </a:xfrm>
          <a:prstGeom prst="rect">
            <a:avLst/>
          </a:prstGeom>
          <a:blipFill rotWithShape="1">
            <a:blip r:embed="rId2" cstate="hqprint">
              <a:extLst>
                <a:ext uri="{28A0092B-C50C-407E-A947-70E740481C1C}">
                  <a14:useLocalDpi xmlns:a14="http://schemas.microsoft.com/office/drawing/2010/main" val="0"/>
                </a:ext>
              </a:extLst>
            </a:blip>
            <a:srcRect/>
            <a:stretch>
              <a:fillRect t="-5000" b="-5000"/>
            </a:stretch>
          </a:blipFill>
          <a:ln w="19050" cap="flat" cmpd="sng" algn="ctr">
            <a:solidFill>
              <a:srgbClr val="000000"/>
            </a:solidFill>
            <a:prstDash val="solid"/>
          </a:ln>
          <a:effectLst/>
        </p:spPr>
      </p:sp>
    </p:spTree>
    <p:extLst>
      <p:ext uri="{BB962C8B-B14F-4D97-AF65-F5344CB8AC3E}">
        <p14:creationId xmlns:p14="http://schemas.microsoft.com/office/powerpoint/2010/main" val="13129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BC72CB-2DA0-DF42-A9A9-8679DF49371D}"/>
              </a:ext>
            </a:extLst>
          </p:cNvPr>
          <p:cNvSpPr txBox="1">
            <a:spLocks/>
          </p:cNvSpPr>
          <p:nvPr/>
        </p:nvSpPr>
        <p:spPr>
          <a:xfrm>
            <a:off x="645530" y="457200"/>
            <a:ext cx="115316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ar-QA" sz="2800" dirty="0">
                <a:solidFill>
                  <a:srgbClr val="165A30"/>
                </a:solidFill>
              </a:rPr>
              <a:t>فريق العمل المعنى بالحاويات البحرية (</a:t>
            </a:r>
            <a:r>
              <a:rPr lang="en-US" sz="2800" dirty="0">
                <a:solidFill>
                  <a:srgbClr val="165A30"/>
                </a:solidFill>
              </a:rPr>
              <a:t>SCTF</a:t>
            </a:r>
            <a:r>
              <a:rPr lang="ar-QA" sz="2800" dirty="0">
                <a:solidFill>
                  <a:srgbClr val="165A30"/>
                </a:solidFill>
              </a:rPr>
              <a:t>)</a:t>
            </a:r>
            <a:endParaRPr kumimoji="0" lang="en-GB" sz="2800" b="1" i="0" u="none" strike="noStrike" kern="1200" cap="none" spc="0" normalizeH="0" baseline="0" noProof="0" dirty="0">
              <a:ln>
                <a:noFill/>
              </a:ln>
              <a:solidFill>
                <a:srgbClr val="165A30"/>
              </a:solidFill>
              <a:effectLst/>
              <a:uLnTx/>
              <a:uFillTx/>
              <a:latin typeface="Calibri (body)"/>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it-IT" sz="2800" dirty="0">
              <a:solidFill>
                <a:srgbClr val="165A30"/>
              </a:solidFill>
            </a:endParaRPr>
          </a:p>
          <a:p>
            <a:pPr marL="0" marR="0" lvl="0" indent="0" algn="ctr" defTabSz="914400" rtl="0"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kumimoji="0" lang="en-US" sz="2800" b="1" i="0" u="none" strike="noStrike" kern="1200" cap="none" spc="0" normalizeH="0" baseline="0" noProof="0" dirty="0">
              <a:ln>
                <a:noFill/>
              </a:ln>
              <a:solidFill>
                <a:srgbClr val="165A30"/>
              </a:solidFill>
              <a:effectLst/>
              <a:uLnTx/>
              <a:uFillTx/>
              <a:latin typeface="Calibri (body)"/>
              <a:ea typeface="+mj-ea"/>
              <a:cs typeface="+mj-cs"/>
            </a:endParaRPr>
          </a:p>
        </p:txBody>
      </p:sp>
      <p:sp>
        <p:nvSpPr>
          <p:cNvPr id="5" name="Content Placeholder 2">
            <a:extLst>
              <a:ext uri="{FF2B5EF4-FFF2-40B4-BE49-F238E27FC236}">
                <a16:creationId xmlns:a16="http://schemas.microsoft.com/office/drawing/2014/main" id="{9EC58194-F3A6-6348-A98C-E8CEC719760A}"/>
              </a:ext>
            </a:extLst>
          </p:cNvPr>
          <p:cNvSpPr txBox="1">
            <a:spLocks/>
          </p:cNvSpPr>
          <p:nvPr/>
        </p:nvSpPr>
        <p:spPr>
          <a:xfrm>
            <a:off x="638096" y="1600200"/>
            <a:ext cx="11531600" cy="3124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r" defTabSz="914400" rtl="1"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ar-QA"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فريق العمل المعنى بالحاويات البحرية (</a:t>
            </a:r>
            <a:r>
              <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SCTF</a:t>
            </a:r>
            <a:r>
              <a:rPr kumimoji="0" lang="ar-QA"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هو مجموعة فرعية للجنة التنفيذ وبناء القدرات.</a:t>
            </a:r>
            <a:endParaRPr kumimoji="0" lang="en-NZ"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lvl="0" indent="-457200" algn="r" rtl="1">
              <a:spcBef>
                <a:spcPts val="1200"/>
              </a:spcBef>
              <a:buFont typeface="Arial" panose="020B0604020202020204" pitchFamily="34" charset="0"/>
              <a:buChar char="•"/>
              <a:defRPr/>
            </a:pPr>
            <a:r>
              <a:rPr lang="ar-QA" b="0" dirty="0">
                <a:solidFill>
                  <a:sysClr val="windowText" lastClr="000000"/>
                </a:solidFill>
              </a:rPr>
              <a:t>الغرض من هذا الفريق هو التوجيه والإشراف على تنفيذ خطة العمل التنفيذية للحاويات البحرية و التي تم اعتمادها من بل هيئة تدابير الصحة النباتية (</a:t>
            </a:r>
            <a:r>
              <a:rPr lang="en-US" b="0" dirty="0">
                <a:solidFill>
                  <a:sysClr val="windowText" lastClr="000000"/>
                </a:solidFill>
              </a:rPr>
              <a:t>CPM-12</a:t>
            </a:r>
            <a:r>
              <a:rPr lang="ar-QA" b="0" dirty="0">
                <a:solidFill>
                  <a:sysClr val="windowText" lastClr="000000"/>
                </a:solidFill>
              </a:rPr>
              <a:t>) </a:t>
            </a:r>
            <a:r>
              <a:rPr lang="en-NZ" b="0" dirty="0">
                <a:solidFill>
                  <a:sysClr val="windowText" lastClr="000000"/>
                </a:solidFill>
              </a:rPr>
              <a:t>، </a:t>
            </a:r>
            <a:r>
              <a:rPr lang="ar-QA" b="0" dirty="0">
                <a:solidFill>
                  <a:sysClr val="windowText" lastClr="000000"/>
                </a:solidFill>
              </a:rPr>
              <a:t>بمراقبة لجنة التنفيذ ؛</a:t>
            </a:r>
          </a:p>
          <a:p>
            <a:pPr marL="457200" lvl="0" indent="-457200" algn="r" rtl="1">
              <a:spcBef>
                <a:spcPts val="1200"/>
              </a:spcBef>
              <a:buFont typeface="Arial" panose="020B0604020202020204" pitchFamily="34" charset="0"/>
              <a:buChar char="•"/>
              <a:defRPr/>
            </a:pPr>
            <a:r>
              <a:rPr lang="ar-QA" b="0" dirty="0">
                <a:solidFill>
                  <a:sysClr val="windowText" lastClr="000000"/>
                </a:solidFill>
              </a:rPr>
              <a:t>يستمر فريق العمل لفترة مؤقتة ، على أقصى تقدير حتى ديسمبر 2021 ، وسيتم تقديم التقرير إلى اجتماع هيئة تدابير الصحة النباتية (</a:t>
            </a:r>
            <a:r>
              <a:rPr lang="en-US" b="0" dirty="0">
                <a:solidFill>
                  <a:sysClr val="windowText" lastClr="000000"/>
                </a:solidFill>
              </a:rPr>
              <a:t>CPM-16</a:t>
            </a:r>
            <a:r>
              <a:rPr lang="ar-QA" b="0" dirty="0">
                <a:solidFill>
                  <a:sysClr val="windowText" lastClr="000000"/>
                </a:solidFill>
              </a:rPr>
              <a:t>)</a:t>
            </a:r>
            <a:r>
              <a:rPr lang="en-GB" b="0" dirty="0">
                <a:solidFill>
                  <a:sysClr val="windowText" lastClr="000000"/>
                </a:solidFill>
              </a:rPr>
              <a:t> </a:t>
            </a:r>
            <a:r>
              <a:rPr lang="ar-QA" b="0" dirty="0">
                <a:solidFill>
                  <a:sysClr val="windowText" lastClr="000000"/>
                </a:solidFill>
              </a:rPr>
              <a:t>في عام 2022.</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6" name="Picture 3"/>
          <p:cNvPicPr>
            <a:picLocks noChangeAspect="1"/>
          </p:cNvPicPr>
          <p:nvPr/>
        </p:nvPicPr>
        <p:blipFill>
          <a:blip r:embed="rId2"/>
          <a:stretch>
            <a:fillRect/>
          </a:stretch>
        </p:blipFill>
        <p:spPr>
          <a:xfrm>
            <a:off x="651107" y="4495800"/>
            <a:ext cx="11531599" cy="1697625"/>
          </a:xfrm>
          <a:prstGeom prst="rect">
            <a:avLst/>
          </a:prstGeom>
        </p:spPr>
      </p:pic>
    </p:spTree>
    <p:extLst>
      <p:ext uri="{BB962C8B-B14F-4D97-AF65-F5344CB8AC3E}">
        <p14:creationId xmlns:p14="http://schemas.microsoft.com/office/powerpoint/2010/main" val="3801618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A154FB8-D34E-F649-87F3-227E331D84BF}"/>
              </a:ext>
            </a:extLst>
          </p:cNvPr>
          <p:cNvSpPr txBox="1">
            <a:spLocks/>
          </p:cNvSpPr>
          <p:nvPr/>
        </p:nvSpPr>
        <p:spPr>
          <a:xfrm>
            <a:off x="285750" y="1676400"/>
            <a:ext cx="11906250" cy="487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514350" algn="r" defTabSz="914400" rtl="1" eaLnBrk="1" fontAlgn="auto" latinLnBrk="0" hangingPunct="1">
              <a:lnSpc>
                <a:spcPct val="110000"/>
              </a:lnSpc>
              <a:spcBef>
                <a:spcPts val="0"/>
              </a:spcBef>
              <a:spcAft>
                <a:spcPts val="0"/>
              </a:spcAft>
              <a:buClrTx/>
              <a:buSzTx/>
              <a:buFont typeface="+mj-lt"/>
              <a:buAutoNum type="arabicPeriod"/>
              <a:tabLst/>
              <a:defRPr/>
            </a:pPr>
            <a:r>
              <a:rPr kumimoji="0" lang="ar-QA"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قياس تأثير مدونة السلوك الخاصة بوحدات نقل البضائع (</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CTU Code</a:t>
            </a:r>
            <a:r>
              <a:rPr kumimoji="0" lang="ar-QA"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من خلال</a:t>
            </a:r>
            <a:r>
              <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857250" lvl="1" indent="-457200" algn="r" rtl="1">
              <a:defRPr/>
            </a:pPr>
            <a:r>
              <a:rPr lang="ar-QA" b="0" dirty="0">
                <a:solidFill>
                  <a:sysClr val="windowText" lastClr="000000"/>
                </a:solidFill>
              </a:rPr>
              <a:t>وضع بروتوكول مشترك بين الاتفاقية الدولية لوقاية النباتات والمنظمة البحرية الدولية / قطاع الصناعة لجمع البيانات المتعلقة بتلوث الحاويات البحرية</a:t>
            </a:r>
            <a:r>
              <a:rPr kumimoji="0" lang="ar-QA"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857250" lvl="1" indent="-457200" algn="r" rtl="1">
              <a:defRPr/>
            </a:pPr>
            <a:r>
              <a:rPr kumimoji="0" lang="ar-QA"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مراقبة </a:t>
            </a:r>
            <a:r>
              <a:rPr lang="ar-QA" b="0" dirty="0">
                <a:solidFill>
                  <a:sysClr val="windowText" lastClr="000000"/>
                </a:solidFill>
              </a:rPr>
              <a:t>جدوى وتنفيذ مدونة السلوك الخاصة بوحدات نقل البضائع (</a:t>
            </a:r>
            <a:r>
              <a:rPr lang="en-US" b="0" dirty="0">
                <a:solidFill>
                  <a:sysClr val="windowText" lastClr="000000"/>
                </a:solidFill>
              </a:rPr>
              <a:t>CTU Code</a:t>
            </a:r>
            <a:r>
              <a:rPr lang="ar-QA" b="0" dirty="0">
                <a:solidFill>
                  <a:sysClr val="windowText" lastClr="000000"/>
                </a:solidFill>
              </a:rPr>
              <a:t>)</a:t>
            </a:r>
            <a:r>
              <a:rPr kumimoji="0" lang="ar-QA"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00050" marR="0" lvl="1" indent="0" algn="r" defTabSz="914400" rtl="1" eaLnBrk="1" fontAlgn="auto" latinLnBrk="0" hangingPunct="1">
              <a:lnSpc>
                <a:spcPct val="90000"/>
              </a:lnSpc>
              <a:spcBef>
                <a:spcPts val="500"/>
              </a:spcBef>
              <a:spcAft>
                <a:spcPts val="0"/>
              </a:spcAft>
              <a:buClrTx/>
              <a:buSzTx/>
              <a:buNone/>
              <a:tabLst/>
              <a:defRPr/>
            </a:pP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lvl="0" indent="0" algn="r" rtl="1">
              <a:defRPr/>
            </a:pPr>
            <a:r>
              <a:rPr lang="ar-QA" sz="2400" b="0" dirty="0">
                <a:solidFill>
                  <a:prstClr val="black"/>
                </a:solidFill>
                <a:latin typeface="Calibri" panose="020F0502020204030204"/>
              </a:rPr>
              <a:t>2. </a:t>
            </a:r>
            <a:r>
              <a:rPr lang="ar-QA" sz="2400" b="0" dirty="0">
                <a:solidFill>
                  <a:prstClr val="black"/>
                </a:solidFill>
              </a:rPr>
              <a:t>زيادة الوعي بمخاطر آفات الحاويات البحرية من خلال</a:t>
            </a: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857250" lvl="1" indent="-457200" algn="r" rtl="1">
              <a:defRPr/>
            </a:pPr>
            <a:r>
              <a:rPr lang="ar-QA" b="0" dirty="0">
                <a:solidFill>
                  <a:prstClr val="black"/>
                </a:solidFill>
              </a:rPr>
              <a:t>طلب ونشر مواد إرشادية لإدارة مخاطر آفات الحاويات البحرية</a:t>
            </a:r>
            <a:r>
              <a:rPr kumimoji="0" lang="ar-QA" sz="24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57250" lvl="1" indent="-457200" algn="r" rtl="1">
              <a:defRPr/>
            </a:pPr>
            <a:r>
              <a:rPr lang="ar-QA" b="0" dirty="0">
                <a:solidFill>
                  <a:prstClr val="black"/>
                </a:solidFill>
              </a:rPr>
              <a:t>تشجيع المنظمات الوطنية لوقاية النباتات على إبلاغ قطاع الصناعة بالمخاطر والإجراءات الدولية الممكنة لإدارة مخاطر الآفات المرتبطة بالحاويات البحرية ؛</a:t>
            </a:r>
            <a:endParaRPr kumimoji="0" lang="en-SG"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57250" marR="0" lvl="1" indent="-4572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SG" sz="24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400050" marR="0" lvl="1" indent="0" algn="r" defTabSz="914400" rtl="1"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 name="Rettangolo 6"/>
          <p:cNvSpPr/>
          <p:nvPr/>
        </p:nvSpPr>
        <p:spPr>
          <a:xfrm>
            <a:off x="2881514" y="228600"/>
            <a:ext cx="6022803" cy="523220"/>
          </a:xfrm>
          <a:prstGeom prst="rect">
            <a:avLst/>
          </a:prstGeom>
        </p:spPr>
        <p:txBody>
          <a:bodyPr wrap="none">
            <a:spAutoFit/>
          </a:bodyPr>
          <a:lstStyle/>
          <a:p>
            <a:pPr lvl="0" algn="r" defTabSz="914400" rtl="1">
              <a:defRPr/>
            </a:pPr>
            <a:r>
              <a:rPr lang="ar-QA" sz="2800" b="1" kern="0" dirty="0">
                <a:solidFill>
                  <a:srgbClr val="165A30"/>
                </a:solidFill>
                <a:latin typeface="Calibri (body)"/>
                <a:ea typeface="+mj-ea"/>
                <a:cs typeface="+mj-cs"/>
              </a:rPr>
              <a:t>كانت المهام الرئيسية الأصلية لفريق العمل (</a:t>
            </a:r>
            <a:r>
              <a:rPr lang="en-US" sz="2800" b="1" kern="0" dirty="0">
                <a:solidFill>
                  <a:srgbClr val="165A30"/>
                </a:solidFill>
                <a:latin typeface="Calibri (body)"/>
                <a:ea typeface="+mj-ea"/>
                <a:cs typeface="+mj-cs"/>
              </a:rPr>
              <a:t>SCTF</a:t>
            </a:r>
            <a:r>
              <a:rPr lang="ar-QA" sz="2800" b="1" kern="0" dirty="0">
                <a:solidFill>
                  <a:srgbClr val="165A30"/>
                </a:solidFill>
                <a:latin typeface="Calibri (body)"/>
                <a:ea typeface="+mj-ea"/>
                <a:cs typeface="+mj-cs"/>
              </a:rPr>
              <a:t>)</a:t>
            </a:r>
            <a:endParaRPr kumimoji="0" lang="en-GB"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25431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D5B427A-B08A-F641-87CC-D3742D4890A4}"/>
              </a:ext>
            </a:extLst>
          </p:cNvPr>
          <p:cNvSpPr txBox="1">
            <a:spLocks/>
          </p:cNvSpPr>
          <p:nvPr/>
        </p:nvSpPr>
        <p:spPr>
          <a:xfrm>
            <a:off x="5257800" y="1828033"/>
            <a:ext cx="6019800"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just" rtl="1">
              <a:buFont typeface="Arial" panose="020B0604020202020204" pitchFamily="34" charset="0"/>
              <a:buChar char="•"/>
              <a:defRPr/>
            </a:pPr>
            <a:r>
              <a:rPr lang="ar-QA" sz="1900" b="0" dirty="0">
                <a:solidFill>
                  <a:sysClr val="windowText" lastClr="000000"/>
                </a:solidFill>
              </a:rPr>
              <a:t>زيادة الوعي بمخاطر آفات الحاويات البحرية من خلال نشر البيانات المتعلقة بالتلوث وكذلك المواد الإرشادية لإدارة مخاطر آفات الحاويات البحرية</a:t>
            </a:r>
          </a:p>
          <a:p>
            <a:pPr marL="342900" lvl="0" indent="-342900" algn="just" rtl="1">
              <a:buFont typeface="Arial" panose="020B0604020202020204" pitchFamily="34" charset="0"/>
              <a:buChar char="•"/>
              <a:defRPr/>
            </a:pPr>
            <a:r>
              <a:rPr lang="ar-QA" sz="1900" b="0" dirty="0">
                <a:solidFill>
                  <a:sysClr val="windowText" lastClr="000000"/>
                </a:solidFill>
              </a:rPr>
              <a:t>توفير معلومات عن مخاطر الآفات في الحاويات البحرية وإدارتها</a:t>
            </a:r>
          </a:p>
          <a:p>
            <a:pPr marL="342900" lvl="0" indent="-342900" algn="just" rtl="1">
              <a:buFont typeface="Arial" panose="020B0604020202020204" pitchFamily="34" charset="0"/>
              <a:buChar char="•"/>
              <a:defRPr/>
            </a:pPr>
            <a:r>
              <a:rPr lang="ar-QA" sz="1900" b="0" dirty="0">
                <a:solidFill>
                  <a:sysClr val="windowText" lastClr="000000"/>
                </a:solidFill>
              </a:rPr>
              <a:t>التنسيق مع الأطراف المتعاقدة والمنظمات الإقليمية لوقاية النباتات و قطاع الصناعة والمنظمات الدولية الأخرى</a:t>
            </a:r>
          </a:p>
          <a:p>
            <a:pPr marL="342900" lvl="0" indent="-342900" algn="just" rtl="1">
              <a:buFont typeface="Arial" panose="020B0604020202020204" pitchFamily="34" charset="0"/>
              <a:buChar char="•"/>
              <a:defRPr/>
            </a:pPr>
            <a:r>
              <a:rPr lang="ar-QA" sz="1900" b="0" dirty="0">
                <a:solidFill>
                  <a:sysClr val="windowText" lastClr="000000"/>
                </a:solidFill>
              </a:rPr>
              <a:t>ضمان آلية للأطراف المتعاقدة لإبلاغ هيئة تدابير الصحة النباتية عن التقدم والإنجازات التي تحرزها </a:t>
            </a:r>
            <a:endParaRPr kumimoji="0" lang="en-GB"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Rectangle 3"/>
          <p:cNvSpPr/>
          <p:nvPr/>
        </p:nvSpPr>
        <p:spPr>
          <a:xfrm>
            <a:off x="1295400" y="1524000"/>
            <a:ext cx="3546087" cy="4774581"/>
          </a:xfrm>
          <a:prstGeom prst="rect">
            <a:avLst/>
          </a:prstGeom>
          <a:blipFill rotWithShape="1">
            <a:blip r:embed="rId2" cstate="hqprint">
              <a:extLst>
                <a:ext uri="{28A0092B-C50C-407E-A947-70E740481C1C}">
                  <a14:useLocalDpi xmlns:a14="http://schemas.microsoft.com/office/drawing/2010/main" val="0"/>
                </a:ext>
              </a:extLst>
            </a:blip>
            <a:srcRect/>
            <a:stretch>
              <a:fillRect l="-34000" r="-34000"/>
            </a:stretch>
          </a:blipFill>
          <a:ln w="19050" cap="flat" cmpd="sng" algn="ctr">
            <a:solidFill>
              <a:srgbClr val="000000"/>
            </a:solidFill>
            <a:prstDash val="solid"/>
          </a:ln>
          <a:effectLst/>
        </p:spPr>
      </p:sp>
      <p:sp>
        <p:nvSpPr>
          <p:cNvPr id="6" name="Title 1">
            <a:extLst>
              <a:ext uri="{FF2B5EF4-FFF2-40B4-BE49-F238E27FC236}">
                <a16:creationId xmlns:a16="http://schemas.microsoft.com/office/drawing/2014/main" id="{857DEAEE-DCCF-144F-A371-6EE15737F0E9}"/>
              </a:ext>
            </a:extLst>
          </p:cNvPr>
          <p:cNvSpPr txBox="1">
            <a:spLocks/>
          </p:cNvSpPr>
          <p:nvPr/>
        </p:nvSpPr>
        <p:spPr>
          <a:xfrm>
            <a:off x="1600200" y="0"/>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ar-QA" sz="2400" b="1" i="0" u="none" strike="noStrike" kern="1200" cap="none" spc="0" normalizeH="0" baseline="0" noProof="0" dirty="0">
                <a:ln>
                  <a:noFill/>
                </a:ln>
                <a:solidFill>
                  <a:srgbClr val="165A30"/>
                </a:solidFill>
                <a:effectLst/>
                <a:uLnTx/>
                <a:uFillTx/>
                <a:latin typeface="Calibri (body)"/>
                <a:ea typeface="+mj-ea"/>
                <a:cs typeface="+mj-cs"/>
              </a:rPr>
              <a:t>بعض من ما تم إنجازه</a:t>
            </a:r>
          </a:p>
          <a:p>
            <a:pPr marL="0" marR="0" lvl="0" indent="0" algn="ctr" defTabSz="914400" rtl="1" eaLnBrk="1" fontAlgn="auto" latinLnBrk="0" hangingPunct="1">
              <a:lnSpc>
                <a:spcPct val="90000"/>
              </a:lnSpc>
              <a:spcBef>
                <a:spcPct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ar-QA" sz="2400" dirty="0">
                <a:solidFill>
                  <a:srgbClr val="165A30"/>
                </a:solidFill>
              </a:rPr>
              <a:t>خلال 5 سنوات من عمل فريق (</a:t>
            </a:r>
            <a:r>
              <a:rPr lang="en-US" sz="2400" dirty="0">
                <a:solidFill>
                  <a:srgbClr val="165A30"/>
                </a:solidFill>
              </a:rPr>
              <a:t>SCTF</a:t>
            </a:r>
            <a:r>
              <a:rPr lang="ar-QA" sz="2400" dirty="0">
                <a:solidFill>
                  <a:srgbClr val="165A30"/>
                </a:solidFill>
              </a:rPr>
              <a:t>)</a:t>
            </a:r>
            <a:endParaRPr kumimoji="0" lang="en-US" sz="2400" b="1" i="0" u="none" strike="noStrike" kern="1200" cap="none" spc="0" normalizeH="0" baseline="0" noProof="0" dirty="0">
              <a:ln>
                <a:noFill/>
              </a:ln>
              <a:solidFill>
                <a:srgbClr val="165A30"/>
              </a:solidFill>
              <a:effectLst/>
              <a:uLnTx/>
              <a:uFillTx/>
              <a:latin typeface="Calibri (body)"/>
              <a:ea typeface="+mj-ea"/>
              <a:cs typeface="+mj-cs"/>
            </a:endParaRPr>
          </a:p>
        </p:txBody>
      </p:sp>
    </p:spTree>
    <p:extLst>
      <p:ext uri="{BB962C8B-B14F-4D97-AF65-F5344CB8AC3E}">
        <p14:creationId xmlns:p14="http://schemas.microsoft.com/office/powerpoint/2010/main" val="1482815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2106" y="1447800"/>
            <a:ext cx="3787494" cy="4685370"/>
          </a:xfrm>
          <a:prstGeom prst="rect">
            <a:avLst/>
          </a:prstGeom>
          <a:blipFill rotWithShape="1">
            <a:blip r:embed="rId2"/>
            <a:stretch>
              <a:fillRect/>
            </a:stretch>
          </a:blipFill>
          <a:ln w="19050" cap="flat" cmpd="sng" algn="ctr">
            <a:solidFill>
              <a:srgbClr val="000000"/>
            </a:solidFill>
            <a:prstDash val="solid"/>
          </a:ln>
          <a:effectLst/>
        </p:spPr>
      </p:sp>
      <p:sp>
        <p:nvSpPr>
          <p:cNvPr id="5" name="Content Placeholder 2">
            <a:extLst>
              <a:ext uri="{FF2B5EF4-FFF2-40B4-BE49-F238E27FC236}">
                <a16:creationId xmlns:a16="http://schemas.microsoft.com/office/drawing/2014/main" id="{2D5B427A-B08A-F641-87CC-D3742D4890A4}"/>
              </a:ext>
            </a:extLst>
          </p:cNvPr>
          <p:cNvSpPr txBox="1">
            <a:spLocks/>
          </p:cNvSpPr>
          <p:nvPr/>
        </p:nvSpPr>
        <p:spPr>
          <a:xfrm>
            <a:off x="4419600" y="2286000"/>
            <a:ext cx="7082884" cy="52094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0" indent="-342900" algn="just" rtl="1">
              <a:buFont typeface="Arial" panose="020B0604020202020204" pitchFamily="34" charset="0"/>
              <a:buChar char="•"/>
              <a:defRPr/>
            </a:pPr>
            <a:r>
              <a:rPr lang="ar-QA" sz="2000" b="0" dirty="0">
                <a:solidFill>
                  <a:sysClr val="windowText" lastClr="000000"/>
                </a:solidFill>
              </a:rPr>
              <a:t>تقديم المشورة حول كيفية تحديث مدونة سولك وحدة نقل البضائع (</a:t>
            </a:r>
            <a:r>
              <a:rPr lang="en-US" sz="2000" b="0" dirty="0">
                <a:solidFill>
                  <a:sysClr val="windowText" lastClr="000000"/>
                </a:solidFill>
              </a:rPr>
              <a:t>CTU Code</a:t>
            </a:r>
            <a:r>
              <a:rPr lang="ar-QA" sz="2000" b="0" dirty="0">
                <a:solidFill>
                  <a:sysClr val="windowText" lastClr="000000"/>
                </a:solidFill>
              </a:rPr>
              <a:t>) أو أي وثيقة أخرى.</a:t>
            </a:r>
          </a:p>
          <a:p>
            <a:pPr marL="342900" lvl="0" indent="-342900" algn="just" rtl="1">
              <a:buFont typeface="Arial" panose="020B0604020202020204" pitchFamily="34" charset="0"/>
              <a:buChar char="•"/>
              <a:defRPr/>
            </a:pPr>
            <a:r>
              <a:rPr lang="ar-QA" sz="2000" b="0" dirty="0">
                <a:solidFill>
                  <a:sysClr val="windowText" lastClr="000000"/>
                </a:solidFill>
              </a:rPr>
              <a:t>تشجيع المنظمات الوطنية لوقاية النباتات على إبلاغ قطاع الصناعة بالمخاطر والإجراءات الدولية الممكنة لإدارة مخاطر الآفات المرتبطة بالحاويات البحرية</a:t>
            </a:r>
          </a:p>
          <a:p>
            <a:pPr marL="342900" lvl="0" indent="-342900" algn="just" rtl="1">
              <a:buFont typeface="Arial" panose="020B0604020202020204" pitchFamily="34" charset="0"/>
              <a:buChar char="•"/>
              <a:defRPr/>
            </a:pPr>
            <a:r>
              <a:rPr lang="ar-QA" sz="2000" b="0" dirty="0">
                <a:solidFill>
                  <a:sysClr val="windowText" lastClr="000000"/>
                </a:solidFill>
              </a:rPr>
              <a:t>تعزيز التواصل من خلال وسائل التواصل الاجتماعي ، وبيانات الحقائق، وتبادل أفضل الممارسات</a:t>
            </a:r>
          </a:p>
          <a:p>
            <a:pPr marL="342900" lvl="0" indent="-342900" algn="just" rtl="1">
              <a:buFont typeface="Arial" panose="020B0604020202020204" pitchFamily="34" charset="0"/>
              <a:buChar char="•"/>
              <a:defRPr/>
            </a:pPr>
            <a:r>
              <a:rPr lang="ar-QA" sz="2000" b="0" dirty="0">
                <a:solidFill>
                  <a:sysClr val="windowText" lastClr="000000"/>
                </a:solidFill>
              </a:rPr>
              <a:t>وكالة مانحة لدعم تجارب البلدان النامية </a:t>
            </a:r>
            <a:endParaRPr kumimoji="0" lang="en-GB"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857DEAEE-DCCF-144F-A371-6EE15737F0E9}"/>
              </a:ext>
            </a:extLst>
          </p:cNvPr>
          <p:cNvSpPr txBox="1">
            <a:spLocks/>
          </p:cNvSpPr>
          <p:nvPr/>
        </p:nvSpPr>
        <p:spPr>
          <a:xfrm>
            <a:off x="2133600" y="1859"/>
            <a:ext cx="8603065"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b="1" kern="1200">
                <a:solidFill>
                  <a:schemeClr val="tx1"/>
                </a:solidFill>
                <a:latin typeface="Calibri (body)"/>
                <a:ea typeface="+mj-ea"/>
                <a:cs typeface="+mj-cs"/>
              </a:defRPr>
            </a:lvl1pPr>
          </a:lstStyle>
          <a:p>
            <a:pPr lvl="0" rtl="1">
              <a:defRPr/>
            </a:pPr>
            <a:r>
              <a:rPr lang="ar-QA" sz="2400" dirty="0">
                <a:solidFill>
                  <a:srgbClr val="165A30"/>
                </a:solidFill>
              </a:rPr>
              <a:t>بعض من ما تم إنجازه</a:t>
            </a:r>
          </a:p>
          <a:p>
            <a:pPr lvl="0" rtl="1">
              <a:defRPr/>
            </a:pPr>
            <a:r>
              <a:rPr lang="ar-QA" sz="2400" dirty="0">
                <a:solidFill>
                  <a:srgbClr val="165A30"/>
                </a:solidFill>
              </a:rPr>
              <a:t>خلال 5 سنوات من عمل فريق (</a:t>
            </a:r>
            <a:r>
              <a:rPr lang="en-US" sz="2400" dirty="0">
                <a:solidFill>
                  <a:srgbClr val="165A30"/>
                </a:solidFill>
              </a:rPr>
              <a:t>SCTF</a:t>
            </a:r>
            <a:r>
              <a:rPr lang="ar-QA" sz="2400" dirty="0">
                <a:solidFill>
                  <a:srgbClr val="165A30"/>
                </a:solidFill>
              </a:rPr>
              <a:t>)</a:t>
            </a:r>
            <a:endParaRPr lang="en-US" sz="2400" dirty="0">
              <a:solidFill>
                <a:srgbClr val="165A30"/>
              </a:solidFill>
            </a:endParaRPr>
          </a:p>
        </p:txBody>
      </p:sp>
    </p:spTree>
    <p:extLst>
      <p:ext uri="{BB962C8B-B14F-4D97-AF65-F5344CB8AC3E}">
        <p14:creationId xmlns:p14="http://schemas.microsoft.com/office/powerpoint/2010/main" val="3206141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2438400" y="2133600"/>
            <a:ext cx="8229600" cy="383973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استبيان الحاويات البحرية</a:t>
            </a: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1" i="0" u="sng" strike="noStrike" kern="1200" cap="none" spc="0" normalizeH="0" baseline="0" noProof="0" dirty="0">
                <a:ln>
                  <a:noFill/>
                </a:ln>
                <a:solidFill>
                  <a:sysClr val="windowText" lastClr="000000"/>
                </a:solidFill>
                <a:effectLst/>
                <a:uLnTx/>
                <a:uFillTx/>
                <a:latin typeface="Calibri" panose="020F0502020204030204"/>
                <a:ea typeface="+mn-ea"/>
                <a:cs typeface="+mn-cs"/>
                <a:hlinkClick r:id="rId2"/>
              </a:rPr>
              <a:t>خطوط  توجيهية بشأن مسوحات الحاويات البحرية للمنظمات الوطنية لوقاية النباتات</a:t>
            </a: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1" i="0" u="sng"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إرشادات الاتفاقية الدولية لوقاية النباتات بشأن نظافة الحاويات البحرية</a:t>
            </a:r>
            <a:endParaRPr kumimoji="0" lang="en-US" sz="2800" b="1" i="0" u="sng"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1" i="0" u="sng" strike="noStrike" kern="1200" cap="none" spc="0" normalizeH="0" baseline="0" noProof="0" dirty="0">
                <a:ln>
                  <a:noFill/>
                </a:ln>
                <a:solidFill>
                  <a:sysClr val="windowText" lastClr="000000"/>
                </a:solidFill>
                <a:effectLst/>
                <a:uLnTx/>
                <a:uFillTx/>
                <a:latin typeface="Calibri" panose="020F0502020204030204"/>
                <a:ea typeface="+mn-ea"/>
                <a:cs typeface="+mn-cs"/>
                <a:hlinkClick r:id="rId4"/>
              </a:rPr>
              <a:t>الحد من انتشار الآفات الغازية عن طريق الحاويات البحرية</a:t>
            </a:r>
            <a:r>
              <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ar-QA"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بيان حقائق صادر عن الاتفاقية الدولية لوقاية النباتات</a:t>
            </a: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0" indent="-4572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ar-QA" sz="2800" b="1" i="0" u="sng" strike="noStrike" kern="1200" cap="none" spc="0" normalizeH="0" baseline="0" noProof="0" dirty="0">
                <a:ln>
                  <a:noFill/>
                </a:ln>
                <a:solidFill>
                  <a:sysClr val="windowText" lastClr="000000"/>
                </a:solidFill>
                <a:effectLst/>
                <a:uLnTx/>
                <a:uFillTx/>
                <a:latin typeface="Calibri" panose="020F0502020204030204"/>
                <a:ea typeface="+mn-ea"/>
                <a:cs typeface="+mn-cs"/>
                <a:hlinkClick r:id="rId5"/>
              </a:rPr>
              <a:t>سلاسل إمداد الحاويات البحرية ونظافتها: دليل أفضل الممارسات للاتفاقية الدولية لوقاية النباتات بشأن تدابير تقليل التلوث بالآفات</a:t>
            </a:r>
            <a:endParaRPr kumimoji="0" lang="en-US" sz="2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 name="Title 1"/>
          <p:cNvSpPr txBox="1">
            <a:spLocks/>
          </p:cNvSpPr>
          <p:nvPr/>
        </p:nvSpPr>
        <p:spPr>
          <a:xfrm>
            <a:off x="2057400" y="-228600"/>
            <a:ext cx="8229600" cy="914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087375" rtl="1" eaLnBrk="0" fontAlgn="base" hangingPunct="0">
              <a:lnSpc>
                <a:spcPct val="100000"/>
              </a:lnSpc>
              <a:spcAft>
                <a:spcPct val="0"/>
              </a:spcAft>
              <a:defRPr/>
            </a:pP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a:r>
            <a:b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br>
            <a:r>
              <a:rPr lang="ar-QA"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مخرجات عمل فريق العمل</a:t>
            </a:r>
          </a:p>
          <a:p>
            <a:pPr algn="ctr" defTabSz="1087375" rtl="1" eaLnBrk="0" fontAlgn="base" hangingPunct="0">
              <a:lnSpc>
                <a:spcPct val="100000"/>
              </a:lnSpc>
              <a:spcAft>
                <a:spcPct val="0"/>
              </a:spcAft>
              <a:defRPr/>
            </a:pPr>
            <a:r>
              <a:rPr lang="ar-QA"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  للمساعدة في معالجة</a:t>
            </a:r>
          </a:p>
          <a:p>
            <a:pPr algn="ctr" defTabSz="1087375" rtl="1" eaLnBrk="0" fontAlgn="base" hangingPunct="0">
              <a:lnSpc>
                <a:spcPct val="100000"/>
              </a:lnSpc>
              <a:spcAft>
                <a:spcPct val="0"/>
              </a:spcAft>
              <a:defRPr/>
            </a:pPr>
            <a:r>
              <a:rPr lang="ar-QA"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مخاطر الآفات المرتبطة بوحدات نقل البضائع </a:t>
            </a:r>
            <a:r>
              <a:rPr lang="en-US" sz="3200" dirty="0">
                <a:solidFill>
                  <a:srgbClr val="165A30"/>
                </a:solidFill>
                <a:effectLst>
                  <a:outerShdw blurRad="38100" dist="38100" dir="2700000" algn="tl">
                    <a:srgbClr val="000000">
                      <a:alpha val="43137"/>
                    </a:srgbClr>
                  </a:outerShdw>
                </a:effectLst>
                <a:latin typeface="Arial" panose="020B0604020202020204" pitchFamily="34" charset="0"/>
                <a:ea typeface="Arial Unicode MS" panose="020B0604020202020204" pitchFamily="34" charset="-128"/>
                <a:cs typeface="Arial" panose="020B0604020202020204" pitchFamily="34" charset="0"/>
              </a:rPr>
              <a:t>CTU؟ </a:t>
            </a:r>
            <a:endParaRPr lang="en-US" sz="3200" dirty="0"/>
          </a:p>
        </p:txBody>
      </p:sp>
    </p:spTree>
    <p:extLst>
      <p:ext uri="{BB962C8B-B14F-4D97-AF65-F5344CB8AC3E}">
        <p14:creationId xmlns:p14="http://schemas.microsoft.com/office/powerpoint/2010/main" val="3952135463"/>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B6D1CDB-15D1-4C85-BFBF-7D1270C6F64A}">
  <ds:schemaRef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purl.org/dc/terms/"/>
    <ds:schemaRef ds:uri="a3b9c205-ff93-4b66-a73e-1385ea8adb4a"/>
    <ds:schemaRef ds:uri="http://www.w3.org/XML/1998/namespace"/>
  </ds:schemaRefs>
</ds:datastoreItem>
</file>

<file path=customXml/itemProps2.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4.xml><?xml version="1.0" encoding="utf-8"?>
<ds:datastoreItem xmlns:ds="http://schemas.openxmlformats.org/officeDocument/2006/customXml" ds:itemID="{D2323DA9-710D-4C08-8632-E1243AEA8C25}">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422</TotalTime>
  <Words>1703</Words>
  <Application>Microsoft Office PowerPoint</Application>
  <PresentationFormat>Widescreen</PresentationFormat>
  <Paragraphs>112</Paragraphs>
  <Slides>14</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14</vt:i4>
      </vt:variant>
    </vt:vector>
  </HeadingPairs>
  <TitlesOfParts>
    <vt:vector size="25" baseType="lpstr">
      <vt:lpstr>.AppleSystemUIFont</vt:lpstr>
      <vt:lpstr>Arial</vt:lpstr>
      <vt:lpstr>Arial Unicode MS</vt:lpstr>
      <vt:lpstr>Calibri</vt:lpstr>
      <vt:lpstr>Calibri (body)</vt:lpstr>
      <vt:lpstr>Calibri Light</vt:lpstr>
      <vt:lpstr>Georgia</vt:lpstr>
      <vt:lpstr>Times New Roman</vt:lpstr>
      <vt:lpstr>Wingdings</vt:lpstr>
      <vt:lpstr>COVER</vt:lpstr>
      <vt:lpstr>Internal screen</vt:lpstr>
      <vt:lpstr>تنسيق الجهود العالمية للحد من دخول الآفات عبر مسار الحاويات البحرية</vt:lpstr>
      <vt:lpstr>PowerPoint Presentation</vt:lpstr>
      <vt:lpstr>مسودة المعيار الدولي لتدابير الصحة النباتية</vt:lpstr>
      <vt:lpstr>توصية هيئة تدابير الصحة النباتية: الحاويات البحرية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لكم</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31</cp:revision>
  <cp:lastPrinted>2018-12-10T09:55:32Z</cp:lastPrinted>
  <dcterms:created xsi:type="dcterms:W3CDTF">2019-07-18T08:44:31Z</dcterms:created>
  <dcterms:modified xsi:type="dcterms:W3CDTF">2021-07-28T06:33:33Z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