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5"/>
  </p:notesMasterIdLst>
  <p:handoutMasterIdLst>
    <p:handoutMasterId r:id="rId16"/>
  </p:handoutMasterIdLst>
  <p:sldIdLst>
    <p:sldId id="263" r:id="rId7"/>
    <p:sldId id="267" r:id="rId8"/>
    <p:sldId id="268" r:id="rId9"/>
    <p:sldId id="269" r:id="rId10"/>
    <p:sldId id="270" r:id="rId11"/>
    <p:sldId id="271" r:id="rId12"/>
    <p:sldId id="272" r:id="rId13"/>
    <p:sldId id="264"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109" d="100"/>
          <a:sy n="109" d="100"/>
        </p:scale>
        <p:origin x="120" y="1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40FF-085E-4CBF-8166-570464BB6FBF}"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FE99EF26-6CCD-4769-8531-4F66C103D40D}">
      <dgm:prSet phldrT="[Text]"/>
      <dgm:spPr>
        <a:solidFill>
          <a:srgbClr val="46DE54"/>
        </a:solidFill>
      </dgm:spPr>
      <dgm:t>
        <a:bodyPr/>
        <a:lstStyle/>
        <a:p>
          <a:r>
            <a:rPr lang="ar-SA" dirty="0" smtClean="0">
              <a:effectLst>
                <a:outerShdw blurRad="38100" dist="38100" dir="2700000" algn="tl">
                  <a:srgbClr val="000000">
                    <a:alpha val="43137"/>
                  </a:srgbClr>
                </a:outerShdw>
              </a:effectLst>
            </a:rPr>
            <a:t>الاضافات</a:t>
          </a:r>
          <a:endParaRPr lang="en-US" dirty="0">
            <a:effectLst>
              <a:outerShdw blurRad="38100" dist="38100" dir="2700000" algn="tl">
                <a:srgbClr val="000000">
                  <a:alpha val="43137"/>
                </a:srgbClr>
              </a:outerShdw>
            </a:effectLst>
          </a:endParaRPr>
        </a:p>
      </dgm:t>
    </dgm:pt>
    <dgm:pt modelId="{D51A3CC9-8A5C-4846-874B-EFEBECC60177}" type="parTrans" cxnId="{23F61BC2-6EBA-43D1-AF01-3F21E2A1BF70}">
      <dgm:prSet/>
      <dgm:spPr/>
      <dgm:t>
        <a:bodyPr/>
        <a:lstStyle/>
        <a:p>
          <a:endParaRPr lang="en-US"/>
        </a:p>
      </dgm:t>
    </dgm:pt>
    <dgm:pt modelId="{4B9A4D3E-CF62-4B66-BD29-875C05CE0700}" type="sibTrans" cxnId="{23F61BC2-6EBA-43D1-AF01-3F21E2A1BF70}">
      <dgm:prSet/>
      <dgm:spPr/>
      <dgm:t>
        <a:bodyPr/>
        <a:lstStyle/>
        <a:p>
          <a:endParaRPr lang="en-US"/>
        </a:p>
      </dgm:t>
    </dgm:pt>
    <dgm:pt modelId="{00AED5A9-8184-4CFF-8A96-7136D9E38051}">
      <dgm:prSet phldrT="[Text]"/>
      <dgm:spPr>
        <a:solidFill>
          <a:srgbClr val="D4F5D6"/>
        </a:solidFill>
        <a:ln>
          <a:solidFill>
            <a:srgbClr val="D4F5D6">
              <a:alpha val="90000"/>
            </a:srgbClr>
          </a:solidFill>
        </a:ln>
      </dgm:spPr>
      <dgm:t>
        <a:bodyPr/>
        <a:lstStyle/>
        <a:p>
          <a:pPr rtl="1"/>
          <a:r>
            <a:rPr lang="ar-MA" dirty="0" smtClean="0"/>
            <a:t>لا </a:t>
          </a:r>
          <a:r>
            <a:rPr lang="ar-MA" dirty="0" err="1" smtClean="0"/>
            <a:t>شيئ</a:t>
          </a:r>
          <a:endParaRPr lang="en-US" dirty="0"/>
        </a:p>
      </dgm:t>
    </dgm:pt>
    <dgm:pt modelId="{D8C7B2AA-F81D-4946-AD10-57F1B9957EC9}" type="parTrans" cxnId="{7C9B3104-7CF8-4C8D-BB6C-D6FA02C25863}">
      <dgm:prSet/>
      <dgm:spPr/>
      <dgm:t>
        <a:bodyPr/>
        <a:lstStyle/>
        <a:p>
          <a:endParaRPr lang="en-US"/>
        </a:p>
      </dgm:t>
    </dgm:pt>
    <dgm:pt modelId="{6C940793-5574-4ADF-ABF2-98DC08869C3B}" type="sibTrans" cxnId="{7C9B3104-7CF8-4C8D-BB6C-D6FA02C25863}">
      <dgm:prSet/>
      <dgm:spPr/>
      <dgm:t>
        <a:bodyPr/>
        <a:lstStyle/>
        <a:p>
          <a:endParaRPr lang="en-US"/>
        </a:p>
      </dgm:t>
    </dgm:pt>
    <dgm:pt modelId="{7906058C-0947-4F64-9E99-6AF81E0601FD}">
      <dgm:prSet phldrT="[Text]"/>
      <dgm:spPr>
        <a:solidFill>
          <a:srgbClr val="F6C233"/>
        </a:solidFill>
      </dgm:spPr>
      <dgm:t>
        <a:bodyPr/>
        <a:lstStyle/>
        <a:p>
          <a:r>
            <a:rPr lang="ar-SA" dirty="0" smtClean="0">
              <a:effectLst>
                <a:outerShdw blurRad="38100" dist="38100" dir="2700000" algn="tl">
                  <a:srgbClr val="000000">
                    <a:alpha val="43137"/>
                  </a:srgbClr>
                </a:outerShdw>
              </a:effectLst>
            </a:rPr>
            <a:t>الاضافات</a:t>
          </a:r>
          <a:endParaRPr lang="en-US" dirty="0">
            <a:effectLst>
              <a:outerShdw blurRad="38100" dist="38100" dir="2700000" algn="tl">
                <a:srgbClr val="000000">
                  <a:alpha val="43137"/>
                </a:srgbClr>
              </a:outerShdw>
            </a:effectLst>
          </a:endParaRPr>
        </a:p>
      </dgm:t>
    </dgm:pt>
    <dgm:pt modelId="{D148B3C8-FF80-4841-BEB3-B75B615AC3AB}" type="parTrans" cxnId="{D541FDFE-6A2A-47E0-8AF2-B17968B5B13E}">
      <dgm:prSet/>
      <dgm:spPr/>
      <dgm:t>
        <a:bodyPr/>
        <a:lstStyle/>
        <a:p>
          <a:endParaRPr lang="en-US"/>
        </a:p>
      </dgm:t>
    </dgm:pt>
    <dgm:pt modelId="{5B796CCB-3233-43E8-84ED-8739B86DB271}" type="sibTrans" cxnId="{D541FDFE-6A2A-47E0-8AF2-B17968B5B13E}">
      <dgm:prSet/>
      <dgm:spPr/>
      <dgm:t>
        <a:bodyPr/>
        <a:lstStyle/>
        <a:p>
          <a:endParaRPr lang="en-US"/>
        </a:p>
      </dgm:t>
    </dgm:pt>
    <dgm:pt modelId="{7A9E7785-15FE-4E25-B412-41B49EB36292}">
      <dgm:prSet phldrT="[Text]"/>
      <dgm:spPr>
        <a:solidFill>
          <a:schemeClr val="accent6">
            <a:lumMod val="20000"/>
            <a:lumOff val="80000"/>
            <a:alpha val="90000"/>
          </a:schemeClr>
        </a:solidFill>
        <a:ln>
          <a:solidFill>
            <a:srgbClr val="FDF4DA"/>
          </a:solidFill>
        </a:ln>
      </dgm:spPr>
      <dgm:t>
        <a:bodyPr/>
        <a:lstStyle/>
        <a:p>
          <a:pPr rtl="1"/>
          <a:r>
            <a:rPr lang="en-US" dirty="0" smtClean="0"/>
            <a:t>“</a:t>
          </a:r>
          <a:r>
            <a:rPr lang="ar-MA" dirty="0" smtClean="0"/>
            <a:t>ظهور</a:t>
          </a:r>
          <a:r>
            <a:rPr lang="en-US" dirty="0" smtClean="0"/>
            <a:t>”</a:t>
          </a:r>
          <a:endParaRPr lang="en-US" dirty="0"/>
        </a:p>
      </dgm:t>
    </dgm:pt>
    <dgm:pt modelId="{0D980F26-1F04-4D57-9D50-2978ABBF197D}" type="parTrans" cxnId="{C0F8FC46-622C-427E-A596-E21F424B6BE6}">
      <dgm:prSet/>
      <dgm:spPr/>
      <dgm:t>
        <a:bodyPr/>
        <a:lstStyle/>
        <a:p>
          <a:endParaRPr lang="en-US"/>
        </a:p>
      </dgm:t>
    </dgm:pt>
    <dgm:pt modelId="{D24079A3-D8B0-48D8-9E7E-7CFF534E71AF}" type="sibTrans" cxnId="{C0F8FC46-622C-427E-A596-E21F424B6BE6}">
      <dgm:prSet/>
      <dgm:spPr/>
      <dgm:t>
        <a:bodyPr/>
        <a:lstStyle/>
        <a:p>
          <a:endParaRPr lang="en-US"/>
        </a:p>
      </dgm:t>
    </dgm:pt>
    <dgm:pt modelId="{0994A572-C769-4166-8D30-C40323D05A18}">
      <dgm:prSet phldrT="[Text]"/>
      <dgm:spPr>
        <a:solidFill>
          <a:srgbClr val="5A94C5"/>
        </a:solidFill>
      </dgm:spPr>
      <dgm:t>
        <a:bodyPr/>
        <a:lstStyle/>
        <a:p>
          <a:r>
            <a:rPr lang="ar-MA" dirty="0" smtClean="0">
              <a:effectLst>
                <a:outerShdw blurRad="38100" dist="38100" dir="2700000" algn="tl">
                  <a:srgbClr val="000000">
                    <a:alpha val="43137"/>
                  </a:srgbClr>
                </a:outerShdw>
              </a:effectLst>
            </a:rPr>
            <a:t>مراجعة</a:t>
          </a:r>
          <a:endParaRPr lang="en-US" dirty="0">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n-US"/>
        </a:p>
      </dgm:t>
    </dgm:pt>
    <dgm:pt modelId="{E3DD2DE3-B377-4B74-9CE2-C6633C5A59DF}" type="sibTrans" cxnId="{995943EF-F251-47B6-B0E9-CE91F0E59210}">
      <dgm:prSet/>
      <dgm:spPr/>
      <dgm:t>
        <a:bodyPr/>
        <a:lstStyle/>
        <a:p>
          <a:endParaRPr lang="en-US"/>
        </a:p>
      </dgm:t>
    </dgm:pt>
    <dgm:pt modelId="{7F810B24-6FAD-43A4-8DEC-8EBD53DAEFD7}">
      <dgm:prSet phldrT="[Text]"/>
      <dgm:spPr>
        <a:solidFill>
          <a:srgbClr val="D6DFEC"/>
        </a:solidFill>
        <a:ln>
          <a:solidFill>
            <a:srgbClr val="D6DFEC"/>
          </a:solidFill>
        </a:ln>
      </dgm:spPr>
      <dgm:t>
        <a:bodyPr/>
        <a:lstStyle/>
        <a:p>
          <a:pPr rtl="1"/>
          <a:r>
            <a:rPr lang="en-US" dirty="0" smtClean="0"/>
            <a:t>“</a:t>
          </a:r>
          <a:r>
            <a:rPr lang="ar-MA" dirty="0" smtClean="0"/>
            <a:t>مسح كشفي</a:t>
          </a:r>
          <a:r>
            <a:rPr lang="en-US" dirty="0" smtClean="0"/>
            <a:t>”</a:t>
          </a:r>
          <a:endParaRPr lang="en-US" dirty="0"/>
        </a:p>
      </dgm:t>
    </dgm:pt>
    <dgm:pt modelId="{BB046DCB-E4A5-4D0C-9E1F-55E3D88A823D}" type="parTrans" cxnId="{CB0CF1EF-EB6C-47C9-B09D-BB5F704A3765}">
      <dgm:prSet/>
      <dgm:spPr/>
      <dgm:t>
        <a:bodyPr/>
        <a:lstStyle/>
        <a:p>
          <a:endParaRPr lang="en-US"/>
        </a:p>
      </dgm:t>
    </dgm:pt>
    <dgm:pt modelId="{622B1FCB-12BE-4C08-9A17-2FE8846B6B75}" type="sibTrans" cxnId="{CB0CF1EF-EB6C-47C9-B09D-BB5F704A3765}">
      <dgm:prSet/>
      <dgm:spPr/>
      <dgm:t>
        <a:bodyPr/>
        <a:lstStyle/>
        <a:p>
          <a:endParaRPr lang="en-US"/>
        </a:p>
      </dgm:t>
    </dgm:pt>
    <dgm:pt modelId="{335943A2-1F56-4186-8905-EBDCEDBB9C01}">
      <dgm:prSet phldrT="[Text]"/>
      <dgm:spPr>
        <a:solidFill>
          <a:srgbClr val="D6DFEC"/>
        </a:solidFill>
        <a:ln>
          <a:solidFill>
            <a:srgbClr val="D6DFEC"/>
          </a:solidFill>
        </a:ln>
      </dgm:spPr>
      <dgm:t>
        <a:bodyPr/>
        <a:lstStyle/>
        <a:p>
          <a:pPr rtl="1"/>
          <a:r>
            <a:rPr lang="en-US" dirty="0" smtClean="0"/>
            <a:t>“</a:t>
          </a:r>
          <a:r>
            <a:rPr lang="ar-MA" dirty="0" smtClean="0"/>
            <a:t>إجراء طارئ</a:t>
          </a:r>
          <a:r>
            <a:rPr lang="en-US" dirty="0" smtClean="0"/>
            <a:t>”</a:t>
          </a:r>
          <a:endParaRPr lang="en-US" dirty="0"/>
        </a:p>
      </dgm:t>
    </dgm:pt>
    <dgm:pt modelId="{39040019-1407-4524-A10A-3F6233874EA2}" type="parTrans" cxnId="{79BDCE2C-2968-4FEB-A967-4DB9CB35B077}">
      <dgm:prSet/>
      <dgm:spPr/>
      <dgm:t>
        <a:bodyPr/>
        <a:lstStyle/>
        <a:p>
          <a:endParaRPr lang="en-GB"/>
        </a:p>
      </dgm:t>
    </dgm:pt>
    <dgm:pt modelId="{A54F8956-3C46-4AC3-81A5-8B5115E957E0}" type="sibTrans" cxnId="{79BDCE2C-2968-4FEB-A967-4DB9CB35B077}">
      <dgm:prSet/>
      <dgm:spPr/>
      <dgm:t>
        <a:bodyPr/>
        <a:lstStyle/>
        <a:p>
          <a:endParaRPr lang="en-GB"/>
        </a:p>
      </dgm:t>
    </dgm:pt>
    <dgm:pt modelId="{9EB6A392-0BF4-41D4-8CD1-EA21B2823852}">
      <dgm:prSet phldrT="[Text]"/>
      <dgm:spPr>
        <a:solidFill>
          <a:srgbClr val="D6DFEC"/>
        </a:solidFill>
        <a:ln>
          <a:solidFill>
            <a:srgbClr val="D6DFEC"/>
          </a:solidFill>
        </a:ln>
      </dgm:spPr>
      <dgm:t>
        <a:bodyPr/>
        <a:lstStyle/>
        <a:p>
          <a:pPr rtl="1"/>
          <a:r>
            <a:rPr lang="en-US" strike="sngStrike" dirty="0" smtClean="0">
              <a:solidFill>
                <a:srgbClr val="FF0000"/>
              </a:solidFill>
            </a:rPr>
            <a:t>“</a:t>
          </a:r>
          <a:r>
            <a:rPr lang="ar-MA" strike="sngStrike" dirty="0" smtClean="0">
              <a:solidFill>
                <a:srgbClr val="FF0000"/>
              </a:solidFill>
            </a:rPr>
            <a:t>إجازة (لشحنة ما)</a:t>
          </a:r>
          <a:endParaRPr lang="en-US" dirty="0"/>
        </a:p>
      </dgm:t>
    </dgm:pt>
    <dgm:pt modelId="{3FFF889B-2896-4B26-AB70-044F568C139F}" type="parTrans" cxnId="{8213EA15-337C-4982-B7A7-EDA7EB9D503C}">
      <dgm:prSet/>
      <dgm:spPr/>
      <dgm:t>
        <a:bodyPr/>
        <a:lstStyle/>
        <a:p>
          <a:endParaRPr lang="fr-FR"/>
        </a:p>
      </dgm:t>
    </dgm:pt>
    <dgm:pt modelId="{11DD4D49-2BAC-41CB-B7EF-647E37A6ED98}" type="sibTrans" cxnId="{8213EA15-337C-4982-B7A7-EDA7EB9D503C}">
      <dgm:prSet/>
      <dgm:spPr/>
      <dgm:t>
        <a:bodyPr/>
        <a:lstStyle/>
        <a:p>
          <a:endParaRPr lang="fr-FR"/>
        </a:p>
      </dgm:t>
    </dgm:pt>
    <dgm:pt modelId="{49565663-46AC-44FA-8638-0FFF41FFDD94}" type="pres">
      <dgm:prSet presAssocID="{263B40FF-085E-4CBF-8166-570464BB6FBF}" presName="Name0" presStyleCnt="0">
        <dgm:presLayoutVars>
          <dgm:dir val="rev"/>
          <dgm:animLvl val="lvl"/>
          <dgm:resizeHandles val="exact"/>
        </dgm:presLayoutVars>
      </dgm:prSet>
      <dgm:spPr/>
      <dgm:t>
        <a:bodyPr/>
        <a:lstStyle/>
        <a:p>
          <a:endParaRPr lang="en-GB"/>
        </a:p>
      </dgm:t>
    </dgm:pt>
    <dgm:pt modelId="{A82ABE33-DDDD-46EB-835B-005AD19D9CD4}" type="pres">
      <dgm:prSet presAssocID="{FE99EF26-6CCD-4769-8531-4F66C103D40D}" presName="linNode" presStyleCnt="0"/>
      <dgm:spPr/>
    </dgm:pt>
    <dgm:pt modelId="{794FE69C-B7E3-42EB-9208-B747EE5EFE32}" type="pres">
      <dgm:prSet presAssocID="{FE99EF26-6CCD-4769-8531-4F66C103D40D}" presName="parentText" presStyleLbl="node1" presStyleIdx="0" presStyleCnt="3">
        <dgm:presLayoutVars>
          <dgm:chMax val="1"/>
          <dgm:bulletEnabled val="1"/>
        </dgm:presLayoutVars>
      </dgm:prSet>
      <dgm:spPr/>
      <dgm:t>
        <a:bodyPr/>
        <a:lstStyle/>
        <a:p>
          <a:endParaRPr lang="en-GB"/>
        </a:p>
      </dgm:t>
    </dgm:pt>
    <dgm:pt modelId="{29F17004-E395-4BA1-B9CB-9030D9698BB7}" type="pres">
      <dgm:prSet presAssocID="{FE99EF26-6CCD-4769-8531-4F66C103D40D}" presName="descendantText" presStyleLbl="alignAccFollowNode1" presStyleIdx="0" presStyleCnt="3" custLinFactNeighborY="47">
        <dgm:presLayoutVars>
          <dgm:bulletEnabled val="1"/>
        </dgm:presLayoutVars>
      </dgm:prSet>
      <dgm:spPr/>
      <dgm:t>
        <a:bodyPr/>
        <a:lstStyle/>
        <a:p>
          <a:endParaRPr lang="en-GB"/>
        </a:p>
      </dgm:t>
    </dgm:pt>
    <dgm:pt modelId="{D0CFAEBD-8D6B-4E9B-81EA-F34EA0418AAE}" type="pres">
      <dgm:prSet presAssocID="{4B9A4D3E-CF62-4B66-BD29-875C05CE0700}" presName="sp" presStyleCnt="0"/>
      <dgm:spPr/>
    </dgm:pt>
    <dgm:pt modelId="{65F73A1D-9D62-4BDF-ADF4-648B2C9919FA}" type="pres">
      <dgm:prSet presAssocID="{7906058C-0947-4F64-9E99-6AF81E0601FD}" presName="linNode" presStyleCnt="0"/>
      <dgm:spPr/>
    </dgm:pt>
    <dgm:pt modelId="{69BC1975-0D66-45B7-88CA-175D245A8DBA}" type="pres">
      <dgm:prSet presAssocID="{7906058C-0947-4F64-9E99-6AF81E0601FD}" presName="parentText" presStyleLbl="node1" presStyleIdx="1" presStyleCnt="3">
        <dgm:presLayoutVars>
          <dgm:chMax val="1"/>
          <dgm:bulletEnabled val="1"/>
        </dgm:presLayoutVars>
      </dgm:prSet>
      <dgm:spPr/>
      <dgm:t>
        <a:bodyPr/>
        <a:lstStyle/>
        <a:p>
          <a:endParaRPr lang="en-GB"/>
        </a:p>
      </dgm:t>
    </dgm:pt>
    <dgm:pt modelId="{5FB4D26D-D00D-416C-AD45-DB0FEB807D9A}" type="pres">
      <dgm:prSet presAssocID="{7906058C-0947-4F64-9E99-6AF81E0601FD}" presName="descendantText" presStyleLbl="alignAccFollowNode1" presStyleIdx="1" presStyleCnt="3">
        <dgm:presLayoutVars>
          <dgm:bulletEnabled val="1"/>
        </dgm:presLayoutVars>
      </dgm:prSet>
      <dgm:spPr/>
      <dgm:t>
        <a:bodyPr/>
        <a:lstStyle/>
        <a:p>
          <a:endParaRPr lang="en-GB"/>
        </a:p>
      </dgm:t>
    </dgm:pt>
    <dgm:pt modelId="{6ACA61AD-C513-4F6D-9EE0-C0D407235876}" type="pres">
      <dgm:prSet presAssocID="{5B796CCB-3233-43E8-84ED-8739B86DB271}" presName="sp" presStyleCnt="0"/>
      <dgm:spPr/>
    </dgm:pt>
    <dgm:pt modelId="{326502A3-FB72-4A03-A9E9-5175872424D7}" type="pres">
      <dgm:prSet presAssocID="{0994A572-C769-4166-8D30-C40323D05A18}" presName="linNode" presStyleCnt="0"/>
      <dgm:spPr/>
    </dgm:pt>
    <dgm:pt modelId="{29DB553E-68CA-4B04-896F-13CA3904BBAA}" type="pres">
      <dgm:prSet presAssocID="{0994A572-C769-4166-8D30-C40323D05A18}" presName="parentText" presStyleLbl="node1" presStyleIdx="2" presStyleCnt="3">
        <dgm:presLayoutVars>
          <dgm:chMax val="1"/>
          <dgm:bulletEnabled val="1"/>
        </dgm:presLayoutVars>
      </dgm:prSet>
      <dgm:spPr/>
      <dgm:t>
        <a:bodyPr/>
        <a:lstStyle/>
        <a:p>
          <a:endParaRPr lang="en-GB"/>
        </a:p>
      </dgm:t>
    </dgm:pt>
    <dgm:pt modelId="{61348FF6-2322-447C-BC8C-117816D4C0D5}" type="pres">
      <dgm:prSet presAssocID="{0994A572-C769-4166-8D30-C40323D05A18}" presName="descendantText" presStyleLbl="alignAccFollowNode1" presStyleIdx="2" presStyleCnt="3">
        <dgm:presLayoutVars>
          <dgm:bulletEnabled val="1"/>
        </dgm:presLayoutVars>
      </dgm:prSet>
      <dgm:spPr/>
      <dgm:t>
        <a:bodyPr/>
        <a:lstStyle/>
        <a:p>
          <a:endParaRPr lang="en-GB"/>
        </a:p>
      </dgm:t>
    </dgm:pt>
  </dgm:ptLst>
  <dgm:cxnLst>
    <dgm:cxn modelId="{7C9B3104-7CF8-4C8D-BB6C-D6FA02C25863}" srcId="{FE99EF26-6CCD-4769-8531-4F66C103D40D}" destId="{00AED5A9-8184-4CFF-8A96-7136D9E38051}" srcOrd="0" destOrd="0" parTransId="{D8C7B2AA-F81D-4946-AD10-57F1B9957EC9}" sibTransId="{6C940793-5574-4ADF-ABF2-98DC08869C3B}"/>
    <dgm:cxn modelId="{211429E6-E22C-4753-A40F-DBF86BCE1138}" type="presOf" srcId="{FE99EF26-6CCD-4769-8531-4F66C103D40D}" destId="{794FE69C-B7E3-42EB-9208-B747EE5EFE32}" srcOrd="0" destOrd="0" presId="urn:microsoft.com/office/officeart/2005/8/layout/vList5"/>
    <dgm:cxn modelId="{8213EA15-337C-4982-B7A7-EDA7EB9D503C}" srcId="{0994A572-C769-4166-8D30-C40323D05A18}" destId="{9EB6A392-0BF4-41D4-8CD1-EA21B2823852}" srcOrd="1" destOrd="0" parTransId="{3FFF889B-2896-4B26-AB70-044F568C139F}" sibTransId="{11DD4D49-2BAC-41CB-B7EF-647E37A6ED98}"/>
    <dgm:cxn modelId="{1FBFD3AC-1A46-475E-BF9D-CC03D66CF811}" type="presOf" srcId="{7F810B24-6FAD-43A4-8DEC-8EBD53DAEFD7}" destId="{61348FF6-2322-447C-BC8C-117816D4C0D5}" srcOrd="0" destOrd="2" presId="urn:microsoft.com/office/officeart/2005/8/layout/vList5"/>
    <dgm:cxn modelId="{3ED1A806-F64E-4EED-A8D4-D2412B3739B5}" type="presOf" srcId="{7906058C-0947-4F64-9E99-6AF81E0601FD}" destId="{69BC1975-0D66-45B7-88CA-175D245A8DBA}" srcOrd="0" destOrd="0" presId="urn:microsoft.com/office/officeart/2005/8/layout/vList5"/>
    <dgm:cxn modelId="{C0F8FC46-622C-427E-A596-E21F424B6BE6}" srcId="{7906058C-0947-4F64-9E99-6AF81E0601FD}" destId="{7A9E7785-15FE-4E25-B412-41B49EB36292}" srcOrd="0" destOrd="0" parTransId="{0D980F26-1F04-4D57-9D50-2978ABBF197D}" sibTransId="{D24079A3-D8B0-48D8-9E7E-7CFF534E71AF}"/>
    <dgm:cxn modelId="{995943EF-F251-47B6-B0E9-CE91F0E59210}" srcId="{263B40FF-085E-4CBF-8166-570464BB6FBF}" destId="{0994A572-C769-4166-8D30-C40323D05A18}" srcOrd="2" destOrd="0" parTransId="{A0B4CDFC-9EE5-4F96-BEE4-242427634442}" sibTransId="{E3DD2DE3-B377-4B74-9CE2-C6633C5A59DF}"/>
    <dgm:cxn modelId="{E18B59BF-481F-473E-B3FC-16211EB6FE49}" type="presOf" srcId="{335943A2-1F56-4186-8905-EBDCEDBB9C01}" destId="{61348FF6-2322-447C-BC8C-117816D4C0D5}" srcOrd="0" destOrd="0" presId="urn:microsoft.com/office/officeart/2005/8/layout/vList5"/>
    <dgm:cxn modelId="{79BDCE2C-2968-4FEB-A967-4DB9CB35B077}" srcId="{0994A572-C769-4166-8D30-C40323D05A18}" destId="{335943A2-1F56-4186-8905-EBDCEDBB9C01}" srcOrd="0" destOrd="0" parTransId="{39040019-1407-4524-A10A-3F6233874EA2}" sibTransId="{A54F8956-3C46-4AC3-81A5-8B5115E957E0}"/>
    <dgm:cxn modelId="{D541FDFE-6A2A-47E0-8AF2-B17968B5B13E}" srcId="{263B40FF-085E-4CBF-8166-570464BB6FBF}" destId="{7906058C-0947-4F64-9E99-6AF81E0601FD}" srcOrd="1" destOrd="0" parTransId="{D148B3C8-FF80-4841-BEB3-B75B615AC3AB}" sibTransId="{5B796CCB-3233-43E8-84ED-8739B86DB271}"/>
    <dgm:cxn modelId="{599E5A70-C34F-49D4-8AA5-6069C85C9C1D}" type="presOf" srcId="{0994A572-C769-4166-8D30-C40323D05A18}" destId="{29DB553E-68CA-4B04-896F-13CA3904BBAA}" srcOrd="0" destOrd="0" presId="urn:microsoft.com/office/officeart/2005/8/layout/vList5"/>
    <dgm:cxn modelId="{23F61BC2-6EBA-43D1-AF01-3F21E2A1BF70}" srcId="{263B40FF-085E-4CBF-8166-570464BB6FBF}" destId="{FE99EF26-6CCD-4769-8531-4F66C103D40D}" srcOrd="0" destOrd="0" parTransId="{D51A3CC9-8A5C-4846-874B-EFEBECC60177}" sibTransId="{4B9A4D3E-CF62-4B66-BD29-875C05CE0700}"/>
    <dgm:cxn modelId="{CB0CF1EF-EB6C-47C9-B09D-BB5F704A3765}" srcId="{0994A572-C769-4166-8D30-C40323D05A18}" destId="{7F810B24-6FAD-43A4-8DEC-8EBD53DAEFD7}" srcOrd="2" destOrd="0" parTransId="{BB046DCB-E4A5-4D0C-9E1F-55E3D88A823D}" sibTransId="{622B1FCB-12BE-4C08-9A17-2FE8846B6B75}"/>
    <dgm:cxn modelId="{421945A8-2065-4351-A956-2E3C9F658DFE}" type="presOf" srcId="{9EB6A392-0BF4-41D4-8CD1-EA21B2823852}" destId="{61348FF6-2322-447C-BC8C-117816D4C0D5}" srcOrd="0" destOrd="1" presId="urn:microsoft.com/office/officeart/2005/8/layout/vList5"/>
    <dgm:cxn modelId="{35F9709F-E275-4FDD-974D-BB2FD06212E4}" type="presOf" srcId="{263B40FF-085E-4CBF-8166-570464BB6FBF}" destId="{49565663-46AC-44FA-8638-0FFF41FFDD94}" srcOrd="0" destOrd="0" presId="urn:microsoft.com/office/officeart/2005/8/layout/vList5"/>
    <dgm:cxn modelId="{C2774FF3-562A-4F9F-B0EA-7019ADC6082C}" type="presOf" srcId="{7A9E7785-15FE-4E25-B412-41B49EB36292}" destId="{5FB4D26D-D00D-416C-AD45-DB0FEB807D9A}" srcOrd="0" destOrd="0" presId="urn:microsoft.com/office/officeart/2005/8/layout/vList5"/>
    <dgm:cxn modelId="{1FDD6AB0-886C-4CD9-A0E8-558941667034}" type="presOf" srcId="{00AED5A9-8184-4CFF-8A96-7136D9E38051}" destId="{29F17004-E395-4BA1-B9CB-9030D9698BB7}" srcOrd="0" destOrd="0" presId="urn:microsoft.com/office/officeart/2005/8/layout/vList5"/>
    <dgm:cxn modelId="{BB249BBF-29C2-486C-9E16-844E670CF538}" type="presParOf" srcId="{49565663-46AC-44FA-8638-0FFF41FFDD94}" destId="{A82ABE33-DDDD-46EB-835B-005AD19D9CD4}" srcOrd="0" destOrd="0" presId="urn:microsoft.com/office/officeart/2005/8/layout/vList5"/>
    <dgm:cxn modelId="{F0EB84F2-543F-4397-BD29-DAD50297DA28}" type="presParOf" srcId="{A82ABE33-DDDD-46EB-835B-005AD19D9CD4}" destId="{794FE69C-B7E3-42EB-9208-B747EE5EFE32}" srcOrd="0" destOrd="0" presId="urn:microsoft.com/office/officeart/2005/8/layout/vList5"/>
    <dgm:cxn modelId="{52EC9AA2-D245-4895-87B8-60515FF3970C}" type="presParOf" srcId="{A82ABE33-DDDD-46EB-835B-005AD19D9CD4}" destId="{29F17004-E395-4BA1-B9CB-9030D9698BB7}" srcOrd="1" destOrd="0" presId="urn:microsoft.com/office/officeart/2005/8/layout/vList5"/>
    <dgm:cxn modelId="{0601F785-6CD4-4CA7-8D1C-BEF06D744515}" type="presParOf" srcId="{49565663-46AC-44FA-8638-0FFF41FFDD94}" destId="{D0CFAEBD-8D6B-4E9B-81EA-F34EA0418AAE}" srcOrd="1" destOrd="0" presId="urn:microsoft.com/office/officeart/2005/8/layout/vList5"/>
    <dgm:cxn modelId="{31B7B27B-6000-4779-BA8F-878AE7370BB7}" type="presParOf" srcId="{49565663-46AC-44FA-8638-0FFF41FFDD94}" destId="{65F73A1D-9D62-4BDF-ADF4-648B2C9919FA}" srcOrd="2" destOrd="0" presId="urn:microsoft.com/office/officeart/2005/8/layout/vList5"/>
    <dgm:cxn modelId="{54B21D21-F10D-4DC4-910E-5676DB71F697}" type="presParOf" srcId="{65F73A1D-9D62-4BDF-ADF4-648B2C9919FA}" destId="{69BC1975-0D66-45B7-88CA-175D245A8DBA}" srcOrd="0" destOrd="0" presId="urn:microsoft.com/office/officeart/2005/8/layout/vList5"/>
    <dgm:cxn modelId="{76F7ACB0-6C54-4E6E-BA47-142FB805A5D9}" type="presParOf" srcId="{65F73A1D-9D62-4BDF-ADF4-648B2C9919FA}" destId="{5FB4D26D-D00D-416C-AD45-DB0FEB807D9A}" srcOrd="1" destOrd="0" presId="urn:microsoft.com/office/officeart/2005/8/layout/vList5"/>
    <dgm:cxn modelId="{C14CDAFF-7574-4134-BF02-F4C3C50A8AEA}" type="presParOf" srcId="{49565663-46AC-44FA-8638-0FFF41FFDD94}" destId="{6ACA61AD-C513-4F6D-9EE0-C0D407235876}" srcOrd="3" destOrd="0" presId="urn:microsoft.com/office/officeart/2005/8/layout/vList5"/>
    <dgm:cxn modelId="{A7A110EB-0A12-4B52-B576-4B6C8D88D508}" type="presParOf" srcId="{49565663-46AC-44FA-8638-0FFF41FFDD94}" destId="{326502A3-FB72-4A03-A9E9-5175872424D7}" srcOrd="4" destOrd="0" presId="urn:microsoft.com/office/officeart/2005/8/layout/vList5"/>
    <dgm:cxn modelId="{5791DA57-22C2-4F5A-A89F-4D65ECC12E07}" type="presParOf" srcId="{326502A3-FB72-4A03-A9E9-5175872424D7}" destId="{29DB553E-68CA-4B04-896F-13CA3904BBAA}" srcOrd="0" destOrd="0" presId="urn:microsoft.com/office/officeart/2005/8/layout/vList5"/>
    <dgm:cxn modelId="{3C17DAA6-2656-4716-B83B-B97E23676D87}" type="presParOf" srcId="{326502A3-FB72-4A03-A9E9-5175872424D7}" destId="{61348FF6-2322-447C-BC8C-117816D4C0D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99F6A74-8351-4A4F-B386-3986EE36DA80}">
      <dgm:prSet/>
      <dgm:spPr>
        <a:solidFill>
          <a:srgbClr val="FDF4DA">
            <a:alpha val="90000"/>
          </a:srgbClr>
        </a:solidFill>
        <a:ln>
          <a:solidFill>
            <a:srgbClr val="FDF4DA">
              <a:alpha val="90000"/>
            </a:srgbClr>
          </a:solidFill>
        </a:ln>
      </dgm:spPr>
      <dgm:t>
        <a:bodyPr/>
        <a:lstStyle/>
        <a:p>
          <a:pPr rtl="1"/>
          <a:r>
            <a:rPr lang="ar-MA" dirty="0" smtClean="0"/>
            <a:t> إن تعريف </a:t>
          </a:r>
          <a:r>
            <a:rPr lang="ar-MA" dirty="0" smtClean="0"/>
            <a:t>"</a:t>
          </a:r>
          <a:r>
            <a:rPr lang="ar-MA" b="0" dirty="0" smtClean="0">
              <a:solidFill>
                <a:schemeClr val="tx1"/>
              </a:solidFill>
              <a:effectLst/>
            </a:rPr>
            <a:t>ظهور</a:t>
          </a:r>
          <a:r>
            <a:rPr lang="ar-MA" dirty="0" smtClean="0"/>
            <a:t>" </a:t>
          </a:r>
          <a:r>
            <a:rPr lang="ar-MA" dirty="0" smtClean="0"/>
            <a:t>الحالي في المسرد، وإن كان يتناسب تماما مع استخدام المصطلح في حماية النبات، يتوافق مع التعريف الوبائي ل "الانتشار" على النحو المستخدم في صحة الإنسان والحيوان.</a:t>
          </a:r>
          <a:endParaRPr lang="en-US" dirty="0"/>
        </a:p>
      </dgm:t>
    </dgm:pt>
    <dgm:pt modelId="{EF6E2C6E-723C-4874-8599-553030CD9EE4}" type="parTrans" cxnId="{1EF587B5-5CA9-4910-B0A3-3B0B99B35D66}">
      <dgm:prSet/>
      <dgm:spPr/>
      <dgm:t>
        <a:bodyPr/>
        <a:lstStyle/>
        <a:p>
          <a:endParaRPr lang="en-US"/>
        </a:p>
      </dgm:t>
    </dgm:pt>
    <dgm:pt modelId="{326C360D-FFBB-445D-AEC9-622DD3A1709B}" type="sibTrans" cxnId="{1EF587B5-5CA9-4910-B0A3-3B0B99B35D66}">
      <dgm:prSet/>
      <dgm:spPr/>
      <dgm:t>
        <a:bodyPr/>
        <a:lstStyle/>
        <a:p>
          <a:endParaRPr lang="en-US"/>
        </a:p>
      </dgm:t>
    </dgm:pt>
    <dgm:pt modelId="{E5FCF360-F033-4285-A5CA-98DE525AEAA1}">
      <dgm:prSet/>
      <dgm:spPr>
        <a:solidFill>
          <a:srgbClr val="FDF4DA">
            <a:alpha val="90000"/>
          </a:srgbClr>
        </a:solidFill>
        <a:ln>
          <a:solidFill>
            <a:srgbClr val="FDF4DA">
              <a:alpha val="90000"/>
            </a:srgbClr>
          </a:solidFill>
        </a:ln>
      </dgm:spPr>
      <dgm:t>
        <a:bodyPr/>
        <a:lstStyle/>
        <a:p>
          <a:pPr rtl="1"/>
          <a:r>
            <a:rPr lang="ar-MA" dirty="0" smtClean="0"/>
            <a:t>المعنى العام ل </a:t>
          </a:r>
          <a:r>
            <a:rPr lang="ar-MA" dirty="0" smtClean="0"/>
            <a:t>"ال</a:t>
          </a:r>
          <a:r>
            <a:rPr lang="ar-MA" b="0" dirty="0" smtClean="0">
              <a:solidFill>
                <a:schemeClr val="tx1"/>
              </a:solidFill>
              <a:effectLst/>
            </a:rPr>
            <a:t>ظهور</a:t>
          </a:r>
          <a:r>
            <a:rPr lang="ar-MA" dirty="0" smtClean="0"/>
            <a:t>" </a:t>
          </a:r>
          <a:r>
            <a:rPr lang="ar-MA" dirty="0" smtClean="0"/>
            <a:t>في القواميس التقليدية يتسق مع تعريف المسرد الذي يجعل ببساطة المصطلح أكثر تحديدا لحماية النبات</a:t>
          </a:r>
          <a:endParaRPr lang="en-US" dirty="0"/>
        </a:p>
      </dgm:t>
    </dgm:pt>
    <dgm:pt modelId="{12F8C3F4-6AAE-4F5B-9462-6F639F63D9BE}" type="parTrans" cxnId="{11F5CF1E-C042-4F66-B77B-70F5A493A8BE}">
      <dgm:prSet/>
      <dgm:spPr/>
      <dgm:t>
        <a:bodyPr/>
        <a:lstStyle/>
        <a:p>
          <a:endParaRPr lang="en-US"/>
        </a:p>
      </dgm:t>
    </dgm:pt>
    <dgm:pt modelId="{E7505D44-C044-4B4D-93C5-0C4A0EA7F6A0}" type="sibTrans" cxnId="{11F5CF1E-C042-4F66-B77B-70F5A493A8BE}">
      <dgm:prSet/>
      <dgm:spPr/>
      <dgm:t>
        <a:bodyPr/>
        <a:lstStyle/>
        <a:p>
          <a:endParaRPr lang="en-US"/>
        </a:p>
      </dgm:t>
    </dgm:pt>
    <dgm:pt modelId="{DB097ACE-C377-4A09-8D3A-F616BC193E64}">
      <dgm:prSet/>
      <dgm:spPr>
        <a:solidFill>
          <a:srgbClr val="FDF4DA">
            <a:alpha val="90000"/>
          </a:srgbClr>
        </a:solidFill>
        <a:ln>
          <a:solidFill>
            <a:srgbClr val="FDF4DA">
              <a:alpha val="90000"/>
            </a:srgbClr>
          </a:solidFill>
        </a:ln>
      </dgm:spPr>
      <dgm:t>
        <a:bodyPr/>
        <a:lstStyle/>
        <a:p>
          <a:pPr rtl="1"/>
          <a:r>
            <a:rPr lang="ar-MA" dirty="0" smtClean="0"/>
            <a:t>ولذلك يمكن إزالة مصطلح </a:t>
          </a:r>
          <a:r>
            <a:rPr lang="ar-MA" dirty="0" smtClean="0"/>
            <a:t>"</a:t>
          </a:r>
          <a:r>
            <a:rPr lang="ar-MA" b="0" dirty="0" smtClean="0">
              <a:solidFill>
                <a:schemeClr val="tx1"/>
              </a:solidFill>
              <a:effectLst/>
            </a:rPr>
            <a:t>ظهور</a:t>
          </a:r>
          <a:r>
            <a:rPr lang="ar-MA" dirty="0" smtClean="0"/>
            <a:t>" </a:t>
          </a:r>
          <a:r>
            <a:rPr lang="ar-MA" dirty="0" smtClean="0"/>
            <a:t>من المسرد، ومصطلحات "الانتشار" </a:t>
          </a:r>
          <a:r>
            <a:rPr lang="ar-MA" dirty="0" smtClean="0"/>
            <a:t>و"ال</a:t>
          </a:r>
          <a:r>
            <a:rPr lang="ar-MA" b="0" dirty="0" smtClean="0">
              <a:solidFill>
                <a:schemeClr val="tx1"/>
              </a:solidFill>
              <a:effectLst/>
            </a:rPr>
            <a:t>ظهور</a:t>
          </a:r>
          <a:r>
            <a:rPr lang="ar-MA" dirty="0" smtClean="0"/>
            <a:t>" </a:t>
          </a:r>
          <a:r>
            <a:rPr lang="ar-MA" dirty="0" smtClean="0"/>
            <a:t>المستخدمة في معانيها </a:t>
          </a:r>
          <a:r>
            <a:rPr lang="ar-MA" dirty="0" err="1" smtClean="0"/>
            <a:t>القاموسية</a:t>
          </a:r>
          <a:r>
            <a:rPr lang="ar-MA" dirty="0" smtClean="0"/>
            <a:t> المشتركة</a:t>
          </a:r>
          <a:endParaRPr lang="en-US" altLang="ja-JP" dirty="0"/>
        </a:p>
      </dgm:t>
    </dgm:pt>
    <dgm:pt modelId="{D1BE61E0-A98F-481E-BB38-072EDA4CAFCE}" type="parTrans" cxnId="{C289065F-4B8A-4ABC-9547-38F5A9815BBB}">
      <dgm:prSet/>
      <dgm:spPr/>
      <dgm:t>
        <a:bodyPr/>
        <a:lstStyle/>
        <a:p>
          <a:endParaRPr lang="en-US"/>
        </a:p>
      </dgm:t>
    </dgm:pt>
    <dgm:pt modelId="{7802A90C-71FB-41FC-9AA2-BC75FDD75069}" type="sibTrans" cxnId="{C289065F-4B8A-4ABC-9547-38F5A9815BBB}">
      <dgm:prSet/>
      <dgm:spPr/>
      <dgm:t>
        <a:bodyPr/>
        <a:lstStyle/>
        <a:p>
          <a:endParaRPr lang="en-US"/>
        </a:p>
      </dgm:t>
    </dgm:pt>
    <dgm:pt modelId="{3353E323-CB19-43FF-8D69-18AB74F7A767}">
      <dgm:prSet phldrT="[Text]" custT="1"/>
      <dgm:spPr>
        <a:solidFill>
          <a:srgbClr val="F6C233"/>
        </a:solidFill>
        <a:ln>
          <a:solidFill>
            <a:srgbClr val="F6C233"/>
          </a:solidFill>
        </a:ln>
      </dgm:spPr>
      <dgm:t>
        <a:bodyPr/>
        <a:lstStyle/>
        <a:p>
          <a:pPr algn="r" rtl="1"/>
          <a:r>
            <a:rPr lang="en-US" sz="1600" b="1" dirty="0" smtClean="0">
              <a:solidFill>
                <a:schemeClr val="tx1"/>
              </a:solidFill>
              <a:effectLst/>
            </a:rPr>
            <a:t>“</a:t>
          </a:r>
          <a:r>
            <a:rPr lang="ar-MA" sz="1600" b="1" dirty="0" smtClean="0">
              <a:solidFill>
                <a:schemeClr val="tx1"/>
              </a:solidFill>
              <a:effectLst/>
            </a:rPr>
            <a:t>ظهور </a:t>
          </a:r>
          <a:r>
            <a:rPr lang="fr-FR" sz="1600" b="1" dirty="0" smtClean="0">
              <a:solidFill>
                <a:schemeClr val="tx1"/>
              </a:solidFill>
              <a:effectLst/>
            </a:rPr>
            <a:t>) </a:t>
          </a:r>
          <a:r>
            <a:rPr lang="ar-MA" sz="1600" b="1" dirty="0" smtClean="0">
              <a:solidFill>
                <a:schemeClr val="tx1"/>
              </a:solidFill>
              <a:effectLst/>
            </a:rPr>
            <a:t>آفة ما</a:t>
          </a:r>
          <a:r>
            <a:rPr lang="fr-FR" sz="1600" b="1" dirty="0" smtClean="0">
              <a:solidFill>
                <a:schemeClr val="tx1"/>
              </a:solidFill>
              <a:effectLst/>
            </a:rPr>
            <a:t>(</a:t>
          </a:r>
          <a:r>
            <a:rPr lang="en-US" sz="1600" b="1" dirty="0" smtClean="0">
              <a:solidFill>
                <a:schemeClr val="tx1"/>
              </a:solidFill>
              <a:effectLst/>
            </a:rPr>
            <a:t>”:</a:t>
          </a:r>
          <a:r>
            <a:rPr lang="en-US" sz="1600" dirty="0">
              <a:solidFill>
                <a:schemeClr val="tx1"/>
              </a:solidFill>
              <a:effectLst/>
            </a:rPr>
            <a:t/>
          </a:r>
          <a:br>
            <a:rPr lang="en-US" sz="1600" dirty="0">
              <a:solidFill>
                <a:schemeClr val="tx1"/>
              </a:solidFill>
              <a:effectLst/>
            </a:rPr>
          </a:br>
          <a:r>
            <a:rPr lang="en-US" sz="1600" dirty="0" smtClean="0">
              <a:solidFill>
                <a:schemeClr val="tx1"/>
              </a:solidFill>
              <a:effectLst/>
            </a:rPr>
            <a:t>“</a:t>
          </a:r>
          <a:r>
            <a:rPr lang="ar-MA" sz="1600" dirty="0" smtClean="0">
              <a:solidFill>
                <a:schemeClr val="tx1"/>
              </a:solidFill>
              <a:effectLst/>
            </a:rPr>
            <a:t>نسبة أو عدد الوحدات التي توجد فيها </a:t>
          </a:r>
          <a:r>
            <a:rPr lang="ar-MA" sz="1600" b="1" dirty="0" smtClean="0">
              <a:solidFill>
                <a:schemeClr val="tx1"/>
              </a:solidFill>
              <a:effectLst/>
            </a:rPr>
            <a:t>آفة</a:t>
          </a:r>
          <a:r>
            <a:rPr lang="ar-MA" sz="1600" dirty="0" smtClean="0">
              <a:solidFill>
                <a:schemeClr val="tx1"/>
              </a:solidFill>
              <a:effectLst/>
            </a:rPr>
            <a:t> ما في عينة ما، أو شحنة، أو </a:t>
          </a:r>
          <a:r>
            <a:rPr lang="ar-MA" sz="1600" b="1" dirty="0" smtClean="0">
              <a:solidFill>
                <a:schemeClr val="tx1"/>
              </a:solidFill>
              <a:effectLst/>
            </a:rPr>
            <a:t>حقل</a:t>
          </a:r>
          <a:r>
            <a:rPr lang="ar-MA" sz="1600" dirty="0" smtClean="0">
              <a:solidFill>
                <a:schemeClr val="tx1"/>
              </a:solidFill>
              <a:effectLst/>
            </a:rPr>
            <a:t> أو أية</a:t>
          </a:r>
          <a:r>
            <a:rPr lang="fr-FR" sz="1600" dirty="0" smtClean="0">
              <a:solidFill>
                <a:schemeClr val="tx1"/>
              </a:solidFill>
              <a:effectLst/>
            </a:rPr>
            <a:t> </a:t>
          </a:r>
          <a:r>
            <a:rPr lang="ar-MA" sz="1600" dirty="0" smtClean="0">
              <a:solidFill>
                <a:schemeClr val="tx1"/>
              </a:solidFill>
              <a:effectLst/>
            </a:rPr>
            <a:t>جماعات أخرى معرفة</a:t>
          </a:r>
          <a:r>
            <a:rPr lang="en-US" sz="1600" dirty="0" smtClean="0">
              <a:solidFill>
                <a:schemeClr val="tx1"/>
              </a:solidFill>
              <a:effectLst/>
            </a:rPr>
            <a:t>”</a:t>
          </a:r>
          <a:endParaRPr lang="en-US" sz="1600" dirty="0">
            <a:solidFill>
              <a:schemeClr val="tx1"/>
            </a:solidFill>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9518A0D1-C79A-4E4E-A9B5-DCA86F3820AB}" srcId="{5E1F010D-719A-4457-87E8-5D7769197D3B}" destId="{3353E323-CB19-43FF-8D69-18AB74F7A767}" srcOrd="0" destOrd="0" parTransId="{EEC5F49C-8AE3-4E2A-A215-8770DB5B82C1}" sibTransId="{5BC80C2B-A228-4D8A-8A84-A7B9DDD08700}"/>
    <dgm:cxn modelId="{C289065F-4B8A-4ABC-9547-38F5A9815BBB}" srcId="{3353E323-CB19-43FF-8D69-18AB74F7A767}" destId="{DB097ACE-C377-4A09-8D3A-F616BC193E64}" srcOrd="2" destOrd="0" parTransId="{D1BE61E0-A98F-481E-BB38-072EDA4CAFCE}" sibTransId="{7802A90C-71FB-41FC-9AA2-BC75FDD75069}"/>
    <dgm:cxn modelId="{11F5CF1E-C042-4F66-B77B-70F5A493A8BE}" srcId="{3353E323-CB19-43FF-8D69-18AB74F7A767}" destId="{E5FCF360-F033-4285-A5CA-98DE525AEAA1}" srcOrd="1" destOrd="0" parTransId="{12F8C3F4-6AAE-4F5B-9462-6F639F63D9BE}" sibTransId="{E7505D44-C044-4B4D-93C5-0C4A0EA7F6A0}"/>
    <dgm:cxn modelId="{C61BCCC0-9D18-433E-AF12-0C1ED65FC83B}" type="presOf" srcId="{DB097ACE-C377-4A09-8D3A-F616BC193E64}" destId="{43050ECD-A3E9-4C47-8FE6-BEA6034E9946}" srcOrd="0" destOrd="2" presId="urn:microsoft.com/office/officeart/2005/8/layout/hList1"/>
    <dgm:cxn modelId="{889A9068-640A-412D-B593-497197036802}" type="presOf" srcId="{E5FCF360-F033-4285-A5CA-98DE525AEAA1}" destId="{43050ECD-A3E9-4C47-8FE6-BEA6034E9946}" srcOrd="0" destOrd="1" presId="urn:microsoft.com/office/officeart/2005/8/layout/hList1"/>
    <dgm:cxn modelId="{536ECD86-D9C7-40D0-8ABA-29FA644BFC73}" type="presOf" srcId="{299F6A74-8351-4A4F-B386-3986EE36DA80}" destId="{43050ECD-A3E9-4C47-8FE6-BEA6034E9946}" srcOrd="0" destOrd="0" presId="urn:microsoft.com/office/officeart/2005/8/layout/hList1"/>
    <dgm:cxn modelId="{8DC6DF02-61CC-4E15-A5CE-259D776885C6}" type="presOf" srcId="{5E1F010D-719A-4457-87E8-5D7769197D3B}" destId="{0BFA647E-92FE-45E0-AE06-ABD504F66826}" srcOrd="0" destOrd="0" presId="urn:microsoft.com/office/officeart/2005/8/layout/hList1"/>
    <dgm:cxn modelId="{1EF587B5-5CA9-4910-B0A3-3B0B99B35D66}" srcId="{3353E323-CB19-43FF-8D69-18AB74F7A767}" destId="{299F6A74-8351-4A4F-B386-3986EE36DA80}" srcOrd="0" destOrd="0" parTransId="{EF6E2C6E-723C-4874-8599-553030CD9EE4}" sibTransId="{326C360D-FFBB-445D-AEC9-622DD3A1709B}"/>
    <dgm:cxn modelId="{3E1C2995-DE3F-4BD3-BC20-182FF4AE35AF}" type="presOf" srcId="{3353E323-CB19-43FF-8D69-18AB74F7A767}" destId="{E930BD52-F34E-4EBD-9A9B-C7DEB21F1E79}" srcOrd="0" destOrd="0" presId="urn:microsoft.com/office/officeart/2005/8/layout/hList1"/>
    <dgm:cxn modelId="{2EC19AFC-29C3-448F-B565-24DD50910D90}" type="presParOf" srcId="{0BFA647E-92FE-45E0-AE06-ABD504F66826}" destId="{C9D697EF-FE5C-402C-830B-CCDCAD89BBD3}" srcOrd="0" destOrd="0" presId="urn:microsoft.com/office/officeart/2005/8/layout/hList1"/>
    <dgm:cxn modelId="{0F59283A-3EA4-407C-B5C0-06DF1DAE96C1}" type="presParOf" srcId="{C9D697EF-FE5C-402C-830B-CCDCAD89BBD3}" destId="{E930BD52-F34E-4EBD-9A9B-C7DEB21F1E79}" srcOrd="0" destOrd="0" presId="urn:microsoft.com/office/officeart/2005/8/layout/hList1"/>
    <dgm:cxn modelId="{69193363-C128-4E31-B429-627E31584CBE}"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en-US" altLang="ja-JP" sz="1600" b="1" dirty="0" smtClean="0">
              <a:effectLst>
                <a:outerShdw blurRad="38100" dist="38100" dir="2700000" algn="tl">
                  <a:srgbClr val="000000">
                    <a:alpha val="43137"/>
                  </a:srgbClr>
                </a:outerShdw>
              </a:effectLst>
              <a:latin typeface="Arial" pitchFamily="34" charset="0"/>
              <a:cs typeface="Arial" pitchFamily="34" charset="0"/>
            </a:rPr>
            <a:t>“</a:t>
          </a:r>
          <a:r>
            <a:rPr lang="ar-MA" altLang="ja-JP" sz="1600" b="1" dirty="0" smtClean="0">
              <a:effectLst>
                <a:outerShdw blurRad="38100" dist="38100" dir="2700000" algn="tl">
                  <a:srgbClr val="000000">
                    <a:alpha val="43137"/>
                  </a:srgbClr>
                </a:outerShdw>
              </a:effectLst>
              <a:latin typeface="Arial" pitchFamily="34" charset="0"/>
              <a:cs typeface="Arial" pitchFamily="34" charset="0"/>
            </a:rPr>
            <a:t>إجراء </a:t>
          </a:r>
          <a:r>
            <a:rPr lang="ar-MA" altLang="ja-JP" sz="1600" b="1" dirty="0" smtClean="0">
              <a:effectLst>
                <a:outerShdw blurRad="38100" dist="38100" dir="2700000" algn="tl">
                  <a:srgbClr val="000000">
                    <a:alpha val="43137"/>
                  </a:srgbClr>
                </a:outerShdw>
              </a:effectLst>
              <a:latin typeface="Arial" pitchFamily="34" charset="0"/>
              <a:cs typeface="Arial" pitchFamily="34" charset="0"/>
            </a:rPr>
            <a:t>طارئ</a:t>
          </a:r>
          <a:r>
            <a:rPr lang="en-US" altLang="ja-JP" sz="1600" b="1"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1600" b="1" dirty="0">
            <a:effectLst>
              <a:outerShdw blurRad="38100" dist="38100" dir="2700000" algn="tl">
                <a:srgbClr val="000000">
                  <a:alpha val="43137"/>
                </a:srgbClr>
              </a:outerShdw>
            </a:effectLst>
            <a:latin typeface="Arial" pitchFamily="34" charset="0"/>
            <a:cs typeface="Arial" pitchFamily="34" charset="0"/>
          </a:endParaRPr>
        </a:p>
        <a:p>
          <a:pPr rtl="1"/>
          <a:r>
            <a:rPr lang="ar-SA" sz="1600" b="0" u="sng" dirty="0" smtClean="0"/>
            <a:t>عملية</a:t>
          </a:r>
          <a:r>
            <a:rPr lang="ar-SA" sz="1600" b="0" dirty="0" smtClean="0"/>
            <a:t> </a:t>
          </a:r>
          <a:r>
            <a:rPr lang="ar-SA" sz="1600" b="1" u="sng" dirty="0" smtClean="0"/>
            <a:t>رسمية</a:t>
          </a:r>
          <a:r>
            <a:rPr lang="ar-SA" sz="1600" b="0" dirty="0" smtClean="0"/>
            <a:t> فورية </a:t>
          </a:r>
          <a:r>
            <a:rPr lang="ar-SA" sz="1600" b="0" strike="sngStrike" dirty="0" smtClean="0"/>
            <a:t>للصحة النباتية </a:t>
          </a:r>
          <a:r>
            <a:rPr lang="ar-SA" sz="1600" b="1" u="sng" dirty="0" smtClean="0"/>
            <a:t>تهدف إلى منع دخول أو </a:t>
          </a:r>
          <a:r>
            <a:rPr lang="ar-MA" sz="1600" b="1" u="sng" dirty="0" smtClean="0"/>
            <a:t>توطن</a:t>
          </a:r>
          <a:r>
            <a:rPr lang="ar-SA" sz="1600" b="1" u="sng" dirty="0" smtClean="0"/>
            <a:t> أو انتشار آفة </a:t>
          </a:r>
          <a:r>
            <a:rPr lang="ar-SA" sz="1600" b="0" dirty="0" smtClean="0"/>
            <a:t>في حالة </a:t>
          </a:r>
          <a:r>
            <a:rPr lang="ar-SA" sz="1600" b="0" u="sng" dirty="0" smtClean="0"/>
            <a:t>صحية نباتية </a:t>
          </a:r>
          <a:r>
            <a:rPr lang="ar-SA" sz="1600" b="0" dirty="0" smtClean="0"/>
            <a:t>جديدة أو غير متوقعة لا تعالجها </a:t>
          </a:r>
          <a:r>
            <a:rPr lang="ar-SA" sz="1600" b="1" dirty="0" smtClean="0"/>
            <a:t>تدابير الصحة النباتية </a:t>
          </a:r>
          <a:r>
            <a:rPr lang="ar-SA" sz="1600" b="0" dirty="0" smtClean="0"/>
            <a:t>القائمة</a:t>
          </a:r>
          <a:r>
            <a:rPr lang="en-US" sz="1600" b="1" dirty="0" smtClean="0"/>
            <a:t>"</a:t>
          </a:r>
          <a:endParaRPr lang="en-US" sz="1600" dirty="0">
            <a:solidFill>
              <a:schemeClr val="bg1"/>
            </a:solidFill>
            <a:effectLst>
              <a:outerShdw blurRad="38100" dist="38100" dir="2700000" algn="tl">
                <a:srgbClr val="000000">
                  <a:alpha val="43137"/>
                </a:srgbClr>
              </a:outerShdw>
            </a:effectLst>
            <a:latin typeface="Arial"/>
            <a:cs typeface="Aria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dgm:spPr/>
      <dgm:t>
        <a:bodyPr/>
        <a:lstStyle/>
        <a:p>
          <a:pPr marL="115200" marR="0" lvl="0" indent="-115200" defTabSz="914400" rtl="1" eaLnBrk="1" fontAlgn="auto" latinLnBrk="0" hangingPunct="1">
            <a:lnSpc>
              <a:spcPct val="90000"/>
            </a:lnSpc>
            <a:spcBef>
              <a:spcPts val="0"/>
            </a:spcBef>
            <a:spcAft>
              <a:spcPts val="300"/>
            </a:spcAft>
            <a:buClrTx/>
            <a:buSzTx/>
            <a:buFontTx/>
            <a:buNone/>
            <a:tabLst/>
            <a:defRPr/>
          </a:pPr>
          <a:r>
            <a:rPr lang="ar-MA" dirty="0" smtClean="0"/>
            <a:t>الاستعاضة عن "الصحة النباتية" ب "رسمي" يوضح أن إجراء الطوارئ يمكن أن يستهدف الآفات </a:t>
          </a:r>
          <a:r>
            <a:rPr lang="ar-MA" dirty="0" smtClean="0"/>
            <a:t>الخاضعة للوائح وغير الخاضعة للوائح على حد سواء، مع الإبقاء على فكرة أن أي إجراء طارئ ينبغي اتخاذه تحت سلطة المنظمة الوطنية لوقاية النباتات</a:t>
          </a:r>
          <a:endParaRPr lang="en-US"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AAC6655F-E728-4BA6-AE3F-ED0233EB13C8}">
      <dgm:prSet/>
      <dgm:spPr/>
      <dgm:t>
        <a:bodyPr/>
        <a:lstStyle/>
        <a:p>
          <a:pPr marL="115200" lvl="1" indent="-115200" defTabSz="488950" rtl="1">
            <a:lnSpc>
              <a:spcPct val="90000"/>
            </a:lnSpc>
            <a:spcBef>
              <a:spcPct val="0"/>
            </a:spcBef>
            <a:spcAft>
              <a:spcPts val="300"/>
            </a:spcAft>
            <a:buNone/>
          </a:pPr>
          <a:r>
            <a:rPr lang="ar-MA" dirty="0" smtClean="0"/>
            <a:t>الاستعاضة عن </a:t>
          </a:r>
          <a:r>
            <a:rPr lang="ar-MA" dirty="0" smtClean="0"/>
            <a:t>"إجراء" </a:t>
          </a:r>
          <a:r>
            <a:rPr lang="ar-MA" dirty="0" smtClean="0"/>
            <a:t>ب </a:t>
          </a:r>
          <a:r>
            <a:rPr lang="ar-MA" dirty="0" smtClean="0"/>
            <a:t>"</a:t>
          </a:r>
          <a:r>
            <a:rPr lang="ar-SA" b="0" u="sng" dirty="0" smtClean="0"/>
            <a:t>عملية</a:t>
          </a:r>
          <a:r>
            <a:rPr lang="ar-MA" dirty="0" smtClean="0"/>
            <a:t>" </a:t>
          </a:r>
          <a:r>
            <a:rPr lang="ar-MA" dirty="0" smtClean="0"/>
            <a:t>يضمن الاتساق مع تعريف "إجراء الصحة النباتية"</a:t>
          </a:r>
          <a:endParaRPr lang="en-US" dirty="0"/>
        </a:p>
      </dgm:t>
    </dgm:pt>
    <dgm:pt modelId="{B4C87685-E84B-4AE1-ADAC-C26FF4E774A9}" type="parTrans" cxnId="{46EA9B9B-68C5-48F8-BDA1-25B2D21E87AA}">
      <dgm:prSet/>
      <dgm:spPr/>
      <dgm:t>
        <a:bodyPr/>
        <a:lstStyle/>
        <a:p>
          <a:endParaRPr lang="en-US"/>
        </a:p>
      </dgm:t>
    </dgm:pt>
    <dgm:pt modelId="{762543EA-E2AC-4FFE-9F0A-E00BBAAFE947}" type="sibTrans" cxnId="{46EA9B9B-68C5-48F8-BDA1-25B2D21E87AA}">
      <dgm:prSet/>
      <dgm:spPr/>
      <dgm:t>
        <a:bodyPr/>
        <a:lstStyle/>
        <a:p>
          <a:endParaRPr lang="en-US"/>
        </a:p>
      </dgm:t>
    </dgm:pt>
    <dgm:pt modelId="{B05853A8-A926-4C75-A1DB-162042AEB70E}">
      <dgm:prSet/>
      <dgm:spPr/>
      <dgm:t>
        <a:bodyPr/>
        <a:lstStyle/>
        <a:p>
          <a:pPr marL="115200" lvl="1" indent="-115200" defTabSz="488950" rtl="1">
            <a:lnSpc>
              <a:spcPct val="90000"/>
            </a:lnSpc>
            <a:spcBef>
              <a:spcPct val="0"/>
            </a:spcBef>
            <a:spcAft>
              <a:spcPts val="300"/>
            </a:spcAft>
            <a:buNone/>
          </a:pPr>
          <a:r>
            <a:rPr lang="ar-MA" dirty="0" smtClean="0">
              <a:solidFill>
                <a:schemeClr val="tx1"/>
              </a:solidFill>
            </a:rPr>
            <a:t>إضافة "لمنع دخول أو </a:t>
          </a:r>
          <a:r>
            <a:rPr lang="ar-MA" dirty="0" smtClean="0">
              <a:solidFill>
                <a:schemeClr val="tx1"/>
              </a:solidFill>
            </a:rPr>
            <a:t>توطن </a:t>
          </a:r>
          <a:r>
            <a:rPr lang="ar-MA" dirty="0" smtClean="0">
              <a:solidFill>
                <a:schemeClr val="tx1"/>
              </a:solidFill>
            </a:rPr>
            <a:t>أو انتشار آفة" تنص صراحة على الغرض من إجراء طارئ</a:t>
          </a:r>
          <a:endParaRPr lang="en-US" dirty="0">
            <a:solidFill>
              <a:schemeClr val="tx1"/>
            </a:solidFill>
          </a:endParaRPr>
        </a:p>
      </dgm:t>
    </dgm:pt>
    <dgm:pt modelId="{3DA31AD1-F518-447D-AA4D-BDDF0AF72859}" type="parTrans" cxnId="{BF629319-5B44-4C19-9D9B-CDBC29BDFDB1}">
      <dgm:prSet/>
      <dgm:spPr/>
      <dgm:t>
        <a:bodyPr/>
        <a:lstStyle/>
        <a:p>
          <a:endParaRPr lang="fr-FR"/>
        </a:p>
      </dgm:t>
    </dgm:pt>
    <dgm:pt modelId="{55D2CD78-1659-419C-B95C-7672B0D22575}" type="sibTrans" cxnId="{BF629319-5B44-4C19-9D9B-CDBC29BDFDB1}">
      <dgm:prSet/>
      <dgm:spPr/>
      <dgm:t>
        <a:bodyPr/>
        <a:lstStyle/>
        <a:p>
          <a:endParaRPr lang="fr-FR"/>
        </a:p>
      </dgm:t>
    </dgm:pt>
    <dgm:pt modelId="{B72AA768-F843-4BF4-BE6F-7A840501C88C}">
      <dgm:prSet/>
      <dgm:spPr/>
      <dgm:t>
        <a:bodyPr/>
        <a:lstStyle/>
        <a:p>
          <a:pPr marL="115200" lvl="1" indent="-115200" defTabSz="488950" rtl="1">
            <a:lnSpc>
              <a:spcPct val="90000"/>
            </a:lnSpc>
            <a:spcBef>
              <a:spcPct val="0"/>
            </a:spcBef>
            <a:spcAft>
              <a:spcPts val="300"/>
            </a:spcAft>
            <a:buNone/>
          </a:pPr>
          <a:r>
            <a:rPr lang="ar-MA" dirty="0" smtClean="0">
              <a:solidFill>
                <a:schemeClr val="tx1"/>
              </a:solidFill>
            </a:rPr>
            <a:t>إضافة "لم تعالجها تدابير الصحة النباتية القائمة" يميز بوضوح الوضع الذي يؤدي إلى "إجراء طارئ" عن الحالة التي تؤدي إلى "إجراء الصحة النباتية" حيث، وفقا لتعريفها، يتم تنفيذ عمليات لتنفيذ تدابير الصحة النباتية (القائمة)</a:t>
          </a:r>
          <a:endParaRPr lang="en-US" dirty="0">
            <a:solidFill>
              <a:schemeClr val="tx1"/>
            </a:solidFill>
          </a:endParaRPr>
        </a:p>
      </dgm:t>
    </dgm:pt>
    <dgm:pt modelId="{E6EEE030-7D28-496F-B9A7-BEC8C909F345}" type="parTrans" cxnId="{C1EFECF3-B14F-4F10-9F61-EA92796223F1}">
      <dgm:prSet/>
      <dgm:spPr/>
      <dgm:t>
        <a:bodyPr/>
        <a:lstStyle/>
        <a:p>
          <a:endParaRPr lang="fr-FR"/>
        </a:p>
      </dgm:t>
    </dgm:pt>
    <dgm:pt modelId="{941149A5-40DF-4C6A-B722-8BBFB481BC89}" type="sibTrans" cxnId="{C1EFECF3-B14F-4F10-9F61-EA92796223F1}">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FFF8D184-8F1E-4E59-92A0-C94ACD82CA86}" type="presOf" srcId="{AAC6655F-E728-4BA6-AE3F-ED0233EB13C8}" destId="{43050ECD-A3E9-4C47-8FE6-BEA6034E9946}" srcOrd="0" destOrd="1" presId="urn:microsoft.com/office/officeart/2005/8/layout/hList1"/>
    <dgm:cxn modelId="{4FD2363B-EAEC-4091-A3C9-23634104BBC0}" type="presOf" srcId="{B72AA768-F843-4BF4-BE6F-7A840501C88C}" destId="{43050ECD-A3E9-4C47-8FE6-BEA6034E9946}" srcOrd="0" destOrd="3" presId="urn:microsoft.com/office/officeart/2005/8/layout/hList1"/>
    <dgm:cxn modelId="{F6A82DA0-A7A3-475D-BC92-4F807C34766C}" type="presOf" srcId="{3353E323-CB19-43FF-8D69-18AB74F7A767}" destId="{E930BD52-F34E-4EBD-9A9B-C7DEB21F1E79}" srcOrd="0" destOrd="0" presId="urn:microsoft.com/office/officeart/2005/8/layout/hList1"/>
    <dgm:cxn modelId="{127A549C-1CCC-4167-80A9-0904F78CBABE}" type="presOf" srcId="{B05853A8-A926-4C75-A1DB-162042AEB70E}" destId="{43050ECD-A3E9-4C47-8FE6-BEA6034E9946}" srcOrd="0" destOrd="2" presId="urn:microsoft.com/office/officeart/2005/8/layout/hList1"/>
    <dgm:cxn modelId="{46EA9B9B-68C5-48F8-BDA1-25B2D21E87AA}" srcId="{3353E323-CB19-43FF-8D69-18AB74F7A767}" destId="{AAC6655F-E728-4BA6-AE3F-ED0233EB13C8}" srcOrd="1" destOrd="0" parTransId="{B4C87685-E84B-4AE1-ADAC-C26FF4E774A9}" sibTransId="{762543EA-E2AC-4FFE-9F0A-E00BBAAFE947}"/>
    <dgm:cxn modelId="{BF629319-5B44-4C19-9D9B-CDBC29BDFDB1}" srcId="{3353E323-CB19-43FF-8D69-18AB74F7A767}" destId="{B05853A8-A926-4C75-A1DB-162042AEB70E}" srcOrd="2" destOrd="0" parTransId="{3DA31AD1-F518-447D-AA4D-BDDF0AF72859}" sibTransId="{55D2CD78-1659-419C-B95C-7672B0D22575}"/>
    <dgm:cxn modelId="{592C6001-11C5-42C6-879B-3FFE7F82159D}" type="presOf" srcId="{5E1F010D-719A-4457-87E8-5D7769197D3B}" destId="{0BFA647E-92FE-45E0-AE06-ABD504F66826}" srcOrd="0" destOrd="0" presId="urn:microsoft.com/office/officeart/2005/8/layout/hList1"/>
    <dgm:cxn modelId="{C1EFECF3-B14F-4F10-9F61-EA92796223F1}" srcId="{3353E323-CB19-43FF-8D69-18AB74F7A767}" destId="{B72AA768-F843-4BF4-BE6F-7A840501C88C}" srcOrd="3" destOrd="0" parTransId="{E6EEE030-7D28-496F-B9A7-BEC8C909F345}" sibTransId="{941149A5-40DF-4C6A-B722-8BBFB481BC89}"/>
    <dgm:cxn modelId="{4780CD56-BBDF-439B-8BD0-3196D0272530}" type="presOf" srcId="{E496333F-73E3-4416-ACEB-781E2589BD07}" destId="{43050ECD-A3E9-4C47-8FE6-BEA6034E9946}" srcOrd="0" destOrd="0" presId="urn:microsoft.com/office/officeart/2005/8/layout/hList1"/>
    <dgm:cxn modelId="{6F640055-2E7D-4430-98AC-6D5C3A8E4C8C}" type="presParOf" srcId="{0BFA647E-92FE-45E0-AE06-ABD504F66826}" destId="{C9D697EF-FE5C-402C-830B-CCDCAD89BBD3}" srcOrd="0" destOrd="0" presId="urn:microsoft.com/office/officeart/2005/8/layout/hList1"/>
    <dgm:cxn modelId="{2BF0D779-C304-4646-A0A1-C40EC1FE1ED4}" type="presParOf" srcId="{C9D697EF-FE5C-402C-830B-CCDCAD89BBD3}" destId="{E930BD52-F34E-4EBD-9A9B-C7DEB21F1E79}" srcOrd="0" destOrd="0" presId="urn:microsoft.com/office/officeart/2005/8/layout/hList1"/>
    <dgm:cxn modelId="{B330A70B-2ED7-4DF6-9865-8000E93AD303}"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custT="1"/>
      <dgm:spPr/>
      <dgm:t>
        <a:bodyPr/>
        <a:lstStyle/>
        <a:p>
          <a:pPr algn="r" rtl="1"/>
          <a:r>
            <a:rPr lang="en-US" altLang="ja-JP" sz="16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a:t>
          </a:r>
          <a:r>
            <a:rPr lang="ar-MA" altLang="ja-JP" sz="16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مسح كشفي</a:t>
          </a:r>
          <a:r>
            <a:rPr lang="en-US" altLang="ja-JP" sz="16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endParaRPr lang="en-US" altLang="ja-JP" sz="1600" dirty="0">
            <a:solidFill>
              <a:schemeClr val="bg1"/>
            </a:solidFill>
            <a:effectLst>
              <a:outerShdw blurRad="38100" dist="38100" dir="2700000" algn="tl">
                <a:srgbClr val="000000">
                  <a:alpha val="43137"/>
                </a:srgbClr>
              </a:outerShdw>
            </a:effectLst>
            <a:latin typeface="Arial" pitchFamily="34" charset="0"/>
            <a:cs typeface="Arial" pitchFamily="34" charset="0"/>
          </a:endParaRPr>
        </a:p>
        <a:p>
          <a:pPr algn="r" rtl="1"/>
          <a:r>
            <a:rPr lang="ar-MA" altLang="ja-JP" sz="1600" dirty="0" smtClean="0">
              <a:solidFill>
                <a:schemeClr val="bg1"/>
              </a:solidFill>
              <a:effectLst>
                <a:outerShdw blurRad="38100" dist="38100" dir="2700000" algn="tl">
                  <a:srgbClr val="000000">
                    <a:alpha val="43137"/>
                  </a:srgbClr>
                </a:outerShdw>
              </a:effectLst>
              <a:latin typeface="Arial"/>
              <a:cs typeface="Arial"/>
            </a:rPr>
            <a:t>"</a:t>
          </a:r>
          <a:r>
            <a:rPr lang="ar-MA" altLang="ja-JP" sz="1600" b="1" dirty="0" smtClean="0">
              <a:solidFill>
                <a:schemeClr val="bg1"/>
              </a:solidFill>
              <a:effectLst>
                <a:outerShdw blurRad="38100" dist="38100" dir="2700000" algn="tl">
                  <a:srgbClr val="000000">
                    <a:alpha val="43137"/>
                  </a:srgbClr>
                </a:outerShdw>
              </a:effectLst>
              <a:latin typeface="Arial"/>
              <a:cs typeface="Arial"/>
            </a:rPr>
            <a:t>مسح</a:t>
          </a:r>
          <a:r>
            <a:rPr lang="ar-MA" altLang="ja-JP" sz="1600" dirty="0" smtClean="0">
              <a:solidFill>
                <a:schemeClr val="bg1"/>
              </a:solidFill>
              <a:effectLst>
                <a:outerShdw blurRad="38100" dist="38100" dir="2700000" algn="tl">
                  <a:srgbClr val="000000">
                    <a:alpha val="43137"/>
                  </a:srgbClr>
                </a:outerShdw>
              </a:effectLst>
              <a:latin typeface="Arial"/>
              <a:cs typeface="Arial"/>
            </a:rPr>
            <a:t> أجري </a:t>
          </a:r>
          <a:r>
            <a:rPr lang="ar-MA" altLang="ja-JP" sz="1600" strike="sngStrike" dirty="0" smtClean="0">
              <a:solidFill>
                <a:schemeClr val="bg1"/>
              </a:solidFill>
              <a:effectLst>
                <a:outerShdw blurRad="38100" dist="38100" dir="2700000" algn="tl">
                  <a:srgbClr val="000000">
                    <a:alpha val="43137"/>
                  </a:srgbClr>
                </a:outerShdw>
              </a:effectLst>
              <a:latin typeface="Arial"/>
              <a:cs typeface="Arial"/>
            </a:rPr>
            <a:t>في </a:t>
          </a:r>
          <a:r>
            <a:rPr lang="ar-MA" altLang="ja-JP" sz="1600" strike="noStrike" dirty="0" smtClean="0">
              <a:solidFill>
                <a:schemeClr val="bg1"/>
              </a:solidFill>
              <a:effectLst>
                <a:outerShdw blurRad="38100" dist="38100" dir="2700000" algn="tl">
                  <a:srgbClr val="000000">
                    <a:alpha val="43137"/>
                  </a:srgbClr>
                </a:outerShdw>
              </a:effectLst>
              <a:latin typeface="Arial"/>
              <a:cs typeface="Arial"/>
            </a:rPr>
            <a:t>منطقة ما </a:t>
          </a:r>
          <a:r>
            <a:rPr lang="ar-MA" altLang="ja-JP" sz="1600" dirty="0" smtClean="0">
              <a:solidFill>
                <a:schemeClr val="bg1"/>
              </a:solidFill>
              <a:effectLst>
                <a:outerShdw blurRad="38100" dist="38100" dir="2700000" algn="tl">
                  <a:srgbClr val="000000">
                    <a:alpha val="43137"/>
                  </a:srgbClr>
                </a:outerShdw>
              </a:effectLst>
              <a:latin typeface="Arial"/>
              <a:cs typeface="Arial"/>
            </a:rPr>
            <a:t>لتحديد </a:t>
          </a:r>
          <a:r>
            <a:rPr lang="ar-MA" altLang="ja-JP" sz="1600" strike="sngStrike" dirty="0" smtClean="0">
              <a:solidFill>
                <a:schemeClr val="bg1"/>
              </a:solidFill>
              <a:effectLst>
                <a:outerShdw blurRad="38100" dist="38100" dir="2700000" algn="tl">
                  <a:srgbClr val="000000">
                    <a:alpha val="43137"/>
                  </a:srgbClr>
                </a:outerShdw>
              </a:effectLst>
              <a:latin typeface="Arial"/>
              <a:cs typeface="Arial"/>
            </a:rPr>
            <a:t>ما إذا كانت الآفات موجودة </a:t>
          </a:r>
          <a:r>
            <a:rPr lang="ar-MA" altLang="ja-JP" sz="1600" u="sng" dirty="0" smtClean="0">
              <a:solidFill>
                <a:schemeClr val="bg1"/>
              </a:solidFill>
              <a:effectLst>
                <a:outerShdw blurRad="38100" dist="38100" dir="2700000" algn="tl">
                  <a:srgbClr val="000000">
                    <a:alpha val="43137"/>
                  </a:srgbClr>
                </a:outerShdw>
              </a:effectLst>
              <a:latin typeface="Arial"/>
              <a:cs typeface="Arial"/>
            </a:rPr>
            <a:t>وجود أو عدم وجود الآف</a:t>
          </a:r>
          <a:r>
            <a:rPr lang="ar-MA" altLang="ja-JP" sz="1600" dirty="0" smtClean="0">
              <a:solidFill>
                <a:schemeClr val="bg1"/>
              </a:solidFill>
              <a:effectLst>
                <a:outerShdw blurRad="38100" dist="38100" dir="2700000" algn="tl">
                  <a:srgbClr val="000000">
                    <a:alpha val="43137"/>
                  </a:srgbClr>
                </a:outerShdw>
              </a:effectLst>
              <a:latin typeface="Arial"/>
              <a:cs typeface="Arial"/>
            </a:rPr>
            <a:t>ات"</a:t>
          </a:r>
          <a:endParaRPr lang="en-US" sz="1600" dirty="0">
            <a:solidFill>
              <a:schemeClr val="bg1"/>
            </a:solidFill>
            <a:effectLst>
              <a:outerShdw blurRad="38100" dist="38100" dir="2700000" algn="tl">
                <a:srgbClr val="000000">
                  <a:alpha val="43137"/>
                </a:srgbClr>
              </a:outerShdw>
            </a:effectLst>
            <a:latin typeface="Arial"/>
            <a:cs typeface="Aria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dgm:spPr/>
      <dgm:t>
        <a:bodyPr/>
        <a:lstStyle/>
        <a:p>
          <a:pPr algn="r" rtl="1">
            <a:spcAft>
              <a:spcPts val="300"/>
            </a:spcAft>
          </a:pPr>
          <a:r>
            <a:rPr lang="ar-MA" dirty="0" smtClean="0"/>
            <a:t>والهدف من </a:t>
          </a:r>
          <a:r>
            <a:rPr lang="ar-MA" dirty="0" smtClean="0"/>
            <a:t>المسح الكشفي </a:t>
          </a:r>
          <a:r>
            <a:rPr lang="ar-MA" dirty="0" smtClean="0"/>
            <a:t>هو تحديد ما إذا كانت الآفة موجودة. وبالتالي يمكن استخدام </a:t>
          </a:r>
          <a:r>
            <a:rPr lang="ar-MA" dirty="0" smtClean="0"/>
            <a:t>المسح الكشفي </a:t>
          </a:r>
          <a:r>
            <a:rPr lang="ar-MA" dirty="0" smtClean="0"/>
            <a:t>لتحديد أن الآفة غائبة</a:t>
          </a:r>
          <a:endParaRPr lang="en-US" dirty="0"/>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2851F2B0-EAAF-47FE-8D9F-D88B70185AE5}">
      <dgm:prSet/>
      <dgm:spPr/>
      <dgm:t>
        <a:bodyPr/>
        <a:lstStyle/>
        <a:p>
          <a:pPr algn="r" rtl="1">
            <a:spcAft>
              <a:spcPts val="300"/>
            </a:spcAft>
          </a:pPr>
          <a:r>
            <a:rPr lang="ar-MA" dirty="0" smtClean="0">
              <a:solidFill>
                <a:schemeClr val="tx1"/>
              </a:solidFill>
            </a:rPr>
            <a:t>"إذا" في التعريف يعبر بالفعل عن مفهوم الغياب، ولكن دون أن يكون صريحا كما هو الحال في تعريفي "المسح" و</a:t>
          </a:r>
          <a:r>
            <a:rPr lang="ar-MA" dirty="0" smtClean="0">
              <a:solidFill>
                <a:schemeClr val="tx1"/>
              </a:solidFill>
            </a:rPr>
            <a:t>" مسح لتعيين الحدود" و"المراقبة". ولذلك يقترح استبدال الشرط "إذا كانت الآفات موجودة" بعبارة أكثر وضوحا "وجود الآفات أو عدم وجودها"</a:t>
          </a:r>
          <a:endParaRPr lang="en-US" dirty="0">
            <a:solidFill>
              <a:schemeClr val="tx1"/>
            </a:solidFill>
          </a:endParaRPr>
        </a:p>
      </dgm:t>
    </dgm:pt>
    <dgm:pt modelId="{732BDD0A-F1DF-4914-91E8-9B2A1EFE12CB}" type="parTrans" cxnId="{2847B259-215F-4330-B84C-600A2C49B63A}">
      <dgm:prSet/>
      <dgm:spPr/>
      <dgm:t>
        <a:bodyPr/>
        <a:lstStyle/>
        <a:p>
          <a:endParaRPr lang="en-US"/>
        </a:p>
      </dgm:t>
    </dgm:pt>
    <dgm:pt modelId="{055014F0-E3F7-4268-B099-1FCED6F10921}" type="sibTrans" cxnId="{2847B259-215F-4330-B84C-600A2C49B63A}">
      <dgm:prSet/>
      <dgm:spPr/>
      <dgm:t>
        <a:bodyPr/>
        <a:lstStyle/>
        <a:p>
          <a:endParaRPr lang="en-US"/>
        </a:p>
      </dgm:t>
    </dgm:pt>
    <dgm:pt modelId="{02EBD016-3804-47B8-9F38-7EF96F58EA66}">
      <dgm:prSet/>
      <dgm:spPr/>
      <dgm:t>
        <a:bodyPr/>
        <a:lstStyle/>
        <a:p>
          <a:pPr algn="r" rtl="1">
            <a:spcAft>
              <a:spcPts val="300"/>
            </a:spcAft>
          </a:pPr>
          <a:r>
            <a:rPr lang="ar-MA" dirty="0" smtClean="0">
              <a:solidFill>
                <a:schemeClr val="tx1"/>
              </a:solidFill>
            </a:rPr>
            <a:t>ويشمل تعريف "المسح" المنقح مؤخرا عبارة "في منطقة أو مكان إنتاج أو موقع إنتاج". وبما أن </a:t>
          </a:r>
          <a:r>
            <a:rPr lang="ar-MA" dirty="0" smtClean="0">
              <a:solidFill>
                <a:schemeClr val="tx1"/>
              </a:solidFill>
            </a:rPr>
            <a:t>"المسح الكشفي" </a:t>
          </a:r>
          <a:r>
            <a:rPr lang="ar-MA" dirty="0" smtClean="0">
              <a:solidFill>
                <a:schemeClr val="tx1"/>
              </a:solidFill>
            </a:rPr>
            <a:t>يعرف صراحة بأنه مجموعة فرعية من "المسح"، فإن ذكر النطاق المكاني </a:t>
          </a:r>
          <a:r>
            <a:rPr lang="ar-MA" dirty="0" smtClean="0">
              <a:solidFill>
                <a:schemeClr val="tx1"/>
              </a:solidFill>
            </a:rPr>
            <a:t>للمسح الكشفي </a:t>
          </a:r>
          <a:r>
            <a:rPr lang="ar-MA" dirty="0" smtClean="0">
              <a:solidFill>
                <a:schemeClr val="tx1"/>
              </a:solidFill>
            </a:rPr>
            <a:t>سيكون زائدا عن الحاجة، وبالتالي يتم حذف عبارة "في منطقة ما"</a:t>
          </a:r>
          <a:endParaRPr lang="en-US" dirty="0">
            <a:solidFill>
              <a:schemeClr val="tx1"/>
            </a:solidFill>
          </a:endParaRPr>
        </a:p>
      </dgm:t>
    </dgm:pt>
    <dgm:pt modelId="{C78D8AFE-6C1F-4139-96C7-25521BAB4C1C}" type="parTrans" cxnId="{D5D5387F-DC5E-4251-85B0-B5032B25308F}">
      <dgm:prSet/>
      <dgm:spPr/>
      <dgm:t>
        <a:bodyPr/>
        <a:lstStyle/>
        <a:p>
          <a:endParaRPr lang="fr-FR"/>
        </a:p>
      </dgm:t>
    </dgm:pt>
    <dgm:pt modelId="{994AA01C-2902-489C-A5B4-87E58FAC3624}" type="sibTrans" cxnId="{D5D5387F-DC5E-4251-85B0-B5032B25308F}">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CB01B2E5-ABEB-4184-A07E-3ECA4506AC52}" type="presOf" srcId="{E496333F-73E3-4416-ACEB-781E2589BD07}" destId="{43050ECD-A3E9-4C47-8FE6-BEA6034E9946}" srcOrd="0" destOrd="0" presId="urn:microsoft.com/office/officeart/2005/8/layout/hList1"/>
    <dgm:cxn modelId="{C5765A1D-DF64-4680-BC08-A62227A172CE}" type="presOf" srcId="{2851F2B0-EAAF-47FE-8D9F-D88B70185AE5}" destId="{43050ECD-A3E9-4C47-8FE6-BEA6034E9946}" srcOrd="0" destOrd="1" presId="urn:microsoft.com/office/officeart/2005/8/layout/hList1"/>
    <dgm:cxn modelId="{2847B259-215F-4330-B84C-600A2C49B63A}" srcId="{3353E323-CB19-43FF-8D69-18AB74F7A767}" destId="{2851F2B0-EAAF-47FE-8D9F-D88B70185AE5}" srcOrd="1" destOrd="0" parTransId="{732BDD0A-F1DF-4914-91E8-9B2A1EFE12CB}" sibTransId="{055014F0-E3F7-4268-B099-1FCED6F10921}"/>
    <dgm:cxn modelId="{D5D5387F-DC5E-4251-85B0-B5032B25308F}" srcId="{3353E323-CB19-43FF-8D69-18AB74F7A767}" destId="{02EBD016-3804-47B8-9F38-7EF96F58EA66}" srcOrd="2" destOrd="0" parTransId="{C78D8AFE-6C1F-4139-96C7-25521BAB4C1C}" sibTransId="{994AA01C-2902-489C-A5B4-87E58FAC3624}"/>
    <dgm:cxn modelId="{26DC090B-152D-4A43-9535-44865CDC7475}" type="presOf" srcId="{5E1F010D-719A-4457-87E8-5D7769197D3B}" destId="{0BFA647E-92FE-45E0-AE06-ABD504F66826}" srcOrd="0" destOrd="0" presId="urn:microsoft.com/office/officeart/2005/8/layout/hList1"/>
    <dgm:cxn modelId="{255FBE1F-37F3-4A7C-8D73-D7805B7D6DB4}" type="presOf" srcId="{3353E323-CB19-43FF-8D69-18AB74F7A767}" destId="{E930BD52-F34E-4EBD-9A9B-C7DEB21F1E79}" srcOrd="0" destOrd="0" presId="urn:microsoft.com/office/officeart/2005/8/layout/hList1"/>
    <dgm:cxn modelId="{68F832AF-8EE5-4AF7-86DC-A45A8480B157}" type="presOf" srcId="{02EBD016-3804-47B8-9F38-7EF96F58EA66}" destId="{43050ECD-A3E9-4C47-8FE6-BEA6034E9946}" srcOrd="0" destOrd="2" presId="urn:microsoft.com/office/officeart/2005/8/layout/hList1"/>
    <dgm:cxn modelId="{39D40527-550F-4B00-9514-F9F8C9FBA9A6}" type="presParOf" srcId="{0BFA647E-92FE-45E0-AE06-ABD504F66826}" destId="{C9D697EF-FE5C-402C-830B-CCDCAD89BBD3}" srcOrd="0" destOrd="0" presId="urn:microsoft.com/office/officeart/2005/8/layout/hList1"/>
    <dgm:cxn modelId="{C8CDC251-D337-45B4-8DD8-3FB7F528A820}" type="presParOf" srcId="{C9D697EF-FE5C-402C-830B-CCDCAD89BBD3}" destId="{E930BD52-F34E-4EBD-9A9B-C7DEB21F1E79}" srcOrd="0" destOrd="0" presId="urn:microsoft.com/office/officeart/2005/8/layout/hList1"/>
    <dgm:cxn modelId="{50A987A1-F33A-4451-8E1F-A97412683929}"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custT="1"/>
      <dgm:spPr/>
      <dgm:t>
        <a:bodyPr/>
        <a:lstStyle/>
        <a:p>
          <a:pPr algn="ctr" rtl="1"/>
          <a:r>
            <a:rPr lang="ar-MA" sz="1600" b="1" dirty="0" smtClean="0">
              <a:effectLst>
                <a:outerShdw blurRad="38100" dist="38100" dir="2700000" algn="tl">
                  <a:srgbClr val="000000">
                    <a:alpha val="43137"/>
                  </a:srgbClr>
                </a:outerShdw>
              </a:effectLst>
              <a:latin typeface="Calibri (body)"/>
              <a:cs typeface="Arial" pitchFamily="34" charset="0"/>
            </a:rPr>
            <a:t>لمزيد من المعلومات حول مشروع تعديلات 2019 و2020 على المعيار 5</a:t>
          </a:r>
          <a:r>
            <a:rPr lang="en-US" sz="1600" b="1" dirty="0" smtClean="0">
              <a:effectLst>
                <a:outerShdw blurRad="38100" dist="38100" dir="2700000" algn="tl">
                  <a:srgbClr val="000000">
                    <a:alpha val="43137"/>
                  </a:srgbClr>
                </a:outerShdw>
              </a:effectLst>
              <a:latin typeface="Calibri (body)"/>
              <a:cs typeface="Arial" pitchFamily="34" charset="0"/>
            </a:rPr>
            <a:t>، </a:t>
          </a:r>
          <a:r>
            <a:rPr lang="ar-MA" sz="1600" b="1" dirty="0" smtClean="0">
              <a:effectLst>
                <a:outerShdw blurRad="38100" dist="38100" dir="2700000" algn="tl">
                  <a:srgbClr val="000000">
                    <a:alpha val="43137"/>
                  </a:srgbClr>
                </a:outerShdw>
              </a:effectLst>
              <a:latin typeface="Calibri (body)"/>
              <a:cs typeface="Arial" pitchFamily="34" charset="0"/>
            </a:rPr>
            <a:t>يرجى الرجوع أيضا إلى:</a:t>
          </a:r>
          <a:endParaRPr lang="en-US" sz="1600" b="1" dirty="0">
            <a:effectLst>
              <a:outerShdw blurRad="38100" dist="38100" dir="2700000" algn="tl">
                <a:srgbClr val="000000">
                  <a:alpha val="43137"/>
                </a:srgbClr>
              </a:outerShdw>
            </a:effectLst>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E496333F-73E3-4416-ACEB-781E2589BD07}">
      <dgm:prSet custT="1"/>
      <dgm:spPr/>
      <dgm:t>
        <a:bodyPr/>
        <a:lstStyle/>
        <a:p>
          <a:pPr marL="0" indent="171450" defTabSz="711200" rtl="1">
            <a:lnSpc>
              <a:spcPct val="90000"/>
            </a:lnSpc>
            <a:spcBef>
              <a:spcPct val="0"/>
            </a:spcBef>
            <a:spcAft>
              <a:spcPct val="15000"/>
            </a:spcAft>
            <a:buNone/>
          </a:pPr>
          <a:r>
            <a:rPr lang="ar-MA" sz="1600" dirty="0" smtClean="0">
              <a:solidFill>
                <a:schemeClr val="tx1"/>
              </a:solidFill>
            </a:rPr>
            <a:t>تقارير اجتماعات </a:t>
          </a:r>
          <a:r>
            <a:rPr lang="ar-MA" altLang="ja-JP" sz="1600" dirty="0" smtClean="0">
              <a:solidFill>
                <a:schemeClr val="tx1"/>
              </a:solidFill>
            </a:rPr>
            <a:t>فريق العمل الخاص بالمسرد</a:t>
          </a:r>
          <a:r>
            <a:rPr lang="en-US" sz="1600" dirty="0" smtClean="0">
              <a:solidFill>
                <a:schemeClr val="tx1"/>
              </a:solidFill>
            </a:rPr>
            <a:t>TPG 2018 </a:t>
          </a:r>
          <a:r>
            <a:rPr lang="ar-MA" sz="1600" dirty="0" smtClean="0">
              <a:solidFill>
                <a:schemeClr val="tx1"/>
              </a:solidFill>
            </a:rPr>
            <a:t>ديسمبر و 2019</a:t>
          </a:r>
          <a:endParaRPr lang="en-US" sz="1600" dirty="0">
            <a:solidFill>
              <a:schemeClr val="tx1"/>
            </a:solidFill>
          </a:endParaRPr>
        </a:p>
      </dgm:t>
    </dgm:pt>
    <dgm:pt modelId="{BC3CBCD1-CCD9-460D-9DFB-CA683E81789A}" type="parTrans" cxnId="{2B8586C5-FD8B-4F00-B66B-98C4E2B0D5BE}">
      <dgm:prSet/>
      <dgm:spPr/>
      <dgm:t>
        <a:bodyPr/>
        <a:lstStyle/>
        <a:p>
          <a:endParaRPr lang="en-US"/>
        </a:p>
      </dgm:t>
    </dgm:pt>
    <dgm:pt modelId="{86AC4126-B89A-4BFA-8A25-48F82BF7B59E}" type="sibTrans" cxnId="{2B8586C5-FD8B-4F00-B66B-98C4E2B0D5BE}">
      <dgm:prSet/>
      <dgm:spPr/>
      <dgm:t>
        <a:bodyPr/>
        <a:lstStyle/>
        <a:p>
          <a:endParaRPr lang="en-US"/>
        </a:p>
      </dgm:t>
    </dgm:pt>
    <dgm:pt modelId="{1621E50D-3B01-4117-A07E-2AE1349B9A0F}">
      <dgm:prSet custT="1"/>
      <dgm:spPr/>
      <dgm:t>
        <a:bodyPr/>
        <a:lstStyle/>
        <a:p>
          <a:pPr marL="0" indent="171450" defTabSz="711200" rtl="1">
            <a:lnSpc>
              <a:spcPct val="90000"/>
            </a:lnSpc>
            <a:spcBef>
              <a:spcPct val="0"/>
            </a:spcBef>
            <a:spcAft>
              <a:spcPct val="15000"/>
            </a:spcAft>
            <a:buNone/>
          </a:pPr>
          <a:r>
            <a:rPr lang="ar-MA" sz="1600" dirty="0" smtClean="0">
              <a:solidFill>
                <a:schemeClr val="tx1"/>
              </a:solidFill>
            </a:rPr>
            <a:t>تقرير اجتماع </a:t>
          </a:r>
          <a:r>
            <a:rPr lang="ar-MA" altLang="ja-JP" sz="1600" dirty="0" smtClean="0">
              <a:solidFill>
                <a:schemeClr val="tx1"/>
              </a:solidFill>
            </a:rPr>
            <a:t>لجنة المعايير </a:t>
          </a:r>
          <a:r>
            <a:rPr lang="ar-MA" sz="1600" dirty="0" smtClean="0">
              <a:solidFill>
                <a:schemeClr val="tx1"/>
              </a:solidFill>
            </a:rPr>
            <a:t>مايو 2019 واستعراض </a:t>
          </a:r>
          <a:r>
            <a:rPr lang="en-US" sz="1600" dirty="0" smtClean="0">
              <a:solidFill>
                <a:schemeClr val="tx1"/>
              </a:solidFill>
            </a:rPr>
            <a:t>OCS 2020 April-May </a:t>
          </a:r>
          <a:r>
            <a:rPr lang="ar-MA" sz="1600" dirty="0" smtClean="0">
              <a:solidFill>
                <a:schemeClr val="tx1"/>
              </a:solidFill>
            </a:rPr>
            <a:t>ل </a:t>
          </a:r>
          <a:r>
            <a:rPr lang="en-US" sz="1600" dirty="0" smtClean="0">
              <a:solidFill>
                <a:schemeClr val="tx1"/>
              </a:solidFill>
            </a:rPr>
            <a:t>SC</a:t>
          </a:r>
          <a:endParaRPr lang="en-US" sz="1600" dirty="0">
            <a:solidFill>
              <a:schemeClr val="tx1"/>
            </a:solidFill>
          </a:endParaRPr>
        </a:p>
      </dgm:t>
    </dgm:pt>
    <dgm:pt modelId="{FACB1F1F-7853-4B79-A4B6-B9CF5EB341CF}" type="parTrans" cxnId="{C0D5096C-51EE-41B5-B52B-3F24F36974EC}">
      <dgm:prSet/>
      <dgm:spPr/>
      <dgm:t>
        <a:bodyPr/>
        <a:lstStyle/>
        <a:p>
          <a:endParaRPr lang="en-US"/>
        </a:p>
      </dgm:t>
    </dgm:pt>
    <dgm:pt modelId="{72963D88-302D-45F4-8833-151E7CA0A485}" type="sibTrans" cxnId="{C0D5096C-51EE-41B5-B52B-3F24F36974EC}">
      <dgm:prSet/>
      <dgm:spPr/>
      <dgm:t>
        <a:bodyPr/>
        <a:lstStyle/>
        <a:p>
          <a:endParaRPr lang="en-US"/>
        </a:p>
      </dgm:t>
    </dgm:pt>
    <dgm:pt modelId="{9646CF2E-061F-482B-9809-CE6BE9E72A24}">
      <dgm:prSet custT="1"/>
      <dgm:spPr/>
      <dgm:t>
        <a:bodyPr/>
        <a:lstStyle/>
        <a:p>
          <a:pPr marL="0" marR="0" indent="171450" defTabSz="914400" rtl="1" eaLnBrk="1" fontAlgn="auto" latinLnBrk="0" hangingPunct="1">
            <a:lnSpc>
              <a:spcPct val="100000"/>
            </a:lnSpc>
            <a:spcBef>
              <a:spcPts val="0"/>
            </a:spcBef>
            <a:spcAft>
              <a:spcPts val="0"/>
            </a:spcAft>
            <a:buClrTx/>
            <a:buSzTx/>
            <a:buFontTx/>
            <a:buNone/>
            <a:tabLst/>
            <a:defRPr/>
          </a:pPr>
          <a:r>
            <a:rPr lang="ar-MA" sz="1600" dirty="0" smtClean="0">
              <a:solidFill>
                <a:schemeClr val="tx1"/>
              </a:solidFill>
            </a:rPr>
            <a:t>تقرير اجتماع </a:t>
          </a:r>
          <a:r>
            <a:rPr lang="ar-MA" altLang="ja-JP" sz="1600" dirty="0" smtClean="0">
              <a:solidFill>
                <a:schemeClr val="tx1"/>
              </a:solidFill>
            </a:rPr>
            <a:t>فريق العمل الخاص بالمسرد</a:t>
          </a:r>
          <a:r>
            <a:rPr lang="ar-MA" sz="1600" dirty="0" smtClean="0">
              <a:solidFill>
                <a:schemeClr val="tx1"/>
              </a:solidFill>
            </a:rPr>
            <a:t> ديسمبر2020</a:t>
          </a:r>
          <a:endParaRPr lang="en-US" sz="1600" dirty="0">
            <a:solidFill>
              <a:schemeClr val="tx1"/>
            </a:solidFill>
          </a:endParaRPr>
        </a:p>
      </dgm:t>
    </dgm:pt>
    <dgm:pt modelId="{CE809842-ABD9-4B61-BC7A-020BFF87BD29}" type="parTrans" cxnId="{D6E62937-2171-428A-87C8-73E53E55686C}">
      <dgm:prSet/>
      <dgm:spPr/>
      <dgm:t>
        <a:bodyPr/>
        <a:lstStyle/>
        <a:p>
          <a:endParaRPr lang="en-GB"/>
        </a:p>
      </dgm:t>
    </dgm:pt>
    <dgm:pt modelId="{FDF80395-5A5A-4AC9-A671-EF0E3CA0CB46}" type="sibTrans" cxnId="{D6E62937-2171-428A-87C8-73E53E55686C}">
      <dgm:prSet/>
      <dgm:spPr/>
      <dgm:t>
        <a:bodyPr/>
        <a:lstStyle/>
        <a:p>
          <a:endParaRPr lang="en-GB"/>
        </a:p>
      </dgm:t>
    </dgm:pt>
    <dgm:pt modelId="{AFFBB079-8F92-4980-A275-E48D2EC14483}">
      <dgm:prSet custT="1"/>
      <dgm:spPr/>
      <dgm:t>
        <a:bodyPr/>
        <a:lstStyle/>
        <a:p>
          <a:pPr marL="0" indent="171450" defTabSz="711200" rtl="1">
            <a:lnSpc>
              <a:spcPct val="90000"/>
            </a:lnSpc>
            <a:spcBef>
              <a:spcPct val="0"/>
            </a:spcBef>
            <a:spcAft>
              <a:spcPct val="15000"/>
            </a:spcAft>
            <a:buNone/>
          </a:pPr>
          <a:r>
            <a:rPr lang="ar-MA" sz="1600" dirty="0" smtClean="0">
              <a:solidFill>
                <a:schemeClr val="tx1"/>
              </a:solidFill>
            </a:rPr>
            <a:t>تقرير اجتماع </a:t>
          </a:r>
          <a:r>
            <a:rPr lang="ar-MA" altLang="ja-JP" sz="1600" dirty="0" smtClean="0">
              <a:solidFill>
                <a:schemeClr val="tx1"/>
              </a:solidFill>
            </a:rPr>
            <a:t>لجنة المعايير</a:t>
          </a:r>
          <a:r>
            <a:rPr lang="ar-MA" sz="1600" dirty="0" smtClean="0">
              <a:solidFill>
                <a:schemeClr val="tx1"/>
              </a:solidFill>
            </a:rPr>
            <a:t> السابعة لعام 2021</a:t>
          </a:r>
          <a:endParaRPr lang="en-US" sz="1600" dirty="0">
            <a:solidFill>
              <a:schemeClr val="tx1"/>
            </a:solidFill>
          </a:endParaRPr>
        </a:p>
      </dgm:t>
    </dgm:pt>
    <dgm:pt modelId="{8AFCD530-6340-4A55-AB5F-50182D7F308E}" type="parTrans" cxnId="{325D8EBC-110C-42AC-A36B-961BF3D93E14}">
      <dgm:prSet/>
      <dgm:spPr/>
      <dgm:t>
        <a:bodyPr/>
        <a:lstStyle/>
        <a:p>
          <a:endParaRPr lang="fr-FR"/>
        </a:p>
      </dgm:t>
    </dgm:pt>
    <dgm:pt modelId="{ADE6E863-B8A9-4011-835D-0E352604B3C6}" type="sibTrans" cxnId="{325D8EBC-110C-42AC-A36B-961BF3D93E14}">
      <dgm:prSet/>
      <dgm:spPr/>
      <dgm:t>
        <a:bodyPr/>
        <a:lstStyle/>
        <a:p>
          <a:endParaRPr lang="fr-FR"/>
        </a:p>
      </dgm:t>
    </dgm:pt>
    <dgm:pt modelId="{0BFA647E-92FE-45E0-AE06-ABD504F66826}" type="pres">
      <dgm:prSet presAssocID="{5E1F010D-719A-4457-87E8-5D7769197D3B}" presName="Name0" presStyleCnt="0">
        <dgm:presLayoutVars>
          <dgm:dir/>
          <dgm:animLvl val="lvl"/>
          <dgm:resizeHandles val="exact"/>
        </dgm:presLayoutVars>
      </dgm:prSet>
      <dgm:spPr/>
      <dgm:t>
        <a:bodyPr/>
        <a:lstStyle/>
        <a:p>
          <a:endParaRPr lang="en-GB"/>
        </a:p>
      </dgm:t>
    </dgm:pt>
    <dgm:pt modelId="{C9D697EF-FE5C-402C-830B-CCDCAD89BBD3}" type="pres">
      <dgm:prSet presAssocID="{3353E323-CB19-43FF-8D69-18AB74F7A767}" presName="composite" presStyleCnt="0"/>
      <dgm:spPr/>
    </dgm:pt>
    <dgm:pt modelId="{E930BD52-F34E-4EBD-9A9B-C7DEB21F1E79}" type="pres">
      <dgm:prSet presAssocID="{3353E323-CB19-43FF-8D69-18AB74F7A767}" presName="parTx" presStyleLbl="alignNode1" presStyleIdx="0" presStyleCnt="1">
        <dgm:presLayoutVars>
          <dgm:chMax val="0"/>
          <dgm:chPref val="0"/>
          <dgm:bulletEnabled val="1"/>
        </dgm:presLayoutVars>
      </dgm:prSet>
      <dgm:spPr/>
      <dgm:t>
        <a:bodyPr/>
        <a:lstStyle/>
        <a:p>
          <a:endParaRPr lang="en-GB"/>
        </a:p>
      </dgm:t>
    </dgm:pt>
    <dgm:pt modelId="{43050ECD-A3E9-4C47-8FE6-BEA6034E9946}" type="pres">
      <dgm:prSet presAssocID="{3353E323-CB19-43FF-8D69-18AB74F7A767}" presName="desTx" presStyleLbl="alignAccFollowNode1" presStyleIdx="0" presStyleCnt="1">
        <dgm:presLayoutVars>
          <dgm:bulletEnabled val="1"/>
        </dgm:presLayoutVars>
      </dgm:prSet>
      <dgm:spPr/>
      <dgm:t>
        <a:bodyPr/>
        <a:lstStyle/>
        <a:p>
          <a:endParaRPr lang="en-GB"/>
        </a:p>
      </dgm:t>
    </dgm:pt>
  </dgm:ptLst>
  <dgm:cxnLst>
    <dgm:cxn modelId="{2B8586C5-FD8B-4F00-B66B-98C4E2B0D5BE}" srcId="{3353E323-CB19-43FF-8D69-18AB74F7A767}" destId="{E496333F-73E3-4416-ACEB-781E2589BD07}" srcOrd="0" destOrd="0" parTransId="{BC3CBCD1-CCD9-460D-9DFB-CA683E81789A}" sibTransId="{86AC4126-B89A-4BFA-8A25-48F82BF7B59E}"/>
    <dgm:cxn modelId="{9518A0D1-C79A-4E4E-A9B5-DCA86F3820AB}" srcId="{5E1F010D-719A-4457-87E8-5D7769197D3B}" destId="{3353E323-CB19-43FF-8D69-18AB74F7A767}" srcOrd="0" destOrd="0" parTransId="{EEC5F49C-8AE3-4E2A-A215-8770DB5B82C1}" sibTransId="{5BC80C2B-A228-4D8A-8A84-A7B9DDD08700}"/>
    <dgm:cxn modelId="{C0D5096C-51EE-41B5-B52B-3F24F36974EC}" srcId="{3353E323-CB19-43FF-8D69-18AB74F7A767}" destId="{1621E50D-3B01-4117-A07E-2AE1349B9A0F}" srcOrd="1" destOrd="0" parTransId="{FACB1F1F-7853-4B79-A4B6-B9CF5EB341CF}" sibTransId="{72963D88-302D-45F4-8833-151E7CA0A485}"/>
    <dgm:cxn modelId="{05B1CDF9-3E69-4A7F-BCC7-170555951116}" type="presOf" srcId="{1621E50D-3B01-4117-A07E-2AE1349B9A0F}" destId="{43050ECD-A3E9-4C47-8FE6-BEA6034E9946}" srcOrd="0" destOrd="1" presId="urn:microsoft.com/office/officeart/2005/8/layout/hList1"/>
    <dgm:cxn modelId="{6BDD30BD-5717-4ACC-A291-97C57974BA91}" type="presOf" srcId="{5E1F010D-719A-4457-87E8-5D7769197D3B}" destId="{0BFA647E-92FE-45E0-AE06-ABD504F66826}" srcOrd="0" destOrd="0" presId="urn:microsoft.com/office/officeart/2005/8/layout/hList1"/>
    <dgm:cxn modelId="{325D8EBC-110C-42AC-A36B-961BF3D93E14}" srcId="{3353E323-CB19-43FF-8D69-18AB74F7A767}" destId="{AFFBB079-8F92-4980-A275-E48D2EC14483}" srcOrd="3" destOrd="0" parTransId="{8AFCD530-6340-4A55-AB5F-50182D7F308E}" sibTransId="{ADE6E863-B8A9-4011-835D-0E352604B3C6}"/>
    <dgm:cxn modelId="{1EE67D99-0D4A-4D4C-A0BE-55B808F31C8F}" type="presOf" srcId="{AFFBB079-8F92-4980-A275-E48D2EC14483}" destId="{43050ECD-A3E9-4C47-8FE6-BEA6034E9946}" srcOrd="0" destOrd="3" presId="urn:microsoft.com/office/officeart/2005/8/layout/hList1"/>
    <dgm:cxn modelId="{D6E62937-2171-428A-87C8-73E53E55686C}" srcId="{3353E323-CB19-43FF-8D69-18AB74F7A767}" destId="{9646CF2E-061F-482B-9809-CE6BE9E72A24}" srcOrd="2" destOrd="0" parTransId="{CE809842-ABD9-4B61-BC7A-020BFF87BD29}" sibTransId="{FDF80395-5A5A-4AC9-A671-EF0E3CA0CB46}"/>
    <dgm:cxn modelId="{AAB04328-3B85-4F39-945D-762408B1F685}" type="presOf" srcId="{3353E323-CB19-43FF-8D69-18AB74F7A767}" destId="{E930BD52-F34E-4EBD-9A9B-C7DEB21F1E79}" srcOrd="0" destOrd="0" presId="urn:microsoft.com/office/officeart/2005/8/layout/hList1"/>
    <dgm:cxn modelId="{0A0546A6-F0CD-4DA6-B49E-3028F61505AD}" type="presOf" srcId="{9646CF2E-061F-482B-9809-CE6BE9E72A24}" destId="{43050ECD-A3E9-4C47-8FE6-BEA6034E9946}" srcOrd="0" destOrd="2" presId="urn:microsoft.com/office/officeart/2005/8/layout/hList1"/>
    <dgm:cxn modelId="{FD39DFFE-4F7D-4C7B-B229-B56AE135205B}" type="presOf" srcId="{E496333F-73E3-4416-ACEB-781E2589BD07}" destId="{43050ECD-A3E9-4C47-8FE6-BEA6034E9946}" srcOrd="0" destOrd="0" presId="urn:microsoft.com/office/officeart/2005/8/layout/hList1"/>
    <dgm:cxn modelId="{B9A04E81-B02A-4A2F-9377-78F042FD0FB6}" type="presParOf" srcId="{0BFA647E-92FE-45E0-AE06-ABD504F66826}" destId="{C9D697EF-FE5C-402C-830B-CCDCAD89BBD3}" srcOrd="0" destOrd="0" presId="urn:microsoft.com/office/officeart/2005/8/layout/hList1"/>
    <dgm:cxn modelId="{BB88D594-E230-4C4D-B9FE-56513A6BC69E}" type="presParOf" srcId="{C9D697EF-FE5C-402C-830B-CCDCAD89BBD3}" destId="{E930BD52-F34E-4EBD-9A9B-C7DEB21F1E79}" srcOrd="0" destOrd="0" presId="urn:microsoft.com/office/officeart/2005/8/layout/hList1"/>
    <dgm:cxn modelId="{F74609E3-0FB0-4933-929A-A7E705AFC9C2}" type="presParOf" srcId="{C9D697EF-FE5C-402C-830B-CCDCAD89BBD3}" destId="{43050ECD-A3E9-4C47-8FE6-BEA6034E994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F17004-E395-4BA1-B9CB-9030D9698BB7}">
      <dsp:nvSpPr>
        <dsp:cNvPr id="0" name=""/>
        <dsp:cNvSpPr/>
      </dsp:nvSpPr>
      <dsp:spPr>
        <a:xfrm rot="16200000">
          <a:off x="2058578" y="-1906173"/>
          <a:ext cx="1196605" cy="5313761"/>
        </a:xfrm>
        <a:prstGeom prst="round2SameRect">
          <a:avLst/>
        </a:prstGeom>
        <a:solidFill>
          <a:srgbClr val="D4F5D6"/>
        </a:solidFill>
        <a:ln w="12700" cap="flat" cmpd="sng" algn="ctr">
          <a:solidFill>
            <a:srgbClr val="D4F5D6">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r" defTabSz="933450" rtl="1">
            <a:lnSpc>
              <a:spcPct val="90000"/>
            </a:lnSpc>
            <a:spcBef>
              <a:spcPct val="0"/>
            </a:spcBef>
            <a:spcAft>
              <a:spcPct val="15000"/>
            </a:spcAft>
            <a:buChar char="••"/>
          </a:pPr>
          <a:r>
            <a:rPr lang="ar-MA" sz="2100" kern="1200" dirty="0" smtClean="0"/>
            <a:t>لا </a:t>
          </a:r>
          <a:r>
            <a:rPr lang="ar-MA" sz="2100" kern="1200" dirty="0" err="1" smtClean="0"/>
            <a:t>شيئ</a:t>
          </a:r>
          <a:endParaRPr lang="en-US" sz="2100" kern="1200" dirty="0"/>
        </a:p>
      </dsp:txBody>
      <dsp:txXfrm rot="5400000">
        <a:off x="58414" y="210817"/>
        <a:ext cx="5255348" cy="1079779"/>
      </dsp:txXfrm>
    </dsp:sp>
    <dsp:sp modelId="{794FE69C-B7E3-42EB-9208-B747EE5EFE32}">
      <dsp:nvSpPr>
        <dsp:cNvPr id="0" name=""/>
        <dsp:cNvSpPr/>
      </dsp:nvSpPr>
      <dsp:spPr>
        <a:xfrm>
          <a:off x="5313761" y="2266"/>
          <a:ext cx="2988990" cy="1495756"/>
        </a:xfrm>
        <a:prstGeom prst="roundRect">
          <a:avLst/>
        </a:prstGeom>
        <a:solidFill>
          <a:srgbClr val="46DE5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980" tIns="110490" rIns="220980" bIns="110490" numCol="1" spcCol="1270" anchor="ctr" anchorCtr="0">
          <a:noAutofit/>
        </a:bodyPr>
        <a:lstStyle/>
        <a:p>
          <a:pPr lvl="0" algn="ctr" defTabSz="2578100">
            <a:lnSpc>
              <a:spcPct val="90000"/>
            </a:lnSpc>
            <a:spcBef>
              <a:spcPct val="0"/>
            </a:spcBef>
            <a:spcAft>
              <a:spcPct val="35000"/>
            </a:spcAft>
          </a:pPr>
          <a:r>
            <a:rPr lang="ar-SA" sz="5800" kern="1200" dirty="0" smtClean="0">
              <a:effectLst>
                <a:outerShdw blurRad="38100" dist="38100" dir="2700000" algn="tl">
                  <a:srgbClr val="000000">
                    <a:alpha val="43137"/>
                  </a:srgbClr>
                </a:outerShdw>
              </a:effectLst>
            </a:rPr>
            <a:t>الاضافات</a:t>
          </a:r>
          <a:endParaRPr lang="en-US" sz="5800" kern="1200" dirty="0">
            <a:effectLst>
              <a:outerShdw blurRad="38100" dist="38100" dir="2700000" algn="tl">
                <a:srgbClr val="000000">
                  <a:alpha val="43137"/>
                </a:srgbClr>
              </a:outerShdw>
            </a:effectLst>
          </a:endParaRPr>
        </a:p>
      </dsp:txBody>
      <dsp:txXfrm>
        <a:off x="5386778" y="75283"/>
        <a:ext cx="2842956" cy="1349722"/>
      </dsp:txXfrm>
    </dsp:sp>
    <dsp:sp modelId="{5FB4D26D-D00D-416C-AD45-DB0FEB807D9A}">
      <dsp:nvSpPr>
        <dsp:cNvPr id="0" name=""/>
        <dsp:cNvSpPr/>
      </dsp:nvSpPr>
      <dsp:spPr>
        <a:xfrm rot="16200000">
          <a:off x="2058578" y="-336191"/>
          <a:ext cx="1196605" cy="5313761"/>
        </a:xfrm>
        <a:prstGeom prst="round2SameRect">
          <a:avLst/>
        </a:prstGeom>
        <a:solidFill>
          <a:schemeClr val="accent6">
            <a:lumMod val="20000"/>
            <a:lumOff val="80000"/>
            <a:alpha val="90000"/>
          </a:schemeClr>
        </a:solidFill>
        <a:ln w="12700" cap="flat" cmpd="sng" algn="ctr">
          <a:solidFill>
            <a:srgbClr val="FDF4D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r" defTabSz="933450" rtl="1">
            <a:lnSpc>
              <a:spcPct val="90000"/>
            </a:lnSpc>
            <a:spcBef>
              <a:spcPct val="0"/>
            </a:spcBef>
            <a:spcAft>
              <a:spcPct val="15000"/>
            </a:spcAft>
            <a:buChar char="••"/>
          </a:pPr>
          <a:r>
            <a:rPr lang="en-US" sz="2100" kern="1200" dirty="0" smtClean="0"/>
            <a:t>“</a:t>
          </a:r>
          <a:r>
            <a:rPr lang="ar-MA" sz="2100" kern="1200" dirty="0" smtClean="0"/>
            <a:t>ظهور</a:t>
          </a:r>
          <a:r>
            <a:rPr lang="en-US" sz="2100" kern="1200" dirty="0" smtClean="0"/>
            <a:t>”</a:t>
          </a:r>
          <a:endParaRPr lang="en-US" sz="2100" kern="1200" dirty="0"/>
        </a:p>
      </dsp:txBody>
      <dsp:txXfrm rot="5400000">
        <a:off x="58414" y="1780799"/>
        <a:ext cx="5255348" cy="1079779"/>
      </dsp:txXfrm>
    </dsp:sp>
    <dsp:sp modelId="{69BC1975-0D66-45B7-88CA-175D245A8DBA}">
      <dsp:nvSpPr>
        <dsp:cNvPr id="0" name=""/>
        <dsp:cNvSpPr/>
      </dsp:nvSpPr>
      <dsp:spPr>
        <a:xfrm>
          <a:off x="5313761" y="1572810"/>
          <a:ext cx="2988990" cy="1495756"/>
        </a:xfrm>
        <a:prstGeom prst="roundRect">
          <a:avLst/>
        </a:prstGeom>
        <a:solidFill>
          <a:srgbClr val="F6C2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980" tIns="110490" rIns="220980" bIns="110490" numCol="1" spcCol="1270" anchor="ctr" anchorCtr="0">
          <a:noAutofit/>
        </a:bodyPr>
        <a:lstStyle/>
        <a:p>
          <a:pPr lvl="0" algn="ctr" defTabSz="2578100">
            <a:lnSpc>
              <a:spcPct val="90000"/>
            </a:lnSpc>
            <a:spcBef>
              <a:spcPct val="0"/>
            </a:spcBef>
            <a:spcAft>
              <a:spcPct val="35000"/>
            </a:spcAft>
          </a:pPr>
          <a:r>
            <a:rPr lang="ar-SA" sz="5800" kern="1200" dirty="0" smtClean="0">
              <a:effectLst>
                <a:outerShdw blurRad="38100" dist="38100" dir="2700000" algn="tl">
                  <a:srgbClr val="000000">
                    <a:alpha val="43137"/>
                  </a:srgbClr>
                </a:outerShdw>
              </a:effectLst>
            </a:rPr>
            <a:t>الاضافات</a:t>
          </a:r>
          <a:endParaRPr lang="en-US" sz="5800" kern="1200" dirty="0">
            <a:effectLst>
              <a:outerShdw blurRad="38100" dist="38100" dir="2700000" algn="tl">
                <a:srgbClr val="000000">
                  <a:alpha val="43137"/>
                </a:srgbClr>
              </a:outerShdw>
            </a:effectLst>
          </a:endParaRPr>
        </a:p>
      </dsp:txBody>
      <dsp:txXfrm>
        <a:off x="5386778" y="1645827"/>
        <a:ext cx="2842956" cy="1349722"/>
      </dsp:txXfrm>
    </dsp:sp>
    <dsp:sp modelId="{61348FF6-2322-447C-BC8C-117816D4C0D5}">
      <dsp:nvSpPr>
        <dsp:cNvPr id="0" name=""/>
        <dsp:cNvSpPr/>
      </dsp:nvSpPr>
      <dsp:spPr>
        <a:xfrm rot="16200000">
          <a:off x="2058578" y="1234352"/>
          <a:ext cx="1196605" cy="5313761"/>
        </a:xfrm>
        <a:prstGeom prst="round2SameRect">
          <a:avLst/>
        </a:prstGeom>
        <a:solidFill>
          <a:srgbClr val="D6DFEC"/>
        </a:solidFill>
        <a:ln w="12700" cap="flat" cmpd="sng" algn="ctr">
          <a:solidFill>
            <a:srgbClr val="D6DFEC"/>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r" defTabSz="933450" rtl="1">
            <a:lnSpc>
              <a:spcPct val="90000"/>
            </a:lnSpc>
            <a:spcBef>
              <a:spcPct val="0"/>
            </a:spcBef>
            <a:spcAft>
              <a:spcPct val="15000"/>
            </a:spcAft>
            <a:buChar char="••"/>
          </a:pPr>
          <a:r>
            <a:rPr lang="en-US" sz="2100" kern="1200" dirty="0" smtClean="0"/>
            <a:t>“</a:t>
          </a:r>
          <a:r>
            <a:rPr lang="ar-MA" sz="2100" kern="1200" dirty="0" smtClean="0"/>
            <a:t>إجراء طارئ</a:t>
          </a:r>
          <a:r>
            <a:rPr lang="en-US" sz="2100" kern="1200" dirty="0" smtClean="0"/>
            <a:t>”</a:t>
          </a:r>
          <a:endParaRPr lang="en-US" sz="2100" kern="1200" dirty="0"/>
        </a:p>
        <a:p>
          <a:pPr marL="228600" lvl="1" indent="-228600" algn="r" defTabSz="933450" rtl="1">
            <a:lnSpc>
              <a:spcPct val="90000"/>
            </a:lnSpc>
            <a:spcBef>
              <a:spcPct val="0"/>
            </a:spcBef>
            <a:spcAft>
              <a:spcPct val="15000"/>
            </a:spcAft>
            <a:buChar char="••"/>
          </a:pPr>
          <a:r>
            <a:rPr lang="en-US" sz="2100" strike="sngStrike" kern="1200" dirty="0" smtClean="0">
              <a:solidFill>
                <a:srgbClr val="FF0000"/>
              </a:solidFill>
            </a:rPr>
            <a:t>“</a:t>
          </a:r>
          <a:r>
            <a:rPr lang="ar-MA" sz="2100" strike="sngStrike" kern="1200" dirty="0" smtClean="0">
              <a:solidFill>
                <a:srgbClr val="FF0000"/>
              </a:solidFill>
            </a:rPr>
            <a:t>إجازة (لشحنة ما)</a:t>
          </a:r>
          <a:endParaRPr lang="en-US" sz="2100" kern="1200" dirty="0"/>
        </a:p>
        <a:p>
          <a:pPr marL="228600" lvl="1" indent="-228600" algn="r" defTabSz="933450" rtl="1">
            <a:lnSpc>
              <a:spcPct val="90000"/>
            </a:lnSpc>
            <a:spcBef>
              <a:spcPct val="0"/>
            </a:spcBef>
            <a:spcAft>
              <a:spcPct val="15000"/>
            </a:spcAft>
            <a:buChar char="••"/>
          </a:pPr>
          <a:r>
            <a:rPr lang="en-US" sz="2100" kern="1200" dirty="0" smtClean="0"/>
            <a:t>“</a:t>
          </a:r>
          <a:r>
            <a:rPr lang="ar-MA" sz="2100" kern="1200" dirty="0" smtClean="0"/>
            <a:t>مسح كشفي</a:t>
          </a:r>
          <a:r>
            <a:rPr lang="en-US" sz="2100" kern="1200" dirty="0" smtClean="0"/>
            <a:t>”</a:t>
          </a:r>
          <a:endParaRPr lang="en-US" sz="2100" kern="1200" dirty="0"/>
        </a:p>
      </dsp:txBody>
      <dsp:txXfrm rot="5400000">
        <a:off x="58414" y="3351343"/>
        <a:ext cx="5255348" cy="1079779"/>
      </dsp:txXfrm>
    </dsp:sp>
    <dsp:sp modelId="{29DB553E-68CA-4B04-896F-13CA3904BBAA}">
      <dsp:nvSpPr>
        <dsp:cNvPr id="0" name=""/>
        <dsp:cNvSpPr/>
      </dsp:nvSpPr>
      <dsp:spPr>
        <a:xfrm>
          <a:off x="5313761" y="3143355"/>
          <a:ext cx="2988990" cy="1495756"/>
        </a:xfrm>
        <a:prstGeom prst="roundRect">
          <a:avLst/>
        </a:prstGeom>
        <a:solidFill>
          <a:srgbClr val="5A94C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980" tIns="110490" rIns="220980" bIns="110490" numCol="1" spcCol="1270" anchor="ctr" anchorCtr="0">
          <a:noAutofit/>
        </a:bodyPr>
        <a:lstStyle/>
        <a:p>
          <a:pPr lvl="0" algn="ctr" defTabSz="2578100">
            <a:lnSpc>
              <a:spcPct val="90000"/>
            </a:lnSpc>
            <a:spcBef>
              <a:spcPct val="0"/>
            </a:spcBef>
            <a:spcAft>
              <a:spcPct val="35000"/>
            </a:spcAft>
          </a:pPr>
          <a:r>
            <a:rPr lang="ar-MA" sz="5800" kern="1200" dirty="0" smtClean="0">
              <a:effectLst>
                <a:outerShdw blurRad="38100" dist="38100" dir="2700000" algn="tl">
                  <a:srgbClr val="000000">
                    <a:alpha val="43137"/>
                  </a:srgbClr>
                </a:outerShdw>
              </a:effectLst>
            </a:rPr>
            <a:t>مراجعة</a:t>
          </a:r>
          <a:endParaRPr lang="en-US" sz="5800" kern="1200" dirty="0">
            <a:effectLst>
              <a:outerShdw blurRad="38100" dist="38100" dir="2700000" algn="tl">
                <a:srgbClr val="000000">
                  <a:alpha val="43137"/>
                </a:srgbClr>
              </a:outerShdw>
            </a:effectLst>
          </a:endParaRPr>
        </a:p>
      </dsp:txBody>
      <dsp:txXfrm>
        <a:off x="5386778" y="3216372"/>
        <a:ext cx="2842956" cy="13497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39900"/>
          <a:ext cx="11310255" cy="1036800"/>
        </a:xfrm>
        <a:prstGeom prst="rect">
          <a:avLst/>
        </a:prstGeom>
        <a:solidFill>
          <a:srgbClr val="F6C233"/>
        </a:solidFill>
        <a:ln w="12700" cap="flat" cmpd="sng" algn="ctr">
          <a:solidFill>
            <a:srgbClr val="F6C2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r" defTabSz="711200" rtl="1">
            <a:lnSpc>
              <a:spcPct val="90000"/>
            </a:lnSpc>
            <a:spcBef>
              <a:spcPct val="0"/>
            </a:spcBef>
            <a:spcAft>
              <a:spcPct val="35000"/>
            </a:spcAft>
          </a:pPr>
          <a:r>
            <a:rPr lang="en-US" sz="1600" b="1" kern="1200" dirty="0" smtClean="0">
              <a:solidFill>
                <a:schemeClr val="tx1"/>
              </a:solidFill>
              <a:effectLst/>
            </a:rPr>
            <a:t>“</a:t>
          </a:r>
          <a:r>
            <a:rPr lang="ar-MA" sz="1600" b="1" kern="1200" dirty="0" smtClean="0">
              <a:solidFill>
                <a:schemeClr val="tx1"/>
              </a:solidFill>
              <a:effectLst/>
            </a:rPr>
            <a:t>ظهور </a:t>
          </a:r>
          <a:r>
            <a:rPr lang="fr-FR" sz="1600" b="1" kern="1200" dirty="0" smtClean="0">
              <a:solidFill>
                <a:schemeClr val="tx1"/>
              </a:solidFill>
              <a:effectLst/>
            </a:rPr>
            <a:t>) </a:t>
          </a:r>
          <a:r>
            <a:rPr lang="ar-MA" sz="1600" b="1" kern="1200" dirty="0" smtClean="0">
              <a:solidFill>
                <a:schemeClr val="tx1"/>
              </a:solidFill>
              <a:effectLst/>
            </a:rPr>
            <a:t>آفة ما</a:t>
          </a:r>
          <a:r>
            <a:rPr lang="fr-FR" sz="1600" b="1" kern="1200" dirty="0" smtClean="0">
              <a:solidFill>
                <a:schemeClr val="tx1"/>
              </a:solidFill>
              <a:effectLst/>
            </a:rPr>
            <a:t>(</a:t>
          </a:r>
          <a:r>
            <a:rPr lang="en-US" sz="1600" b="1" kern="1200" dirty="0" smtClean="0">
              <a:solidFill>
                <a:schemeClr val="tx1"/>
              </a:solidFill>
              <a:effectLst/>
            </a:rPr>
            <a:t>”:</a:t>
          </a:r>
          <a:r>
            <a:rPr lang="en-US" sz="1600" kern="1200" dirty="0">
              <a:solidFill>
                <a:schemeClr val="tx1"/>
              </a:solidFill>
              <a:effectLst/>
            </a:rPr>
            <a:t/>
          </a:r>
          <a:br>
            <a:rPr lang="en-US" sz="1600" kern="1200" dirty="0">
              <a:solidFill>
                <a:schemeClr val="tx1"/>
              </a:solidFill>
              <a:effectLst/>
            </a:rPr>
          </a:br>
          <a:r>
            <a:rPr lang="en-US" sz="1600" kern="1200" dirty="0" smtClean="0">
              <a:solidFill>
                <a:schemeClr val="tx1"/>
              </a:solidFill>
              <a:effectLst/>
            </a:rPr>
            <a:t>“</a:t>
          </a:r>
          <a:r>
            <a:rPr lang="ar-MA" sz="1600" kern="1200" dirty="0" smtClean="0">
              <a:solidFill>
                <a:schemeClr val="tx1"/>
              </a:solidFill>
              <a:effectLst/>
            </a:rPr>
            <a:t>نسبة أو عدد الوحدات التي توجد فيها </a:t>
          </a:r>
          <a:r>
            <a:rPr lang="ar-MA" sz="1600" b="1" kern="1200" dirty="0" smtClean="0">
              <a:solidFill>
                <a:schemeClr val="tx1"/>
              </a:solidFill>
              <a:effectLst/>
            </a:rPr>
            <a:t>آفة</a:t>
          </a:r>
          <a:r>
            <a:rPr lang="ar-MA" sz="1600" kern="1200" dirty="0" smtClean="0">
              <a:solidFill>
                <a:schemeClr val="tx1"/>
              </a:solidFill>
              <a:effectLst/>
            </a:rPr>
            <a:t> ما في عينة ما، أو شحنة، أو </a:t>
          </a:r>
          <a:r>
            <a:rPr lang="ar-MA" sz="1600" b="1" kern="1200" dirty="0" smtClean="0">
              <a:solidFill>
                <a:schemeClr val="tx1"/>
              </a:solidFill>
              <a:effectLst/>
            </a:rPr>
            <a:t>حقل</a:t>
          </a:r>
          <a:r>
            <a:rPr lang="ar-MA" sz="1600" kern="1200" dirty="0" smtClean="0">
              <a:solidFill>
                <a:schemeClr val="tx1"/>
              </a:solidFill>
              <a:effectLst/>
            </a:rPr>
            <a:t> أو أية</a:t>
          </a:r>
          <a:r>
            <a:rPr lang="fr-FR" sz="1600" kern="1200" dirty="0" smtClean="0">
              <a:solidFill>
                <a:schemeClr val="tx1"/>
              </a:solidFill>
              <a:effectLst/>
            </a:rPr>
            <a:t> </a:t>
          </a:r>
          <a:r>
            <a:rPr lang="ar-MA" sz="1600" kern="1200" dirty="0" smtClean="0">
              <a:solidFill>
                <a:schemeClr val="tx1"/>
              </a:solidFill>
              <a:effectLst/>
            </a:rPr>
            <a:t>جماعات أخرى معرفة</a:t>
          </a:r>
          <a:r>
            <a:rPr lang="en-US" sz="1600" kern="1200" dirty="0" smtClean="0">
              <a:solidFill>
                <a:schemeClr val="tx1"/>
              </a:solidFill>
              <a:effectLst/>
            </a:rPr>
            <a:t>”</a:t>
          </a:r>
          <a:endParaRPr lang="en-US" sz="1600" kern="1200" dirty="0">
            <a:solidFill>
              <a:schemeClr val="tx1"/>
            </a:solidFill>
            <a:effectLst/>
          </a:endParaRPr>
        </a:p>
      </dsp:txBody>
      <dsp:txXfrm>
        <a:off x="0" y="39900"/>
        <a:ext cx="11310255" cy="1036800"/>
      </dsp:txXfrm>
    </dsp:sp>
    <dsp:sp modelId="{43050ECD-A3E9-4C47-8FE6-BEA6034E9946}">
      <dsp:nvSpPr>
        <dsp:cNvPr id="0" name=""/>
        <dsp:cNvSpPr/>
      </dsp:nvSpPr>
      <dsp:spPr>
        <a:xfrm>
          <a:off x="0" y="1076700"/>
          <a:ext cx="11310255" cy="4051619"/>
        </a:xfrm>
        <a:prstGeom prst="rect">
          <a:avLst/>
        </a:prstGeom>
        <a:solidFill>
          <a:srgbClr val="FDF4DA">
            <a:alpha val="90000"/>
          </a:srgbClr>
        </a:solidFill>
        <a:ln w="12700" cap="flat" cmpd="sng" algn="ctr">
          <a:solidFill>
            <a:srgbClr val="FDF4DA">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92024" rIns="256032" bIns="288036" numCol="1" spcCol="1270" anchor="t" anchorCtr="0">
          <a:noAutofit/>
        </a:bodyPr>
        <a:lstStyle/>
        <a:p>
          <a:pPr marL="285750" lvl="1" indent="-285750" algn="r" defTabSz="1600200" rtl="1">
            <a:lnSpc>
              <a:spcPct val="90000"/>
            </a:lnSpc>
            <a:spcBef>
              <a:spcPct val="0"/>
            </a:spcBef>
            <a:spcAft>
              <a:spcPct val="15000"/>
            </a:spcAft>
            <a:buChar char="••"/>
          </a:pPr>
          <a:r>
            <a:rPr lang="ar-MA" sz="3600" kern="1200" dirty="0" smtClean="0"/>
            <a:t> إن تعريف </a:t>
          </a:r>
          <a:r>
            <a:rPr lang="ar-MA" sz="3600" kern="1200" dirty="0" smtClean="0"/>
            <a:t>"</a:t>
          </a:r>
          <a:r>
            <a:rPr lang="ar-MA" sz="3600" b="0" kern="1200" dirty="0" smtClean="0">
              <a:solidFill>
                <a:schemeClr val="tx1"/>
              </a:solidFill>
              <a:effectLst/>
            </a:rPr>
            <a:t>ظهور</a:t>
          </a:r>
          <a:r>
            <a:rPr lang="ar-MA" sz="3600" kern="1200" dirty="0" smtClean="0"/>
            <a:t>" </a:t>
          </a:r>
          <a:r>
            <a:rPr lang="ar-MA" sz="3600" kern="1200" dirty="0" smtClean="0"/>
            <a:t>الحالي في المسرد، وإن كان يتناسب تماما مع استخدام المصطلح في حماية النبات، يتوافق مع التعريف الوبائي ل "الانتشار" على النحو المستخدم في صحة الإنسان والحيوان.</a:t>
          </a:r>
          <a:endParaRPr lang="en-US" sz="3600" kern="1200" dirty="0"/>
        </a:p>
        <a:p>
          <a:pPr marL="285750" lvl="1" indent="-285750" algn="r" defTabSz="1600200" rtl="1">
            <a:lnSpc>
              <a:spcPct val="90000"/>
            </a:lnSpc>
            <a:spcBef>
              <a:spcPct val="0"/>
            </a:spcBef>
            <a:spcAft>
              <a:spcPct val="15000"/>
            </a:spcAft>
            <a:buChar char="••"/>
          </a:pPr>
          <a:r>
            <a:rPr lang="ar-MA" sz="3600" kern="1200" dirty="0" smtClean="0"/>
            <a:t>المعنى العام ل </a:t>
          </a:r>
          <a:r>
            <a:rPr lang="ar-MA" sz="3600" kern="1200" dirty="0" smtClean="0"/>
            <a:t>"ال</a:t>
          </a:r>
          <a:r>
            <a:rPr lang="ar-MA" sz="3600" b="0" kern="1200" dirty="0" smtClean="0">
              <a:solidFill>
                <a:schemeClr val="tx1"/>
              </a:solidFill>
              <a:effectLst/>
            </a:rPr>
            <a:t>ظهور</a:t>
          </a:r>
          <a:r>
            <a:rPr lang="ar-MA" sz="3600" kern="1200" dirty="0" smtClean="0"/>
            <a:t>" </a:t>
          </a:r>
          <a:r>
            <a:rPr lang="ar-MA" sz="3600" kern="1200" dirty="0" smtClean="0"/>
            <a:t>في القواميس التقليدية يتسق مع تعريف المسرد الذي يجعل ببساطة المصطلح أكثر تحديدا لحماية النبات</a:t>
          </a:r>
          <a:endParaRPr lang="en-US" sz="3600" kern="1200" dirty="0"/>
        </a:p>
        <a:p>
          <a:pPr marL="285750" lvl="1" indent="-285750" algn="r" defTabSz="1600200" rtl="1">
            <a:lnSpc>
              <a:spcPct val="90000"/>
            </a:lnSpc>
            <a:spcBef>
              <a:spcPct val="0"/>
            </a:spcBef>
            <a:spcAft>
              <a:spcPct val="15000"/>
            </a:spcAft>
            <a:buChar char="••"/>
          </a:pPr>
          <a:r>
            <a:rPr lang="ar-MA" sz="3600" kern="1200" dirty="0" smtClean="0"/>
            <a:t>ولذلك يمكن إزالة مصطلح </a:t>
          </a:r>
          <a:r>
            <a:rPr lang="ar-MA" sz="3600" kern="1200" dirty="0" smtClean="0"/>
            <a:t>"</a:t>
          </a:r>
          <a:r>
            <a:rPr lang="ar-MA" sz="3600" b="0" kern="1200" dirty="0" smtClean="0">
              <a:solidFill>
                <a:schemeClr val="tx1"/>
              </a:solidFill>
              <a:effectLst/>
            </a:rPr>
            <a:t>ظهور</a:t>
          </a:r>
          <a:r>
            <a:rPr lang="ar-MA" sz="3600" kern="1200" dirty="0" smtClean="0"/>
            <a:t>" </a:t>
          </a:r>
          <a:r>
            <a:rPr lang="ar-MA" sz="3600" kern="1200" dirty="0" smtClean="0"/>
            <a:t>من المسرد، ومصطلحات "الانتشار" </a:t>
          </a:r>
          <a:r>
            <a:rPr lang="ar-MA" sz="3600" kern="1200" dirty="0" smtClean="0"/>
            <a:t>و"ال</a:t>
          </a:r>
          <a:r>
            <a:rPr lang="ar-MA" sz="3600" b="0" kern="1200" dirty="0" smtClean="0">
              <a:solidFill>
                <a:schemeClr val="tx1"/>
              </a:solidFill>
              <a:effectLst/>
            </a:rPr>
            <a:t>ظهور</a:t>
          </a:r>
          <a:r>
            <a:rPr lang="ar-MA" sz="3600" kern="1200" dirty="0" smtClean="0"/>
            <a:t>" </a:t>
          </a:r>
          <a:r>
            <a:rPr lang="ar-MA" sz="3600" kern="1200" dirty="0" smtClean="0"/>
            <a:t>المستخدمة في معانيها </a:t>
          </a:r>
          <a:r>
            <a:rPr lang="ar-MA" sz="3600" kern="1200" dirty="0" err="1" smtClean="0"/>
            <a:t>القاموسية</a:t>
          </a:r>
          <a:r>
            <a:rPr lang="ar-MA" sz="3600" kern="1200" dirty="0" smtClean="0"/>
            <a:t> المشتركة</a:t>
          </a:r>
          <a:endParaRPr lang="en-US" altLang="ja-JP" sz="3600" kern="1200" dirty="0"/>
        </a:p>
      </dsp:txBody>
      <dsp:txXfrm>
        <a:off x="0" y="1076700"/>
        <a:ext cx="11310255" cy="40516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258060"/>
          <a:ext cx="11310255" cy="864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r" defTabSz="711200" rtl="1">
            <a:lnSpc>
              <a:spcPct val="90000"/>
            </a:lnSpc>
            <a:spcBef>
              <a:spcPct val="0"/>
            </a:spcBef>
            <a:spcAft>
              <a:spcPct val="35000"/>
            </a:spcAft>
          </a:pPr>
          <a:r>
            <a:rPr lang="en-US" altLang="ja-JP" sz="1600" b="1" kern="1200" dirty="0" smtClean="0">
              <a:effectLst>
                <a:outerShdw blurRad="38100" dist="38100" dir="2700000" algn="tl">
                  <a:srgbClr val="000000">
                    <a:alpha val="43137"/>
                  </a:srgbClr>
                </a:outerShdw>
              </a:effectLst>
              <a:latin typeface="Arial" pitchFamily="34" charset="0"/>
              <a:cs typeface="Arial" pitchFamily="34" charset="0"/>
            </a:rPr>
            <a:t>“</a:t>
          </a:r>
          <a:r>
            <a:rPr lang="ar-MA" altLang="ja-JP" sz="1600" b="1" kern="1200" dirty="0" smtClean="0">
              <a:effectLst>
                <a:outerShdw blurRad="38100" dist="38100" dir="2700000" algn="tl">
                  <a:srgbClr val="000000">
                    <a:alpha val="43137"/>
                  </a:srgbClr>
                </a:outerShdw>
              </a:effectLst>
              <a:latin typeface="Arial" pitchFamily="34" charset="0"/>
              <a:cs typeface="Arial" pitchFamily="34" charset="0"/>
            </a:rPr>
            <a:t>إجراء </a:t>
          </a:r>
          <a:r>
            <a:rPr lang="ar-MA" altLang="ja-JP" sz="1600" b="1" kern="1200" dirty="0" smtClean="0">
              <a:effectLst>
                <a:outerShdw blurRad="38100" dist="38100" dir="2700000" algn="tl">
                  <a:srgbClr val="000000">
                    <a:alpha val="43137"/>
                  </a:srgbClr>
                </a:outerShdw>
              </a:effectLst>
              <a:latin typeface="Arial" pitchFamily="34" charset="0"/>
              <a:cs typeface="Arial" pitchFamily="34" charset="0"/>
            </a:rPr>
            <a:t>طارئ</a:t>
          </a:r>
          <a:r>
            <a:rPr lang="en-US" altLang="ja-JP" sz="1600" b="1" kern="1200" dirty="0" smtClean="0">
              <a:effectLst>
                <a:outerShdw blurRad="38100" dist="38100" dir="2700000" algn="tl">
                  <a:srgbClr val="000000">
                    <a:alpha val="43137"/>
                  </a:srgbClr>
                </a:outerShdw>
              </a:effectLst>
              <a:latin typeface="Arial" pitchFamily="34" charset="0"/>
              <a:cs typeface="Arial" pitchFamily="34" charset="0"/>
            </a:rPr>
            <a:t>”: </a:t>
          </a:r>
          <a:endParaRPr lang="en-US" altLang="ja-JP" sz="1600" b="1" kern="1200" dirty="0">
            <a:effectLst>
              <a:outerShdw blurRad="38100" dist="38100" dir="2700000" algn="tl">
                <a:srgbClr val="000000">
                  <a:alpha val="43137"/>
                </a:srgbClr>
              </a:outerShdw>
            </a:effectLst>
            <a:latin typeface="Arial" pitchFamily="34" charset="0"/>
            <a:cs typeface="Arial" pitchFamily="34" charset="0"/>
          </a:endParaRPr>
        </a:p>
        <a:p>
          <a:pPr lvl="0" defTabSz="711200" rtl="1">
            <a:lnSpc>
              <a:spcPct val="90000"/>
            </a:lnSpc>
            <a:spcBef>
              <a:spcPct val="0"/>
            </a:spcBef>
            <a:spcAft>
              <a:spcPct val="35000"/>
            </a:spcAft>
          </a:pPr>
          <a:r>
            <a:rPr lang="ar-SA" sz="1600" b="0" u="sng" kern="1200" dirty="0" smtClean="0"/>
            <a:t>عملية</a:t>
          </a:r>
          <a:r>
            <a:rPr lang="ar-SA" sz="1600" b="0" kern="1200" dirty="0" smtClean="0"/>
            <a:t> </a:t>
          </a:r>
          <a:r>
            <a:rPr lang="ar-SA" sz="1600" b="1" u="sng" kern="1200" dirty="0" smtClean="0"/>
            <a:t>رسمية</a:t>
          </a:r>
          <a:r>
            <a:rPr lang="ar-SA" sz="1600" b="0" kern="1200" dirty="0" smtClean="0"/>
            <a:t> فورية </a:t>
          </a:r>
          <a:r>
            <a:rPr lang="ar-SA" sz="1600" b="0" strike="sngStrike" kern="1200" dirty="0" smtClean="0"/>
            <a:t>للصحة النباتية </a:t>
          </a:r>
          <a:r>
            <a:rPr lang="ar-SA" sz="1600" b="1" u="sng" kern="1200" dirty="0" smtClean="0"/>
            <a:t>تهدف إلى منع دخول أو </a:t>
          </a:r>
          <a:r>
            <a:rPr lang="ar-MA" sz="1600" b="1" u="sng" kern="1200" dirty="0" smtClean="0"/>
            <a:t>توطن</a:t>
          </a:r>
          <a:r>
            <a:rPr lang="ar-SA" sz="1600" b="1" u="sng" kern="1200" dirty="0" smtClean="0"/>
            <a:t> أو انتشار آفة </a:t>
          </a:r>
          <a:r>
            <a:rPr lang="ar-SA" sz="1600" b="0" kern="1200" dirty="0" smtClean="0"/>
            <a:t>في حالة </a:t>
          </a:r>
          <a:r>
            <a:rPr lang="ar-SA" sz="1600" b="0" u="sng" kern="1200" dirty="0" smtClean="0"/>
            <a:t>صحية نباتية </a:t>
          </a:r>
          <a:r>
            <a:rPr lang="ar-SA" sz="1600" b="0" kern="1200" dirty="0" smtClean="0"/>
            <a:t>جديدة أو غير متوقعة لا تعالجها </a:t>
          </a:r>
          <a:r>
            <a:rPr lang="ar-SA" sz="1600" b="1" kern="1200" dirty="0" smtClean="0"/>
            <a:t>تدابير الصحة النباتية </a:t>
          </a:r>
          <a:r>
            <a:rPr lang="ar-SA" sz="1600" b="0" kern="1200" dirty="0" smtClean="0"/>
            <a:t>القائمة</a:t>
          </a:r>
          <a:r>
            <a:rPr lang="en-US" sz="1600" b="1" kern="1200" dirty="0" smtClean="0"/>
            <a:t>"</a:t>
          </a:r>
          <a:endParaRPr lang="en-US" sz="1600" kern="1200" dirty="0">
            <a:solidFill>
              <a:schemeClr val="bg1"/>
            </a:solidFill>
            <a:effectLst>
              <a:outerShdw blurRad="38100" dist="38100" dir="2700000" algn="tl">
                <a:srgbClr val="000000">
                  <a:alpha val="43137"/>
                </a:srgbClr>
              </a:outerShdw>
            </a:effectLst>
            <a:latin typeface="Arial"/>
            <a:cs typeface="Arial"/>
          </a:endParaRPr>
        </a:p>
      </dsp:txBody>
      <dsp:txXfrm>
        <a:off x="0" y="258060"/>
        <a:ext cx="11310255" cy="864000"/>
      </dsp:txXfrm>
    </dsp:sp>
    <dsp:sp modelId="{43050ECD-A3E9-4C47-8FE6-BEA6034E9946}">
      <dsp:nvSpPr>
        <dsp:cNvPr id="0" name=""/>
        <dsp:cNvSpPr/>
      </dsp:nvSpPr>
      <dsp:spPr>
        <a:xfrm>
          <a:off x="0" y="1122060"/>
          <a:ext cx="11310255" cy="37881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0020" tIns="160020" rIns="213360" bIns="240030" numCol="1" spcCol="1270" anchor="t" anchorCtr="0">
          <a:noAutofit/>
        </a:bodyPr>
        <a:lstStyle/>
        <a:p>
          <a:pPr marL="115200" marR="0" lvl="0" indent="-115200" algn="r" defTabSz="914400" rtl="1" eaLnBrk="1" fontAlgn="auto" latinLnBrk="0" hangingPunct="1">
            <a:lnSpc>
              <a:spcPct val="90000"/>
            </a:lnSpc>
            <a:spcBef>
              <a:spcPct val="0"/>
            </a:spcBef>
            <a:spcAft>
              <a:spcPts val="300"/>
            </a:spcAft>
            <a:buClrTx/>
            <a:buSzTx/>
            <a:buFontTx/>
            <a:buChar char="••"/>
            <a:tabLst/>
            <a:defRPr/>
          </a:pPr>
          <a:r>
            <a:rPr lang="ar-MA" sz="3000" kern="1200" dirty="0" smtClean="0"/>
            <a:t>الاستعاضة عن "الصحة النباتية" ب "رسمي" يوضح أن إجراء الطوارئ يمكن أن يستهدف الآفات </a:t>
          </a:r>
          <a:r>
            <a:rPr lang="ar-MA" sz="3000" kern="1200" dirty="0" smtClean="0"/>
            <a:t>الخاضعة للوائح وغير الخاضعة للوائح على حد سواء، مع الإبقاء على فكرة أن أي إجراء طارئ ينبغي اتخاذه تحت سلطة المنظمة الوطنية لوقاية النباتات</a:t>
          </a:r>
          <a:endParaRPr lang="en-US" sz="3000" kern="1200" dirty="0"/>
        </a:p>
        <a:p>
          <a:pPr marL="115200" lvl="1" indent="-115200" algn="r" defTabSz="488950" rtl="1">
            <a:lnSpc>
              <a:spcPct val="90000"/>
            </a:lnSpc>
            <a:spcBef>
              <a:spcPct val="0"/>
            </a:spcBef>
            <a:spcAft>
              <a:spcPts val="300"/>
            </a:spcAft>
            <a:buChar char="••"/>
          </a:pPr>
          <a:r>
            <a:rPr lang="ar-MA" sz="3000" kern="1200" dirty="0" smtClean="0"/>
            <a:t>الاستعاضة عن </a:t>
          </a:r>
          <a:r>
            <a:rPr lang="ar-MA" sz="3000" kern="1200" dirty="0" smtClean="0"/>
            <a:t>"إجراء" </a:t>
          </a:r>
          <a:r>
            <a:rPr lang="ar-MA" sz="3000" kern="1200" dirty="0" smtClean="0"/>
            <a:t>ب </a:t>
          </a:r>
          <a:r>
            <a:rPr lang="ar-MA" sz="3000" kern="1200" dirty="0" smtClean="0"/>
            <a:t>"</a:t>
          </a:r>
          <a:r>
            <a:rPr lang="ar-SA" sz="3000" b="0" u="sng" kern="1200" dirty="0" smtClean="0"/>
            <a:t>عملية</a:t>
          </a:r>
          <a:r>
            <a:rPr lang="ar-MA" sz="3000" kern="1200" dirty="0" smtClean="0"/>
            <a:t>" </a:t>
          </a:r>
          <a:r>
            <a:rPr lang="ar-MA" sz="3000" kern="1200" dirty="0" smtClean="0"/>
            <a:t>يضمن الاتساق مع تعريف "إجراء الصحة النباتية"</a:t>
          </a:r>
          <a:endParaRPr lang="en-US" sz="3000" kern="1200" dirty="0"/>
        </a:p>
        <a:p>
          <a:pPr marL="115200" lvl="1" indent="-115200" algn="r" defTabSz="488950" rtl="1">
            <a:lnSpc>
              <a:spcPct val="90000"/>
            </a:lnSpc>
            <a:spcBef>
              <a:spcPct val="0"/>
            </a:spcBef>
            <a:spcAft>
              <a:spcPts val="300"/>
            </a:spcAft>
            <a:buChar char="••"/>
          </a:pPr>
          <a:r>
            <a:rPr lang="ar-MA" sz="3000" kern="1200" dirty="0" smtClean="0">
              <a:solidFill>
                <a:schemeClr val="tx1"/>
              </a:solidFill>
            </a:rPr>
            <a:t>إضافة "لمنع دخول أو </a:t>
          </a:r>
          <a:r>
            <a:rPr lang="ar-MA" sz="3000" kern="1200" dirty="0" smtClean="0">
              <a:solidFill>
                <a:schemeClr val="tx1"/>
              </a:solidFill>
            </a:rPr>
            <a:t>توطن </a:t>
          </a:r>
          <a:r>
            <a:rPr lang="ar-MA" sz="3000" kern="1200" dirty="0" smtClean="0">
              <a:solidFill>
                <a:schemeClr val="tx1"/>
              </a:solidFill>
            </a:rPr>
            <a:t>أو انتشار آفة" تنص صراحة على الغرض من إجراء طارئ</a:t>
          </a:r>
          <a:endParaRPr lang="en-US" sz="3000" kern="1200" dirty="0">
            <a:solidFill>
              <a:schemeClr val="tx1"/>
            </a:solidFill>
          </a:endParaRPr>
        </a:p>
        <a:p>
          <a:pPr marL="115200" lvl="1" indent="-115200" algn="r" defTabSz="488950" rtl="1">
            <a:lnSpc>
              <a:spcPct val="90000"/>
            </a:lnSpc>
            <a:spcBef>
              <a:spcPct val="0"/>
            </a:spcBef>
            <a:spcAft>
              <a:spcPts val="300"/>
            </a:spcAft>
            <a:buChar char="••"/>
          </a:pPr>
          <a:r>
            <a:rPr lang="ar-MA" sz="3000" kern="1200" dirty="0" smtClean="0">
              <a:solidFill>
                <a:schemeClr val="tx1"/>
              </a:solidFill>
            </a:rPr>
            <a:t>إضافة "لم تعالجها تدابير الصحة النباتية القائمة" يميز بوضوح الوضع الذي يؤدي إلى "إجراء طارئ" عن الحالة التي تؤدي إلى "إجراء الصحة النباتية" حيث، وفقا لتعريفها، يتم تنفيذ عمليات لتنفيذ تدابير الصحة النباتية (القائمة)</a:t>
          </a:r>
          <a:endParaRPr lang="en-US" sz="3000" kern="1200" dirty="0">
            <a:solidFill>
              <a:schemeClr val="tx1"/>
            </a:solidFill>
          </a:endParaRPr>
        </a:p>
      </dsp:txBody>
      <dsp:txXfrm>
        <a:off x="0" y="1122060"/>
        <a:ext cx="11310255" cy="37881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72279"/>
          <a:ext cx="11310255" cy="864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r" defTabSz="711200" rtl="1">
            <a:lnSpc>
              <a:spcPct val="90000"/>
            </a:lnSpc>
            <a:spcBef>
              <a:spcPct val="0"/>
            </a:spcBef>
            <a:spcAft>
              <a:spcPct val="35000"/>
            </a:spcAft>
          </a:pPr>
          <a:r>
            <a:rPr lang="en-US" altLang="ja-JP" sz="1600"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a:t>
          </a:r>
          <a:r>
            <a:rPr lang="ar-MA" altLang="ja-JP" sz="1600"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مسح كشفي</a:t>
          </a:r>
          <a:r>
            <a:rPr lang="en-US" altLang="ja-JP" sz="1600" kern="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a:t>
          </a:r>
          <a:endParaRPr lang="en-US" altLang="ja-JP" sz="1600" kern="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a:p>
          <a:pPr lvl="0" algn="r" defTabSz="711200" rtl="1">
            <a:lnSpc>
              <a:spcPct val="90000"/>
            </a:lnSpc>
            <a:spcBef>
              <a:spcPct val="0"/>
            </a:spcBef>
            <a:spcAft>
              <a:spcPct val="35000"/>
            </a:spcAft>
          </a:pPr>
          <a:r>
            <a:rPr lang="ar-MA" altLang="ja-JP" sz="1600" kern="1200" dirty="0" smtClean="0">
              <a:solidFill>
                <a:schemeClr val="bg1"/>
              </a:solidFill>
              <a:effectLst>
                <a:outerShdw blurRad="38100" dist="38100" dir="2700000" algn="tl">
                  <a:srgbClr val="000000">
                    <a:alpha val="43137"/>
                  </a:srgbClr>
                </a:outerShdw>
              </a:effectLst>
              <a:latin typeface="Arial"/>
              <a:cs typeface="Arial"/>
            </a:rPr>
            <a:t>"</a:t>
          </a:r>
          <a:r>
            <a:rPr lang="ar-MA" altLang="ja-JP" sz="1600" b="1" kern="1200" dirty="0" smtClean="0">
              <a:solidFill>
                <a:schemeClr val="bg1"/>
              </a:solidFill>
              <a:effectLst>
                <a:outerShdw blurRad="38100" dist="38100" dir="2700000" algn="tl">
                  <a:srgbClr val="000000">
                    <a:alpha val="43137"/>
                  </a:srgbClr>
                </a:outerShdw>
              </a:effectLst>
              <a:latin typeface="Arial"/>
              <a:cs typeface="Arial"/>
            </a:rPr>
            <a:t>مسح</a:t>
          </a:r>
          <a:r>
            <a:rPr lang="ar-MA" altLang="ja-JP" sz="1600" kern="1200" dirty="0" smtClean="0">
              <a:solidFill>
                <a:schemeClr val="bg1"/>
              </a:solidFill>
              <a:effectLst>
                <a:outerShdw blurRad="38100" dist="38100" dir="2700000" algn="tl">
                  <a:srgbClr val="000000">
                    <a:alpha val="43137"/>
                  </a:srgbClr>
                </a:outerShdw>
              </a:effectLst>
              <a:latin typeface="Arial"/>
              <a:cs typeface="Arial"/>
            </a:rPr>
            <a:t> أجري </a:t>
          </a:r>
          <a:r>
            <a:rPr lang="ar-MA" altLang="ja-JP" sz="1600" strike="sngStrike" kern="1200" dirty="0" smtClean="0">
              <a:solidFill>
                <a:schemeClr val="bg1"/>
              </a:solidFill>
              <a:effectLst>
                <a:outerShdw blurRad="38100" dist="38100" dir="2700000" algn="tl">
                  <a:srgbClr val="000000">
                    <a:alpha val="43137"/>
                  </a:srgbClr>
                </a:outerShdw>
              </a:effectLst>
              <a:latin typeface="Arial"/>
              <a:cs typeface="Arial"/>
            </a:rPr>
            <a:t>في </a:t>
          </a:r>
          <a:r>
            <a:rPr lang="ar-MA" altLang="ja-JP" sz="1600" strike="noStrike" kern="1200" dirty="0" smtClean="0">
              <a:solidFill>
                <a:schemeClr val="bg1"/>
              </a:solidFill>
              <a:effectLst>
                <a:outerShdw blurRad="38100" dist="38100" dir="2700000" algn="tl">
                  <a:srgbClr val="000000">
                    <a:alpha val="43137"/>
                  </a:srgbClr>
                </a:outerShdw>
              </a:effectLst>
              <a:latin typeface="Arial"/>
              <a:cs typeface="Arial"/>
            </a:rPr>
            <a:t>منطقة ما </a:t>
          </a:r>
          <a:r>
            <a:rPr lang="ar-MA" altLang="ja-JP" sz="1600" kern="1200" dirty="0" smtClean="0">
              <a:solidFill>
                <a:schemeClr val="bg1"/>
              </a:solidFill>
              <a:effectLst>
                <a:outerShdw blurRad="38100" dist="38100" dir="2700000" algn="tl">
                  <a:srgbClr val="000000">
                    <a:alpha val="43137"/>
                  </a:srgbClr>
                </a:outerShdw>
              </a:effectLst>
              <a:latin typeface="Arial"/>
              <a:cs typeface="Arial"/>
            </a:rPr>
            <a:t>لتحديد </a:t>
          </a:r>
          <a:r>
            <a:rPr lang="ar-MA" altLang="ja-JP" sz="1600" strike="sngStrike" kern="1200" dirty="0" smtClean="0">
              <a:solidFill>
                <a:schemeClr val="bg1"/>
              </a:solidFill>
              <a:effectLst>
                <a:outerShdw blurRad="38100" dist="38100" dir="2700000" algn="tl">
                  <a:srgbClr val="000000">
                    <a:alpha val="43137"/>
                  </a:srgbClr>
                </a:outerShdw>
              </a:effectLst>
              <a:latin typeface="Arial"/>
              <a:cs typeface="Arial"/>
            </a:rPr>
            <a:t>ما إذا كانت الآفات موجودة </a:t>
          </a:r>
          <a:r>
            <a:rPr lang="ar-MA" altLang="ja-JP" sz="1600" u="sng" kern="1200" dirty="0" smtClean="0">
              <a:solidFill>
                <a:schemeClr val="bg1"/>
              </a:solidFill>
              <a:effectLst>
                <a:outerShdw blurRad="38100" dist="38100" dir="2700000" algn="tl">
                  <a:srgbClr val="000000">
                    <a:alpha val="43137"/>
                  </a:srgbClr>
                </a:outerShdw>
              </a:effectLst>
              <a:latin typeface="Arial"/>
              <a:cs typeface="Arial"/>
            </a:rPr>
            <a:t>وجود أو عدم وجود الآف</a:t>
          </a:r>
          <a:r>
            <a:rPr lang="ar-MA" altLang="ja-JP" sz="1600" kern="1200" dirty="0" smtClean="0">
              <a:solidFill>
                <a:schemeClr val="bg1"/>
              </a:solidFill>
              <a:effectLst>
                <a:outerShdw blurRad="38100" dist="38100" dir="2700000" algn="tl">
                  <a:srgbClr val="000000">
                    <a:alpha val="43137"/>
                  </a:srgbClr>
                </a:outerShdw>
              </a:effectLst>
              <a:latin typeface="Arial"/>
              <a:cs typeface="Arial"/>
            </a:rPr>
            <a:t>ات"</a:t>
          </a:r>
          <a:endParaRPr lang="en-US" sz="1600" kern="1200" dirty="0">
            <a:solidFill>
              <a:schemeClr val="bg1"/>
            </a:solidFill>
            <a:effectLst>
              <a:outerShdw blurRad="38100" dist="38100" dir="2700000" algn="tl">
                <a:srgbClr val="000000">
                  <a:alpha val="43137"/>
                </a:srgbClr>
              </a:outerShdw>
            </a:effectLst>
            <a:latin typeface="Arial"/>
            <a:cs typeface="Arial"/>
          </a:endParaRPr>
        </a:p>
      </dsp:txBody>
      <dsp:txXfrm>
        <a:off x="0" y="72279"/>
        <a:ext cx="11310255" cy="864000"/>
      </dsp:txXfrm>
    </dsp:sp>
    <dsp:sp modelId="{43050ECD-A3E9-4C47-8FE6-BEA6034E9946}">
      <dsp:nvSpPr>
        <dsp:cNvPr id="0" name=""/>
        <dsp:cNvSpPr/>
      </dsp:nvSpPr>
      <dsp:spPr>
        <a:xfrm>
          <a:off x="0" y="936279"/>
          <a:ext cx="11310255" cy="411750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0020" tIns="160020" rIns="213360" bIns="240030" numCol="1" spcCol="1270" anchor="t" anchorCtr="0">
          <a:noAutofit/>
        </a:bodyPr>
        <a:lstStyle/>
        <a:p>
          <a:pPr marL="285750" lvl="1" indent="-285750" algn="r" defTabSz="1333500" rtl="1">
            <a:lnSpc>
              <a:spcPct val="90000"/>
            </a:lnSpc>
            <a:spcBef>
              <a:spcPct val="0"/>
            </a:spcBef>
            <a:spcAft>
              <a:spcPts val="300"/>
            </a:spcAft>
            <a:buChar char="••"/>
          </a:pPr>
          <a:r>
            <a:rPr lang="ar-MA" sz="3000" kern="1200" dirty="0" smtClean="0"/>
            <a:t>والهدف من </a:t>
          </a:r>
          <a:r>
            <a:rPr lang="ar-MA" sz="3000" kern="1200" dirty="0" smtClean="0"/>
            <a:t>المسح الكشفي </a:t>
          </a:r>
          <a:r>
            <a:rPr lang="ar-MA" sz="3000" kern="1200" dirty="0" smtClean="0"/>
            <a:t>هو تحديد ما إذا كانت الآفة موجودة. وبالتالي يمكن استخدام </a:t>
          </a:r>
          <a:r>
            <a:rPr lang="ar-MA" sz="3000" kern="1200" dirty="0" smtClean="0"/>
            <a:t>المسح الكشفي </a:t>
          </a:r>
          <a:r>
            <a:rPr lang="ar-MA" sz="3000" kern="1200" dirty="0" smtClean="0"/>
            <a:t>لتحديد أن الآفة غائبة</a:t>
          </a:r>
          <a:endParaRPr lang="en-US" sz="3000" kern="1200" dirty="0"/>
        </a:p>
        <a:p>
          <a:pPr marL="285750" lvl="1" indent="-285750" algn="r" defTabSz="1333500" rtl="1">
            <a:lnSpc>
              <a:spcPct val="90000"/>
            </a:lnSpc>
            <a:spcBef>
              <a:spcPct val="0"/>
            </a:spcBef>
            <a:spcAft>
              <a:spcPts val="300"/>
            </a:spcAft>
            <a:buChar char="••"/>
          </a:pPr>
          <a:r>
            <a:rPr lang="ar-MA" sz="3000" kern="1200" dirty="0" smtClean="0">
              <a:solidFill>
                <a:schemeClr val="tx1"/>
              </a:solidFill>
            </a:rPr>
            <a:t>"إذا" في التعريف يعبر بالفعل عن مفهوم الغياب، ولكن دون أن يكون صريحا كما هو الحال في تعريفي "المسح" و</a:t>
          </a:r>
          <a:r>
            <a:rPr lang="ar-MA" sz="3000" kern="1200" dirty="0" smtClean="0">
              <a:solidFill>
                <a:schemeClr val="tx1"/>
              </a:solidFill>
            </a:rPr>
            <a:t>" مسح لتعيين الحدود" و"المراقبة". ولذلك يقترح استبدال الشرط "إذا كانت الآفات موجودة" بعبارة أكثر وضوحا "وجود الآفات أو عدم وجودها"</a:t>
          </a:r>
          <a:endParaRPr lang="en-US" sz="3000" kern="1200" dirty="0">
            <a:solidFill>
              <a:schemeClr val="tx1"/>
            </a:solidFill>
          </a:endParaRPr>
        </a:p>
        <a:p>
          <a:pPr marL="285750" lvl="1" indent="-285750" algn="r" defTabSz="1333500" rtl="1">
            <a:lnSpc>
              <a:spcPct val="90000"/>
            </a:lnSpc>
            <a:spcBef>
              <a:spcPct val="0"/>
            </a:spcBef>
            <a:spcAft>
              <a:spcPts val="300"/>
            </a:spcAft>
            <a:buChar char="••"/>
          </a:pPr>
          <a:r>
            <a:rPr lang="ar-MA" sz="3000" kern="1200" dirty="0" smtClean="0">
              <a:solidFill>
                <a:schemeClr val="tx1"/>
              </a:solidFill>
            </a:rPr>
            <a:t>ويشمل تعريف "المسح" المنقح مؤخرا عبارة "في منطقة أو مكان إنتاج أو موقع إنتاج". وبما أن </a:t>
          </a:r>
          <a:r>
            <a:rPr lang="ar-MA" sz="3000" kern="1200" dirty="0" smtClean="0">
              <a:solidFill>
                <a:schemeClr val="tx1"/>
              </a:solidFill>
            </a:rPr>
            <a:t>"المسح الكشفي" </a:t>
          </a:r>
          <a:r>
            <a:rPr lang="ar-MA" sz="3000" kern="1200" dirty="0" smtClean="0">
              <a:solidFill>
                <a:schemeClr val="tx1"/>
              </a:solidFill>
            </a:rPr>
            <a:t>يعرف صراحة بأنه مجموعة فرعية من "المسح"، فإن ذكر النطاق المكاني </a:t>
          </a:r>
          <a:r>
            <a:rPr lang="ar-MA" sz="3000" kern="1200" dirty="0" smtClean="0">
              <a:solidFill>
                <a:schemeClr val="tx1"/>
              </a:solidFill>
            </a:rPr>
            <a:t>للمسح الكشفي </a:t>
          </a:r>
          <a:r>
            <a:rPr lang="ar-MA" sz="3000" kern="1200" dirty="0" smtClean="0">
              <a:solidFill>
                <a:schemeClr val="tx1"/>
              </a:solidFill>
            </a:rPr>
            <a:t>سيكون زائدا عن الحاجة، وبالتالي يتم حذف عبارة "في منطقة ما"</a:t>
          </a:r>
          <a:endParaRPr lang="en-US" sz="3000" kern="1200" dirty="0">
            <a:solidFill>
              <a:schemeClr val="tx1"/>
            </a:solidFill>
          </a:endParaRPr>
        </a:p>
      </dsp:txBody>
      <dsp:txXfrm>
        <a:off x="0" y="936279"/>
        <a:ext cx="11310255" cy="41175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0BD52-F34E-4EBD-9A9B-C7DEB21F1E79}">
      <dsp:nvSpPr>
        <dsp:cNvPr id="0" name=""/>
        <dsp:cNvSpPr/>
      </dsp:nvSpPr>
      <dsp:spPr>
        <a:xfrm>
          <a:off x="0" y="32997"/>
          <a:ext cx="11310255" cy="16128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rtl="1">
            <a:lnSpc>
              <a:spcPct val="90000"/>
            </a:lnSpc>
            <a:spcBef>
              <a:spcPct val="0"/>
            </a:spcBef>
            <a:spcAft>
              <a:spcPct val="35000"/>
            </a:spcAft>
          </a:pPr>
          <a:r>
            <a:rPr lang="ar-MA" sz="1600" b="1" kern="1200" dirty="0" smtClean="0">
              <a:effectLst>
                <a:outerShdw blurRad="38100" dist="38100" dir="2700000" algn="tl">
                  <a:srgbClr val="000000">
                    <a:alpha val="43137"/>
                  </a:srgbClr>
                </a:outerShdw>
              </a:effectLst>
              <a:latin typeface="Calibri (body)"/>
              <a:cs typeface="Arial" pitchFamily="34" charset="0"/>
            </a:rPr>
            <a:t>لمزيد من المعلومات حول مشروع تعديلات 2019 و2020 على المعيار 5</a:t>
          </a:r>
          <a:r>
            <a:rPr lang="en-US" sz="1600" b="1" kern="1200" dirty="0" smtClean="0">
              <a:effectLst>
                <a:outerShdw blurRad="38100" dist="38100" dir="2700000" algn="tl">
                  <a:srgbClr val="000000">
                    <a:alpha val="43137"/>
                  </a:srgbClr>
                </a:outerShdw>
              </a:effectLst>
              <a:latin typeface="Calibri (body)"/>
              <a:cs typeface="Arial" pitchFamily="34" charset="0"/>
            </a:rPr>
            <a:t>، </a:t>
          </a:r>
          <a:r>
            <a:rPr lang="ar-MA" sz="1600" b="1" kern="1200" dirty="0" smtClean="0">
              <a:effectLst>
                <a:outerShdw blurRad="38100" dist="38100" dir="2700000" algn="tl">
                  <a:srgbClr val="000000">
                    <a:alpha val="43137"/>
                  </a:srgbClr>
                </a:outerShdw>
              </a:effectLst>
              <a:latin typeface="Calibri (body)"/>
              <a:cs typeface="Arial" pitchFamily="34" charset="0"/>
            </a:rPr>
            <a:t>يرجى الرجوع أيضا إلى:</a:t>
          </a:r>
          <a:endParaRPr lang="en-US" sz="1600" b="1" kern="1200" dirty="0">
            <a:effectLst>
              <a:outerShdw blurRad="38100" dist="38100" dir="2700000" algn="tl">
                <a:srgbClr val="000000">
                  <a:alpha val="43137"/>
                </a:srgbClr>
              </a:outerShdw>
            </a:effectLst>
          </a:endParaRPr>
        </a:p>
      </dsp:txBody>
      <dsp:txXfrm>
        <a:off x="0" y="32997"/>
        <a:ext cx="11310255" cy="1612800"/>
      </dsp:txXfrm>
    </dsp:sp>
    <dsp:sp modelId="{43050ECD-A3E9-4C47-8FE6-BEA6034E9946}">
      <dsp:nvSpPr>
        <dsp:cNvPr id="0" name=""/>
        <dsp:cNvSpPr/>
      </dsp:nvSpPr>
      <dsp:spPr>
        <a:xfrm>
          <a:off x="0" y="1645797"/>
          <a:ext cx="11310255" cy="245951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0" lvl="1" indent="171450" algn="r" defTabSz="711200" rtl="1">
            <a:lnSpc>
              <a:spcPct val="90000"/>
            </a:lnSpc>
            <a:spcBef>
              <a:spcPct val="0"/>
            </a:spcBef>
            <a:spcAft>
              <a:spcPct val="15000"/>
            </a:spcAft>
            <a:buChar char="••"/>
          </a:pPr>
          <a:r>
            <a:rPr lang="ar-MA" sz="1600" kern="1200" dirty="0" smtClean="0">
              <a:solidFill>
                <a:schemeClr val="tx1"/>
              </a:solidFill>
            </a:rPr>
            <a:t>تقارير اجتماعات </a:t>
          </a:r>
          <a:r>
            <a:rPr lang="ar-MA" altLang="ja-JP" sz="1600" kern="1200" dirty="0" smtClean="0">
              <a:solidFill>
                <a:schemeClr val="tx1"/>
              </a:solidFill>
            </a:rPr>
            <a:t>فريق العمل الخاص بالمسرد</a:t>
          </a:r>
          <a:r>
            <a:rPr lang="en-US" sz="1600" kern="1200" dirty="0" smtClean="0">
              <a:solidFill>
                <a:schemeClr val="tx1"/>
              </a:solidFill>
            </a:rPr>
            <a:t>TPG 2018 </a:t>
          </a:r>
          <a:r>
            <a:rPr lang="ar-MA" sz="1600" kern="1200" dirty="0" smtClean="0">
              <a:solidFill>
                <a:schemeClr val="tx1"/>
              </a:solidFill>
            </a:rPr>
            <a:t>ديسمبر و 2019</a:t>
          </a:r>
          <a:endParaRPr lang="en-US" sz="1600" kern="1200" dirty="0">
            <a:solidFill>
              <a:schemeClr val="tx1"/>
            </a:solidFill>
          </a:endParaRPr>
        </a:p>
        <a:p>
          <a:pPr marL="0" lvl="1" indent="171450" algn="r" defTabSz="711200" rtl="1">
            <a:lnSpc>
              <a:spcPct val="90000"/>
            </a:lnSpc>
            <a:spcBef>
              <a:spcPct val="0"/>
            </a:spcBef>
            <a:spcAft>
              <a:spcPct val="15000"/>
            </a:spcAft>
            <a:buChar char="••"/>
          </a:pPr>
          <a:r>
            <a:rPr lang="ar-MA" sz="1600" kern="1200" dirty="0" smtClean="0">
              <a:solidFill>
                <a:schemeClr val="tx1"/>
              </a:solidFill>
            </a:rPr>
            <a:t>تقرير اجتماع </a:t>
          </a:r>
          <a:r>
            <a:rPr lang="ar-MA" altLang="ja-JP" sz="1600" kern="1200" dirty="0" smtClean="0">
              <a:solidFill>
                <a:schemeClr val="tx1"/>
              </a:solidFill>
            </a:rPr>
            <a:t>لجنة المعايير </a:t>
          </a:r>
          <a:r>
            <a:rPr lang="ar-MA" sz="1600" kern="1200" dirty="0" smtClean="0">
              <a:solidFill>
                <a:schemeClr val="tx1"/>
              </a:solidFill>
            </a:rPr>
            <a:t>مايو 2019 واستعراض </a:t>
          </a:r>
          <a:r>
            <a:rPr lang="en-US" sz="1600" kern="1200" dirty="0" smtClean="0">
              <a:solidFill>
                <a:schemeClr val="tx1"/>
              </a:solidFill>
            </a:rPr>
            <a:t>OCS 2020 April-May </a:t>
          </a:r>
          <a:r>
            <a:rPr lang="ar-MA" sz="1600" kern="1200" dirty="0" smtClean="0">
              <a:solidFill>
                <a:schemeClr val="tx1"/>
              </a:solidFill>
            </a:rPr>
            <a:t>ل </a:t>
          </a:r>
          <a:r>
            <a:rPr lang="en-US" sz="1600" kern="1200" dirty="0" smtClean="0">
              <a:solidFill>
                <a:schemeClr val="tx1"/>
              </a:solidFill>
            </a:rPr>
            <a:t>SC</a:t>
          </a:r>
          <a:endParaRPr lang="en-US" sz="1600" kern="1200" dirty="0">
            <a:solidFill>
              <a:schemeClr val="tx1"/>
            </a:solidFill>
          </a:endParaRPr>
        </a:p>
        <a:p>
          <a:pPr marL="0" marR="0" lvl="1" indent="171450" algn="r" defTabSz="914400" rtl="1" eaLnBrk="1" fontAlgn="auto" latinLnBrk="0" hangingPunct="1">
            <a:lnSpc>
              <a:spcPct val="100000"/>
            </a:lnSpc>
            <a:spcBef>
              <a:spcPct val="0"/>
            </a:spcBef>
            <a:spcAft>
              <a:spcPts val="0"/>
            </a:spcAft>
            <a:buClrTx/>
            <a:buSzTx/>
            <a:buFontTx/>
            <a:buChar char="••"/>
            <a:tabLst/>
            <a:defRPr/>
          </a:pPr>
          <a:r>
            <a:rPr lang="ar-MA" sz="1600" kern="1200" dirty="0" smtClean="0">
              <a:solidFill>
                <a:schemeClr val="tx1"/>
              </a:solidFill>
            </a:rPr>
            <a:t>تقرير اجتماع </a:t>
          </a:r>
          <a:r>
            <a:rPr lang="ar-MA" altLang="ja-JP" sz="1600" kern="1200" dirty="0" smtClean="0">
              <a:solidFill>
                <a:schemeClr val="tx1"/>
              </a:solidFill>
            </a:rPr>
            <a:t>فريق العمل الخاص بالمسرد</a:t>
          </a:r>
          <a:r>
            <a:rPr lang="ar-MA" sz="1600" kern="1200" dirty="0" smtClean="0">
              <a:solidFill>
                <a:schemeClr val="tx1"/>
              </a:solidFill>
            </a:rPr>
            <a:t> ديسمبر2020</a:t>
          </a:r>
          <a:endParaRPr lang="en-US" sz="1600" kern="1200" dirty="0">
            <a:solidFill>
              <a:schemeClr val="tx1"/>
            </a:solidFill>
          </a:endParaRPr>
        </a:p>
        <a:p>
          <a:pPr marL="0" lvl="1" indent="171450" algn="r" defTabSz="711200" rtl="1">
            <a:lnSpc>
              <a:spcPct val="90000"/>
            </a:lnSpc>
            <a:spcBef>
              <a:spcPct val="0"/>
            </a:spcBef>
            <a:spcAft>
              <a:spcPct val="15000"/>
            </a:spcAft>
            <a:buChar char="••"/>
          </a:pPr>
          <a:r>
            <a:rPr lang="ar-MA" sz="1600" kern="1200" dirty="0" smtClean="0">
              <a:solidFill>
                <a:schemeClr val="tx1"/>
              </a:solidFill>
            </a:rPr>
            <a:t>تقرير اجتماع </a:t>
          </a:r>
          <a:r>
            <a:rPr lang="ar-MA" altLang="ja-JP" sz="1600" kern="1200" dirty="0" smtClean="0">
              <a:solidFill>
                <a:schemeClr val="tx1"/>
              </a:solidFill>
            </a:rPr>
            <a:t>لجنة المعايير</a:t>
          </a:r>
          <a:r>
            <a:rPr lang="ar-MA" sz="1600" kern="1200" dirty="0" smtClean="0">
              <a:solidFill>
                <a:schemeClr val="tx1"/>
              </a:solidFill>
            </a:rPr>
            <a:t> السابعة لعام 2021</a:t>
          </a:r>
          <a:endParaRPr lang="en-US" sz="1600" kern="1200" dirty="0">
            <a:solidFill>
              <a:schemeClr val="tx1"/>
            </a:solidFill>
          </a:endParaRPr>
        </a:p>
      </dsp:txBody>
      <dsp:txXfrm>
        <a:off x="0" y="1645797"/>
        <a:ext cx="11310255" cy="245951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05/07/2021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05/07/2021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6514">
              <a:spcAft>
                <a:spcPts val="600"/>
              </a:spcAft>
            </a:pPr>
            <a:r>
              <a:rPr lang="en-US" altLang="ja-JP" sz="1000" dirty="0">
                <a:solidFill>
                  <a:schemeClr val="tx1"/>
                </a:solidFill>
              </a:rPr>
              <a:t>The Glossary is constantly being updated. This can involve additions, revisions or deletions.</a:t>
            </a:r>
          </a:p>
          <a:p>
            <a:pPr indent="-456514">
              <a:spcAft>
                <a:spcPts val="600"/>
              </a:spcAft>
            </a:pPr>
            <a:r>
              <a:rPr lang="en-US" altLang="ja-JP" sz="1000" dirty="0">
                <a:solidFill>
                  <a:schemeClr val="tx1"/>
                </a:solidFill>
              </a:rPr>
              <a:t>Because of this, make sure you only use the latest version of the Glossary! Available on IPP, under adopted standards page: https://www.ippc.int/en/core-activities/standards-setting/ispms/ .</a:t>
            </a:r>
          </a:p>
          <a:p>
            <a:pPr indent="-456514">
              <a:spcAft>
                <a:spcPts val="600"/>
              </a:spcAft>
            </a:pPr>
            <a:r>
              <a:rPr lang="en-US" altLang="ja-JP" sz="1000" dirty="0">
                <a:solidFill>
                  <a:schemeClr val="tx1"/>
                </a:solidFill>
              </a:rPr>
              <a:t>In the Draft 2019 and 2020 Amendments to ISPM 5, the proposals are: no addition, one deletion and </a:t>
            </a:r>
            <a:r>
              <a:rPr lang="en-US" altLang="ja-JP" sz="1000" dirty="0">
                <a:solidFill>
                  <a:srgbClr val="FF0000"/>
                </a:solidFill>
              </a:rPr>
              <a:t>two</a:t>
            </a:r>
            <a:r>
              <a:rPr lang="en-US" altLang="ja-JP" sz="1000" dirty="0">
                <a:solidFill>
                  <a:schemeClr val="tx1"/>
                </a:solidFill>
              </a:rPr>
              <a:t> revisions. </a:t>
            </a:r>
          </a:p>
          <a:p>
            <a:pPr indent="-456514">
              <a:spcAft>
                <a:spcPts val="600"/>
              </a:spcAft>
            </a:pPr>
            <a:r>
              <a:rPr lang="en-US" altLang="ja-JP" sz="1000" dirty="0">
                <a:solidFill>
                  <a:schemeClr val="tx1"/>
                </a:solidFill>
              </a:rPr>
              <a:t>The Technical Panel for the Glossary (TPG)</a:t>
            </a:r>
            <a:r>
              <a:rPr lang="en-US" altLang="ja-JP" sz="1000" baseline="0" dirty="0">
                <a:solidFill>
                  <a:schemeClr val="tx1"/>
                </a:solidFill>
              </a:rPr>
              <a:t> proposed the 2019 amendment on “detection survey” in December 2018 and the 2020 amendments on the other terms in November 2019.</a:t>
            </a:r>
          </a:p>
          <a:p>
            <a:pPr indent="-456514">
              <a:spcAft>
                <a:spcPts val="600"/>
              </a:spcAft>
            </a:pPr>
            <a:r>
              <a:rPr lang="en-US" altLang="ja-JP" sz="1000" baseline="0" dirty="0">
                <a:solidFill>
                  <a:schemeClr val="tx1"/>
                </a:solidFill>
              </a:rPr>
              <a:t>As the 2019 amendments to ISPM 5 contain only one proposed term (“detection survey”), the Secretariat had suggested that in this case, and at the discretion of the SC, consultation of the 2019 amendments may be delayed to 2020</a:t>
            </a:r>
            <a:endParaRPr lang="en-US" altLang="ja-JP" sz="1000" dirty="0">
              <a:solidFill>
                <a:schemeClr val="tx1"/>
              </a:solidFill>
            </a:endParaRPr>
          </a:p>
          <a:p>
            <a:pPr indent="-456514">
              <a:spcAft>
                <a:spcPts val="600"/>
              </a:spcAft>
            </a:pPr>
            <a:r>
              <a:rPr lang="en-US" altLang="ja-JP" sz="1000" dirty="0">
                <a:solidFill>
                  <a:schemeClr val="tx1"/>
                </a:solidFill>
              </a:rPr>
              <a:t>The Standards Committee (SC) approved </a:t>
            </a:r>
            <a:r>
              <a:rPr lang="en-US" altLang="ja-JP" sz="1000" baseline="0" dirty="0">
                <a:solidFill>
                  <a:schemeClr val="tx1"/>
                </a:solidFill>
              </a:rPr>
              <a:t>the 2019 amendments for first consultation at its May 2019 meeting. The SC revised </a:t>
            </a:r>
            <a:r>
              <a:rPr lang="en-GB" sz="1000" kern="1200" dirty="0">
                <a:solidFill>
                  <a:schemeClr val="tx1"/>
                </a:solidFill>
                <a:effectLst/>
                <a:latin typeface="+mn-lt"/>
                <a:ea typeface="+mn-ea"/>
                <a:cs typeface="+mn-cs"/>
              </a:rPr>
              <a:t>the 2020 amendments via the Online Comment System </a:t>
            </a:r>
            <a:r>
              <a:rPr lang="en-US" altLang="ja-JP" sz="1000" baseline="0" dirty="0">
                <a:solidFill>
                  <a:schemeClr val="tx1"/>
                </a:solidFill>
              </a:rPr>
              <a:t>in April </a:t>
            </a:r>
            <a:r>
              <a:rPr lang="en-GB" sz="1000" kern="1200" dirty="0">
                <a:solidFill>
                  <a:schemeClr val="tx1"/>
                </a:solidFill>
                <a:effectLst/>
                <a:latin typeface="+mn-lt"/>
                <a:ea typeface="+mn-ea"/>
                <a:cs typeface="+mn-cs"/>
              </a:rPr>
              <a:t>2020 (to replace the cancelled 2020-05 SC meeting) and approved them</a:t>
            </a:r>
            <a:r>
              <a:rPr lang="en-GB" sz="1000" kern="1200" baseline="0" dirty="0">
                <a:solidFill>
                  <a:schemeClr val="tx1"/>
                </a:solidFill>
                <a:effectLst/>
                <a:latin typeface="+mn-lt"/>
                <a:ea typeface="+mn-ea"/>
                <a:cs typeface="+mn-cs"/>
              </a:rPr>
              <a:t> </a:t>
            </a:r>
            <a:r>
              <a:rPr lang="en-GB" sz="1000" kern="1200" dirty="0">
                <a:solidFill>
                  <a:schemeClr val="tx1"/>
                </a:solidFill>
                <a:effectLst/>
                <a:latin typeface="+mn-lt"/>
                <a:ea typeface="+mn-ea"/>
                <a:cs typeface="+mn-cs"/>
              </a:rPr>
              <a:t>for first consultation via e-decision in May 2020.</a:t>
            </a:r>
          </a:p>
          <a:p>
            <a:pPr indent="-456514">
              <a:spcAft>
                <a:spcPts val="600"/>
              </a:spcAft>
            </a:pPr>
            <a:r>
              <a:rPr lang="en-GB" altLang="ja-JP" sz="1000" kern="1200" dirty="0">
                <a:solidFill>
                  <a:srgbClr val="FF0000"/>
                </a:solidFill>
                <a:effectLst/>
                <a:latin typeface="+mn-lt"/>
                <a:ea typeface="+mn-ea"/>
                <a:cs typeface="+mn-cs"/>
              </a:rPr>
              <a:t>The</a:t>
            </a:r>
            <a:r>
              <a:rPr lang="en-GB" altLang="ja-JP" sz="1000" kern="1200" baseline="0" dirty="0">
                <a:solidFill>
                  <a:srgbClr val="FF0000"/>
                </a:solidFill>
                <a:effectLst/>
                <a:latin typeface="+mn-lt"/>
                <a:ea typeface="+mn-ea"/>
                <a:cs typeface="+mn-cs"/>
              </a:rPr>
              <a:t> f</a:t>
            </a:r>
            <a:r>
              <a:rPr lang="en-GB" altLang="ja-JP" sz="1000" kern="1200" dirty="0">
                <a:solidFill>
                  <a:srgbClr val="FF0000"/>
                </a:solidFill>
                <a:effectLst/>
                <a:latin typeface="+mn-lt"/>
                <a:ea typeface="+mn-ea"/>
                <a:cs typeface="+mn-cs"/>
              </a:rPr>
              <a:t>irst consultation took place</a:t>
            </a:r>
            <a:r>
              <a:rPr lang="en-GB" altLang="ja-JP" sz="1000" kern="1200" baseline="0" dirty="0">
                <a:solidFill>
                  <a:srgbClr val="FF0000"/>
                </a:solidFill>
                <a:effectLst/>
                <a:latin typeface="+mn-lt"/>
                <a:ea typeface="+mn-ea"/>
                <a:cs typeface="+mn-cs"/>
              </a:rPr>
              <a:t> from 1 July to 30 September 2020.</a:t>
            </a:r>
          </a:p>
          <a:p>
            <a:pPr indent="-456514">
              <a:spcAft>
                <a:spcPts val="600"/>
              </a:spcAft>
            </a:pPr>
            <a:r>
              <a:rPr lang="en-GB" altLang="ja-JP" sz="1000" kern="1200" baseline="0" dirty="0">
                <a:solidFill>
                  <a:srgbClr val="FF0000"/>
                </a:solidFill>
                <a:effectLst/>
                <a:latin typeface="+mn-lt"/>
                <a:ea typeface="+mn-ea"/>
                <a:cs typeface="+mn-cs"/>
              </a:rPr>
              <a:t>The TPG at its December 2020 meeting reviewed the comments received from first consultation and produced a revised proposal which was amended by the SC-7 in May 2021.</a:t>
            </a:r>
          </a:p>
          <a:p>
            <a:pPr indent="-456514">
              <a:spcAft>
                <a:spcPts val="600"/>
              </a:spcAft>
            </a:pPr>
            <a:r>
              <a:rPr lang="en-GB" altLang="ja-JP" sz="1000" kern="1200" baseline="0" dirty="0">
                <a:solidFill>
                  <a:srgbClr val="FF0000"/>
                </a:solidFill>
                <a:effectLst/>
                <a:latin typeface="+mn-lt"/>
                <a:ea typeface="+mn-ea"/>
                <a:cs typeface="+mn-cs"/>
              </a:rPr>
              <a:t>The second consultation is taking place from 1 July to 30 September 2021.</a:t>
            </a:r>
            <a:endParaRPr lang="en-US" altLang="ja-JP" sz="1000" dirty="0">
              <a:solidFill>
                <a:srgbClr val="FF0000"/>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2</a:t>
            </a:fld>
            <a:endParaRPr lang="en-US" altLang="en-US"/>
          </a:p>
        </p:txBody>
      </p:sp>
    </p:spTree>
    <p:extLst>
      <p:ext uri="{BB962C8B-B14F-4D97-AF65-F5344CB8AC3E}">
        <p14:creationId xmlns:p14="http://schemas.microsoft.com/office/powerpoint/2010/main" val="3875855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6514" indent="-456514">
              <a:lnSpc>
                <a:spcPct val="90000"/>
              </a:lnSpc>
              <a:buFont typeface="Arial" charset="0"/>
              <a:buChar char="•"/>
            </a:pPr>
            <a:r>
              <a:rPr lang="en-US" altLang="ja-JP" sz="1000" dirty="0"/>
              <a:t>Addition:</a:t>
            </a:r>
          </a:p>
          <a:p>
            <a:pPr marL="456514" indent="-456514">
              <a:lnSpc>
                <a:spcPct val="90000"/>
              </a:lnSpc>
            </a:pPr>
            <a:r>
              <a:rPr lang="en-US" altLang="ja-JP" sz="1000" dirty="0"/>
              <a:t>	- [none]</a:t>
            </a:r>
          </a:p>
          <a:p>
            <a:pPr marL="456514" indent="-456514">
              <a:lnSpc>
                <a:spcPct val="90000"/>
              </a:lnSpc>
            </a:pPr>
            <a:endParaRPr lang="en-US" altLang="ja-JP" sz="1000" dirty="0"/>
          </a:p>
          <a:p>
            <a:pPr marL="456514" indent="-456514">
              <a:lnSpc>
                <a:spcPct val="90000"/>
              </a:lnSpc>
              <a:buFont typeface="Arial" charset="0"/>
              <a:buChar char="•"/>
            </a:pPr>
            <a:r>
              <a:rPr lang="en-US" altLang="ja-JP" sz="1000" dirty="0"/>
              <a:t>Deletions:</a:t>
            </a:r>
          </a:p>
          <a:p>
            <a:pPr marL="456514" indent="-456514">
              <a:lnSpc>
                <a:spcPct val="90000"/>
              </a:lnSpc>
            </a:pPr>
            <a:r>
              <a:rPr lang="en-US" altLang="ja-JP" sz="1000" dirty="0"/>
              <a:t>	- “incidence”</a:t>
            </a:r>
          </a:p>
          <a:p>
            <a:pPr marL="456514" indent="-456514" defTabSz="913028">
              <a:lnSpc>
                <a:spcPct val="90000"/>
              </a:lnSpc>
              <a:defRPr/>
            </a:pPr>
            <a:r>
              <a:rPr lang="en-US" altLang="ja-JP" sz="1000" dirty="0"/>
              <a:t>	</a:t>
            </a:r>
          </a:p>
          <a:p>
            <a:pPr marL="456514" indent="-456514">
              <a:lnSpc>
                <a:spcPct val="90000"/>
              </a:lnSpc>
              <a:buFont typeface="Arial" charset="0"/>
              <a:buChar char="•"/>
            </a:pPr>
            <a:r>
              <a:rPr lang="en-US" altLang="ja-JP" sz="1000" dirty="0"/>
              <a:t>Revisions:</a:t>
            </a:r>
          </a:p>
          <a:p>
            <a:pPr marL="456514" indent="-456514" defTabSz="913028">
              <a:lnSpc>
                <a:spcPct val="90000"/>
              </a:lnSpc>
              <a:defRPr/>
            </a:pPr>
            <a:r>
              <a:rPr lang="en-US" altLang="ja-JP" sz="1000" dirty="0"/>
              <a:t>	- “emergency action”</a:t>
            </a:r>
          </a:p>
          <a:p>
            <a:pPr marL="456514" indent="-456514">
              <a:lnSpc>
                <a:spcPct val="90000"/>
              </a:lnSpc>
            </a:pPr>
            <a:r>
              <a:rPr lang="en-US" altLang="ja-JP" sz="1000" dirty="0"/>
              <a:t>	</a:t>
            </a:r>
            <a:r>
              <a:rPr lang="en-US" altLang="ja-JP" sz="1000" dirty="0">
                <a:solidFill>
                  <a:srgbClr val="FF0000"/>
                </a:solidFill>
              </a:rPr>
              <a:t>- </a:t>
            </a:r>
            <a:r>
              <a:rPr lang="en-US" altLang="ja-JP" sz="1000" strike="sngStrike" dirty="0">
                <a:solidFill>
                  <a:srgbClr val="FF0000"/>
                </a:solidFill>
              </a:rPr>
              <a:t>“clearance of a consignment”</a:t>
            </a:r>
            <a:r>
              <a:rPr lang="en-US" altLang="ja-JP" sz="1000" strike="noStrike" dirty="0">
                <a:solidFill>
                  <a:srgbClr val="FF0000"/>
                </a:solidFill>
              </a:rPr>
              <a:t> (please see 2021 Amendments to ISPM 5)</a:t>
            </a:r>
            <a:endParaRPr lang="en-US" altLang="ja-JP" sz="1000" strike="sngStrike" dirty="0">
              <a:solidFill>
                <a:srgbClr val="FF0000"/>
              </a:solidFill>
            </a:endParaRPr>
          </a:p>
          <a:p>
            <a:pPr marL="456514" indent="-456514">
              <a:lnSpc>
                <a:spcPct val="90000"/>
              </a:lnSpc>
            </a:pPr>
            <a:r>
              <a:rPr lang="en-US" altLang="ja-JP" sz="1000" dirty="0"/>
              <a:t>	- “detection survey”</a:t>
            </a: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3</a:t>
            </a:fld>
            <a:endParaRPr lang="en-US" altLang="en-US"/>
          </a:p>
        </p:txBody>
      </p:sp>
    </p:spTree>
    <p:extLst>
      <p:ext uri="{BB962C8B-B14F-4D97-AF65-F5344CB8AC3E}">
        <p14:creationId xmlns:p14="http://schemas.microsoft.com/office/powerpoint/2010/main" val="3927347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000" kern="1200" dirty="0">
                <a:solidFill>
                  <a:schemeClr val="tx1"/>
                </a:solidFill>
                <a:effectLst/>
                <a:latin typeface="+mn-lt"/>
                <a:ea typeface="+mn-ea"/>
                <a:cs typeface="+mn-cs"/>
              </a:rPr>
              <a:t>The current Glossary definition of “incidence”, although fitting well with the use of the term in plant protection, corresponds to the epidemiological definition of “prevalence” as used in human and animal health. For example, </a:t>
            </a:r>
            <a:r>
              <a:rPr lang="en-GB" sz="1000" i="1" kern="1200" dirty="0">
                <a:solidFill>
                  <a:schemeClr val="tx1"/>
                </a:solidFill>
                <a:effectLst/>
                <a:latin typeface="+mn-lt"/>
                <a:ea typeface="+mn-ea"/>
                <a:cs typeface="+mn-cs"/>
              </a:rPr>
              <a:t>TERMIUM Plus</a:t>
            </a:r>
            <a:r>
              <a:rPr lang="en-GB" sz="1000" kern="1200" dirty="0">
                <a:solidFill>
                  <a:schemeClr val="tx1"/>
                </a:solidFill>
                <a:effectLst/>
                <a:latin typeface="+mn-lt"/>
                <a:ea typeface="+mn-ea"/>
                <a:cs typeface="+mn-cs"/>
              </a:rPr>
              <a:t> defines the two terms as following for the subject field “Statistics; Epidemiology; General Medicine, Hygiene and Health”:</a:t>
            </a:r>
            <a:endParaRPr lang="fr-FR" sz="1000" kern="1200" dirty="0">
              <a:solidFill>
                <a:schemeClr val="tx1"/>
              </a:solidFill>
              <a:effectLst/>
              <a:latin typeface="+mn-lt"/>
              <a:ea typeface="+mn-ea"/>
              <a:cs typeface="+mn-cs"/>
            </a:endParaRPr>
          </a:p>
          <a:p>
            <a:pPr marL="0" lvl="0" indent="0">
              <a:buFont typeface="Courier New" panose="02070309020205020404" pitchFamily="49" charset="0"/>
              <a:buNone/>
            </a:pPr>
            <a:r>
              <a:rPr lang="en-GB" sz="1000" u="none" kern="1200" baseline="0" dirty="0">
                <a:solidFill>
                  <a:schemeClr val="tx1"/>
                </a:solidFill>
                <a:effectLst/>
                <a:latin typeface="+mn-lt"/>
                <a:ea typeface="+mn-ea"/>
                <a:cs typeface="+mn-cs"/>
              </a:rPr>
              <a:t>     - </a:t>
            </a:r>
            <a:r>
              <a:rPr lang="en-GB" sz="1000" u="sng" kern="1200" dirty="0">
                <a:solidFill>
                  <a:schemeClr val="tx1"/>
                </a:solidFill>
                <a:effectLst/>
                <a:latin typeface="+mn-lt"/>
                <a:ea typeface="+mn-ea"/>
                <a:cs typeface="+mn-cs"/>
              </a:rPr>
              <a:t>incidence:</a:t>
            </a:r>
            <a:r>
              <a:rPr lang="en-GB" sz="1000" kern="1200" dirty="0">
                <a:solidFill>
                  <a:schemeClr val="tx1"/>
                </a:solidFill>
                <a:effectLst/>
                <a:latin typeface="+mn-lt"/>
                <a:ea typeface="+mn-ea"/>
                <a:cs typeface="+mn-cs"/>
              </a:rPr>
              <a:t> The number of new cases of a disease or condition in a population at risk over a given period, usually one year;</a:t>
            </a:r>
            <a:r>
              <a:rPr lang="en-GB" sz="1000" u="sng" kern="1200" dirty="0">
                <a:solidFill>
                  <a:schemeClr val="tx1"/>
                </a:solidFill>
                <a:effectLst/>
                <a:latin typeface="+mn-lt"/>
                <a:ea typeface="+mn-ea"/>
                <a:cs typeface="+mn-cs"/>
              </a:rPr>
              <a:t> </a:t>
            </a:r>
            <a:endParaRPr lang="fr-FR" sz="1000" kern="1200" dirty="0">
              <a:solidFill>
                <a:schemeClr val="tx1"/>
              </a:solidFill>
              <a:effectLst/>
              <a:latin typeface="+mn-lt"/>
              <a:ea typeface="+mn-ea"/>
              <a:cs typeface="+mn-cs"/>
            </a:endParaRPr>
          </a:p>
          <a:p>
            <a:pPr lvl="0"/>
            <a:r>
              <a:rPr lang="en-US" sz="1000" u="none" strike="noStrike" kern="1200" baseline="0" dirty="0">
                <a:solidFill>
                  <a:schemeClr val="tx1"/>
                </a:solidFill>
                <a:effectLst/>
                <a:latin typeface="+mn-lt"/>
                <a:ea typeface="+mn-ea"/>
                <a:cs typeface="+mn-cs"/>
              </a:rPr>
              <a:t>     - </a:t>
            </a:r>
            <a:r>
              <a:rPr lang="en-GB" sz="1000" u="sng" kern="1200" dirty="0">
                <a:solidFill>
                  <a:schemeClr val="tx1"/>
                </a:solidFill>
                <a:effectLst/>
                <a:latin typeface="+mn-lt"/>
                <a:ea typeface="+mn-ea"/>
                <a:cs typeface="+mn-cs"/>
              </a:rPr>
              <a:t>prevalence:</a:t>
            </a:r>
            <a:r>
              <a:rPr lang="en-GB" sz="1000" kern="1200" dirty="0">
                <a:solidFill>
                  <a:schemeClr val="tx1"/>
                </a:solidFill>
                <a:effectLst/>
                <a:latin typeface="+mn-lt"/>
                <a:ea typeface="+mn-ea"/>
                <a:cs typeface="+mn-cs"/>
              </a:rPr>
              <a:t> The number of people in a population with a specific disease or condition at a given time, usually expressed as a proportion of the number of affected people to the total population;</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The general meaning of “incidence” in conventional dictionaries is consistent with its Glossary definition that simply makes the term more specific to plant protection; </a:t>
            </a:r>
            <a:endParaRPr lang="fr-FR"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000" kern="1200" dirty="0">
                <a:solidFill>
                  <a:schemeClr val="tx1"/>
                </a:solidFill>
                <a:effectLst/>
                <a:latin typeface="+mn-lt"/>
                <a:ea typeface="+mn-ea"/>
                <a:cs typeface="+mn-cs"/>
              </a:rPr>
              <a:t>It is therefore proposed</a:t>
            </a:r>
            <a:r>
              <a:rPr lang="en-GB" sz="1000" kern="1200" baseline="0" dirty="0">
                <a:solidFill>
                  <a:schemeClr val="tx1"/>
                </a:solidFill>
                <a:effectLst/>
                <a:latin typeface="+mn-lt"/>
                <a:ea typeface="+mn-ea"/>
                <a:cs typeface="+mn-cs"/>
              </a:rPr>
              <a:t> that t</a:t>
            </a:r>
            <a:r>
              <a:rPr lang="en-GB" sz="1000" kern="1200" dirty="0">
                <a:solidFill>
                  <a:schemeClr val="tx1"/>
                </a:solidFill>
                <a:effectLst/>
                <a:latin typeface="+mn-lt"/>
                <a:ea typeface="+mn-ea"/>
                <a:cs typeface="+mn-cs"/>
              </a:rPr>
              <a:t>he term “incidence” be removed from the Glossary, and the terms “prevalence” and “incidence” used in their common</a:t>
            </a:r>
            <a:r>
              <a:rPr lang="en-GB" sz="1000" kern="1200" baseline="0" dirty="0">
                <a:solidFill>
                  <a:schemeClr val="tx1"/>
                </a:solidFill>
                <a:effectLst/>
                <a:latin typeface="+mn-lt"/>
                <a:ea typeface="+mn-ea"/>
                <a:cs typeface="+mn-cs"/>
              </a:rPr>
              <a:t> dictionary sense</a:t>
            </a:r>
            <a:r>
              <a:rPr lang="en-GB" sz="1000" kern="1200" dirty="0">
                <a:solidFill>
                  <a:schemeClr val="tx1"/>
                </a:solidFill>
                <a:effectLst/>
                <a:latin typeface="+mn-lt"/>
                <a:ea typeface="+mn-ea"/>
                <a:cs typeface="+mn-cs"/>
              </a:rPr>
              <a:t>. </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4</a:t>
            </a:fld>
            <a:endParaRPr lang="en-US" altLang="en-US"/>
          </a:p>
        </p:txBody>
      </p:sp>
    </p:spTree>
    <p:extLst>
      <p:ext uri="{BB962C8B-B14F-4D97-AF65-F5344CB8AC3E}">
        <p14:creationId xmlns:p14="http://schemas.microsoft.com/office/powerpoint/2010/main" val="520595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389643"/>
          </a:xfrm>
        </p:spPr>
        <p:txBody>
          <a:bodyPr/>
          <a:lstStyle/>
          <a:p>
            <a:pPr marL="171450" lvl="0" indent="-171450">
              <a:buFont typeface="Arial" panose="020B0604020202020204" pitchFamily="34" charset="0"/>
              <a:buChar char="•"/>
            </a:pPr>
            <a:r>
              <a:rPr lang="en-GB" sz="900" kern="1200" dirty="0">
                <a:solidFill>
                  <a:schemeClr val="tx1"/>
                </a:solidFill>
                <a:effectLst/>
                <a:latin typeface="+mn-lt"/>
                <a:ea typeface="+mn-ea"/>
                <a:cs typeface="+mn-cs"/>
              </a:rPr>
              <a:t>There is a need for replacing “phytosanitary” with “official” in the current wording “phytosanitary action”, to clarify that an emergency action can target both regulated and non-regulated pests, and at the same time retain the notion that any emergency action should be taken under the authority of the NPPO. </a:t>
            </a:r>
            <a:endParaRPr lang="fr-FR" sz="9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900" kern="1200" dirty="0">
                <a:solidFill>
                  <a:schemeClr val="tx1"/>
                </a:solidFill>
                <a:effectLst/>
                <a:latin typeface="+mn-lt"/>
                <a:ea typeface="+mn-ea"/>
                <a:cs typeface="+mn-cs"/>
              </a:rPr>
              <a:t>In the definition, replacing “action” with “operation” is proposed for consistency with the definition of “phytosanitary action”, which is defined in the Glossary as “an official operation, such as inspection, testing, surveillance or treatment, undertaken to implement phytosanitary measures”.</a:t>
            </a:r>
          </a:p>
          <a:p>
            <a:pPr marL="171450" lvl="0" indent="-171450">
              <a:buFont typeface="Arial" panose="020B0604020202020204" pitchFamily="34" charset="0"/>
              <a:buChar char="•"/>
            </a:pPr>
            <a:r>
              <a:rPr lang="en-GB" sz="900" kern="1200" noProof="0" dirty="0">
                <a:solidFill>
                  <a:srgbClr val="FF0000"/>
                </a:solidFill>
                <a:effectLst/>
                <a:latin typeface="+mn-lt"/>
                <a:ea typeface="+mn-ea"/>
                <a:cs typeface="+mn-cs"/>
              </a:rPr>
              <a:t>With the word « phytosanitary » being replaced by « official », wording</a:t>
            </a:r>
            <a:r>
              <a:rPr lang="en-GB" sz="900" kern="1200" baseline="0" noProof="0" dirty="0">
                <a:solidFill>
                  <a:srgbClr val="FF0000"/>
                </a:solidFill>
                <a:effectLst/>
                <a:latin typeface="+mn-lt"/>
                <a:ea typeface="+mn-ea"/>
                <a:cs typeface="+mn-cs"/>
              </a:rPr>
              <a:t> is being added to explicitly state the purpose of an emergency action, namely « to prevent the entry, establishment or spread of a pest »; it is noted that a pest in question may be a regulated or a non-regulated pest, in consistency also with the change from « phytosanitary » to « official » (about the operation).</a:t>
            </a:r>
          </a:p>
          <a:p>
            <a:pPr marL="171450" lvl="0" indent="-171450">
              <a:buFont typeface="Arial" panose="020B0604020202020204" pitchFamily="34" charset="0"/>
              <a:buChar char="•"/>
            </a:pPr>
            <a:r>
              <a:rPr lang="en-GB" sz="900" kern="1200" baseline="0" noProof="0" dirty="0">
                <a:solidFill>
                  <a:srgbClr val="FF0000"/>
                </a:solidFill>
                <a:effectLst/>
                <a:latin typeface="+mn-lt"/>
                <a:ea typeface="+mn-ea"/>
                <a:cs typeface="+mn-cs"/>
              </a:rPr>
              <a:t>The word « phytosanitary » (about the situation) has been removed to avoid any confusion with situations where a « phytosanitary action » may be undertaken.</a:t>
            </a:r>
          </a:p>
          <a:p>
            <a:pPr marL="171450" lvl="0" indent="-171450">
              <a:buFont typeface="Arial" panose="020B0604020202020204" pitchFamily="34" charset="0"/>
              <a:buChar char="•"/>
            </a:pPr>
            <a:r>
              <a:rPr lang="en-GB" sz="900" kern="1200" baseline="0" noProof="0" dirty="0">
                <a:solidFill>
                  <a:srgbClr val="FF0000"/>
                </a:solidFill>
                <a:effectLst/>
                <a:latin typeface="+mn-lt"/>
                <a:ea typeface="+mn-ea"/>
                <a:cs typeface="+mn-cs"/>
              </a:rPr>
              <a:t>To distinctly characterize the situation in which an emergency action may be undertaken, </a:t>
            </a:r>
          </a:p>
          <a:p>
            <a:pPr marL="171450" lvl="0" indent="-171450">
              <a:buFontTx/>
              <a:buChar char="-"/>
            </a:pPr>
            <a:r>
              <a:rPr lang="en-GB" sz="900" kern="1200" baseline="0" noProof="0" dirty="0">
                <a:solidFill>
                  <a:srgbClr val="FF0000"/>
                </a:solidFill>
                <a:effectLst/>
                <a:latin typeface="+mn-lt"/>
                <a:ea typeface="+mn-ea"/>
                <a:cs typeface="+mn-cs"/>
              </a:rPr>
              <a:t>The word “phytosanitary” (about the situation) has been removed to avoid any confusion with situations where a “phytosanitary action” may be undertaken, and</a:t>
            </a:r>
          </a:p>
          <a:p>
            <a:pPr marL="171450" lvl="0" indent="-171450">
              <a:buFontTx/>
              <a:buChar char="-"/>
            </a:pPr>
            <a:r>
              <a:rPr lang="en-GB" sz="900" kern="1200" baseline="0" noProof="0" dirty="0">
                <a:solidFill>
                  <a:srgbClr val="FF0000"/>
                </a:solidFill>
                <a:effectLst/>
                <a:latin typeface="+mn-lt"/>
                <a:ea typeface="+mn-ea"/>
                <a:cs typeface="+mn-cs"/>
              </a:rPr>
              <a:t>The phrase « not addressed by existing phytosanitary measures » has been added, thereby clearly distinguishing the situation triggering an « emergency action » from the situation triggering a « phytosanitary action », where, according to its definition, operations are undertaken to implement (existing) phytosanitary measures.</a:t>
            </a:r>
            <a:endParaRPr lang="en-GB" sz="900" kern="1200" noProof="0" dirty="0">
              <a:solidFill>
                <a:srgbClr val="FF0000"/>
              </a:solidFill>
              <a:effectLst/>
              <a:latin typeface="+mn-lt"/>
              <a:ea typeface="+mn-ea"/>
              <a:cs typeface="+mn-cs"/>
            </a:endParaRPr>
          </a:p>
          <a:p>
            <a:pPr marL="171450" lvl="0" indent="-171450">
              <a:buFont typeface="Arial" panose="020B0604020202020204" pitchFamily="34" charset="0"/>
              <a:buChar char="•"/>
            </a:pPr>
            <a:r>
              <a:rPr lang="en-GB" sz="900" kern="1200" dirty="0">
                <a:solidFill>
                  <a:schemeClr val="tx1"/>
                </a:solidFill>
                <a:effectLst/>
                <a:latin typeface="+mn-lt"/>
                <a:ea typeface="+mn-ea"/>
                <a:cs typeface="+mn-cs"/>
              </a:rPr>
              <a:t>With the revision, the distinction is clarified as to how the terms “phytosanitary action” and “emergency action” should be used appropriately, namely:</a:t>
            </a:r>
            <a:endParaRPr lang="fr-FR" sz="900" kern="1200" dirty="0">
              <a:solidFill>
                <a:schemeClr val="tx1"/>
              </a:solidFill>
              <a:effectLst/>
              <a:latin typeface="+mn-lt"/>
              <a:ea typeface="+mn-ea"/>
              <a:cs typeface="+mn-cs"/>
            </a:endParaRPr>
          </a:p>
          <a:p>
            <a:pPr marL="0" lvl="0" indent="0">
              <a:buFont typeface="Arial" panose="020B0604020202020204" pitchFamily="34" charset="0"/>
              <a:buNone/>
            </a:pPr>
            <a:r>
              <a:rPr lang="fr-FR" sz="900" kern="1200" dirty="0">
                <a:solidFill>
                  <a:schemeClr val="tx1"/>
                </a:solidFill>
                <a:effectLst/>
                <a:latin typeface="+mn-lt"/>
                <a:ea typeface="+mn-ea"/>
                <a:cs typeface="+mn-cs"/>
              </a:rPr>
              <a:t>     -</a:t>
            </a:r>
            <a:r>
              <a:rPr lang="fr-FR" sz="900" kern="1200" baseline="0" dirty="0">
                <a:solidFill>
                  <a:schemeClr val="tx1"/>
                </a:solidFill>
                <a:effectLst/>
                <a:latin typeface="+mn-lt"/>
                <a:ea typeface="+mn-ea"/>
                <a:cs typeface="+mn-cs"/>
              </a:rPr>
              <a:t> </a:t>
            </a:r>
            <a:r>
              <a:rPr lang="en-GB" sz="900" kern="1200" dirty="0">
                <a:solidFill>
                  <a:schemeClr val="tx1"/>
                </a:solidFill>
                <a:effectLst/>
                <a:latin typeface="+mn-lt"/>
                <a:ea typeface="+mn-ea"/>
                <a:cs typeface="+mn-cs"/>
              </a:rPr>
              <a:t>the term “phytosanitary action” for operations undertaken to implement phytosanitary measures (e.g. in case of non-compliance of a consignment with phytosanitary import requirements);</a:t>
            </a:r>
            <a:endParaRPr lang="fr-FR" sz="900" kern="1200" dirty="0">
              <a:solidFill>
                <a:schemeClr val="tx1"/>
              </a:solidFill>
              <a:effectLst/>
              <a:latin typeface="+mn-lt"/>
              <a:ea typeface="+mn-ea"/>
              <a:cs typeface="+mn-cs"/>
            </a:endParaRPr>
          </a:p>
          <a:p>
            <a:pPr marL="0" lvl="0" indent="0">
              <a:buFont typeface="Arial" panose="020B0604020202020204" pitchFamily="34" charset="0"/>
              <a:buNone/>
            </a:pPr>
            <a:r>
              <a:rPr lang="fr-FR" sz="900" kern="1200" dirty="0">
                <a:solidFill>
                  <a:schemeClr val="tx1"/>
                </a:solidFill>
                <a:effectLst/>
                <a:latin typeface="+mn-lt"/>
                <a:ea typeface="+mn-ea"/>
                <a:cs typeface="+mn-cs"/>
              </a:rPr>
              <a:t>     -</a:t>
            </a:r>
            <a:r>
              <a:rPr lang="fr-FR" sz="900" kern="1200" baseline="0" dirty="0">
                <a:solidFill>
                  <a:schemeClr val="tx1"/>
                </a:solidFill>
                <a:effectLst/>
                <a:latin typeface="+mn-lt"/>
                <a:ea typeface="+mn-ea"/>
                <a:cs typeface="+mn-cs"/>
              </a:rPr>
              <a:t> </a:t>
            </a:r>
            <a:r>
              <a:rPr lang="en-GB" sz="900" kern="1200" dirty="0">
                <a:solidFill>
                  <a:schemeClr val="tx1"/>
                </a:solidFill>
                <a:effectLst/>
                <a:latin typeface="+mn-lt"/>
                <a:ea typeface="+mn-ea"/>
                <a:cs typeface="+mn-cs"/>
              </a:rPr>
              <a:t>the term “emergency action” for operations undertaken in new or unexpected </a:t>
            </a:r>
            <a:r>
              <a:rPr lang="en-GB" sz="900" kern="1200" baseline="0" dirty="0">
                <a:solidFill>
                  <a:schemeClr val="tx1"/>
                </a:solidFill>
                <a:effectLst/>
                <a:latin typeface="+mn-lt"/>
                <a:ea typeface="+mn-ea"/>
                <a:cs typeface="+mn-cs"/>
              </a:rPr>
              <a:t>situations</a:t>
            </a:r>
            <a:r>
              <a:rPr lang="en-GB" sz="900" kern="1200" dirty="0">
                <a:solidFill>
                  <a:schemeClr val="tx1"/>
                </a:solidFill>
                <a:effectLst/>
                <a:latin typeface="+mn-lt"/>
                <a:ea typeface="+mn-ea"/>
                <a:cs typeface="+mn-cs"/>
              </a:rPr>
              <a:t> </a:t>
            </a:r>
            <a:r>
              <a:rPr lang="en-GB" sz="900" kern="1200" dirty="0">
                <a:solidFill>
                  <a:srgbClr val="FF0000"/>
                </a:solidFill>
                <a:effectLst/>
                <a:latin typeface="+mn-lt"/>
                <a:ea typeface="+mn-ea"/>
                <a:cs typeface="+mn-cs"/>
              </a:rPr>
              <a:t>not addressed</a:t>
            </a:r>
            <a:r>
              <a:rPr lang="en-GB" sz="900" kern="1200" baseline="0" dirty="0">
                <a:solidFill>
                  <a:srgbClr val="FF0000"/>
                </a:solidFill>
                <a:effectLst/>
                <a:latin typeface="+mn-lt"/>
                <a:ea typeface="+mn-ea"/>
                <a:cs typeface="+mn-cs"/>
              </a:rPr>
              <a:t> by existing phytosanitary measures</a:t>
            </a:r>
            <a:r>
              <a:rPr lang="en-GB" sz="900" kern="1200" baseline="0" dirty="0">
                <a:solidFill>
                  <a:schemeClr val="tx1"/>
                </a:solidFill>
                <a:effectLst/>
                <a:latin typeface="+mn-lt"/>
                <a:ea typeface="+mn-ea"/>
                <a:cs typeface="+mn-cs"/>
              </a:rPr>
              <a:t>, such as the detection in an imported consignment of a pest not previously assesse</a:t>
            </a:r>
            <a:r>
              <a:rPr lang="en-GB" sz="900" kern="1200" dirty="0">
                <a:solidFill>
                  <a:schemeClr val="tx1"/>
                </a:solidFill>
                <a:effectLst/>
                <a:latin typeface="+mn-lt"/>
                <a:ea typeface="+mn-ea"/>
                <a:cs typeface="+mn-cs"/>
              </a:rPr>
              <a:t>d</a:t>
            </a:r>
            <a:r>
              <a:rPr lang="en-GB" sz="900" kern="1200" dirty="0">
                <a:solidFill>
                  <a:srgbClr val="FF0000"/>
                </a:solidFill>
                <a:effectLst/>
                <a:latin typeface="+mn-lt"/>
                <a:ea typeface="+mn-ea"/>
                <a:cs typeface="+mn-cs"/>
              </a:rPr>
              <a:t>, or not regulated for that particular host or pathway,</a:t>
            </a:r>
            <a:r>
              <a:rPr lang="en-GB" sz="900" kern="1200" baseline="0" dirty="0">
                <a:solidFill>
                  <a:srgbClr val="FF0000"/>
                </a:solidFill>
                <a:effectLst/>
                <a:latin typeface="+mn-lt"/>
                <a:ea typeface="+mn-ea"/>
                <a:cs typeface="+mn-cs"/>
              </a:rPr>
              <a:t> or the detection in an area of a pest that needs to be to be prevented from establishing or spreading following its recent entry</a:t>
            </a:r>
            <a:r>
              <a:rPr lang="en-GB" sz="900" kern="1200" dirty="0">
                <a:solidFill>
                  <a:srgbClr val="FF0000"/>
                </a:solidFill>
                <a:effectLst/>
                <a:latin typeface="+mn-lt"/>
                <a:ea typeface="+mn-ea"/>
                <a:cs typeface="+mn-cs"/>
              </a:rPr>
              <a:t>. Thus</a:t>
            </a:r>
            <a:r>
              <a:rPr lang="en-GB" sz="900" kern="1200" baseline="0" dirty="0">
                <a:solidFill>
                  <a:srgbClr val="FF0000"/>
                </a:solidFill>
                <a:effectLst/>
                <a:latin typeface="+mn-lt"/>
                <a:ea typeface="+mn-ea"/>
                <a:cs typeface="+mn-cs"/>
              </a:rPr>
              <a:t> the two concepts are disjunctive, the one not being a subset of the other.</a:t>
            </a:r>
            <a:endParaRPr lang="fr-FR" sz="900" kern="1200" dirty="0">
              <a:solidFill>
                <a:srgbClr val="FF0000"/>
              </a:solidFill>
              <a:effectLst/>
              <a:latin typeface="+mn-lt"/>
              <a:ea typeface="+mn-ea"/>
              <a:cs typeface="+mn-cs"/>
            </a:endParaRPr>
          </a:p>
          <a:p>
            <a:pPr marL="171450" indent="-171450">
              <a:buFont typeface="Arial" panose="020B0604020202020204" pitchFamily="34" charset="0"/>
              <a:buChar char="•"/>
            </a:pPr>
            <a:r>
              <a:rPr lang="en-GB" sz="900" kern="1200" dirty="0">
                <a:solidFill>
                  <a:srgbClr val="FF0000"/>
                </a:solidFill>
                <a:effectLst/>
                <a:latin typeface="+mn-lt"/>
                <a:ea typeface="+mn-ea"/>
                <a:cs typeface="+mn-cs"/>
              </a:rPr>
              <a:t>The proposed revision of the definition adequately</a:t>
            </a:r>
            <a:r>
              <a:rPr lang="en-GB" sz="900" kern="1200" baseline="0" dirty="0">
                <a:solidFill>
                  <a:srgbClr val="FF0000"/>
                </a:solidFill>
                <a:effectLst/>
                <a:latin typeface="+mn-lt"/>
                <a:ea typeface="+mn-ea"/>
                <a:cs typeface="+mn-cs"/>
              </a:rPr>
              <a:t> reflects the disjunctive use of the terms “emergency action” and “phytosanitary action”</a:t>
            </a:r>
            <a:r>
              <a:rPr lang="en-GB" sz="900" kern="1200" dirty="0">
                <a:solidFill>
                  <a:srgbClr val="FF0000"/>
                </a:solidFill>
                <a:effectLst/>
                <a:latin typeface="+mn-lt"/>
                <a:ea typeface="+mn-ea"/>
                <a:cs typeface="+mn-cs"/>
              </a:rPr>
              <a:t> in adopted ISPMs.</a:t>
            </a:r>
            <a:endParaRPr lang="fr-FR" sz="900" dirty="0">
              <a:solidFill>
                <a:srgbClr val="FF0000"/>
              </a:solidFill>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5</a:t>
            </a:fld>
            <a:endParaRPr lang="en-US" altLang="en-US"/>
          </a:p>
        </p:txBody>
      </p:sp>
    </p:spTree>
    <p:extLst>
      <p:ext uri="{BB962C8B-B14F-4D97-AF65-F5344CB8AC3E}">
        <p14:creationId xmlns:p14="http://schemas.microsoft.com/office/powerpoint/2010/main" val="2521911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788" y="5187735"/>
            <a:ext cx="5390305" cy="5051117"/>
          </a:xfrm>
        </p:spPr>
        <p:txBody>
          <a:bodyPr/>
          <a:lstStyle/>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“Detection survey” is used in several instances throughout ISPMs when referring to determining or verifying absence of a pest. </a:t>
            </a:r>
            <a:endParaRPr lang="fr-FR" sz="1000" kern="1200" dirty="0">
              <a:solidFill>
                <a:schemeClr val="tx1"/>
              </a:solidFill>
              <a:effectLst/>
              <a:latin typeface="+mn-lt"/>
              <a:ea typeface="+mn-ea"/>
              <a:cs typeface="+mn-cs"/>
            </a:endParaRPr>
          </a:p>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The objective of a detection survey is to determine whether a pest is present, meaning that presence and absence are equally possible outcomes of a detection survey and it can thus be used to determine that a pest is absent.</a:t>
            </a:r>
            <a:endParaRPr lang="fr-FR" sz="1000" kern="1200" dirty="0">
              <a:solidFill>
                <a:schemeClr val="tx1"/>
              </a:solidFill>
              <a:effectLst/>
              <a:latin typeface="+mn-lt"/>
              <a:ea typeface="+mn-ea"/>
              <a:cs typeface="+mn-cs"/>
            </a:endParaRPr>
          </a:p>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“If” in the definition already expresses the concept of absence, but without being as explicit as in the definitions of “survey”, “delimiting survey” and “surveillance”.</a:t>
            </a:r>
            <a:r>
              <a:rPr lang="en-GB" sz="1000" kern="1200" baseline="0" dirty="0">
                <a:solidFill>
                  <a:srgbClr val="FF0000"/>
                </a:solidFill>
                <a:effectLst/>
                <a:latin typeface="+mn-lt"/>
                <a:ea typeface="+mn-ea"/>
                <a:cs typeface="+mn-cs"/>
              </a:rPr>
              <a:t> </a:t>
            </a:r>
            <a:r>
              <a:rPr lang="en-GB" sz="1000" kern="1200" dirty="0">
                <a:solidFill>
                  <a:srgbClr val="FF0000"/>
                </a:solidFill>
                <a:effectLst/>
                <a:latin typeface="+mn-lt"/>
                <a:ea typeface="+mn-ea"/>
                <a:cs typeface="+mn-cs"/>
              </a:rPr>
              <a:t>As the wording “the presence</a:t>
            </a:r>
            <a:r>
              <a:rPr lang="en-GB" sz="1000" kern="1200" baseline="0" dirty="0">
                <a:solidFill>
                  <a:srgbClr val="FF0000"/>
                </a:solidFill>
                <a:effectLst/>
                <a:latin typeface="+mn-lt"/>
                <a:ea typeface="+mn-ea"/>
                <a:cs typeface="+mn-cs"/>
              </a:rPr>
              <a:t> or absence” should be used consistently</a:t>
            </a:r>
            <a:r>
              <a:rPr lang="en-GB" sz="1000" kern="1200" baseline="0" dirty="0">
                <a:solidFill>
                  <a:schemeClr val="tx1"/>
                </a:solidFill>
                <a:effectLst/>
                <a:latin typeface="+mn-lt"/>
                <a:ea typeface="+mn-ea"/>
                <a:cs typeface="+mn-cs"/>
              </a:rPr>
              <a:t>, i</a:t>
            </a:r>
            <a:r>
              <a:rPr lang="en-GB" sz="1000" kern="1200" dirty="0">
                <a:solidFill>
                  <a:schemeClr val="tx1"/>
                </a:solidFill>
                <a:effectLst/>
                <a:latin typeface="+mn-lt"/>
                <a:ea typeface="+mn-ea"/>
                <a:cs typeface="+mn-cs"/>
              </a:rPr>
              <a:t>t is suggested to replace the conditional “if pest are</a:t>
            </a:r>
            <a:r>
              <a:rPr lang="en-GB" sz="1000" kern="1200" baseline="0" dirty="0">
                <a:solidFill>
                  <a:schemeClr val="tx1"/>
                </a:solidFill>
                <a:effectLst/>
                <a:latin typeface="+mn-lt"/>
                <a:ea typeface="+mn-ea"/>
                <a:cs typeface="+mn-cs"/>
              </a:rPr>
              <a:t> present</a:t>
            </a:r>
            <a:r>
              <a:rPr lang="en-GB" sz="1000" kern="1200" dirty="0">
                <a:solidFill>
                  <a:schemeClr val="tx1"/>
                </a:solidFill>
                <a:effectLst/>
                <a:latin typeface="+mn-lt"/>
                <a:ea typeface="+mn-ea"/>
                <a:cs typeface="+mn-cs"/>
              </a:rPr>
              <a:t>” by the more</a:t>
            </a:r>
            <a:r>
              <a:rPr lang="en-GB" sz="1000" kern="1200" baseline="0" dirty="0">
                <a:solidFill>
                  <a:schemeClr val="tx1"/>
                </a:solidFill>
                <a:effectLst/>
                <a:latin typeface="+mn-lt"/>
                <a:ea typeface="+mn-ea"/>
                <a:cs typeface="+mn-cs"/>
              </a:rPr>
              <a:t> explicit wording “</a:t>
            </a:r>
            <a:r>
              <a:rPr lang="en-GB" sz="1000" kern="1200" baseline="0" dirty="0">
                <a:solidFill>
                  <a:srgbClr val="FF0000"/>
                </a:solidFill>
                <a:effectLst/>
                <a:latin typeface="+mn-lt"/>
                <a:ea typeface="+mn-ea"/>
                <a:cs typeface="+mn-cs"/>
              </a:rPr>
              <a:t>the</a:t>
            </a:r>
            <a:r>
              <a:rPr lang="en-GB" sz="1000" kern="1200" baseline="0" dirty="0">
                <a:solidFill>
                  <a:schemeClr val="tx1"/>
                </a:solidFill>
                <a:effectLst/>
                <a:latin typeface="+mn-lt"/>
                <a:ea typeface="+mn-ea"/>
                <a:cs typeface="+mn-cs"/>
              </a:rPr>
              <a:t> presence or absence of pests”</a:t>
            </a:r>
            <a:r>
              <a:rPr lang="en-GB" sz="1000" kern="1200" dirty="0">
                <a:solidFill>
                  <a:schemeClr val="tx1"/>
                </a:solidFill>
                <a:effectLst/>
                <a:latin typeface="+mn-lt"/>
                <a:ea typeface="+mn-ea"/>
                <a:cs typeface="+mn-cs"/>
              </a:rPr>
              <a:t>.</a:t>
            </a:r>
          </a:p>
          <a:p>
            <a:pPr marL="285321" indent="-285321">
              <a:spcAft>
                <a:spcPts val="600"/>
              </a:spcAft>
              <a:buFont typeface="Arial" panose="020B0604020202020204" pitchFamily="34" charset="0"/>
              <a:buChar char="•"/>
            </a:pPr>
            <a:r>
              <a:rPr lang="en-GB" sz="1000" kern="1200" dirty="0">
                <a:solidFill>
                  <a:srgbClr val="FF0000"/>
                </a:solidFill>
                <a:effectLst/>
                <a:latin typeface="+mn-lt"/>
                <a:ea typeface="+mn-ea"/>
                <a:cs typeface="+mn-cs"/>
              </a:rPr>
              <a:t>The recent revised definition of “survey” includes the wording</a:t>
            </a:r>
            <a:r>
              <a:rPr lang="en-GB" sz="1000" kern="1200" baseline="0" dirty="0">
                <a:solidFill>
                  <a:srgbClr val="FF0000"/>
                </a:solidFill>
                <a:effectLst/>
                <a:latin typeface="+mn-lt"/>
                <a:ea typeface="+mn-ea"/>
                <a:cs typeface="+mn-cs"/>
              </a:rPr>
              <a:t> </a:t>
            </a:r>
            <a:r>
              <a:rPr lang="en-GB" sz="1000" kern="1200" dirty="0">
                <a:solidFill>
                  <a:srgbClr val="FF0000"/>
                </a:solidFill>
                <a:effectLst/>
                <a:latin typeface="+mn-lt"/>
                <a:ea typeface="+mn-ea"/>
                <a:cs typeface="+mn-cs"/>
              </a:rPr>
              <a:t>“in an area, place of production or production site”. As “detection survey” is explicitly</a:t>
            </a:r>
            <a:r>
              <a:rPr lang="en-GB" sz="1000" kern="1200" baseline="0" dirty="0">
                <a:solidFill>
                  <a:srgbClr val="FF0000"/>
                </a:solidFill>
                <a:effectLst/>
                <a:latin typeface="+mn-lt"/>
                <a:ea typeface="+mn-ea"/>
                <a:cs typeface="+mn-cs"/>
              </a:rPr>
              <a:t> defined as a subset of “survey”, mentioning the spatial scope of a detection survey would be redundant, and the wording “in an area” is therefore deleted by this revision. This is in analogy to the fact that the temporal scope specified in the “survey” definition (i.e. “over a defined period”) is not being repeated in the definition of “detection survey”.</a:t>
            </a:r>
            <a:endParaRPr lang="fr-FR" sz="1000" kern="1200" dirty="0">
              <a:solidFill>
                <a:srgbClr val="FF0000"/>
              </a:solidFill>
              <a:effectLst/>
              <a:latin typeface="+mn-lt"/>
              <a:ea typeface="+mn-ea"/>
              <a:cs typeface="+mn-cs"/>
            </a:endParaRPr>
          </a:p>
          <a:p>
            <a:pPr marL="285321" indent="-285321">
              <a:spcAft>
                <a:spcPts val="600"/>
              </a:spcAft>
              <a:buFont typeface="Arial" panose="020B0604020202020204" pitchFamily="34" charset="0"/>
              <a:buChar char="•"/>
            </a:pPr>
            <a:r>
              <a:rPr lang="en-GB" sz="1000" kern="1200" dirty="0">
                <a:solidFill>
                  <a:schemeClr val="tx1"/>
                </a:solidFill>
                <a:effectLst/>
                <a:latin typeface="+mn-lt"/>
                <a:ea typeface="+mn-ea"/>
                <a:cs typeface="+mn-cs"/>
              </a:rPr>
              <a:t>The proposed revised definition of “detection survey” adequately reflects the use of the term in adopted ISPMs.</a:t>
            </a:r>
            <a:endParaRPr lang="fr-FR"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609F91E-34D4-45A9-B58B-BF88C7021507}" type="slidenum">
              <a:rPr lang="en-US" altLang="en-US" smtClean="0"/>
              <a:pPr/>
              <a:t>6</a:t>
            </a:fld>
            <a:endParaRPr lang="en-US" altLang="en-US"/>
          </a:p>
        </p:txBody>
      </p:sp>
    </p:spTree>
    <p:extLst>
      <p:ext uri="{BB962C8B-B14F-4D97-AF65-F5344CB8AC3E}">
        <p14:creationId xmlns:p14="http://schemas.microsoft.com/office/powerpoint/2010/main" val="4261593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spcAft>
                <a:spcPts val="600"/>
              </a:spcAft>
            </a:pPr>
            <a:r>
              <a:rPr lang="en-US" sz="1000" dirty="0">
                <a:cs typeface="Arial" pitchFamily="34" charset="0"/>
              </a:rPr>
              <a:t>For more information on the 2019 and 2020 Draft Amendments to ISPM 5, please also refer to:</a:t>
            </a:r>
          </a:p>
          <a:p>
            <a:pPr marL="342386" indent="-342386">
              <a:spcAft>
                <a:spcPts val="600"/>
              </a:spcAft>
              <a:buFont typeface="Arial" panose="020B0604020202020204" pitchFamily="34" charset="0"/>
              <a:buChar char="•"/>
            </a:pPr>
            <a:r>
              <a:rPr lang="en-US" sz="1000" dirty="0">
                <a:cs typeface="Arial" pitchFamily="34" charset="0"/>
              </a:rPr>
              <a:t>The report</a:t>
            </a:r>
            <a:r>
              <a:rPr lang="en-US" sz="1000" dirty="0">
                <a:solidFill>
                  <a:srgbClr val="FF0000"/>
                </a:solidFill>
                <a:cs typeface="Arial" pitchFamily="34" charset="0"/>
              </a:rPr>
              <a:t>s</a:t>
            </a:r>
            <a:r>
              <a:rPr lang="en-US" sz="1000" dirty="0">
                <a:cs typeface="Arial" pitchFamily="34" charset="0"/>
              </a:rPr>
              <a:t> for the 2018 December </a:t>
            </a:r>
            <a:r>
              <a:rPr lang="en-US" sz="1000" dirty="0">
                <a:solidFill>
                  <a:srgbClr val="FF0000"/>
                </a:solidFill>
                <a:cs typeface="Arial" pitchFamily="34" charset="0"/>
              </a:rPr>
              <a:t>and 2019 November</a:t>
            </a:r>
            <a:r>
              <a:rPr lang="en-US" sz="1000" baseline="0" dirty="0">
                <a:solidFill>
                  <a:srgbClr val="FF0000"/>
                </a:solidFill>
                <a:cs typeface="Arial" pitchFamily="34" charset="0"/>
              </a:rPr>
              <a:t> </a:t>
            </a:r>
            <a:r>
              <a:rPr lang="en-US" sz="1000" dirty="0">
                <a:cs typeface="Arial" pitchFamily="34" charset="0"/>
              </a:rPr>
              <a:t>meeting</a:t>
            </a:r>
            <a:r>
              <a:rPr lang="en-US" sz="1000" dirty="0">
                <a:solidFill>
                  <a:srgbClr val="FF0000"/>
                </a:solidFill>
                <a:cs typeface="Arial" pitchFamily="34" charset="0"/>
              </a:rPr>
              <a:t>s</a:t>
            </a:r>
            <a:r>
              <a:rPr lang="en-US" sz="1000" dirty="0">
                <a:cs typeface="Arial" pitchFamily="34" charset="0"/>
              </a:rPr>
              <a:t> of the Technical Panel for the Glossary </a:t>
            </a:r>
            <a:r>
              <a:rPr lang="en-US" sz="1000" dirty="0">
                <a:solidFill>
                  <a:srgbClr val="FF0000"/>
                </a:solidFill>
                <a:cs typeface="Arial" pitchFamily="34" charset="0"/>
              </a:rPr>
              <a:t>(TPG)</a:t>
            </a:r>
            <a:r>
              <a:rPr lang="en-US" sz="1000" dirty="0">
                <a:cs typeface="Arial" pitchFamily="34" charset="0"/>
              </a:rPr>
              <a:t> are available at: https://www.ippc.int/en/core-activities/standards-setting/expert-drafting-groups/technical-panels/technical-panel-glossary-phytosanitary-terms-ispm-5/ </a:t>
            </a:r>
          </a:p>
          <a:p>
            <a:pPr marL="342386" indent="-342386" defTabSz="913028">
              <a:spcAft>
                <a:spcPts val="600"/>
              </a:spcAft>
              <a:buFont typeface="Arial" panose="020B0604020202020204" pitchFamily="34" charset="0"/>
              <a:buChar char="•"/>
              <a:defRPr/>
            </a:pPr>
            <a:r>
              <a:rPr lang="en-US" sz="1000" dirty="0">
                <a:cs typeface="Arial" pitchFamily="34" charset="0"/>
              </a:rPr>
              <a:t>The report for </a:t>
            </a:r>
            <a:r>
              <a:rPr lang="en-US" sz="1000" dirty="0">
                <a:solidFill>
                  <a:srgbClr val="FF0000"/>
                </a:solidFill>
                <a:cs typeface="Arial" pitchFamily="34" charset="0"/>
              </a:rPr>
              <a:t>the </a:t>
            </a:r>
            <a:r>
              <a:rPr lang="en-US" sz="1000" dirty="0">
                <a:cs typeface="Arial" pitchFamily="34" charset="0"/>
              </a:rPr>
              <a:t>2019 May </a:t>
            </a:r>
            <a:r>
              <a:rPr lang="en-US" sz="1000" dirty="0">
                <a:solidFill>
                  <a:srgbClr val="FF0000"/>
                </a:solidFill>
                <a:cs typeface="Arial" pitchFamily="34" charset="0"/>
              </a:rPr>
              <a:t>meeting of </a:t>
            </a:r>
            <a:r>
              <a:rPr lang="en-US" sz="1000" dirty="0">
                <a:cs typeface="Arial" pitchFamily="34" charset="0"/>
              </a:rPr>
              <a:t>the Standards Committee </a:t>
            </a:r>
            <a:r>
              <a:rPr lang="en-US" sz="1000" dirty="0">
                <a:solidFill>
                  <a:srgbClr val="FF0000"/>
                </a:solidFill>
                <a:cs typeface="Arial" pitchFamily="34" charset="0"/>
              </a:rPr>
              <a:t>(SC) is available at</a:t>
            </a:r>
            <a:r>
              <a:rPr lang="en-US" sz="1000" dirty="0">
                <a:cs typeface="Arial" pitchFamily="34" charset="0"/>
              </a:rPr>
              <a:t>: https://www.ippc.int/en/core-activities/standards-setting/standards-committee/</a:t>
            </a:r>
          </a:p>
          <a:p>
            <a:pPr marL="342386" indent="-342386" defTabSz="913028">
              <a:spcAft>
                <a:spcPts val="600"/>
              </a:spcAft>
              <a:buFont typeface="Arial" panose="020B0604020202020204" pitchFamily="34" charset="0"/>
              <a:buChar char="•"/>
              <a:defRPr/>
            </a:pPr>
            <a:r>
              <a:rPr lang="en-US" sz="1000" dirty="0">
                <a:cs typeface="Arial" pitchFamily="34" charset="0"/>
              </a:rPr>
              <a:t>The report for</a:t>
            </a:r>
            <a:r>
              <a:rPr lang="en-US" sz="1000" baseline="0" dirty="0">
                <a:cs typeface="Arial" pitchFamily="34" charset="0"/>
              </a:rPr>
              <a:t> the </a:t>
            </a:r>
            <a:r>
              <a:rPr lang="en-US" sz="1000" dirty="0">
                <a:cs typeface="Arial" pitchFamily="34" charset="0"/>
              </a:rPr>
              <a:t>OCS review</a:t>
            </a:r>
            <a:r>
              <a:rPr lang="en-US" sz="1000" baseline="0" dirty="0">
                <a:cs typeface="Arial" pitchFamily="34" charset="0"/>
              </a:rPr>
              <a:t> of the draft 2020 Amendments that took place from 27 April to 03 May 2020 and the subsequent review of the draft via e-decision that took place from 11 to 18 May 2020.</a:t>
            </a:r>
          </a:p>
          <a:p>
            <a:pPr marL="342386" indent="-342386" defTabSz="913028">
              <a:spcAft>
                <a:spcPts val="600"/>
              </a:spcAft>
              <a:buFont typeface="Arial" panose="020B0604020202020204" pitchFamily="34" charset="0"/>
              <a:buChar char="•"/>
              <a:defRPr/>
            </a:pPr>
            <a:r>
              <a:rPr lang="en-US" sz="1000" baseline="0" dirty="0">
                <a:solidFill>
                  <a:srgbClr val="FF0000"/>
                </a:solidFill>
                <a:cs typeface="Arial" pitchFamily="34" charset="0"/>
              </a:rPr>
              <a:t>The compiled comments from the first consultation are available at: https://www.ippc.int/fr/core-activities/standards-setting/member-consultation-draft-ispms/</a:t>
            </a:r>
          </a:p>
          <a:p>
            <a:pPr marL="342386" indent="-342386">
              <a:spcAft>
                <a:spcPts val="600"/>
              </a:spcAft>
              <a:buFont typeface="Arial" panose="020B0604020202020204" pitchFamily="34" charset="0"/>
              <a:buChar char="•"/>
            </a:pPr>
            <a:r>
              <a:rPr lang="en-US" sz="1000" dirty="0">
                <a:solidFill>
                  <a:srgbClr val="FF0000"/>
                </a:solidFill>
                <a:cs typeface="Arial" pitchFamily="34" charset="0"/>
              </a:rPr>
              <a:t>The report for the 2020 December meeting of the Technical Panel for the Glossary (TPG) is available at: https://www.ippc.int/fr/core-activities/standards-setting/expert-drafting-groups/technical-panels/technical-panel-glossary-phytosanitary-terms-ispm-5/</a:t>
            </a:r>
          </a:p>
          <a:p>
            <a:pPr marL="342386" indent="-342386">
              <a:spcAft>
                <a:spcPts val="600"/>
              </a:spcAft>
              <a:buFont typeface="Arial" panose="020B0604020202020204" pitchFamily="34" charset="0"/>
              <a:buChar char="•"/>
            </a:pPr>
            <a:r>
              <a:rPr lang="en-US" sz="1000" dirty="0">
                <a:solidFill>
                  <a:srgbClr val="FF0000"/>
                </a:solidFill>
                <a:cs typeface="Arial" pitchFamily="34" charset="0"/>
              </a:rPr>
              <a:t>The report for the 2021 May meeting of the Standards Committee Working</a:t>
            </a:r>
            <a:r>
              <a:rPr lang="en-US" sz="1000" baseline="0" dirty="0">
                <a:solidFill>
                  <a:srgbClr val="FF0000"/>
                </a:solidFill>
                <a:cs typeface="Arial" pitchFamily="34" charset="0"/>
              </a:rPr>
              <a:t> Group</a:t>
            </a:r>
            <a:r>
              <a:rPr lang="en-US" sz="1000" dirty="0">
                <a:solidFill>
                  <a:srgbClr val="FF0000"/>
                </a:solidFill>
                <a:cs typeface="Arial" pitchFamily="34" charset="0"/>
              </a:rPr>
              <a:t> (SC-7) is available at: https://www.ippc.int/en/core-activities/standards-setting/standards-committee/</a:t>
            </a:r>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4111487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3834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solidFill>
                  <a:srgbClr val="00825F"/>
                </a:solidFill>
              </a:rPr>
              <a:t>Draft</a:t>
            </a:r>
            <a:r>
              <a:rPr lang="en-US" baseline="0" dirty="0" smtClean="0">
                <a:solidFill>
                  <a:srgbClr val="00825F"/>
                </a:solidFill>
              </a:rPr>
              <a:t> 2019 and 2020 amendments to ISPM 5: Glossary of phytosanitary terms (1994-001)</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363200" y="6413091"/>
            <a:ext cx="1828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/8</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pPr algn="r" rtl="1"/>
            <a:r>
              <a:rPr lang="ar-MA" sz="3600" dirty="0" smtClean="0"/>
              <a:t>مشروع 2019 و 2020 تعديلات على المعيار 5: مسرد مصطلحات الصحة النباتية (1994-001)</a:t>
            </a:r>
            <a:endParaRPr lang="x-none" sz="3600"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pPr algn="r" rtl="1"/>
            <a:r>
              <a:rPr lang="ar-SA" sz="2000" dirty="0"/>
              <a:t>المشاورة</a:t>
            </a:r>
            <a:r>
              <a:rPr lang="ar-MA" sz="2000" dirty="0"/>
              <a:t> الثانية</a:t>
            </a:r>
            <a:r>
              <a:rPr lang="ar-SA" sz="2000" dirty="0"/>
              <a:t> للاتفاقية الدولية لوقية النباتات</a:t>
            </a:r>
            <a:r>
              <a:rPr lang="ar-MA" sz="2000" dirty="0"/>
              <a:t> من 1 يوليو إلى 30 سبتمبر 2021</a:t>
            </a:r>
            <a:endParaRPr lang="x-none" sz="2000"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eft Arrow 4"/>
          <p:cNvSpPr/>
          <p:nvPr/>
        </p:nvSpPr>
        <p:spPr>
          <a:xfrm>
            <a:off x="6705600" y="4495800"/>
            <a:ext cx="877417" cy="562225"/>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5" name="Left Arrow 4"/>
          <p:cNvSpPr/>
          <p:nvPr/>
        </p:nvSpPr>
        <p:spPr>
          <a:xfrm>
            <a:off x="5134067" y="2069139"/>
            <a:ext cx="884245" cy="562225"/>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Left Arrow 6"/>
          <p:cNvSpPr/>
          <p:nvPr/>
        </p:nvSpPr>
        <p:spPr>
          <a:xfrm rot="17763943">
            <a:off x="9569956" y="3256709"/>
            <a:ext cx="826250" cy="643988"/>
          </a:xfrm>
          <a:prstGeom prst="leftArrow">
            <a:avLst>
              <a:gd name="adj1" fmla="val 60000"/>
              <a:gd name="adj2" fmla="val 50000"/>
            </a:avLst>
          </a:prstGeom>
          <a:solidFill>
            <a:schemeClr val="accent3">
              <a:lumMod val="20000"/>
              <a:lumOff val="80000"/>
            </a:schemeClr>
          </a:solidFill>
          <a:ln>
            <a:solidFill>
              <a:schemeClr val="accent3"/>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a:t>Background</a:t>
            </a:r>
          </a:p>
        </p:txBody>
      </p:sp>
      <p:sp>
        <p:nvSpPr>
          <p:cNvPr id="13" name="Freeform 8"/>
          <p:cNvSpPr/>
          <p:nvPr/>
        </p:nvSpPr>
        <p:spPr>
          <a:xfrm>
            <a:off x="6360108" y="1437161"/>
            <a:ext cx="5410264" cy="1826179"/>
          </a:xfrm>
          <a:custGeom>
            <a:avLst/>
            <a:gdLst>
              <a:gd name="connsiteX0" fmla="*/ 0 w 1784985"/>
              <a:gd name="connsiteY0" fmla="*/ 892493 h 1784985"/>
              <a:gd name="connsiteX1" fmla="*/ 892493 w 1784985"/>
              <a:gd name="connsiteY1" fmla="*/ 0 h 1784985"/>
              <a:gd name="connsiteX2" fmla="*/ 1784986 w 1784985"/>
              <a:gd name="connsiteY2" fmla="*/ 892493 h 1784985"/>
              <a:gd name="connsiteX3" fmla="*/ 892493 w 1784985"/>
              <a:gd name="connsiteY3" fmla="*/ 1784986 h 1784985"/>
              <a:gd name="connsiteX4" fmla="*/ 0 w 1784985"/>
              <a:gd name="connsiteY4" fmla="*/ 892493 h 1784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4985" h="1784985">
                <a:moveTo>
                  <a:pt x="0" y="892493"/>
                </a:moveTo>
                <a:cubicBezTo>
                  <a:pt x="0" y="399583"/>
                  <a:pt x="399583" y="0"/>
                  <a:pt x="892493" y="0"/>
                </a:cubicBezTo>
                <a:cubicBezTo>
                  <a:pt x="1385403" y="0"/>
                  <a:pt x="1784986" y="399583"/>
                  <a:pt x="1784986" y="892493"/>
                </a:cubicBezTo>
                <a:cubicBezTo>
                  <a:pt x="1784986" y="1385403"/>
                  <a:pt x="1385403" y="1784986"/>
                  <a:pt x="892493" y="1784986"/>
                </a:cubicBezTo>
                <a:cubicBezTo>
                  <a:pt x="399583" y="1784986"/>
                  <a:pt x="0" y="1385403"/>
                  <a:pt x="0" y="892493"/>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lIns="276010" tIns="276010" rIns="276010" bIns="276010" spcCol="1270" anchor="ctr"/>
          <a:lstStyle/>
          <a:p>
            <a:pPr indent="-457209" algn="ctr">
              <a:lnSpc>
                <a:spcPct val="90000"/>
              </a:lnSpc>
            </a:pPr>
            <a:r>
              <a:rPr lang="ar-SA" altLang="ja-JP" sz="2000" b="1" dirty="0" smtClean="0">
                <a:solidFill>
                  <a:schemeClr val="bg1"/>
                </a:solidFill>
                <a:effectLst>
                  <a:outerShdw blurRad="38100" dist="38100" dir="2700000" algn="tl">
                    <a:srgbClr val="000000">
                      <a:alpha val="43137"/>
                    </a:srgbClr>
                  </a:outerShdw>
                </a:effectLst>
                <a:latin typeface="Arial" panose="020B0604020202020204" pitchFamily="34" charset="0"/>
              </a:rPr>
              <a:t>يجري تحديث المسرد باستمرار</a:t>
            </a:r>
            <a:r>
              <a:rPr lang="ar-SA" altLang="ja-JP" sz="2000" b="1" dirty="0">
                <a:solidFill>
                  <a:schemeClr val="bg1"/>
                </a:solidFill>
                <a:effectLst>
                  <a:outerShdw blurRad="38100" dist="38100" dir="2700000" algn="tl">
                    <a:srgbClr val="000000">
                      <a:alpha val="43137"/>
                    </a:srgbClr>
                  </a:outerShdw>
                </a:effectLst>
                <a:latin typeface="Arial" panose="020B0604020202020204" pitchFamily="34" charset="0"/>
              </a:rPr>
              <a:t>. </a:t>
            </a:r>
            <a:endParaRPr lang="ar-MA" altLang="ja-JP" sz="2000" b="1" dirty="0" smtClean="0">
              <a:solidFill>
                <a:schemeClr val="bg1"/>
              </a:solidFill>
              <a:effectLst>
                <a:outerShdw blurRad="38100" dist="38100" dir="2700000" algn="tl">
                  <a:srgbClr val="000000">
                    <a:alpha val="43137"/>
                  </a:srgbClr>
                </a:outerShdw>
              </a:effectLst>
              <a:latin typeface="Arial" panose="020B0604020202020204" pitchFamily="34" charset="0"/>
            </a:endParaRPr>
          </a:p>
          <a:p>
            <a:pPr indent="-457209" algn="ctr">
              <a:lnSpc>
                <a:spcPct val="90000"/>
              </a:lnSpc>
            </a:pPr>
            <a:r>
              <a:rPr lang="ar-SA" altLang="ja-JP" sz="2000" b="1" dirty="0" smtClean="0">
                <a:solidFill>
                  <a:schemeClr val="bg1"/>
                </a:solidFill>
                <a:effectLst>
                  <a:outerShdw blurRad="38100" dist="38100" dir="2700000" algn="tl">
                    <a:srgbClr val="000000">
                      <a:alpha val="43137"/>
                    </a:srgbClr>
                  </a:outerShdw>
                </a:effectLst>
                <a:latin typeface="Arial" panose="020B0604020202020204" pitchFamily="34" charset="0"/>
              </a:rPr>
              <a:t>ويمكن </a:t>
            </a:r>
            <a:r>
              <a:rPr lang="ar-SA" altLang="ja-JP" sz="2000" b="1" dirty="0">
                <a:solidFill>
                  <a:schemeClr val="bg1"/>
                </a:solidFill>
                <a:effectLst>
                  <a:outerShdw blurRad="38100" dist="38100" dir="2700000" algn="tl">
                    <a:srgbClr val="000000">
                      <a:alpha val="43137"/>
                    </a:srgbClr>
                  </a:outerShdw>
                </a:effectLst>
                <a:latin typeface="Arial" panose="020B0604020202020204" pitchFamily="34" charset="0"/>
              </a:rPr>
              <a:t>أن يشمل ذلك ما يلي: 
إضافات ومراجعات وحذف</a:t>
            </a:r>
            <a:endParaRPr lang="en-US" altLang="ja-JP" sz="2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Freeform 5"/>
          <p:cNvSpPr/>
          <p:nvPr/>
        </p:nvSpPr>
        <p:spPr>
          <a:xfrm>
            <a:off x="1217210" y="1473481"/>
            <a:ext cx="3493919" cy="1826733"/>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3">
              <a:lumMod val="20000"/>
              <a:lumOff val="80000"/>
            </a:schemeClr>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a:lnSpc>
                <a:spcPct val="90000"/>
              </a:lnSpc>
            </a:pPr>
            <a:r>
              <a:rPr lang="ar-SA" altLang="ja-JP" sz="2000" dirty="0" smtClean="0">
                <a:solidFill>
                  <a:schemeClr val="tx1"/>
                </a:solidFill>
                <a:latin typeface="Arial" panose="020B0604020202020204" pitchFamily="34" charset="0"/>
              </a:rPr>
              <a:t>و</a:t>
            </a:r>
            <a:r>
              <a:rPr lang="ar-MA" altLang="ja-JP" sz="2000" dirty="0" smtClean="0">
                <a:solidFill>
                  <a:schemeClr val="tx1"/>
                </a:solidFill>
                <a:latin typeface="Arial" panose="020B0604020202020204" pitchFamily="34" charset="0"/>
              </a:rPr>
              <a:t>ل</a:t>
            </a:r>
            <a:r>
              <a:rPr lang="ar-SA" altLang="ja-JP" sz="2000" dirty="0" smtClean="0">
                <a:solidFill>
                  <a:schemeClr val="tx1"/>
                </a:solidFill>
                <a:latin typeface="Arial" panose="020B0604020202020204" pitchFamily="34" charset="0"/>
              </a:rPr>
              <a:t>هذا</a:t>
            </a:r>
            <a:r>
              <a:rPr lang="ar-SA" altLang="ja-JP" sz="2000" dirty="0">
                <a:solidFill>
                  <a:schemeClr val="tx1"/>
                </a:solidFill>
                <a:latin typeface="Arial" panose="020B0604020202020204" pitchFamily="34" charset="0"/>
              </a:rPr>
              <a:t>، تأكد من استخدام الإصدار الأخير من المسرد (متوفر على </a:t>
            </a:r>
            <a:r>
              <a:rPr lang="en-US" altLang="ja-JP" sz="2000" dirty="0" err="1">
                <a:solidFill>
                  <a:schemeClr val="tx1"/>
                </a:solidFill>
                <a:latin typeface="Arial" panose="020B0604020202020204" pitchFamily="34" charset="0"/>
                <a:cs typeface="Arial" panose="020B0604020202020204" pitchFamily="34" charset="0"/>
              </a:rPr>
              <a:t>www.ippc.int</a:t>
            </a:r>
            <a:r>
              <a:rPr lang="en-US" altLang="ja-JP" sz="2000" dirty="0">
                <a:solidFill>
                  <a:schemeClr val="tx1"/>
                </a:solidFill>
                <a:latin typeface="Arial" panose="020B0604020202020204" pitchFamily="34" charset="0"/>
                <a:cs typeface="Arial" panose="020B0604020202020204" pitchFamily="34" charset="0"/>
              </a:rPr>
              <a:t>)!</a:t>
            </a:r>
          </a:p>
        </p:txBody>
      </p:sp>
      <p:sp>
        <p:nvSpPr>
          <p:cNvPr id="15" name="Freeform 7"/>
          <p:cNvSpPr/>
          <p:nvPr/>
        </p:nvSpPr>
        <p:spPr>
          <a:xfrm>
            <a:off x="8330904" y="4136220"/>
            <a:ext cx="3304354" cy="1843609"/>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indent="-457209" algn="ctr" rtl="1">
              <a:spcAft>
                <a:spcPts val="600"/>
              </a:spcAft>
            </a:pPr>
            <a:r>
              <a:rPr lang="ar-SA" altLang="ja-JP" sz="2000" kern="900" dirty="0">
                <a:solidFill>
                  <a:schemeClr val="tx1"/>
                </a:solidFill>
                <a:latin typeface="Arial" panose="020B0604020202020204" pitchFamily="34" charset="0"/>
              </a:rPr>
              <a:t>وفي </a:t>
            </a:r>
            <a:r>
              <a:rPr lang="ar-SA" altLang="ja-JP" sz="2000" b="1" kern="900" dirty="0">
                <a:solidFill>
                  <a:schemeClr val="tx1"/>
                </a:solidFill>
                <a:latin typeface="Arial" panose="020B0604020202020204" pitchFamily="34" charset="0"/>
              </a:rPr>
              <a:t>مشروع تعديلات </a:t>
            </a:r>
            <a:r>
              <a:rPr lang="ar-MA" altLang="ja-JP" sz="2000" b="1" kern="900" dirty="0" smtClean="0">
                <a:solidFill>
                  <a:schemeClr val="tx1"/>
                </a:solidFill>
                <a:latin typeface="Arial" panose="020B0604020202020204" pitchFamily="34" charset="0"/>
              </a:rPr>
              <a:t>2019 و</a:t>
            </a:r>
            <a:r>
              <a:rPr lang="ar-MA" altLang="ja-JP" sz="2000" kern="900" dirty="0" smtClean="0">
                <a:solidFill>
                  <a:schemeClr val="tx1"/>
                </a:solidFill>
                <a:latin typeface="Arial" panose="020B0604020202020204" pitchFamily="34" charset="0"/>
              </a:rPr>
              <a:t>2020</a:t>
            </a:r>
            <a:r>
              <a:rPr lang="ar-SA" altLang="ja-JP" sz="2000" kern="900" dirty="0" smtClean="0">
                <a:solidFill>
                  <a:schemeClr val="tx1"/>
                </a:solidFill>
                <a:latin typeface="Arial" panose="020B0604020202020204" pitchFamily="34" charset="0"/>
              </a:rPr>
              <a:t> </a:t>
            </a:r>
            <a:r>
              <a:rPr lang="ar-SA" altLang="ja-JP" sz="2000" b="1" kern="900" dirty="0" smtClean="0">
                <a:solidFill>
                  <a:schemeClr val="tx1"/>
                </a:solidFill>
                <a:latin typeface="Arial" panose="020B0604020202020204" pitchFamily="34" charset="0"/>
              </a:rPr>
              <a:t>على</a:t>
            </a:r>
            <a:r>
              <a:rPr lang="ar-MA" altLang="ja-JP" sz="2000" b="1" kern="900" dirty="0" smtClean="0">
                <a:solidFill>
                  <a:schemeClr val="tx1"/>
                </a:solidFill>
                <a:latin typeface="Arial" panose="020B0604020202020204" pitchFamily="34" charset="0"/>
              </a:rPr>
              <a:t> </a:t>
            </a:r>
            <a:r>
              <a:rPr lang="ar-SA" sz="2000" b="1" kern="900" dirty="0">
                <a:solidFill>
                  <a:schemeClr val="tx1"/>
                </a:solidFill>
                <a:latin typeface="Arial" panose="020B0604020202020204" pitchFamily="34" charset="0"/>
              </a:rPr>
              <a:t>المعيار</a:t>
            </a:r>
            <a:r>
              <a:rPr lang="ar-MA" sz="2000" b="1" kern="900" dirty="0">
                <a:solidFill>
                  <a:schemeClr val="tx1"/>
                </a:solidFill>
                <a:latin typeface="Arial" panose="020B0604020202020204" pitchFamily="34" charset="0"/>
              </a:rPr>
              <a:t>5</a:t>
            </a:r>
            <a:r>
              <a:rPr lang="en-US" altLang="ja-JP" sz="2000" kern="900" dirty="0" smtClean="0">
                <a:solidFill>
                  <a:schemeClr val="tx1"/>
                </a:solidFill>
                <a:latin typeface="Arial" panose="020B0604020202020204" pitchFamily="34" charset="0"/>
                <a:cs typeface="Arial" panose="020B0604020202020204" pitchFamily="34" charset="0"/>
              </a:rPr>
              <a:t>، </a:t>
            </a:r>
            <a:r>
              <a:rPr lang="ar-SA" altLang="ja-JP" sz="2000" kern="900" dirty="0">
                <a:solidFill>
                  <a:schemeClr val="tx1"/>
                </a:solidFill>
                <a:latin typeface="Arial" panose="020B0604020202020204" pitchFamily="34" charset="0"/>
              </a:rPr>
              <a:t>المقترحات هي:
</a:t>
            </a:r>
            <a:r>
              <a:rPr lang="ar-MA" altLang="ja-JP" sz="2000" kern="900" dirty="0">
                <a:solidFill>
                  <a:schemeClr val="tx1"/>
                </a:solidFill>
                <a:latin typeface="Arial" panose="020B0604020202020204" pitchFamily="34" charset="0"/>
              </a:rPr>
              <a:t>0</a:t>
            </a:r>
            <a:r>
              <a:rPr lang="ar-SA" altLang="ja-JP" sz="2000" kern="900" dirty="0" smtClean="0">
                <a:solidFill>
                  <a:schemeClr val="tx1"/>
                </a:solidFill>
                <a:latin typeface="Arial" panose="020B0604020202020204" pitchFamily="34" charset="0"/>
              </a:rPr>
              <a:t> </a:t>
            </a:r>
            <a:r>
              <a:rPr lang="ar-SA" altLang="ja-JP" sz="2000" kern="900" dirty="0" err="1" smtClean="0">
                <a:solidFill>
                  <a:schemeClr val="tx1"/>
                </a:solidFill>
                <a:latin typeface="Arial" panose="020B0604020202020204" pitchFamily="34" charset="0"/>
              </a:rPr>
              <a:t>إضاف</a:t>
            </a:r>
            <a:r>
              <a:rPr lang="ar-MA" altLang="ja-JP" sz="2000" kern="900" dirty="0" smtClean="0">
                <a:solidFill>
                  <a:schemeClr val="tx1"/>
                </a:solidFill>
                <a:latin typeface="Arial" panose="020B0604020202020204" pitchFamily="34" charset="0"/>
              </a:rPr>
              <a:t>ة</a:t>
            </a:r>
            <a:r>
              <a:rPr lang="ar-SA" altLang="ja-JP" sz="2000" kern="900" dirty="0" smtClean="0">
                <a:solidFill>
                  <a:schemeClr val="tx1"/>
                </a:solidFill>
                <a:latin typeface="Arial" panose="020B0604020202020204" pitchFamily="34" charset="0"/>
              </a:rPr>
              <a:t> </a:t>
            </a:r>
            <a:r>
              <a:rPr lang="ar-SA" altLang="ja-JP" sz="2000" kern="900" dirty="0">
                <a:solidFill>
                  <a:schemeClr val="tx1"/>
                </a:solidFill>
                <a:latin typeface="Arial" panose="020B0604020202020204" pitchFamily="34" charset="0"/>
              </a:rPr>
              <a:t>
</a:t>
            </a:r>
            <a:r>
              <a:rPr lang="ar-SA" altLang="ja-JP" sz="2000" kern="900" dirty="0" smtClean="0">
                <a:solidFill>
                  <a:schemeClr val="tx1"/>
                </a:solidFill>
                <a:latin typeface="Arial" panose="020B0604020202020204" pitchFamily="34" charset="0"/>
              </a:rPr>
              <a:t>حذف </a:t>
            </a:r>
            <a:r>
              <a:rPr lang="ar-SA" altLang="ja-JP" sz="2000" kern="900" dirty="0">
                <a:solidFill>
                  <a:schemeClr val="tx1"/>
                </a:solidFill>
                <a:latin typeface="Arial" panose="020B0604020202020204" pitchFamily="34" charset="0"/>
              </a:rPr>
              <a:t>واحد</a:t>
            </a:r>
            <a:endParaRPr lang="en-US" altLang="ja-JP" sz="2000" b="1" dirty="0">
              <a:solidFill>
                <a:srgbClr val="FF0000"/>
              </a:solidFill>
              <a:latin typeface="Arial" panose="020B0604020202020204" pitchFamily="34" charset="0"/>
              <a:cs typeface="Arial" panose="020B0604020202020204" pitchFamily="34" charset="0"/>
            </a:endParaRPr>
          </a:p>
          <a:p>
            <a:pPr indent="-457209" algn="ctr" rtl="1">
              <a:spcAft>
                <a:spcPts val="600"/>
              </a:spcAft>
            </a:pPr>
            <a:r>
              <a:rPr lang="ar-SA" altLang="ja-JP" sz="2000" kern="900" dirty="0" smtClean="0">
                <a:solidFill>
                  <a:schemeClr val="tx1"/>
                </a:solidFill>
                <a:latin typeface="Arial" panose="020B0604020202020204" pitchFamily="34" charset="0"/>
              </a:rPr>
              <a:t> </a:t>
            </a:r>
            <a:r>
              <a:rPr lang="ar-MA" altLang="ja-JP" sz="2000" kern="900" dirty="0" smtClean="0">
                <a:solidFill>
                  <a:schemeClr val="tx1"/>
                </a:solidFill>
                <a:latin typeface="Arial" panose="020B0604020202020204" pitchFamily="34" charset="0"/>
              </a:rPr>
              <a:t> مراجعة </a:t>
            </a:r>
            <a:r>
              <a:rPr lang="en-US" altLang="ja-JP" sz="2000" b="1" dirty="0" smtClean="0">
                <a:solidFill>
                  <a:schemeClr val="tx1"/>
                </a:solidFill>
                <a:latin typeface="Arial" panose="020B0604020202020204" pitchFamily="34" charset="0"/>
                <a:cs typeface="Arial" panose="020B0604020202020204" pitchFamily="34" charset="0"/>
              </a:rPr>
              <a:t> </a:t>
            </a:r>
            <a:r>
              <a:rPr lang="en-US" altLang="ja-JP" sz="2000" b="1" dirty="0">
                <a:solidFill>
                  <a:schemeClr val="tx1"/>
                </a:solidFill>
                <a:latin typeface="Arial" panose="020B0604020202020204" pitchFamily="34" charset="0"/>
                <a:cs typeface="Arial" panose="020B0604020202020204" pitchFamily="34" charset="0"/>
              </a:rPr>
              <a:t>3 </a:t>
            </a:r>
            <a:r>
              <a:rPr lang="en-US" altLang="ja-JP" sz="2000" b="1" dirty="0">
                <a:solidFill>
                  <a:srgbClr val="FF0000"/>
                </a:solidFill>
                <a:latin typeface="Arial" panose="020B0604020202020204" pitchFamily="34" charset="0"/>
                <a:cs typeface="Arial" panose="020B0604020202020204" pitchFamily="34" charset="0"/>
              </a:rPr>
              <a:t>-&gt; 2</a:t>
            </a:r>
            <a:r>
              <a:rPr lang="ar-MA" altLang="ja-JP" sz="2000" kern="900" dirty="0" smtClean="0">
                <a:solidFill>
                  <a:schemeClr val="tx1"/>
                </a:solidFill>
                <a:latin typeface="Arial" panose="020B0604020202020204" pitchFamily="34" charset="0"/>
              </a:rPr>
              <a:t> </a:t>
            </a:r>
            <a:endParaRPr lang="en-US" altLang="ja-JP" sz="2000" b="1" dirty="0">
              <a:solidFill>
                <a:srgbClr val="FF0000"/>
              </a:solidFill>
              <a:latin typeface="Arial" panose="020B0604020202020204" pitchFamily="34" charset="0"/>
              <a:cs typeface="Arial" panose="020B0604020202020204" pitchFamily="34" charset="0"/>
            </a:endParaRPr>
          </a:p>
        </p:txBody>
      </p:sp>
      <p:sp>
        <p:nvSpPr>
          <p:cNvPr id="16" name="Freeform 7"/>
          <p:cNvSpPr/>
          <p:nvPr/>
        </p:nvSpPr>
        <p:spPr>
          <a:xfrm>
            <a:off x="324115" y="3962400"/>
            <a:ext cx="5606200" cy="1843611"/>
          </a:xfrm>
          <a:custGeom>
            <a:avLst/>
            <a:gdLst>
              <a:gd name="connsiteX0" fmla="*/ 0 w 1695735"/>
              <a:gd name="connsiteY0" fmla="*/ 135659 h 1356588"/>
              <a:gd name="connsiteX1" fmla="*/ 135659 w 1695735"/>
              <a:gd name="connsiteY1" fmla="*/ 0 h 1356588"/>
              <a:gd name="connsiteX2" fmla="*/ 1560076 w 1695735"/>
              <a:gd name="connsiteY2" fmla="*/ 0 h 1356588"/>
              <a:gd name="connsiteX3" fmla="*/ 1695735 w 1695735"/>
              <a:gd name="connsiteY3" fmla="*/ 135659 h 1356588"/>
              <a:gd name="connsiteX4" fmla="*/ 1695735 w 1695735"/>
              <a:gd name="connsiteY4" fmla="*/ 1220929 h 1356588"/>
              <a:gd name="connsiteX5" fmla="*/ 1560076 w 1695735"/>
              <a:gd name="connsiteY5" fmla="*/ 1356588 h 1356588"/>
              <a:gd name="connsiteX6" fmla="*/ 135659 w 1695735"/>
              <a:gd name="connsiteY6" fmla="*/ 1356588 h 1356588"/>
              <a:gd name="connsiteX7" fmla="*/ 0 w 1695735"/>
              <a:gd name="connsiteY7" fmla="*/ 1220929 h 1356588"/>
              <a:gd name="connsiteX8" fmla="*/ 0 w 1695735"/>
              <a:gd name="connsiteY8" fmla="*/ 135659 h 1356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5735" h="1356588">
                <a:moveTo>
                  <a:pt x="0" y="135659"/>
                </a:moveTo>
                <a:cubicBezTo>
                  <a:pt x="0" y="60737"/>
                  <a:pt x="60737" y="0"/>
                  <a:pt x="135659" y="0"/>
                </a:cubicBezTo>
                <a:lnTo>
                  <a:pt x="1560076" y="0"/>
                </a:lnTo>
                <a:cubicBezTo>
                  <a:pt x="1634998" y="0"/>
                  <a:pt x="1695735" y="60737"/>
                  <a:pt x="1695735" y="135659"/>
                </a:cubicBezTo>
                <a:lnTo>
                  <a:pt x="1695735" y="1220929"/>
                </a:lnTo>
                <a:cubicBezTo>
                  <a:pt x="1695735" y="1295851"/>
                  <a:pt x="1634998" y="1356588"/>
                  <a:pt x="1560076" y="1356588"/>
                </a:cubicBezTo>
                <a:lnTo>
                  <a:pt x="135659" y="1356588"/>
                </a:lnTo>
                <a:cubicBezTo>
                  <a:pt x="60737" y="1356588"/>
                  <a:pt x="0" y="1295851"/>
                  <a:pt x="0" y="1220929"/>
                </a:cubicBezTo>
                <a:lnTo>
                  <a:pt x="0" y="135659"/>
                </a:lnTo>
                <a:close/>
              </a:path>
            </a:pathLst>
          </a:custGeom>
          <a:solidFill>
            <a:schemeClr val="accent6">
              <a:lumMod val="20000"/>
              <a:lumOff val="80000"/>
            </a:schemeClr>
          </a:solidFill>
          <a:ln>
            <a:solidFill>
              <a:schemeClr val="accent6"/>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4498" tIns="64498" rIns="64498" bIns="64498" spcCol="1270" anchor="ctr"/>
          <a:lstStyle/>
          <a:p>
            <a:pPr marL="285756" indent="-285756" algn="r" rtl="1">
              <a:lnSpc>
                <a:spcPct val="90000"/>
              </a:lnSpc>
              <a:spcAft>
                <a:spcPts val="600"/>
              </a:spcAft>
              <a:buFont typeface="Arial" panose="020B0604020202020204" pitchFamily="34" charset="0"/>
              <a:buChar char="•"/>
            </a:pPr>
            <a:r>
              <a:rPr lang="ar-SA" altLang="ja-JP" sz="2000" b="1" dirty="0">
                <a:solidFill>
                  <a:schemeClr val="tx1"/>
                </a:solidFill>
                <a:latin typeface="Arial" panose="020B0604020202020204" pitchFamily="34" charset="0"/>
              </a:rPr>
              <a:t>المشاورة الأولى: من 1 يوليو إلى 30 سبتمبر </a:t>
            </a:r>
            <a:r>
              <a:rPr lang="ar-MA" altLang="ja-JP" sz="2000" b="1" dirty="0" smtClean="0">
                <a:solidFill>
                  <a:srgbClr val="FF0000"/>
                </a:solidFill>
                <a:latin typeface="Arial" panose="020B0604020202020204" pitchFamily="34" charset="0"/>
              </a:rPr>
              <a:t>2020</a:t>
            </a:r>
          </a:p>
          <a:p>
            <a:pPr marL="285756" indent="-285756" algn="r" rtl="1">
              <a:lnSpc>
                <a:spcPct val="90000"/>
              </a:lnSpc>
              <a:spcAft>
                <a:spcPts val="600"/>
              </a:spcAft>
              <a:buFont typeface="Arial" panose="020B0604020202020204" pitchFamily="34" charset="0"/>
              <a:buChar char="•"/>
            </a:pPr>
            <a:r>
              <a:rPr lang="ar-MA" altLang="ja-JP" sz="2000" b="1" dirty="0" smtClean="0">
                <a:solidFill>
                  <a:srgbClr val="FF0000"/>
                </a:solidFill>
                <a:latin typeface="Arial" panose="020B0604020202020204" pitchFamily="34" charset="0"/>
                <a:cs typeface="Arial" panose="020B0604020202020204" pitchFamily="34" charset="0"/>
              </a:rPr>
              <a:t>فريق العمل الخاص بالمسرد: </a:t>
            </a:r>
            <a:r>
              <a:rPr lang="ar-MA" altLang="ja-JP" sz="2000" b="1" dirty="0" smtClean="0">
                <a:solidFill>
                  <a:srgbClr val="FF0000"/>
                </a:solidFill>
                <a:latin typeface="Arial" panose="020B0604020202020204" pitchFamily="34" charset="0"/>
              </a:rPr>
              <a:t>دجنبر</a:t>
            </a:r>
            <a:r>
              <a:rPr lang="ar-SA" altLang="ja-JP" sz="2000" b="1" dirty="0" smtClean="0">
                <a:solidFill>
                  <a:srgbClr val="FF0000"/>
                </a:solidFill>
                <a:latin typeface="Arial" panose="020B0604020202020204" pitchFamily="34" charset="0"/>
              </a:rPr>
              <a:t> 202</a:t>
            </a:r>
            <a:r>
              <a:rPr lang="ar-MA" altLang="ja-JP" sz="2000" b="1" dirty="0" smtClean="0">
                <a:solidFill>
                  <a:srgbClr val="FF0000"/>
                </a:solidFill>
                <a:latin typeface="Arial" panose="020B0604020202020204" pitchFamily="34" charset="0"/>
              </a:rPr>
              <a:t>0</a:t>
            </a:r>
            <a:r>
              <a:rPr lang="ar-SA" altLang="ja-JP" sz="2000" b="1" dirty="0">
                <a:solidFill>
                  <a:srgbClr val="FF0000"/>
                </a:solidFill>
                <a:latin typeface="Arial" panose="020B0604020202020204" pitchFamily="34" charset="0"/>
              </a:rPr>
              <a:t>
</a:t>
            </a:r>
            <a:r>
              <a:rPr lang="ar-MA" altLang="ja-JP" sz="2000" b="1" dirty="0" smtClean="0">
                <a:solidFill>
                  <a:srgbClr val="FF0000"/>
                </a:solidFill>
                <a:latin typeface="Arial" panose="020B0604020202020204" pitchFamily="34" charset="0"/>
                <a:cs typeface="Arial" panose="020B0604020202020204" pitchFamily="34" charset="0"/>
              </a:rPr>
              <a:t>لجنة المعايير7:</a:t>
            </a:r>
            <a:r>
              <a:rPr lang="en-US" altLang="ja-JP" sz="2000" b="1" dirty="0" smtClean="0">
                <a:solidFill>
                  <a:srgbClr val="FF0000"/>
                </a:solidFill>
                <a:latin typeface="Arial" panose="020B0604020202020204" pitchFamily="34" charset="0"/>
                <a:cs typeface="Arial" panose="020B0604020202020204" pitchFamily="34" charset="0"/>
              </a:rPr>
              <a:t> </a:t>
            </a:r>
            <a:r>
              <a:rPr lang="ar-SA" altLang="ja-JP" sz="2000" b="1" dirty="0">
                <a:solidFill>
                  <a:srgbClr val="FF0000"/>
                </a:solidFill>
                <a:latin typeface="Arial" panose="020B0604020202020204" pitchFamily="34" charset="0"/>
              </a:rPr>
              <a:t>مايو 2021
</a:t>
            </a:r>
            <a:r>
              <a:rPr lang="ar-SA" altLang="ja-JP" sz="2000" b="1" dirty="0" smtClean="0">
                <a:solidFill>
                  <a:srgbClr val="FF0000"/>
                </a:solidFill>
                <a:latin typeface="Arial" panose="020B0604020202020204" pitchFamily="34" charset="0"/>
              </a:rPr>
              <a:t>المشاورة </a:t>
            </a:r>
            <a:r>
              <a:rPr lang="ar-MA" altLang="ja-JP" sz="2000" b="1" dirty="0" smtClean="0">
                <a:solidFill>
                  <a:srgbClr val="FF0000"/>
                </a:solidFill>
                <a:latin typeface="Arial" panose="020B0604020202020204" pitchFamily="34" charset="0"/>
              </a:rPr>
              <a:t>الثانية</a:t>
            </a:r>
            <a:r>
              <a:rPr lang="ar-SA" altLang="ja-JP" sz="2000" b="1" dirty="0" smtClean="0">
                <a:solidFill>
                  <a:srgbClr val="FF0000"/>
                </a:solidFill>
                <a:latin typeface="Arial" panose="020B0604020202020204" pitchFamily="34" charset="0"/>
              </a:rPr>
              <a:t>: </a:t>
            </a:r>
            <a:r>
              <a:rPr lang="ar-SA" altLang="ja-JP" sz="2000" b="1" dirty="0">
                <a:solidFill>
                  <a:srgbClr val="FF0000"/>
                </a:solidFill>
                <a:latin typeface="Arial" panose="020B0604020202020204" pitchFamily="34" charset="0"/>
              </a:rPr>
              <a:t>من 1 يوليو إلى 30 </a:t>
            </a:r>
            <a:r>
              <a:rPr lang="ar-SA" altLang="ja-JP" sz="2000" b="1" dirty="0" smtClean="0">
                <a:solidFill>
                  <a:srgbClr val="FF0000"/>
                </a:solidFill>
                <a:latin typeface="Arial" panose="020B0604020202020204" pitchFamily="34" charset="0"/>
              </a:rPr>
              <a:t>سبتمبر</a:t>
            </a:r>
            <a:r>
              <a:rPr lang="ar-MA" altLang="ja-JP" sz="2000" b="1" dirty="0" smtClean="0">
                <a:solidFill>
                  <a:srgbClr val="FF0000"/>
                </a:solidFill>
                <a:latin typeface="Arial" panose="020B0604020202020204" pitchFamily="34" charset="0"/>
              </a:rPr>
              <a:t> 2021</a:t>
            </a:r>
            <a:endParaRPr lang="en-US" altLang="ja-JP" sz="20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4166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p:cNvGraphicFramePr>
          <p:nvPr>
            <p:extLst>
              <p:ext uri="{D42A27DB-BD31-4B8C-83A1-F6EECF244321}">
                <p14:modId xmlns:p14="http://schemas.microsoft.com/office/powerpoint/2010/main" val="62554094"/>
              </p:ext>
            </p:extLst>
          </p:nvPr>
        </p:nvGraphicFramePr>
        <p:xfrm>
          <a:off x="1752600" y="1524000"/>
          <a:ext cx="8302752" cy="46413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قائمة التعديلات</a:t>
            </a:r>
            <a:endParaRPr lang="en-US" sz="4937" dirty="0"/>
          </a:p>
        </p:txBody>
      </p:sp>
    </p:spTree>
    <p:extLst>
      <p:ext uri="{BB962C8B-B14F-4D97-AF65-F5344CB8AC3E}">
        <p14:creationId xmlns:p14="http://schemas.microsoft.com/office/powerpoint/2010/main" val="3658032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981200" y="1524000"/>
            <a:ext cx="8229600" cy="46021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3"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حذف</a:t>
            </a:r>
            <a:endParaRPr lang="en-US" sz="4937" dirty="0"/>
          </a:p>
        </p:txBody>
      </p:sp>
      <p:graphicFrame>
        <p:nvGraphicFramePr>
          <p:cNvPr id="3" name="Diagram 2"/>
          <p:cNvGraphicFramePr/>
          <p:nvPr>
            <p:extLst>
              <p:ext uri="{D42A27DB-BD31-4B8C-83A1-F6EECF244321}">
                <p14:modId xmlns:p14="http://schemas.microsoft.com/office/powerpoint/2010/main" val="838500459"/>
              </p:ext>
            </p:extLst>
          </p:nvPr>
        </p:nvGraphicFramePr>
        <p:xfrm>
          <a:off x="533400" y="1132114"/>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7242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SA" sz="4937" dirty="0"/>
              <a:t>مراجع</a:t>
            </a:r>
            <a:r>
              <a:rPr lang="ar-MA" sz="4937" dirty="0" smtClean="0"/>
              <a:t>ة</a:t>
            </a:r>
            <a:endParaRPr lang="en-US" sz="4937" dirty="0"/>
          </a:p>
        </p:txBody>
      </p:sp>
      <p:graphicFrame>
        <p:nvGraphicFramePr>
          <p:cNvPr id="16" name="Diagram 15"/>
          <p:cNvGraphicFramePr/>
          <p:nvPr>
            <p:extLst>
              <p:ext uri="{D42A27DB-BD31-4B8C-83A1-F6EECF244321}">
                <p14:modId xmlns:p14="http://schemas.microsoft.com/office/powerpoint/2010/main" val="1752501443"/>
              </p:ext>
            </p:extLst>
          </p:nvPr>
        </p:nvGraphicFramePr>
        <p:xfrm>
          <a:off x="533400" y="1219200"/>
          <a:ext cx="11310255" cy="5168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22981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937" dirty="0" smtClean="0"/>
              <a:t>(</a:t>
            </a:r>
            <a:r>
              <a:rPr lang="ar-MA" sz="4937" dirty="0" smtClean="0"/>
              <a:t>تتمة</a:t>
            </a:r>
            <a:r>
              <a:rPr lang="en-US" sz="4937" dirty="0" smtClean="0"/>
              <a:t>)</a:t>
            </a:r>
            <a:endParaRPr lang="en-US" sz="4937" dirty="0"/>
          </a:p>
        </p:txBody>
      </p:sp>
      <p:graphicFrame>
        <p:nvGraphicFramePr>
          <p:cNvPr id="13" name="Diagram 12"/>
          <p:cNvGraphicFramePr/>
          <p:nvPr>
            <p:extLst>
              <p:ext uri="{D42A27DB-BD31-4B8C-83A1-F6EECF244321}">
                <p14:modId xmlns:p14="http://schemas.microsoft.com/office/powerpoint/2010/main" val="3060393127"/>
              </p:ext>
            </p:extLst>
          </p:nvPr>
        </p:nvGraphicFramePr>
        <p:xfrm>
          <a:off x="533400" y="1219200"/>
          <a:ext cx="11310255" cy="5126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6629400" y="14654"/>
            <a:ext cx="1766830" cy="852093"/>
          </a:xfrm>
          <a:prstGeom prst="rect">
            <a:avLst/>
          </a:prstGeom>
        </p:spPr>
        <p:txBody>
          <a:bodyPr wrap="none">
            <a:spAutoFit/>
          </a:bodyPr>
          <a:lstStyle/>
          <a:p>
            <a:r>
              <a:rPr lang="ar-SA" sz="4937" dirty="0">
                <a:latin typeface="+mj-lt"/>
                <a:ea typeface="+mj-ea"/>
                <a:cs typeface="+mj-cs"/>
              </a:rPr>
              <a:t>مراجع</a:t>
            </a:r>
            <a:r>
              <a:rPr lang="ar-MA" sz="4937" dirty="0">
                <a:latin typeface="+mj-lt"/>
                <a:ea typeface="+mj-ea"/>
                <a:cs typeface="+mj-cs"/>
              </a:rPr>
              <a:t>ة</a:t>
            </a:r>
            <a:r>
              <a:rPr lang="en-US" dirty="0"/>
              <a:t> </a:t>
            </a:r>
            <a:endParaRPr lang="fr-FR" dirty="0"/>
          </a:p>
        </p:txBody>
      </p:sp>
    </p:spTree>
    <p:extLst>
      <p:ext uri="{BB962C8B-B14F-4D97-AF65-F5344CB8AC3E}">
        <p14:creationId xmlns:p14="http://schemas.microsoft.com/office/powerpoint/2010/main" val="1268517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382662874"/>
              </p:ext>
            </p:extLst>
          </p:nvPr>
        </p:nvGraphicFramePr>
        <p:xfrm>
          <a:off x="533400" y="1447800"/>
          <a:ext cx="11310255" cy="4138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95121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MA" dirty="0" smtClean="0"/>
              <a:t>شكرًا لكم</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Props1.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B6D1CDB-15D1-4C85-BFBF-7D1270C6F64A}">
  <ds:schemaRefs>
    <ds:schemaRef ds:uri="http://purl.org/dc/dcmitype/"/>
    <ds:schemaRef ds:uri="http://purl.org/dc/terms/"/>
    <ds:schemaRef ds:uri="http://schemas.microsoft.com/office/2006/documentManagement/types"/>
    <ds:schemaRef ds:uri="http://purl.org/dc/elements/1.1/"/>
    <ds:schemaRef ds:uri="http://schemas.openxmlformats.org/package/2006/metadata/core-properties"/>
    <ds:schemaRef ds:uri="http://www.w3.org/XML/1998/namespace"/>
    <ds:schemaRef ds:uri="http://schemas.microsoft.com/office/2006/metadata/properties"/>
    <ds:schemaRef ds:uri="http://schemas.microsoft.com/office/infopath/2007/PartnerControls"/>
    <ds:schemaRef ds:uri="a3b9c205-ff93-4b66-a73e-1385ea8adb4a"/>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654</TotalTime>
  <Words>1570</Words>
  <Application>Microsoft Office PowerPoint</Application>
  <PresentationFormat>Grand écran</PresentationFormat>
  <Paragraphs>98</Paragraphs>
  <Slides>8</Slides>
  <Notes>6</Notes>
  <HiddenSlides>0</HiddenSlides>
  <MMClips>0</MMClips>
  <ScaleCrop>false</ScaleCrop>
  <HeadingPairs>
    <vt:vector size="6" baseType="variant">
      <vt:variant>
        <vt:lpstr>Polices utilisées</vt:lpstr>
      </vt:variant>
      <vt:variant>
        <vt:i4>12</vt:i4>
      </vt:variant>
      <vt:variant>
        <vt:lpstr>Thème</vt:lpstr>
      </vt:variant>
      <vt:variant>
        <vt:i4>2</vt:i4>
      </vt:variant>
      <vt:variant>
        <vt:lpstr>Titres des diapositives</vt:lpstr>
      </vt:variant>
      <vt:variant>
        <vt:i4>8</vt:i4>
      </vt:variant>
    </vt:vector>
  </HeadingPairs>
  <TitlesOfParts>
    <vt:vector size="22" baseType="lpstr">
      <vt:lpstr>ＭＳ Ｐゴシック</vt:lpstr>
      <vt:lpstr>Yu Gothic</vt:lpstr>
      <vt:lpstr>.AppleSystemUIFont</vt:lpstr>
      <vt:lpstr>Arial</vt:lpstr>
      <vt:lpstr>Arial Unicode MS</vt:lpstr>
      <vt:lpstr>Calibri</vt:lpstr>
      <vt:lpstr>Calibri (body)</vt:lpstr>
      <vt:lpstr>Calibri Light</vt:lpstr>
      <vt:lpstr>Courier New</vt:lpstr>
      <vt:lpstr>Georgia</vt:lpstr>
      <vt:lpstr>Times New Roman</vt:lpstr>
      <vt:lpstr>Wingdings</vt:lpstr>
      <vt:lpstr>COVER</vt:lpstr>
      <vt:lpstr>Internal screen</vt:lpstr>
      <vt:lpstr>مشروع 2019 و 2020 تعديلات على المعيار 5: مسرد مصطلحات الصحة النباتية (1994-001)</vt:lpstr>
      <vt:lpstr>Présentation PowerPoint</vt:lpstr>
      <vt:lpstr>Présentation PowerPoint</vt:lpstr>
      <vt:lpstr>Présentation PowerPoint</vt:lpstr>
      <vt:lpstr>Présentation PowerPoint</vt:lpstr>
      <vt:lpstr>Présentation PowerPoint</vt:lpstr>
      <vt:lpstr>Présentation PowerPoint</vt:lpstr>
      <vt:lpstr>شكرًا لكم</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NEPPO</cp:lastModifiedBy>
  <cp:revision>22</cp:revision>
  <cp:lastPrinted>2018-12-10T09:55:32Z</cp:lastPrinted>
  <dcterms:created xsi:type="dcterms:W3CDTF">2019-07-18T08:44:31Z</dcterms:created>
  <dcterms:modified xsi:type="dcterms:W3CDTF">2021-07-05T09:25:50Z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