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98" r:id="rId2"/>
  </p:sldMasterIdLst>
  <p:notesMasterIdLst>
    <p:notesMasterId r:id="rId12"/>
  </p:notesMasterIdLst>
  <p:sldIdLst>
    <p:sldId id="279" r:id="rId3"/>
    <p:sldId id="271" r:id="rId4"/>
    <p:sldId id="277" r:id="rId5"/>
    <p:sldId id="272" r:id="rId6"/>
    <p:sldId id="273" r:id="rId7"/>
    <p:sldId id="274" r:id="rId8"/>
    <p:sldId id="275" r:id="rId9"/>
    <p:sldId id="276" r:id="rId10"/>
    <p:sldId id="281" r:id="rId11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8408"/>
    <a:srgbClr val="FDF4DA"/>
    <a:srgbClr val="FBEBD2"/>
    <a:srgbClr val="F6C233"/>
    <a:srgbClr val="D6DFEC"/>
    <a:srgbClr val="5A94C5"/>
    <a:srgbClr val="D4F5D6"/>
    <a:srgbClr val="46DE54"/>
    <a:srgbClr val="4C4C4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714" autoAdjust="0"/>
  </p:normalViewPr>
  <p:slideViewPr>
    <p:cSldViewPr snapToGrid="0" showGuides="1">
      <p:cViewPr varScale="1">
        <p:scale>
          <a:sx n="161" d="100"/>
          <a:sy n="161" d="100"/>
        </p:scale>
        <p:origin x="1068" y="1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chevronAccent+Icon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 custT="1"/>
      <dgm:spPr>
        <a:solidFill>
          <a:schemeClr val="bg1"/>
        </a:solidFill>
        <a:ln>
          <a:solidFill>
            <a:schemeClr val="accent4"/>
          </a:solidFill>
        </a:ln>
      </dgm:spPr>
      <dgm:t>
        <a:bodyPr/>
        <a:lstStyle/>
        <a:p>
          <a:pPr algn="l"/>
          <a:r>
            <a:rPr lang="en-US" sz="1100" b="1" dirty="0" err="1">
              <a:solidFill>
                <a:schemeClr val="tx1"/>
              </a:solidFill>
              <a:effectLst/>
            </a:rPr>
            <a:t>Secretaría</a:t>
          </a:r>
          <a:r>
            <a:rPr lang="en-US" sz="1100" b="1" dirty="0">
              <a:solidFill>
                <a:schemeClr val="tx1"/>
              </a:solidFill>
              <a:effectLst/>
            </a:rPr>
            <a:t> CIPF (2014)  </a:t>
          </a:r>
        </a:p>
        <a:p>
          <a:pPr algn="l"/>
          <a:endParaRPr lang="en-US" sz="1100" b="1" dirty="0">
            <a:solidFill>
              <a:schemeClr val="tx1"/>
            </a:solidFill>
            <a:effectLst/>
          </a:endParaRPr>
        </a:p>
        <a:p>
          <a:pPr algn="l"/>
          <a:r>
            <a:rPr lang="es-ES" sz="1100" b="0" dirty="0">
              <a:solidFill>
                <a:schemeClr val="tx1"/>
              </a:solidFill>
              <a:effectLst/>
            </a:rPr>
            <a:t>Con el apoyo del PTTF se desarrolló la </a:t>
          </a:r>
          <a:r>
            <a:rPr lang="es-ES" sz="1100" b="1" dirty="0">
              <a:solidFill>
                <a:schemeClr val="tx1"/>
              </a:solidFill>
              <a:effectLst/>
            </a:rPr>
            <a:t>especificación genérica 62</a:t>
          </a:r>
          <a:r>
            <a:rPr lang="es-ES" sz="1100" b="0" dirty="0">
              <a:solidFill>
                <a:schemeClr val="tx1"/>
              </a:solidFill>
              <a:effectLst/>
            </a:rPr>
            <a:t> para las normas sobre requisitos para utilizar diferentes tratamientos fitosanitarios como medidas fitosanitarias.</a:t>
          </a:r>
          <a:endParaRPr lang="en-GB" sz="11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kern="1200" dirty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00" b="1" kern="1200" dirty="0">
              <a:solidFill>
                <a:schemeClr val="tx1"/>
              </a:solidFill>
              <a:effectLst/>
            </a:rPr>
            <a:t>CN Nov (2014) y CMF-9 (2015)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kern="1200" dirty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solidFill>
                <a:schemeClr val="tx1"/>
              </a:solidFill>
              <a:effectLst/>
            </a:rPr>
            <a:t>CN lo </a:t>
          </a:r>
          <a:r>
            <a:rPr lang="es-ES" sz="1100" kern="1200" dirty="0">
              <a:solidFill>
                <a:schemeClr val="tx1"/>
              </a:solidFill>
              <a:effectLst/>
            </a:rPr>
            <a:t>recomendó y la CMF lo agregó al programa de trabajo</a:t>
          </a:r>
          <a:r>
            <a:rPr lang="en-US" sz="1100" kern="1200" dirty="0">
              <a:solidFill>
                <a:schemeClr val="tx1"/>
              </a:solidFill>
              <a:effectLst/>
            </a:rPr>
            <a:t>: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i="1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Requisitos para el uso de la </a:t>
          </a:r>
          <a:r>
            <a:rPr lang="es-ES" sz="1100" kern="1200" dirty="0">
              <a:solidFill>
                <a:srgbClr val="7030A0"/>
              </a:solidFill>
              <a:effectLst/>
              <a:latin typeface="Arial" panose="020B0604020202020204"/>
              <a:ea typeface="+mn-ea"/>
              <a:cs typeface="+mn-cs"/>
            </a:rPr>
            <a:t>irradiación</a:t>
          </a:r>
          <a:r>
            <a:rPr lang="es-ES" sz="11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como medida fitosanitaria (Revisión de la NIMF 18) (2014-007)</a:t>
          </a:r>
          <a:endParaRPr lang="en-GB" sz="900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B730B-1CBF-4C2D-9B68-EB97F556A33E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r>
            <a:rPr lang="es-ES" sz="1100" b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También se agregaron </a:t>
          </a:r>
          <a:r>
            <a:rPr lang="es-ES" sz="1100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otros 4 temas</a:t>
          </a:r>
          <a:r>
            <a:rPr lang="es-ES" sz="1100" b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para diferentes tipos de tratamiento:</a:t>
          </a:r>
          <a:endParaRPr lang="ru-RU" sz="1100" b="0" dirty="0">
            <a:solidFill>
              <a:schemeClr val="tx1"/>
            </a:solidFill>
            <a:effectLst/>
          </a:endParaRPr>
        </a:p>
      </dgm:t>
    </dgm:pt>
    <dgm:pt modelId="{438D21F0-0742-4685-9B5C-DA2F02ADEFAB}" type="parTrans" cxnId="{14E34CF2-77D9-44C0-9E42-A6596781D195}">
      <dgm:prSet/>
      <dgm:spPr/>
      <dgm:t>
        <a:bodyPr/>
        <a:lstStyle/>
        <a:p>
          <a:endParaRPr lang="en-US"/>
        </a:p>
      </dgm:t>
    </dgm:pt>
    <dgm:pt modelId="{BC6B0005-05ED-471B-B815-01ADE205F339}" type="sibTrans" cxnId="{14E34CF2-77D9-44C0-9E42-A6596781D195}">
      <dgm:prSet/>
      <dgm:spPr/>
      <dgm:t>
        <a:bodyPr/>
        <a:lstStyle/>
        <a:p>
          <a:endParaRPr lang="en-US"/>
        </a:p>
      </dgm:t>
    </dgm:pt>
    <dgm:pt modelId="{E8C17E04-7C96-4E6A-92FA-D9CB93B8B086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s-CL" sz="1100" noProof="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Temperatura</a:t>
          </a:r>
          <a:endParaRPr lang="es-CL" sz="1100" noProof="0" dirty="0">
            <a:solidFill>
              <a:schemeClr val="tx1"/>
            </a:solidFill>
            <a:effectLst/>
          </a:endParaRPr>
        </a:p>
      </dgm:t>
    </dgm:pt>
    <dgm:pt modelId="{D2EDB64B-B7A8-4D02-9FC9-BA0EB71FE1F2}" type="parTrans" cxnId="{C03DB589-9AF0-4306-A0C9-94FD848E2495}">
      <dgm:prSet/>
      <dgm:spPr/>
      <dgm:t>
        <a:bodyPr/>
        <a:lstStyle/>
        <a:p>
          <a:endParaRPr lang="en-US"/>
        </a:p>
      </dgm:t>
    </dgm:pt>
    <dgm:pt modelId="{6216B34C-3350-438B-BA66-92022B620120}" type="sibTrans" cxnId="{C03DB589-9AF0-4306-A0C9-94FD848E2495}">
      <dgm:prSet/>
      <dgm:spPr/>
      <dgm:t>
        <a:bodyPr/>
        <a:lstStyle/>
        <a:p>
          <a:endParaRPr lang="en-US"/>
        </a:p>
      </dgm:t>
    </dgm:pt>
    <dgm:pt modelId="{6E79B970-AA3F-4CA4-ABAF-5BFEFE2199AD}">
      <dgm:prSet phldrT="[Текст]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2A1F5485-0E8E-4F9A-AFDD-36C2193E4097}" type="parTrans" cxnId="{FD6BA9AA-86DA-45D0-BCB9-18412D6AF3F1}">
      <dgm:prSet/>
      <dgm:spPr/>
      <dgm:t>
        <a:bodyPr/>
        <a:lstStyle/>
        <a:p>
          <a:endParaRPr lang="en-US"/>
        </a:p>
      </dgm:t>
    </dgm:pt>
    <dgm:pt modelId="{A5A5A758-29BC-4117-8579-E31F336D5463}" type="sibTrans" cxnId="{FD6BA9AA-86DA-45D0-BCB9-18412D6AF3F1}">
      <dgm:prSet/>
      <dgm:spPr/>
      <dgm:t>
        <a:bodyPr/>
        <a:lstStyle/>
        <a:p>
          <a:endParaRPr lang="en-US"/>
        </a:p>
      </dgm:t>
    </dgm:pt>
    <dgm:pt modelId="{CDEF5053-AC67-4640-A795-5E8B9778EEA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s-CL" sz="1100" noProof="0" dirty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Fumigación</a:t>
          </a:r>
          <a:r>
            <a:rPr lang="es-CL" sz="11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es-CL" sz="1100" noProof="0" dirty="0">
            <a:solidFill>
              <a:schemeClr val="tx1"/>
            </a:solidFill>
            <a:effectLst/>
          </a:endParaRPr>
        </a:p>
      </dgm:t>
    </dgm:pt>
    <dgm:pt modelId="{ED3B8263-00AA-48D1-BD8B-FF56E666DA4C}" type="parTrans" cxnId="{E242D7DE-E028-4290-830A-5E160C316389}">
      <dgm:prSet/>
      <dgm:spPr/>
      <dgm:t>
        <a:bodyPr/>
        <a:lstStyle/>
        <a:p>
          <a:endParaRPr lang="en-US"/>
        </a:p>
      </dgm:t>
    </dgm:pt>
    <dgm:pt modelId="{C9E5AB74-EA25-48CA-B29F-C5A040813B37}" type="sibTrans" cxnId="{E242D7DE-E028-4290-830A-5E160C316389}">
      <dgm:prSet/>
      <dgm:spPr/>
      <dgm:t>
        <a:bodyPr/>
        <a:lstStyle/>
        <a:p>
          <a:endParaRPr lang="en-US"/>
        </a:p>
      </dgm:t>
    </dgm:pt>
    <dgm:pt modelId="{7934C6E2-DF2C-4A98-A6E2-1B4D02D577CF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s-CL" sz="1100" noProof="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Atmosfera Modificada</a:t>
          </a:r>
          <a:endParaRPr lang="es-CL" sz="1100" noProof="0" dirty="0">
            <a:solidFill>
              <a:schemeClr val="tx1"/>
            </a:solidFill>
            <a:effectLst/>
          </a:endParaRPr>
        </a:p>
      </dgm:t>
    </dgm:pt>
    <dgm:pt modelId="{6EE65076-9B61-47FC-AA6D-24D8E00FDB5C}" type="parTrans" cxnId="{22C1E8DD-0DC6-4875-8C60-C9C8944DCA47}">
      <dgm:prSet/>
      <dgm:spPr/>
      <dgm:t>
        <a:bodyPr/>
        <a:lstStyle/>
        <a:p>
          <a:endParaRPr lang="en-US"/>
        </a:p>
      </dgm:t>
    </dgm:pt>
    <dgm:pt modelId="{58C26A69-86E4-4A44-85CF-1674C3256AF8}" type="sibTrans" cxnId="{22C1E8DD-0DC6-4875-8C60-C9C8944DCA47}">
      <dgm:prSet/>
      <dgm:spPr/>
      <dgm:t>
        <a:bodyPr/>
        <a:lstStyle/>
        <a:p>
          <a:endParaRPr lang="en-US"/>
        </a:p>
      </dgm:t>
    </dgm:pt>
    <dgm:pt modelId="{510A9811-F909-4EB4-B676-EBBEC8F8D478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s-CL" sz="1100" noProof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Químico</a:t>
          </a:r>
          <a:endParaRPr lang="es-CL" sz="1100" noProof="0" dirty="0">
            <a:solidFill>
              <a:schemeClr val="tx1"/>
            </a:solidFill>
            <a:effectLst/>
          </a:endParaRPr>
        </a:p>
      </dgm:t>
    </dgm:pt>
    <dgm:pt modelId="{3E221D8A-1051-46A8-BC4A-0E47517786CA}" type="parTrans" cxnId="{512C9380-B422-49B1-A225-3F11487C21C2}">
      <dgm:prSet/>
      <dgm:spPr/>
      <dgm:t>
        <a:bodyPr/>
        <a:lstStyle/>
        <a:p>
          <a:endParaRPr lang="en-US"/>
        </a:p>
      </dgm:t>
    </dgm:pt>
    <dgm:pt modelId="{1925C4E4-9EF0-43AF-9B2C-757A8815EA1E}" type="sibTrans" cxnId="{512C9380-B422-49B1-A225-3F11487C21C2}">
      <dgm:prSet/>
      <dgm:spPr/>
      <dgm:t>
        <a:bodyPr/>
        <a:lstStyle/>
        <a:p>
          <a:endParaRPr lang="en-US"/>
        </a:p>
      </dgm:t>
    </dgm:pt>
    <dgm:pt modelId="{23522BF0-9A6E-4CB3-88DC-9C10654838B3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s-CL" sz="1100" noProof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Irradiación</a:t>
          </a:r>
          <a:endParaRPr lang="es-CL" sz="1100" b="1" noProof="0" dirty="0">
            <a:solidFill>
              <a:schemeClr val="tx1"/>
            </a:solidFill>
            <a:effectLst/>
          </a:endParaRPr>
        </a:p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F91E0BAC-3FF4-48AC-8A81-940A77A904D5}" type="parTrans" cxnId="{2EE2805D-3AA5-4F25-ACC9-8951FAFDA278}">
      <dgm:prSet/>
      <dgm:spPr/>
      <dgm:t>
        <a:bodyPr/>
        <a:lstStyle/>
        <a:p>
          <a:endParaRPr lang="en-US"/>
        </a:p>
      </dgm:t>
    </dgm:pt>
    <dgm:pt modelId="{60BD2944-5066-4158-90A1-D1DAE531F7F5}" type="sibTrans" cxnId="{2EE2805D-3AA5-4F25-ACC9-8951FAFDA278}">
      <dgm:prSet/>
      <dgm:spPr/>
      <dgm:t>
        <a:bodyPr/>
        <a:lstStyle/>
        <a:p>
          <a:endParaRPr lang="en-US"/>
        </a:p>
      </dgm:t>
    </dgm:pt>
    <dgm:pt modelId="{74769569-08DF-4E5D-B82A-F8CD2A89D862}" type="pres">
      <dgm:prSet presAssocID="{A8301008-09B6-4553-94BE-5D396582DC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7E4845-7B5C-434D-AF43-AB617F5776C7}" type="pres">
      <dgm:prSet presAssocID="{20C0880A-78A5-40AE-A802-EC022A066119}" presName="composite" presStyleCnt="0"/>
      <dgm:spPr/>
    </dgm:pt>
    <dgm:pt modelId="{49789869-4D9D-4340-A2AE-CDF70096A87E}" type="pres">
      <dgm:prSet presAssocID="{20C0880A-78A5-40AE-A802-EC022A066119}" presName="bgChev" presStyleLbl="node1" presStyleIdx="0" presStyleCnt="3" custLinFactY="-18905" custLinFactNeighborX="11704" custLinFactNeighborY="-100000"/>
      <dgm:spPr/>
    </dgm:pt>
    <dgm:pt modelId="{0AC3ADAC-5092-4B7B-963C-A182148C459D}" type="pres">
      <dgm:prSet presAssocID="{20C0880A-78A5-40AE-A802-EC022A066119}" presName="txNode" presStyleLbl="fgAcc1" presStyleIdx="0" presStyleCnt="3" custScaleX="130480" custScaleY="331839" custLinFactNeighborX="7035" custLinFactNeighborY="32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F202B-69B8-4F97-B15B-29A2002E8616}" type="pres">
      <dgm:prSet presAssocID="{E221AE80-7EF3-481C-89E2-9D70F5972647}" presName="compositeSpace" presStyleCnt="0"/>
      <dgm:spPr/>
    </dgm:pt>
    <dgm:pt modelId="{8E33F92A-530E-4A04-8ED5-4186BE1EB905}" type="pres">
      <dgm:prSet presAssocID="{6CA37713-CFB2-4547-9D56-9691E054E0C5}" presName="composite" presStyleCnt="0"/>
      <dgm:spPr/>
    </dgm:pt>
    <dgm:pt modelId="{66DF2999-1B1E-43C2-A6B4-AA5248064D68}" type="pres">
      <dgm:prSet presAssocID="{6CA37713-CFB2-4547-9D56-9691E054E0C5}" presName="bgChev" presStyleLbl="node1" presStyleIdx="1" presStyleCnt="3" custLinFactY="-22064" custLinFactNeighborX="8493" custLinFactNeighborY="-100000"/>
      <dgm:spPr/>
    </dgm:pt>
    <dgm:pt modelId="{5EB4BCB3-0CA3-41A3-AF2A-91BD615F621A}" type="pres">
      <dgm:prSet presAssocID="{6CA37713-CFB2-4547-9D56-9691E054E0C5}" presName="txNode" presStyleLbl="fgAcc1" presStyleIdx="1" presStyleCnt="3" custScaleX="121723" custScaleY="325625" custLinFactNeighborX="-1883" custLinFactNeighborY="369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04067-3455-4C86-83FE-17E48A4B7D41}" type="pres">
      <dgm:prSet presAssocID="{6308470E-9BC6-4E2A-8C06-0F8BED6D1760}" presName="compositeSpace" presStyleCnt="0"/>
      <dgm:spPr/>
    </dgm:pt>
    <dgm:pt modelId="{5308712B-CE27-481A-8046-32DD37F8DDA1}" type="pres">
      <dgm:prSet presAssocID="{26FB730B-1CBF-4C2D-9B68-EB97F556A33E}" presName="composite" presStyleCnt="0"/>
      <dgm:spPr/>
    </dgm:pt>
    <dgm:pt modelId="{87A9EB05-279A-4411-8E58-2BF4D5A0BA05}" type="pres">
      <dgm:prSet presAssocID="{26FB730B-1CBF-4C2D-9B68-EB97F556A33E}" presName="bgChev" presStyleLbl="node1" presStyleIdx="2" presStyleCnt="3" custLinFactY="-22485" custLinFactNeighborX="-4327" custLinFactNeighborY="-100000"/>
      <dgm:spPr/>
    </dgm:pt>
    <dgm:pt modelId="{739BC4EB-FD05-49F2-93BE-F5DFD619DF3A}" type="pres">
      <dgm:prSet presAssocID="{26FB730B-1CBF-4C2D-9B68-EB97F556A33E}" presName="txNode" presStyleLbl="fgAcc1" presStyleIdx="2" presStyleCnt="3" custScaleX="117968" custScaleY="330238" custLinFactNeighborX="-15023" custLinFactNeighborY="369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87297-8703-4A4B-8DC3-DF2A1C461B6A}" type="presOf" srcId="{510A9811-F909-4EB4-B676-EBBEC8F8D478}" destId="{739BC4EB-FD05-49F2-93BE-F5DFD619DF3A}" srcOrd="0" destOrd="4" presId="urn:microsoft.com/office/officeart/2005/8/layout/chevronAccent+Icon"/>
    <dgm:cxn modelId="{393020CD-B61F-4EAF-8819-3E2E5B7C4599}" type="presOf" srcId="{23522BF0-9A6E-4CB3-88DC-9C10654838B3}" destId="{739BC4EB-FD05-49F2-93BE-F5DFD619DF3A}" srcOrd="0" destOrd="5" presId="urn:microsoft.com/office/officeart/2005/8/layout/chevronAccent+Icon"/>
    <dgm:cxn modelId="{512C9380-B422-49B1-A225-3F11487C21C2}" srcId="{26FB730B-1CBF-4C2D-9B68-EB97F556A33E}" destId="{510A9811-F909-4EB4-B676-EBBEC8F8D478}" srcOrd="3" destOrd="0" parTransId="{3E221D8A-1051-46A8-BC4A-0E47517786CA}" sibTransId="{1925C4E4-9EF0-43AF-9B2C-757A8815EA1E}"/>
    <dgm:cxn modelId="{E7348A4B-B94D-48C1-8EE9-3C964A212124}" type="presOf" srcId="{7934C6E2-DF2C-4A98-A6E2-1B4D02D577CF}" destId="{739BC4EB-FD05-49F2-93BE-F5DFD619DF3A}" srcOrd="0" destOrd="3" presId="urn:microsoft.com/office/officeart/2005/8/layout/chevronAccent+Icon"/>
    <dgm:cxn modelId="{F076E9F6-48F9-4BFF-AADE-FE4087C5E014}" type="presOf" srcId="{6E79B970-AA3F-4CA4-ABAF-5BFEFE2199AD}" destId="{739BC4EB-FD05-49F2-93BE-F5DFD619DF3A}" srcOrd="0" destOrd="6" presId="urn:microsoft.com/office/officeart/2005/8/layout/chevronAccent+Icon"/>
    <dgm:cxn modelId="{E242D7DE-E028-4290-830A-5E160C316389}" srcId="{26FB730B-1CBF-4C2D-9B68-EB97F556A33E}" destId="{CDEF5053-AC67-4640-A795-5E8B9778EEA5}" srcOrd="1" destOrd="0" parTransId="{ED3B8263-00AA-48D1-BD8B-FF56E666DA4C}" sibTransId="{C9E5AB74-EA25-48CA-B29F-C5A040813B37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7818CA24-F5DB-4362-A1FB-161809B245EE}" type="presOf" srcId="{CDEF5053-AC67-4640-A795-5E8B9778EEA5}" destId="{739BC4EB-FD05-49F2-93BE-F5DFD619DF3A}" srcOrd="0" destOrd="2" presId="urn:microsoft.com/office/officeart/2005/8/layout/chevronAccent+Icon"/>
    <dgm:cxn modelId="{14E34CF2-77D9-44C0-9E42-A6596781D195}" srcId="{A8301008-09B6-4553-94BE-5D396582DCC8}" destId="{26FB730B-1CBF-4C2D-9B68-EB97F556A33E}" srcOrd="2" destOrd="0" parTransId="{438D21F0-0742-4685-9B5C-DA2F02ADEFAB}" sibTransId="{BC6B0005-05ED-471B-B815-01ADE205F339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E304F521-7B13-45BF-83CC-A792EAEFF785}" type="presOf" srcId="{6CA37713-CFB2-4547-9D56-9691E054E0C5}" destId="{5EB4BCB3-0CA3-41A3-AF2A-91BD615F621A}" srcOrd="0" destOrd="0" presId="urn:microsoft.com/office/officeart/2005/8/layout/chevronAccent+Icon"/>
    <dgm:cxn modelId="{B13B9D90-5791-460B-83B7-A5552D1A56E0}" type="presOf" srcId="{26FB730B-1CBF-4C2D-9B68-EB97F556A33E}" destId="{739BC4EB-FD05-49F2-93BE-F5DFD619DF3A}" srcOrd="0" destOrd="0" presId="urn:microsoft.com/office/officeart/2005/8/layout/chevronAccent+Icon"/>
    <dgm:cxn modelId="{3EBA72B4-AC91-4531-931F-97D6F83D20BB}" type="presOf" srcId="{A8301008-09B6-4553-94BE-5D396582DCC8}" destId="{74769569-08DF-4E5D-B82A-F8CD2A89D862}" srcOrd="0" destOrd="0" presId="urn:microsoft.com/office/officeart/2005/8/layout/chevronAccent+Icon"/>
    <dgm:cxn modelId="{2EE2805D-3AA5-4F25-ACC9-8951FAFDA278}" srcId="{26FB730B-1CBF-4C2D-9B68-EB97F556A33E}" destId="{23522BF0-9A6E-4CB3-88DC-9C10654838B3}" srcOrd="4" destOrd="0" parTransId="{F91E0BAC-3FF4-48AC-8A81-940A77A904D5}" sibTransId="{60BD2944-5066-4158-90A1-D1DAE531F7F5}"/>
    <dgm:cxn modelId="{5C808C12-BBAD-4E4D-AEA6-85E8A1247EE1}" type="presOf" srcId="{20C0880A-78A5-40AE-A802-EC022A066119}" destId="{0AC3ADAC-5092-4B7B-963C-A182148C459D}" srcOrd="0" destOrd="0" presId="urn:microsoft.com/office/officeart/2005/8/layout/chevronAccent+Icon"/>
    <dgm:cxn modelId="{C03DB589-9AF0-4306-A0C9-94FD848E2495}" srcId="{26FB730B-1CBF-4C2D-9B68-EB97F556A33E}" destId="{E8C17E04-7C96-4E6A-92FA-D9CB93B8B086}" srcOrd="0" destOrd="0" parTransId="{D2EDB64B-B7A8-4D02-9FC9-BA0EB71FE1F2}" sibTransId="{6216B34C-3350-438B-BA66-92022B620120}"/>
    <dgm:cxn modelId="{A259FD19-EB17-40A9-BC60-2771491D354A}" type="presOf" srcId="{E8C17E04-7C96-4E6A-92FA-D9CB93B8B086}" destId="{739BC4EB-FD05-49F2-93BE-F5DFD619DF3A}" srcOrd="0" destOrd="1" presId="urn:microsoft.com/office/officeart/2005/8/layout/chevronAccent+Icon"/>
    <dgm:cxn modelId="{FD6BA9AA-86DA-45D0-BCB9-18412D6AF3F1}" srcId="{26FB730B-1CBF-4C2D-9B68-EB97F556A33E}" destId="{6E79B970-AA3F-4CA4-ABAF-5BFEFE2199AD}" srcOrd="5" destOrd="0" parTransId="{2A1F5485-0E8E-4F9A-AFDD-36C2193E4097}" sibTransId="{A5A5A758-29BC-4117-8579-E31F336D5463}"/>
    <dgm:cxn modelId="{22C1E8DD-0DC6-4875-8C60-C9C8944DCA47}" srcId="{26FB730B-1CBF-4C2D-9B68-EB97F556A33E}" destId="{7934C6E2-DF2C-4A98-A6E2-1B4D02D577CF}" srcOrd="2" destOrd="0" parTransId="{6EE65076-9B61-47FC-AA6D-24D8E00FDB5C}" sibTransId="{58C26A69-86E4-4A44-85CF-1674C3256AF8}"/>
    <dgm:cxn modelId="{D0FCD693-913E-4B44-BF7C-DDF8C0121440}" type="presParOf" srcId="{74769569-08DF-4E5D-B82A-F8CD2A89D862}" destId="{0C7E4845-7B5C-434D-AF43-AB617F5776C7}" srcOrd="0" destOrd="0" presId="urn:microsoft.com/office/officeart/2005/8/layout/chevronAccent+Icon"/>
    <dgm:cxn modelId="{E815D155-E9BA-4D35-A826-F0A8F0C18DB2}" type="presParOf" srcId="{0C7E4845-7B5C-434D-AF43-AB617F5776C7}" destId="{49789869-4D9D-4340-A2AE-CDF70096A87E}" srcOrd="0" destOrd="0" presId="urn:microsoft.com/office/officeart/2005/8/layout/chevronAccent+Icon"/>
    <dgm:cxn modelId="{7FF9A1AD-003D-47FD-82C8-0F55B0A5FC66}" type="presParOf" srcId="{0C7E4845-7B5C-434D-AF43-AB617F5776C7}" destId="{0AC3ADAC-5092-4B7B-963C-A182148C459D}" srcOrd="1" destOrd="0" presId="urn:microsoft.com/office/officeart/2005/8/layout/chevronAccent+Icon"/>
    <dgm:cxn modelId="{3A9D7502-E1C2-48A7-A027-056EB7B6861E}" type="presParOf" srcId="{74769569-08DF-4E5D-B82A-F8CD2A89D862}" destId="{7D3F202B-69B8-4F97-B15B-29A2002E8616}" srcOrd="1" destOrd="0" presId="urn:microsoft.com/office/officeart/2005/8/layout/chevronAccent+Icon"/>
    <dgm:cxn modelId="{A49DC6CE-6964-4ED6-A798-79AC9C7988F2}" type="presParOf" srcId="{74769569-08DF-4E5D-B82A-F8CD2A89D862}" destId="{8E33F92A-530E-4A04-8ED5-4186BE1EB905}" srcOrd="2" destOrd="0" presId="urn:microsoft.com/office/officeart/2005/8/layout/chevronAccent+Icon"/>
    <dgm:cxn modelId="{54DBC9D9-BFD1-4835-991D-EA0A0C99FE34}" type="presParOf" srcId="{8E33F92A-530E-4A04-8ED5-4186BE1EB905}" destId="{66DF2999-1B1E-43C2-A6B4-AA5248064D68}" srcOrd="0" destOrd="0" presId="urn:microsoft.com/office/officeart/2005/8/layout/chevronAccent+Icon"/>
    <dgm:cxn modelId="{B2107F94-49CD-449F-AA9F-C05A02230720}" type="presParOf" srcId="{8E33F92A-530E-4A04-8ED5-4186BE1EB905}" destId="{5EB4BCB3-0CA3-41A3-AF2A-91BD615F621A}" srcOrd="1" destOrd="0" presId="urn:microsoft.com/office/officeart/2005/8/layout/chevronAccent+Icon"/>
    <dgm:cxn modelId="{53E62333-3634-4273-9FEE-766D425AD3B6}" type="presParOf" srcId="{74769569-08DF-4E5D-B82A-F8CD2A89D862}" destId="{09D04067-3455-4C86-83FE-17E48A4B7D41}" srcOrd="3" destOrd="0" presId="urn:microsoft.com/office/officeart/2005/8/layout/chevronAccent+Icon"/>
    <dgm:cxn modelId="{7C83FCB2-09B6-4AC3-A639-5ADE5605F440}" type="presParOf" srcId="{74769569-08DF-4E5D-B82A-F8CD2A89D862}" destId="{5308712B-CE27-481A-8046-32DD37F8DDA1}" srcOrd="4" destOrd="0" presId="urn:microsoft.com/office/officeart/2005/8/layout/chevronAccent+Icon"/>
    <dgm:cxn modelId="{C39EFEC0-7238-48D6-A40E-1D875C545050}" type="presParOf" srcId="{5308712B-CE27-481A-8046-32DD37F8DDA1}" destId="{87A9EB05-279A-4411-8E58-2BF4D5A0BA05}" srcOrd="0" destOrd="0" presId="urn:microsoft.com/office/officeart/2005/8/layout/chevronAccent+Icon"/>
    <dgm:cxn modelId="{FF4B3577-6978-4249-8E8B-6C7F671D0DF4}" type="presParOf" srcId="{5308712B-CE27-481A-8046-32DD37F8DDA1}" destId="{739BC4EB-FD05-49F2-93BE-F5DFD619DF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arrow4" loCatId="process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2353047-4793-4611-A723-C7905524DA06}">
      <dgm:prSet phldrT="[Текст]" custT="1"/>
      <dgm:spPr/>
      <dgm:t>
        <a:bodyPr/>
        <a:lstStyle/>
        <a:p>
          <a:pPr lvl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dirty="0">
              <a:effectLst/>
              <a:latin typeface="+mn-lt"/>
              <a:ea typeface="+mn-ea"/>
              <a:cs typeface="+mn-cs"/>
            </a:rPr>
            <a:t>El tema se añadió con prioridad 2 y posteriormente se cambió a la prioridad 3 por la CMF-10 (2015) y a la prioridad 1 por el CN en 2020.</a:t>
          </a:r>
          <a:endParaRPr lang="ru-RU" sz="1000" b="1" dirty="0"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 custT="1"/>
      <dgm:spPr/>
      <dgm:t>
        <a:bodyPr/>
        <a:lstStyle/>
        <a:p>
          <a:r>
            <a:rPr lang="en-US" sz="1100" b="1" dirty="0">
              <a:effectLst/>
            </a:rPr>
            <a:t>PTTF (2020-12): </a:t>
          </a:r>
          <a:r>
            <a:rPr lang="es-ES" sz="1100" dirty="0">
              <a:effectLst/>
            </a:rPr>
            <a:t>redactó la revisión de la NIMF 18</a:t>
          </a:r>
          <a:endParaRPr lang="es-CL" sz="1100" dirty="0">
            <a:effectLst/>
          </a:endParaRPr>
        </a:p>
        <a:p>
          <a:r>
            <a:rPr lang="es-ES" sz="1100" dirty="0">
              <a:effectLst/>
            </a:rPr>
            <a:t>- Actualizar e incorporar desarrollos recientes en tecnología de irradiación.</a:t>
          </a:r>
        </a:p>
        <a:p>
          <a:r>
            <a:rPr lang="en-GB" sz="1100" b="0" dirty="0">
              <a:effectLst/>
            </a:rPr>
            <a:t>y</a:t>
          </a:r>
        </a:p>
        <a:p>
          <a:r>
            <a:rPr lang="en-GB" sz="1100" b="0" dirty="0">
              <a:effectLst/>
            </a:rPr>
            <a:t>- </a:t>
          </a:r>
          <a:r>
            <a:rPr lang="es-ES" sz="1100" b="0" dirty="0">
              <a:effectLst/>
            </a:rPr>
            <a:t>Para alinearse con los estándares ya adoptados:</a:t>
          </a:r>
          <a:endParaRPr lang="en-GB" sz="1100" b="0" dirty="0"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 custT="1"/>
      <dgm:spPr/>
      <dgm:t>
        <a:bodyPr/>
        <a:lstStyle/>
        <a:p>
          <a:endParaRPr lang="es-CL"/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 custT="1"/>
      <dgm:spPr/>
      <dgm:t>
        <a:bodyPr/>
        <a:lstStyle/>
        <a:p>
          <a:endParaRPr lang="es-CL"/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/>
      <dgm:t>
        <a:bodyPr/>
        <a:lstStyle/>
        <a:p>
          <a:endParaRPr lang="es-CL"/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 custT="1"/>
      <dgm:spPr/>
      <dgm:t>
        <a:bodyPr/>
        <a:lstStyle/>
        <a:p>
          <a:endParaRPr lang="es-CL"/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43DE451D-6576-4F78-AAD7-4948BBD7C365}">
      <dgm:prSet custT="1"/>
      <dgm:spPr/>
      <dgm:t>
        <a:bodyPr/>
        <a:lstStyle/>
        <a:p>
          <a:r>
            <a:rPr lang="es-CL" sz="900" dirty="0">
              <a:effectLst/>
            </a:rPr>
            <a:t>NIMF 42 Requisitos para el uso de tratamientos de temperatura como medidas fitosanitarias</a:t>
          </a:r>
          <a:endParaRPr lang="ru-RU" sz="800" b="0" dirty="0">
            <a:effectLst/>
          </a:endParaRPr>
        </a:p>
      </dgm:t>
    </dgm:pt>
    <dgm:pt modelId="{448681EB-2B4E-4286-A33B-CFD18BF492C5}" type="parTrans" cxnId="{EBDCA0D7-4F16-47CC-B479-68DB0D0D60C8}">
      <dgm:prSet/>
      <dgm:spPr/>
      <dgm:t>
        <a:bodyPr/>
        <a:lstStyle/>
        <a:p>
          <a:endParaRPr lang="en-US"/>
        </a:p>
      </dgm:t>
    </dgm:pt>
    <dgm:pt modelId="{524B0FE9-B6B5-4817-AAC6-2D8A691BAA71}" type="sibTrans" cxnId="{EBDCA0D7-4F16-47CC-B479-68DB0D0D60C8}">
      <dgm:prSet/>
      <dgm:spPr/>
      <dgm:t>
        <a:bodyPr/>
        <a:lstStyle/>
        <a:p>
          <a:endParaRPr lang="en-US"/>
        </a:p>
      </dgm:t>
    </dgm:pt>
    <dgm:pt modelId="{58011EA1-C210-4CC5-B78E-29867290D50A}">
      <dgm:prSet custT="1"/>
      <dgm:spPr/>
      <dgm:t>
        <a:bodyPr/>
        <a:lstStyle/>
        <a:p>
          <a:endParaRPr lang="ru-RU" sz="800" b="0" dirty="0">
            <a:effectLst/>
          </a:endParaRPr>
        </a:p>
      </dgm:t>
    </dgm:pt>
    <dgm:pt modelId="{592D7BB8-AF65-46EC-B9AA-2459279CA997}" type="parTrans" cxnId="{2BF6792E-A041-4C70-BC82-E77313C948AB}">
      <dgm:prSet/>
      <dgm:spPr/>
      <dgm:t>
        <a:bodyPr/>
        <a:lstStyle/>
        <a:p>
          <a:endParaRPr lang="en-US"/>
        </a:p>
      </dgm:t>
    </dgm:pt>
    <dgm:pt modelId="{54AAC55B-1098-497E-9693-F35513260BE9}" type="sibTrans" cxnId="{2BF6792E-A041-4C70-BC82-E77313C948AB}">
      <dgm:prSet/>
      <dgm:spPr/>
      <dgm:t>
        <a:bodyPr/>
        <a:lstStyle/>
        <a:p>
          <a:endParaRPr lang="en-US"/>
        </a:p>
      </dgm:t>
    </dgm:pt>
    <dgm:pt modelId="{ACBF617F-8E68-48D4-BAC9-963F8033F812}">
      <dgm:prSet custT="1"/>
      <dgm:spPr/>
      <dgm:t>
        <a:bodyPr/>
        <a:lstStyle/>
        <a:p>
          <a:r>
            <a:rPr lang="es-ES" sz="900" dirty="0">
              <a:effectLst/>
            </a:rPr>
            <a:t>NIMF 43 Requisitos para el uso de la fumigación como medida fitosanitaria</a:t>
          </a:r>
          <a:endParaRPr lang="es-CL" sz="900" dirty="0">
            <a:effectLst/>
          </a:endParaRPr>
        </a:p>
      </dgm:t>
    </dgm:pt>
    <dgm:pt modelId="{8775E77E-6016-4C5D-9EB6-61FDC41EA551}" type="parTrans" cxnId="{E70D999C-3EF4-4C9F-994C-68F41F29CCF5}">
      <dgm:prSet/>
      <dgm:spPr/>
      <dgm:t>
        <a:bodyPr/>
        <a:lstStyle/>
        <a:p>
          <a:endParaRPr lang="es-CL"/>
        </a:p>
      </dgm:t>
    </dgm:pt>
    <dgm:pt modelId="{5222F518-001D-4DBC-8BAB-09AC5C32B1CB}" type="sibTrans" cxnId="{E70D999C-3EF4-4C9F-994C-68F41F29CCF5}">
      <dgm:prSet/>
      <dgm:spPr/>
      <dgm:t>
        <a:bodyPr/>
        <a:lstStyle/>
        <a:p>
          <a:endParaRPr lang="es-CL"/>
        </a:p>
      </dgm:t>
    </dgm:pt>
    <dgm:pt modelId="{7B758C3E-4522-4993-8A34-670F715C522A}">
      <dgm:prSet custT="1"/>
      <dgm:spPr/>
      <dgm:t>
        <a:bodyPr/>
        <a:lstStyle/>
        <a:p>
          <a:r>
            <a:rPr lang="es-CL" sz="900" dirty="0">
              <a:effectLst/>
            </a:rPr>
            <a:t>NIMF 44 Requisitos para el uso de tratamientos en atmósfera modificada como medidas fitosanitarias</a:t>
          </a:r>
        </a:p>
      </dgm:t>
    </dgm:pt>
    <dgm:pt modelId="{FAAC0CD8-B36D-4994-8005-78DEDC065F62}" type="parTrans" cxnId="{9F327AF9-94FF-4A12-A822-E1D24F2F5B9E}">
      <dgm:prSet/>
      <dgm:spPr/>
      <dgm:t>
        <a:bodyPr/>
        <a:lstStyle/>
        <a:p>
          <a:endParaRPr lang="es-CL"/>
        </a:p>
      </dgm:t>
    </dgm:pt>
    <dgm:pt modelId="{E24BE10A-FA7E-4D1E-8BF0-A0BACB89AD68}" type="sibTrans" cxnId="{9F327AF9-94FF-4A12-A822-E1D24F2F5B9E}">
      <dgm:prSet/>
      <dgm:spPr/>
      <dgm:t>
        <a:bodyPr/>
        <a:lstStyle/>
        <a:p>
          <a:endParaRPr lang="es-CL"/>
        </a:p>
      </dgm:t>
    </dgm:pt>
    <dgm:pt modelId="{149C543F-6D9E-4ECA-AE2C-9FCDE5815B32}" type="pres">
      <dgm:prSet presAssocID="{A8301008-09B6-4553-94BE-5D396582DCC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6D98A2-2082-4979-997C-CB907FB9B3D9}" type="pres">
      <dgm:prSet presAssocID="{82353047-4793-4611-A723-C7905524DA06}" presName="upArrow" presStyleLbl="node1" presStyleIdx="0" presStyleCnt="2"/>
      <dgm:spPr/>
    </dgm:pt>
    <dgm:pt modelId="{C89D0582-DED6-48BD-B330-D24F3EB9C288}" type="pres">
      <dgm:prSet presAssocID="{82353047-4793-4611-A723-C7905524DA06}" presName="upArrowText" presStyleLbl="revTx" presStyleIdx="0" presStyleCnt="2" custScaleX="108751" custScaleY="47405" custLinFactNeighborX="4743" custLinFactNeighborY="-113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8F6F0B-5DB5-4B92-948D-560CC8DA1921}" type="pres">
      <dgm:prSet presAssocID="{72890102-ED63-4D8A-9041-703A2F022594}" presName="downArrow" presStyleLbl="node1" presStyleIdx="1" presStyleCnt="2"/>
      <dgm:spPr/>
    </dgm:pt>
    <dgm:pt modelId="{CA0A2EE7-270C-4F70-97D1-481282DDD2ED}" type="pres">
      <dgm:prSet presAssocID="{72890102-ED63-4D8A-9041-703A2F022594}" presName="downArrowText" presStyleLbl="revTx" presStyleIdx="1" presStyleCnt="2" custScaleY="159990" custLinFactNeighborX="-960" custLinFactNeighborY="-2332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14E20BB-DE6D-4C7A-ACA1-9479F2E04DB4}" type="presOf" srcId="{82353047-4793-4611-A723-C7905524DA06}" destId="{C89D0582-DED6-48BD-B330-D24F3EB9C288}" srcOrd="0" destOrd="0" presId="urn:microsoft.com/office/officeart/2005/8/layout/arrow4"/>
    <dgm:cxn modelId="{9F327AF9-94FF-4A12-A822-E1D24F2F5B9E}" srcId="{72890102-ED63-4D8A-9041-703A2F022594}" destId="{7B758C3E-4522-4993-8A34-670F715C522A}" srcOrd="3" destOrd="0" parTransId="{FAAC0CD8-B36D-4994-8005-78DEDC065F62}" sibTransId="{E24BE10A-FA7E-4D1E-8BF0-A0BACB89AD68}"/>
    <dgm:cxn modelId="{EBDCA0D7-4F16-47CC-B479-68DB0D0D60C8}" srcId="{72890102-ED63-4D8A-9041-703A2F022594}" destId="{43DE451D-6576-4F78-AAD7-4948BBD7C365}" srcOrd="1" destOrd="0" parTransId="{448681EB-2B4E-4286-A33B-CFD18BF492C5}" sibTransId="{524B0FE9-B6B5-4817-AAC6-2D8A691BAA71}"/>
    <dgm:cxn modelId="{F9B3DD0C-A09F-4E51-8433-6B27CF292AD0}" type="presOf" srcId="{7B758C3E-4522-4993-8A34-670F715C522A}" destId="{CA0A2EE7-270C-4F70-97D1-481282DDD2ED}" srcOrd="0" destOrd="4" presId="urn:microsoft.com/office/officeart/2005/8/layout/arrow4"/>
    <dgm:cxn modelId="{DB9DF5A6-C75B-479B-8018-AC8D130BFE73}" type="presOf" srcId="{43DE451D-6576-4F78-AAD7-4948BBD7C365}" destId="{CA0A2EE7-270C-4F70-97D1-481282DDD2ED}" srcOrd="0" destOrd="2" presId="urn:microsoft.com/office/officeart/2005/8/layout/arrow4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2BF6792E-A041-4C70-BC82-E77313C948AB}" srcId="{72890102-ED63-4D8A-9041-703A2F022594}" destId="{58011EA1-C210-4CC5-B78E-29867290D50A}" srcOrd="0" destOrd="0" parTransId="{592D7BB8-AF65-46EC-B9AA-2459279CA997}" sibTransId="{54AAC55B-1098-497E-9693-F35513260BE9}"/>
    <dgm:cxn modelId="{53351B5D-AE23-4B61-8F7D-9495CFCDA4F4}" srcId="{A8301008-09B6-4553-94BE-5D396582DCC8}" destId="{F48F216F-0B5F-47A8-B6BD-9EDABEF3056B}" srcOrd="2" destOrd="0" parTransId="{EA38D269-5A2D-4F32-9650-E89C50B723B4}" sibTransId="{7E9105FA-4CD0-4794-BBBD-9CFE4E767CDE}"/>
    <dgm:cxn modelId="{05C595D5-4C40-45BA-B64D-66EED58300FF}" type="presOf" srcId="{58011EA1-C210-4CC5-B78E-29867290D50A}" destId="{CA0A2EE7-270C-4F70-97D1-481282DDD2ED}" srcOrd="0" destOrd="1" presId="urn:microsoft.com/office/officeart/2005/8/layout/arrow4"/>
    <dgm:cxn modelId="{B1A765EE-6C30-4227-90BD-597F65D18B54}" srcId="{A8301008-09B6-4553-94BE-5D396582DCC8}" destId="{82353047-4793-4611-A723-C7905524DA06}" srcOrd="0" destOrd="0" parTransId="{0FC76FA1-D479-4411-A35A-DB5028727649}" sibTransId="{EBD0066D-37E3-4F8A-A165-B993A62266D2}"/>
    <dgm:cxn modelId="{514B6E48-7BBA-405D-A16C-40F8BE72CCBA}" srcId="{A8301008-09B6-4553-94BE-5D396582DCC8}" destId="{DA568BCA-C1E7-48A6-A9D3-65AEBCFDFE80}" srcOrd="3" destOrd="0" parTransId="{3157E311-2075-4F26-A323-35D2164266DB}" sibTransId="{E15ADCD9-6F5D-4194-A338-CD05A6B9D464}"/>
    <dgm:cxn modelId="{A0B38981-AAE4-43E3-968F-242C6FDD27EA}" type="presOf" srcId="{72890102-ED63-4D8A-9041-703A2F022594}" destId="{CA0A2EE7-270C-4F70-97D1-481282DDD2ED}" srcOrd="0" destOrd="0" presId="urn:microsoft.com/office/officeart/2005/8/layout/arrow4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6077AF45-42D7-461D-A489-6D5BF68E67B0}" type="presOf" srcId="{ACBF617F-8E68-48D4-BAC9-963F8033F812}" destId="{CA0A2EE7-270C-4F70-97D1-481282DDD2ED}" srcOrd="0" destOrd="3" presId="urn:microsoft.com/office/officeart/2005/8/layout/arrow4"/>
    <dgm:cxn modelId="{9B423EB7-2812-4DFA-AA77-8CEE78081F71}" type="presOf" srcId="{A8301008-09B6-4553-94BE-5D396582DCC8}" destId="{149C543F-6D9E-4ECA-AE2C-9FCDE5815B32}" srcOrd="0" destOrd="0" presId="urn:microsoft.com/office/officeart/2005/8/layout/arrow4"/>
    <dgm:cxn modelId="{E70D999C-3EF4-4C9F-994C-68F41F29CCF5}" srcId="{72890102-ED63-4D8A-9041-703A2F022594}" destId="{ACBF617F-8E68-48D4-BAC9-963F8033F812}" srcOrd="2" destOrd="0" parTransId="{8775E77E-6016-4C5D-9EB6-61FDC41EA551}" sibTransId="{5222F518-001D-4DBC-8BAB-09AC5C32B1CB}"/>
    <dgm:cxn modelId="{D51914DF-7A03-4E12-92C6-6E455063CE85}" srcId="{A8301008-09B6-4553-94BE-5D396582DCC8}" destId="{72890102-ED63-4D8A-9041-703A2F022594}" srcOrd="1" destOrd="0" parTransId="{AD0F6CFB-3E13-4E31-B640-AFC3BB8A3A17}" sibTransId="{F9BC722A-882C-48A9-BC88-B7924C70DEB8}"/>
    <dgm:cxn modelId="{9B9E846E-D16E-4C24-B0A4-6FE6880B5125}" type="presParOf" srcId="{149C543F-6D9E-4ECA-AE2C-9FCDE5815B32}" destId="{456D98A2-2082-4979-997C-CB907FB9B3D9}" srcOrd="0" destOrd="0" presId="urn:microsoft.com/office/officeart/2005/8/layout/arrow4"/>
    <dgm:cxn modelId="{70DD8A8B-A344-49D4-9A06-6FF71932B5E1}" type="presParOf" srcId="{149C543F-6D9E-4ECA-AE2C-9FCDE5815B32}" destId="{C89D0582-DED6-48BD-B330-D24F3EB9C288}" srcOrd="1" destOrd="0" presId="urn:microsoft.com/office/officeart/2005/8/layout/arrow4"/>
    <dgm:cxn modelId="{70414127-ED96-4D83-BF24-D1C20A346B43}" type="presParOf" srcId="{149C543F-6D9E-4ECA-AE2C-9FCDE5815B32}" destId="{5B8F6F0B-5DB5-4B92-948D-560CC8DA1921}" srcOrd="2" destOrd="0" presId="urn:microsoft.com/office/officeart/2005/8/layout/arrow4"/>
    <dgm:cxn modelId="{5B2100C0-5C8D-45AC-A05A-3F494CC9F3EB}" type="presParOf" srcId="{149C543F-6D9E-4ECA-AE2C-9FCDE5815B32}" destId="{CA0A2EE7-270C-4F70-97D1-481282DDD2ED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2E90FE-3428-4B23-B1B4-DE3E856203F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68D0497-8984-467D-B80C-3C61E02FF02C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" sz="1400" dirty="0"/>
            <a:t>Debido a las restricciones de viaje debido a la pandemia COVID-19 y en línea con la política de la FAO, el CN se reúne solo virtualmente desde mayo de 2020</a:t>
          </a:r>
          <a:endParaRPr lang="en-US" sz="1400" dirty="0"/>
        </a:p>
      </dgm:t>
    </dgm:pt>
    <dgm:pt modelId="{1A8464F3-F809-476E-9BD6-2A8772A03595}" type="par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16608821-6688-4F65-8CA5-740464624747}" type="sib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C2E8C396-C797-49D6-BE26-BC53F908B9D1}" type="pres">
      <dgm:prSet presAssocID="{062E90FE-3428-4B23-B1B4-DE3E856203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CAC78D-E12E-448F-BD2D-DDA9BE18257D}" type="pres">
      <dgm:prSet presAssocID="{068D0497-8984-467D-B80C-3C61E02FF02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107D87-830A-4705-8B5C-135FF4632DA3}" srcId="{062E90FE-3428-4B23-B1B4-DE3E856203FA}" destId="{068D0497-8984-467D-B80C-3C61E02FF02C}" srcOrd="0" destOrd="0" parTransId="{1A8464F3-F809-476E-9BD6-2A8772A03595}" sibTransId="{16608821-6688-4F65-8CA5-740464624747}"/>
    <dgm:cxn modelId="{B72B8BF0-2FA5-412A-AE79-1F24BFEC07FC}" type="presOf" srcId="{068D0497-8984-467D-B80C-3C61E02FF02C}" destId="{58CAC78D-E12E-448F-BD2D-DDA9BE18257D}" srcOrd="0" destOrd="0" presId="urn:microsoft.com/office/officeart/2005/8/layout/vList2"/>
    <dgm:cxn modelId="{2887E2A1-9589-4BB8-BEE1-EF78AF013A4A}" type="presOf" srcId="{062E90FE-3428-4B23-B1B4-DE3E856203FA}" destId="{C2E8C396-C797-49D6-BE26-BC53F908B9D1}" srcOrd="0" destOrd="0" presId="urn:microsoft.com/office/officeart/2005/8/layout/vList2"/>
    <dgm:cxn modelId="{7FBCD77E-A270-42B2-87A7-EDC68BF651BF}" type="presParOf" srcId="{C2E8C396-C797-49D6-BE26-BC53F908B9D1}" destId="{58CAC78D-E12E-448F-BD2D-DDA9BE1825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/>
      <dgm:spPr/>
      <dgm:t>
        <a:bodyPr/>
        <a:lstStyle/>
        <a:p>
          <a:r>
            <a:rPr lang="es-ES" dirty="0"/>
            <a:t>Para continuar con el trabajo principal del CN, el CN acordó </a:t>
          </a:r>
          <a:r>
            <a:rPr lang="es-ES" b="1" dirty="0"/>
            <a:t>utilizar OCS</a:t>
          </a:r>
          <a:r>
            <a:rPr lang="es-ES" dirty="0"/>
            <a:t> para revisar el borrador de NIMF</a:t>
          </a:r>
          <a:endParaRPr lang="en-US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/>
      <dgm:spPr/>
      <dgm:t>
        <a:bodyPr/>
        <a:lstStyle/>
        <a:p>
          <a:r>
            <a:rPr lang="es-ES" dirty="0"/>
            <a:t>El CN </a:t>
          </a:r>
          <a:r>
            <a:rPr lang="es-ES" b="1" dirty="0"/>
            <a:t>revisó el borrador</a:t>
          </a:r>
          <a:r>
            <a:rPr lang="es-ES" dirty="0"/>
            <a:t> de NIMF a partir del 14 de mayo de 2021.</a:t>
          </a:r>
          <a:endParaRPr lang="es-CL" dirty="0"/>
        </a:p>
        <a:p>
          <a:r>
            <a:rPr lang="es-ES" dirty="0"/>
            <a:t>El Administrador abordó los comentarios y revisó el borrador.</a:t>
          </a:r>
          <a:endParaRPr lang="en-US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/>
      <dgm:spPr/>
      <dgm:t>
        <a:bodyPr/>
        <a:lstStyle/>
        <a:p>
          <a:r>
            <a:rPr lang="es-ES" dirty="0"/>
            <a:t>Mayo 2021</a:t>
          </a:r>
        </a:p>
        <a:p>
          <a:r>
            <a:rPr lang="es-ES" dirty="0"/>
            <a:t>El CN </a:t>
          </a:r>
          <a:r>
            <a:rPr lang="es-ES" b="1" dirty="0"/>
            <a:t>aprobó el borrador de NIMF</a:t>
          </a:r>
          <a:r>
            <a:rPr lang="es-ES" dirty="0"/>
            <a:t> para la primera consulta</a:t>
          </a:r>
          <a:endParaRPr lang="es-CL" dirty="0"/>
        </a:p>
        <a:p>
          <a:r>
            <a:rPr lang="es-ES" dirty="0"/>
            <a:t>1 de julio - 30 de sept. de 2021</a:t>
          </a:r>
          <a:endParaRPr lang="en-US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48BB1495-F2F2-4DEA-9E73-209C16128E07}" type="pres">
      <dgm:prSet presAssocID="{C382F03E-AE58-40D4-A89F-19C42EE12E6C}" presName="Accent3" presStyleCnt="0"/>
      <dgm:spPr/>
    </dgm:pt>
    <dgm:pt modelId="{C68E4BB0-E0C6-43E0-A6E4-12CD286DD510}" type="pres">
      <dgm:prSet presAssocID="{C382F03E-AE58-40D4-A89F-19C42EE12E6C}" presName="Accent" presStyleLbl="node1" presStyleIdx="0" presStyleCnt="3" custLinFactNeighborY="4500"/>
      <dgm:spPr/>
    </dgm:pt>
    <dgm:pt modelId="{E95E1550-923A-44ED-90F1-0292A071505B}" type="pres">
      <dgm:prSet presAssocID="{C382F03E-AE58-40D4-A89F-19C42EE12E6C}" presName="ParentBackground3" presStyleCnt="0"/>
      <dgm:spPr/>
    </dgm:pt>
    <dgm:pt modelId="{26D0CB6F-9D1E-4870-A28C-24B3E6F34270}" type="pres">
      <dgm:prSet presAssocID="{C382F03E-AE58-40D4-A89F-19C42EE12E6C}" presName="ParentBackground" presStyleLbl="fgAcc1" presStyleIdx="0" presStyleCnt="3" custLinFactNeighborY="4820"/>
      <dgm:spPr/>
      <dgm:t>
        <a:bodyPr/>
        <a:lstStyle/>
        <a:p>
          <a:endParaRPr lang="en-US"/>
        </a:p>
      </dgm:t>
    </dgm:pt>
    <dgm:pt modelId="{554668F1-CDFB-405D-A9CA-72AE65ECE5C1}" type="pres">
      <dgm:prSet presAssocID="{C382F03E-AE58-40D4-A89F-19C42EE12E6C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E8386-1589-4B9C-8241-6A634A9938DF}" type="pres">
      <dgm:prSet presAssocID="{A2628670-AB9C-4EA0-9C39-B043E60D52CE}" presName="Accent2" presStyleCnt="0"/>
      <dgm:spPr/>
    </dgm:pt>
    <dgm:pt modelId="{E383C4F5-3DAD-4D8B-9707-03D7012EE91C}" type="pres">
      <dgm:prSet presAssocID="{A2628670-AB9C-4EA0-9C39-B043E60D52CE}" presName="Accent" presStyleLbl="node1" presStyleIdx="1" presStyleCnt="3"/>
      <dgm:spPr/>
    </dgm:pt>
    <dgm:pt modelId="{5ED1F913-5E3F-4E32-ACD0-2BB3A246765F}" type="pres">
      <dgm:prSet presAssocID="{A2628670-AB9C-4EA0-9C39-B043E60D52CE}" presName="ParentBackground2" presStyleCnt="0"/>
      <dgm:spPr/>
    </dgm:pt>
    <dgm:pt modelId="{37C8EEE5-C7F1-40CA-952F-3BA974652F54}" type="pres">
      <dgm:prSet presAssocID="{A2628670-AB9C-4EA0-9C39-B043E60D52CE}" presName="ParentBackground" presStyleLbl="fgAcc1" presStyleIdx="1" presStyleCnt="3"/>
      <dgm:spPr/>
      <dgm:t>
        <a:bodyPr/>
        <a:lstStyle/>
        <a:p>
          <a:endParaRPr lang="en-US"/>
        </a:p>
      </dgm:t>
    </dgm:pt>
    <dgm:pt modelId="{22DA759B-7605-41D5-85FC-E986B34881F6}" type="pres">
      <dgm:prSet presAssocID="{A2628670-AB9C-4EA0-9C39-B043E60D52C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2" presStyleCnt="3" custLinFactNeighborY="-3498"/>
      <dgm:spPr/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2" presStyleCnt="3" custLinFactNeighborY="-5302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12501389-8E6E-4FC9-8FE6-419377B1FA9A}" srcId="{0DADA17C-C4D2-487F-BA92-B655F034B9B3}" destId="{A2628670-AB9C-4EA0-9C39-B043E60D52CE}" srcOrd="1" destOrd="0" parTransId="{B2DB0B61-5081-428B-B287-F8F16C7AABD8}" sibTransId="{69E09133-8CA2-4CFD-B80B-CE9F7DDA1451}"/>
    <dgm:cxn modelId="{8ABB93C4-D1C6-4C36-8AD8-D779EAD9B16D}" type="presOf" srcId="{A2628670-AB9C-4EA0-9C39-B043E60D52CE}" destId="{22DA759B-7605-41D5-85FC-E986B34881F6}" srcOrd="1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D14E79F-4A33-499E-9E5E-8CCB6C7CE6AB}" type="presOf" srcId="{8E44761C-6997-4386-9D64-1AAD37D82E15}" destId="{9C9378A5-A50C-4E83-91E7-152F5E2FD5FD}" srcOrd="0" destOrd="0" presId="urn:microsoft.com/office/officeart/2011/layout/CircleProcess"/>
    <dgm:cxn modelId="{0CC7EB10-9F04-4C1D-B13E-6F3D7BA06E54}" type="presOf" srcId="{A2628670-AB9C-4EA0-9C39-B043E60D52CE}" destId="{37C8EEE5-C7F1-40CA-952F-3BA974652F54}" srcOrd="0" destOrd="0" presId="urn:microsoft.com/office/officeart/2011/layout/CircleProcess"/>
    <dgm:cxn modelId="{1E0E7CFA-43F2-4725-94CB-BB4335815A38}" type="presOf" srcId="{C382F03E-AE58-40D4-A89F-19C42EE12E6C}" destId="{26D0CB6F-9D1E-4870-A28C-24B3E6F34270}" srcOrd="0" destOrd="0" presId="urn:microsoft.com/office/officeart/2011/layout/CircleProcess"/>
    <dgm:cxn modelId="{1FE211E5-C89F-4D47-9454-D48EE4420604}" srcId="{0DADA17C-C4D2-487F-BA92-B655F034B9B3}" destId="{C382F03E-AE58-40D4-A89F-19C42EE12E6C}" srcOrd="2" destOrd="0" parTransId="{E58C6D17-54B3-4066-A1C7-582D50138DFE}" sibTransId="{44A98FB9-68FB-48C6-AF68-7B23240A8895}"/>
    <dgm:cxn modelId="{4B7BC618-755C-4D84-BBFA-C1A629D3C51D}" type="presOf" srcId="{C382F03E-AE58-40D4-A89F-19C42EE12E6C}" destId="{554668F1-CDFB-405D-A9CA-72AE65ECE5C1}" srcOrd="1" destOrd="0" presId="urn:microsoft.com/office/officeart/2011/layout/CircleProcess"/>
    <dgm:cxn modelId="{B161EFD5-9FBB-4FC9-A4B1-7BFF323B4879}" type="presOf" srcId="{8E44761C-6997-4386-9D64-1AAD37D82E15}" destId="{9444350C-1A5C-4542-B827-F1F44FD69FFC}" srcOrd="1" destOrd="0" presId="urn:microsoft.com/office/officeart/2011/layout/CircleProcess"/>
    <dgm:cxn modelId="{FE595369-1149-4437-9E11-3922FAD00552}" type="presParOf" srcId="{A7D55C90-9279-4521-846A-BAC0DBEA9EF6}" destId="{48BB1495-F2F2-4DEA-9E73-209C16128E07}" srcOrd="0" destOrd="0" presId="urn:microsoft.com/office/officeart/2011/layout/CircleProcess"/>
    <dgm:cxn modelId="{9B537C42-CE38-4182-BA3C-F0FEBF378E9C}" type="presParOf" srcId="{48BB1495-F2F2-4DEA-9E73-209C16128E07}" destId="{C68E4BB0-E0C6-43E0-A6E4-12CD286DD510}" srcOrd="0" destOrd="0" presId="urn:microsoft.com/office/officeart/2011/layout/CircleProcess"/>
    <dgm:cxn modelId="{B181133A-A3D2-47A2-82AD-B15CE0BA0438}" type="presParOf" srcId="{A7D55C90-9279-4521-846A-BAC0DBEA9EF6}" destId="{E95E1550-923A-44ED-90F1-0292A071505B}" srcOrd="1" destOrd="0" presId="urn:microsoft.com/office/officeart/2011/layout/CircleProcess"/>
    <dgm:cxn modelId="{1BE9CAEA-24C7-4EDA-BC29-9408ECC1948B}" type="presParOf" srcId="{E95E1550-923A-44ED-90F1-0292A071505B}" destId="{26D0CB6F-9D1E-4870-A28C-24B3E6F34270}" srcOrd="0" destOrd="0" presId="urn:microsoft.com/office/officeart/2011/layout/CircleProcess"/>
    <dgm:cxn modelId="{DA780ED7-BC53-4304-B091-261E1944BFF8}" type="presParOf" srcId="{A7D55C90-9279-4521-846A-BAC0DBEA9EF6}" destId="{554668F1-CDFB-405D-A9CA-72AE65ECE5C1}" srcOrd="2" destOrd="0" presId="urn:microsoft.com/office/officeart/2011/layout/CircleProcess"/>
    <dgm:cxn modelId="{20764DAF-35BC-42A8-8061-900FC0A12AE8}" type="presParOf" srcId="{A7D55C90-9279-4521-846A-BAC0DBEA9EF6}" destId="{2ECE8386-1589-4B9C-8241-6A634A9938DF}" srcOrd="3" destOrd="0" presId="urn:microsoft.com/office/officeart/2011/layout/CircleProcess"/>
    <dgm:cxn modelId="{4E5A979F-43EB-45BB-B616-4E61F344457D}" type="presParOf" srcId="{2ECE8386-1589-4B9C-8241-6A634A9938DF}" destId="{E383C4F5-3DAD-4D8B-9707-03D7012EE91C}" srcOrd="0" destOrd="0" presId="urn:microsoft.com/office/officeart/2011/layout/CircleProcess"/>
    <dgm:cxn modelId="{FEBFF6F0-5893-4F2C-9FFD-59751CB6226A}" type="presParOf" srcId="{A7D55C90-9279-4521-846A-BAC0DBEA9EF6}" destId="{5ED1F913-5E3F-4E32-ACD0-2BB3A246765F}" srcOrd="4" destOrd="0" presId="urn:microsoft.com/office/officeart/2011/layout/CircleProcess"/>
    <dgm:cxn modelId="{C28DEBF5-4660-4917-AD70-7482FA2EE406}" type="presParOf" srcId="{5ED1F913-5E3F-4E32-ACD0-2BB3A246765F}" destId="{37C8EEE5-C7F1-40CA-952F-3BA974652F54}" srcOrd="0" destOrd="0" presId="urn:microsoft.com/office/officeart/2011/layout/CircleProcess"/>
    <dgm:cxn modelId="{AA6CE858-03FD-4E2B-8872-BB84D7955426}" type="presParOf" srcId="{A7D55C90-9279-4521-846A-BAC0DBEA9EF6}" destId="{22DA759B-7605-41D5-85FC-E986B34881F6}" srcOrd="5" destOrd="0" presId="urn:microsoft.com/office/officeart/2011/layout/CircleProcess"/>
    <dgm:cxn modelId="{94F435B2-210A-423D-8F8A-47410C9F1681}" type="presParOf" srcId="{A7D55C90-9279-4521-846A-BAC0DBEA9EF6}" destId="{7863A790-976C-4466-9151-967372B44496}" srcOrd="6" destOrd="0" presId="urn:microsoft.com/office/officeart/2011/layout/CircleProcess"/>
    <dgm:cxn modelId="{70BCC8C1-6A8C-47CD-914D-30DD21C2BF8E}" type="presParOf" srcId="{7863A790-976C-4466-9151-967372B44496}" destId="{574DAFAF-C354-4CB4-B5DC-2AD4E9F76473}" srcOrd="0" destOrd="0" presId="urn:microsoft.com/office/officeart/2011/layout/CircleProcess"/>
    <dgm:cxn modelId="{7382FA46-A139-4A27-BAE9-F6C08EA92A11}" type="presParOf" srcId="{A7D55C90-9279-4521-846A-BAC0DBEA9EF6}" destId="{C918D609-8CF4-4D05-8FFA-477F71A4301E}" srcOrd="7" destOrd="0" presId="urn:microsoft.com/office/officeart/2011/layout/CircleProcess"/>
    <dgm:cxn modelId="{9243CAFA-48C3-49A1-8268-E56C06A48C05}" type="presParOf" srcId="{C918D609-8CF4-4D05-8FFA-477F71A4301E}" destId="{9C9378A5-A50C-4E83-91E7-152F5E2FD5FD}" srcOrd="0" destOrd="0" presId="urn:microsoft.com/office/officeart/2011/layout/CircleProcess"/>
    <dgm:cxn modelId="{F68957CA-7875-42CE-909D-CD170808BE78}" type="presParOf" srcId="{A7D55C90-9279-4521-846A-BAC0DBEA9EF6}" destId="{9444350C-1A5C-4542-B827-F1F44FD69FFC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" baseline="0" dirty="0">
              <a:effectLst/>
            </a:rPr>
            <a:t>La norma ha sido </a:t>
          </a:r>
          <a:r>
            <a:rPr lang="es-ES" b="1" baseline="0" dirty="0">
              <a:effectLst/>
            </a:rPr>
            <a:t>revisada</a:t>
          </a:r>
          <a:r>
            <a:rPr lang="es-ES" baseline="0" dirty="0">
              <a:effectLst/>
            </a:rPr>
            <a:t>, para adecuarse a otras normas de tratamiento (temperatura, fumigación, atmósfera mod.) considerando todos los elementos indicados en la Especificación </a:t>
          </a:r>
          <a:r>
            <a:rPr lang="es-ES" baseline="0" dirty="0" err="1">
              <a:effectLst/>
            </a:rPr>
            <a:t>N°</a:t>
          </a:r>
          <a:r>
            <a:rPr lang="es-ES" baseline="0" dirty="0">
              <a:effectLst/>
            </a:rPr>
            <a:t> 62</a:t>
          </a:r>
          <a:endParaRPr lang="en-US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" dirty="0">
              <a:effectLst/>
            </a:rPr>
            <a:t>Como consecuencia, se </a:t>
          </a:r>
          <a:r>
            <a:rPr lang="es-ES" b="1" dirty="0">
              <a:effectLst/>
            </a:rPr>
            <a:t>eliminaron</a:t>
          </a:r>
          <a:r>
            <a:rPr lang="es-ES" dirty="0">
              <a:effectLst/>
            </a:rPr>
            <a:t> ciertas secciones como la eficacia (tratada en la NIMF 28) y los dos apéndices, así como también se eliminó </a:t>
          </a:r>
          <a:r>
            <a:rPr lang="es-ES" dirty="0" err="1">
              <a:effectLst/>
            </a:rPr>
            <a:t>Dmax</a:t>
          </a:r>
          <a:r>
            <a:rPr lang="es-ES" dirty="0">
              <a:effectLst/>
            </a:rPr>
            <a:t> (asunto calidad/sanidad) excepto en un caso</a:t>
          </a:r>
          <a:r>
            <a:rPr lang="en-US" dirty="0">
              <a:effectLst/>
            </a:rPr>
            <a:t> 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F92F3236-E2EE-48E8-B5CD-A106736E207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s-ES" baseline="0" dirty="0">
              <a:effectLst/>
            </a:rPr>
            <a:t>Se </a:t>
          </a:r>
          <a:r>
            <a:rPr lang="es-ES" b="1" baseline="0" dirty="0">
              <a:effectLst/>
            </a:rPr>
            <a:t>actualizaron</a:t>
          </a:r>
          <a:r>
            <a:rPr lang="es-ES" baseline="0" dirty="0">
              <a:effectLst/>
            </a:rPr>
            <a:t> las referencias, se </a:t>
          </a:r>
          <a:r>
            <a:rPr lang="es-ES" b="1" baseline="0" dirty="0">
              <a:effectLst/>
            </a:rPr>
            <a:t>introdujeron</a:t>
          </a:r>
          <a:r>
            <a:rPr lang="es-ES" baseline="0" dirty="0">
              <a:effectLst/>
            </a:rPr>
            <a:t> algunos términos nuevos como "calificación operativa" y "calificación de desempeño", así como el uso del término del glosario "carga de productos básicos".</a:t>
          </a:r>
          <a:endParaRPr lang="en-US" dirty="0">
            <a:effectLst/>
          </a:endParaRPr>
        </a:p>
      </dgm:t>
    </dgm:pt>
    <dgm:pt modelId="{DC77D5F0-0E8A-45F3-9FC2-E226E3866711}" type="par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14BFC3C7-3FE8-484A-86CE-DF867A5E0ECE}" type="sib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7FC4F-B79B-4F0F-A366-2FAC4E37667B}" type="pres">
      <dgm:prSet presAssocID="{75DA8EFE-E4FD-48E8-9E44-8CD343EC2021}" presName="spacer" presStyleCnt="0"/>
      <dgm:spPr/>
    </dgm:pt>
    <dgm:pt modelId="{12C1CF0B-508B-495D-845A-AAC9EED048F3}" type="pres">
      <dgm:prSet presAssocID="{F92F3236-E2EE-48E8-B5CD-A106736E20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DA09A1-58E3-4A16-9387-A27DC12A2287}" type="presOf" srcId="{2C243417-4429-4F99-9031-B494CD4F6649}" destId="{CF0706D9-00F0-468B-8241-FAC70EC4A3A4}" srcOrd="0" destOrd="0" presId="urn:microsoft.com/office/officeart/2005/8/layout/vList2"/>
    <dgm:cxn modelId="{BA412FE4-2E2E-4E2C-ABF2-F41012E8B59E}" type="presOf" srcId="{57490F1C-EAA0-4708-9D90-530F8B54C6EA}" destId="{5FE61560-10CC-43AC-8188-78B860A2B38A}" srcOrd="0" destOrd="0" presId="urn:microsoft.com/office/officeart/2005/8/layout/vList2"/>
    <dgm:cxn modelId="{8AD2C1D3-46F8-40AE-9E5F-160B54CAA3A6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D96C9DE0-0CF7-49EB-8647-898CC20249CB}" type="presOf" srcId="{F92F3236-E2EE-48E8-B5CD-A106736E207A}" destId="{12C1CF0B-508B-495D-845A-AAC9EED048F3}" srcOrd="0" destOrd="0" presId="urn:microsoft.com/office/officeart/2005/8/layout/vList2"/>
    <dgm:cxn modelId="{75C759AA-FC8A-432B-8FC6-4B4D3D6AF92D}" srcId="{2C243417-4429-4F99-9031-B494CD4F6649}" destId="{F92F3236-E2EE-48E8-B5CD-A106736E207A}" srcOrd="2" destOrd="0" parTransId="{DC77D5F0-0E8A-45F3-9FC2-E226E3866711}" sibTransId="{14BFC3C7-3FE8-484A-86CE-DF867A5E0ECE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8B4CB27-F23D-41F8-9E5B-8459BD096F1F}" type="presParOf" srcId="{CF0706D9-00F0-468B-8241-FAC70EC4A3A4}" destId="{5FE61560-10CC-43AC-8188-78B860A2B38A}" srcOrd="0" destOrd="0" presId="urn:microsoft.com/office/officeart/2005/8/layout/vList2"/>
    <dgm:cxn modelId="{4DDB7EA5-DA9B-414B-B6C1-BFEC92DB37E7}" type="presParOf" srcId="{CF0706D9-00F0-468B-8241-FAC70EC4A3A4}" destId="{C2BB8742-F1F5-4F63-BCF9-314F69289CB5}" srcOrd="1" destOrd="0" presId="urn:microsoft.com/office/officeart/2005/8/layout/vList2"/>
    <dgm:cxn modelId="{F3E3C566-8B0D-436F-A755-C921CAB3F4C8}" type="presParOf" srcId="{CF0706D9-00F0-468B-8241-FAC70EC4A3A4}" destId="{A8BD9E9C-7492-466D-82DB-E410D5ABD254}" srcOrd="2" destOrd="0" presId="urn:microsoft.com/office/officeart/2005/8/layout/vList2"/>
    <dgm:cxn modelId="{5B875B7F-76B3-4BA0-8865-9DFF4A10EAF1}" type="presParOf" srcId="{CF0706D9-00F0-468B-8241-FAC70EC4A3A4}" destId="{5097FC4F-B79B-4F0F-A366-2FAC4E37667B}" srcOrd="3" destOrd="0" presId="urn:microsoft.com/office/officeart/2005/8/layout/vList2"/>
    <dgm:cxn modelId="{0D7EFDC8-6167-49E5-AE5B-60975BFE8BB1}" type="presParOf" srcId="{CF0706D9-00F0-468B-8241-FAC70EC4A3A4}" destId="{12C1CF0B-508B-495D-845A-AAC9EED048F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baseline="0" dirty="0"/>
            <a:t>La energía mínima para la irradiación de rayos X se </a:t>
          </a:r>
          <a:r>
            <a:rPr lang="es-ES" b="1" baseline="0" dirty="0"/>
            <a:t>incrementó</a:t>
          </a:r>
          <a:r>
            <a:rPr lang="es-ES" baseline="0" dirty="0"/>
            <a:t> de 5 </a:t>
          </a:r>
          <a:r>
            <a:rPr lang="es-ES" baseline="0" dirty="0" err="1"/>
            <a:t>MeV</a:t>
          </a:r>
          <a:r>
            <a:rPr lang="es-ES" baseline="0" dirty="0"/>
            <a:t> a 7,5 </a:t>
          </a:r>
          <a:r>
            <a:rPr lang="es-ES" baseline="0" dirty="0" err="1"/>
            <a:t>MeV</a:t>
          </a:r>
          <a:r>
            <a:rPr lang="es-ES" baseline="0" dirty="0"/>
            <a:t> debido a una propuesta actual del CODEX y a una tecnología en desarrollo, que duplica la eficacia de la irradiación de rayos X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baseline="0" dirty="0"/>
            <a:t>Se </a:t>
          </a:r>
          <a:r>
            <a:rPr lang="es-ES" b="1" baseline="0" dirty="0"/>
            <a:t>agregó</a:t>
          </a:r>
          <a:r>
            <a:rPr lang="es-ES" baseline="0" dirty="0"/>
            <a:t> una sección sobre el proceso de validación para una instalación de tratamiento para mostrar dónde debe participar una ONPF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2" custScaleX="277653" custScaleY="384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ScaleX="277778" custScaleY="3441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2B98F234-A346-4BCA-AA7F-23AF6BFB22BC}" type="presOf" srcId="{F3FDE07C-622B-4787-ACDC-D516BFC0C11D}" destId="{E3B9DE29-CCAA-496D-B02E-17C14DE2A403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509A4D7C-3639-4652-904B-A4DE6A1F07EF}" type="presParOf" srcId="{27EF3092-CFD1-4A53-B482-517046097FD4}" destId="{5A4D5B69-FA08-44A9-B8DD-6837481F3312}" srcOrd="0" destOrd="0" presId="urn:microsoft.com/office/officeart/2005/8/layout/vList5"/>
    <dgm:cxn modelId="{E934AD43-F912-40F8-986E-5CC9E36AADDF}" type="presParOf" srcId="{5A4D5B69-FA08-44A9-B8DD-6837481F3312}" destId="{E3B9DE29-CCAA-496D-B02E-17C14DE2A403}" srcOrd="0" destOrd="0" presId="urn:microsoft.com/office/officeart/2005/8/layout/vList5"/>
    <dgm:cxn modelId="{5B822012-8FD6-48B4-9494-6877FCF147EA}" type="presParOf" srcId="{27EF3092-CFD1-4A53-B482-517046097FD4}" destId="{A59F524A-5EE1-497E-88FA-C1699804AD9F}" srcOrd="1" destOrd="0" presId="urn:microsoft.com/office/officeart/2005/8/layout/vList5"/>
    <dgm:cxn modelId="{6D82AAC1-F215-40E6-B7BB-3B6EC6382392}" type="presParOf" srcId="{27EF3092-CFD1-4A53-B482-517046097FD4}" destId="{FF80D77B-FA69-4718-8017-2F521818D03C}" srcOrd="2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382C74E-5D46-4DC3-AC22-64B10CF1D6CE}">
      <dgm:prSet/>
      <dgm:spPr/>
      <dgm:t>
        <a:bodyPr/>
        <a:lstStyle/>
        <a:p>
          <a:r>
            <a:rPr lang="es-CL" baseline="0" noProof="0" dirty="0"/>
            <a:t>PC, ORPF, otras organizaciones  relevantes</a:t>
          </a:r>
          <a:r>
            <a:rPr lang="en-GB" baseline="0" dirty="0"/>
            <a:t> </a:t>
          </a:r>
          <a:endParaRPr lang="en-US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9E1C1F1F-8814-4C30-BD3C-4B957BDB997A}">
      <dgm:prSet/>
      <dgm:spPr/>
      <dgm:t>
        <a:bodyPr/>
        <a:lstStyle/>
        <a:p>
          <a:pPr rtl="0"/>
          <a:r>
            <a:rPr lang="es-ES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están invitados a comentar y presentar posibles problemas de implementación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A488A9-231C-476C-8087-5C751FC752C3}" type="parTrans" cxnId="{E8728FA6-307D-434A-B63B-D1AACF3EF617}">
      <dgm:prSet/>
      <dgm:spPr/>
      <dgm:t>
        <a:bodyPr/>
        <a:lstStyle/>
        <a:p>
          <a:endParaRPr lang="en-US"/>
        </a:p>
      </dgm:t>
    </dgm:pt>
    <dgm:pt modelId="{075A223D-FA89-43BF-A3CF-BCF830EB0428}" type="sibTrans" cxnId="{E8728FA6-307D-434A-B63B-D1AACF3EF617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sz="1400" baseline="0" dirty="0"/>
            <a:t>Por ej.: vectores y criterios de valoración no relacionados con la mortalidad, eliminación de la orientación para la investigación, etc.</a:t>
          </a:r>
          <a:r>
            <a:rPr lang="en-GB" sz="1400" baseline="0" dirty="0"/>
            <a:t>.</a:t>
          </a:r>
          <a:endParaRPr lang="en-US" sz="14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C15197EB-8650-4D2A-A96E-761603F4027B}" type="pres">
      <dgm:prSet presAssocID="{6A10BC4E-81DE-4D3D-93A6-5A692196B43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97806AB-DCB2-4291-924D-661D53EAC9FE}" type="pres">
      <dgm:prSet presAssocID="{6382C74E-5D46-4DC3-AC22-64B10CF1D6CE}" presName="chaos" presStyleCnt="0"/>
      <dgm:spPr/>
    </dgm:pt>
    <dgm:pt modelId="{6BB1CEAB-BD39-444B-8DB8-6E9A2A64D75C}" type="pres">
      <dgm:prSet presAssocID="{6382C74E-5D46-4DC3-AC22-64B10CF1D6CE}" presName="parTx1" presStyleLbl="revTx" presStyleIdx="0" presStyleCnt="2"/>
      <dgm:spPr/>
      <dgm:t>
        <a:bodyPr/>
        <a:lstStyle/>
        <a:p>
          <a:endParaRPr lang="en-US"/>
        </a:p>
      </dgm:t>
    </dgm:pt>
    <dgm:pt modelId="{E280F55D-9403-4F13-9805-B94E71F803FC}" type="pres">
      <dgm:prSet presAssocID="{6382C74E-5D46-4DC3-AC22-64B10CF1D6CE}" presName="c1" presStyleLbl="node1" presStyleIdx="0" presStyleCnt="19"/>
      <dgm:spPr/>
    </dgm:pt>
    <dgm:pt modelId="{A28F0C88-092F-403A-9A6E-217B337A8A9D}" type="pres">
      <dgm:prSet presAssocID="{6382C74E-5D46-4DC3-AC22-64B10CF1D6CE}" presName="c2" presStyleLbl="node1" presStyleIdx="1" presStyleCnt="19"/>
      <dgm:spPr/>
    </dgm:pt>
    <dgm:pt modelId="{0BFB8616-A2D3-4D3F-AB0A-60F3D08E4EF5}" type="pres">
      <dgm:prSet presAssocID="{6382C74E-5D46-4DC3-AC22-64B10CF1D6CE}" presName="c3" presStyleLbl="node1" presStyleIdx="2" presStyleCnt="19"/>
      <dgm:spPr/>
    </dgm:pt>
    <dgm:pt modelId="{EF76146C-D15D-4648-82AC-DCD5F5292876}" type="pres">
      <dgm:prSet presAssocID="{6382C74E-5D46-4DC3-AC22-64B10CF1D6CE}" presName="c4" presStyleLbl="node1" presStyleIdx="3" presStyleCnt="19"/>
      <dgm:spPr/>
    </dgm:pt>
    <dgm:pt modelId="{1BF920C2-BA8E-46DB-955F-C1D7B5E1B416}" type="pres">
      <dgm:prSet presAssocID="{6382C74E-5D46-4DC3-AC22-64B10CF1D6CE}" presName="c5" presStyleLbl="node1" presStyleIdx="4" presStyleCnt="19"/>
      <dgm:spPr/>
    </dgm:pt>
    <dgm:pt modelId="{785A680E-7D5C-4ED5-BA74-2D86E16B376B}" type="pres">
      <dgm:prSet presAssocID="{6382C74E-5D46-4DC3-AC22-64B10CF1D6CE}" presName="c6" presStyleLbl="node1" presStyleIdx="5" presStyleCnt="19"/>
      <dgm:spPr/>
    </dgm:pt>
    <dgm:pt modelId="{4B77F026-E88B-4184-A115-FE5DB52B83C5}" type="pres">
      <dgm:prSet presAssocID="{6382C74E-5D46-4DC3-AC22-64B10CF1D6CE}" presName="c7" presStyleLbl="node1" presStyleIdx="6" presStyleCnt="19"/>
      <dgm:spPr/>
    </dgm:pt>
    <dgm:pt modelId="{64B263A1-3F6D-4328-BCE4-E26FA796B606}" type="pres">
      <dgm:prSet presAssocID="{6382C74E-5D46-4DC3-AC22-64B10CF1D6CE}" presName="c8" presStyleLbl="node1" presStyleIdx="7" presStyleCnt="19"/>
      <dgm:spPr/>
    </dgm:pt>
    <dgm:pt modelId="{CD5F9841-28AF-4076-BDCC-FB1F1C17EECD}" type="pres">
      <dgm:prSet presAssocID="{6382C74E-5D46-4DC3-AC22-64B10CF1D6CE}" presName="c9" presStyleLbl="node1" presStyleIdx="8" presStyleCnt="19"/>
      <dgm:spPr/>
    </dgm:pt>
    <dgm:pt modelId="{502E8A4E-2EDC-461C-BC33-A8F1F673E678}" type="pres">
      <dgm:prSet presAssocID="{6382C74E-5D46-4DC3-AC22-64B10CF1D6CE}" presName="c10" presStyleLbl="node1" presStyleIdx="9" presStyleCnt="19"/>
      <dgm:spPr/>
    </dgm:pt>
    <dgm:pt modelId="{1F6FE2D8-1C20-4D97-A95C-703BD30B4DD5}" type="pres">
      <dgm:prSet presAssocID="{6382C74E-5D46-4DC3-AC22-64B10CF1D6CE}" presName="c11" presStyleLbl="node1" presStyleIdx="10" presStyleCnt="19"/>
      <dgm:spPr/>
    </dgm:pt>
    <dgm:pt modelId="{D8EC4709-50B7-48F7-A78D-8ED285C7558B}" type="pres">
      <dgm:prSet presAssocID="{6382C74E-5D46-4DC3-AC22-64B10CF1D6CE}" presName="c12" presStyleLbl="node1" presStyleIdx="11" presStyleCnt="19"/>
      <dgm:spPr/>
    </dgm:pt>
    <dgm:pt modelId="{D2C8A74A-904B-4357-9150-78263C03E6B1}" type="pres">
      <dgm:prSet presAssocID="{6382C74E-5D46-4DC3-AC22-64B10CF1D6CE}" presName="c13" presStyleLbl="node1" presStyleIdx="12" presStyleCnt="19"/>
      <dgm:spPr/>
    </dgm:pt>
    <dgm:pt modelId="{245D2507-3A9A-4DAE-B54A-42E53FE194C4}" type="pres">
      <dgm:prSet presAssocID="{6382C74E-5D46-4DC3-AC22-64B10CF1D6CE}" presName="c14" presStyleLbl="node1" presStyleIdx="13" presStyleCnt="19"/>
      <dgm:spPr/>
    </dgm:pt>
    <dgm:pt modelId="{783FD0EA-7A5A-4D6E-ACBE-EF4A7E4B4C67}" type="pres">
      <dgm:prSet presAssocID="{6382C74E-5D46-4DC3-AC22-64B10CF1D6CE}" presName="c15" presStyleLbl="node1" presStyleIdx="14" presStyleCnt="19"/>
      <dgm:spPr/>
    </dgm:pt>
    <dgm:pt modelId="{57413E97-2AE8-4C76-A2AC-8F6E261EC8D7}" type="pres">
      <dgm:prSet presAssocID="{6382C74E-5D46-4DC3-AC22-64B10CF1D6CE}" presName="c16" presStyleLbl="node1" presStyleIdx="15" presStyleCnt="19"/>
      <dgm:spPr/>
    </dgm:pt>
    <dgm:pt modelId="{FE244410-EC14-4D70-884A-3BE4CCAA31E0}" type="pres">
      <dgm:prSet presAssocID="{6382C74E-5D46-4DC3-AC22-64B10CF1D6CE}" presName="c17" presStyleLbl="node1" presStyleIdx="16" presStyleCnt="19"/>
      <dgm:spPr/>
    </dgm:pt>
    <dgm:pt modelId="{C7F1C640-B6B7-418B-8473-6B794BE90B0B}" type="pres">
      <dgm:prSet presAssocID="{6382C74E-5D46-4DC3-AC22-64B10CF1D6CE}" presName="c18" presStyleLbl="node1" presStyleIdx="17" presStyleCnt="19"/>
      <dgm:spPr/>
    </dgm:pt>
    <dgm:pt modelId="{A54D948A-4DF4-439B-B74F-D19EA2AC5BBD}" type="pres">
      <dgm:prSet presAssocID="{8AAA9F6E-50B9-4AC0-83E0-57AD7BBDAEE2}" presName="chevronComposite1" presStyleCnt="0"/>
      <dgm:spPr/>
    </dgm:pt>
    <dgm:pt modelId="{35F7FA14-3FC2-4765-99CB-F73E74912B1F}" type="pres">
      <dgm:prSet presAssocID="{8AAA9F6E-50B9-4AC0-83E0-57AD7BBDAEE2}" presName="chevron1" presStyleLbl="sibTrans2D1" presStyleIdx="0" presStyleCnt="2" custLinFactNeighborX="49144"/>
      <dgm:spPr/>
    </dgm:pt>
    <dgm:pt modelId="{D95418A5-72B5-4FB3-9AC2-6C39E5F325F6}" type="pres">
      <dgm:prSet presAssocID="{8AAA9F6E-50B9-4AC0-83E0-57AD7BBDAEE2}" presName="spChevron1" presStyleCnt="0"/>
      <dgm:spPr/>
    </dgm:pt>
    <dgm:pt modelId="{C3BE2773-8225-44C0-91A7-6D191B7935F8}" type="pres">
      <dgm:prSet presAssocID="{8AAA9F6E-50B9-4AC0-83E0-57AD7BBDAEE2}" presName="overlap" presStyleCnt="0"/>
      <dgm:spPr/>
    </dgm:pt>
    <dgm:pt modelId="{8B5F83CC-7FB8-47A9-ACE0-0C9A386F2B96}" type="pres">
      <dgm:prSet presAssocID="{8AAA9F6E-50B9-4AC0-83E0-57AD7BBDAEE2}" presName="chevronComposite2" presStyleCnt="0"/>
      <dgm:spPr/>
    </dgm:pt>
    <dgm:pt modelId="{B8894F80-48E3-41BE-ADDD-782CE10B2F8F}" type="pres">
      <dgm:prSet presAssocID="{8AAA9F6E-50B9-4AC0-83E0-57AD7BBDAEE2}" presName="chevron2" presStyleLbl="sibTrans2D1" presStyleIdx="1" presStyleCnt="2" custLinFactNeighborX="49144"/>
      <dgm:spPr/>
    </dgm:pt>
    <dgm:pt modelId="{207E491C-24F3-496F-B6EE-7B2418E0F27B}" type="pres">
      <dgm:prSet presAssocID="{8AAA9F6E-50B9-4AC0-83E0-57AD7BBDAEE2}" presName="spChevron2" presStyleCnt="0"/>
      <dgm:spPr/>
    </dgm:pt>
    <dgm:pt modelId="{0EFD6F17-A5EC-43CD-B3CD-DB00B36AA8E0}" type="pres">
      <dgm:prSet presAssocID="{9E1C1F1F-8814-4C30-BD3C-4B957BDB997A}" presName="last" presStyleCnt="0"/>
      <dgm:spPr/>
    </dgm:pt>
    <dgm:pt modelId="{E5BA2D9B-A64A-4DF7-8DF3-B82E3EEE58C1}" type="pres">
      <dgm:prSet presAssocID="{9E1C1F1F-8814-4C30-BD3C-4B957BDB997A}" presName="circleTx" presStyleLbl="node1" presStyleIdx="18" presStyleCnt="19"/>
      <dgm:spPr/>
      <dgm:t>
        <a:bodyPr/>
        <a:lstStyle/>
        <a:p>
          <a:endParaRPr lang="en-US"/>
        </a:p>
      </dgm:t>
    </dgm:pt>
    <dgm:pt modelId="{B49EBA67-7740-49FD-A600-C1B1FC65196D}" type="pres">
      <dgm:prSet presAssocID="{9E1C1F1F-8814-4C30-BD3C-4B957BDB997A}" presName="desTxN" presStyleLbl="revTx" presStyleIdx="1" presStyleCnt="2" custScaleX="1630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E5925-3007-4A5C-BD6A-4A727F55EC53}" type="pres">
      <dgm:prSet presAssocID="{9E1C1F1F-8814-4C30-BD3C-4B957BDB997A}" presName="spN" presStyleCnt="0"/>
      <dgm:spPr/>
    </dgm:pt>
  </dgm:ptLst>
  <dgm:cxnLst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4523480D-F0E9-486D-9E6D-15FF29CC54B4}" type="presOf" srcId="{6382C74E-5D46-4DC3-AC22-64B10CF1D6CE}" destId="{6BB1CEAB-BD39-444B-8DB8-6E9A2A64D75C}" srcOrd="0" destOrd="0" presId="urn:microsoft.com/office/officeart/2009/3/layout/RandomtoResultProcess"/>
    <dgm:cxn modelId="{D928BB4E-80B1-4C0C-B030-A9EAC35C030D}" type="presOf" srcId="{6A10BC4E-81DE-4D3D-93A6-5A692196B432}" destId="{C15197EB-8650-4D2A-A96E-761603F4027B}" srcOrd="0" destOrd="0" presId="urn:microsoft.com/office/officeart/2009/3/layout/RandomtoResultProcess"/>
    <dgm:cxn modelId="{5D06E075-FA1E-415E-8C52-CB8EE570D8D3}" type="presOf" srcId="{FE7528BE-7D66-4E25-BC9C-2F75F2E63BAC}" destId="{B49EBA67-7740-49FD-A600-C1B1FC65196D}" srcOrd="0" destOrd="0" presId="urn:microsoft.com/office/officeart/2009/3/layout/RandomtoResultProcess"/>
    <dgm:cxn modelId="{0540589E-A5E4-4973-9FE1-840C14BD0B09}" srcId="{9E1C1F1F-8814-4C30-BD3C-4B957BDB997A}" destId="{FE7528BE-7D66-4E25-BC9C-2F75F2E63BAC}" srcOrd="0" destOrd="0" parTransId="{C71150CD-6BFB-4816-9AD8-2C1B07B75D72}" sibTransId="{62E73CA2-0BA7-4449-8019-6569E39F9BF0}"/>
    <dgm:cxn modelId="{E8728FA6-307D-434A-B63B-D1AACF3EF617}" srcId="{6A10BC4E-81DE-4D3D-93A6-5A692196B432}" destId="{9E1C1F1F-8814-4C30-BD3C-4B957BDB997A}" srcOrd="1" destOrd="0" parTransId="{D0A488A9-231C-476C-8087-5C751FC752C3}" sibTransId="{075A223D-FA89-43BF-A3CF-BCF830EB0428}"/>
    <dgm:cxn modelId="{427CC876-3A6A-48D4-A351-D5258B2EDB2E}" type="presOf" srcId="{9E1C1F1F-8814-4C30-BD3C-4B957BDB997A}" destId="{E5BA2D9B-A64A-4DF7-8DF3-B82E3EEE58C1}" srcOrd="0" destOrd="0" presId="urn:microsoft.com/office/officeart/2009/3/layout/RandomtoResultProcess"/>
    <dgm:cxn modelId="{EBA390A7-592E-4579-A750-E7E468A5E5AC}" type="presParOf" srcId="{C15197EB-8650-4D2A-A96E-761603F4027B}" destId="{397806AB-DCB2-4291-924D-661D53EAC9FE}" srcOrd="0" destOrd="0" presId="urn:microsoft.com/office/officeart/2009/3/layout/RandomtoResultProcess"/>
    <dgm:cxn modelId="{50A31AAB-AD0D-476E-9F4C-64A88DC3C6DE}" type="presParOf" srcId="{397806AB-DCB2-4291-924D-661D53EAC9FE}" destId="{6BB1CEAB-BD39-444B-8DB8-6E9A2A64D75C}" srcOrd="0" destOrd="0" presId="urn:microsoft.com/office/officeart/2009/3/layout/RandomtoResultProcess"/>
    <dgm:cxn modelId="{65E8D3FB-596E-4B74-A92C-9BAE28B09486}" type="presParOf" srcId="{397806AB-DCB2-4291-924D-661D53EAC9FE}" destId="{E280F55D-9403-4F13-9805-B94E71F803FC}" srcOrd="1" destOrd="0" presId="urn:microsoft.com/office/officeart/2009/3/layout/RandomtoResultProcess"/>
    <dgm:cxn modelId="{02E76CF7-E4E9-4736-953B-58AE695BC733}" type="presParOf" srcId="{397806AB-DCB2-4291-924D-661D53EAC9FE}" destId="{A28F0C88-092F-403A-9A6E-217B337A8A9D}" srcOrd="2" destOrd="0" presId="urn:microsoft.com/office/officeart/2009/3/layout/RandomtoResultProcess"/>
    <dgm:cxn modelId="{B4363E76-7C85-4E57-9179-174DA855F355}" type="presParOf" srcId="{397806AB-DCB2-4291-924D-661D53EAC9FE}" destId="{0BFB8616-A2D3-4D3F-AB0A-60F3D08E4EF5}" srcOrd="3" destOrd="0" presId="urn:microsoft.com/office/officeart/2009/3/layout/RandomtoResultProcess"/>
    <dgm:cxn modelId="{CB7E0802-D8B7-46A9-904D-6E85E7A6CFA8}" type="presParOf" srcId="{397806AB-DCB2-4291-924D-661D53EAC9FE}" destId="{EF76146C-D15D-4648-82AC-DCD5F5292876}" srcOrd="4" destOrd="0" presId="urn:microsoft.com/office/officeart/2009/3/layout/RandomtoResultProcess"/>
    <dgm:cxn modelId="{B01FE776-36F8-418F-B6AA-6AC1598216E0}" type="presParOf" srcId="{397806AB-DCB2-4291-924D-661D53EAC9FE}" destId="{1BF920C2-BA8E-46DB-955F-C1D7B5E1B416}" srcOrd="5" destOrd="0" presId="urn:microsoft.com/office/officeart/2009/3/layout/RandomtoResultProcess"/>
    <dgm:cxn modelId="{6EBB09E9-B05F-406E-9409-971E79D4B37D}" type="presParOf" srcId="{397806AB-DCB2-4291-924D-661D53EAC9FE}" destId="{785A680E-7D5C-4ED5-BA74-2D86E16B376B}" srcOrd="6" destOrd="0" presId="urn:microsoft.com/office/officeart/2009/3/layout/RandomtoResultProcess"/>
    <dgm:cxn modelId="{668C9F69-8C6D-44B3-8B14-9F615905D1AB}" type="presParOf" srcId="{397806AB-DCB2-4291-924D-661D53EAC9FE}" destId="{4B77F026-E88B-4184-A115-FE5DB52B83C5}" srcOrd="7" destOrd="0" presId="urn:microsoft.com/office/officeart/2009/3/layout/RandomtoResultProcess"/>
    <dgm:cxn modelId="{4E9B8F03-953F-4E96-8C84-D9C4EEEF3DDB}" type="presParOf" srcId="{397806AB-DCB2-4291-924D-661D53EAC9FE}" destId="{64B263A1-3F6D-4328-BCE4-E26FA796B606}" srcOrd="8" destOrd="0" presId="urn:microsoft.com/office/officeart/2009/3/layout/RandomtoResultProcess"/>
    <dgm:cxn modelId="{93DFA850-5E7E-4EEE-A59B-2C2256174B7F}" type="presParOf" srcId="{397806AB-DCB2-4291-924D-661D53EAC9FE}" destId="{CD5F9841-28AF-4076-BDCC-FB1F1C17EECD}" srcOrd="9" destOrd="0" presId="urn:microsoft.com/office/officeart/2009/3/layout/RandomtoResultProcess"/>
    <dgm:cxn modelId="{F47703CA-6BB7-4E06-8AB1-10D79D88E494}" type="presParOf" srcId="{397806AB-DCB2-4291-924D-661D53EAC9FE}" destId="{502E8A4E-2EDC-461C-BC33-A8F1F673E678}" srcOrd="10" destOrd="0" presId="urn:microsoft.com/office/officeart/2009/3/layout/RandomtoResultProcess"/>
    <dgm:cxn modelId="{01FF51A8-4332-439E-B598-8900DB8FC703}" type="presParOf" srcId="{397806AB-DCB2-4291-924D-661D53EAC9FE}" destId="{1F6FE2D8-1C20-4D97-A95C-703BD30B4DD5}" srcOrd="11" destOrd="0" presId="urn:microsoft.com/office/officeart/2009/3/layout/RandomtoResultProcess"/>
    <dgm:cxn modelId="{5D719420-BF74-4675-8C42-899BFBED29D1}" type="presParOf" srcId="{397806AB-DCB2-4291-924D-661D53EAC9FE}" destId="{D8EC4709-50B7-48F7-A78D-8ED285C7558B}" srcOrd="12" destOrd="0" presId="urn:microsoft.com/office/officeart/2009/3/layout/RandomtoResultProcess"/>
    <dgm:cxn modelId="{C3692175-08CD-4E34-9A10-8C28A17286C9}" type="presParOf" srcId="{397806AB-DCB2-4291-924D-661D53EAC9FE}" destId="{D2C8A74A-904B-4357-9150-78263C03E6B1}" srcOrd="13" destOrd="0" presId="urn:microsoft.com/office/officeart/2009/3/layout/RandomtoResultProcess"/>
    <dgm:cxn modelId="{540C5698-2A1C-4D7F-B046-9275534DABD6}" type="presParOf" srcId="{397806AB-DCB2-4291-924D-661D53EAC9FE}" destId="{245D2507-3A9A-4DAE-B54A-42E53FE194C4}" srcOrd="14" destOrd="0" presId="urn:microsoft.com/office/officeart/2009/3/layout/RandomtoResultProcess"/>
    <dgm:cxn modelId="{434973EF-CBC0-4234-BC34-A2C337218F43}" type="presParOf" srcId="{397806AB-DCB2-4291-924D-661D53EAC9FE}" destId="{783FD0EA-7A5A-4D6E-ACBE-EF4A7E4B4C67}" srcOrd="15" destOrd="0" presId="urn:microsoft.com/office/officeart/2009/3/layout/RandomtoResultProcess"/>
    <dgm:cxn modelId="{07BC3A95-06CD-4F95-94DD-0B6ADEC68782}" type="presParOf" srcId="{397806AB-DCB2-4291-924D-661D53EAC9FE}" destId="{57413E97-2AE8-4C76-A2AC-8F6E261EC8D7}" srcOrd="16" destOrd="0" presId="urn:microsoft.com/office/officeart/2009/3/layout/RandomtoResultProcess"/>
    <dgm:cxn modelId="{12A30ED3-F1E2-481F-9922-B9E2E5608E6F}" type="presParOf" srcId="{397806AB-DCB2-4291-924D-661D53EAC9FE}" destId="{FE244410-EC14-4D70-884A-3BE4CCAA31E0}" srcOrd="17" destOrd="0" presId="urn:microsoft.com/office/officeart/2009/3/layout/RandomtoResultProcess"/>
    <dgm:cxn modelId="{7044F4BA-ABBE-44E2-8994-0752CFE74DA9}" type="presParOf" srcId="{397806AB-DCB2-4291-924D-661D53EAC9FE}" destId="{C7F1C640-B6B7-418B-8473-6B794BE90B0B}" srcOrd="18" destOrd="0" presId="urn:microsoft.com/office/officeart/2009/3/layout/RandomtoResultProcess"/>
    <dgm:cxn modelId="{67B44906-BA9C-4E77-ABA9-D4A25F86C8A3}" type="presParOf" srcId="{C15197EB-8650-4D2A-A96E-761603F4027B}" destId="{A54D948A-4DF4-439B-B74F-D19EA2AC5BBD}" srcOrd="1" destOrd="0" presId="urn:microsoft.com/office/officeart/2009/3/layout/RandomtoResultProcess"/>
    <dgm:cxn modelId="{180362B8-158E-4CE2-907C-BEF6DC27CF68}" type="presParOf" srcId="{A54D948A-4DF4-439B-B74F-D19EA2AC5BBD}" destId="{35F7FA14-3FC2-4765-99CB-F73E74912B1F}" srcOrd="0" destOrd="0" presId="urn:microsoft.com/office/officeart/2009/3/layout/RandomtoResultProcess"/>
    <dgm:cxn modelId="{827CD88E-25E5-4C6E-8D51-1E1D9AD0B28E}" type="presParOf" srcId="{A54D948A-4DF4-439B-B74F-D19EA2AC5BBD}" destId="{D95418A5-72B5-4FB3-9AC2-6C39E5F325F6}" srcOrd="1" destOrd="0" presId="urn:microsoft.com/office/officeart/2009/3/layout/RandomtoResultProcess"/>
    <dgm:cxn modelId="{FB06639B-BD26-478D-A451-A67D6581AE1B}" type="presParOf" srcId="{C15197EB-8650-4D2A-A96E-761603F4027B}" destId="{C3BE2773-8225-44C0-91A7-6D191B7935F8}" srcOrd="2" destOrd="0" presId="urn:microsoft.com/office/officeart/2009/3/layout/RandomtoResultProcess"/>
    <dgm:cxn modelId="{308B2B7F-CEDD-46FA-913F-8DB9BCDB3AFB}" type="presParOf" srcId="{C15197EB-8650-4D2A-A96E-761603F4027B}" destId="{8B5F83CC-7FB8-47A9-ACE0-0C9A386F2B96}" srcOrd="3" destOrd="0" presId="urn:microsoft.com/office/officeart/2009/3/layout/RandomtoResultProcess"/>
    <dgm:cxn modelId="{6AEE223B-C709-4E32-BC61-1AFF9585A8D1}" type="presParOf" srcId="{8B5F83CC-7FB8-47A9-ACE0-0C9A386F2B96}" destId="{B8894F80-48E3-41BE-ADDD-782CE10B2F8F}" srcOrd="0" destOrd="0" presId="urn:microsoft.com/office/officeart/2009/3/layout/RandomtoResultProcess"/>
    <dgm:cxn modelId="{2756B071-9ED5-4B51-B0F6-92084CBA24E3}" type="presParOf" srcId="{8B5F83CC-7FB8-47A9-ACE0-0C9A386F2B96}" destId="{207E491C-24F3-496F-B6EE-7B2418E0F27B}" srcOrd="1" destOrd="0" presId="urn:microsoft.com/office/officeart/2009/3/layout/RandomtoResultProcess"/>
    <dgm:cxn modelId="{7FA77BAF-48F3-4E44-9EAC-0215E1D13324}" type="presParOf" srcId="{C15197EB-8650-4D2A-A96E-761603F4027B}" destId="{0EFD6F17-A5EC-43CD-B3CD-DB00B36AA8E0}" srcOrd="4" destOrd="0" presId="urn:microsoft.com/office/officeart/2009/3/layout/RandomtoResultProcess"/>
    <dgm:cxn modelId="{BFA782A9-E911-4A44-B518-C3684B3AD471}" type="presParOf" srcId="{0EFD6F17-A5EC-43CD-B3CD-DB00B36AA8E0}" destId="{E5BA2D9B-A64A-4DF7-8DF3-B82E3EEE58C1}" srcOrd="0" destOrd="0" presId="urn:microsoft.com/office/officeart/2009/3/layout/RandomtoResultProcess"/>
    <dgm:cxn modelId="{66EF33F6-6261-4349-9B73-DB1BAD0FD6AE}" type="presParOf" srcId="{0EFD6F17-A5EC-43CD-B3CD-DB00B36AA8E0}" destId="{B49EBA67-7740-49FD-A600-C1B1FC65196D}" srcOrd="1" destOrd="0" presId="urn:microsoft.com/office/officeart/2009/3/layout/RandomtoResultProcess"/>
    <dgm:cxn modelId="{CBDBC647-7A94-4746-9B9B-58E3DA1D4C9E}" type="presParOf" srcId="{0EFD6F17-A5EC-43CD-B3CD-DB00B36AA8E0}" destId="{9F9E5925-3007-4A5C-BD6A-4A727F55EC5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s-CL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Página de consulta (texto completo de la NIMF):</a:t>
          </a: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es-ES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 de la reunión del PTTF en la que se redactó la NIMF: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/>
      <dgm:spPr/>
      <dgm:t>
        <a:bodyPr/>
        <a:lstStyle/>
        <a:p>
          <a:pPr rtl="0"/>
          <a:r>
            <a:rPr lang="en-US" dirty="0">
              <a:hlinkClick xmlns:r="http://schemas.openxmlformats.org/officeDocument/2006/relationships" r:id="rId2"/>
            </a:rPr>
            <a:t>https://www.ippc.int/en/publications/89820/</a:t>
          </a:r>
          <a:r>
            <a:rPr lang="en-US" dirty="0"/>
            <a:t> </a:t>
          </a:r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 custScaleX="117050" custLinFactNeighborY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 custScaleX="11481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89869-4D9D-4340-A2AE-CDF70096A87E}">
      <dsp:nvSpPr>
        <dsp:cNvPr id="0" name=""/>
        <dsp:cNvSpPr/>
      </dsp:nvSpPr>
      <dsp:spPr>
        <a:xfrm>
          <a:off x="194584" y="285380"/>
          <a:ext cx="1646716" cy="635632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3ADAC-5092-4B7B-963C-A182148C459D}">
      <dsp:nvSpPr>
        <dsp:cNvPr id="0" name=""/>
        <dsp:cNvSpPr/>
      </dsp:nvSpPr>
      <dsp:spPr>
        <a:xfrm>
          <a:off x="326881" y="669280"/>
          <a:ext cx="1814403" cy="2109276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>
              <a:solidFill>
                <a:schemeClr val="tx1"/>
              </a:solidFill>
              <a:effectLst/>
            </a:rPr>
            <a:t>Secretaría</a:t>
          </a:r>
          <a:r>
            <a:rPr lang="en-US" sz="1100" b="1" kern="1200" dirty="0">
              <a:solidFill>
                <a:schemeClr val="tx1"/>
              </a:solidFill>
              <a:effectLst/>
            </a:rPr>
            <a:t> CIPF (2014) 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 dirty="0">
            <a:solidFill>
              <a:schemeClr val="tx1"/>
            </a:solidFill>
            <a:effectLst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0" kern="1200" dirty="0">
              <a:solidFill>
                <a:schemeClr val="tx1"/>
              </a:solidFill>
              <a:effectLst/>
            </a:rPr>
            <a:t>Con el apoyo del PTTF se desarrolló la </a:t>
          </a:r>
          <a:r>
            <a:rPr lang="es-ES" sz="1100" b="1" kern="1200" dirty="0">
              <a:solidFill>
                <a:schemeClr val="tx1"/>
              </a:solidFill>
              <a:effectLst/>
            </a:rPr>
            <a:t>especificación genérica 62</a:t>
          </a:r>
          <a:r>
            <a:rPr lang="es-ES" sz="1100" b="0" kern="1200" dirty="0">
              <a:solidFill>
                <a:schemeClr val="tx1"/>
              </a:solidFill>
              <a:effectLst/>
            </a:rPr>
            <a:t> para las normas sobre requisitos para utilizar diferentes tratamientos fitosanitarios como medidas fitosanitarias.</a:t>
          </a:r>
          <a:endParaRPr lang="en-GB" sz="1100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380023" y="722422"/>
        <a:ext cx="1708119" cy="2002992"/>
      </dsp:txXfrm>
    </dsp:sp>
    <dsp:sp modelId="{66DF2999-1B1E-43C2-A6B4-AA5248064D68}">
      <dsp:nvSpPr>
        <dsp:cNvPr id="0" name=""/>
        <dsp:cNvSpPr/>
      </dsp:nvSpPr>
      <dsp:spPr>
        <a:xfrm>
          <a:off x="2234546" y="265301"/>
          <a:ext cx="1646716" cy="635632"/>
        </a:xfrm>
        <a:prstGeom prst="chevron">
          <a:avLst>
            <a:gd name="adj" fmla="val 40000"/>
          </a:avLst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B4BCB3-0CA3-41A3-AF2A-91BD615F621A}">
      <dsp:nvSpPr>
        <dsp:cNvPr id="0" name=""/>
        <dsp:cNvSpPr/>
      </dsp:nvSpPr>
      <dsp:spPr>
        <a:xfrm>
          <a:off x="2356594" y="717722"/>
          <a:ext cx="1692631" cy="2069778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kern="1200" dirty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00" b="1" kern="1200" dirty="0">
              <a:solidFill>
                <a:schemeClr val="tx1"/>
              </a:solidFill>
              <a:effectLst/>
            </a:rPr>
            <a:t>CN Nov (2014) y CMF-9 (2015)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kern="1200" dirty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solidFill>
                <a:schemeClr val="tx1"/>
              </a:solidFill>
              <a:effectLst/>
            </a:rPr>
            <a:t>CN lo </a:t>
          </a:r>
          <a:r>
            <a:rPr lang="es-ES" sz="1100" kern="1200" dirty="0">
              <a:solidFill>
                <a:schemeClr val="tx1"/>
              </a:solidFill>
              <a:effectLst/>
            </a:rPr>
            <a:t>recomendó y la CMF lo agregó al programa de trabajo</a:t>
          </a:r>
          <a:r>
            <a:rPr lang="en-US" sz="1100" kern="1200" dirty="0">
              <a:solidFill>
                <a:schemeClr val="tx1"/>
              </a:solidFill>
              <a:effectLst/>
            </a:rPr>
            <a:t>: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i="1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Requisitos para el uso de la </a:t>
          </a:r>
          <a:r>
            <a:rPr lang="es-ES" sz="1100" kern="1200" dirty="0">
              <a:solidFill>
                <a:srgbClr val="7030A0"/>
              </a:solidFill>
              <a:effectLst/>
              <a:latin typeface="Arial" panose="020B0604020202020204"/>
              <a:ea typeface="+mn-ea"/>
              <a:cs typeface="+mn-cs"/>
            </a:rPr>
            <a:t>irradiación</a:t>
          </a:r>
          <a:r>
            <a:rPr lang="es-ES" sz="11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como medida fitosanitaria (Revisión de la NIMF 18) (2014-007)</a:t>
          </a:r>
          <a:endParaRPr lang="en-GB" sz="900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2406169" y="767297"/>
        <a:ext cx="1593481" cy="1970628"/>
      </dsp:txXfrm>
    </dsp:sp>
    <dsp:sp modelId="{87A9EB05-279A-4411-8E58-2BF4D5A0BA05}">
      <dsp:nvSpPr>
        <dsp:cNvPr id="0" name=""/>
        <dsp:cNvSpPr/>
      </dsp:nvSpPr>
      <dsp:spPr>
        <a:xfrm>
          <a:off x="4055388" y="262625"/>
          <a:ext cx="1646716" cy="635632"/>
        </a:xfrm>
        <a:prstGeom prst="chevron">
          <a:avLst>
            <a:gd name="adj" fmla="val 4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C4EB-FD05-49F2-93BE-F5DFD619DF3A}">
      <dsp:nvSpPr>
        <dsp:cNvPr id="0" name=""/>
        <dsp:cNvSpPr/>
      </dsp:nvSpPr>
      <dsp:spPr>
        <a:xfrm>
          <a:off x="4231934" y="703455"/>
          <a:ext cx="1640416" cy="209910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También se agregaron </a:t>
          </a:r>
          <a:r>
            <a:rPr lang="es-ES" sz="11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otros 4 temas</a:t>
          </a:r>
          <a:r>
            <a:rPr lang="es-ES" sz="11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para diferentes tipos de tratamiento:</a:t>
          </a:r>
          <a:endParaRPr lang="ru-RU" sz="1100" b="0" kern="120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s-CL" sz="1100" kern="1200" noProof="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Temperatura</a:t>
          </a:r>
          <a:endParaRPr lang="es-CL" sz="1100" kern="1200" noProof="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s-CL" sz="1100" kern="1200" noProof="0" dirty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Fumigación</a:t>
          </a:r>
          <a:r>
            <a:rPr lang="es-CL" sz="1100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es-CL" sz="1100" kern="1200" noProof="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s-CL" sz="1100" kern="1200" noProof="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Atmosfera Modificada</a:t>
          </a:r>
          <a:endParaRPr lang="es-CL" sz="1100" kern="1200" noProof="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s-CL" sz="1100" kern="1200" noProof="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Químico</a:t>
          </a:r>
          <a:endParaRPr lang="es-CL" sz="1100" kern="1200" noProof="0" dirty="0">
            <a:solidFill>
              <a:schemeClr val="tx1"/>
            </a:solidFill>
            <a:effectLst/>
          </a:endParaRP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s-CL" sz="1100" kern="1200" noProof="0" dirty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Irradiación</a:t>
          </a:r>
          <a:endParaRPr lang="es-CL" sz="1100" b="1" kern="1200" noProof="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</dsp:txBody>
      <dsp:txXfrm>
        <a:off x="4279980" y="751501"/>
        <a:ext cx="1544324" cy="20030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98A2-2082-4979-997C-CB907FB9B3D9}">
      <dsp:nvSpPr>
        <dsp:cNvPr id="0" name=""/>
        <dsp:cNvSpPr/>
      </dsp:nvSpPr>
      <dsp:spPr>
        <a:xfrm>
          <a:off x="279627" y="-205760"/>
          <a:ext cx="1829287" cy="1371965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D0582-DED6-48BD-B330-D24F3EB9C288}">
      <dsp:nvSpPr>
        <dsp:cNvPr id="0" name=""/>
        <dsp:cNvSpPr/>
      </dsp:nvSpPr>
      <dsp:spPr>
        <a:xfrm>
          <a:off x="2177788" y="0"/>
          <a:ext cx="4141524" cy="650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0" rIns="71120" bIns="7112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>
              <a:effectLst/>
              <a:latin typeface="+mn-lt"/>
              <a:ea typeface="+mn-ea"/>
              <a:cs typeface="+mn-cs"/>
            </a:rPr>
            <a:t>El tema se añadió con prioridad 2 y posteriormente se cambió a la prioridad 3 por la CMF-10 (2015) y a la prioridad 1 por el CN en 2020.</a:t>
          </a:r>
          <a:endParaRPr lang="ru-RU" sz="1000" b="1" kern="1200" dirty="0">
            <a:effectLst/>
          </a:endParaRPr>
        </a:p>
      </dsp:txBody>
      <dsp:txXfrm>
        <a:off x="2177788" y="0"/>
        <a:ext cx="4141524" cy="650380"/>
      </dsp:txXfrm>
    </dsp:sp>
    <dsp:sp modelId="{5B8F6F0B-5DB5-4B92-948D-560CC8DA1921}">
      <dsp:nvSpPr>
        <dsp:cNvPr id="0" name=""/>
        <dsp:cNvSpPr/>
      </dsp:nvSpPr>
      <dsp:spPr>
        <a:xfrm>
          <a:off x="828413" y="1280535"/>
          <a:ext cx="1829287" cy="1371965"/>
        </a:xfrm>
        <a:prstGeom prst="downArrow">
          <a:avLst/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A2EE7-270C-4F70-97D1-481282DDD2ED}">
      <dsp:nvSpPr>
        <dsp:cNvPr id="0" name=""/>
        <dsp:cNvSpPr/>
      </dsp:nvSpPr>
      <dsp:spPr>
        <a:xfrm>
          <a:off x="2676020" y="548976"/>
          <a:ext cx="3808263" cy="2195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0" rIns="78232" bIns="7823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effectLst/>
            </a:rPr>
            <a:t>PTTF (2020-12): </a:t>
          </a:r>
          <a:r>
            <a:rPr lang="es-ES" sz="1100" kern="1200" dirty="0">
              <a:effectLst/>
            </a:rPr>
            <a:t>redactó la revisión de la NIMF 18</a:t>
          </a:r>
          <a:endParaRPr lang="es-CL" sz="1100" kern="1200" dirty="0">
            <a:effectLst/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>
              <a:effectLst/>
            </a:rPr>
            <a:t>- Actualizar e incorporar desarrollos recientes en tecnología de irradiación.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>
              <a:effectLst/>
            </a:rPr>
            <a:t>y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0" kern="1200" dirty="0">
              <a:effectLst/>
            </a:rPr>
            <a:t>- </a:t>
          </a:r>
          <a:r>
            <a:rPr lang="es-ES" sz="1100" b="0" kern="1200" dirty="0">
              <a:effectLst/>
            </a:rPr>
            <a:t>Para alinearse con los estándares ya adoptados:</a:t>
          </a:r>
          <a:endParaRPr lang="en-GB" sz="1100" b="0" kern="1200" dirty="0"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b="0" kern="1200" dirty="0">
            <a:effectLst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900" kern="1200" dirty="0">
              <a:effectLst/>
            </a:rPr>
            <a:t>NIMF 42 Requisitos para el uso de tratamientos de temperatura como medidas fitosanitarias</a:t>
          </a:r>
          <a:endParaRPr lang="ru-RU" sz="800" b="0" kern="1200" dirty="0">
            <a:effectLst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900" kern="1200" dirty="0">
              <a:effectLst/>
            </a:rPr>
            <a:t>NIMF 43 Requisitos para el uso de la fumigación como medida fitosanitaria</a:t>
          </a:r>
          <a:endParaRPr lang="es-CL" sz="900" kern="1200" dirty="0">
            <a:effectLst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900" kern="1200" dirty="0">
              <a:effectLst/>
            </a:rPr>
            <a:t>NIMF 44 Requisitos para el uso de tratamientos en atmósfera modificada como medidas fitosanitarias</a:t>
          </a:r>
        </a:p>
      </dsp:txBody>
      <dsp:txXfrm>
        <a:off x="2676020" y="548976"/>
        <a:ext cx="3808263" cy="21950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AC78D-E12E-448F-BD2D-DDA9BE18257D}">
      <dsp:nvSpPr>
        <dsp:cNvPr id="0" name=""/>
        <dsp:cNvSpPr/>
      </dsp:nvSpPr>
      <dsp:spPr>
        <a:xfrm>
          <a:off x="0" y="214"/>
          <a:ext cx="6595068" cy="461235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Debido a las restricciones de viaje debido a la pandemia COVID-19 y en línea con la política de la FAO, el CN se reúne solo virtualmente desde mayo de 2020</a:t>
          </a:r>
          <a:endParaRPr lang="en-US" sz="1400" kern="1200" dirty="0"/>
        </a:p>
      </dsp:txBody>
      <dsp:txXfrm>
        <a:off x="22516" y="22730"/>
        <a:ext cx="6550036" cy="4162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4708469" y="974197"/>
          <a:ext cx="2053917" cy="205429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4776665" y="1042657"/>
          <a:ext cx="1917524" cy="1917320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Mayo 2021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El CN </a:t>
          </a:r>
          <a:r>
            <a:rPr lang="es-ES" sz="1100" b="1" kern="1200" dirty="0"/>
            <a:t>aprobó el borrador de NIMF</a:t>
          </a:r>
          <a:r>
            <a:rPr lang="es-ES" sz="1100" kern="1200" dirty="0"/>
            <a:t> para la primera consulta</a:t>
          </a:r>
          <a:endParaRPr lang="es-CL" sz="1100" kern="1200" dirty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1 de julio - 30 de sept. de 2021</a:t>
          </a:r>
          <a:endParaRPr lang="en-US" sz="1100" kern="1200" dirty="0"/>
        </a:p>
      </dsp:txBody>
      <dsp:txXfrm>
        <a:off x="5050788" y="1316611"/>
        <a:ext cx="1369278" cy="1369411"/>
      </dsp:txXfrm>
    </dsp:sp>
    <dsp:sp modelId="{E383C4F5-3DAD-4D8B-9707-03D7012EE91C}">
      <dsp:nvSpPr>
        <dsp:cNvPr id="0" name=""/>
        <dsp:cNvSpPr/>
      </dsp:nvSpPr>
      <dsp:spPr>
        <a:xfrm rot="2700000">
          <a:off x="2588160" y="884237"/>
          <a:ext cx="2048970" cy="2048970"/>
        </a:xfrm>
        <a:prstGeom prst="teardrop">
          <a:avLst>
            <a:gd name="adj" fmla="val 100000"/>
          </a:avLst>
        </a:prstGeom>
        <a:solidFill>
          <a:schemeClr val="accent5">
            <a:hueOff val="2656527"/>
            <a:satOff val="-1142"/>
            <a:lumOff val="-5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2653883" y="950242"/>
          <a:ext cx="1917524" cy="1917320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2656527"/>
              <a:satOff val="-1142"/>
              <a:lumOff val="-5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El CN </a:t>
          </a:r>
          <a:r>
            <a:rPr lang="es-ES" sz="1100" b="1" kern="1200" dirty="0"/>
            <a:t>revisó el borrador</a:t>
          </a:r>
          <a:r>
            <a:rPr lang="es-ES" sz="1100" kern="1200" dirty="0"/>
            <a:t> de NIMF a partir del 14 de mayo de 2021.</a:t>
          </a:r>
          <a:endParaRPr lang="es-CL" sz="1100" kern="1200" dirty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El Administrador abordó los comentarios y revisó el borrador.</a:t>
          </a:r>
          <a:endParaRPr lang="en-US" sz="1100" kern="1200" dirty="0"/>
        </a:p>
      </dsp:txBody>
      <dsp:txXfrm>
        <a:off x="2928006" y="1224197"/>
        <a:ext cx="1369278" cy="1369411"/>
      </dsp:txXfrm>
    </dsp:sp>
    <dsp:sp modelId="{574DAFAF-C354-4CB4-B5DC-2AD4E9F76473}">
      <dsp:nvSpPr>
        <dsp:cNvPr id="0" name=""/>
        <dsp:cNvSpPr/>
      </dsp:nvSpPr>
      <dsp:spPr>
        <a:xfrm rot="2700000">
          <a:off x="465378" y="782607"/>
          <a:ext cx="2048970" cy="2048970"/>
        </a:xfrm>
        <a:prstGeom prst="teardrop">
          <a:avLst>
            <a:gd name="adj" fmla="val 100000"/>
          </a:avLst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531101" y="848586"/>
          <a:ext cx="1917524" cy="1917320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Para continuar con el trabajo principal del CN, el CN acordó </a:t>
          </a:r>
          <a:r>
            <a:rPr lang="es-ES" sz="1100" b="1" kern="1200" dirty="0"/>
            <a:t>utilizar OCS</a:t>
          </a:r>
          <a:r>
            <a:rPr lang="es-ES" sz="1100" kern="1200" dirty="0"/>
            <a:t> para revisar el borrador de NIMF</a:t>
          </a:r>
          <a:endParaRPr lang="en-US" sz="1100" kern="1200" dirty="0"/>
        </a:p>
      </dsp:txBody>
      <dsp:txXfrm>
        <a:off x="805224" y="1122540"/>
        <a:ext cx="1369278" cy="13694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07713"/>
          <a:ext cx="6800850" cy="98982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baseline="0" dirty="0">
              <a:effectLst/>
            </a:rPr>
            <a:t>La norma ha sido </a:t>
          </a:r>
          <a:r>
            <a:rPr lang="es-ES" sz="1800" b="1" kern="1200" baseline="0" dirty="0">
              <a:effectLst/>
            </a:rPr>
            <a:t>revisada</a:t>
          </a:r>
          <a:r>
            <a:rPr lang="es-ES" sz="1800" kern="1200" baseline="0" dirty="0">
              <a:effectLst/>
            </a:rPr>
            <a:t>, para adecuarse a otras normas de tratamiento (temperatura, fumigación, atmósfera mod.) considerando todos los elementos indicados en la Especificación </a:t>
          </a:r>
          <a:r>
            <a:rPr lang="es-ES" sz="1800" kern="1200" baseline="0" dirty="0" err="1">
              <a:effectLst/>
            </a:rPr>
            <a:t>N°</a:t>
          </a:r>
          <a:r>
            <a:rPr lang="es-ES" sz="1800" kern="1200" baseline="0" dirty="0">
              <a:effectLst/>
            </a:rPr>
            <a:t> 62</a:t>
          </a:r>
          <a:endParaRPr lang="en-US" sz="1800" kern="1200" dirty="0">
            <a:effectLst/>
          </a:endParaRPr>
        </a:p>
      </dsp:txBody>
      <dsp:txXfrm>
        <a:off x="48319" y="156032"/>
        <a:ext cx="6704212" cy="893182"/>
      </dsp:txXfrm>
    </dsp:sp>
    <dsp:sp modelId="{A8BD9E9C-7492-466D-82DB-E410D5ABD254}">
      <dsp:nvSpPr>
        <dsp:cNvPr id="0" name=""/>
        <dsp:cNvSpPr/>
      </dsp:nvSpPr>
      <dsp:spPr>
        <a:xfrm>
          <a:off x="0" y="1149373"/>
          <a:ext cx="6800850" cy="98982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>
              <a:effectLst/>
            </a:rPr>
            <a:t>Como consecuencia, se </a:t>
          </a:r>
          <a:r>
            <a:rPr lang="es-ES" sz="1800" b="1" kern="1200" dirty="0">
              <a:effectLst/>
            </a:rPr>
            <a:t>eliminaron</a:t>
          </a:r>
          <a:r>
            <a:rPr lang="es-ES" sz="1800" kern="1200" dirty="0">
              <a:effectLst/>
            </a:rPr>
            <a:t> ciertas secciones como la eficacia (tratada en la NIMF 28) y los dos apéndices, así como también se eliminó </a:t>
          </a:r>
          <a:r>
            <a:rPr lang="es-ES" sz="1800" kern="1200" dirty="0" err="1">
              <a:effectLst/>
            </a:rPr>
            <a:t>Dmax</a:t>
          </a:r>
          <a:r>
            <a:rPr lang="es-ES" sz="1800" kern="1200" dirty="0">
              <a:effectLst/>
            </a:rPr>
            <a:t> (asunto calidad/sanidad) excepto en un caso</a:t>
          </a:r>
          <a:r>
            <a:rPr lang="en-US" sz="1800" kern="1200" dirty="0">
              <a:effectLst/>
            </a:rPr>
            <a:t> </a:t>
          </a:r>
        </a:p>
      </dsp:txBody>
      <dsp:txXfrm>
        <a:off x="48319" y="1197692"/>
        <a:ext cx="6704212" cy="893182"/>
      </dsp:txXfrm>
    </dsp:sp>
    <dsp:sp modelId="{12C1CF0B-508B-495D-845A-AAC9EED048F3}">
      <dsp:nvSpPr>
        <dsp:cNvPr id="0" name=""/>
        <dsp:cNvSpPr/>
      </dsp:nvSpPr>
      <dsp:spPr>
        <a:xfrm>
          <a:off x="0" y="2191033"/>
          <a:ext cx="6800850" cy="98982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baseline="0" dirty="0">
              <a:effectLst/>
            </a:rPr>
            <a:t>Se </a:t>
          </a:r>
          <a:r>
            <a:rPr lang="es-ES" sz="1800" b="1" kern="1200" baseline="0" dirty="0">
              <a:effectLst/>
            </a:rPr>
            <a:t>actualizaron</a:t>
          </a:r>
          <a:r>
            <a:rPr lang="es-ES" sz="1800" kern="1200" baseline="0" dirty="0">
              <a:effectLst/>
            </a:rPr>
            <a:t> las referencias, se </a:t>
          </a:r>
          <a:r>
            <a:rPr lang="es-ES" sz="1800" b="1" kern="1200" baseline="0" dirty="0">
              <a:effectLst/>
            </a:rPr>
            <a:t>introdujeron</a:t>
          </a:r>
          <a:r>
            <a:rPr lang="es-ES" sz="1800" kern="1200" baseline="0" dirty="0">
              <a:effectLst/>
            </a:rPr>
            <a:t> algunos términos nuevos como "calificación operativa" y "calificación de desempeño", así como el uso del término del glosario "carga de productos básicos".</a:t>
          </a:r>
          <a:endParaRPr lang="en-US" sz="1800" kern="1200" dirty="0">
            <a:effectLst/>
          </a:endParaRPr>
        </a:p>
      </dsp:txBody>
      <dsp:txXfrm>
        <a:off x="48319" y="2239352"/>
        <a:ext cx="6704212" cy="8931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1525" y="303105"/>
          <a:ext cx="6788274" cy="105649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baseline="0" dirty="0"/>
            <a:t>La energía mínima para la irradiación de rayos X se </a:t>
          </a:r>
          <a:r>
            <a:rPr lang="es-ES" sz="1700" b="1" kern="1200" baseline="0" dirty="0"/>
            <a:t>incrementó</a:t>
          </a:r>
          <a:r>
            <a:rPr lang="es-ES" sz="1700" kern="1200" baseline="0" dirty="0"/>
            <a:t> de 5 </a:t>
          </a:r>
          <a:r>
            <a:rPr lang="es-ES" sz="1700" kern="1200" baseline="0" dirty="0" err="1"/>
            <a:t>MeV</a:t>
          </a:r>
          <a:r>
            <a:rPr lang="es-ES" sz="1700" kern="1200" baseline="0" dirty="0"/>
            <a:t> a 7,5 </a:t>
          </a:r>
          <a:r>
            <a:rPr lang="es-ES" sz="1700" kern="1200" baseline="0" dirty="0" err="1"/>
            <a:t>MeV</a:t>
          </a:r>
          <a:r>
            <a:rPr lang="es-ES" sz="1700" kern="1200" baseline="0" dirty="0"/>
            <a:t> debido a una propuesta actual del CODEX y a una tecnología en desarrollo, que duplica la eficacia de la irradiación de rayos X</a:t>
          </a:r>
          <a:endParaRPr lang="en-US" sz="1700" kern="1200" dirty="0"/>
        </a:p>
      </dsp:txBody>
      <dsp:txXfrm>
        <a:off x="53099" y="354679"/>
        <a:ext cx="6685126" cy="953342"/>
      </dsp:txXfrm>
    </dsp:sp>
    <dsp:sp modelId="{C3164D25-5611-4014-AF50-0261FC63103E}">
      <dsp:nvSpPr>
        <dsp:cNvPr id="0" name=""/>
        <dsp:cNvSpPr/>
      </dsp:nvSpPr>
      <dsp:spPr>
        <a:xfrm>
          <a:off x="1525" y="1496809"/>
          <a:ext cx="6784698" cy="94435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baseline="0" dirty="0"/>
            <a:t>Se </a:t>
          </a:r>
          <a:r>
            <a:rPr lang="es-ES" sz="1700" b="1" kern="1200" baseline="0" dirty="0"/>
            <a:t>agregó</a:t>
          </a:r>
          <a:r>
            <a:rPr lang="es-ES" sz="1700" kern="1200" baseline="0" dirty="0"/>
            <a:t> una sección sobre el proceso de validación para una instalación de tratamiento para mostrar dónde debe participar una ONPF</a:t>
          </a:r>
          <a:endParaRPr lang="en-US" sz="1700" kern="1200" dirty="0"/>
        </a:p>
      </dsp:txBody>
      <dsp:txXfrm>
        <a:off x="47625" y="1542909"/>
        <a:ext cx="6692498" cy="8521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B1CEAB-BD39-444B-8DB8-6E9A2A64D75C}">
      <dsp:nvSpPr>
        <dsp:cNvPr id="0" name=""/>
        <dsp:cNvSpPr/>
      </dsp:nvSpPr>
      <dsp:spPr>
        <a:xfrm>
          <a:off x="397172" y="645354"/>
          <a:ext cx="1810943" cy="5967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baseline="0" noProof="0" dirty="0"/>
            <a:t>PC, ORPF, otras organizaciones  relevantes</a:t>
          </a:r>
          <a:r>
            <a:rPr lang="en-GB" sz="1300" kern="1200" baseline="0" dirty="0"/>
            <a:t> </a:t>
          </a:r>
          <a:endParaRPr lang="en-US" sz="1300" kern="1200" dirty="0"/>
        </a:p>
      </dsp:txBody>
      <dsp:txXfrm>
        <a:off x="397172" y="645354"/>
        <a:ext cx="1810943" cy="596788"/>
      </dsp:txXfrm>
    </dsp:sp>
    <dsp:sp modelId="{E280F55D-9403-4F13-9805-B94E71F803FC}">
      <dsp:nvSpPr>
        <dsp:cNvPr id="0" name=""/>
        <dsp:cNvSpPr/>
      </dsp:nvSpPr>
      <dsp:spPr>
        <a:xfrm>
          <a:off x="395114" y="463848"/>
          <a:ext cx="144052" cy="14405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F0C88-092F-403A-9A6E-217B337A8A9D}">
      <dsp:nvSpPr>
        <dsp:cNvPr id="0" name=""/>
        <dsp:cNvSpPr/>
      </dsp:nvSpPr>
      <dsp:spPr>
        <a:xfrm>
          <a:off x="495951" y="262175"/>
          <a:ext cx="144052" cy="144052"/>
        </a:xfrm>
        <a:prstGeom prst="ellipse">
          <a:avLst/>
        </a:prstGeom>
        <a:solidFill>
          <a:schemeClr val="accent4">
            <a:hueOff val="100360"/>
            <a:satOff val="-656"/>
            <a:lumOff val="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B8616-A2D3-4D3F-AB0A-60F3D08E4EF5}">
      <dsp:nvSpPr>
        <dsp:cNvPr id="0" name=""/>
        <dsp:cNvSpPr/>
      </dsp:nvSpPr>
      <dsp:spPr>
        <a:xfrm>
          <a:off x="737959" y="302509"/>
          <a:ext cx="226367" cy="226367"/>
        </a:xfrm>
        <a:prstGeom prst="ellipse">
          <a:avLst/>
        </a:prstGeom>
        <a:solidFill>
          <a:schemeClr val="accent4">
            <a:hueOff val="200720"/>
            <a:satOff val="-1312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6146C-D15D-4648-82AC-DCD5F5292876}">
      <dsp:nvSpPr>
        <dsp:cNvPr id="0" name=""/>
        <dsp:cNvSpPr/>
      </dsp:nvSpPr>
      <dsp:spPr>
        <a:xfrm>
          <a:off x="939632" y="80669"/>
          <a:ext cx="144052" cy="144052"/>
        </a:xfrm>
        <a:prstGeom prst="ellipse">
          <a:avLst/>
        </a:prstGeom>
        <a:solidFill>
          <a:schemeClr val="accent4">
            <a:hueOff val="301080"/>
            <a:satOff val="-1968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920C2-BA8E-46DB-955F-C1D7B5E1B416}">
      <dsp:nvSpPr>
        <dsp:cNvPr id="0" name=""/>
        <dsp:cNvSpPr/>
      </dsp:nvSpPr>
      <dsp:spPr>
        <a:xfrm>
          <a:off x="1201807" y="0"/>
          <a:ext cx="144052" cy="144052"/>
        </a:xfrm>
        <a:prstGeom prst="ellipse">
          <a:avLst/>
        </a:prstGeom>
        <a:solidFill>
          <a:schemeClr val="accent4">
            <a:hueOff val="401439"/>
            <a:satOff val="-2624"/>
            <a:lumOff val="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A680E-7D5C-4ED5-BA74-2D86E16B376B}">
      <dsp:nvSpPr>
        <dsp:cNvPr id="0" name=""/>
        <dsp:cNvSpPr/>
      </dsp:nvSpPr>
      <dsp:spPr>
        <a:xfrm>
          <a:off x="1524485" y="141171"/>
          <a:ext cx="144052" cy="144052"/>
        </a:xfrm>
        <a:prstGeom prst="ellipse">
          <a:avLst/>
        </a:prstGeom>
        <a:solidFill>
          <a:schemeClr val="accent4">
            <a:hueOff val="501799"/>
            <a:satOff val="-3280"/>
            <a:lumOff val="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7F026-E88B-4184-A115-FE5DB52B83C5}">
      <dsp:nvSpPr>
        <dsp:cNvPr id="0" name=""/>
        <dsp:cNvSpPr/>
      </dsp:nvSpPr>
      <dsp:spPr>
        <a:xfrm>
          <a:off x="1726158" y="242007"/>
          <a:ext cx="226367" cy="226367"/>
        </a:xfrm>
        <a:prstGeom prst="ellipse">
          <a:avLst/>
        </a:prstGeom>
        <a:solidFill>
          <a:schemeClr val="accent4">
            <a:hueOff val="602159"/>
            <a:satOff val="-3936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B263A1-3F6D-4328-BCE4-E26FA796B606}">
      <dsp:nvSpPr>
        <dsp:cNvPr id="0" name=""/>
        <dsp:cNvSpPr/>
      </dsp:nvSpPr>
      <dsp:spPr>
        <a:xfrm>
          <a:off x="2008500" y="463848"/>
          <a:ext cx="144052" cy="144052"/>
        </a:xfrm>
        <a:prstGeom prst="ellipse">
          <a:avLst/>
        </a:prstGeom>
        <a:solidFill>
          <a:schemeClr val="accent4">
            <a:hueOff val="702519"/>
            <a:satOff val="-4592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F9841-28AF-4076-BDCC-FB1F1C17EECD}">
      <dsp:nvSpPr>
        <dsp:cNvPr id="0" name=""/>
        <dsp:cNvSpPr/>
      </dsp:nvSpPr>
      <dsp:spPr>
        <a:xfrm>
          <a:off x="2129504" y="685689"/>
          <a:ext cx="144052" cy="144052"/>
        </a:xfrm>
        <a:prstGeom prst="ellipse">
          <a:avLst/>
        </a:prstGeom>
        <a:solidFill>
          <a:schemeClr val="accent4">
            <a:hueOff val="802879"/>
            <a:satOff val="-5248"/>
            <a:lumOff val="31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E8A4E-2EDC-461C-BC33-A8F1F673E678}">
      <dsp:nvSpPr>
        <dsp:cNvPr id="0" name=""/>
        <dsp:cNvSpPr/>
      </dsp:nvSpPr>
      <dsp:spPr>
        <a:xfrm>
          <a:off x="1080803" y="262175"/>
          <a:ext cx="370420" cy="370420"/>
        </a:xfrm>
        <a:prstGeom prst="ellipse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FE2D8-1C20-4D97-A95C-703BD30B4DD5}">
      <dsp:nvSpPr>
        <dsp:cNvPr id="0" name=""/>
        <dsp:cNvSpPr/>
      </dsp:nvSpPr>
      <dsp:spPr>
        <a:xfrm>
          <a:off x="294277" y="1028533"/>
          <a:ext cx="144052" cy="144052"/>
        </a:xfrm>
        <a:prstGeom prst="ellipse">
          <a:avLst/>
        </a:prstGeom>
        <a:solidFill>
          <a:schemeClr val="accent4">
            <a:hueOff val="1003599"/>
            <a:satOff val="-6559"/>
            <a:lumOff val="39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C4709-50B7-48F7-A78D-8ED285C7558B}">
      <dsp:nvSpPr>
        <dsp:cNvPr id="0" name=""/>
        <dsp:cNvSpPr/>
      </dsp:nvSpPr>
      <dsp:spPr>
        <a:xfrm>
          <a:off x="415281" y="1210039"/>
          <a:ext cx="226367" cy="226367"/>
        </a:xfrm>
        <a:prstGeom prst="ellipse">
          <a:avLst/>
        </a:prstGeom>
        <a:solidFill>
          <a:schemeClr val="accent4">
            <a:hueOff val="1103958"/>
            <a:satOff val="-7215"/>
            <a:lumOff val="43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8A74A-904B-4357-9150-78263C03E6B1}">
      <dsp:nvSpPr>
        <dsp:cNvPr id="0" name=""/>
        <dsp:cNvSpPr/>
      </dsp:nvSpPr>
      <dsp:spPr>
        <a:xfrm>
          <a:off x="717791" y="1371378"/>
          <a:ext cx="329262" cy="329262"/>
        </a:xfrm>
        <a:prstGeom prst="ellipse">
          <a:avLst/>
        </a:prstGeom>
        <a:solidFill>
          <a:schemeClr val="accent4">
            <a:hueOff val="1204318"/>
            <a:satOff val="-7871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5D2507-3A9A-4DAE-B54A-42E53FE194C4}">
      <dsp:nvSpPr>
        <dsp:cNvPr id="0" name=""/>
        <dsp:cNvSpPr/>
      </dsp:nvSpPr>
      <dsp:spPr>
        <a:xfrm>
          <a:off x="1141305" y="1633553"/>
          <a:ext cx="144052" cy="144052"/>
        </a:xfrm>
        <a:prstGeom prst="ellipse">
          <a:avLst/>
        </a:prstGeom>
        <a:solidFill>
          <a:schemeClr val="accent4">
            <a:hueOff val="1304678"/>
            <a:satOff val="-8527"/>
            <a:lumOff val="50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3FD0EA-7A5A-4D6E-ACBE-EF4A7E4B4C67}">
      <dsp:nvSpPr>
        <dsp:cNvPr id="0" name=""/>
        <dsp:cNvSpPr/>
      </dsp:nvSpPr>
      <dsp:spPr>
        <a:xfrm>
          <a:off x="1221975" y="1371378"/>
          <a:ext cx="226367" cy="226367"/>
        </a:xfrm>
        <a:prstGeom prst="ellipse">
          <a:avLst/>
        </a:prstGeom>
        <a:solidFill>
          <a:schemeClr val="accent4">
            <a:hueOff val="1405038"/>
            <a:satOff val="-9183"/>
            <a:lumOff val="5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13E97-2AE8-4C76-A2AC-8F6E261EC8D7}">
      <dsp:nvSpPr>
        <dsp:cNvPr id="0" name=""/>
        <dsp:cNvSpPr/>
      </dsp:nvSpPr>
      <dsp:spPr>
        <a:xfrm>
          <a:off x="1423648" y="1653721"/>
          <a:ext cx="144052" cy="144052"/>
        </a:xfrm>
        <a:prstGeom prst="ellipse">
          <a:avLst/>
        </a:prstGeom>
        <a:solidFill>
          <a:schemeClr val="accent4">
            <a:hueOff val="1505398"/>
            <a:satOff val="-9839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44410-EC14-4D70-884A-3BE4CCAA31E0}">
      <dsp:nvSpPr>
        <dsp:cNvPr id="0" name=""/>
        <dsp:cNvSpPr/>
      </dsp:nvSpPr>
      <dsp:spPr>
        <a:xfrm>
          <a:off x="1605154" y="1331043"/>
          <a:ext cx="329262" cy="329262"/>
        </a:xfrm>
        <a:prstGeom prst="ellipse">
          <a:avLst/>
        </a:prstGeom>
        <a:solidFill>
          <a:schemeClr val="accent4">
            <a:hueOff val="1605758"/>
            <a:satOff val="-10495"/>
            <a:lumOff val="62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1C640-B6B7-418B-8473-6B794BE90B0B}">
      <dsp:nvSpPr>
        <dsp:cNvPr id="0" name=""/>
        <dsp:cNvSpPr/>
      </dsp:nvSpPr>
      <dsp:spPr>
        <a:xfrm>
          <a:off x="2048835" y="1250374"/>
          <a:ext cx="226367" cy="226367"/>
        </a:xfrm>
        <a:prstGeom prst="ellipse">
          <a:avLst/>
        </a:prstGeom>
        <a:solidFill>
          <a:schemeClr val="accent4">
            <a:hueOff val="1706117"/>
            <a:satOff val="-11151"/>
            <a:lumOff val="666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F7FA14-3FC2-4765-99CB-F73E74912B1F}">
      <dsp:nvSpPr>
        <dsp:cNvPr id="0" name=""/>
        <dsp:cNvSpPr/>
      </dsp:nvSpPr>
      <dsp:spPr>
        <a:xfrm>
          <a:off x="2601918" y="302174"/>
          <a:ext cx="664810" cy="1269195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94F80-48E3-41BE-ADDD-782CE10B2F8F}">
      <dsp:nvSpPr>
        <dsp:cNvPr id="0" name=""/>
        <dsp:cNvSpPr/>
      </dsp:nvSpPr>
      <dsp:spPr>
        <a:xfrm>
          <a:off x="3145853" y="302174"/>
          <a:ext cx="664810" cy="1269195"/>
        </a:xfrm>
        <a:prstGeom prst="chevron">
          <a:avLst>
            <a:gd name="adj" fmla="val 6231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A2D9B-A64A-4DF7-8DF3-B82E3EEE58C1}">
      <dsp:nvSpPr>
        <dsp:cNvPr id="0" name=""/>
        <dsp:cNvSpPr/>
      </dsp:nvSpPr>
      <dsp:spPr>
        <a:xfrm>
          <a:off x="4191347" y="212134"/>
          <a:ext cx="1541151" cy="1541151"/>
        </a:xfrm>
        <a:prstGeom prst="ellipse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baseline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están invitados a comentar y presentar posibles problemas de implementación</a:t>
          </a:r>
          <a:endParaRPr lang="en-US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17043" y="437830"/>
        <a:ext cx="1089759" cy="1089759"/>
      </dsp:txXfrm>
    </dsp:sp>
    <dsp:sp modelId="{B49EBA67-7740-49FD-A600-C1B1FC65196D}">
      <dsp:nvSpPr>
        <dsp:cNvPr id="0" name=""/>
        <dsp:cNvSpPr/>
      </dsp:nvSpPr>
      <dsp:spPr>
        <a:xfrm>
          <a:off x="3483950" y="1903775"/>
          <a:ext cx="2955947" cy="111809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baseline="0" dirty="0"/>
            <a:t>Por ej.: vectores y criterios de valoración no relacionados con la mortalidad, eliminación de la orientación para la investigación, etc.</a:t>
          </a:r>
          <a:r>
            <a:rPr lang="en-GB" sz="1400" kern="1200" baseline="0" dirty="0"/>
            <a:t>.</a:t>
          </a:r>
          <a:endParaRPr lang="en-US" sz="1400" kern="1200" dirty="0"/>
        </a:p>
      </dsp:txBody>
      <dsp:txXfrm>
        <a:off x="3483950" y="1903775"/>
        <a:ext cx="2955947" cy="11180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11062"/>
          <a:ext cx="6781799" cy="113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416560" rIns="526343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000" kern="1200" dirty="0"/>
        </a:p>
      </dsp:txBody>
      <dsp:txXfrm>
        <a:off x="0" y="311062"/>
        <a:ext cx="6781799" cy="1134000"/>
      </dsp:txXfrm>
    </dsp:sp>
    <dsp:sp modelId="{D435A06E-C5C5-4A69-A66E-5897B561176D}">
      <dsp:nvSpPr>
        <dsp:cNvPr id="0" name=""/>
        <dsp:cNvSpPr/>
      </dsp:nvSpPr>
      <dsp:spPr>
        <a:xfrm>
          <a:off x="339089" y="15862"/>
          <a:ext cx="5556667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800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Página de consulta (texto completo de la NIMF):</a:t>
          </a:r>
        </a:p>
      </dsp:txBody>
      <dsp:txXfrm>
        <a:off x="367910" y="44683"/>
        <a:ext cx="5499025" cy="532758"/>
      </dsp:txXfrm>
    </dsp:sp>
    <dsp:sp modelId="{8D698B80-108B-4A45-939F-A82A5C6FB515}">
      <dsp:nvSpPr>
        <dsp:cNvPr id="0" name=""/>
        <dsp:cNvSpPr/>
      </dsp:nvSpPr>
      <dsp:spPr>
        <a:xfrm>
          <a:off x="0" y="1848262"/>
          <a:ext cx="6781799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416560" rIns="526343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hlinkClick xmlns:r="http://schemas.openxmlformats.org/officeDocument/2006/relationships" r:id="rId2"/>
            </a:rPr>
            <a:t>https://www.ippc.int/en/publications/89820/</a:t>
          </a:r>
          <a:r>
            <a:rPr lang="en-US" sz="2000" kern="1200" dirty="0"/>
            <a:t> </a:t>
          </a:r>
        </a:p>
      </dsp:txBody>
      <dsp:txXfrm>
        <a:off x="0" y="1848262"/>
        <a:ext cx="6781799" cy="850500"/>
      </dsp:txXfrm>
    </dsp:sp>
    <dsp:sp modelId="{E53AC034-CE47-4606-9314-E7AC14E1FDAA}">
      <dsp:nvSpPr>
        <dsp:cNvPr id="0" name=""/>
        <dsp:cNvSpPr/>
      </dsp:nvSpPr>
      <dsp:spPr>
        <a:xfrm>
          <a:off x="339089" y="1553062"/>
          <a:ext cx="5450328" cy="590400"/>
        </a:xfrm>
        <a:prstGeom prst="roundRect">
          <a:avLst/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 de la reunión del PTTF en la que se redactó la NIMF: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910" y="1581883"/>
        <a:ext cx="5392686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CN: Comité de Normas</a:t>
            </a:r>
          </a:p>
          <a:p>
            <a:r>
              <a:rPr lang="es-ES" dirty="0"/>
              <a:t>PTTF: Panel técnico sobre tratamientos fitosanitarios</a:t>
            </a:r>
          </a:p>
          <a:p>
            <a:endParaRPr lang="es-ES" dirty="0"/>
          </a:p>
          <a:p>
            <a:r>
              <a:rPr lang="es-ES" dirty="0"/>
              <a:t>2014-05 La Secretaría de la CIPF, con el apoyo del Panel Técnico sobre Tratamientos Fitosanitarios (TPPT), desarrolló la especificación genérica (2014-008) para el desarrollo de cinco normas; El Comité de Normas (SC) estuvo de acuerdo con este enfoque.</a:t>
            </a:r>
          </a:p>
          <a:p>
            <a:r>
              <a:rPr lang="es-ES" dirty="0"/>
              <a:t>2014-03 La CMF-09 agregó el tema Requisitos para el uso de la irradiación como medida fitosanitaria (Revisión de la NIMF 18) (2014-007) al programa de trabajo con prioridad 2 (posteriormente cambiado a la prioridad 3 por la CMF-10 (2015) y a la prioridad 1 por el CN (decisión electrónica 2020_eSC_Nov_02)).</a:t>
            </a:r>
          </a:p>
          <a:p>
            <a:r>
              <a:rPr lang="es-ES" dirty="0"/>
              <a:t>2015-05 SC aprobó la Especificación 62 (Requisitos para el uso de tratamientos fitosanitarios como medidas fitosanitarias).</a:t>
            </a:r>
          </a:p>
          <a:p>
            <a:r>
              <a:rPr lang="es-ES" dirty="0"/>
              <a:t>2020-12 PTTF inició la revisión.</a:t>
            </a:r>
          </a:p>
          <a:p>
            <a:r>
              <a:rPr lang="es-ES" dirty="0"/>
              <a:t>2021-02 (dos reuniones) PTTF revisó el borrador.</a:t>
            </a:r>
          </a:p>
          <a:p>
            <a:r>
              <a:rPr lang="es-ES" dirty="0"/>
              <a:t>2021-05 CN revisó y aprobó para primera consulta.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CN: Comité de Normas</a:t>
            </a:r>
          </a:p>
          <a:p>
            <a:r>
              <a:rPr lang="es-ES" dirty="0"/>
              <a:t>PTTF: Panel técnico sobre tratamientos fitosanitarios</a:t>
            </a:r>
          </a:p>
          <a:p>
            <a:endParaRPr lang="es-ES" dirty="0"/>
          </a:p>
          <a:p>
            <a:r>
              <a:rPr lang="es-ES" dirty="0"/>
              <a:t>2014-05 La Secretaría de la CIPF, con el apoyo del Panel Técnico sobre Tratamientos Fitosanitarios (TPPT), desarrolló la especificación genérica (2014-008) para el desarrollo de cinco normas; El Comité de Normas (SC) estuvo de acuerdo con este enfoque.</a:t>
            </a:r>
          </a:p>
          <a:p>
            <a:r>
              <a:rPr lang="es-ES" dirty="0"/>
              <a:t>2014-03 La CMF-09 agregó el tema Requisitos para el uso de la irradiación como medida fitosanitaria (Revisión de la NIMF 18) (2014-007) al programa de trabajo con prioridad 2 (posteriormente cambiado a la prioridad 3 por la CMF-10 (2015) y a la prioridad 1 por el CN (decisión electrónica 2020_eSC_Nov_02)).</a:t>
            </a:r>
          </a:p>
          <a:p>
            <a:r>
              <a:rPr lang="es-ES" dirty="0"/>
              <a:t>2015-05 SC aprobó la Especificación 62 (Requisitos para el uso de tratamientos fitosanitarios como medidas fitosanitarias).</a:t>
            </a:r>
          </a:p>
          <a:p>
            <a:r>
              <a:rPr lang="es-ES" dirty="0"/>
              <a:t>2020-12 PTTF inició la revisión.</a:t>
            </a:r>
          </a:p>
          <a:p>
            <a:r>
              <a:rPr lang="es-ES" dirty="0"/>
              <a:t>2021-02 (dos reuniones) PTTF revisó el borrador.</a:t>
            </a:r>
          </a:p>
          <a:p>
            <a:r>
              <a:rPr lang="es-ES" dirty="0"/>
              <a:t>2021-05 CN revisó y aprobó para primera consulta.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78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26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La revisión estaba dirigida</a:t>
            </a:r>
          </a:p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1. Actualizar e incorporar los avances recientes en la tecnología de la irradiación.</a:t>
            </a:r>
          </a:p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y</a:t>
            </a:r>
          </a:p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2. Para alinearse con los estándares ya adoptados:</a:t>
            </a:r>
          </a:p>
          <a:p>
            <a:pPr lvl="0"/>
            <a:endParaRPr lang="es-ES" sz="900" b="0" dirty="0">
              <a:solidFill>
                <a:schemeClr val="tx1"/>
              </a:solidFill>
              <a:effectLst/>
            </a:endParaRPr>
          </a:p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NIMF 42 Requisitos para el uso de tratamientos de temperatura como medidas fitosanitarias</a:t>
            </a:r>
          </a:p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NIMF 43 Requisitos para el uso de la fumigación como medida fitosanitaria</a:t>
            </a:r>
          </a:p>
          <a:p>
            <a:pPr lvl="0"/>
            <a:r>
              <a:rPr lang="es-ES" sz="900" b="0" dirty="0">
                <a:solidFill>
                  <a:schemeClr val="tx1"/>
                </a:solidFill>
                <a:effectLst/>
              </a:rPr>
              <a:t>NIMF 44 Requisitos para el uso de tratamientos en atmósfera modificada como medidas fitosanitarias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6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247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720" y="2286000"/>
            <a:ext cx="731592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720" y="1234440"/>
            <a:ext cx="7315200" cy="6400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2223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2708" y="2037523"/>
            <a:ext cx="7315200" cy="147548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1287">
                <a:solidFill>
                  <a:schemeClr val="tx1"/>
                </a:solidFill>
              </a:defRPr>
            </a:lvl1pPr>
            <a:lvl2pPr marL="267462" indent="0" algn="ctr">
              <a:buNone/>
              <a:defRPr sz="1170"/>
            </a:lvl2pPr>
            <a:lvl3pPr marL="534924" indent="0" algn="ctr">
              <a:buNone/>
              <a:defRPr sz="1053"/>
            </a:lvl3pPr>
            <a:lvl4pPr marL="802386" indent="0" algn="ctr">
              <a:buNone/>
              <a:defRPr sz="936"/>
            </a:lvl4pPr>
            <a:lvl5pPr marL="1069848" indent="0" algn="ctr">
              <a:buNone/>
              <a:defRPr sz="936"/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9242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366123"/>
            <a:ext cx="7315200" cy="1468963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2574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720" y="2286000"/>
            <a:ext cx="7315200" cy="18288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282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80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0681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26545" marR="0" lvl="0" indent="-226545" algn="l" defTabSz="60681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74" baseline="0" dirty="0"/>
              <a:t>Lorem </a:t>
            </a:r>
            <a:r>
              <a:rPr lang="en-US" sz="1274" baseline="0" dirty="0" err="1"/>
              <a:t>Ipsum</a:t>
            </a:r>
            <a:endParaRPr lang="en-US" sz="1274" baseline="0" dirty="0"/>
          </a:p>
        </p:txBody>
      </p:sp>
    </p:spTree>
    <p:extLst>
      <p:ext uri="{BB962C8B-B14F-4D97-AF65-F5344CB8AC3E}">
        <p14:creationId xmlns:p14="http://schemas.microsoft.com/office/powerpoint/2010/main" val="303902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73418"/>
            <a:ext cx="5486400" cy="1432560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61223"/>
            <a:ext cx="5486400" cy="993457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EAD219EE-6158-49F0-A0CB-3FF2F44846A1}" type="datetimeFigureOut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8/8/2021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3BB8CEF3-DD8B-42E4-A70C-AB8CD6BA0D32}" type="slidenum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551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EAD219EE-6158-49F0-A0CB-3FF2F44846A1}" type="datetimeFigureOut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8/8/2021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3BB8CEF3-DD8B-42E4-A70C-AB8CD6BA0D32}" type="slidenum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076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262467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272148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425708" y="970161"/>
            <a:ext cx="2592000" cy="1741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85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953744" y="972001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953744" y="2330616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780925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791782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15052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188000"/>
            <a:ext cx="7315201" cy="2467978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3pPr>
            <a:lvl4pPr marL="547560" indent="-126360" algn="l">
              <a:buFont typeface=".AppleSystemUIFont" charset="-120"/>
              <a:buChar char="–"/>
              <a:defRPr sz="1170"/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7522" y="972000"/>
            <a:ext cx="7322713" cy="216024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92798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818438" y="972000"/>
            <a:ext cx="2209137" cy="2683978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053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972000"/>
            <a:ext cx="4608106" cy="2683978"/>
          </a:xfrm>
          <a:prstGeom prst="rect">
            <a:avLst/>
          </a:prstGeom>
        </p:spPr>
        <p:txBody>
          <a:bodyPr lIns="540000" tIns="0" rIns="36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 baseline="0"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3pPr>
            <a:lvl4pPr marL="547560" indent="-126360" algn="l"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2678312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2" y="140225"/>
            <a:ext cx="2505879" cy="57782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369479" y="259528"/>
            <a:ext cx="1596482" cy="426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406935" y="269765"/>
            <a:ext cx="1538787" cy="3938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05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</p:sldLayoutIdLst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691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534924" rtl="0" eaLnBrk="1" latinLnBrk="0" hangingPunct="1">
        <a:lnSpc>
          <a:spcPct val="90000"/>
        </a:lnSpc>
        <a:spcBef>
          <a:spcPts val="585"/>
        </a:spcBef>
        <a:buFontTx/>
        <a:buNone/>
        <a:defRPr sz="1287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94" y="36720"/>
            <a:ext cx="1967143" cy="4536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3828797"/>
            <a:ext cx="73152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530986"/>
            <a:ext cx="7315200" cy="24625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315900" rIns="3159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34924" rtl="0" eaLnBrk="1" fontAlgn="auto" latinLnBrk="0" hangingPunct="1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</a:t>
            </a:r>
            <a:r>
              <a:rPr kumimoji="0" lang="en-US" sz="819" b="1" i="1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MASTER </a:t>
            </a: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323759" y="131339"/>
            <a:ext cx="1126343" cy="3096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884071" y="140224"/>
            <a:ext cx="1209636" cy="3096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6446520" y="3847855"/>
            <a:ext cx="868680" cy="226216"/>
          </a:xfrm>
          <a:prstGeom prst="rect">
            <a:avLst/>
          </a:prstGeom>
        </p:spPr>
        <p:txBody>
          <a:bodyPr wrap="square" lIns="315900" tIns="0" rIns="210600" rtlCol="0" anchor="t" anchorCtr="0">
            <a:spAutoFit/>
          </a:bodyPr>
          <a:lstStyle/>
          <a:p>
            <a:pPr marL="0" marR="0" lvl="0" indent="0" algn="l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2F2B3-BF2A-3042-AED2-C560A5FC06BC}" type="slidenum">
              <a:rPr kumimoji="0" lang="x-none" sz="1170" b="0" i="0" u="none" strike="noStrike" kern="1200" cap="none" spc="0" normalizeH="0" baseline="0" noProof="0" smtClean="0">
                <a:ln>
                  <a:noFill/>
                </a:ln>
                <a:solidFill>
                  <a:srgbClr val="A81E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7132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404" b="0" i="0" u="none" strike="noStrike" kern="1200" cap="none" spc="0" normalizeH="0" baseline="0" noProof="0" dirty="0">
              <a:ln>
                <a:noFill/>
              </a:ln>
              <a:solidFill>
                <a:srgbClr val="A81E3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12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5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731" indent="-133731" algn="l" defTabSz="534924" rtl="0" eaLnBrk="1" latinLnBrk="0" hangingPunct="1">
        <a:lnSpc>
          <a:spcPct val="90000"/>
        </a:lnSpc>
        <a:spcBef>
          <a:spcPts val="585"/>
        </a:spcBef>
        <a:buFont typeface="Arial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4A6656-9C36-4FFD-89C9-0BBE4AF0E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685" y="39707"/>
            <a:ext cx="7057243" cy="1636849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rgbClr val="00825F"/>
                </a:solidFill>
              </a:rPr>
              <a:t>PROYECTO DE NIMF: </a:t>
            </a:r>
            <a:br>
              <a:rPr lang="es-ES" sz="2000" dirty="0">
                <a:solidFill>
                  <a:srgbClr val="00825F"/>
                </a:solidFill>
              </a:rPr>
            </a:br>
            <a:r>
              <a:rPr lang="es-ES" sz="2000" dirty="0">
                <a:solidFill>
                  <a:srgbClr val="00825F"/>
                </a:solidFill>
              </a:rPr>
              <a:t>Revisión de la NIMF 18: Requisitos para el uso de la irradiación como medida fitosanitaria (2014-007)</a:t>
            </a:r>
            <a:endParaRPr lang="en-US" sz="2000" dirty="0">
              <a:solidFill>
                <a:srgbClr val="00825F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0518" y="1704061"/>
            <a:ext cx="5349240" cy="1096893"/>
          </a:xfrm>
        </p:spPr>
        <p:txBody>
          <a:bodyPr anchor="ctr">
            <a:noAutofit/>
          </a:bodyPr>
          <a:lstStyle/>
          <a:p>
            <a:pPr algn="ctr"/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período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consulta CIPF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Julio hasta 30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septiembre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Secretaría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CIPF -Taller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 de la CIPF 2021</a:t>
            </a:r>
            <a:endParaRPr lang="it-IT" sz="1638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2454"/>
            <a:ext cx="7315200" cy="177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11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Antecedentes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506188"/>
              </p:ext>
            </p:extLst>
          </p:nvPr>
        </p:nvGraphicFramePr>
        <p:xfrm>
          <a:off x="491428" y="548640"/>
          <a:ext cx="6083108" cy="3035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Antecedentes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0630240"/>
              </p:ext>
            </p:extLst>
          </p:nvPr>
        </p:nvGraphicFramePr>
        <p:xfrm>
          <a:off x="17556" y="849404"/>
          <a:ext cx="6800470" cy="2858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6291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64379208"/>
              </p:ext>
            </p:extLst>
          </p:nvPr>
        </p:nvGraphicFramePr>
        <p:xfrm>
          <a:off x="386757" y="762958"/>
          <a:ext cx="6595068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err="1">
                <a:solidFill>
                  <a:schemeClr val="accent1">
                    <a:lumMod val="50000"/>
                  </a:schemeClr>
                </a:solidFill>
              </a:rPr>
              <a:t>Antecedentes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2596419"/>
              </p:ext>
            </p:extLst>
          </p:nvPr>
        </p:nvGraphicFramePr>
        <p:xfrm>
          <a:off x="125034" y="530423"/>
          <a:ext cx="6803409" cy="3817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55484" y="3276600"/>
            <a:ext cx="1181734" cy="3077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/>
              <a:t>CIPF – OCS</a:t>
            </a:r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1890500"/>
              </p:ext>
            </p:extLst>
          </p:nvPr>
        </p:nvGraphicFramePr>
        <p:xfrm>
          <a:off x="341292" y="601927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914401" y="153925"/>
            <a:ext cx="5751575" cy="530352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/>
              <a:t>Consideraciones</a:t>
            </a:r>
            <a:r>
              <a:rPr lang="en-US" sz="2000" dirty="0"/>
              <a:t> </a:t>
            </a:r>
            <a:r>
              <a:rPr lang="en-US" sz="2000" dirty="0" err="1"/>
              <a:t>Generales</a:t>
            </a:r>
            <a:r>
              <a:rPr lang="en-US" sz="2000" dirty="0"/>
              <a:t> </a:t>
            </a:r>
            <a:endParaRPr lang="en-US" sz="2000" dirty="0" smtClean="0"/>
          </a:p>
          <a:p>
            <a:r>
              <a:rPr lang="en-US" sz="2000" dirty="0" smtClean="0"/>
              <a:t>para </a:t>
            </a:r>
            <a:r>
              <a:rPr lang="en-US" sz="2000" dirty="0"/>
              <a:t>la consulta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0103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665699"/>
              </p:ext>
            </p:extLst>
          </p:nvPr>
        </p:nvGraphicFramePr>
        <p:xfrm>
          <a:off x="352425" y="86677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90486" y="263271"/>
            <a:ext cx="7315201" cy="1207008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200" dirty="0" err="1"/>
              <a:t>Consideraciones</a:t>
            </a:r>
            <a:r>
              <a:rPr lang="en-US" sz="2200" dirty="0"/>
              <a:t> </a:t>
            </a:r>
            <a:r>
              <a:rPr lang="en-US" sz="2200" dirty="0" err="1"/>
              <a:t>Generales</a:t>
            </a:r>
            <a:r>
              <a:rPr lang="en-US" sz="2200" dirty="0"/>
              <a:t> para la consulta (cont.)</a:t>
            </a:r>
            <a:endParaRPr lang="en-US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977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150955"/>
              </p:ext>
            </p:extLst>
          </p:nvPr>
        </p:nvGraphicFramePr>
        <p:xfrm>
          <a:off x="290512" y="954727"/>
          <a:ext cx="6734175" cy="3021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478971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Posibles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consideraciones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implementación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0504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of 8</a:t>
            </a:r>
          </a:p>
        </p:txBody>
      </p:sp>
    </p:spTree>
    <p:extLst>
      <p:ext uri="{BB962C8B-B14F-4D97-AF65-F5344CB8AC3E}">
        <p14:creationId xmlns:p14="http://schemas.microsoft.com/office/powerpoint/2010/main" val="812584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6974785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200" dirty="0">
                <a:solidFill>
                  <a:srgbClr val="B08408"/>
                </a:solidFill>
              </a:rPr>
              <a:t>Enlaces </a:t>
            </a:r>
            <a:r>
              <a:rPr lang="en-US" sz="3200" dirty="0" err="1">
                <a:solidFill>
                  <a:srgbClr val="B08408"/>
                </a:solidFill>
              </a:rPr>
              <a:t>útiles</a:t>
            </a:r>
            <a:endParaRPr lang="en-US" sz="3200" dirty="0">
              <a:solidFill>
                <a:srgbClr val="B08408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Gracias!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208848" y="2311868"/>
            <a:ext cx="2897505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Correo: 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Sítios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</a:p>
        </p:txBody>
      </p:sp>
    </p:spTree>
    <p:extLst>
      <p:ext uri="{BB962C8B-B14F-4D97-AF65-F5344CB8AC3E}">
        <p14:creationId xmlns:p14="http://schemas.microsoft.com/office/powerpoint/2010/main" val="61645523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</TotalTime>
  <Words>1064</Words>
  <Application>Microsoft Office PowerPoint</Application>
  <PresentationFormat>Custom</PresentationFormat>
  <Paragraphs>102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.AppleSystemUIFont</vt:lpstr>
      <vt:lpstr>Arial</vt:lpstr>
      <vt:lpstr>Arial Unicode MS</vt:lpstr>
      <vt:lpstr>Calibri</vt:lpstr>
      <vt:lpstr>Calibri Light</vt:lpstr>
      <vt:lpstr>Georgia</vt:lpstr>
      <vt:lpstr>Wingdings</vt:lpstr>
      <vt:lpstr>COVER</vt:lpstr>
      <vt:lpstr>Internal screen</vt:lpstr>
      <vt:lpstr>PROYECTO DE NIMF:  Revisión de la NIMF 18: Requisitos para el uso de la irradiación como medida fitosanitaria (2014-007)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Gracias!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Alejandra, JimenezTabares (NSP)</cp:lastModifiedBy>
  <cp:revision>127</cp:revision>
  <dcterms:created xsi:type="dcterms:W3CDTF">2015-09-25T08:23:42Z</dcterms:created>
  <dcterms:modified xsi:type="dcterms:W3CDTF">2021-08-08T12:01:32Z</dcterms:modified>
</cp:coreProperties>
</file>