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0.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1.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2.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3.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4.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5.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6.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7.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1"/>
    <p:sldMasterId id="2147483670" r:id="rId2"/>
  </p:sldMasterIdLst>
  <p:notesMasterIdLst>
    <p:notesMasterId r:id="rId22"/>
  </p:notesMasterIdLst>
  <p:sldIdLst>
    <p:sldId id="291" r:id="rId3"/>
    <p:sldId id="269" r:id="rId4"/>
    <p:sldId id="270" r:id="rId5"/>
    <p:sldId id="271" r:id="rId6"/>
    <p:sldId id="279" r:id="rId7"/>
    <p:sldId id="280" r:id="rId8"/>
    <p:sldId id="277" r:id="rId9"/>
    <p:sldId id="278" r:id="rId10"/>
    <p:sldId id="272" r:id="rId11"/>
    <p:sldId id="281" r:id="rId12"/>
    <p:sldId id="282" r:id="rId13"/>
    <p:sldId id="283" r:id="rId14"/>
    <p:sldId id="284" r:id="rId15"/>
    <p:sldId id="285" r:id="rId16"/>
    <p:sldId id="286" r:id="rId17"/>
    <p:sldId id="287" r:id="rId18"/>
    <p:sldId id="276" r:id="rId19"/>
    <p:sldId id="275" r:id="rId20"/>
    <p:sldId id="290" r:id="rId21"/>
  </p:sldIdLst>
  <p:sldSz cx="7315200" cy="4114800"/>
  <p:notesSz cx="6858000" cy="9144000"/>
  <p:defaultTextStyle>
    <a:defPPr>
      <a:defRPr lang="en-US"/>
    </a:defPPr>
    <a:lvl1pPr algn="l" defTabSz="714375" rtl="0" fontAlgn="base">
      <a:spcBef>
        <a:spcPct val="0"/>
      </a:spcBef>
      <a:spcAft>
        <a:spcPct val="0"/>
      </a:spcAft>
      <a:defRPr sz="1400" kern="1200">
        <a:solidFill>
          <a:schemeClr val="tx1"/>
        </a:solidFill>
        <a:latin typeface="Calibri" pitchFamily="34" charset="0"/>
        <a:ea typeface="+mn-ea"/>
        <a:cs typeface="Arial" charset="0"/>
      </a:defRPr>
    </a:lvl1pPr>
    <a:lvl2pPr marL="357188" indent="100013" algn="l" defTabSz="714375" rtl="0" fontAlgn="base">
      <a:spcBef>
        <a:spcPct val="0"/>
      </a:spcBef>
      <a:spcAft>
        <a:spcPct val="0"/>
      </a:spcAft>
      <a:defRPr sz="1400" kern="1200">
        <a:solidFill>
          <a:schemeClr val="tx1"/>
        </a:solidFill>
        <a:latin typeface="Calibri" pitchFamily="34" charset="0"/>
        <a:ea typeface="+mn-ea"/>
        <a:cs typeface="Arial" charset="0"/>
      </a:defRPr>
    </a:lvl2pPr>
    <a:lvl3pPr marL="714375" indent="200025" algn="l" defTabSz="714375" rtl="0" fontAlgn="base">
      <a:spcBef>
        <a:spcPct val="0"/>
      </a:spcBef>
      <a:spcAft>
        <a:spcPct val="0"/>
      </a:spcAft>
      <a:defRPr sz="1400" kern="1200">
        <a:solidFill>
          <a:schemeClr val="tx1"/>
        </a:solidFill>
        <a:latin typeface="Calibri" pitchFamily="34" charset="0"/>
        <a:ea typeface="+mn-ea"/>
        <a:cs typeface="Arial" charset="0"/>
      </a:defRPr>
    </a:lvl3pPr>
    <a:lvl4pPr marL="1071563" indent="300038" algn="l" defTabSz="714375" rtl="0" fontAlgn="base">
      <a:spcBef>
        <a:spcPct val="0"/>
      </a:spcBef>
      <a:spcAft>
        <a:spcPct val="0"/>
      </a:spcAft>
      <a:defRPr sz="1400" kern="1200">
        <a:solidFill>
          <a:schemeClr val="tx1"/>
        </a:solidFill>
        <a:latin typeface="Calibri" pitchFamily="34" charset="0"/>
        <a:ea typeface="+mn-ea"/>
        <a:cs typeface="Arial" charset="0"/>
      </a:defRPr>
    </a:lvl4pPr>
    <a:lvl5pPr marL="1428750" indent="400050" algn="l" defTabSz="714375" rtl="0" fontAlgn="base">
      <a:spcBef>
        <a:spcPct val="0"/>
      </a:spcBef>
      <a:spcAft>
        <a:spcPct val="0"/>
      </a:spcAft>
      <a:defRPr sz="1400" kern="1200">
        <a:solidFill>
          <a:schemeClr val="tx1"/>
        </a:solidFill>
        <a:latin typeface="Calibri" pitchFamily="34" charset="0"/>
        <a:ea typeface="+mn-ea"/>
        <a:cs typeface="Arial" charset="0"/>
      </a:defRPr>
    </a:lvl5pPr>
    <a:lvl6pPr marL="2286000" algn="l" defTabSz="914400" rtl="0" eaLnBrk="1" latinLnBrk="0" hangingPunct="1">
      <a:defRPr sz="1400" kern="1200">
        <a:solidFill>
          <a:schemeClr val="tx1"/>
        </a:solidFill>
        <a:latin typeface="Calibri" pitchFamily="34" charset="0"/>
        <a:ea typeface="+mn-ea"/>
        <a:cs typeface="Arial" charset="0"/>
      </a:defRPr>
    </a:lvl6pPr>
    <a:lvl7pPr marL="2743200" algn="l" defTabSz="914400" rtl="0" eaLnBrk="1" latinLnBrk="0" hangingPunct="1">
      <a:defRPr sz="1400" kern="1200">
        <a:solidFill>
          <a:schemeClr val="tx1"/>
        </a:solidFill>
        <a:latin typeface="Calibri" pitchFamily="34" charset="0"/>
        <a:ea typeface="+mn-ea"/>
        <a:cs typeface="Arial" charset="0"/>
      </a:defRPr>
    </a:lvl7pPr>
    <a:lvl8pPr marL="3200400" algn="l" defTabSz="914400" rtl="0" eaLnBrk="1" latinLnBrk="0" hangingPunct="1">
      <a:defRPr sz="1400" kern="1200">
        <a:solidFill>
          <a:schemeClr val="tx1"/>
        </a:solidFill>
        <a:latin typeface="Calibri" pitchFamily="34" charset="0"/>
        <a:ea typeface="+mn-ea"/>
        <a:cs typeface="Arial" charset="0"/>
      </a:defRPr>
    </a:lvl8pPr>
    <a:lvl9pPr marL="3657600" algn="l" defTabSz="914400" rtl="0" eaLnBrk="1" latinLnBrk="0" hangingPunct="1">
      <a:defRPr sz="1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1296">
          <p15:clr>
            <a:srgbClr val="A4A3A4"/>
          </p15:clr>
        </p15:guide>
        <p15:guide id="2" pos="230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DE54"/>
    <a:srgbClr val="D4F5D6"/>
    <a:srgbClr val="FDF4DA"/>
    <a:srgbClr val="FBEBD2"/>
    <a:srgbClr val="F6C233"/>
    <a:srgbClr val="D6DFEC"/>
    <a:srgbClr val="5A94C5"/>
    <a:srgbClr val="4C4C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25" autoAdjust="0"/>
    <p:restoredTop sz="80581" autoAdjust="0"/>
  </p:normalViewPr>
  <p:slideViewPr>
    <p:cSldViewPr snapToGrid="0">
      <p:cViewPr varScale="1">
        <p:scale>
          <a:sx n="151" d="100"/>
          <a:sy n="151" d="100"/>
        </p:scale>
        <p:origin x="1320" y="84"/>
      </p:cViewPr>
      <p:guideLst>
        <p:guide orient="horz" pos="1296"/>
        <p:guide pos="2304"/>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s>
</file>

<file path=ppt/diagrams/_rels/data16.xml.rels><?xml version="1.0" encoding="UTF-8" standalone="yes"?>
<Relationships xmlns="http://schemas.openxmlformats.org/package/2006/relationships"><Relationship Id="rId1" Type="http://schemas.openxmlformats.org/officeDocument/2006/relationships/hyperlink" Target="https://www.ippc.int/en/core-activities/standards-setting/expert-drafting-groups/technical-panels/technical-panel-glossary-phytosanitary-terms-ispm-5/" TargetMode="External"/></Relationships>
</file>

<file path=ppt/diagrams/_rels/drawing16.xml.rels><?xml version="1.0" encoding="UTF-8" standalone="yes"?>
<Relationships xmlns="http://schemas.openxmlformats.org/package/2006/relationships"><Relationship Id="rId1" Type="http://schemas.openxmlformats.org/officeDocument/2006/relationships/hyperlink" Target="https://www.ippc.int/en/core-activities/standards-setting/expert-drafting-groups/technical-panels/technical-panel-glossary-phytosanitary-terms-ispm-5/" TargetMode="Externa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1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9">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10">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1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3B40FF-085E-4CBF-8166-570464BB6FBF}" type="doc">
      <dgm:prSet loTypeId="urn:microsoft.com/office/officeart/2005/8/layout/vList5" loCatId="list" qsTypeId="urn:microsoft.com/office/officeart/2005/8/quickstyle/simple1#33" qsCatId="simple" csTypeId="urn:microsoft.com/office/officeart/2005/8/colors/colorful5" csCatId="colorful" phldr="1"/>
      <dgm:spPr/>
      <dgm:t>
        <a:bodyPr/>
        <a:lstStyle/>
        <a:p>
          <a:endParaRPr lang="en-US"/>
        </a:p>
      </dgm:t>
    </dgm:pt>
    <dgm:pt modelId="{FE99EF26-6CCD-4769-8531-4F66C103D40D}">
      <dgm:prSet phldrT="[Text]" custT="1"/>
      <dgm:spPr>
        <a:solidFill>
          <a:srgbClr val="46DE54"/>
        </a:solidFill>
      </dgm:spPr>
      <dgm:t>
        <a:bodyPr/>
        <a:lstStyle/>
        <a:p>
          <a:r>
            <a:rPr lang="es-ES" sz="2000" noProof="0" smtClean="0">
              <a:effectLst>
                <a:outerShdw blurRad="38100" dist="38100" dir="2700000" algn="tl">
                  <a:srgbClr val="000000">
                    <a:alpha val="43137"/>
                  </a:srgbClr>
                </a:outerShdw>
              </a:effectLst>
            </a:rPr>
            <a:t>Adiciones</a:t>
          </a:r>
          <a:endParaRPr lang="es-ES" sz="2000" noProof="0">
            <a:effectLst>
              <a:outerShdw blurRad="38100" dist="38100" dir="2700000" algn="tl">
                <a:srgbClr val="000000">
                  <a:alpha val="43137"/>
                </a:srgbClr>
              </a:outerShdw>
            </a:effectLst>
          </a:endParaRPr>
        </a:p>
      </dgm:t>
    </dgm:pt>
    <dgm:pt modelId="{D51A3CC9-8A5C-4846-874B-EFEBECC60177}" type="parTrans" cxnId="{23F61BC2-6EBA-43D1-AF01-3F21E2A1BF70}">
      <dgm:prSet/>
      <dgm:spPr/>
      <dgm:t>
        <a:bodyPr/>
        <a:lstStyle/>
        <a:p>
          <a:endParaRPr lang="es-ES" noProof="0"/>
        </a:p>
      </dgm:t>
    </dgm:pt>
    <dgm:pt modelId="{4B9A4D3E-CF62-4B66-BD29-875C05CE0700}" type="sibTrans" cxnId="{23F61BC2-6EBA-43D1-AF01-3F21E2A1BF70}">
      <dgm:prSet/>
      <dgm:spPr/>
      <dgm:t>
        <a:bodyPr/>
        <a:lstStyle/>
        <a:p>
          <a:endParaRPr lang="es-ES" noProof="0"/>
        </a:p>
      </dgm:t>
    </dgm:pt>
    <dgm:pt modelId="{7906058C-0947-4F64-9E99-6AF81E0601FD}">
      <dgm:prSet phldrT="[Text]" custT="1"/>
      <dgm:spPr>
        <a:solidFill>
          <a:srgbClr val="F6C233"/>
        </a:solidFill>
      </dgm:spPr>
      <dgm:t>
        <a:bodyPr/>
        <a:lstStyle/>
        <a:p>
          <a:r>
            <a:rPr lang="es-ES" sz="2000" noProof="0" dirty="0" smtClean="0">
              <a:effectLst>
                <a:outerShdw blurRad="38100" dist="38100" dir="2700000" algn="tl">
                  <a:srgbClr val="000000">
                    <a:alpha val="43137"/>
                  </a:srgbClr>
                </a:outerShdw>
              </a:effectLst>
            </a:rPr>
            <a:t>Eliminación</a:t>
          </a:r>
          <a:endParaRPr lang="es-ES" sz="2000" noProof="0" dirty="0">
            <a:effectLst>
              <a:outerShdw blurRad="38100" dist="38100" dir="2700000" algn="tl">
                <a:srgbClr val="000000">
                  <a:alpha val="43137"/>
                </a:srgbClr>
              </a:outerShdw>
            </a:effectLst>
          </a:endParaRPr>
        </a:p>
      </dgm:t>
    </dgm:pt>
    <dgm:pt modelId="{D148B3C8-FF80-4841-BEB3-B75B615AC3AB}" type="parTrans" cxnId="{D541FDFE-6A2A-47E0-8AF2-B17968B5B13E}">
      <dgm:prSet/>
      <dgm:spPr/>
      <dgm:t>
        <a:bodyPr/>
        <a:lstStyle/>
        <a:p>
          <a:endParaRPr lang="es-ES" noProof="0"/>
        </a:p>
      </dgm:t>
    </dgm:pt>
    <dgm:pt modelId="{5B796CCB-3233-43E8-84ED-8739B86DB271}" type="sibTrans" cxnId="{D541FDFE-6A2A-47E0-8AF2-B17968B5B13E}">
      <dgm:prSet/>
      <dgm:spPr/>
      <dgm:t>
        <a:bodyPr/>
        <a:lstStyle/>
        <a:p>
          <a:endParaRPr lang="es-ES" noProof="0"/>
        </a:p>
      </dgm:t>
    </dgm:pt>
    <dgm:pt modelId="{7A9E7785-15FE-4E25-B412-41B49EB36292}">
      <dgm:prSet phldrT="[Text]"/>
      <dgm:spPr>
        <a:solidFill>
          <a:schemeClr val="accent6">
            <a:lumMod val="20000"/>
            <a:lumOff val="80000"/>
            <a:alpha val="90000"/>
          </a:schemeClr>
        </a:solidFill>
        <a:ln>
          <a:solidFill>
            <a:srgbClr val="FDF4DA"/>
          </a:solidFill>
        </a:ln>
      </dgm:spPr>
      <dgm:t>
        <a:bodyPr/>
        <a:lstStyle/>
        <a:p>
          <a:r>
            <a:rPr lang="es-ES" noProof="0" dirty="0" smtClean="0">
              <a:solidFill>
                <a:srgbClr val="0070C0"/>
              </a:solidFill>
            </a:rPr>
            <a:t>“aprobación (de un envío)”</a:t>
          </a:r>
          <a:endParaRPr lang="es-ES" noProof="0" dirty="0">
            <a:solidFill>
              <a:srgbClr val="0070C0"/>
            </a:solidFill>
          </a:endParaRPr>
        </a:p>
      </dgm:t>
    </dgm:pt>
    <dgm:pt modelId="{0D980F26-1F04-4D57-9D50-2978ABBF197D}" type="parTrans" cxnId="{C0F8FC46-622C-427E-A596-E21F424B6BE6}">
      <dgm:prSet/>
      <dgm:spPr/>
      <dgm:t>
        <a:bodyPr/>
        <a:lstStyle/>
        <a:p>
          <a:endParaRPr lang="es-ES" noProof="0"/>
        </a:p>
      </dgm:t>
    </dgm:pt>
    <dgm:pt modelId="{D24079A3-D8B0-48D8-9E7E-7CFF534E71AF}" type="sibTrans" cxnId="{C0F8FC46-622C-427E-A596-E21F424B6BE6}">
      <dgm:prSet/>
      <dgm:spPr/>
      <dgm:t>
        <a:bodyPr/>
        <a:lstStyle/>
        <a:p>
          <a:endParaRPr lang="es-ES" noProof="0"/>
        </a:p>
      </dgm:t>
    </dgm:pt>
    <dgm:pt modelId="{0994A572-C769-4166-8D30-C40323D05A18}">
      <dgm:prSet phldrT="[Text]" custT="1"/>
      <dgm:spPr>
        <a:solidFill>
          <a:srgbClr val="5A94C5"/>
        </a:solidFill>
      </dgm:spPr>
      <dgm:t>
        <a:bodyPr/>
        <a:lstStyle/>
        <a:p>
          <a:r>
            <a:rPr lang="es-ES" sz="2000" noProof="0" smtClean="0">
              <a:effectLst>
                <a:outerShdw blurRad="38100" dist="38100" dir="2700000" algn="tl">
                  <a:srgbClr val="000000">
                    <a:alpha val="43137"/>
                  </a:srgbClr>
                </a:outerShdw>
              </a:effectLst>
            </a:rPr>
            <a:t>Revisiones</a:t>
          </a:r>
          <a:endParaRPr lang="es-ES" sz="2000" noProof="0">
            <a:effectLst>
              <a:outerShdw blurRad="38100" dist="38100" dir="2700000" algn="tl">
                <a:srgbClr val="000000">
                  <a:alpha val="43137"/>
                </a:srgbClr>
              </a:outerShdw>
            </a:effectLst>
          </a:endParaRPr>
        </a:p>
      </dgm:t>
    </dgm:pt>
    <dgm:pt modelId="{A0B4CDFC-9EE5-4F96-BEE4-242427634442}" type="parTrans" cxnId="{995943EF-F251-47B6-B0E9-CE91F0E59210}">
      <dgm:prSet/>
      <dgm:spPr/>
      <dgm:t>
        <a:bodyPr/>
        <a:lstStyle/>
        <a:p>
          <a:endParaRPr lang="es-ES" noProof="0"/>
        </a:p>
      </dgm:t>
    </dgm:pt>
    <dgm:pt modelId="{E3DD2DE3-B377-4B74-9CE2-C6633C5A59DF}" type="sibTrans" cxnId="{995943EF-F251-47B6-B0E9-CE91F0E59210}">
      <dgm:prSet/>
      <dgm:spPr/>
      <dgm:t>
        <a:bodyPr/>
        <a:lstStyle/>
        <a:p>
          <a:endParaRPr lang="es-ES" noProof="0"/>
        </a:p>
      </dgm:t>
    </dgm:pt>
    <dgm:pt modelId="{335943A2-1F56-4186-8905-EBDCEDBB9C01}">
      <dgm:prSet phldrT="[Text]"/>
      <dgm:spPr>
        <a:solidFill>
          <a:srgbClr val="D6DFEC"/>
        </a:solidFill>
        <a:ln>
          <a:solidFill>
            <a:srgbClr val="D6DFEC"/>
          </a:solidFill>
        </a:ln>
      </dgm:spPr>
      <dgm:t>
        <a:bodyPr/>
        <a:lstStyle/>
        <a:p>
          <a:r>
            <a:rPr lang="es-ES" noProof="0" smtClean="0">
              <a:solidFill>
                <a:schemeClr val="accent1"/>
              </a:solidFill>
            </a:rPr>
            <a:t>“vigilancia”</a:t>
          </a:r>
          <a:endParaRPr lang="es-ES" noProof="0">
            <a:solidFill>
              <a:schemeClr val="accent1"/>
            </a:solidFill>
          </a:endParaRPr>
        </a:p>
      </dgm:t>
    </dgm:pt>
    <dgm:pt modelId="{39040019-1407-4524-A10A-3F6233874EA2}" type="parTrans" cxnId="{79BDCE2C-2968-4FEB-A967-4DB9CB35B077}">
      <dgm:prSet/>
      <dgm:spPr/>
      <dgm:t>
        <a:bodyPr/>
        <a:lstStyle/>
        <a:p>
          <a:endParaRPr lang="es-ES" noProof="0"/>
        </a:p>
      </dgm:t>
    </dgm:pt>
    <dgm:pt modelId="{A54F8956-3C46-4AC3-81A5-8B5115E957E0}" type="sibTrans" cxnId="{79BDCE2C-2968-4FEB-A967-4DB9CB35B077}">
      <dgm:prSet/>
      <dgm:spPr/>
      <dgm:t>
        <a:bodyPr/>
        <a:lstStyle/>
        <a:p>
          <a:endParaRPr lang="es-ES" noProof="0"/>
        </a:p>
      </dgm:t>
    </dgm:pt>
    <dgm:pt modelId="{9EB6A392-0BF4-41D4-8CD1-EA21B2823852}">
      <dgm:prSet phldrT="[Text]"/>
      <dgm:spPr>
        <a:solidFill>
          <a:srgbClr val="D6DFEC"/>
        </a:solidFill>
        <a:ln>
          <a:solidFill>
            <a:srgbClr val="D6DFEC"/>
          </a:solidFill>
        </a:ln>
      </dgm:spPr>
      <dgm:t>
        <a:bodyPr/>
        <a:lstStyle/>
        <a:p>
          <a:r>
            <a:rPr lang="es-ES" noProof="0" smtClean="0">
              <a:solidFill>
                <a:srgbClr val="0070C0"/>
              </a:solidFill>
            </a:rPr>
            <a:t>“inspección”</a:t>
          </a:r>
          <a:endParaRPr lang="es-ES" noProof="0">
            <a:solidFill>
              <a:srgbClr val="0070C0"/>
            </a:solidFill>
          </a:endParaRPr>
        </a:p>
      </dgm:t>
    </dgm:pt>
    <dgm:pt modelId="{3FFF889B-2896-4B26-AB70-044F568C139F}" type="parTrans" cxnId="{8213EA15-337C-4982-B7A7-EDA7EB9D503C}">
      <dgm:prSet/>
      <dgm:spPr/>
      <dgm:t>
        <a:bodyPr/>
        <a:lstStyle/>
        <a:p>
          <a:endParaRPr lang="es-ES" noProof="0"/>
        </a:p>
      </dgm:t>
    </dgm:pt>
    <dgm:pt modelId="{11DD4D49-2BAC-41CB-B7EF-647E37A6ED98}" type="sibTrans" cxnId="{8213EA15-337C-4982-B7A7-EDA7EB9D503C}">
      <dgm:prSet/>
      <dgm:spPr/>
      <dgm:t>
        <a:bodyPr/>
        <a:lstStyle/>
        <a:p>
          <a:endParaRPr lang="es-ES" noProof="0"/>
        </a:p>
      </dgm:t>
    </dgm:pt>
    <dgm:pt modelId="{3D443E1B-CC02-4D80-8D14-51A8AE1BA81E}">
      <dgm:prSet phldrT="[Text]" custT="1"/>
      <dgm:spPr>
        <a:solidFill>
          <a:srgbClr val="D4F5D6"/>
        </a:solidFill>
        <a:ln>
          <a:solidFill>
            <a:srgbClr val="D4F5D6">
              <a:alpha val="90000"/>
            </a:srgbClr>
          </a:solidFill>
        </a:ln>
      </dgm:spPr>
      <dgm:t>
        <a:bodyPr/>
        <a:lstStyle/>
        <a:p>
          <a:r>
            <a:rPr lang="es-ES" sz="1200" noProof="0" smtClean="0">
              <a:solidFill>
                <a:schemeClr val="accent1"/>
              </a:solidFill>
            </a:rPr>
            <a:t>“vigilancia general”</a:t>
          </a:r>
          <a:endParaRPr lang="es-ES" sz="1200" noProof="0">
            <a:solidFill>
              <a:schemeClr val="accent1"/>
            </a:solidFill>
          </a:endParaRPr>
        </a:p>
      </dgm:t>
    </dgm:pt>
    <dgm:pt modelId="{E40591B6-C5DC-4FC3-8C7D-1E32097F20FB}" type="parTrans" cxnId="{7A8D65B8-10F8-4913-B924-B344CF4315E2}">
      <dgm:prSet/>
      <dgm:spPr/>
      <dgm:t>
        <a:bodyPr/>
        <a:lstStyle/>
        <a:p>
          <a:endParaRPr lang="es-ES" noProof="0"/>
        </a:p>
      </dgm:t>
    </dgm:pt>
    <dgm:pt modelId="{98286D10-1E9B-4CB1-9470-9D417E3F0A6C}" type="sibTrans" cxnId="{7A8D65B8-10F8-4913-B924-B344CF4315E2}">
      <dgm:prSet/>
      <dgm:spPr/>
      <dgm:t>
        <a:bodyPr/>
        <a:lstStyle/>
        <a:p>
          <a:endParaRPr lang="es-ES" noProof="0"/>
        </a:p>
      </dgm:t>
    </dgm:pt>
    <dgm:pt modelId="{6FD5B869-2A78-4D76-A1DE-1E8AFFB5FC7C}">
      <dgm:prSet phldrT="[Text]" custT="1"/>
      <dgm:spPr>
        <a:solidFill>
          <a:srgbClr val="D4F5D6"/>
        </a:solidFill>
        <a:ln>
          <a:solidFill>
            <a:srgbClr val="D4F5D6">
              <a:alpha val="90000"/>
            </a:srgbClr>
          </a:solidFill>
        </a:ln>
      </dgm:spPr>
      <dgm:t>
        <a:bodyPr/>
        <a:lstStyle/>
        <a:p>
          <a:r>
            <a:rPr lang="es-ES" sz="1200" noProof="0" dirty="0" smtClean="0">
              <a:solidFill>
                <a:schemeClr val="accent1"/>
              </a:solidFill>
            </a:rPr>
            <a:t>“vigilancia específica”</a:t>
          </a:r>
          <a:endParaRPr lang="es-ES" sz="1200" noProof="0" dirty="0">
            <a:solidFill>
              <a:schemeClr val="accent1"/>
            </a:solidFill>
          </a:endParaRPr>
        </a:p>
      </dgm:t>
    </dgm:pt>
    <dgm:pt modelId="{D4B203E6-50C5-4ED6-8EBF-2044E75FE7F5}" type="parTrans" cxnId="{1F749007-587D-42E0-8C6B-64203EF8CEEA}">
      <dgm:prSet/>
      <dgm:spPr/>
      <dgm:t>
        <a:bodyPr/>
        <a:lstStyle/>
        <a:p>
          <a:endParaRPr lang="es-ES" noProof="0"/>
        </a:p>
      </dgm:t>
    </dgm:pt>
    <dgm:pt modelId="{8464B77D-7143-4961-B0A5-22040541E729}" type="sibTrans" cxnId="{1F749007-587D-42E0-8C6B-64203EF8CEEA}">
      <dgm:prSet/>
      <dgm:spPr/>
      <dgm:t>
        <a:bodyPr/>
        <a:lstStyle/>
        <a:p>
          <a:endParaRPr lang="es-ES" noProof="0"/>
        </a:p>
      </dgm:t>
    </dgm:pt>
    <dgm:pt modelId="{20D1C69F-E7BD-415B-80D9-68E5FC0C24CE}">
      <dgm:prSet phldrT="[Text]"/>
      <dgm:spPr>
        <a:solidFill>
          <a:srgbClr val="D6DFEC"/>
        </a:solidFill>
        <a:ln>
          <a:solidFill>
            <a:srgbClr val="D6DFEC"/>
          </a:solidFill>
        </a:ln>
      </dgm:spPr>
      <dgm:t>
        <a:bodyPr/>
        <a:lstStyle/>
        <a:p>
          <a:r>
            <a:rPr lang="es-ES" noProof="0" smtClean="0">
              <a:solidFill>
                <a:srgbClr val="FF0000"/>
              </a:solidFill>
            </a:rPr>
            <a:t>“integridad (de un envío)”</a:t>
          </a:r>
          <a:endParaRPr lang="es-ES" noProof="0">
            <a:solidFill>
              <a:srgbClr val="FF0000"/>
            </a:solidFill>
          </a:endParaRPr>
        </a:p>
      </dgm:t>
    </dgm:pt>
    <dgm:pt modelId="{C078B945-89F1-44E0-BD1D-92FEE174F171}" type="parTrans" cxnId="{E41863E0-350C-403C-B3FB-D8A847E41F70}">
      <dgm:prSet/>
      <dgm:spPr/>
      <dgm:t>
        <a:bodyPr/>
        <a:lstStyle/>
        <a:p>
          <a:endParaRPr lang="es-ES" noProof="0"/>
        </a:p>
      </dgm:t>
    </dgm:pt>
    <dgm:pt modelId="{F8CA9781-1B37-444A-86A7-722EB3EBC171}" type="sibTrans" cxnId="{E41863E0-350C-403C-B3FB-D8A847E41F70}">
      <dgm:prSet/>
      <dgm:spPr/>
      <dgm:t>
        <a:bodyPr/>
        <a:lstStyle/>
        <a:p>
          <a:endParaRPr lang="es-ES" noProof="0"/>
        </a:p>
      </dgm:t>
    </dgm:pt>
    <dgm:pt modelId="{9A8949AB-68F6-4859-B555-EBAE6D7851D2}">
      <dgm:prSet phldrT="[Text]"/>
      <dgm:spPr>
        <a:solidFill>
          <a:srgbClr val="D6DFEC"/>
        </a:solidFill>
        <a:ln>
          <a:solidFill>
            <a:srgbClr val="D6DFEC"/>
          </a:solidFill>
        </a:ln>
      </dgm:spPr>
      <dgm:t>
        <a:bodyPr/>
        <a:lstStyle/>
        <a:p>
          <a:r>
            <a:rPr lang="es-ES" noProof="0" dirty="0" smtClean="0"/>
            <a:t>“germoplasma”</a:t>
          </a:r>
          <a:endParaRPr lang="es-ES" noProof="0" dirty="0">
            <a:solidFill>
              <a:schemeClr val="accent6">
                <a:lumMod val="50000"/>
              </a:schemeClr>
            </a:solidFill>
          </a:endParaRPr>
        </a:p>
      </dgm:t>
    </dgm:pt>
    <dgm:pt modelId="{80095CC1-B68C-4CEE-B45A-AA520D815167}" type="parTrans" cxnId="{29D2782D-1CE8-4E60-BE9F-15143852A300}">
      <dgm:prSet/>
      <dgm:spPr/>
      <dgm:t>
        <a:bodyPr/>
        <a:lstStyle/>
        <a:p>
          <a:endParaRPr lang="es-ES" noProof="0"/>
        </a:p>
      </dgm:t>
    </dgm:pt>
    <dgm:pt modelId="{959D7C43-9B23-4D84-91D2-C31034A0AB0E}" type="sibTrans" cxnId="{29D2782D-1CE8-4E60-BE9F-15143852A300}">
      <dgm:prSet/>
      <dgm:spPr/>
      <dgm:t>
        <a:bodyPr/>
        <a:lstStyle/>
        <a:p>
          <a:endParaRPr lang="es-ES" noProof="0"/>
        </a:p>
      </dgm:t>
    </dgm:pt>
    <dgm:pt modelId="{62C779E7-E833-49C2-BA10-B8AA12C25A70}">
      <dgm:prSet phldrT="[Text]"/>
      <dgm:spPr>
        <a:solidFill>
          <a:srgbClr val="D6DFEC"/>
        </a:solidFill>
        <a:ln>
          <a:solidFill>
            <a:srgbClr val="D6DFEC"/>
          </a:solidFill>
        </a:ln>
      </dgm:spPr>
      <dgm:t>
        <a:bodyPr/>
        <a:lstStyle/>
        <a:p>
          <a:r>
            <a:rPr lang="es-ES" noProof="0" smtClean="0">
              <a:solidFill>
                <a:srgbClr val="FF0000"/>
              </a:solidFill>
            </a:rPr>
            <a:t>“seguridad fitosanitaria (de un envío)”</a:t>
          </a:r>
          <a:endParaRPr lang="es-ES" noProof="0">
            <a:solidFill>
              <a:srgbClr val="FF0000"/>
            </a:solidFill>
          </a:endParaRPr>
        </a:p>
      </dgm:t>
    </dgm:pt>
    <dgm:pt modelId="{89A051AD-C164-49F6-9054-FD6D123E2EA5}" type="sibTrans" cxnId="{939F9E3E-1950-4629-B543-DCD82987141E}">
      <dgm:prSet/>
      <dgm:spPr/>
      <dgm:t>
        <a:bodyPr/>
        <a:lstStyle/>
        <a:p>
          <a:endParaRPr lang="es-ES" noProof="0"/>
        </a:p>
      </dgm:t>
    </dgm:pt>
    <dgm:pt modelId="{DD82D9F8-3F27-4BC5-B5B5-23A31C41C42B}" type="parTrans" cxnId="{939F9E3E-1950-4629-B543-DCD82987141E}">
      <dgm:prSet/>
      <dgm:spPr/>
      <dgm:t>
        <a:bodyPr/>
        <a:lstStyle/>
        <a:p>
          <a:endParaRPr lang="es-ES" noProof="0"/>
        </a:p>
      </dgm:t>
    </dgm:pt>
    <dgm:pt modelId="{9665DE7E-83E5-4991-80E0-01F1BE9532C7}">
      <dgm:prSet phldrT="[Text]"/>
      <dgm:spPr>
        <a:solidFill>
          <a:srgbClr val="D6DFEC"/>
        </a:solidFill>
        <a:ln>
          <a:solidFill>
            <a:srgbClr val="D6DFEC"/>
          </a:solidFill>
        </a:ln>
      </dgm:spPr>
      <dgm:t>
        <a:bodyPr/>
        <a:lstStyle/>
        <a:p>
          <a:r>
            <a:rPr lang="es-ES" noProof="0" dirty="0" smtClean="0">
              <a:solidFill>
                <a:srgbClr val="0070C0"/>
              </a:solidFill>
            </a:rPr>
            <a:t>“liberación (de un envío)”</a:t>
          </a:r>
          <a:endParaRPr lang="es-ES" noProof="0" dirty="0">
            <a:solidFill>
              <a:srgbClr val="0070C0"/>
            </a:solidFill>
          </a:endParaRPr>
        </a:p>
      </dgm:t>
    </dgm:pt>
    <dgm:pt modelId="{7276A4AE-2668-4FE8-B40E-1DEA3C5CA0AC}" type="parTrans" cxnId="{1745BA75-49B4-46CD-8A2E-12D8AD546EA5}">
      <dgm:prSet/>
      <dgm:spPr/>
      <dgm:t>
        <a:bodyPr/>
        <a:lstStyle/>
        <a:p>
          <a:endParaRPr lang="es-ES" noProof="0"/>
        </a:p>
      </dgm:t>
    </dgm:pt>
    <dgm:pt modelId="{560CAB2F-9AEA-432C-8EA6-9E925AB0C7BE}" type="sibTrans" cxnId="{1745BA75-49B4-46CD-8A2E-12D8AD546EA5}">
      <dgm:prSet/>
      <dgm:spPr/>
      <dgm:t>
        <a:bodyPr/>
        <a:lstStyle/>
        <a:p>
          <a:endParaRPr lang="es-ES" noProof="0"/>
        </a:p>
      </dgm:t>
    </dgm:pt>
    <dgm:pt modelId="{1226FB58-28C0-4B23-8503-EF176C1AAC09}">
      <dgm:prSet phldrT="[Text]"/>
      <dgm:spPr>
        <a:solidFill>
          <a:srgbClr val="D6DFEC"/>
        </a:solidFill>
        <a:ln>
          <a:solidFill>
            <a:srgbClr val="D6DFEC"/>
          </a:solidFill>
        </a:ln>
      </dgm:spPr>
      <dgm:t>
        <a:bodyPr/>
        <a:lstStyle/>
        <a:p>
          <a:r>
            <a:rPr lang="es-ES" noProof="0" smtClean="0">
              <a:solidFill>
                <a:schemeClr val="accent6">
                  <a:lumMod val="50000"/>
                </a:schemeClr>
              </a:solidFill>
            </a:rPr>
            <a:t>“medida de emergencia”</a:t>
          </a:r>
          <a:endParaRPr lang="es-ES" noProof="0">
            <a:solidFill>
              <a:schemeClr val="accent6">
                <a:lumMod val="50000"/>
              </a:schemeClr>
            </a:solidFill>
          </a:endParaRPr>
        </a:p>
      </dgm:t>
    </dgm:pt>
    <dgm:pt modelId="{4419D2BC-7B1F-4AF1-8EEE-DA87CFF9E2F1}" type="parTrans" cxnId="{81BFAD5A-B916-4CC6-A230-2C4F59B87FAB}">
      <dgm:prSet/>
      <dgm:spPr/>
      <dgm:t>
        <a:bodyPr/>
        <a:lstStyle/>
        <a:p>
          <a:endParaRPr lang="es-ES" noProof="0"/>
        </a:p>
      </dgm:t>
    </dgm:pt>
    <dgm:pt modelId="{CBEA9AA4-7685-4C17-B0FB-1138DA29CB39}" type="sibTrans" cxnId="{81BFAD5A-B916-4CC6-A230-2C4F59B87FAB}">
      <dgm:prSet/>
      <dgm:spPr/>
      <dgm:t>
        <a:bodyPr/>
        <a:lstStyle/>
        <a:p>
          <a:endParaRPr lang="es-ES" noProof="0"/>
        </a:p>
      </dgm:t>
    </dgm:pt>
    <dgm:pt modelId="{F329C768-1425-4D96-83C5-B6B3BE883168}">
      <dgm:prSet phldrT="[Text]"/>
      <dgm:spPr>
        <a:solidFill>
          <a:srgbClr val="D6DFEC"/>
        </a:solidFill>
        <a:ln>
          <a:solidFill>
            <a:srgbClr val="D6DFEC"/>
          </a:solidFill>
        </a:ln>
      </dgm:spPr>
      <dgm:t>
        <a:bodyPr/>
        <a:lstStyle/>
        <a:p>
          <a:r>
            <a:rPr lang="es-ES" noProof="0" smtClean="0">
              <a:solidFill>
                <a:schemeClr val="accent6">
                  <a:lumMod val="50000"/>
                </a:schemeClr>
              </a:solidFill>
            </a:rPr>
            <a:t>“medida provisional”</a:t>
          </a:r>
          <a:endParaRPr lang="es-ES" noProof="0">
            <a:solidFill>
              <a:schemeClr val="accent6">
                <a:lumMod val="50000"/>
              </a:schemeClr>
            </a:solidFill>
          </a:endParaRPr>
        </a:p>
      </dgm:t>
    </dgm:pt>
    <dgm:pt modelId="{A15D13C5-FDE3-40EE-94EF-1B58828185B1}" type="parTrans" cxnId="{A2A3C8D2-065E-4E2C-AE27-C10968FA0BA5}">
      <dgm:prSet/>
      <dgm:spPr/>
      <dgm:t>
        <a:bodyPr/>
        <a:lstStyle/>
        <a:p>
          <a:endParaRPr lang="es-ES" noProof="0"/>
        </a:p>
      </dgm:t>
    </dgm:pt>
    <dgm:pt modelId="{E5F60517-2DA3-46DA-B7B8-C59A0AB00357}" type="sibTrans" cxnId="{A2A3C8D2-065E-4E2C-AE27-C10968FA0BA5}">
      <dgm:prSet/>
      <dgm:spPr/>
      <dgm:t>
        <a:bodyPr/>
        <a:lstStyle/>
        <a:p>
          <a:endParaRPr lang="es-ES" noProof="0"/>
        </a:p>
      </dgm:t>
    </dgm:pt>
    <dgm:pt modelId="{6A65B3CB-604E-4061-8005-2450E9668686}">
      <dgm:prSet phldrT="[Text]"/>
      <dgm:spPr>
        <a:solidFill>
          <a:srgbClr val="D6DFEC"/>
        </a:solidFill>
        <a:ln>
          <a:solidFill>
            <a:srgbClr val="D6DFEC"/>
          </a:solidFill>
        </a:ln>
      </dgm:spPr>
      <dgm:t>
        <a:bodyPr/>
        <a:lstStyle/>
        <a:p>
          <a:r>
            <a:rPr lang="es-ES" noProof="0" smtClean="0">
              <a:solidFill>
                <a:srgbClr val="0070C0"/>
              </a:solidFill>
            </a:rPr>
            <a:t>“prueba”</a:t>
          </a:r>
          <a:endParaRPr lang="es-ES" noProof="0">
            <a:solidFill>
              <a:srgbClr val="0070C0"/>
            </a:solidFill>
          </a:endParaRPr>
        </a:p>
      </dgm:t>
    </dgm:pt>
    <dgm:pt modelId="{7D453A5C-AEBC-4C35-BFB2-06F03E29801B}" type="parTrans" cxnId="{48B0CD39-AC9C-48F2-9BAA-69BD609B5BBF}">
      <dgm:prSet/>
      <dgm:spPr/>
      <dgm:t>
        <a:bodyPr/>
        <a:lstStyle/>
        <a:p>
          <a:endParaRPr lang="es-ES" noProof="0"/>
        </a:p>
      </dgm:t>
    </dgm:pt>
    <dgm:pt modelId="{8400682F-D9A6-49B0-A7EF-C4B3DE090727}" type="sibTrans" cxnId="{48B0CD39-AC9C-48F2-9BAA-69BD609B5BBF}">
      <dgm:prSet/>
      <dgm:spPr/>
      <dgm:t>
        <a:bodyPr/>
        <a:lstStyle/>
        <a:p>
          <a:endParaRPr lang="es-ES" noProof="0"/>
        </a:p>
      </dgm:t>
    </dgm:pt>
    <dgm:pt modelId="{0B088854-514E-49B6-9A08-8570F7F55CEC}">
      <dgm:prSet phldrT="[Text]"/>
      <dgm:spPr>
        <a:solidFill>
          <a:srgbClr val="D6DFEC"/>
        </a:solidFill>
        <a:ln>
          <a:solidFill>
            <a:srgbClr val="D6DFEC"/>
          </a:solidFill>
        </a:ln>
      </dgm:spPr>
      <dgm:t>
        <a:bodyPr/>
        <a:lstStyle/>
        <a:p>
          <a:r>
            <a:rPr lang="es-ES" noProof="0" dirty="0" smtClean="0">
              <a:solidFill>
                <a:srgbClr val="0070C0"/>
              </a:solidFill>
            </a:rPr>
            <a:t>“procedimiento de verificación de cumplimiento (para un envío)”</a:t>
          </a:r>
          <a:endParaRPr lang="es-ES" noProof="0" dirty="0">
            <a:solidFill>
              <a:srgbClr val="0070C0"/>
            </a:solidFill>
          </a:endParaRPr>
        </a:p>
      </dgm:t>
    </dgm:pt>
    <dgm:pt modelId="{CFA6E54D-DF44-46A2-A6E3-D731664277E5}" type="parTrans" cxnId="{0BCBB762-D01F-4156-9ABA-F36EBEE992F0}">
      <dgm:prSet/>
      <dgm:spPr/>
      <dgm:t>
        <a:bodyPr/>
        <a:lstStyle/>
        <a:p>
          <a:endParaRPr lang="es-ES" noProof="0"/>
        </a:p>
      </dgm:t>
    </dgm:pt>
    <dgm:pt modelId="{B1CA01F8-2610-4CF3-8D56-2FCF74BB5764}" type="sibTrans" cxnId="{0BCBB762-D01F-4156-9ABA-F36EBEE992F0}">
      <dgm:prSet/>
      <dgm:spPr/>
      <dgm:t>
        <a:bodyPr/>
        <a:lstStyle/>
        <a:p>
          <a:endParaRPr lang="es-ES" noProof="0"/>
        </a:p>
      </dgm:t>
    </dgm:pt>
    <dgm:pt modelId="{00AED5A9-8184-4CFF-8A96-7136D9E38051}">
      <dgm:prSet phldrT="[Text]" custT="1"/>
      <dgm:spPr>
        <a:solidFill>
          <a:srgbClr val="D4F5D6"/>
        </a:solidFill>
        <a:ln>
          <a:solidFill>
            <a:srgbClr val="D4F5D6">
              <a:alpha val="90000"/>
            </a:srgbClr>
          </a:solidFill>
        </a:ln>
      </dgm:spPr>
      <dgm:t>
        <a:bodyPr/>
        <a:lstStyle/>
        <a:p>
          <a:r>
            <a:rPr lang="es-ES" sz="1200" noProof="0" smtClean="0">
              <a:solidFill>
                <a:srgbClr val="FF0000"/>
              </a:solidFill>
            </a:rPr>
            <a:t>“identidad (de un envío)”</a:t>
          </a:r>
          <a:endParaRPr lang="es-ES" sz="1200" noProof="0">
            <a:solidFill>
              <a:srgbClr val="FF0000"/>
            </a:solidFill>
          </a:endParaRPr>
        </a:p>
      </dgm:t>
    </dgm:pt>
    <dgm:pt modelId="{6C940793-5574-4ADF-ABF2-98DC08869C3B}" type="sibTrans" cxnId="{7C9B3104-7CF8-4C8D-BB6C-D6FA02C25863}">
      <dgm:prSet/>
      <dgm:spPr/>
      <dgm:t>
        <a:bodyPr/>
        <a:lstStyle/>
        <a:p>
          <a:endParaRPr lang="es-ES" noProof="0"/>
        </a:p>
      </dgm:t>
    </dgm:pt>
    <dgm:pt modelId="{D8C7B2AA-F81D-4946-AD10-57F1B9957EC9}" type="parTrans" cxnId="{7C9B3104-7CF8-4C8D-BB6C-D6FA02C25863}">
      <dgm:prSet/>
      <dgm:spPr/>
      <dgm:t>
        <a:bodyPr/>
        <a:lstStyle/>
        <a:p>
          <a:endParaRPr lang="es-ES" noProof="0"/>
        </a:p>
      </dgm:t>
    </dgm:pt>
    <dgm:pt modelId="{49565663-46AC-44FA-8638-0FFF41FFDD94}" type="pres">
      <dgm:prSet presAssocID="{263B40FF-085E-4CBF-8166-570464BB6FBF}" presName="Name0" presStyleCnt="0">
        <dgm:presLayoutVars>
          <dgm:dir/>
          <dgm:animLvl val="lvl"/>
          <dgm:resizeHandles val="exact"/>
        </dgm:presLayoutVars>
      </dgm:prSet>
      <dgm:spPr/>
      <dgm:t>
        <a:bodyPr/>
        <a:lstStyle/>
        <a:p>
          <a:endParaRPr lang="es-ES"/>
        </a:p>
      </dgm:t>
    </dgm:pt>
    <dgm:pt modelId="{A82ABE33-DDDD-46EB-835B-005AD19D9CD4}" type="pres">
      <dgm:prSet presAssocID="{FE99EF26-6CCD-4769-8531-4F66C103D40D}" presName="linNode" presStyleCnt="0"/>
      <dgm:spPr/>
    </dgm:pt>
    <dgm:pt modelId="{794FE69C-B7E3-42EB-9208-B747EE5EFE32}" type="pres">
      <dgm:prSet presAssocID="{FE99EF26-6CCD-4769-8531-4F66C103D40D}" presName="parentText" presStyleLbl="node1" presStyleIdx="0" presStyleCnt="3" custScaleX="75743" custScaleY="101895">
        <dgm:presLayoutVars>
          <dgm:chMax val="1"/>
          <dgm:bulletEnabled val="1"/>
        </dgm:presLayoutVars>
      </dgm:prSet>
      <dgm:spPr/>
      <dgm:t>
        <a:bodyPr/>
        <a:lstStyle/>
        <a:p>
          <a:endParaRPr lang="es-ES"/>
        </a:p>
      </dgm:t>
    </dgm:pt>
    <dgm:pt modelId="{29F17004-E395-4BA1-B9CB-9030D9698BB7}" type="pres">
      <dgm:prSet presAssocID="{FE99EF26-6CCD-4769-8531-4F66C103D40D}" presName="descendantText" presStyleLbl="alignAccFollowNode1" presStyleIdx="0" presStyleCnt="3" custScaleX="120216" custScaleY="123033">
        <dgm:presLayoutVars>
          <dgm:bulletEnabled val="1"/>
        </dgm:presLayoutVars>
      </dgm:prSet>
      <dgm:spPr/>
      <dgm:t>
        <a:bodyPr/>
        <a:lstStyle/>
        <a:p>
          <a:endParaRPr lang="es-ES"/>
        </a:p>
      </dgm:t>
    </dgm:pt>
    <dgm:pt modelId="{D0CFAEBD-8D6B-4E9B-81EA-F34EA0418AAE}" type="pres">
      <dgm:prSet presAssocID="{4B9A4D3E-CF62-4B66-BD29-875C05CE0700}" presName="sp" presStyleCnt="0"/>
      <dgm:spPr/>
    </dgm:pt>
    <dgm:pt modelId="{65F73A1D-9D62-4BDF-ADF4-648B2C9919FA}" type="pres">
      <dgm:prSet presAssocID="{7906058C-0947-4F64-9E99-6AF81E0601FD}" presName="linNode" presStyleCnt="0"/>
      <dgm:spPr/>
    </dgm:pt>
    <dgm:pt modelId="{69BC1975-0D66-45B7-88CA-175D245A8DBA}" type="pres">
      <dgm:prSet presAssocID="{7906058C-0947-4F64-9E99-6AF81E0601FD}" presName="parentText" presStyleLbl="node1" presStyleIdx="1" presStyleCnt="3" custScaleX="73451" custScaleY="53683" custLinFactY="144048" custLinFactNeighborX="47" custLinFactNeighborY="200000">
        <dgm:presLayoutVars>
          <dgm:chMax val="1"/>
          <dgm:bulletEnabled val="1"/>
        </dgm:presLayoutVars>
      </dgm:prSet>
      <dgm:spPr/>
      <dgm:t>
        <a:bodyPr/>
        <a:lstStyle/>
        <a:p>
          <a:endParaRPr lang="es-ES"/>
        </a:p>
      </dgm:t>
    </dgm:pt>
    <dgm:pt modelId="{5FB4D26D-D00D-416C-AD45-DB0FEB807D9A}" type="pres">
      <dgm:prSet presAssocID="{7906058C-0947-4F64-9E99-6AF81E0601FD}" presName="descendantText" presStyleLbl="alignAccFollowNode1" presStyleIdx="1" presStyleCnt="3" custScaleX="115224" custScaleY="46074" custLinFactY="200000" custLinFactNeighborX="-525" custLinFactNeighborY="230743">
        <dgm:presLayoutVars>
          <dgm:bulletEnabled val="1"/>
        </dgm:presLayoutVars>
      </dgm:prSet>
      <dgm:spPr/>
      <dgm:t>
        <a:bodyPr/>
        <a:lstStyle/>
        <a:p>
          <a:endParaRPr lang="es-ES"/>
        </a:p>
      </dgm:t>
    </dgm:pt>
    <dgm:pt modelId="{6ACA61AD-C513-4F6D-9EE0-C0D407235876}" type="pres">
      <dgm:prSet presAssocID="{5B796CCB-3233-43E8-84ED-8739B86DB271}" presName="sp" presStyleCnt="0"/>
      <dgm:spPr/>
    </dgm:pt>
    <dgm:pt modelId="{326502A3-FB72-4A03-A9E9-5175872424D7}" type="pres">
      <dgm:prSet presAssocID="{0994A572-C769-4166-8D30-C40323D05A18}" presName="linNode" presStyleCnt="0"/>
      <dgm:spPr/>
    </dgm:pt>
    <dgm:pt modelId="{29DB553E-68CA-4B04-896F-13CA3904BBAA}" type="pres">
      <dgm:prSet presAssocID="{0994A572-C769-4166-8D30-C40323D05A18}" presName="parentText" presStyleLbl="node1" presStyleIdx="2" presStyleCnt="3" custScaleX="69079" custScaleY="337554" custLinFactNeighborX="-244" custLinFactNeighborY="-65943">
        <dgm:presLayoutVars>
          <dgm:chMax val="1"/>
          <dgm:bulletEnabled val="1"/>
        </dgm:presLayoutVars>
      </dgm:prSet>
      <dgm:spPr/>
      <dgm:t>
        <a:bodyPr/>
        <a:lstStyle/>
        <a:p>
          <a:endParaRPr lang="es-ES"/>
        </a:p>
      </dgm:t>
    </dgm:pt>
    <dgm:pt modelId="{61348FF6-2322-447C-BC8C-117816D4C0D5}" type="pres">
      <dgm:prSet presAssocID="{0994A572-C769-4166-8D30-C40323D05A18}" presName="descendantText" presStyleLbl="alignAccFollowNode1" presStyleIdx="2" presStyleCnt="3" custScaleX="117428" custScaleY="416935" custLinFactNeighborX="196" custLinFactNeighborY="-65464">
        <dgm:presLayoutVars>
          <dgm:bulletEnabled val="1"/>
        </dgm:presLayoutVars>
      </dgm:prSet>
      <dgm:spPr/>
      <dgm:t>
        <a:bodyPr/>
        <a:lstStyle/>
        <a:p>
          <a:endParaRPr lang="es-ES"/>
        </a:p>
      </dgm:t>
    </dgm:pt>
  </dgm:ptLst>
  <dgm:cxnLst>
    <dgm:cxn modelId="{1745BA75-49B4-46CD-8A2E-12D8AD546EA5}" srcId="{0994A572-C769-4166-8D30-C40323D05A18}" destId="{9665DE7E-83E5-4991-80E0-01F1BE9532C7}" srcOrd="9" destOrd="0" parTransId="{7276A4AE-2668-4FE8-B40E-1DEA3C5CA0AC}" sibTransId="{560CAB2F-9AEA-432C-8EA6-9E925AB0C7BE}"/>
    <dgm:cxn modelId="{8213EA15-337C-4982-B7A7-EDA7EB9D503C}" srcId="{0994A572-C769-4166-8D30-C40323D05A18}" destId="{9EB6A392-0BF4-41D4-8CD1-EA21B2823852}" srcOrd="6" destOrd="0" parTransId="{3FFF889B-2896-4B26-AB70-044F568C139F}" sibTransId="{11DD4D49-2BAC-41CB-B7EF-647E37A6ED98}"/>
    <dgm:cxn modelId="{D982FDD9-FA48-4AF6-AED2-C3F5C4F19C8F}" type="presOf" srcId="{00AED5A9-8184-4CFF-8A96-7136D9E38051}" destId="{29F17004-E395-4BA1-B9CB-9030D9698BB7}" srcOrd="0" destOrd="0" presId="urn:microsoft.com/office/officeart/2005/8/layout/vList5"/>
    <dgm:cxn modelId="{23F61BC2-6EBA-43D1-AF01-3F21E2A1BF70}" srcId="{263B40FF-085E-4CBF-8166-570464BB6FBF}" destId="{FE99EF26-6CCD-4769-8531-4F66C103D40D}" srcOrd="0" destOrd="0" parTransId="{D51A3CC9-8A5C-4846-874B-EFEBECC60177}" sibTransId="{4B9A4D3E-CF62-4B66-BD29-875C05CE0700}"/>
    <dgm:cxn modelId="{16C91C30-146B-4FFC-92A2-0D809E193152}" type="presOf" srcId="{9665DE7E-83E5-4991-80E0-01F1BE9532C7}" destId="{61348FF6-2322-447C-BC8C-117816D4C0D5}" srcOrd="0" destOrd="9" presId="urn:microsoft.com/office/officeart/2005/8/layout/vList5"/>
    <dgm:cxn modelId="{A97C2900-5E7A-4099-B900-53BC9180535D}" type="presOf" srcId="{263B40FF-085E-4CBF-8166-570464BB6FBF}" destId="{49565663-46AC-44FA-8638-0FFF41FFDD94}" srcOrd="0" destOrd="0" presId="urn:microsoft.com/office/officeart/2005/8/layout/vList5"/>
    <dgm:cxn modelId="{311DF333-72CE-47BA-BAEB-225BB004DD10}" type="presOf" srcId="{335943A2-1F56-4186-8905-EBDCEDBB9C01}" destId="{61348FF6-2322-447C-BC8C-117816D4C0D5}" srcOrd="0" destOrd="0" presId="urn:microsoft.com/office/officeart/2005/8/layout/vList5"/>
    <dgm:cxn modelId="{F0E29FE9-4A9B-4EED-89C2-E0347CCBB59F}" type="presOf" srcId="{0B088854-514E-49B6-9A08-8570F7F55CEC}" destId="{61348FF6-2322-447C-BC8C-117816D4C0D5}" srcOrd="0" destOrd="8" presId="urn:microsoft.com/office/officeart/2005/8/layout/vList5"/>
    <dgm:cxn modelId="{3C90F341-3CBC-4A09-BD41-5E959B5C979D}" type="presOf" srcId="{3D443E1B-CC02-4D80-8D14-51A8AE1BA81E}" destId="{29F17004-E395-4BA1-B9CB-9030D9698BB7}" srcOrd="0" destOrd="1" presId="urn:microsoft.com/office/officeart/2005/8/layout/vList5"/>
    <dgm:cxn modelId="{79BDCE2C-2968-4FEB-A967-4DB9CB35B077}" srcId="{0994A572-C769-4166-8D30-C40323D05A18}" destId="{335943A2-1F56-4186-8905-EBDCEDBB9C01}" srcOrd="0" destOrd="0" parTransId="{39040019-1407-4524-A10A-3F6233874EA2}" sibTransId="{A54F8956-3C46-4AC3-81A5-8B5115E957E0}"/>
    <dgm:cxn modelId="{48B0CD39-AC9C-48F2-9BAA-69BD609B5BBF}" srcId="{0994A572-C769-4166-8D30-C40323D05A18}" destId="{6A65B3CB-604E-4061-8005-2450E9668686}" srcOrd="7" destOrd="0" parTransId="{7D453A5C-AEBC-4C35-BFB2-06F03E29801B}" sibTransId="{8400682F-D9A6-49B0-A7EF-C4B3DE090727}"/>
    <dgm:cxn modelId="{D55DD20A-A764-4FDA-9C80-BA7516D49926}" type="presOf" srcId="{9EB6A392-0BF4-41D4-8CD1-EA21B2823852}" destId="{61348FF6-2322-447C-BC8C-117816D4C0D5}" srcOrd="0" destOrd="6" presId="urn:microsoft.com/office/officeart/2005/8/layout/vList5"/>
    <dgm:cxn modelId="{D5C67093-41FF-4541-9585-39F22A57A667}" type="presOf" srcId="{9A8949AB-68F6-4859-B555-EBAE6D7851D2}" destId="{61348FF6-2322-447C-BC8C-117816D4C0D5}" srcOrd="0" destOrd="3" presId="urn:microsoft.com/office/officeart/2005/8/layout/vList5"/>
    <dgm:cxn modelId="{A2A3C8D2-065E-4E2C-AE27-C10968FA0BA5}" srcId="{0994A572-C769-4166-8D30-C40323D05A18}" destId="{F329C768-1425-4D96-83C5-B6B3BE883168}" srcOrd="5" destOrd="0" parTransId="{A15D13C5-FDE3-40EE-94EF-1B58828185B1}" sibTransId="{E5F60517-2DA3-46DA-B7B8-C59A0AB00357}"/>
    <dgm:cxn modelId="{939F9E3E-1950-4629-B543-DCD82987141E}" srcId="{0994A572-C769-4166-8D30-C40323D05A18}" destId="{62C779E7-E833-49C2-BA10-B8AA12C25A70}" srcOrd="2" destOrd="0" parTransId="{DD82D9F8-3F27-4BC5-B5B5-23A31C41C42B}" sibTransId="{89A051AD-C164-49F6-9054-FD6D123E2EA5}"/>
    <dgm:cxn modelId="{7A8D65B8-10F8-4913-B924-B344CF4315E2}" srcId="{FE99EF26-6CCD-4769-8531-4F66C103D40D}" destId="{3D443E1B-CC02-4D80-8D14-51A8AE1BA81E}" srcOrd="1" destOrd="0" parTransId="{E40591B6-C5DC-4FC3-8C7D-1E32097F20FB}" sibTransId="{98286D10-1E9B-4CB1-9470-9D417E3F0A6C}"/>
    <dgm:cxn modelId="{E41863E0-350C-403C-B3FB-D8A847E41F70}" srcId="{0994A572-C769-4166-8D30-C40323D05A18}" destId="{20D1C69F-E7BD-415B-80D9-68E5FC0C24CE}" srcOrd="1" destOrd="0" parTransId="{C078B945-89F1-44E0-BD1D-92FEE174F171}" sibTransId="{F8CA9781-1B37-444A-86A7-722EB3EBC171}"/>
    <dgm:cxn modelId="{81BFAD5A-B916-4CC6-A230-2C4F59B87FAB}" srcId="{0994A572-C769-4166-8D30-C40323D05A18}" destId="{1226FB58-28C0-4B23-8503-EF176C1AAC09}" srcOrd="4" destOrd="0" parTransId="{4419D2BC-7B1F-4AF1-8EEE-DA87CFF9E2F1}" sibTransId="{CBEA9AA4-7685-4C17-B0FB-1138DA29CB39}"/>
    <dgm:cxn modelId="{3F53A8C7-3641-410A-843A-7178D73C2F12}" type="presOf" srcId="{7906058C-0947-4F64-9E99-6AF81E0601FD}" destId="{69BC1975-0D66-45B7-88CA-175D245A8DBA}" srcOrd="0" destOrd="0" presId="urn:microsoft.com/office/officeart/2005/8/layout/vList5"/>
    <dgm:cxn modelId="{1F749007-587D-42E0-8C6B-64203EF8CEEA}" srcId="{FE99EF26-6CCD-4769-8531-4F66C103D40D}" destId="{6FD5B869-2A78-4D76-A1DE-1E8AFFB5FC7C}" srcOrd="2" destOrd="0" parTransId="{D4B203E6-50C5-4ED6-8EBF-2044E75FE7F5}" sibTransId="{8464B77D-7143-4961-B0A5-22040541E729}"/>
    <dgm:cxn modelId="{D541FDFE-6A2A-47E0-8AF2-B17968B5B13E}" srcId="{263B40FF-085E-4CBF-8166-570464BB6FBF}" destId="{7906058C-0947-4F64-9E99-6AF81E0601FD}" srcOrd="1" destOrd="0" parTransId="{D148B3C8-FF80-4841-BEB3-B75B615AC3AB}" sibTransId="{5B796CCB-3233-43E8-84ED-8739B86DB271}"/>
    <dgm:cxn modelId="{7C9B3104-7CF8-4C8D-BB6C-D6FA02C25863}" srcId="{FE99EF26-6CCD-4769-8531-4F66C103D40D}" destId="{00AED5A9-8184-4CFF-8A96-7136D9E38051}" srcOrd="0" destOrd="0" parTransId="{D8C7B2AA-F81D-4946-AD10-57F1B9957EC9}" sibTransId="{6C940793-5574-4ADF-ABF2-98DC08869C3B}"/>
    <dgm:cxn modelId="{CBF282CA-A357-4934-BE7C-AE67A2BA0046}" type="presOf" srcId="{1226FB58-28C0-4B23-8503-EF176C1AAC09}" destId="{61348FF6-2322-447C-BC8C-117816D4C0D5}" srcOrd="0" destOrd="4" presId="urn:microsoft.com/office/officeart/2005/8/layout/vList5"/>
    <dgm:cxn modelId="{F27C687C-3B69-4FED-A974-EF348C16AE15}" type="presOf" srcId="{20D1C69F-E7BD-415B-80D9-68E5FC0C24CE}" destId="{61348FF6-2322-447C-BC8C-117816D4C0D5}" srcOrd="0" destOrd="1" presId="urn:microsoft.com/office/officeart/2005/8/layout/vList5"/>
    <dgm:cxn modelId="{61CF23F8-C097-4946-938D-C4608FE39A9A}" type="presOf" srcId="{0994A572-C769-4166-8D30-C40323D05A18}" destId="{29DB553E-68CA-4B04-896F-13CA3904BBAA}" srcOrd="0" destOrd="0" presId="urn:microsoft.com/office/officeart/2005/8/layout/vList5"/>
    <dgm:cxn modelId="{29D2782D-1CE8-4E60-BE9F-15143852A300}" srcId="{0994A572-C769-4166-8D30-C40323D05A18}" destId="{9A8949AB-68F6-4859-B555-EBAE6D7851D2}" srcOrd="3" destOrd="0" parTransId="{80095CC1-B68C-4CEE-B45A-AA520D815167}" sibTransId="{959D7C43-9B23-4D84-91D2-C31034A0AB0E}"/>
    <dgm:cxn modelId="{995943EF-F251-47B6-B0E9-CE91F0E59210}" srcId="{263B40FF-085E-4CBF-8166-570464BB6FBF}" destId="{0994A572-C769-4166-8D30-C40323D05A18}" srcOrd="2" destOrd="0" parTransId="{A0B4CDFC-9EE5-4F96-BEE4-242427634442}" sibTransId="{E3DD2DE3-B377-4B74-9CE2-C6633C5A59DF}"/>
    <dgm:cxn modelId="{0BCBB762-D01F-4156-9ABA-F36EBEE992F0}" srcId="{0994A572-C769-4166-8D30-C40323D05A18}" destId="{0B088854-514E-49B6-9A08-8570F7F55CEC}" srcOrd="8" destOrd="0" parTransId="{CFA6E54D-DF44-46A2-A6E3-D731664277E5}" sibTransId="{B1CA01F8-2610-4CF3-8D56-2FCF74BB5764}"/>
    <dgm:cxn modelId="{80EBF6EF-FF1A-4D75-9558-7AE06279CC94}" type="presOf" srcId="{7A9E7785-15FE-4E25-B412-41B49EB36292}" destId="{5FB4D26D-D00D-416C-AD45-DB0FEB807D9A}" srcOrd="0" destOrd="0" presId="urn:microsoft.com/office/officeart/2005/8/layout/vList5"/>
    <dgm:cxn modelId="{D52AA172-0BC0-4E8C-913D-80F419332408}" type="presOf" srcId="{F329C768-1425-4D96-83C5-B6B3BE883168}" destId="{61348FF6-2322-447C-BC8C-117816D4C0D5}" srcOrd="0" destOrd="5" presId="urn:microsoft.com/office/officeart/2005/8/layout/vList5"/>
    <dgm:cxn modelId="{D01FEAD2-DD2F-4DDF-AC65-6F95CECBCF59}" type="presOf" srcId="{6FD5B869-2A78-4D76-A1DE-1E8AFFB5FC7C}" destId="{29F17004-E395-4BA1-B9CB-9030D9698BB7}" srcOrd="0" destOrd="2" presId="urn:microsoft.com/office/officeart/2005/8/layout/vList5"/>
    <dgm:cxn modelId="{324063AB-46DD-4619-B9F7-CDA4EBCA9054}" type="presOf" srcId="{6A65B3CB-604E-4061-8005-2450E9668686}" destId="{61348FF6-2322-447C-BC8C-117816D4C0D5}" srcOrd="0" destOrd="7" presId="urn:microsoft.com/office/officeart/2005/8/layout/vList5"/>
    <dgm:cxn modelId="{C0F8FC46-622C-427E-A596-E21F424B6BE6}" srcId="{7906058C-0947-4F64-9E99-6AF81E0601FD}" destId="{7A9E7785-15FE-4E25-B412-41B49EB36292}" srcOrd="0" destOrd="0" parTransId="{0D980F26-1F04-4D57-9D50-2978ABBF197D}" sibTransId="{D24079A3-D8B0-48D8-9E7E-7CFF534E71AF}"/>
    <dgm:cxn modelId="{BA72833B-CF7A-4D15-91A7-F5D37DE39AEC}" type="presOf" srcId="{FE99EF26-6CCD-4769-8531-4F66C103D40D}" destId="{794FE69C-B7E3-42EB-9208-B747EE5EFE32}" srcOrd="0" destOrd="0" presId="urn:microsoft.com/office/officeart/2005/8/layout/vList5"/>
    <dgm:cxn modelId="{11BB30DD-5C39-45C4-86D6-2C22DE178D35}" type="presOf" srcId="{62C779E7-E833-49C2-BA10-B8AA12C25A70}" destId="{61348FF6-2322-447C-BC8C-117816D4C0D5}" srcOrd="0" destOrd="2" presId="urn:microsoft.com/office/officeart/2005/8/layout/vList5"/>
    <dgm:cxn modelId="{B3B4E5E1-6118-40CD-A521-0D81EC3B7997}" type="presParOf" srcId="{49565663-46AC-44FA-8638-0FFF41FFDD94}" destId="{A82ABE33-DDDD-46EB-835B-005AD19D9CD4}" srcOrd="0" destOrd="0" presId="urn:microsoft.com/office/officeart/2005/8/layout/vList5"/>
    <dgm:cxn modelId="{9633B52F-68BD-4595-942C-11BFA2A79031}" type="presParOf" srcId="{A82ABE33-DDDD-46EB-835B-005AD19D9CD4}" destId="{794FE69C-B7E3-42EB-9208-B747EE5EFE32}" srcOrd="0" destOrd="0" presId="urn:microsoft.com/office/officeart/2005/8/layout/vList5"/>
    <dgm:cxn modelId="{10C7D827-CFD9-4C5F-892A-997FB2671A41}" type="presParOf" srcId="{A82ABE33-DDDD-46EB-835B-005AD19D9CD4}" destId="{29F17004-E395-4BA1-B9CB-9030D9698BB7}" srcOrd="1" destOrd="0" presId="urn:microsoft.com/office/officeart/2005/8/layout/vList5"/>
    <dgm:cxn modelId="{3B3C5C65-0C62-49CE-9267-5DCAB7ACB305}" type="presParOf" srcId="{49565663-46AC-44FA-8638-0FFF41FFDD94}" destId="{D0CFAEBD-8D6B-4E9B-81EA-F34EA0418AAE}" srcOrd="1" destOrd="0" presId="urn:microsoft.com/office/officeart/2005/8/layout/vList5"/>
    <dgm:cxn modelId="{459C7104-9625-4FDA-983A-1BC40639467B}" type="presParOf" srcId="{49565663-46AC-44FA-8638-0FFF41FFDD94}" destId="{65F73A1D-9D62-4BDF-ADF4-648B2C9919FA}" srcOrd="2" destOrd="0" presId="urn:microsoft.com/office/officeart/2005/8/layout/vList5"/>
    <dgm:cxn modelId="{3B0337A1-3772-4F5B-ACC4-BFBFA6E6BE39}" type="presParOf" srcId="{65F73A1D-9D62-4BDF-ADF4-648B2C9919FA}" destId="{69BC1975-0D66-45B7-88CA-175D245A8DBA}" srcOrd="0" destOrd="0" presId="urn:microsoft.com/office/officeart/2005/8/layout/vList5"/>
    <dgm:cxn modelId="{7A617F4F-A58D-4769-B77B-8A9F41E1E153}" type="presParOf" srcId="{65F73A1D-9D62-4BDF-ADF4-648B2C9919FA}" destId="{5FB4D26D-D00D-416C-AD45-DB0FEB807D9A}" srcOrd="1" destOrd="0" presId="urn:microsoft.com/office/officeart/2005/8/layout/vList5"/>
    <dgm:cxn modelId="{DAF23123-1FB5-4DB8-8C15-5070B3259296}" type="presParOf" srcId="{49565663-46AC-44FA-8638-0FFF41FFDD94}" destId="{6ACA61AD-C513-4F6D-9EE0-C0D407235876}" srcOrd="3" destOrd="0" presId="urn:microsoft.com/office/officeart/2005/8/layout/vList5"/>
    <dgm:cxn modelId="{C7A4E0AA-50FD-4A4A-898D-78BDCB60DE97}" type="presParOf" srcId="{49565663-46AC-44FA-8638-0FFF41FFDD94}" destId="{326502A3-FB72-4A03-A9E9-5175872424D7}" srcOrd="4" destOrd="0" presId="urn:microsoft.com/office/officeart/2005/8/layout/vList5"/>
    <dgm:cxn modelId="{BDF88AC9-4E87-4DAA-AAAC-9D55A3306F78}" type="presParOf" srcId="{326502A3-FB72-4A03-A9E9-5175872424D7}" destId="{29DB553E-68CA-4B04-896F-13CA3904BBAA}" srcOrd="0" destOrd="0" presId="urn:microsoft.com/office/officeart/2005/8/layout/vList5"/>
    <dgm:cxn modelId="{4FB62B61-90A5-4AC2-A27C-8059352245D9}" type="presParOf" srcId="{326502A3-FB72-4A03-A9E9-5175872424D7}" destId="{61348FF6-2322-447C-BC8C-117816D4C0D5}"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42"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s-ES" altLang="ja-JP" sz="1200" b="1" noProof="0" dirty="0" smtClean="0">
              <a:effectLst>
                <a:outerShdw blurRad="38100" dist="38100" dir="2700000" algn="tl">
                  <a:srgbClr val="000000">
                    <a:alpha val="43137"/>
                  </a:srgbClr>
                </a:outerShdw>
              </a:effectLst>
              <a:latin typeface="Arial" pitchFamily="34" charset="0"/>
              <a:cs typeface="Arial" pitchFamily="34" charset="0"/>
            </a:rPr>
            <a:t>“Medida p</a:t>
          </a:r>
          <a:r>
            <a:rPr lang="es-ES" sz="1200" b="1" noProof="0" dirty="0" smtClean="0">
              <a:effectLst>
                <a:outerShdw blurRad="38100" dist="38100" dir="2700000" algn="tl">
                  <a:srgbClr val="000000">
                    <a:alpha val="43137"/>
                  </a:srgbClr>
                </a:outerShdw>
              </a:effectLst>
            </a:rPr>
            <a:t>rovisional</a:t>
          </a:r>
          <a:r>
            <a:rPr lang="es-ES" altLang="ja-JP" sz="1200" b="1" noProof="0" dirty="0" smtClean="0">
              <a:effectLst>
                <a:outerShdw blurRad="38100" dist="38100" dir="2700000" algn="tl">
                  <a:srgbClr val="000000">
                    <a:alpha val="43137"/>
                  </a:srgbClr>
                </a:outerShdw>
              </a:effectLst>
              <a:latin typeface="Arial" pitchFamily="34" charset="0"/>
              <a:cs typeface="Arial" pitchFamily="34" charset="0"/>
            </a:rPr>
            <a:t>”: </a:t>
          </a:r>
        </a:p>
        <a:p>
          <a:pPr algn="l"/>
          <a:r>
            <a:rPr lang="es-ES" altLang="ja-JP" sz="1200" noProof="0" dirty="0" smtClean="0">
              <a:effectLst>
                <a:outerShdw blurRad="38100" dist="38100" dir="2700000" algn="tl">
                  <a:srgbClr val="000000">
                    <a:alpha val="43137"/>
                  </a:srgbClr>
                </a:outerShdw>
              </a:effectLst>
              <a:latin typeface="Arial" pitchFamily="34" charset="0"/>
              <a:cs typeface="Arial" pitchFamily="34" charset="0"/>
            </a:rPr>
            <a:t>“</a:t>
          </a:r>
          <a:r>
            <a:rPr lang="es-ES" sz="1200" b="1" strike="sngStrike" noProof="0" dirty="0" smtClean="0"/>
            <a:t>Reglamentación</a:t>
          </a:r>
          <a:r>
            <a:rPr lang="es-ES" sz="1200" strike="sngStrike" noProof="0" dirty="0" smtClean="0"/>
            <a:t> o </a:t>
          </a:r>
          <a:r>
            <a:rPr lang="es-ES" sz="1200" noProof="0" dirty="0" smtClean="0"/>
            <a:t>Norma o </a:t>
          </a:r>
          <a:r>
            <a:rPr lang="es-ES" sz="1200" b="0" noProof="0" dirty="0" smtClean="0"/>
            <a:t>procedimiento</a:t>
          </a:r>
          <a:r>
            <a:rPr lang="es-ES" sz="1200" b="1" noProof="0" dirty="0" smtClean="0"/>
            <a:t> </a:t>
          </a:r>
          <a:r>
            <a:rPr lang="es-ES" sz="1200" b="1" strike="sngStrike" noProof="0" dirty="0" smtClean="0"/>
            <a:t>fitosanitario</a:t>
          </a:r>
          <a:r>
            <a:rPr lang="es-ES" sz="1200" noProof="0" dirty="0" smtClean="0"/>
            <a:t> </a:t>
          </a:r>
          <a:r>
            <a:rPr lang="es-ES" sz="1200" b="1" noProof="0" dirty="0" smtClean="0"/>
            <a:t>oficial</a:t>
          </a:r>
          <a:r>
            <a:rPr lang="es-ES" sz="1200" noProof="0" dirty="0" smtClean="0"/>
            <a:t> temporal </a:t>
          </a:r>
          <a:r>
            <a:rPr lang="es-ES" sz="1200" u="sng" noProof="0" dirty="0" smtClean="0"/>
            <a:t>para prevenir la </a:t>
          </a:r>
          <a:r>
            <a:rPr lang="es-ES" sz="1200" b="1" u="sng" noProof="0" dirty="0" smtClean="0"/>
            <a:t>entrada</a:t>
          </a:r>
          <a:r>
            <a:rPr lang="es-ES" sz="1200" u="sng" noProof="0" dirty="0" smtClean="0"/>
            <a:t>, el </a:t>
          </a:r>
          <a:r>
            <a:rPr lang="es-ES" sz="1200" b="1" u="sng" noProof="0" dirty="0" smtClean="0"/>
            <a:t>establecimiento</a:t>
          </a:r>
          <a:r>
            <a:rPr lang="es-ES" sz="1200" u="sng" noProof="0" dirty="0" smtClean="0"/>
            <a:t> o la </a:t>
          </a:r>
          <a:r>
            <a:rPr lang="es-ES" sz="1200" b="1" u="sng" noProof="0" dirty="0" smtClean="0"/>
            <a:t>dispersión</a:t>
          </a:r>
          <a:r>
            <a:rPr lang="es-ES" sz="1200" u="sng" noProof="0" dirty="0" smtClean="0"/>
            <a:t> de una </a:t>
          </a:r>
          <a:r>
            <a:rPr lang="es-ES" sz="1200" b="1" u="sng" noProof="0" dirty="0" smtClean="0"/>
            <a:t>plaga</a:t>
          </a:r>
          <a:r>
            <a:rPr lang="es-ES" sz="1200" noProof="0" dirty="0" smtClean="0"/>
            <a:t>, establecido </a:t>
          </a:r>
          <a:r>
            <a:rPr lang="es-ES" sz="1200" u="sng" noProof="0" dirty="0" smtClean="0"/>
            <a:t>de forma provisional</a:t>
          </a:r>
          <a:r>
            <a:rPr lang="es-ES" sz="1200" noProof="0" dirty="0" smtClean="0"/>
            <a:t> sin una </a:t>
          </a:r>
          <a:r>
            <a:rPr lang="es-ES" sz="1200" b="1" noProof="0" dirty="0" smtClean="0"/>
            <a:t>justificación técnica</a:t>
          </a:r>
          <a:r>
            <a:rPr lang="es-ES" sz="1200" noProof="0" dirty="0" smtClean="0"/>
            <a:t> completa, debido a la falta de información adecuada en el momento</a:t>
          </a:r>
          <a:r>
            <a:rPr lang="es-ES" sz="1200" strike="sngStrike" noProof="0" dirty="0" smtClean="0"/>
            <a:t>. Una </a:t>
          </a:r>
          <a:r>
            <a:rPr lang="es-ES" sz="1200" b="1" strike="sngStrike" noProof="0" dirty="0" smtClean="0"/>
            <a:t>medida provisional</a:t>
          </a:r>
          <a:r>
            <a:rPr lang="es-ES" sz="1200" strike="sngStrike" noProof="0" dirty="0" smtClean="0"/>
            <a:t> está</a:t>
          </a:r>
          <a:r>
            <a:rPr lang="es-ES" sz="1200" noProof="0" dirty="0" smtClean="0"/>
            <a:t> </a:t>
          </a:r>
          <a:r>
            <a:rPr lang="es-ES" sz="1200" u="sng" noProof="0" dirty="0" smtClean="0"/>
            <a:t>y que está supeditado</a:t>
          </a:r>
          <a:r>
            <a:rPr lang="es-ES" sz="1200" noProof="0" dirty="0" smtClean="0"/>
            <a:t> a un examen periódico y a la </a:t>
          </a:r>
          <a:r>
            <a:rPr lang="es-ES" sz="1200" b="1" noProof="0" dirty="0" smtClean="0"/>
            <a:t>justificación técnica</a:t>
          </a:r>
          <a:r>
            <a:rPr lang="es-ES" sz="1200" noProof="0" dirty="0" smtClean="0"/>
            <a:t> completa lo antes posible </a:t>
          </a:r>
          <a:r>
            <a:rPr lang="es-ES" altLang="ja-JP" sz="1200" strike="noStrike" noProof="0" dirty="0" smtClean="0">
              <a:effectLst>
                <a:outerShdw blurRad="38100" dist="38100" dir="2700000" algn="tl">
                  <a:srgbClr val="000000">
                    <a:alpha val="43137"/>
                  </a:srgbClr>
                </a:outerShdw>
              </a:effectLst>
              <a:latin typeface="Arial" pitchFamily="34" charset="0"/>
              <a:cs typeface="Arial" pitchFamily="34" charset="0"/>
            </a:rPr>
            <a:t>”</a:t>
          </a:r>
          <a:endParaRPr lang="es-ES" sz="1200" strike="noStrike" noProof="0"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s-ES" noProof="0"/>
        </a:p>
      </dgm:t>
    </dgm:pt>
    <dgm:pt modelId="{EEC5F49C-8AE3-4E2A-A215-8770DB5B82C1}" type="parTrans" cxnId="{9518A0D1-C79A-4E4E-A9B5-DCA86F3820AB}">
      <dgm:prSet/>
      <dgm:spPr/>
      <dgm:t>
        <a:bodyPr/>
        <a:lstStyle/>
        <a:p>
          <a:endParaRPr lang="es-ES" noProof="0"/>
        </a:p>
      </dgm:t>
    </dgm:pt>
    <dgm:pt modelId="{E496333F-73E3-4416-ACEB-781E2589BD07}">
      <dgm:prSet custT="1"/>
      <dgm:spPr/>
      <dgm:t>
        <a:bodyPr/>
        <a:lstStyle/>
        <a:p>
          <a:r>
            <a:rPr lang="es-ES" sz="1400" i="0" noProof="0" dirty="0" smtClean="0">
              <a:solidFill>
                <a:schemeClr val="tx1"/>
              </a:solidFill>
              <a:effectLst/>
              <a:latin typeface="+mn-lt"/>
              <a:ea typeface="+mn-ea"/>
              <a:cs typeface="+mn-cs"/>
            </a:rPr>
            <a:t>El término “</a:t>
          </a:r>
          <a:r>
            <a:rPr lang="es-ES" sz="1400" i="1" noProof="0" dirty="0" smtClean="0">
              <a:solidFill>
                <a:schemeClr val="tx1"/>
              </a:solidFill>
              <a:effectLst/>
              <a:latin typeface="+mn-lt"/>
              <a:ea typeface="+mn-ea"/>
              <a:cs typeface="+mn-cs"/>
            </a:rPr>
            <a:t>reglamentación fitosanitaria</a:t>
          </a:r>
          <a:r>
            <a:rPr lang="es-ES" sz="1400" i="0" noProof="0" dirty="0" smtClean="0">
              <a:solidFill>
                <a:schemeClr val="tx1"/>
              </a:solidFill>
              <a:effectLst/>
              <a:latin typeface="+mn-lt"/>
              <a:ea typeface="+mn-ea"/>
              <a:cs typeface="+mn-cs"/>
            </a:rPr>
            <a:t>” se sustituye por “</a:t>
          </a:r>
          <a:r>
            <a:rPr lang="es-ES" sz="1400" i="1" noProof="0" dirty="0" smtClean="0">
              <a:solidFill>
                <a:schemeClr val="tx1"/>
              </a:solidFill>
              <a:effectLst/>
              <a:latin typeface="+mn-lt"/>
              <a:ea typeface="+mn-ea"/>
              <a:cs typeface="+mn-cs"/>
            </a:rPr>
            <a:t>norma oficial temporal</a:t>
          </a:r>
          <a:r>
            <a:rPr lang="es-ES" sz="1400" i="0" noProof="0" dirty="0" smtClean="0">
              <a:solidFill>
                <a:schemeClr val="tx1"/>
              </a:solidFill>
              <a:effectLst/>
              <a:latin typeface="+mn-lt"/>
              <a:ea typeface="+mn-ea"/>
              <a:cs typeface="+mn-cs"/>
            </a:rPr>
            <a:t>” para enfatizar que una medida provisional es temporal por naturaleza; las normas engloban leyes, reglamentaciones, estatutos, </a:t>
          </a:r>
          <a:r>
            <a:rPr lang="es-ES" sz="1400" i="0" noProof="0" dirty="0" err="1" smtClean="0">
              <a:solidFill>
                <a:schemeClr val="tx1"/>
              </a:solidFill>
              <a:effectLst/>
              <a:latin typeface="+mn-lt"/>
              <a:ea typeface="+mn-ea"/>
              <a:cs typeface="+mn-cs"/>
            </a:rPr>
            <a:t>etc</a:t>
          </a:r>
          <a:r>
            <a:rPr lang="es-ES" sz="1400" i="0" noProof="0" dirty="0" smtClean="0">
              <a:solidFill>
                <a:schemeClr val="tx1"/>
              </a:solidFill>
              <a:effectLst/>
              <a:latin typeface="+mn-lt"/>
              <a:ea typeface="+mn-ea"/>
              <a:cs typeface="+mn-cs"/>
            </a:rPr>
            <a:t> ; además, las norma y los procedimientos son oficiales porque los establece, autoriza y aplica la ONPF.</a:t>
          </a:r>
          <a:endParaRPr lang="es-ES" sz="1400" noProof="0" dirty="0"/>
        </a:p>
      </dgm:t>
    </dgm:pt>
    <dgm:pt modelId="{BC3CBCD1-CCD9-460D-9DFB-CA683E81789A}" type="parTrans" cxnId="{2B8586C5-FD8B-4F00-B66B-98C4E2B0D5BE}">
      <dgm:prSet/>
      <dgm:spPr/>
      <dgm:t>
        <a:bodyPr/>
        <a:lstStyle/>
        <a:p>
          <a:endParaRPr lang="es-ES" noProof="0"/>
        </a:p>
      </dgm:t>
    </dgm:pt>
    <dgm:pt modelId="{86AC4126-B89A-4BFA-8A25-48F82BF7B59E}" type="sibTrans" cxnId="{2B8586C5-FD8B-4F00-B66B-98C4E2B0D5BE}">
      <dgm:prSet/>
      <dgm:spPr/>
      <dgm:t>
        <a:bodyPr/>
        <a:lstStyle/>
        <a:p>
          <a:endParaRPr lang="es-ES" noProof="0"/>
        </a:p>
      </dgm:t>
    </dgm:pt>
    <dgm:pt modelId="{4ED7D8B6-E89D-4D26-8179-8D329C298DF7}">
      <dgm:prSet custT="1"/>
      <dgm:spPr/>
      <dgm:t>
        <a:bodyPr/>
        <a:lstStyle/>
        <a:p>
          <a:r>
            <a:rPr lang="es-ES" sz="1400" i="0" noProof="0" dirty="0" smtClean="0">
              <a:solidFill>
                <a:schemeClr val="tx1"/>
              </a:solidFill>
              <a:effectLst/>
              <a:latin typeface="+mn-lt"/>
              <a:ea typeface="+mn-ea"/>
              <a:cs typeface="+mn-cs"/>
            </a:rPr>
            <a:t>El término “</a:t>
          </a:r>
          <a:r>
            <a:rPr lang="es-ES" sz="1400" i="1" noProof="0" dirty="0" smtClean="0">
              <a:solidFill>
                <a:schemeClr val="tx1"/>
              </a:solidFill>
              <a:effectLst/>
              <a:latin typeface="+mn-lt"/>
              <a:ea typeface="+mn-ea"/>
              <a:cs typeface="+mn-cs"/>
            </a:rPr>
            <a:t>establecido</a:t>
          </a:r>
          <a:r>
            <a:rPr lang="es-ES" sz="1400" i="0" noProof="0" dirty="0" smtClean="0">
              <a:solidFill>
                <a:schemeClr val="tx1"/>
              </a:solidFill>
              <a:effectLst/>
              <a:latin typeface="+mn-lt"/>
              <a:ea typeface="+mn-ea"/>
              <a:cs typeface="+mn-cs"/>
            </a:rPr>
            <a:t>” se sustituye por “</a:t>
          </a:r>
          <a:r>
            <a:rPr lang="es-ES" sz="1400" i="1" noProof="0" dirty="0" smtClean="0">
              <a:solidFill>
                <a:schemeClr val="tx1"/>
              </a:solidFill>
              <a:effectLst/>
              <a:latin typeface="+mn-lt"/>
              <a:ea typeface="+mn-ea"/>
              <a:cs typeface="+mn-cs"/>
            </a:rPr>
            <a:t>establecido de forma provisional</a:t>
          </a:r>
          <a:r>
            <a:rPr lang="es-ES" sz="1400" i="0" noProof="0" dirty="0" smtClean="0">
              <a:solidFill>
                <a:schemeClr val="tx1"/>
              </a:solidFill>
              <a:effectLst/>
              <a:latin typeface="+mn-lt"/>
              <a:ea typeface="+mn-ea"/>
              <a:cs typeface="+mn-cs"/>
            </a:rPr>
            <a:t>” para reforzar el carácter temporal de la medida; “</a:t>
          </a:r>
          <a:r>
            <a:rPr lang="es-ES" sz="1400" i="1" noProof="0" dirty="0" smtClean="0">
              <a:solidFill>
                <a:schemeClr val="tx1"/>
              </a:solidFill>
              <a:effectLst/>
              <a:latin typeface="+mn-lt"/>
              <a:ea typeface="+mn-ea"/>
              <a:cs typeface="+mn-cs"/>
            </a:rPr>
            <a:t>establecido</a:t>
          </a:r>
          <a:r>
            <a:rPr lang="es-ES" sz="1400" i="0" noProof="0" dirty="0" smtClean="0">
              <a:solidFill>
                <a:schemeClr val="tx1"/>
              </a:solidFill>
              <a:effectLst/>
              <a:latin typeface="+mn-lt"/>
              <a:ea typeface="+mn-ea"/>
              <a:cs typeface="+mn-cs"/>
            </a:rPr>
            <a:t>” indicaría que la norma se fija de forma permanente, que no es el caso de las medidas provisionales.</a:t>
          </a:r>
          <a:endParaRPr lang="es-ES" sz="1400" noProof="0" dirty="0"/>
        </a:p>
      </dgm:t>
    </dgm:pt>
    <dgm:pt modelId="{BFBB1473-E248-433A-B6A4-49F9636CC091}" type="parTrans" cxnId="{C684E978-072D-499A-AF0A-2FEB114D5A5D}">
      <dgm:prSet/>
      <dgm:spPr/>
      <dgm:t>
        <a:bodyPr/>
        <a:lstStyle/>
        <a:p>
          <a:endParaRPr lang="es-ES" noProof="0"/>
        </a:p>
      </dgm:t>
    </dgm:pt>
    <dgm:pt modelId="{131C2C30-F854-4C93-9526-47694E30400D}" type="sibTrans" cxnId="{C684E978-072D-499A-AF0A-2FEB114D5A5D}">
      <dgm:prSet/>
      <dgm:spPr/>
      <dgm:t>
        <a:bodyPr/>
        <a:lstStyle/>
        <a:p>
          <a:endParaRPr lang="es-ES" noProof="0"/>
        </a:p>
      </dgm:t>
    </dgm:pt>
    <dgm:pt modelId="{FEB7D976-E6F0-45D0-AA31-7D1286CA166C}">
      <dgm:prSet custT="1"/>
      <dgm:spPr/>
      <dgm:t>
        <a:bodyPr/>
        <a:lstStyle/>
        <a:p>
          <a:r>
            <a:rPr lang="es-ES" sz="1400" i="0" noProof="0" dirty="0" smtClean="0">
              <a:solidFill>
                <a:schemeClr val="tx1"/>
              </a:solidFill>
              <a:effectLst/>
              <a:latin typeface="+mn-lt"/>
              <a:ea typeface="+mn-ea"/>
              <a:cs typeface="+mn-cs"/>
            </a:rPr>
            <a:t>El texto “</a:t>
          </a:r>
          <a:r>
            <a:rPr lang="es-ES" sz="1400" i="1" noProof="0" dirty="0" smtClean="0">
              <a:solidFill>
                <a:schemeClr val="tx1"/>
              </a:solidFill>
              <a:effectLst/>
              <a:latin typeface="+mn-lt"/>
              <a:ea typeface="+mn-ea"/>
              <a:cs typeface="+mn-cs"/>
            </a:rPr>
            <a:t>para prevenir la entrada, el establecimiento o la dispersión de una plaga</a:t>
          </a:r>
          <a:r>
            <a:rPr lang="es-ES" sz="1400" i="0" noProof="0" dirty="0" smtClean="0">
              <a:solidFill>
                <a:schemeClr val="tx1"/>
              </a:solidFill>
              <a:effectLst/>
              <a:latin typeface="+mn-lt"/>
              <a:ea typeface="+mn-ea"/>
              <a:cs typeface="+mn-cs"/>
            </a:rPr>
            <a:t>” califica la naturaleza fitosanitaria de la situación y la intención de la norma o procedimiento</a:t>
          </a:r>
          <a:endParaRPr lang="es-ES" sz="1400" noProof="0" dirty="0"/>
        </a:p>
      </dgm:t>
    </dgm:pt>
    <dgm:pt modelId="{22F2D257-53C2-4F76-BD8E-9E4527C29BE0}" type="parTrans" cxnId="{899F9AE3-999B-411E-835C-75E03EC80B83}">
      <dgm:prSet/>
      <dgm:spPr/>
      <dgm:t>
        <a:bodyPr/>
        <a:lstStyle/>
        <a:p>
          <a:endParaRPr lang="es-ES" noProof="0"/>
        </a:p>
      </dgm:t>
    </dgm:pt>
    <dgm:pt modelId="{9051539C-6DBF-495C-8EB1-BD7DF7D91093}" type="sibTrans" cxnId="{899F9AE3-999B-411E-835C-75E03EC80B83}">
      <dgm:prSet/>
      <dgm:spPr/>
      <dgm:t>
        <a:bodyPr/>
        <a:lstStyle/>
        <a:p>
          <a:endParaRPr lang="es-ES" noProof="0"/>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s-ES"/>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s-ES"/>
        </a:p>
      </dgm:t>
    </dgm:pt>
    <dgm:pt modelId="{43050ECD-A3E9-4C47-8FE6-BEA6034E9946}" type="pres">
      <dgm:prSet presAssocID="{3353E323-CB19-43FF-8D69-18AB74F7A767}" presName="desTx" presStyleLbl="alignAccFollowNode1" presStyleIdx="0" presStyleCnt="1" custScaleY="100000" custLinFactNeighborX="49" custLinFactNeighborY="661">
        <dgm:presLayoutVars>
          <dgm:bulletEnabled val="1"/>
        </dgm:presLayoutVars>
      </dgm:prSet>
      <dgm:spPr/>
      <dgm:t>
        <a:bodyPr/>
        <a:lstStyle/>
        <a:p>
          <a:endParaRPr lang="es-ES"/>
        </a:p>
      </dgm:t>
    </dgm:pt>
  </dgm:ptLst>
  <dgm:cxnLst>
    <dgm:cxn modelId="{2B8586C5-FD8B-4F00-B66B-98C4E2B0D5BE}" srcId="{3353E323-CB19-43FF-8D69-18AB74F7A767}" destId="{E496333F-73E3-4416-ACEB-781E2589BD07}" srcOrd="0" destOrd="0" parTransId="{BC3CBCD1-CCD9-460D-9DFB-CA683E81789A}" sibTransId="{86AC4126-B89A-4BFA-8A25-48F82BF7B59E}"/>
    <dgm:cxn modelId="{9518A0D1-C79A-4E4E-A9B5-DCA86F3820AB}" srcId="{5E1F010D-719A-4457-87E8-5D7769197D3B}" destId="{3353E323-CB19-43FF-8D69-18AB74F7A767}" srcOrd="0" destOrd="0" parTransId="{EEC5F49C-8AE3-4E2A-A215-8770DB5B82C1}" sibTransId="{5BC80C2B-A228-4D8A-8A84-A7B9DDD08700}"/>
    <dgm:cxn modelId="{C684E978-072D-499A-AF0A-2FEB114D5A5D}" srcId="{3353E323-CB19-43FF-8D69-18AB74F7A767}" destId="{4ED7D8B6-E89D-4D26-8179-8D329C298DF7}" srcOrd="2" destOrd="0" parTransId="{BFBB1473-E248-433A-B6A4-49F9636CC091}" sibTransId="{131C2C30-F854-4C93-9526-47694E30400D}"/>
    <dgm:cxn modelId="{C5B7D04B-7293-4249-A01C-C77A12BF82A7}" type="presOf" srcId="{4ED7D8B6-E89D-4D26-8179-8D329C298DF7}" destId="{43050ECD-A3E9-4C47-8FE6-BEA6034E9946}" srcOrd="0" destOrd="2" presId="urn:microsoft.com/office/officeart/2005/8/layout/hList1"/>
    <dgm:cxn modelId="{F19A9560-849A-47E4-A8CA-6DC54630F030}" type="presOf" srcId="{E496333F-73E3-4416-ACEB-781E2589BD07}" destId="{43050ECD-A3E9-4C47-8FE6-BEA6034E9946}" srcOrd="0" destOrd="0" presId="urn:microsoft.com/office/officeart/2005/8/layout/hList1"/>
    <dgm:cxn modelId="{D928859F-FEE0-487F-B16C-11F151161BF8}" type="presOf" srcId="{5E1F010D-719A-4457-87E8-5D7769197D3B}" destId="{0BFA647E-92FE-45E0-AE06-ABD504F66826}" srcOrd="0" destOrd="0" presId="urn:microsoft.com/office/officeart/2005/8/layout/hList1"/>
    <dgm:cxn modelId="{8E27CCB8-0143-4223-B3EF-B61978E936C7}" type="presOf" srcId="{FEB7D976-E6F0-45D0-AA31-7D1286CA166C}" destId="{43050ECD-A3E9-4C47-8FE6-BEA6034E9946}" srcOrd="0" destOrd="1" presId="urn:microsoft.com/office/officeart/2005/8/layout/hList1"/>
    <dgm:cxn modelId="{899F9AE3-999B-411E-835C-75E03EC80B83}" srcId="{3353E323-CB19-43FF-8D69-18AB74F7A767}" destId="{FEB7D976-E6F0-45D0-AA31-7D1286CA166C}" srcOrd="1" destOrd="0" parTransId="{22F2D257-53C2-4F76-BD8E-9E4527C29BE0}" sibTransId="{9051539C-6DBF-495C-8EB1-BD7DF7D91093}"/>
    <dgm:cxn modelId="{963E1EB3-C98A-4290-AA5C-3C8C5497A71C}" type="presOf" srcId="{3353E323-CB19-43FF-8D69-18AB74F7A767}" destId="{E930BD52-F34E-4EBD-9A9B-C7DEB21F1E79}" srcOrd="0" destOrd="0" presId="urn:microsoft.com/office/officeart/2005/8/layout/hList1"/>
    <dgm:cxn modelId="{163E7052-2C46-42C3-8436-17DE41F7AE82}" type="presParOf" srcId="{0BFA647E-92FE-45E0-AE06-ABD504F66826}" destId="{C9D697EF-FE5C-402C-830B-CCDCAD89BBD3}" srcOrd="0" destOrd="0" presId="urn:microsoft.com/office/officeart/2005/8/layout/hList1"/>
    <dgm:cxn modelId="{8A8744B7-C5F7-4DBD-870F-1200D8A9ABE8}" type="presParOf" srcId="{C9D697EF-FE5C-402C-830B-CCDCAD89BBD3}" destId="{E930BD52-F34E-4EBD-9A9B-C7DEB21F1E79}" srcOrd="0" destOrd="0" presId="urn:microsoft.com/office/officeart/2005/8/layout/hList1"/>
    <dgm:cxn modelId="{88E6D623-54AD-45D3-B578-FDFBFB4DB717}"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43"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s-ES" altLang="ja-JP" sz="1400" b="1" noProof="0" dirty="0" smtClean="0">
              <a:effectLst>
                <a:outerShdw blurRad="38100" dist="38100" dir="2700000" algn="tl">
                  <a:srgbClr val="000000">
                    <a:alpha val="43137"/>
                  </a:srgbClr>
                </a:outerShdw>
              </a:effectLst>
              <a:latin typeface="Arial" pitchFamily="34" charset="0"/>
              <a:cs typeface="Arial" pitchFamily="34" charset="0"/>
            </a:rPr>
            <a:t>“</a:t>
          </a:r>
          <a:r>
            <a:rPr lang="es-ES" sz="1400" b="1" noProof="0" dirty="0" smtClean="0">
              <a:effectLst>
                <a:outerShdw blurRad="38100" dist="38100" dir="2700000" algn="tl">
                  <a:srgbClr val="000000">
                    <a:alpha val="43137"/>
                  </a:srgbClr>
                </a:outerShdw>
              </a:effectLst>
            </a:rPr>
            <a:t>Inspección</a:t>
          </a:r>
          <a:r>
            <a:rPr lang="es-ES" altLang="ja-JP" sz="1400" b="1" noProof="0" dirty="0" smtClean="0">
              <a:effectLst>
                <a:outerShdw blurRad="38100" dist="38100" dir="2700000" algn="tl">
                  <a:srgbClr val="000000">
                    <a:alpha val="43137"/>
                  </a:srgbClr>
                </a:outerShdw>
              </a:effectLst>
              <a:latin typeface="Arial" pitchFamily="34" charset="0"/>
              <a:cs typeface="Arial" pitchFamily="34" charset="0"/>
            </a:rPr>
            <a:t>”: </a:t>
          </a:r>
        </a:p>
        <a:p>
          <a:pPr algn="l"/>
          <a:r>
            <a:rPr lang="es-ES" altLang="ja-JP" sz="1400" noProof="0" dirty="0" smtClean="0">
              <a:effectLst>
                <a:outerShdw blurRad="38100" dist="38100" dir="2700000" algn="tl">
                  <a:srgbClr val="000000">
                    <a:alpha val="43137"/>
                  </a:srgbClr>
                </a:outerShdw>
              </a:effectLst>
              <a:latin typeface="Arial" pitchFamily="34" charset="0"/>
              <a:cs typeface="Arial" pitchFamily="34" charset="0"/>
            </a:rPr>
            <a:t>“</a:t>
          </a:r>
          <a:r>
            <a:rPr lang="es-ES" altLang="ja-JP" sz="1400" b="1" noProof="0" dirty="0" smtClean="0">
              <a:effectLst>
                <a:outerShdw blurRad="38100" dist="38100" dir="2700000" algn="tl">
                  <a:srgbClr val="000000">
                    <a:alpha val="43137"/>
                  </a:srgbClr>
                </a:outerShdw>
              </a:effectLst>
              <a:latin typeface="Arial" pitchFamily="34" charset="0"/>
              <a:cs typeface="Arial" pitchFamily="34" charset="0"/>
            </a:rPr>
            <a:t>E</a:t>
          </a:r>
          <a:r>
            <a:rPr lang="es-ES" sz="1400" b="1" noProof="0" dirty="0" smtClean="0"/>
            <a:t>xamen visual oficial </a:t>
          </a:r>
          <a:r>
            <a:rPr lang="es-ES" sz="1400" noProof="0" dirty="0" smtClean="0"/>
            <a:t>de </a:t>
          </a:r>
          <a:r>
            <a:rPr lang="es-ES" sz="1400" b="1" noProof="0" dirty="0" smtClean="0"/>
            <a:t>plantas</a:t>
          </a:r>
          <a:r>
            <a:rPr lang="es-ES" sz="1400" noProof="0" dirty="0" smtClean="0"/>
            <a:t>, </a:t>
          </a:r>
          <a:r>
            <a:rPr lang="es-ES" sz="1400" b="1" noProof="0" dirty="0" smtClean="0"/>
            <a:t>productos vegetales</a:t>
          </a:r>
          <a:r>
            <a:rPr lang="es-ES" sz="1400" noProof="0" dirty="0" smtClean="0"/>
            <a:t> u otros </a:t>
          </a:r>
          <a:r>
            <a:rPr lang="es-ES" sz="1400" b="1" noProof="0" dirty="0" smtClean="0"/>
            <a:t>artículos reglamentados</a:t>
          </a:r>
          <a:r>
            <a:rPr lang="es-ES" sz="1400" noProof="0" dirty="0" smtClean="0"/>
            <a:t> para determinar si hay </a:t>
          </a:r>
          <a:r>
            <a:rPr lang="es-ES" sz="1400" b="1" noProof="0" dirty="0" smtClean="0"/>
            <a:t>plagas</a:t>
          </a:r>
          <a:r>
            <a:rPr lang="es-ES" sz="1400" noProof="0" dirty="0" smtClean="0"/>
            <a:t> o </a:t>
          </a:r>
          <a:r>
            <a:rPr lang="es-ES" sz="1400" strike="sngStrike" noProof="0" dirty="0" smtClean="0"/>
            <a:t>determinar el cumplimiento </a:t>
          </a:r>
          <a:r>
            <a:rPr lang="es-ES" sz="1400" strike="noStrike" noProof="0" dirty="0" smtClean="0"/>
            <a:t> </a:t>
          </a:r>
          <a:r>
            <a:rPr lang="es-ES" sz="1400" u="sng" noProof="0" dirty="0" smtClean="0"/>
            <a:t>comprobar la conformidad </a:t>
          </a:r>
          <a:r>
            <a:rPr lang="es-ES" sz="1400" strike="noStrike" noProof="0" dirty="0" smtClean="0"/>
            <a:t>con</a:t>
          </a:r>
          <a:r>
            <a:rPr lang="es-ES" sz="1400" strike="sngStrike" noProof="0" dirty="0" smtClean="0"/>
            <a:t> las </a:t>
          </a:r>
          <a:r>
            <a:rPr lang="es-ES" sz="1400" b="1" strike="sngStrike" noProof="0" dirty="0" smtClean="0"/>
            <a:t>reglamentaciones</a:t>
          </a:r>
          <a:r>
            <a:rPr lang="es-ES" sz="1400" strike="sngStrike" noProof="0" dirty="0" smtClean="0"/>
            <a:t> </a:t>
          </a:r>
          <a:r>
            <a:rPr lang="es-ES" sz="1400" b="1" strike="sngStrike" noProof="0" dirty="0" smtClean="0"/>
            <a:t>fitosanitarias </a:t>
          </a:r>
          <a:r>
            <a:rPr lang="es-ES" sz="1400" b="0" u="sng" strike="noStrike" noProof="0" dirty="0" smtClean="0"/>
            <a:t>los requisitos fitosanitarios</a:t>
          </a:r>
          <a:endParaRPr lang="es-ES" sz="1400" b="0" u="sng" strike="noStrike" noProof="0"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s-ES" noProof="0"/>
        </a:p>
      </dgm:t>
    </dgm:pt>
    <dgm:pt modelId="{EEC5F49C-8AE3-4E2A-A215-8770DB5B82C1}" type="parTrans" cxnId="{9518A0D1-C79A-4E4E-A9B5-DCA86F3820AB}">
      <dgm:prSet/>
      <dgm:spPr/>
      <dgm:t>
        <a:bodyPr/>
        <a:lstStyle/>
        <a:p>
          <a:endParaRPr lang="es-ES" noProof="0"/>
        </a:p>
      </dgm:t>
    </dgm:pt>
    <dgm:pt modelId="{E496333F-73E3-4416-ACEB-781E2589BD07}">
      <dgm:prSet custT="1"/>
      <dgm:spPr/>
      <dgm:t>
        <a:bodyPr/>
        <a:lstStyle/>
        <a:p>
          <a:r>
            <a:rPr lang="es-ES" sz="1200" noProof="0" dirty="0" smtClean="0">
              <a:solidFill>
                <a:schemeClr val="tx1"/>
              </a:solidFill>
              <a:effectLst/>
              <a:latin typeface="+mn-lt"/>
              <a:ea typeface="+mn-ea"/>
              <a:cs typeface="+mn-cs"/>
            </a:rPr>
            <a:t>De acuerdo con el Articulo VII.2f de la Convención y la definición del término “</a:t>
          </a:r>
          <a:r>
            <a:rPr lang="es-ES" sz="1200" i="1" noProof="0" dirty="0" smtClean="0">
              <a:solidFill>
                <a:schemeClr val="tx1"/>
              </a:solidFill>
              <a:effectLst/>
              <a:latin typeface="+mn-lt"/>
              <a:ea typeface="+mn-ea"/>
              <a:cs typeface="+mn-cs"/>
            </a:rPr>
            <a:t>procedimiento de verificación de cumplimiento (para un envío)</a:t>
          </a:r>
          <a:r>
            <a:rPr lang="es-ES" sz="1200" noProof="0" dirty="0" smtClean="0">
              <a:solidFill>
                <a:schemeClr val="tx1"/>
              </a:solidFill>
              <a:effectLst/>
              <a:latin typeface="+mn-lt"/>
              <a:ea typeface="+mn-ea"/>
              <a:cs typeface="+mn-cs"/>
            </a:rPr>
            <a:t>”</a:t>
          </a:r>
          <a:r>
            <a:rPr lang="es-ES" sz="1200" i="1" noProof="0" dirty="0" smtClean="0">
              <a:solidFill>
                <a:schemeClr val="tx1"/>
              </a:solidFill>
              <a:effectLst/>
              <a:latin typeface="+mn-lt"/>
              <a:ea typeface="+mn-ea"/>
              <a:cs typeface="+mn-cs"/>
            </a:rPr>
            <a:t>,</a:t>
          </a:r>
          <a:r>
            <a:rPr lang="es-ES" sz="1200" noProof="0" dirty="0" smtClean="0">
              <a:solidFill>
                <a:schemeClr val="tx1"/>
              </a:solidFill>
              <a:effectLst/>
              <a:latin typeface="+mn-lt"/>
              <a:ea typeface="+mn-ea"/>
              <a:cs typeface="+mn-cs"/>
            </a:rPr>
            <a:t> el término “</a:t>
          </a:r>
          <a:r>
            <a:rPr lang="es-ES" sz="1200" i="1" noProof="0" dirty="0" smtClean="0">
              <a:solidFill>
                <a:schemeClr val="tx1"/>
              </a:solidFill>
              <a:effectLst/>
              <a:latin typeface="+mn-lt"/>
              <a:ea typeface="+mn-ea"/>
              <a:cs typeface="+mn-cs"/>
            </a:rPr>
            <a:t>cumplimiento</a:t>
          </a:r>
          <a:r>
            <a:rPr lang="es-ES" sz="1200" noProof="0" dirty="0" smtClean="0">
              <a:solidFill>
                <a:schemeClr val="tx1"/>
              </a:solidFill>
              <a:effectLst/>
              <a:latin typeface="+mn-lt"/>
              <a:ea typeface="+mn-ea"/>
              <a:cs typeface="+mn-cs"/>
            </a:rPr>
            <a:t>” está relacionado con envíos, y  las “Recomendaciones generales sobre el uso de términos en las NIMF” estipulan usar “</a:t>
          </a:r>
          <a:r>
            <a:rPr lang="es-ES" sz="1200" i="1" noProof="0" dirty="0" smtClean="0">
              <a:solidFill>
                <a:schemeClr val="tx1"/>
              </a:solidFill>
              <a:effectLst/>
              <a:latin typeface="+mn-lt"/>
              <a:ea typeface="+mn-ea"/>
              <a:cs typeface="+mn-cs"/>
            </a:rPr>
            <a:t>conformidad” </a:t>
          </a:r>
          <a:r>
            <a:rPr lang="es-ES" sz="1200" i="0" noProof="0" dirty="0" smtClean="0">
              <a:solidFill>
                <a:schemeClr val="tx1"/>
              </a:solidFill>
              <a:effectLst/>
              <a:latin typeface="+mn-lt"/>
              <a:ea typeface="+mn-ea"/>
              <a:cs typeface="+mn-cs"/>
            </a:rPr>
            <a:t>en otros casos</a:t>
          </a:r>
          <a:r>
            <a:rPr lang="es-ES" sz="1200" noProof="0" dirty="0" smtClean="0">
              <a:solidFill>
                <a:schemeClr val="tx1"/>
              </a:solidFill>
              <a:effectLst/>
              <a:latin typeface="+mn-lt"/>
              <a:ea typeface="+mn-ea"/>
              <a:cs typeface="+mn-cs"/>
            </a:rPr>
            <a:t>. Como el término  “</a:t>
          </a:r>
          <a:r>
            <a:rPr lang="es-ES" sz="1200" i="1" noProof="0" dirty="0" smtClean="0">
              <a:solidFill>
                <a:schemeClr val="tx1"/>
              </a:solidFill>
              <a:effectLst/>
              <a:latin typeface="+mn-lt"/>
              <a:ea typeface="+mn-ea"/>
              <a:cs typeface="+mn-cs"/>
            </a:rPr>
            <a:t>inspección”  </a:t>
          </a:r>
          <a:r>
            <a:rPr lang="es-ES" sz="1200" i="0" noProof="0" dirty="0" smtClean="0">
              <a:solidFill>
                <a:schemeClr val="tx1"/>
              </a:solidFill>
              <a:effectLst/>
              <a:latin typeface="+mn-lt"/>
              <a:ea typeface="+mn-ea"/>
              <a:cs typeface="+mn-cs"/>
            </a:rPr>
            <a:t>se puede aplicar a otros ámbitos además de los envíos, se sustituyó </a:t>
          </a:r>
          <a:r>
            <a:rPr lang="es-ES" sz="1200" noProof="0" dirty="0" smtClean="0">
              <a:solidFill>
                <a:schemeClr val="tx1"/>
              </a:solidFill>
              <a:effectLst/>
              <a:latin typeface="+mn-lt"/>
              <a:ea typeface="+mn-ea"/>
              <a:cs typeface="+mn-cs"/>
            </a:rPr>
            <a:t>“</a:t>
          </a:r>
          <a:r>
            <a:rPr lang="es-ES" sz="1200" i="1" noProof="0" dirty="0" smtClean="0">
              <a:solidFill>
                <a:schemeClr val="tx1"/>
              </a:solidFill>
              <a:effectLst/>
              <a:latin typeface="+mn-lt"/>
              <a:ea typeface="+mn-ea"/>
              <a:cs typeface="+mn-cs"/>
            </a:rPr>
            <a:t>cumplimiento”</a:t>
          </a:r>
          <a:r>
            <a:rPr lang="es-ES" sz="1200" noProof="0" dirty="0" smtClean="0">
              <a:solidFill>
                <a:schemeClr val="tx1"/>
              </a:solidFill>
              <a:effectLst/>
              <a:latin typeface="+mn-lt"/>
              <a:ea typeface="+mn-ea"/>
              <a:cs typeface="+mn-cs"/>
            </a:rPr>
            <a:t> por “</a:t>
          </a:r>
          <a:r>
            <a:rPr lang="es-ES" sz="1200" i="1" noProof="0" dirty="0" smtClean="0">
              <a:solidFill>
                <a:schemeClr val="tx1"/>
              </a:solidFill>
              <a:effectLst/>
              <a:latin typeface="+mn-lt"/>
              <a:ea typeface="+mn-ea"/>
              <a:cs typeface="+mn-cs"/>
            </a:rPr>
            <a:t>conformidad</a:t>
          </a:r>
          <a:r>
            <a:rPr lang="es-ES" sz="1200" noProof="0" dirty="0" smtClean="0">
              <a:solidFill>
                <a:schemeClr val="tx1"/>
              </a:solidFill>
              <a:effectLst/>
              <a:latin typeface="+mn-lt"/>
              <a:ea typeface="+mn-ea"/>
              <a:cs typeface="+mn-cs"/>
            </a:rPr>
            <a:t>”</a:t>
          </a:r>
          <a:endParaRPr lang="es-ES" sz="1200" noProof="0" dirty="0"/>
        </a:p>
      </dgm:t>
    </dgm:pt>
    <dgm:pt modelId="{BC3CBCD1-CCD9-460D-9DFB-CA683E81789A}" type="parTrans" cxnId="{2B8586C5-FD8B-4F00-B66B-98C4E2B0D5BE}">
      <dgm:prSet/>
      <dgm:spPr/>
      <dgm:t>
        <a:bodyPr/>
        <a:lstStyle/>
        <a:p>
          <a:endParaRPr lang="es-ES" noProof="0"/>
        </a:p>
      </dgm:t>
    </dgm:pt>
    <dgm:pt modelId="{86AC4126-B89A-4BFA-8A25-48F82BF7B59E}" type="sibTrans" cxnId="{2B8586C5-FD8B-4F00-B66B-98C4E2B0D5BE}">
      <dgm:prSet/>
      <dgm:spPr/>
      <dgm:t>
        <a:bodyPr/>
        <a:lstStyle/>
        <a:p>
          <a:endParaRPr lang="es-ES" noProof="0"/>
        </a:p>
      </dgm:t>
    </dgm:pt>
    <dgm:pt modelId="{1BB82D39-7EF3-4893-B805-AD0826BCB8CA}">
      <dgm:prSet custT="1"/>
      <dgm:spPr/>
      <dgm:t>
        <a:bodyPr/>
        <a:lstStyle/>
        <a:p>
          <a:r>
            <a:rPr lang="es-ES" sz="1200" noProof="0" dirty="0" smtClean="0">
              <a:solidFill>
                <a:schemeClr val="tx1"/>
              </a:solidFill>
              <a:effectLst/>
              <a:latin typeface="+mn-lt"/>
              <a:ea typeface="+mn-ea"/>
              <a:cs typeface="+mn-cs"/>
            </a:rPr>
            <a:t>La palabra “</a:t>
          </a:r>
          <a:r>
            <a:rPr lang="es-ES" sz="1200" i="1" noProof="0" dirty="0" smtClean="0">
              <a:solidFill>
                <a:schemeClr val="tx1"/>
              </a:solidFill>
              <a:effectLst/>
              <a:latin typeface="+mn-lt"/>
              <a:ea typeface="+mn-ea"/>
              <a:cs typeface="+mn-cs"/>
            </a:rPr>
            <a:t>determinar</a:t>
          </a:r>
          <a:r>
            <a:rPr lang="es-ES" sz="1200" noProof="0" dirty="0" smtClean="0">
              <a:solidFill>
                <a:schemeClr val="tx1"/>
              </a:solidFill>
              <a:effectLst/>
              <a:latin typeface="+mn-lt"/>
              <a:ea typeface="+mn-ea"/>
              <a:cs typeface="+mn-cs"/>
            </a:rPr>
            <a:t>” se sustituyó por “</a:t>
          </a:r>
          <a:r>
            <a:rPr lang="es-ES" sz="1200" i="1" noProof="0" dirty="0" smtClean="0">
              <a:solidFill>
                <a:schemeClr val="tx1"/>
              </a:solidFill>
              <a:effectLst/>
              <a:latin typeface="+mn-lt"/>
              <a:ea typeface="+mn-ea"/>
              <a:cs typeface="+mn-cs"/>
            </a:rPr>
            <a:t>comprobar</a:t>
          </a:r>
          <a:r>
            <a:rPr lang="es-ES" sz="1200" noProof="0" dirty="0" smtClean="0">
              <a:solidFill>
                <a:schemeClr val="tx1"/>
              </a:solidFill>
              <a:effectLst/>
              <a:latin typeface="+mn-lt"/>
              <a:ea typeface="+mn-ea"/>
              <a:cs typeface="+mn-cs"/>
            </a:rPr>
            <a:t>” para reflejar el cambio de “</a:t>
          </a:r>
          <a:r>
            <a:rPr lang="es-ES" sz="1200" i="1" noProof="0" dirty="0" smtClean="0">
              <a:solidFill>
                <a:schemeClr val="tx1"/>
              </a:solidFill>
              <a:effectLst/>
              <a:latin typeface="+mn-lt"/>
              <a:ea typeface="+mn-ea"/>
              <a:cs typeface="+mn-cs"/>
            </a:rPr>
            <a:t>cumplimiento</a:t>
          </a:r>
          <a:r>
            <a:rPr lang="es-ES" sz="1200" noProof="0" dirty="0" smtClean="0">
              <a:solidFill>
                <a:schemeClr val="tx1"/>
              </a:solidFill>
              <a:effectLst/>
              <a:latin typeface="+mn-lt"/>
              <a:ea typeface="+mn-ea"/>
              <a:cs typeface="+mn-cs"/>
            </a:rPr>
            <a:t>” a “</a:t>
          </a:r>
          <a:r>
            <a:rPr lang="es-ES" sz="1200" i="1" noProof="0" dirty="0" smtClean="0">
              <a:solidFill>
                <a:schemeClr val="tx1"/>
              </a:solidFill>
              <a:effectLst/>
              <a:latin typeface="+mn-lt"/>
              <a:ea typeface="+mn-ea"/>
              <a:cs typeface="+mn-cs"/>
            </a:rPr>
            <a:t>conformidad</a:t>
          </a:r>
          <a:r>
            <a:rPr lang="es-ES" sz="1200" noProof="0" dirty="0" smtClean="0">
              <a:solidFill>
                <a:schemeClr val="tx1"/>
              </a:solidFill>
              <a:effectLst/>
              <a:latin typeface="+mn-lt"/>
              <a:ea typeface="+mn-ea"/>
              <a:cs typeface="+mn-cs"/>
            </a:rPr>
            <a:t>”</a:t>
          </a:r>
          <a:endParaRPr lang="es-ES" sz="1200" noProof="0" dirty="0"/>
        </a:p>
      </dgm:t>
    </dgm:pt>
    <dgm:pt modelId="{C31932F0-CBA6-4FC7-913E-0F9AD95DED5B}" type="parTrans" cxnId="{721B0C80-E7C3-4CA5-9E77-A5D3AE7583DB}">
      <dgm:prSet/>
      <dgm:spPr/>
      <dgm:t>
        <a:bodyPr/>
        <a:lstStyle/>
        <a:p>
          <a:endParaRPr lang="es-ES" noProof="0"/>
        </a:p>
      </dgm:t>
    </dgm:pt>
    <dgm:pt modelId="{FE6A3D9E-162A-4BB9-95CB-392508E8042B}" type="sibTrans" cxnId="{721B0C80-E7C3-4CA5-9E77-A5D3AE7583DB}">
      <dgm:prSet/>
      <dgm:spPr/>
      <dgm:t>
        <a:bodyPr/>
        <a:lstStyle/>
        <a:p>
          <a:endParaRPr lang="es-ES" noProof="0"/>
        </a:p>
      </dgm:t>
    </dgm:pt>
    <dgm:pt modelId="{BF20CCC6-7D57-49BA-8777-D98487BDB974}">
      <dgm:prSet custT="1"/>
      <dgm:spPr/>
      <dgm:t>
        <a:bodyPr/>
        <a:lstStyle/>
        <a:p>
          <a:r>
            <a:rPr lang="es-ES" sz="1200" noProof="0" dirty="0" smtClean="0">
              <a:solidFill>
                <a:schemeClr val="tx1"/>
              </a:solidFill>
              <a:effectLst/>
              <a:latin typeface="+mn-lt"/>
              <a:ea typeface="+mn-ea"/>
              <a:cs typeface="+mn-cs"/>
            </a:rPr>
            <a:t>El término “</a:t>
          </a:r>
          <a:r>
            <a:rPr lang="es-ES" sz="1200" i="1" noProof="0" dirty="0" smtClean="0">
              <a:solidFill>
                <a:schemeClr val="tx1"/>
              </a:solidFill>
              <a:effectLst/>
              <a:latin typeface="+mn-lt"/>
              <a:ea typeface="+mn-ea"/>
              <a:cs typeface="+mn-cs"/>
            </a:rPr>
            <a:t>reglamentaciones</a:t>
          </a:r>
          <a:r>
            <a:rPr lang="es-ES" sz="1200" noProof="0" dirty="0" smtClean="0">
              <a:solidFill>
                <a:schemeClr val="tx1"/>
              </a:solidFill>
              <a:effectLst/>
              <a:latin typeface="+mn-lt"/>
              <a:ea typeface="+mn-ea"/>
              <a:cs typeface="+mn-cs"/>
            </a:rPr>
            <a:t>” se sustituyó por “</a:t>
          </a:r>
          <a:r>
            <a:rPr lang="es-ES" sz="1200" i="1" noProof="0" dirty="0" smtClean="0">
              <a:solidFill>
                <a:schemeClr val="tx1"/>
              </a:solidFill>
              <a:effectLst/>
              <a:latin typeface="+mn-lt"/>
              <a:ea typeface="+mn-ea"/>
              <a:cs typeface="+mn-cs"/>
            </a:rPr>
            <a:t>requisitos</a:t>
          </a:r>
          <a:r>
            <a:rPr lang="es-ES" sz="1200" noProof="0" dirty="0" smtClean="0">
              <a:solidFill>
                <a:schemeClr val="tx1"/>
              </a:solidFill>
              <a:effectLst/>
              <a:latin typeface="+mn-lt"/>
              <a:ea typeface="+mn-ea"/>
              <a:cs typeface="+mn-cs"/>
            </a:rPr>
            <a:t>”, ya que las reglamentaciones fitosanitarias pertenecen a un nivel superior y hacen referencia a plagas reglamentadas. Sin embargo, la inspección puede realizarse en otros escenarios distintos a la importación, tales como en los lugares o sitios de producción o a la exportación, y la inspección en dichos escenarios podrá no estar siempre relacionada con plagas reglamentadas.</a:t>
          </a:r>
          <a:endParaRPr lang="es-ES" sz="1200" noProof="0" dirty="0"/>
        </a:p>
      </dgm:t>
    </dgm:pt>
    <dgm:pt modelId="{E244CEC8-8D47-4FCB-9CC3-84F6A1A85A92}" type="parTrans" cxnId="{DA13F4F9-0F87-4E7D-950B-2FAF5151F613}">
      <dgm:prSet/>
      <dgm:spPr/>
      <dgm:t>
        <a:bodyPr/>
        <a:lstStyle/>
        <a:p>
          <a:endParaRPr lang="es-ES" noProof="0"/>
        </a:p>
      </dgm:t>
    </dgm:pt>
    <dgm:pt modelId="{0B46E8F1-87BC-4B18-92CC-A48C21A6C9C1}" type="sibTrans" cxnId="{DA13F4F9-0F87-4E7D-950B-2FAF5151F613}">
      <dgm:prSet/>
      <dgm:spPr/>
      <dgm:t>
        <a:bodyPr/>
        <a:lstStyle/>
        <a:p>
          <a:endParaRPr lang="es-ES" noProof="0"/>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s-ES"/>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s-ES"/>
        </a:p>
      </dgm:t>
    </dgm:pt>
    <dgm:pt modelId="{43050ECD-A3E9-4C47-8FE6-BEA6034E9946}" type="pres">
      <dgm:prSet presAssocID="{3353E323-CB19-43FF-8D69-18AB74F7A767}" presName="desTx" presStyleLbl="alignAccFollowNode1" presStyleIdx="0" presStyleCnt="1" custScaleY="100000" custLinFactNeighborX="281" custLinFactNeighborY="1872">
        <dgm:presLayoutVars>
          <dgm:bulletEnabled val="1"/>
        </dgm:presLayoutVars>
      </dgm:prSet>
      <dgm:spPr/>
      <dgm:t>
        <a:bodyPr/>
        <a:lstStyle/>
        <a:p>
          <a:endParaRPr lang="es-ES"/>
        </a:p>
      </dgm:t>
    </dgm:pt>
  </dgm:ptLst>
  <dgm:cxnLst>
    <dgm:cxn modelId="{2B8586C5-FD8B-4F00-B66B-98C4E2B0D5BE}" srcId="{3353E323-CB19-43FF-8D69-18AB74F7A767}" destId="{E496333F-73E3-4416-ACEB-781E2589BD07}" srcOrd="0" destOrd="0" parTransId="{BC3CBCD1-CCD9-460D-9DFB-CA683E81789A}" sibTransId="{86AC4126-B89A-4BFA-8A25-48F82BF7B59E}"/>
    <dgm:cxn modelId="{9518A0D1-C79A-4E4E-A9B5-DCA86F3820AB}" srcId="{5E1F010D-719A-4457-87E8-5D7769197D3B}" destId="{3353E323-CB19-43FF-8D69-18AB74F7A767}" srcOrd="0" destOrd="0" parTransId="{EEC5F49C-8AE3-4E2A-A215-8770DB5B82C1}" sibTransId="{5BC80C2B-A228-4D8A-8A84-A7B9DDD08700}"/>
    <dgm:cxn modelId="{F8A03B99-1A64-4819-8BC8-B1CB53083737}" type="presOf" srcId="{1BB82D39-7EF3-4893-B805-AD0826BCB8CA}" destId="{43050ECD-A3E9-4C47-8FE6-BEA6034E9946}" srcOrd="0" destOrd="1" presId="urn:microsoft.com/office/officeart/2005/8/layout/hList1"/>
    <dgm:cxn modelId="{721B0C80-E7C3-4CA5-9E77-A5D3AE7583DB}" srcId="{3353E323-CB19-43FF-8D69-18AB74F7A767}" destId="{1BB82D39-7EF3-4893-B805-AD0826BCB8CA}" srcOrd="1" destOrd="0" parTransId="{C31932F0-CBA6-4FC7-913E-0F9AD95DED5B}" sibTransId="{FE6A3D9E-162A-4BB9-95CB-392508E8042B}"/>
    <dgm:cxn modelId="{DA13F4F9-0F87-4E7D-950B-2FAF5151F613}" srcId="{3353E323-CB19-43FF-8D69-18AB74F7A767}" destId="{BF20CCC6-7D57-49BA-8777-D98487BDB974}" srcOrd="2" destOrd="0" parTransId="{E244CEC8-8D47-4FCB-9CC3-84F6A1A85A92}" sibTransId="{0B46E8F1-87BC-4B18-92CC-A48C21A6C9C1}"/>
    <dgm:cxn modelId="{00B12D30-95E2-423B-8695-D36A99E6BD45}" type="presOf" srcId="{BF20CCC6-7D57-49BA-8777-D98487BDB974}" destId="{43050ECD-A3E9-4C47-8FE6-BEA6034E9946}" srcOrd="0" destOrd="2" presId="urn:microsoft.com/office/officeart/2005/8/layout/hList1"/>
    <dgm:cxn modelId="{F19A9560-849A-47E4-A8CA-6DC54630F030}" type="presOf" srcId="{E496333F-73E3-4416-ACEB-781E2589BD07}" destId="{43050ECD-A3E9-4C47-8FE6-BEA6034E9946}" srcOrd="0" destOrd="0" presId="urn:microsoft.com/office/officeart/2005/8/layout/hList1"/>
    <dgm:cxn modelId="{D928859F-FEE0-487F-B16C-11F151161BF8}" type="presOf" srcId="{5E1F010D-719A-4457-87E8-5D7769197D3B}" destId="{0BFA647E-92FE-45E0-AE06-ABD504F66826}" srcOrd="0" destOrd="0" presId="urn:microsoft.com/office/officeart/2005/8/layout/hList1"/>
    <dgm:cxn modelId="{963E1EB3-C98A-4290-AA5C-3C8C5497A71C}" type="presOf" srcId="{3353E323-CB19-43FF-8D69-18AB74F7A767}" destId="{E930BD52-F34E-4EBD-9A9B-C7DEB21F1E79}" srcOrd="0" destOrd="0" presId="urn:microsoft.com/office/officeart/2005/8/layout/hList1"/>
    <dgm:cxn modelId="{163E7052-2C46-42C3-8436-17DE41F7AE82}" type="presParOf" srcId="{0BFA647E-92FE-45E0-AE06-ABD504F66826}" destId="{C9D697EF-FE5C-402C-830B-CCDCAD89BBD3}" srcOrd="0" destOrd="0" presId="urn:microsoft.com/office/officeart/2005/8/layout/hList1"/>
    <dgm:cxn modelId="{8A8744B7-C5F7-4DBD-870F-1200D8A9ABE8}" type="presParOf" srcId="{C9D697EF-FE5C-402C-830B-CCDCAD89BBD3}" destId="{E930BD52-F34E-4EBD-9A9B-C7DEB21F1E79}" srcOrd="0" destOrd="0" presId="urn:microsoft.com/office/officeart/2005/8/layout/hList1"/>
    <dgm:cxn modelId="{88E6D623-54AD-45D3-B578-FDFBFB4DB717}"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44"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s-ES" altLang="ja-JP" sz="1400" b="1" dirty="0" smtClean="0">
              <a:effectLst>
                <a:outerShdw blurRad="38100" dist="38100" dir="2700000" algn="tl">
                  <a:srgbClr val="000000">
                    <a:alpha val="43137"/>
                  </a:srgbClr>
                </a:outerShdw>
              </a:effectLst>
              <a:latin typeface="Arial" pitchFamily="34" charset="0"/>
              <a:cs typeface="Arial" pitchFamily="34" charset="0"/>
            </a:rPr>
            <a:t>“</a:t>
          </a:r>
          <a:r>
            <a:rPr lang="es-ES" altLang="ja-JP" sz="1400" b="1" noProof="0" dirty="0" smtClean="0">
              <a:effectLst>
                <a:outerShdw blurRad="38100" dist="38100" dir="2700000" algn="tl">
                  <a:srgbClr val="000000">
                    <a:alpha val="43137"/>
                  </a:srgbClr>
                </a:outerShdw>
              </a:effectLst>
              <a:latin typeface="Arial" pitchFamily="34" charset="0"/>
              <a:cs typeface="Arial" pitchFamily="34" charset="0"/>
            </a:rPr>
            <a:t>Prueba</a:t>
          </a:r>
          <a:r>
            <a:rPr lang="es-ES" altLang="ja-JP" sz="1400" b="1" dirty="0" smtClean="0">
              <a:effectLst>
                <a:outerShdw blurRad="38100" dist="38100" dir="2700000" algn="tl">
                  <a:srgbClr val="000000">
                    <a:alpha val="43137"/>
                  </a:srgbClr>
                </a:outerShdw>
              </a:effectLst>
              <a:latin typeface="Arial" pitchFamily="34" charset="0"/>
              <a:cs typeface="Arial" pitchFamily="34" charset="0"/>
            </a:rPr>
            <a:t>”: </a:t>
          </a:r>
        </a:p>
        <a:p>
          <a:pPr algn="l"/>
          <a:r>
            <a:rPr lang="es-ES" altLang="ja-JP" sz="1400" dirty="0" smtClean="0">
              <a:effectLst>
                <a:outerShdw blurRad="38100" dist="38100" dir="2700000" algn="tl">
                  <a:srgbClr val="000000">
                    <a:alpha val="43137"/>
                  </a:srgbClr>
                </a:outerShdw>
              </a:effectLst>
              <a:latin typeface="Arial" pitchFamily="34" charset="0"/>
              <a:cs typeface="Arial" pitchFamily="34" charset="0"/>
            </a:rPr>
            <a:t>“Examen </a:t>
          </a:r>
          <a:r>
            <a:rPr lang="es-ES" altLang="ja-JP" sz="1400" b="1" dirty="0" smtClean="0">
              <a:effectLst>
                <a:outerShdw blurRad="38100" dist="38100" dir="2700000" algn="tl">
                  <a:srgbClr val="000000">
                    <a:alpha val="43137"/>
                  </a:srgbClr>
                </a:outerShdw>
              </a:effectLst>
              <a:latin typeface="Arial" pitchFamily="34" charset="0"/>
              <a:cs typeface="Arial" pitchFamily="34" charset="0"/>
            </a:rPr>
            <a:t>o</a:t>
          </a:r>
          <a:r>
            <a:rPr lang="es-ES" sz="1400" b="1" dirty="0" smtClean="0"/>
            <a:t>ficial, </a:t>
          </a:r>
          <a:r>
            <a:rPr lang="es-ES" sz="1400" b="0" dirty="0" smtClean="0"/>
            <a:t>no visual, </a:t>
          </a:r>
          <a:r>
            <a:rPr lang="es-ES" sz="1400" dirty="0" smtClean="0"/>
            <a:t>de </a:t>
          </a:r>
          <a:r>
            <a:rPr lang="es-ES" sz="1400" b="1" dirty="0" smtClean="0"/>
            <a:t>plantas</a:t>
          </a:r>
          <a:r>
            <a:rPr lang="es-ES" sz="1400" dirty="0" smtClean="0"/>
            <a:t>, </a:t>
          </a:r>
          <a:r>
            <a:rPr lang="es-ES" sz="1400" b="1" dirty="0" smtClean="0"/>
            <a:t>productos vegetales</a:t>
          </a:r>
          <a:r>
            <a:rPr lang="es-ES" sz="1400" dirty="0" smtClean="0"/>
            <a:t> u otros </a:t>
          </a:r>
          <a:r>
            <a:rPr lang="es-ES" sz="1400" b="1" dirty="0" smtClean="0"/>
            <a:t>artículos reglamentados</a:t>
          </a:r>
          <a:r>
            <a:rPr lang="es-ES" sz="1400" dirty="0" smtClean="0"/>
            <a:t>, para determinar la presencia de </a:t>
          </a:r>
          <a:r>
            <a:rPr lang="es-ES" sz="1400" b="1" dirty="0" smtClean="0"/>
            <a:t>plagas</a:t>
          </a:r>
          <a:r>
            <a:rPr lang="es-ES" sz="1400" dirty="0" smtClean="0"/>
            <a:t>, identificar tales </a:t>
          </a:r>
          <a:r>
            <a:rPr lang="es-ES" sz="1400" b="1" dirty="0" smtClean="0"/>
            <a:t>plagas</a:t>
          </a:r>
          <a:r>
            <a:rPr lang="es-ES" sz="1400" dirty="0" smtClean="0"/>
            <a:t> o </a:t>
          </a:r>
          <a:r>
            <a:rPr lang="es-ES" sz="1400" strike="sngStrike" dirty="0" smtClean="0"/>
            <a:t>determinar el cumplimiento de</a:t>
          </a:r>
          <a:r>
            <a:rPr lang="es-ES" sz="1400" dirty="0" smtClean="0"/>
            <a:t> </a:t>
          </a:r>
          <a:r>
            <a:rPr lang="es-ES" sz="1400" u="sng" dirty="0" smtClean="0"/>
            <a:t>verificar la conformidad con </a:t>
          </a:r>
          <a:r>
            <a:rPr lang="es-ES" sz="1400" dirty="0" smtClean="0"/>
            <a:t>requisitos fitosanitarios específicos”</a:t>
          </a:r>
          <a:endParaRPr lang="es-ES" sz="1400" strike="no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s-ES"/>
        </a:p>
      </dgm:t>
    </dgm:pt>
    <dgm:pt modelId="{EEC5F49C-8AE3-4E2A-A215-8770DB5B82C1}" type="parTrans" cxnId="{9518A0D1-C79A-4E4E-A9B5-DCA86F3820AB}">
      <dgm:prSet/>
      <dgm:spPr/>
      <dgm:t>
        <a:bodyPr/>
        <a:lstStyle/>
        <a:p>
          <a:endParaRPr lang="es-ES"/>
        </a:p>
      </dgm:t>
    </dgm:pt>
    <dgm:pt modelId="{E496333F-73E3-4416-ACEB-781E2589BD07}">
      <dgm:prSet custT="1"/>
      <dgm:spPr/>
      <dgm:t>
        <a:bodyPr/>
        <a:lstStyle/>
        <a:p>
          <a:r>
            <a:rPr lang="es-ES" sz="1200" dirty="0" smtClean="0">
              <a:solidFill>
                <a:schemeClr val="tx1"/>
              </a:solidFill>
              <a:effectLst/>
              <a:latin typeface="+mn-lt"/>
              <a:ea typeface="+mn-ea"/>
              <a:cs typeface="+mn-cs"/>
            </a:rPr>
            <a:t>De acuerdo al  Artículo  VII.2f de la Convención y la definición de “</a:t>
          </a:r>
          <a:r>
            <a:rPr lang="es-ES" sz="1200" i="1" dirty="0" smtClean="0">
              <a:solidFill>
                <a:schemeClr val="tx1"/>
              </a:solidFill>
              <a:effectLst/>
              <a:latin typeface="+mn-lt"/>
              <a:ea typeface="+mn-ea"/>
              <a:cs typeface="+mn-cs"/>
            </a:rPr>
            <a:t>procedimiento de verificación de cumplimiento (para un envío)”,</a:t>
          </a:r>
          <a:r>
            <a:rPr lang="es-ES" sz="1200" dirty="0" smtClean="0">
              <a:solidFill>
                <a:schemeClr val="tx1"/>
              </a:solidFill>
              <a:effectLst/>
              <a:latin typeface="+mn-lt"/>
              <a:ea typeface="+mn-ea"/>
              <a:cs typeface="+mn-cs"/>
            </a:rPr>
            <a:t> los términos “</a:t>
          </a:r>
          <a:r>
            <a:rPr lang="es-ES" sz="1200" i="1" dirty="0" smtClean="0">
              <a:solidFill>
                <a:schemeClr val="tx1"/>
              </a:solidFill>
              <a:effectLst/>
              <a:latin typeface="+mn-lt"/>
              <a:ea typeface="+mn-ea"/>
              <a:cs typeface="+mn-cs"/>
            </a:rPr>
            <a:t>cumplimiento</a:t>
          </a:r>
          <a:r>
            <a:rPr lang="es-ES" sz="1200" dirty="0" smtClean="0">
              <a:solidFill>
                <a:schemeClr val="tx1"/>
              </a:solidFill>
              <a:effectLst/>
              <a:latin typeface="+mn-lt"/>
              <a:ea typeface="+mn-ea"/>
              <a:cs typeface="+mn-cs"/>
            </a:rPr>
            <a:t>” y “</a:t>
          </a:r>
          <a:r>
            <a:rPr lang="es-ES" sz="1200" i="1" dirty="0" smtClean="0">
              <a:solidFill>
                <a:schemeClr val="tx1"/>
              </a:solidFill>
              <a:effectLst/>
              <a:latin typeface="+mn-lt"/>
              <a:ea typeface="+mn-ea"/>
              <a:cs typeface="+mn-cs"/>
            </a:rPr>
            <a:t>no cumplimiento</a:t>
          </a:r>
          <a:r>
            <a:rPr lang="es-ES" sz="1200" dirty="0" smtClean="0">
              <a:solidFill>
                <a:schemeClr val="tx1"/>
              </a:solidFill>
              <a:effectLst/>
              <a:latin typeface="+mn-lt"/>
              <a:ea typeface="+mn-ea"/>
              <a:cs typeface="+mn-cs"/>
            </a:rPr>
            <a:t>” están relacionados con los envíos, y las “Recomendaciones generales sobre el uso de términos en las NIMF” estipulan usar “</a:t>
          </a:r>
          <a:r>
            <a:rPr lang="es-ES" sz="1200" i="1" dirty="0" smtClean="0">
              <a:solidFill>
                <a:schemeClr val="tx1"/>
              </a:solidFill>
              <a:effectLst/>
              <a:latin typeface="+mn-lt"/>
              <a:ea typeface="+mn-ea"/>
              <a:cs typeface="+mn-cs"/>
            </a:rPr>
            <a:t>conformidad</a:t>
          </a:r>
          <a:r>
            <a:rPr lang="es-ES" sz="1200" dirty="0" smtClean="0">
              <a:solidFill>
                <a:schemeClr val="tx1"/>
              </a:solidFill>
              <a:effectLst/>
              <a:latin typeface="+mn-lt"/>
              <a:ea typeface="+mn-ea"/>
              <a:cs typeface="+mn-cs"/>
            </a:rPr>
            <a:t>” en otros casos. Como el término </a:t>
          </a:r>
          <a:r>
            <a:rPr lang="es-ES" sz="1200" i="1" dirty="0" smtClean="0">
              <a:solidFill>
                <a:schemeClr val="tx1"/>
              </a:solidFill>
              <a:effectLst/>
              <a:latin typeface="+mn-lt"/>
              <a:ea typeface="+mn-ea"/>
              <a:cs typeface="+mn-cs"/>
            </a:rPr>
            <a:t>prueba </a:t>
          </a:r>
          <a:r>
            <a:rPr lang="es-ES" sz="1200" dirty="0" smtClean="0">
              <a:solidFill>
                <a:schemeClr val="tx1"/>
              </a:solidFill>
              <a:effectLst/>
              <a:latin typeface="+mn-lt"/>
              <a:ea typeface="+mn-ea"/>
              <a:cs typeface="+mn-cs"/>
            </a:rPr>
            <a:t>se puede usar en otros ámbitos además de en envíos, se sustituyó “</a:t>
          </a:r>
          <a:r>
            <a:rPr lang="es-ES" sz="1200" i="1" dirty="0" smtClean="0">
              <a:solidFill>
                <a:schemeClr val="tx1"/>
              </a:solidFill>
              <a:effectLst/>
              <a:latin typeface="+mn-lt"/>
              <a:ea typeface="+mn-ea"/>
              <a:cs typeface="+mn-cs"/>
            </a:rPr>
            <a:t>cumplimiento</a:t>
          </a:r>
          <a:r>
            <a:rPr lang="es-ES" sz="1200" dirty="0" smtClean="0">
              <a:solidFill>
                <a:schemeClr val="tx1"/>
              </a:solidFill>
              <a:effectLst/>
              <a:latin typeface="+mn-lt"/>
              <a:ea typeface="+mn-ea"/>
              <a:cs typeface="+mn-cs"/>
            </a:rPr>
            <a:t>” por “</a:t>
          </a:r>
          <a:r>
            <a:rPr lang="es-ES" sz="1200" i="1" dirty="0" smtClean="0">
              <a:solidFill>
                <a:schemeClr val="tx1"/>
              </a:solidFill>
              <a:effectLst/>
              <a:latin typeface="+mn-lt"/>
              <a:ea typeface="+mn-ea"/>
              <a:cs typeface="+mn-cs"/>
            </a:rPr>
            <a:t>conformidad”</a:t>
          </a:r>
          <a:endParaRPr lang="es-ES" sz="1200" dirty="0"/>
        </a:p>
      </dgm:t>
    </dgm:pt>
    <dgm:pt modelId="{BC3CBCD1-CCD9-460D-9DFB-CA683E81789A}" type="parTrans" cxnId="{2B8586C5-FD8B-4F00-B66B-98C4E2B0D5BE}">
      <dgm:prSet/>
      <dgm:spPr/>
      <dgm:t>
        <a:bodyPr/>
        <a:lstStyle/>
        <a:p>
          <a:endParaRPr lang="es-ES"/>
        </a:p>
      </dgm:t>
    </dgm:pt>
    <dgm:pt modelId="{86AC4126-B89A-4BFA-8A25-48F82BF7B59E}" type="sibTrans" cxnId="{2B8586C5-FD8B-4F00-B66B-98C4E2B0D5BE}">
      <dgm:prSet/>
      <dgm:spPr/>
      <dgm:t>
        <a:bodyPr/>
        <a:lstStyle/>
        <a:p>
          <a:endParaRPr lang="es-ES"/>
        </a:p>
      </dgm:t>
    </dgm:pt>
    <dgm:pt modelId="{1BB82D39-7EF3-4893-B805-AD0826BCB8CA}">
      <dgm:prSet custT="1"/>
      <dgm:spPr/>
      <dgm:t>
        <a:bodyPr/>
        <a:lstStyle/>
        <a:p>
          <a:r>
            <a:rPr lang="es-ES" sz="1200" dirty="0" smtClean="0">
              <a:solidFill>
                <a:schemeClr val="tx1"/>
              </a:solidFill>
              <a:effectLst/>
              <a:latin typeface="+mn-lt"/>
              <a:ea typeface="+mn-ea"/>
              <a:cs typeface="+mn-cs"/>
            </a:rPr>
            <a:t>La palabra “</a:t>
          </a:r>
          <a:r>
            <a:rPr lang="es-ES" sz="1200" i="1" dirty="0" smtClean="0">
              <a:solidFill>
                <a:schemeClr val="tx1"/>
              </a:solidFill>
              <a:effectLst/>
              <a:latin typeface="+mn-lt"/>
              <a:ea typeface="+mn-ea"/>
              <a:cs typeface="+mn-cs"/>
            </a:rPr>
            <a:t>determinar</a:t>
          </a:r>
          <a:r>
            <a:rPr lang="es-ES" sz="1200" dirty="0" smtClean="0">
              <a:solidFill>
                <a:schemeClr val="tx1"/>
              </a:solidFill>
              <a:effectLst/>
              <a:latin typeface="+mn-lt"/>
              <a:ea typeface="+mn-ea"/>
              <a:cs typeface="+mn-cs"/>
            </a:rPr>
            <a:t>” se sustituyó por “</a:t>
          </a:r>
          <a:r>
            <a:rPr lang="es-ES" sz="1200" i="1" dirty="0" smtClean="0">
              <a:solidFill>
                <a:schemeClr val="tx1"/>
              </a:solidFill>
              <a:effectLst/>
              <a:latin typeface="+mn-lt"/>
              <a:ea typeface="+mn-ea"/>
              <a:cs typeface="+mn-cs"/>
            </a:rPr>
            <a:t>verificar</a:t>
          </a:r>
          <a:r>
            <a:rPr lang="es-ES" sz="1200" dirty="0" smtClean="0">
              <a:solidFill>
                <a:schemeClr val="tx1"/>
              </a:solidFill>
              <a:effectLst/>
              <a:latin typeface="+mn-lt"/>
              <a:ea typeface="+mn-ea"/>
              <a:cs typeface="+mn-cs"/>
            </a:rPr>
            <a:t>” para destacar que en el caso de realizar una prueba, la utilización de los métodos y tecnologías apropiados aseguraría que el resultado de la prueba sirva para tomar una decisión. En este caso, la prueba es una acción decisiva, y el uso de la palabra “verificar” sería mas apropiado para describir la acción</a:t>
          </a:r>
          <a:endParaRPr lang="es-ES" sz="1200" dirty="0"/>
        </a:p>
      </dgm:t>
    </dgm:pt>
    <dgm:pt modelId="{C31932F0-CBA6-4FC7-913E-0F9AD95DED5B}" type="parTrans" cxnId="{721B0C80-E7C3-4CA5-9E77-A5D3AE7583DB}">
      <dgm:prSet/>
      <dgm:spPr/>
      <dgm:t>
        <a:bodyPr/>
        <a:lstStyle/>
        <a:p>
          <a:endParaRPr lang="es-ES"/>
        </a:p>
      </dgm:t>
    </dgm:pt>
    <dgm:pt modelId="{FE6A3D9E-162A-4BB9-95CB-392508E8042B}" type="sibTrans" cxnId="{721B0C80-E7C3-4CA5-9E77-A5D3AE7583DB}">
      <dgm:prSet/>
      <dgm:spPr/>
      <dgm:t>
        <a:bodyPr/>
        <a:lstStyle/>
        <a:p>
          <a:endParaRPr lang="es-ES"/>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s-ES"/>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s-ES"/>
        </a:p>
      </dgm:t>
    </dgm:pt>
    <dgm:pt modelId="{43050ECD-A3E9-4C47-8FE6-BEA6034E9946}" type="pres">
      <dgm:prSet presAssocID="{3353E323-CB19-43FF-8D69-18AB74F7A767}" presName="desTx" presStyleLbl="alignAccFollowNode1" presStyleIdx="0" presStyleCnt="1" custScaleY="100000" custLinFactNeighborX="281" custLinFactNeighborY="1872">
        <dgm:presLayoutVars>
          <dgm:bulletEnabled val="1"/>
        </dgm:presLayoutVars>
      </dgm:prSet>
      <dgm:spPr/>
      <dgm:t>
        <a:bodyPr/>
        <a:lstStyle/>
        <a:p>
          <a:endParaRPr lang="es-ES"/>
        </a:p>
      </dgm:t>
    </dgm:pt>
  </dgm:ptLst>
  <dgm:cxnLst>
    <dgm:cxn modelId="{721B0C80-E7C3-4CA5-9E77-A5D3AE7583DB}" srcId="{3353E323-CB19-43FF-8D69-18AB74F7A767}" destId="{1BB82D39-7EF3-4893-B805-AD0826BCB8CA}" srcOrd="1" destOrd="0" parTransId="{C31932F0-CBA6-4FC7-913E-0F9AD95DED5B}" sibTransId="{FE6A3D9E-162A-4BB9-95CB-392508E8042B}"/>
    <dgm:cxn modelId="{D928859F-FEE0-487F-B16C-11F151161BF8}" type="presOf" srcId="{5E1F010D-719A-4457-87E8-5D7769197D3B}" destId="{0BFA647E-92FE-45E0-AE06-ABD504F66826}" srcOrd="0" destOrd="0" presId="urn:microsoft.com/office/officeart/2005/8/layout/hList1"/>
    <dgm:cxn modelId="{F19A9560-849A-47E4-A8CA-6DC54630F030}" type="presOf" srcId="{E496333F-73E3-4416-ACEB-781E2589BD07}" destId="{43050ECD-A3E9-4C47-8FE6-BEA6034E9946}" srcOrd="0" destOrd="0"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F8A03B99-1A64-4819-8BC8-B1CB53083737}" type="presOf" srcId="{1BB82D39-7EF3-4893-B805-AD0826BCB8CA}" destId="{43050ECD-A3E9-4C47-8FE6-BEA6034E9946}" srcOrd="0" destOrd="1" presId="urn:microsoft.com/office/officeart/2005/8/layout/hList1"/>
    <dgm:cxn modelId="{963E1EB3-C98A-4290-AA5C-3C8C5497A71C}" type="presOf" srcId="{3353E323-CB19-43FF-8D69-18AB74F7A767}" destId="{E930BD52-F34E-4EBD-9A9B-C7DEB21F1E79}" srcOrd="0" destOrd="0" presId="urn:microsoft.com/office/officeart/2005/8/layout/hList1"/>
    <dgm:cxn modelId="{2B8586C5-FD8B-4F00-B66B-98C4E2B0D5BE}" srcId="{3353E323-CB19-43FF-8D69-18AB74F7A767}" destId="{E496333F-73E3-4416-ACEB-781E2589BD07}" srcOrd="0" destOrd="0" parTransId="{BC3CBCD1-CCD9-460D-9DFB-CA683E81789A}" sibTransId="{86AC4126-B89A-4BFA-8A25-48F82BF7B59E}"/>
    <dgm:cxn modelId="{163E7052-2C46-42C3-8436-17DE41F7AE82}" type="presParOf" srcId="{0BFA647E-92FE-45E0-AE06-ABD504F66826}" destId="{C9D697EF-FE5C-402C-830B-CCDCAD89BBD3}" srcOrd="0" destOrd="0" presId="urn:microsoft.com/office/officeart/2005/8/layout/hList1"/>
    <dgm:cxn modelId="{8A8744B7-C5F7-4DBD-870F-1200D8A9ABE8}" type="presParOf" srcId="{C9D697EF-FE5C-402C-830B-CCDCAD89BBD3}" destId="{E930BD52-F34E-4EBD-9A9B-C7DEB21F1E79}" srcOrd="0" destOrd="0" presId="urn:microsoft.com/office/officeart/2005/8/layout/hList1"/>
    <dgm:cxn modelId="{88E6D623-54AD-45D3-B578-FDFBFB4DB717}"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45"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n-US" altLang="ja-JP" sz="1400" b="1" dirty="0" smtClean="0">
              <a:effectLst>
                <a:outerShdw blurRad="38100" dist="38100" dir="2700000" algn="tl">
                  <a:srgbClr val="000000">
                    <a:alpha val="43137"/>
                  </a:srgbClr>
                </a:outerShdw>
              </a:effectLst>
              <a:latin typeface="Arial" pitchFamily="34" charset="0"/>
              <a:cs typeface="Arial" pitchFamily="34" charset="0"/>
            </a:rPr>
            <a:t>“</a:t>
          </a:r>
          <a:r>
            <a:rPr lang="es-ES" altLang="ja-JP" sz="1400" b="1" noProof="0" dirty="0" smtClean="0">
              <a:effectLst>
                <a:outerShdw blurRad="38100" dist="38100" dir="2700000" algn="tl">
                  <a:srgbClr val="000000">
                    <a:alpha val="43137"/>
                  </a:srgbClr>
                </a:outerShdw>
              </a:effectLst>
              <a:latin typeface="Arial" pitchFamily="34" charset="0"/>
              <a:cs typeface="Arial" pitchFamily="34" charset="0"/>
            </a:rPr>
            <a:t>Procedimiento</a:t>
          </a:r>
          <a:r>
            <a:rPr lang="en-US" altLang="ja-JP" sz="1400" b="1" dirty="0" smtClean="0">
              <a:effectLst>
                <a:outerShdw blurRad="38100" dist="38100" dir="2700000" algn="tl">
                  <a:srgbClr val="000000">
                    <a:alpha val="43137"/>
                  </a:srgbClr>
                </a:outerShdw>
              </a:effectLst>
              <a:latin typeface="Arial" pitchFamily="34" charset="0"/>
              <a:cs typeface="Arial" pitchFamily="34" charset="0"/>
            </a:rPr>
            <a:t> de </a:t>
          </a:r>
          <a:r>
            <a:rPr lang="es-ES_tradnl" altLang="ja-JP" sz="1400" b="1" dirty="0" smtClean="0">
              <a:effectLst>
                <a:outerShdw blurRad="38100" dist="38100" dir="2700000" algn="tl">
                  <a:srgbClr val="000000">
                    <a:alpha val="43137"/>
                  </a:srgbClr>
                </a:outerShdw>
              </a:effectLst>
              <a:latin typeface="Arial" pitchFamily="34" charset="0"/>
              <a:cs typeface="Arial" pitchFamily="34" charset="0"/>
            </a:rPr>
            <a:t>verificación de cumplimiento </a:t>
          </a:r>
          <a:r>
            <a:rPr lang="es-ES_tradnl" altLang="ja-JP" sz="1400" b="0" noProof="0" dirty="0" smtClean="0">
              <a:effectLst>
                <a:outerShdw blurRad="38100" dist="38100" dir="2700000" algn="tl">
                  <a:srgbClr val="000000">
                    <a:alpha val="43137"/>
                  </a:srgbClr>
                </a:outerShdw>
              </a:effectLst>
              <a:latin typeface="Arial" pitchFamily="34" charset="0"/>
              <a:cs typeface="Arial" pitchFamily="34" charset="0"/>
            </a:rPr>
            <a:t>(para un </a:t>
          </a:r>
          <a:r>
            <a:rPr lang="es-ES_tradnl" altLang="ja-JP" sz="1400" b="1" noProof="0" dirty="0" smtClean="0">
              <a:effectLst>
                <a:outerShdw blurRad="38100" dist="38100" dir="2700000" algn="tl">
                  <a:srgbClr val="000000">
                    <a:alpha val="43137"/>
                  </a:srgbClr>
                </a:outerShdw>
              </a:effectLst>
              <a:latin typeface="Arial" pitchFamily="34" charset="0"/>
              <a:cs typeface="Arial" pitchFamily="34" charset="0"/>
            </a:rPr>
            <a:t>envío</a:t>
          </a:r>
          <a:r>
            <a:rPr lang="es-ES_tradnl" altLang="ja-JP" sz="1400" b="0" noProof="0" dirty="0" smtClean="0">
              <a:effectLst>
                <a:outerShdw blurRad="38100" dist="38100" dir="2700000" algn="tl">
                  <a:srgbClr val="000000">
                    <a:alpha val="43137"/>
                  </a:srgbClr>
                </a:outerShdw>
              </a:effectLst>
              <a:latin typeface="Arial" pitchFamily="34" charset="0"/>
              <a:cs typeface="Arial" pitchFamily="34" charset="0"/>
            </a:rPr>
            <a:t>)</a:t>
          </a:r>
          <a:r>
            <a:rPr lang="es-ES_tradnl" altLang="ja-JP" sz="1400" b="1" dirty="0" smtClean="0">
              <a:effectLst>
                <a:outerShdw blurRad="38100" dist="38100" dir="2700000" algn="tl">
                  <a:srgbClr val="000000">
                    <a:alpha val="43137"/>
                  </a:srgbClr>
                </a:outerShdw>
              </a:effectLst>
              <a:latin typeface="Arial" pitchFamily="34" charset="0"/>
              <a:cs typeface="Arial" pitchFamily="34" charset="0"/>
            </a:rPr>
            <a:t>”: </a:t>
          </a:r>
        </a:p>
        <a:p>
          <a:pPr algn="l"/>
          <a:r>
            <a:rPr lang="es-ES_tradnl" altLang="ja-JP" sz="1400" b="1" strike="sngStrike" noProof="0" dirty="0" smtClean="0">
              <a:effectLst>
                <a:outerShdw blurRad="38100" dist="38100" dir="2700000" algn="tl">
                  <a:srgbClr val="000000">
                    <a:alpha val="43137"/>
                  </a:srgbClr>
                </a:outerShdw>
              </a:effectLst>
              <a:latin typeface="Arial" pitchFamily="34" charset="0"/>
              <a:cs typeface="Arial" pitchFamily="34" charset="0"/>
            </a:rPr>
            <a:t>Procedimiento</a:t>
          </a:r>
          <a:r>
            <a:rPr lang="es-ES_tradnl" altLang="ja-JP" sz="1400" b="1" noProof="0" dirty="0" smtClean="0">
              <a:effectLst>
                <a:outerShdw blurRad="38100" dist="38100" dir="2700000" algn="tl">
                  <a:srgbClr val="000000">
                    <a:alpha val="43137"/>
                  </a:srgbClr>
                </a:outerShdw>
              </a:effectLst>
              <a:latin typeface="Arial" pitchFamily="34" charset="0"/>
              <a:cs typeface="Arial" pitchFamily="34" charset="0"/>
            </a:rPr>
            <a:t> </a:t>
          </a:r>
          <a:r>
            <a:rPr lang="es-ES_tradnl" altLang="ja-JP" sz="1400" b="0" noProof="0" dirty="0" smtClean="0">
              <a:effectLst>
                <a:outerShdw blurRad="38100" dist="38100" dir="2700000" algn="tl">
                  <a:srgbClr val="000000">
                    <a:alpha val="43137"/>
                  </a:srgbClr>
                </a:outerShdw>
              </a:effectLst>
              <a:latin typeface="Arial" pitchFamily="34" charset="0"/>
              <a:cs typeface="Arial" pitchFamily="34" charset="0"/>
            </a:rPr>
            <a:t>Proceso </a:t>
          </a:r>
          <a:r>
            <a:rPr lang="es-ES_tradnl" altLang="ja-JP" sz="1400" b="1" noProof="0" dirty="0" smtClean="0">
              <a:effectLst>
                <a:outerShdw blurRad="38100" dist="38100" dir="2700000" algn="tl">
                  <a:srgbClr val="000000">
                    <a:alpha val="43137"/>
                  </a:srgbClr>
                </a:outerShdw>
              </a:effectLst>
              <a:latin typeface="Arial" pitchFamily="34" charset="0"/>
              <a:cs typeface="Arial" pitchFamily="34" charset="0"/>
            </a:rPr>
            <a:t>o</a:t>
          </a:r>
          <a:r>
            <a:rPr lang="es-ES_tradnl" sz="1400" b="1" noProof="0" dirty="0" smtClean="0"/>
            <a:t>ficial </a:t>
          </a:r>
          <a:r>
            <a:rPr lang="es-ES_tradnl" sz="1400" strike="sngStrike" noProof="0" dirty="0" smtClean="0"/>
            <a:t> usado para verificar </a:t>
          </a:r>
          <a:r>
            <a:rPr lang="es-ES" sz="1400" strike="sngStrike" noProof="0" dirty="0" smtClean="0"/>
            <a:t>que  </a:t>
          </a:r>
          <a:r>
            <a:rPr lang="es-ES" sz="1400" u="sng" noProof="0" dirty="0" smtClean="0"/>
            <a:t>de comprobación de los documentos, verificación de la </a:t>
          </a:r>
          <a:r>
            <a:rPr lang="es-ES" sz="1400" b="1" u="sng" noProof="0" dirty="0" smtClean="0"/>
            <a:t>integridad </a:t>
          </a:r>
          <a:r>
            <a:rPr lang="es-ES" sz="1400" b="0" u="sng" noProof="0" dirty="0" smtClean="0"/>
            <a:t>de un </a:t>
          </a:r>
          <a:r>
            <a:rPr lang="es-ES" sz="1400" b="1" u="sng" noProof="0" dirty="0" smtClean="0"/>
            <a:t>envío</a:t>
          </a:r>
          <a:r>
            <a:rPr lang="es-ES" sz="1400" u="sng" noProof="0" dirty="0" smtClean="0"/>
            <a:t> e</a:t>
          </a:r>
          <a:r>
            <a:rPr lang="es-ES" sz="1400" b="1" u="sng" noProof="0" dirty="0" smtClean="0"/>
            <a:t> inspección </a:t>
          </a:r>
          <a:r>
            <a:rPr lang="es-ES" sz="1400" u="sng" noProof="0" dirty="0" smtClean="0"/>
            <a:t>o</a:t>
          </a:r>
          <a:r>
            <a:rPr lang="es-ES" sz="1400" b="1" u="sng" noProof="0" dirty="0" smtClean="0"/>
            <a:t> prueba de plantas</a:t>
          </a:r>
          <a:r>
            <a:rPr lang="es-ES" sz="1400" u="sng" noProof="0" dirty="0" smtClean="0"/>
            <a:t>,</a:t>
          </a:r>
          <a:r>
            <a:rPr lang="es-ES" sz="1400" b="1" u="sng" noProof="0" dirty="0" smtClean="0"/>
            <a:t> productos vegetales </a:t>
          </a:r>
          <a:r>
            <a:rPr lang="es-ES" sz="1400" u="sng" noProof="0" dirty="0" smtClean="0"/>
            <a:t>u otros</a:t>
          </a:r>
          <a:r>
            <a:rPr lang="es-ES" sz="1400" b="1" u="sng" noProof="0" dirty="0" smtClean="0"/>
            <a:t> </a:t>
          </a:r>
          <a:r>
            <a:rPr lang="es-ES" sz="1400" b="1" u="sng" noProof="0" dirty="0" err="1" smtClean="0"/>
            <a:t>articulos</a:t>
          </a:r>
          <a:r>
            <a:rPr lang="es-ES" sz="1400" b="1" u="sng" noProof="0" dirty="0" smtClean="0"/>
            <a:t> reglamentados </a:t>
          </a:r>
          <a:r>
            <a:rPr lang="es-ES" sz="1400" u="sng" noProof="0" dirty="0" smtClean="0"/>
            <a:t>para comprobar si</a:t>
          </a:r>
          <a:r>
            <a:rPr lang="es-ES" sz="1400" noProof="0" dirty="0" smtClean="0"/>
            <a:t> un </a:t>
          </a:r>
          <a:r>
            <a:rPr lang="es-ES" sz="1400" b="1" noProof="0" dirty="0" smtClean="0"/>
            <a:t>envío </a:t>
          </a:r>
          <a:r>
            <a:rPr lang="es-ES" sz="1400" noProof="0" dirty="0" smtClean="0"/>
            <a:t>cumple con los </a:t>
          </a:r>
          <a:r>
            <a:rPr lang="es-ES" sz="1400" b="1" noProof="0" dirty="0" smtClean="0"/>
            <a:t>requisitos fitosanitarios de importación </a:t>
          </a:r>
          <a:r>
            <a:rPr lang="es-ES" sz="1400" b="0" noProof="0" dirty="0" smtClean="0"/>
            <a:t>o</a:t>
          </a:r>
          <a:r>
            <a:rPr lang="es-ES" sz="1400" b="1" noProof="0" dirty="0" smtClean="0"/>
            <a:t> </a:t>
          </a:r>
          <a:r>
            <a:rPr lang="es-ES" sz="1400" b="0" u="sng" noProof="0" dirty="0" smtClean="0"/>
            <a:t>si se han aplicado </a:t>
          </a:r>
          <a:r>
            <a:rPr lang="es-ES" sz="1400" b="0" u="none" strike="sngStrike" noProof="0" dirty="0" smtClean="0"/>
            <a:t>las</a:t>
          </a:r>
          <a:r>
            <a:rPr lang="es-ES" sz="1400" b="0" u="sng" noProof="0" dirty="0" smtClean="0"/>
            <a:t> </a:t>
          </a:r>
          <a:r>
            <a:rPr lang="es-ES" sz="1400" b="1" noProof="0" dirty="0" smtClean="0"/>
            <a:t>medidas fitosanitarias </a:t>
          </a:r>
          <a:r>
            <a:rPr lang="es-ES" sz="1400" b="0" noProof="0" dirty="0" smtClean="0"/>
            <a:t>relacionadas</a:t>
          </a:r>
          <a:r>
            <a:rPr lang="es-ES" sz="1400" b="1" noProof="0" dirty="0" smtClean="0"/>
            <a:t> </a:t>
          </a:r>
          <a:r>
            <a:rPr lang="es-ES" sz="1400" b="0" noProof="0" dirty="0" smtClean="0"/>
            <a:t>con</a:t>
          </a:r>
          <a:r>
            <a:rPr lang="es-ES" sz="1400" b="1" noProof="0" dirty="0" smtClean="0"/>
            <a:t> </a:t>
          </a:r>
          <a:r>
            <a:rPr lang="es-ES" sz="1400" b="0" noProof="0" dirty="0" smtClean="0"/>
            <a:t>el</a:t>
          </a:r>
          <a:r>
            <a:rPr lang="es-ES" sz="1400" b="1" noProof="0" dirty="0" smtClean="0"/>
            <a:t> </a:t>
          </a:r>
          <a:r>
            <a:rPr lang="es-ES" sz="1400" b="0" noProof="0" dirty="0" smtClean="0"/>
            <a:t>tránsito</a:t>
          </a:r>
          <a:endParaRPr lang="es-ES" sz="1400" b="0" strike="noStrike" noProof="0"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r>
            <a:rPr lang="es-ES" sz="1100" i="0" noProof="0" dirty="0" smtClean="0">
              <a:solidFill>
                <a:schemeClr val="tx1"/>
              </a:solidFill>
              <a:effectLst/>
              <a:latin typeface="+mn-lt"/>
              <a:ea typeface="+mn-ea"/>
              <a:cs typeface="+mn-cs"/>
            </a:rPr>
            <a:t>El agregado de “</a:t>
          </a:r>
          <a:r>
            <a:rPr lang="es-ES" sz="1100" i="1" noProof="0" dirty="0" smtClean="0">
              <a:solidFill>
                <a:schemeClr val="tx1"/>
              </a:solidFill>
              <a:effectLst/>
              <a:latin typeface="+mn-lt"/>
              <a:ea typeface="+mn-ea"/>
              <a:cs typeface="+mn-cs"/>
            </a:rPr>
            <a:t>de comprobación de los documentos, verificación de la integridad del envío, y la inspección o prueba de plantas, productos vegetales u otros artículos reglamentados</a:t>
          </a:r>
          <a:r>
            <a:rPr lang="es-ES" sz="1100" noProof="0" dirty="0" smtClean="0">
              <a:solidFill>
                <a:schemeClr val="tx1"/>
              </a:solidFill>
              <a:effectLst/>
              <a:latin typeface="+mn-lt"/>
              <a:ea typeface="+mn-ea"/>
              <a:cs typeface="+mn-cs"/>
            </a:rPr>
            <a:t>” explica más específicamente los elementos que pueden formar parte de un procedimiento de verificación de cumplimiento. Cabe señalar que la propuesta de revisión del término </a:t>
          </a:r>
          <a:r>
            <a:rPr lang="es-ES" sz="1100" i="1" noProof="0" dirty="0" smtClean="0">
              <a:solidFill>
                <a:schemeClr val="tx1"/>
              </a:solidFill>
              <a:effectLst/>
              <a:latin typeface="+mn-lt"/>
              <a:ea typeface="+mn-ea"/>
              <a:cs typeface="+mn-cs"/>
            </a:rPr>
            <a:t>integridad (de un envío)</a:t>
          </a:r>
          <a:r>
            <a:rPr lang="es-ES" sz="1100" noProof="0" dirty="0" smtClean="0">
              <a:solidFill>
                <a:schemeClr val="tx1"/>
              </a:solidFill>
              <a:effectLst/>
              <a:latin typeface="+mn-lt"/>
              <a:ea typeface="+mn-ea"/>
              <a:cs typeface="+mn-cs"/>
            </a:rPr>
            <a:t> incluye lo siguiente “</a:t>
          </a:r>
          <a:r>
            <a:rPr lang="es-ES" sz="1100" i="1" noProof="0" dirty="0" smtClean="0">
              <a:solidFill>
                <a:schemeClr val="tx1"/>
              </a:solidFill>
              <a:effectLst/>
              <a:latin typeface="+mn-lt"/>
              <a:ea typeface="+mn-ea"/>
              <a:cs typeface="+mn-cs"/>
            </a:rPr>
            <a:t>cuya identidad permanece inalterada</a:t>
          </a:r>
          <a:r>
            <a:rPr lang="es-ES" sz="1100" noProof="0" dirty="0" smtClean="0">
              <a:solidFill>
                <a:schemeClr val="tx1"/>
              </a:solidFill>
              <a:effectLst/>
              <a:latin typeface="+mn-lt"/>
              <a:ea typeface="+mn-ea"/>
              <a:cs typeface="+mn-cs"/>
            </a:rPr>
            <a:t>” de modo que la verificación de la integridad incluye la verificación de la identidad.</a:t>
          </a:r>
          <a:endParaRPr lang="es-ES" sz="1100" noProof="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1BB82D39-7EF3-4893-B805-AD0826BCB8CA}">
      <dgm:prSet custT="1"/>
      <dgm:spPr/>
      <dgm:t>
        <a:bodyPr/>
        <a:lstStyle/>
        <a:p>
          <a:r>
            <a:rPr lang="es-ES" sz="1100" i="0" noProof="0" dirty="0" smtClean="0">
              <a:solidFill>
                <a:schemeClr val="tx1"/>
              </a:solidFill>
              <a:effectLst/>
              <a:latin typeface="+mn-lt"/>
              <a:ea typeface="+mn-ea"/>
              <a:cs typeface="+mn-cs"/>
            </a:rPr>
            <a:t>Se sustituye “</a:t>
          </a:r>
          <a:r>
            <a:rPr lang="es-ES" sz="1100" i="1" noProof="0" dirty="0" smtClean="0">
              <a:solidFill>
                <a:schemeClr val="tx1"/>
              </a:solidFill>
              <a:effectLst/>
              <a:latin typeface="+mn-lt"/>
              <a:ea typeface="+mn-ea"/>
              <a:cs typeface="+mn-cs"/>
            </a:rPr>
            <a:t>Procedimiento</a:t>
          </a:r>
          <a:r>
            <a:rPr lang="es-ES" sz="1100" i="0" noProof="0" dirty="0" smtClean="0">
              <a:solidFill>
                <a:schemeClr val="tx1"/>
              </a:solidFill>
              <a:effectLst/>
              <a:latin typeface="+mn-lt"/>
              <a:ea typeface="+mn-ea"/>
              <a:cs typeface="+mn-cs"/>
            </a:rPr>
            <a:t>” por “</a:t>
          </a:r>
          <a:r>
            <a:rPr lang="es-ES" sz="1100" i="1" noProof="0" dirty="0" smtClean="0">
              <a:solidFill>
                <a:schemeClr val="tx1"/>
              </a:solidFill>
              <a:effectLst/>
              <a:latin typeface="+mn-lt"/>
              <a:ea typeface="+mn-ea"/>
              <a:cs typeface="+mn-cs"/>
            </a:rPr>
            <a:t>proceso</a:t>
          </a:r>
          <a:r>
            <a:rPr lang="es-ES" sz="1100" i="0" noProof="0" dirty="0" smtClean="0">
              <a:solidFill>
                <a:schemeClr val="tx1"/>
              </a:solidFill>
              <a:effectLst/>
              <a:latin typeface="+mn-lt"/>
              <a:ea typeface="+mn-ea"/>
              <a:cs typeface="+mn-cs"/>
            </a:rPr>
            <a:t>” para destacar que se realizan una serie de etapas o acciones las que cuando se completan llevan a la liberación de un envío o al transito a través de un país. Por lo tanto se sustituye “</a:t>
          </a:r>
          <a:r>
            <a:rPr lang="es-ES" sz="1100" i="1" noProof="0" dirty="0" smtClean="0">
              <a:solidFill>
                <a:schemeClr val="tx1"/>
              </a:solidFill>
              <a:effectLst/>
              <a:latin typeface="+mn-lt"/>
              <a:ea typeface="+mn-ea"/>
              <a:cs typeface="+mn-cs"/>
            </a:rPr>
            <a:t>usado para verificar</a:t>
          </a:r>
          <a:r>
            <a:rPr lang="es-ES" sz="1100" i="0" noProof="0" dirty="0" smtClean="0">
              <a:solidFill>
                <a:schemeClr val="tx1"/>
              </a:solidFill>
              <a:effectLst/>
              <a:latin typeface="+mn-lt"/>
              <a:ea typeface="+mn-ea"/>
              <a:cs typeface="+mn-cs"/>
            </a:rPr>
            <a:t>” por “</a:t>
          </a:r>
          <a:r>
            <a:rPr lang="es-ES" sz="1100" i="1" noProof="0" dirty="0" smtClean="0">
              <a:solidFill>
                <a:schemeClr val="tx1"/>
              </a:solidFill>
              <a:effectLst/>
              <a:latin typeface="+mn-lt"/>
              <a:ea typeface="+mn-ea"/>
              <a:cs typeface="+mn-cs"/>
            </a:rPr>
            <a:t>para comprobar</a:t>
          </a:r>
          <a:r>
            <a:rPr lang="es-ES" sz="1100" i="0" noProof="0" dirty="0" smtClean="0">
              <a:solidFill>
                <a:schemeClr val="tx1"/>
              </a:solidFill>
              <a:effectLst/>
              <a:latin typeface="+mn-lt"/>
              <a:ea typeface="+mn-ea"/>
              <a:cs typeface="+mn-cs"/>
            </a:rPr>
            <a:t>”</a:t>
          </a:r>
          <a:endParaRPr lang="es-ES" sz="1100" noProof="0" dirty="0"/>
        </a:p>
      </dgm:t>
    </dgm:pt>
    <dgm:pt modelId="{C31932F0-CBA6-4FC7-913E-0F9AD95DED5B}" type="parTrans" cxnId="{721B0C80-E7C3-4CA5-9E77-A5D3AE7583DB}">
      <dgm:prSet/>
      <dgm:spPr/>
      <dgm:t>
        <a:bodyPr/>
        <a:lstStyle/>
        <a:p>
          <a:endParaRPr lang="fr-FR"/>
        </a:p>
      </dgm:t>
    </dgm:pt>
    <dgm:pt modelId="{FE6A3D9E-162A-4BB9-95CB-392508E8042B}" type="sibTrans" cxnId="{721B0C80-E7C3-4CA5-9E77-A5D3AE7583DB}">
      <dgm:prSet/>
      <dgm:spPr/>
      <dgm:t>
        <a:bodyPr/>
        <a:lstStyle/>
        <a:p>
          <a:endParaRPr lang="fr-FR"/>
        </a:p>
      </dgm:t>
    </dgm:pt>
    <dgm:pt modelId="{C86A060F-C10C-4FBE-BB6B-E7ACE929C8DB}">
      <dgm:prSet custT="1"/>
      <dgm:spPr/>
      <dgm:t>
        <a:bodyPr/>
        <a:lstStyle/>
        <a:p>
          <a:r>
            <a:rPr lang="es-ES" sz="1100" i="0" noProof="0" dirty="0" smtClean="0">
              <a:solidFill>
                <a:schemeClr val="tx1"/>
              </a:solidFill>
              <a:effectLst/>
              <a:latin typeface="+mn-lt"/>
              <a:ea typeface="+mn-ea"/>
              <a:cs typeface="+mn-cs"/>
            </a:rPr>
            <a:t>Dado que la definición de “</a:t>
          </a:r>
          <a:r>
            <a:rPr lang="es-ES" sz="1100" i="1" noProof="0" dirty="0" smtClean="0">
              <a:solidFill>
                <a:schemeClr val="tx1"/>
              </a:solidFill>
              <a:effectLst/>
              <a:latin typeface="+mn-lt"/>
              <a:ea typeface="+mn-ea"/>
              <a:cs typeface="+mn-cs"/>
            </a:rPr>
            <a:t>medida fitosanitaria</a:t>
          </a:r>
          <a:r>
            <a:rPr lang="es-ES" sz="1100" i="0" noProof="0" dirty="0" smtClean="0">
              <a:solidFill>
                <a:schemeClr val="tx1"/>
              </a:solidFill>
              <a:effectLst/>
              <a:latin typeface="+mn-lt"/>
              <a:ea typeface="+mn-ea"/>
              <a:cs typeface="+mn-cs"/>
            </a:rPr>
            <a:t>” incluye “</a:t>
          </a:r>
          <a:r>
            <a:rPr lang="es-ES" sz="1100" i="1" noProof="0" dirty="0" smtClean="0">
              <a:solidFill>
                <a:schemeClr val="tx1"/>
              </a:solidFill>
              <a:effectLst/>
              <a:latin typeface="+mn-lt"/>
              <a:ea typeface="+mn-ea"/>
              <a:cs typeface="+mn-cs"/>
            </a:rPr>
            <a:t>cualquier...procedimiento oficial</a:t>
          </a:r>
          <a:r>
            <a:rPr lang="es-ES" sz="1100" i="0" noProof="0" dirty="0" smtClean="0">
              <a:solidFill>
                <a:schemeClr val="tx1"/>
              </a:solidFill>
              <a:effectLst/>
              <a:latin typeface="+mn-lt"/>
              <a:ea typeface="+mn-ea"/>
              <a:cs typeface="+mn-cs"/>
            </a:rPr>
            <a:t>”, la noción de un envío que cumple las medidas fitosanitarias es inadecuada. Por lo tanto se cambia el texto  </a:t>
          </a:r>
          <a:r>
            <a:rPr lang="es-ES" sz="1100" i="1" noProof="0" dirty="0" smtClean="0">
              <a:solidFill>
                <a:schemeClr val="tx1"/>
              </a:solidFill>
              <a:effectLst/>
              <a:latin typeface="+mn-lt"/>
              <a:ea typeface="+mn-ea"/>
              <a:cs typeface="+mn-cs"/>
            </a:rPr>
            <a:t>“…o las medidas fitosanitarias relacionadas con el tránsito</a:t>
          </a:r>
          <a:r>
            <a:rPr lang="es-ES" sz="1100" i="0" noProof="0" dirty="0" smtClean="0">
              <a:solidFill>
                <a:schemeClr val="tx1"/>
              </a:solidFill>
              <a:effectLst/>
              <a:latin typeface="+mn-lt"/>
              <a:ea typeface="+mn-ea"/>
              <a:cs typeface="+mn-cs"/>
            </a:rPr>
            <a:t>” por “</a:t>
          </a:r>
          <a:r>
            <a:rPr lang="es-ES" sz="1100" i="1" noProof="0" dirty="0" smtClean="0">
              <a:solidFill>
                <a:schemeClr val="tx1"/>
              </a:solidFill>
              <a:effectLst/>
              <a:latin typeface="+mn-lt"/>
              <a:ea typeface="+mn-ea"/>
              <a:cs typeface="+mn-cs"/>
            </a:rPr>
            <a:t>o si se han aplicado las medidas fitosanitarias relacionadas con el tránsito</a:t>
          </a:r>
          <a:r>
            <a:rPr lang="es-ES" sz="1100" i="0" noProof="0" dirty="0" smtClean="0">
              <a:solidFill>
                <a:schemeClr val="tx1"/>
              </a:solidFill>
              <a:effectLst/>
              <a:latin typeface="+mn-lt"/>
              <a:ea typeface="+mn-ea"/>
              <a:cs typeface="+mn-cs"/>
            </a:rPr>
            <a:t>”</a:t>
          </a:r>
          <a:endParaRPr lang="es-ES" sz="1100" noProof="0" dirty="0"/>
        </a:p>
      </dgm:t>
    </dgm:pt>
    <dgm:pt modelId="{34BEA952-A5AE-48F4-B76F-43220E3B8A05}" type="parTrans" cxnId="{B9A96DA2-8A7D-46BC-A2A2-32C6CA865D06}">
      <dgm:prSet/>
      <dgm:spPr/>
      <dgm:t>
        <a:bodyPr/>
        <a:lstStyle/>
        <a:p>
          <a:endParaRPr lang="fr-FR"/>
        </a:p>
      </dgm:t>
    </dgm:pt>
    <dgm:pt modelId="{22342EB6-9619-4A1D-BD85-30EB268E95C8}" type="sibTrans" cxnId="{B9A96DA2-8A7D-46BC-A2A2-32C6CA865D06}">
      <dgm:prSet/>
      <dgm:spPr/>
      <dgm:t>
        <a:bodyPr/>
        <a:lstStyle/>
        <a:p>
          <a:endParaRPr lang="fr-FR"/>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s-ES"/>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s-ES"/>
        </a:p>
      </dgm:t>
    </dgm:pt>
    <dgm:pt modelId="{43050ECD-A3E9-4C47-8FE6-BEA6034E9946}" type="pres">
      <dgm:prSet presAssocID="{3353E323-CB19-43FF-8D69-18AB74F7A767}" presName="desTx" presStyleLbl="alignAccFollowNode1" presStyleIdx="0" presStyleCnt="1" custScaleY="100000" custLinFactNeighborX="281" custLinFactNeighborY="1872">
        <dgm:presLayoutVars>
          <dgm:bulletEnabled val="1"/>
        </dgm:presLayoutVars>
      </dgm:prSet>
      <dgm:spPr/>
      <dgm:t>
        <a:bodyPr/>
        <a:lstStyle/>
        <a:p>
          <a:endParaRPr lang="es-ES"/>
        </a:p>
      </dgm:t>
    </dgm:pt>
  </dgm:ptLst>
  <dgm:cxnLst>
    <dgm:cxn modelId="{2B8586C5-FD8B-4F00-B66B-98C4E2B0D5BE}" srcId="{3353E323-CB19-43FF-8D69-18AB74F7A767}" destId="{E496333F-73E3-4416-ACEB-781E2589BD07}" srcOrd="0" destOrd="0" parTransId="{BC3CBCD1-CCD9-460D-9DFB-CA683E81789A}" sibTransId="{86AC4126-B89A-4BFA-8A25-48F82BF7B59E}"/>
    <dgm:cxn modelId="{B9A96DA2-8A7D-46BC-A2A2-32C6CA865D06}" srcId="{3353E323-CB19-43FF-8D69-18AB74F7A767}" destId="{C86A060F-C10C-4FBE-BB6B-E7ACE929C8DB}" srcOrd="2" destOrd="0" parTransId="{34BEA952-A5AE-48F4-B76F-43220E3B8A05}" sibTransId="{22342EB6-9619-4A1D-BD85-30EB268E95C8}"/>
    <dgm:cxn modelId="{F8A03B99-1A64-4819-8BC8-B1CB53083737}" type="presOf" srcId="{1BB82D39-7EF3-4893-B805-AD0826BCB8CA}" destId="{43050ECD-A3E9-4C47-8FE6-BEA6034E9946}" srcOrd="0" destOrd="1"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721B0C80-E7C3-4CA5-9E77-A5D3AE7583DB}" srcId="{3353E323-CB19-43FF-8D69-18AB74F7A767}" destId="{1BB82D39-7EF3-4893-B805-AD0826BCB8CA}" srcOrd="1" destOrd="0" parTransId="{C31932F0-CBA6-4FC7-913E-0F9AD95DED5B}" sibTransId="{FE6A3D9E-162A-4BB9-95CB-392508E8042B}"/>
    <dgm:cxn modelId="{F19A9560-849A-47E4-A8CA-6DC54630F030}" type="presOf" srcId="{E496333F-73E3-4416-ACEB-781E2589BD07}" destId="{43050ECD-A3E9-4C47-8FE6-BEA6034E9946}" srcOrd="0" destOrd="0" presId="urn:microsoft.com/office/officeart/2005/8/layout/hList1"/>
    <dgm:cxn modelId="{D1B7421F-0FC2-494D-A763-DBB39ADF1962}" type="presOf" srcId="{C86A060F-C10C-4FBE-BB6B-E7ACE929C8DB}" destId="{43050ECD-A3E9-4C47-8FE6-BEA6034E9946}" srcOrd="0" destOrd="2" presId="urn:microsoft.com/office/officeart/2005/8/layout/hList1"/>
    <dgm:cxn modelId="{D928859F-FEE0-487F-B16C-11F151161BF8}" type="presOf" srcId="{5E1F010D-719A-4457-87E8-5D7769197D3B}" destId="{0BFA647E-92FE-45E0-AE06-ABD504F66826}" srcOrd="0" destOrd="0" presId="urn:microsoft.com/office/officeart/2005/8/layout/hList1"/>
    <dgm:cxn modelId="{963E1EB3-C98A-4290-AA5C-3C8C5497A71C}" type="presOf" srcId="{3353E323-CB19-43FF-8D69-18AB74F7A767}" destId="{E930BD52-F34E-4EBD-9A9B-C7DEB21F1E79}" srcOrd="0" destOrd="0" presId="urn:microsoft.com/office/officeart/2005/8/layout/hList1"/>
    <dgm:cxn modelId="{163E7052-2C46-42C3-8436-17DE41F7AE82}" type="presParOf" srcId="{0BFA647E-92FE-45E0-AE06-ABD504F66826}" destId="{C9D697EF-FE5C-402C-830B-CCDCAD89BBD3}" srcOrd="0" destOrd="0" presId="urn:microsoft.com/office/officeart/2005/8/layout/hList1"/>
    <dgm:cxn modelId="{8A8744B7-C5F7-4DBD-870F-1200D8A9ABE8}" type="presParOf" srcId="{C9D697EF-FE5C-402C-830B-CCDCAD89BBD3}" destId="{E930BD52-F34E-4EBD-9A9B-C7DEB21F1E79}" srcOrd="0" destOrd="0" presId="urn:microsoft.com/office/officeart/2005/8/layout/hList1"/>
    <dgm:cxn modelId="{88E6D623-54AD-45D3-B578-FDFBFB4DB717}"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46"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n-US" altLang="ja-JP" sz="1400" b="1" dirty="0" smtClean="0">
              <a:effectLst>
                <a:outerShdw blurRad="38100" dist="38100" dir="2700000" algn="tl">
                  <a:srgbClr val="000000">
                    <a:alpha val="43137"/>
                  </a:srgbClr>
                </a:outerShdw>
              </a:effectLst>
              <a:latin typeface="Arial" pitchFamily="34" charset="0"/>
              <a:cs typeface="Arial" pitchFamily="34" charset="0"/>
            </a:rPr>
            <a:t>“</a:t>
          </a:r>
          <a:r>
            <a:rPr lang="es-ES" altLang="ja-JP" sz="1400" b="1" dirty="0" smtClean="0">
              <a:effectLst>
                <a:outerShdw blurRad="38100" dist="38100" dir="2700000" algn="tl">
                  <a:srgbClr val="000000">
                    <a:alpha val="43137"/>
                  </a:srgbClr>
                </a:outerShdw>
              </a:effectLst>
              <a:latin typeface="Arial" pitchFamily="34" charset="0"/>
              <a:cs typeface="Arial" pitchFamily="34" charset="0"/>
            </a:rPr>
            <a:t>Liberación </a:t>
          </a:r>
          <a:r>
            <a:rPr lang="es-ES" altLang="ja-JP" sz="1400" b="0" dirty="0" smtClean="0">
              <a:effectLst>
                <a:outerShdw blurRad="38100" dist="38100" dir="2700000" algn="tl">
                  <a:srgbClr val="000000">
                    <a:alpha val="43137"/>
                  </a:srgbClr>
                </a:outerShdw>
              </a:effectLst>
              <a:latin typeface="Arial" pitchFamily="34" charset="0"/>
              <a:cs typeface="Arial" pitchFamily="34" charset="0"/>
            </a:rPr>
            <a:t>(de un </a:t>
          </a:r>
          <a:r>
            <a:rPr lang="es-ES" altLang="ja-JP" sz="1400" b="1" noProof="0" dirty="0" smtClean="0">
              <a:effectLst>
                <a:outerShdw blurRad="38100" dist="38100" dir="2700000" algn="tl">
                  <a:srgbClr val="000000">
                    <a:alpha val="43137"/>
                  </a:srgbClr>
                </a:outerShdw>
              </a:effectLst>
              <a:latin typeface="Arial" pitchFamily="34" charset="0"/>
              <a:cs typeface="Arial" pitchFamily="34" charset="0"/>
            </a:rPr>
            <a:t>envío</a:t>
          </a:r>
          <a:r>
            <a:rPr lang="es-ES" altLang="ja-JP" sz="1400" b="0" dirty="0" smtClean="0">
              <a:effectLst>
                <a:outerShdw blurRad="38100" dist="38100" dir="2700000" algn="tl">
                  <a:srgbClr val="000000">
                    <a:alpha val="43137"/>
                  </a:srgbClr>
                </a:outerShdw>
              </a:effectLst>
              <a:latin typeface="Arial" pitchFamily="34" charset="0"/>
              <a:cs typeface="Arial" pitchFamily="34" charset="0"/>
            </a:rPr>
            <a:t>)</a:t>
          </a:r>
          <a:r>
            <a:rPr lang="es-ES" altLang="ja-JP" sz="1400" b="1" dirty="0" smtClean="0">
              <a:effectLst>
                <a:outerShdw blurRad="38100" dist="38100" dir="2700000" algn="tl">
                  <a:srgbClr val="000000">
                    <a:alpha val="43137"/>
                  </a:srgbClr>
                </a:outerShdw>
              </a:effectLst>
              <a:latin typeface="Arial" pitchFamily="34" charset="0"/>
              <a:cs typeface="Arial" pitchFamily="34" charset="0"/>
            </a:rPr>
            <a:t>”: </a:t>
          </a:r>
        </a:p>
        <a:p>
          <a:pPr algn="l"/>
          <a:r>
            <a:rPr lang="es-ES" altLang="ja-JP" sz="1400" dirty="0" smtClean="0">
              <a:effectLst>
                <a:outerShdw blurRad="38100" dist="38100" dir="2700000" algn="tl">
                  <a:srgbClr val="000000">
                    <a:alpha val="43137"/>
                  </a:srgbClr>
                </a:outerShdw>
              </a:effectLst>
              <a:latin typeface="Arial" pitchFamily="34" charset="0"/>
              <a:cs typeface="Arial" pitchFamily="34" charset="0"/>
            </a:rPr>
            <a:t>“</a:t>
          </a:r>
          <a:r>
            <a:rPr lang="es-ES" sz="1400" dirty="0" smtClean="0"/>
            <a:t>Autorización para la </a:t>
          </a:r>
          <a:r>
            <a:rPr lang="es-ES" sz="1400" b="1" dirty="0" smtClean="0"/>
            <a:t>entrada</a:t>
          </a:r>
          <a:r>
            <a:rPr lang="es-ES" sz="1400" dirty="0" smtClean="0"/>
            <a:t> luego de </a:t>
          </a:r>
          <a:r>
            <a:rPr lang="es-ES" sz="1400" b="0" u="sng" dirty="0" smtClean="0"/>
            <a:t>la finalización del </a:t>
          </a:r>
          <a:r>
            <a:rPr lang="es-ES" sz="1400" b="1" u="sng" dirty="0" smtClean="0"/>
            <a:t>procedimiento de verificación de cumplimiento</a:t>
          </a:r>
          <a:r>
            <a:rPr lang="es-ES" sz="1400" b="1" u="none" dirty="0" smtClean="0"/>
            <a:t> </a:t>
          </a:r>
          <a:r>
            <a:rPr lang="es-ES" sz="1400" b="1" u="none" strike="sngStrike" dirty="0" smtClean="0"/>
            <a:t>su aprobación</a:t>
          </a:r>
          <a:r>
            <a:rPr lang="es-ES" altLang="ja-JP" sz="1400" strike="noStrike" dirty="0" smtClean="0">
              <a:effectLst>
                <a:outerShdw blurRad="38100" dist="38100" dir="2700000" algn="tl">
                  <a:srgbClr val="000000">
                    <a:alpha val="43137"/>
                  </a:srgbClr>
                </a:outerShdw>
              </a:effectLst>
              <a:latin typeface="Arial" pitchFamily="34" charset="0"/>
              <a:cs typeface="Arial" pitchFamily="34" charset="0"/>
            </a:rPr>
            <a:t>”</a:t>
          </a:r>
          <a:endParaRPr lang="es-ES" sz="1400" strike="no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r>
            <a:rPr lang="es-ES" sz="1400" noProof="0" dirty="0" smtClean="0">
              <a:solidFill>
                <a:schemeClr val="tx1"/>
              </a:solidFill>
              <a:effectLst/>
              <a:latin typeface="+mn-lt"/>
              <a:ea typeface="+mn-ea"/>
              <a:cs typeface="+mn-cs"/>
            </a:rPr>
            <a:t>La revisión no cambia la sustancia de la definición únicamente relaciona el término “</a:t>
          </a:r>
          <a:r>
            <a:rPr lang="es-ES" sz="1400" i="1" noProof="0" dirty="0" smtClean="0">
              <a:solidFill>
                <a:schemeClr val="tx1"/>
              </a:solidFill>
              <a:effectLst/>
              <a:latin typeface="+mn-lt"/>
              <a:ea typeface="+mn-ea"/>
              <a:cs typeface="+mn-cs"/>
            </a:rPr>
            <a:t>liberación”</a:t>
          </a:r>
          <a:r>
            <a:rPr lang="es-ES" sz="1400" noProof="0" dirty="0" smtClean="0">
              <a:solidFill>
                <a:schemeClr val="tx1"/>
              </a:solidFill>
              <a:effectLst/>
              <a:latin typeface="+mn-lt"/>
              <a:ea typeface="+mn-ea"/>
              <a:cs typeface="+mn-cs"/>
            </a:rPr>
            <a:t> con el término “</a:t>
          </a:r>
          <a:r>
            <a:rPr lang="es-ES" sz="1400" i="1" noProof="0" dirty="0" smtClean="0">
              <a:solidFill>
                <a:schemeClr val="tx1"/>
              </a:solidFill>
              <a:effectLst/>
              <a:latin typeface="+mn-lt"/>
              <a:ea typeface="+mn-ea"/>
              <a:cs typeface="+mn-cs"/>
            </a:rPr>
            <a:t>procedimiento de verificación de cumplimiento”  </a:t>
          </a:r>
          <a:r>
            <a:rPr lang="es-ES" sz="1400" i="0" noProof="0" dirty="0" smtClean="0">
              <a:solidFill>
                <a:schemeClr val="tx1"/>
              </a:solidFill>
              <a:effectLst/>
              <a:latin typeface="+mn-lt"/>
              <a:ea typeface="+mn-ea"/>
              <a:cs typeface="+mn-cs"/>
            </a:rPr>
            <a:t>en lugar de hacerlo a </a:t>
          </a:r>
          <a:r>
            <a:rPr lang="es-ES" sz="1400" noProof="0" dirty="0" smtClean="0">
              <a:solidFill>
                <a:schemeClr val="tx1"/>
              </a:solidFill>
              <a:effectLst/>
              <a:latin typeface="+mn-lt"/>
              <a:ea typeface="+mn-ea"/>
              <a:cs typeface="+mn-cs"/>
            </a:rPr>
            <a:t>“</a:t>
          </a:r>
          <a:r>
            <a:rPr lang="es-ES" sz="1400" i="1" noProof="0" dirty="0" smtClean="0">
              <a:solidFill>
                <a:schemeClr val="tx1"/>
              </a:solidFill>
              <a:effectLst/>
              <a:latin typeface="+mn-lt"/>
              <a:ea typeface="+mn-ea"/>
              <a:cs typeface="+mn-cs"/>
            </a:rPr>
            <a:t>aprobación”</a:t>
          </a:r>
          <a:r>
            <a:rPr lang="es-ES" sz="1400" noProof="0" dirty="0" smtClean="0">
              <a:solidFill>
                <a:schemeClr val="tx1"/>
              </a:solidFill>
              <a:effectLst/>
              <a:latin typeface="+mn-lt"/>
              <a:ea typeface="+mn-ea"/>
              <a:cs typeface="+mn-cs"/>
            </a:rPr>
            <a:t> (cuya eliminación se propone</a:t>
          </a:r>
          <a:r>
            <a:rPr lang="en-US" sz="1400" dirty="0" smtClean="0">
              <a:solidFill>
                <a:schemeClr val="tx1"/>
              </a:solidFill>
              <a:effectLst/>
              <a:latin typeface="+mn-lt"/>
              <a:ea typeface="+mn-ea"/>
              <a:cs typeface="+mn-cs"/>
            </a:rPr>
            <a:t>)</a:t>
          </a:r>
          <a:endParaRPr lang="en-US" sz="140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s-ES"/>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s-ES"/>
        </a:p>
      </dgm:t>
    </dgm:pt>
    <dgm:pt modelId="{43050ECD-A3E9-4C47-8FE6-BEA6034E9946}" type="pres">
      <dgm:prSet presAssocID="{3353E323-CB19-43FF-8D69-18AB74F7A767}" presName="desTx" presStyleLbl="alignAccFollowNode1" presStyleIdx="0" presStyleCnt="1" custScaleY="100000" custLinFactNeighborX="281" custLinFactNeighborY="1872">
        <dgm:presLayoutVars>
          <dgm:bulletEnabled val="1"/>
        </dgm:presLayoutVars>
      </dgm:prSet>
      <dgm:spPr/>
      <dgm:t>
        <a:bodyPr/>
        <a:lstStyle/>
        <a:p>
          <a:endParaRPr lang="es-ES"/>
        </a:p>
      </dgm:t>
    </dgm:pt>
  </dgm:ptLst>
  <dgm:cxnLst>
    <dgm:cxn modelId="{D928859F-FEE0-487F-B16C-11F151161BF8}" type="presOf" srcId="{5E1F010D-719A-4457-87E8-5D7769197D3B}" destId="{0BFA647E-92FE-45E0-AE06-ABD504F66826}" srcOrd="0" destOrd="0" presId="urn:microsoft.com/office/officeart/2005/8/layout/hList1"/>
    <dgm:cxn modelId="{F19A9560-849A-47E4-A8CA-6DC54630F030}" type="presOf" srcId="{E496333F-73E3-4416-ACEB-781E2589BD07}" destId="{43050ECD-A3E9-4C47-8FE6-BEA6034E9946}" srcOrd="0" destOrd="0"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963E1EB3-C98A-4290-AA5C-3C8C5497A71C}" type="presOf" srcId="{3353E323-CB19-43FF-8D69-18AB74F7A767}" destId="{E930BD52-F34E-4EBD-9A9B-C7DEB21F1E79}" srcOrd="0" destOrd="0" presId="urn:microsoft.com/office/officeart/2005/8/layout/hList1"/>
    <dgm:cxn modelId="{2B8586C5-FD8B-4F00-B66B-98C4E2B0D5BE}" srcId="{3353E323-CB19-43FF-8D69-18AB74F7A767}" destId="{E496333F-73E3-4416-ACEB-781E2589BD07}" srcOrd="0" destOrd="0" parTransId="{BC3CBCD1-CCD9-460D-9DFB-CA683E81789A}" sibTransId="{86AC4126-B89A-4BFA-8A25-48F82BF7B59E}"/>
    <dgm:cxn modelId="{163E7052-2C46-42C3-8436-17DE41F7AE82}" type="presParOf" srcId="{0BFA647E-92FE-45E0-AE06-ABD504F66826}" destId="{C9D697EF-FE5C-402C-830B-CCDCAD89BBD3}" srcOrd="0" destOrd="0" presId="urn:microsoft.com/office/officeart/2005/8/layout/hList1"/>
    <dgm:cxn modelId="{8A8744B7-C5F7-4DBD-870F-1200D8A9ABE8}" type="presParOf" srcId="{C9D697EF-FE5C-402C-830B-CCDCAD89BBD3}" destId="{E930BD52-F34E-4EBD-9A9B-C7DEB21F1E79}" srcOrd="0" destOrd="0" presId="urn:microsoft.com/office/officeart/2005/8/layout/hList1"/>
    <dgm:cxn modelId="{88E6D623-54AD-45D3-B578-FDFBFB4DB717}"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47" qsCatId="simple" csTypeId="urn:microsoft.com/office/officeart/2005/8/colors/accent1_2#12" csCatId="accent1" phldr="1"/>
      <dgm:spPr/>
      <dgm:t>
        <a:bodyPr/>
        <a:lstStyle/>
        <a:p>
          <a:endParaRPr lang="en-US"/>
        </a:p>
      </dgm:t>
    </dgm:pt>
    <dgm:pt modelId="{299F6A74-8351-4A4F-B386-3986EE36DA80}">
      <dgm:prSet custT="1"/>
      <dgm:spPr>
        <a:solidFill>
          <a:srgbClr val="FDF4DA">
            <a:alpha val="90000"/>
          </a:srgbClr>
        </a:solidFill>
        <a:ln>
          <a:solidFill>
            <a:srgbClr val="FDF4DA">
              <a:alpha val="90000"/>
            </a:srgbClr>
          </a:solidFill>
        </a:ln>
      </dgm:spPr>
      <dgm:t>
        <a:bodyPr/>
        <a:lstStyle/>
        <a:p>
          <a:pPr algn="l"/>
          <a:r>
            <a:rPr lang="es-ES" sz="1400" noProof="0" dirty="0" smtClean="0">
              <a:solidFill>
                <a:schemeClr val="tx1"/>
              </a:solidFill>
              <a:effectLst/>
              <a:latin typeface="+mn-lt"/>
              <a:ea typeface="+mn-ea"/>
              <a:cs typeface="+mn-cs"/>
            </a:rPr>
            <a:t>Los términos del Glosario “</a:t>
          </a:r>
          <a:r>
            <a:rPr lang="es-ES" sz="1400" i="1" noProof="0" dirty="0" smtClean="0">
              <a:solidFill>
                <a:schemeClr val="tx1"/>
              </a:solidFill>
              <a:effectLst/>
              <a:latin typeface="+mn-lt"/>
              <a:ea typeface="+mn-ea"/>
              <a:cs typeface="+mn-cs"/>
            </a:rPr>
            <a:t>aprobación (de un envío)</a:t>
          </a:r>
          <a:r>
            <a:rPr lang="es-ES" sz="1400" noProof="0" dirty="0" smtClean="0">
              <a:solidFill>
                <a:schemeClr val="tx1"/>
              </a:solidFill>
              <a:effectLst/>
              <a:latin typeface="+mn-lt"/>
              <a:ea typeface="+mn-ea"/>
              <a:cs typeface="+mn-cs"/>
            </a:rPr>
            <a:t>” y “</a:t>
          </a:r>
          <a:r>
            <a:rPr lang="es-ES" sz="1400" i="1" noProof="0" dirty="0" smtClean="0">
              <a:solidFill>
                <a:schemeClr val="tx1"/>
              </a:solidFill>
              <a:effectLst/>
              <a:latin typeface="+mn-lt"/>
              <a:ea typeface="+mn-ea"/>
              <a:cs typeface="+mn-cs"/>
            </a:rPr>
            <a:t>procedimiento de verificación de cumplimiento (para un envío)</a:t>
          </a:r>
          <a:r>
            <a:rPr lang="es-ES" sz="1400" noProof="0" dirty="0" smtClean="0">
              <a:solidFill>
                <a:schemeClr val="tx1"/>
              </a:solidFill>
              <a:effectLst/>
              <a:latin typeface="+mn-lt"/>
              <a:ea typeface="+mn-ea"/>
              <a:cs typeface="+mn-cs"/>
            </a:rPr>
            <a:t>” son casi sinónimos, dado el acuerdo general que se llegó en la consulta que la aprobación es un proceso mas que el r</a:t>
          </a:r>
          <a:r>
            <a:rPr lang="es-ES" sz="1400" i="1" noProof="0" dirty="0" smtClean="0">
              <a:solidFill>
                <a:schemeClr val="tx1"/>
              </a:solidFill>
              <a:effectLst/>
              <a:latin typeface="+mn-lt"/>
              <a:ea typeface="+mn-ea"/>
              <a:cs typeface="+mn-cs"/>
            </a:rPr>
            <a:t>esultado</a:t>
          </a:r>
          <a:r>
            <a:rPr lang="es-ES" sz="1400" noProof="0" dirty="0" smtClean="0">
              <a:solidFill>
                <a:schemeClr val="tx1"/>
              </a:solidFill>
              <a:effectLst/>
              <a:latin typeface="+mn-lt"/>
              <a:ea typeface="+mn-ea"/>
              <a:cs typeface="+mn-cs"/>
            </a:rPr>
            <a:t> de tal proceso. Por lo tanto el término “</a:t>
          </a:r>
          <a:r>
            <a:rPr lang="es-ES" sz="1400" i="1" noProof="0" dirty="0" smtClean="0">
              <a:solidFill>
                <a:schemeClr val="tx1"/>
              </a:solidFill>
              <a:effectLst/>
              <a:latin typeface="+mn-lt"/>
              <a:ea typeface="+mn-ea"/>
              <a:cs typeface="+mn-cs"/>
            </a:rPr>
            <a:t>aprobación (de un envío)</a:t>
          </a:r>
          <a:r>
            <a:rPr lang="es-ES" sz="1400" noProof="0" dirty="0" smtClean="0">
              <a:solidFill>
                <a:schemeClr val="tx1"/>
              </a:solidFill>
              <a:effectLst/>
              <a:latin typeface="+mn-lt"/>
              <a:ea typeface="+mn-ea"/>
              <a:cs typeface="+mn-cs"/>
            </a:rPr>
            <a:t>” es redundante y se propone su eliminación del Glosario. </a:t>
          </a:r>
          <a:endParaRPr lang="es-ES" sz="1400" noProof="0" dirty="0"/>
        </a:p>
      </dgm:t>
    </dgm:pt>
    <dgm:pt modelId="{EF6E2C6E-723C-4874-8599-553030CD9EE4}" type="parTrans" cxnId="{1EF587B5-5CA9-4910-B0A3-3B0B99B35D66}">
      <dgm:prSet/>
      <dgm:spPr/>
      <dgm:t>
        <a:bodyPr/>
        <a:lstStyle/>
        <a:p>
          <a:endParaRPr lang="en-US"/>
        </a:p>
      </dgm:t>
    </dgm:pt>
    <dgm:pt modelId="{326C360D-FFBB-445D-AEC9-622DD3A1709B}" type="sibTrans" cxnId="{1EF587B5-5CA9-4910-B0A3-3B0B99B35D66}">
      <dgm:prSet/>
      <dgm:spPr/>
      <dgm:t>
        <a:bodyPr/>
        <a:lstStyle/>
        <a:p>
          <a:endParaRPr lang="en-US"/>
        </a:p>
      </dgm:t>
    </dgm:pt>
    <dgm:pt modelId="{3353E323-CB19-43FF-8D69-18AB74F7A767}">
      <dgm:prSet phldrT="[Text]" custT="1"/>
      <dgm:spPr>
        <a:solidFill>
          <a:srgbClr val="F6C233"/>
        </a:solidFill>
        <a:ln>
          <a:solidFill>
            <a:srgbClr val="F6C233"/>
          </a:solidFill>
        </a:ln>
      </dgm:spPr>
      <dgm:t>
        <a:bodyPr/>
        <a:lstStyle/>
        <a:p>
          <a:pPr algn="l">
            <a:spcAft>
              <a:spcPts val="588"/>
            </a:spcAft>
          </a:pPr>
          <a:r>
            <a:rPr lang="en-US" sz="1400" b="1" dirty="0" smtClean="0">
              <a:solidFill>
                <a:schemeClr val="tx1"/>
              </a:solidFill>
              <a:effectLst>
                <a:outerShdw blurRad="38100" dist="38100" dir="2700000" algn="tl">
                  <a:srgbClr val="000000">
                    <a:alpha val="43137"/>
                  </a:srgbClr>
                </a:outerShdw>
              </a:effectLst>
            </a:rPr>
            <a:t>“</a:t>
          </a:r>
          <a:r>
            <a:rPr lang="es-ES" sz="1400" b="1" noProof="0" dirty="0" smtClean="0">
              <a:solidFill>
                <a:schemeClr val="tx1"/>
              </a:solidFill>
              <a:effectLst>
                <a:outerShdw blurRad="38100" dist="38100" dir="2700000" algn="tl">
                  <a:srgbClr val="000000">
                    <a:alpha val="43137"/>
                  </a:srgbClr>
                </a:outerShdw>
              </a:effectLst>
            </a:rPr>
            <a:t>Aprobación </a:t>
          </a:r>
          <a:r>
            <a:rPr lang="es-ES" sz="1400" b="0" noProof="0" dirty="0" smtClean="0">
              <a:solidFill>
                <a:schemeClr val="tx1"/>
              </a:solidFill>
              <a:effectLst>
                <a:outerShdw blurRad="38100" dist="38100" dir="2700000" algn="tl">
                  <a:srgbClr val="000000">
                    <a:alpha val="43137"/>
                  </a:srgbClr>
                </a:outerShdw>
              </a:effectLst>
            </a:rPr>
            <a:t>(de un e</a:t>
          </a:r>
          <a:r>
            <a:rPr lang="es-ES" sz="1400" b="1" noProof="0" dirty="0" smtClean="0">
              <a:solidFill>
                <a:schemeClr val="tx1"/>
              </a:solidFill>
              <a:effectLst>
                <a:outerShdw blurRad="38100" dist="38100" dir="2700000" algn="tl">
                  <a:srgbClr val="000000">
                    <a:alpha val="43137"/>
                  </a:srgbClr>
                </a:outerShdw>
              </a:effectLst>
            </a:rPr>
            <a:t>nvío</a:t>
          </a:r>
          <a:r>
            <a:rPr lang="es-ES" sz="1400" b="0" noProof="0" dirty="0" smtClean="0">
              <a:solidFill>
                <a:schemeClr val="tx1"/>
              </a:solidFill>
              <a:effectLst>
                <a:outerShdw blurRad="38100" dist="38100" dir="2700000" algn="tl">
                  <a:srgbClr val="000000">
                    <a:alpha val="43137"/>
                  </a:srgbClr>
                </a:outerShdw>
              </a:effectLst>
            </a:rPr>
            <a:t>)</a:t>
          </a:r>
          <a:r>
            <a:rPr lang="es-ES" sz="1400" b="1" noProof="0" dirty="0" smtClean="0">
              <a:solidFill>
                <a:schemeClr val="tx1"/>
              </a:solidFill>
              <a:effectLst>
                <a:outerShdw blurRad="38100" dist="38100" dir="2700000" algn="tl">
                  <a:srgbClr val="000000">
                    <a:alpha val="43137"/>
                  </a:srgbClr>
                </a:outerShdw>
              </a:effectLst>
            </a:rPr>
            <a:t>”:</a:t>
          </a:r>
        </a:p>
        <a:p>
          <a:pPr algn="l">
            <a:spcAft>
              <a:spcPts val="588"/>
            </a:spcAft>
          </a:pPr>
          <a:r>
            <a:rPr lang="es-ES" sz="1400" noProof="0" dirty="0" smtClean="0">
              <a:solidFill>
                <a:schemeClr val="tx1"/>
              </a:solidFill>
              <a:effectLst/>
            </a:rPr>
            <a:t>“</a:t>
          </a:r>
          <a:r>
            <a:rPr lang="es-ES" sz="1400" noProof="0" dirty="0" smtClean="0">
              <a:solidFill>
                <a:schemeClr val="tx1"/>
              </a:solidFill>
            </a:rPr>
            <a:t>Verificación del cumplimiento con las </a:t>
          </a:r>
          <a:r>
            <a:rPr lang="es-ES" sz="1400" b="1" noProof="0" dirty="0" smtClean="0">
              <a:solidFill>
                <a:schemeClr val="tx1"/>
              </a:solidFill>
            </a:rPr>
            <a:t>reglamentaciones fitosanitarias</a:t>
          </a:r>
          <a:endParaRPr lang="es-ES" sz="1400" b="1" noProof="0" dirty="0">
            <a:solidFill>
              <a:schemeClr val="tx1"/>
            </a:solidFill>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F19A52CC-2799-4BBB-81A2-7DB7CC0A1305}">
      <dgm:prSet custT="1"/>
      <dgm:spPr>
        <a:solidFill>
          <a:srgbClr val="FDF4DA">
            <a:alpha val="90000"/>
          </a:srgbClr>
        </a:solidFill>
        <a:ln>
          <a:solidFill>
            <a:srgbClr val="FDF4DA">
              <a:alpha val="90000"/>
            </a:srgbClr>
          </a:solidFill>
        </a:ln>
      </dgm:spPr>
      <dgm:t>
        <a:bodyPr/>
        <a:lstStyle/>
        <a:p>
          <a:pPr algn="l"/>
          <a:r>
            <a:rPr lang="es-ES" sz="1400" noProof="0" dirty="0" smtClean="0">
              <a:solidFill>
                <a:schemeClr val="tx1"/>
              </a:solidFill>
              <a:effectLst/>
              <a:latin typeface="+mn-lt"/>
              <a:ea typeface="+mn-ea"/>
              <a:cs typeface="+mn-cs"/>
            </a:rPr>
            <a:t>Como consecuencia de esta propuesta de eliminación, es necesaria una leve revisión del término “</a:t>
          </a:r>
          <a:r>
            <a:rPr lang="es-ES" sz="1400" i="1" noProof="0" dirty="0" smtClean="0">
              <a:solidFill>
                <a:schemeClr val="tx1"/>
              </a:solidFill>
              <a:effectLst/>
              <a:latin typeface="+mn-lt"/>
              <a:ea typeface="+mn-ea"/>
              <a:cs typeface="+mn-cs"/>
            </a:rPr>
            <a:t>liberación (de un envío)</a:t>
          </a:r>
          <a:r>
            <a:rPr lang="es-ES" sz="1400" noProof="0" dirty="0" smtClean="0">
              <a:solidFill>
                <a:schemeClr val="tx1"/>
              </a:solidFill>
              <a:effectLst/>
              <a:latin typeface="+mn-lt"/>
              <a:ea typeface="+mn-ea"/>
              <a:cs typeface="+mn-cs"/>
            </a:rPr>
            <a:t>” (tal como se propone), y son recomendables unas pocas enmiendas de tinta en las NIMF adoptadas</a:t>
          </a:r>
          <a:endParaRPr lang="es-ES" sz="1400" noProof="0" dirty="0"/>
        </a:p>
      </dgm:t>
    </dgm:pt>
    <dgm:pt modelId="{66DE1767-F7F2-4962-AF96-D0C49A305F3C}" type="parTrans" cxnId="{668D5AF8-E84F-4E46-8D1C-2C46AE6C64FA}">
      <dgm:prSet/>
      <dgm:spPr/>
      <dgm:t>
        <a:bodyPr/>
        <a:lstStyle/>
        <a:p>
          <a:endParaRPr lang="es-ES"/>
        </a:p>
      </dgm:t>
    </dgm:pt>
    <dgm:pt modelId="{1D740521-F544-400C-824B-3687D6172D67}" type="sibTrans" cxnId="{668D5AF8-E84F-4E46-8D1C-2C46AE6C64FA}">
      <dgm:prSet/>
      <dgm:spPr/>
      <dgm:t>
        <a:bodyPr/>
        <a:lstStyle/>
        <a:p>
          <a:endParaRPr lang="es-ES"/>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s-ES"/>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s-ES"/>
        </a:p>
      </dgm:t>
    </dgm:pt>
    <dgm:pt modelId="{43050ECD-A3E9-4C47-8FE6-BEA6034E9946}" type="pres">
      <dgm:prSet presAssocID="{3353E323-CB19-43FF-8D69-18AB74F7A767}" presName="desTx" presStyleLbl="alignAccFollowNode1" presStyleIdx="0" presStyleCnt="1">
        <dgm:presLayoutVars>
          <dgm:bulletEnabled val="1"/>
        </dgm:presLayoutVars>
      </dgm:prSet>
      <dgm:spPr/>
      <dgm:t>
        <a:bodyPr/>
        <a:lstStyle/>
        <a:p>
          <a:endParaRPr lang="es-ES"/>
        </a:p>
      </dgm:t>
    </dgm:pt>
  </dgm:ptLst>
  <dgm:cxnLst>
    <dgm:cxn modelId="{2C6EAE68-11AB-4F9D-BD8F-A4E1DD24F7B4}" type="presOf" srcId="{299F6A74-8351-4A4F-B386-3986EE36DA80}" destId="{43050ECD-A3E9-4C47-8FE6-BEA6034E9946}" srcOrd="0" destOrd="0" presId="urn:microsoft.com/office/officeart/2005/8/layout/hList1"/>
    <dgm:cxn modelId="{D928859F-FEE0-487F-B16C-11F151161BF8}" type="presOf" srcId="{5E1F010D-719A-4457-87E8-5D7769197D3B}" destId="{0BFA647E-92FE-45E0-AE06-ABD504F66826}" srcOrd="0" destOrd="0" presId="urn:microsoft.com/office/officeart/2005/8/layout/hList1"/>
    <dgm:cxn modelId="{1EF587B5-5CA9-4910-B0A3-3B0B99B35D66}" srcId="{3353E323-CB19-43FF-8D69-18AB74F7A767}" destId="{299F6A74-8351-4A4F-B386-3986EE36DA80}" srcOrd="0" destOrd="0" parTransId="{EF6E2C6E-723C-4874-8599-553030CD9EE4}" sibTransId="{326C360D-FFBB-445D-AEC9-622DD3A1709B}"/>
    <dgm:cxn modelId="{9518A0D1-C79A-4E4E-A9B5-DCA86F3820AB}" srcId="{5E1F010D-719A-4457-87E8-5D7769197D3B}" destId="{3353E323-CB19-43FF-8D69-18AB74F7A767}" srcOrd="0" destOrd="0" parTransId="{EEC5F49C-8AE3-4E2A-A215-8770DB5B82C1}" sibTransId="{5BC80C2B-A228-4D8A-8A84-A7B9DDD08700}"/>
    <dgm:cxn modelId="{668D5AF8-E84F-4E46-8D1C-2C46AE6C64FA}" srcId="{3353E323-CB19-43FF-8D69-18AB74F7A767}" destId="{F19A52CC-2799-4BBB-81A2-7DB7CC0A1305}" srcOrd="1" destOrd="0" parTransId="{66DE1767-F7F2-4962-AF96-D0C49A305F3C}" sibTransId="{1D740521-F544-400C-824B-3687D6172D67}"/>
    <dgm:cxn modelId="{79B42029-C220-42EE-8EEB-497852346610}" type="presOf" srcId="{F19A52CC-2799-4BBB-81A2-7DB7CC0A1305}" destId="{43050ECD-A3E9-4C47-8FE6-BEA6034E9946}" srcOrd="0" destOrd="1" presId="urn:microsoft.com/office/officeart/2005/8/layout/hList1"/>
    <dgm:cxn modelId="{963E1EB3-C98A-4290-AA5C-3C8C5497A71C}" type="presOf" srcId="{3353E323-CB19-43FF-8D69-18AB74F7A767}" destId="{E930BD52-F34E-4EBD-9A9B-C7DEB21F1E79}" srcOrd="0" destOrd="0" presId="urn:microsoft.com/office/officeart/2005/8/layout/hList1"/>
    <dgm:cxn modelId="{163E7052-2C46-42C3-8436-17DE41F7AE82}" type="presParOf" srcId="{0BFA647E-92FE-45E0-AE06-ABD504F66826}" destId="{C9D697EF-FE5C-402C-830B-CCDCAD89BBD3}" srcOrd="0" destOrd="0" presId="urn:microsoft.com/office/officeart/2005/8/layout/hList1"/>
    <dgm:cxn modelId="{8A8744B7-C5F7-4DBD-870F-1200D8A9ABE8}" type="presParOf" srcId="{C9D697EF-FE5C-402C-830B-CCDCAD89BBD3}" destId="{E930BD52-F34E-4EBD-9A9B-C7DEB21F1E79}" srcOrd="0" destOrd="0" presId="urn:microsoft.com/office/officeart/2005/8/layout/hList1"/>
    <dgm:cxn modelId="{88E6D623-54AD-45D3-B578-FDFBFB4DB717}"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48" qsCatId="simple" csTypeId="urn:microsoft.com/office/officeart/2005/8/colors/colorful3" csCatId="colorful" phldr="1"/>
      <dgm:spPr/>
      <dgm:t>
        <a:bodyPr/>
        <a:lstStyle/>
        <a:p>
          <a:endParaRPr lang="en-US"/>
        </a:p>
      </dgm:t>
    </dgm:pt>
    <dgm:pt modelId="{3353E323-CB19-43FF-8D69-18AB74F7A767}">
      <dgm:prSet phldrT="[Text]" custT="1"/>
      <dgm:spPr/>
      <dgm:t>
        <a:bodyPr/>
        <a:lstStyle/>
        <a:p>
          <a:pPr algn="ctr"/>
          <a:r>
            <a:rPr lang="es-ES" sz="1600" b="1" noProof="0" dirty="0" smtClean="0">
              <a:effectLst>
                <a:outerShdw blurRad="38100" dist="38100" dir="2700000" algn="tl">
                  <a:srgbClr val="000000">
                    <a:alpha val="43137"/>
                  </a:srgbClr>
                </a:outerShdw>
              </a:effectLst>
              <a:latin typeface="Calibri (body)"/>
              <a:cs typeface="Arial" pitchFamily="34" charset="0"/>
            </a:rPr>
            <a:t>Para mayor información sobre el Borrador de Enmiendas a la NIMF 5 – 2021, véase también:</a:t>
          </a:r>
          <a:endParaRPr lang="es-ES" sz="1600" b="1" noProof="0"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s-ES" noProof="0"/>
        </a:p>
      </dgm:t>
    </dgm:pt>
    <dgm:pt modelId="{EEC5F49C-8AE3-4E2A-A215-8770DB5B82C1}" type="parTrans" cxnId="{9518A0D1-C79A-4E4E-A9B5-DCA86F3820AB}">
      <dgm:prSet/>
      <dgm:spPr/>
      <dgm:t>
        <a:bodyPr/>
        <a:lstStyle/>
        <a:p>
          <a:endParaRPr lang="es-ES" noProof="0"/>
        </a:p>
      </dgm:t>
    </dgm:pt>
    <dgm:pt modelId="{E496333F-73E3-4416-ACEB-781E2589BD07}">
      <dgm:prSet custT="1"/>
      <dgm:spPr/>
      <dgm:t>
        <a:bodyPr/>
        <a:lstStyle/>
        <a:p>
          <a:r>
            <a:rPr lang="es-ES" sz="1600" noProof="0" smtClean="0">
              <a:hlinkClick xmlns:r="http://schemas.openxmlformats.org/officeDocument/2006/relationships" r:id="rId1"/>
            </a:rPr>
            <a:t>El informe de la reunión del PTG de Enero de 2021</a:t>
          </a:r>
          <a:endParaRPr lang="es-ES" sz="1600" noProof="0">
            <a:hlinkClick xmlns:r="http://schemas.openxmlformats.org/officeDocument/2006/relationships" r:id="rId1"/>
          </a:endParaRPr>
        </a:p>
      </dgm:t>
    </dgm:pt>
    <dgm:pt modelId="{BC3CBCD1-CCD9-460D-9DFB-CA683E81789A}" type="parTrans" cxnId="{2B8586C5-FD8B-4F00-B66B-98C4E2B0D5BE}">
      <dgm:prSet/>
      <dgm:spPr/>
      <dgm:t>
        <a:bodyPr/>
        <a:lstStyle/>
        <a:p>
          <a:endParaRPr lang="es-ES" noProof="0"/>
        </a:p>
      </dgm:t>
    </dgm:pt>
    <dgm:pt modelId="{86AC4126-B89A-4BFA-8A25-48F82BF7B59E}" type="sibTrans" cxnId="{2B8586C5-FD8B-4F00-B66B-98C4E2B0D5BE}">
      <dgm:prSet/>
      <dgm:spPr/>
      <dgm:t>
        <a:bodyPr/>
        <a:lstStyle/>
        <a:p>
          <a:endParaRPr lang="es-ES" noProof="0"/>
        </a:p>
      </dgm:t>
    </dgm:pt>
    <dgm:pt modelId="{1621E50D-3B01-4117-A07E-2AE1349B9A0F}">
      <dgm:prSet custT="1"/>
      <dgm:spPr/>
      <dgm:t>
        <a:bodyPr/>
        <a:lstStyle/>
        <a:p>
          <a:r>
            <a:rPr lang="es-ES" sz="1600" noProof="0" smtClean="0">
              <a:hlinkClick xmlns:r="http://schemas.openxmlformats.org/officeDocument/2006/relationships" r:id="rId1"/>
            </a:rPr>
            <a:t>El informe de la reunion del CN de Mayo de 2021 </a:t>
          </a:r>
          <a:endParaRPr lang="es-ES" sz="1600" noProof="0">
            <a:hlinkClick xmlns:r="http://schemas.openxmlformats.org/officeDocument/2006/relationships" r:id="rId1"/>
          </a:endParaRPr>
        </a:p>
      </dgm:t>
    </dgm:pt>
    <dgm:pt modelId="{FACB1F1F-7853-4B79-A4B6-B9CF5EB341CF}" type="parTrans" cxnId="{C0D5096C-51EE-41B5-B52B-3F24F36974EC}">
      <dgm:prSet/>
      <dgm:spPr/>
      <dgm:t>
        <a:bodyPr/>
        <a:lstStyle/>
        <a:p>
          <a:endParaRPr lang="es-ES" noProof="0"/>
        </a:p>
      </dgm:t>
    </dgm:pt>
    <dgm:pt modelId="{72963D88-302D-45F4-8833-151E7CA0A485}" type="sibTrans" cxnId="{C0D5096C-51EE-41B5-B52B-3F24F36974EC}">
      <dgm:prSet/>
      <dgm:spPr/>
      <dgm:t>
        <a:bodyPr/>
        <a:lstStyle/>
        <a:p>
          <a:endParaRPr lang="es-ES" noProof="0"/>
        </a:p>
      </dgm:t>
    </dgm:pt>
    <dgm:pt modelId="{4C93C938-8C86-47CB-9A4F-E6EF7122FEEF}">
      <dgm:prSet custT="1"/>
      <dgm:spPr/>
      <dgm:t>
        <a:bodyPr/>
        <a:lstStyle/>
        <a:p>
          <a:endParaRPr lang="es-ES" sz="1600" noProof="0"/>
        </a:p>
      </dgm:t>
    </dgm:pt>
    <dgm:pt modelId="{4D860F0D-0525-4111-9D3B-9B4C32ABB10B}" type="parTrans" cxnId="{E9B13C6F-B7B0-472F-9374-1F7714A4C8DC}">
      <dgm:prSet/>
      <dgm:spPr/>
      <dgm:t>
        <a:bodyPr/>
        <a:lstStyle/>
        <a:p>
          <a:endParaRPr lang="es-ES" noProof="0"/>
        </a:p>
      </dgm:t>
    </dgm:pt>
    <dgm:pt modelId="{16C05363-9F4E-45A2-B0AC-CCBF55026CB7}" type="sibTrans" cxnId="{E9B13C6F-B7B0-472F-9374-1F7714A4C8DC}">
      <dgm:prSet/>
      <dgm:spPr/>
      <dgm:t>
        <a:bodyPr/>
        <a:lstStyle/>
        <a:p>
          <a:endParaRPr lang="es-ES" noProof="0"/>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s-ES"/>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s-ES"/>
        </a:p>
      </dgm:t>
    </dgm:pt>
    <dgm:pt modelId="{43050ECD-A3E9-4C47-8FE6-BEA6034E9946}" type="pres">
      <dgm:prSet presAssocID="{3353E323-CB19-43FF-8D69-18AB74F7A767}" presName="desTx" presStyleLbl="alignAccFollowNode1" presStyleIdx="0" presStyleCnt="1">
        <dgm:presLayoutVars>
          <dgm:bulletEnabled val="1"/>
        </dgm:presLayoutVars>
      </dgm:prSet>
      <dgm:spPr/>
      <dgm:t>
        <a:bodyPr/>
        <a:lstStyle/>
        <a:p>
          <a:endParaRPr lang="es-ES"/>
        </a:p>
      </dgm:t>
    </dgm:pt>
  </dgm:ptLst>
  <dgm:cxnLst>
    <dgm:cxn modelId="{E9B13C6F-B7B0-472F-9374-1F7714A4C8DC}" srcId="{3353E323-CB19-43FF-8D69-18AB74F7A767}" destId="{4C93C938-8C86-47CB-9A4F-E6EF7122FEEF}" srcOrd="0" destOrd="0" parTransId="{4D860F0D-0525-4111-9D3B-9B4C32ABB10B}" sibTransId="{16C05363-9F4E-45A2-B0AC-CCBF55026CB7}"/>
    <dgm:cxn modelId="{D928859F-FEE0-487F-B16C-11F151161BF8}" type="presOf" srcId="{5E1F010D-719A-4457-87E8-5D7769197D3B}" destId="{0BFA647E-92FE-45E0-AE06-ABD504F66826}" srcOrd="0" destOrd="0" presId="urn:microsoft.com/office/officeart/2005/8/layout/hList1"/>
    <dgm:cxn modelId="{F19A9560-849A-47E4-A8CA-6DC54630F030}" type="presOf" srcId="{E496333F-73E3-4416-ACEB-781E2589BD07}" destId="{43050ECD-A3E9-4C47-8FE6-BEA6034E9946}" srcOrd="0" destOrd="1"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2DE9E99E-62A7-45AE-8D9E-E81603FD29F8}" type="presOf" srcId="{4C93C938-8C86-47CB-9A4F-E6EF7122FEEF}" destId="{43050ECD-A3E9-4C47-8FE6-BEA6034E9946}" srcOrd="0" destOrd="0" presId="urn:microsoft.com/office/officeart/2005/8/layout/hList1"/>
    <dgm:cxn modelId="{66D3401E-E7BA-49C3-ACB0-1C0E32D9AD54}" type="presOf" srcId="{1621E50D-3B01-4117-A07E-2AE1349B9A0F}" destId="{43050ECD-A3E9-4C47-8FE6-BEA6034E9946}" srcOrd="0" destOrd="2" presId="urn:microsoft.com/office/officeart/2005/8/layout/hList1"/>
    <dgm:cxn modelId="{963E1EB3-C98A-4290-AA5C-3C8C5497A71C}" type="presOf" srcId="{3353E323-CB19-43FF-8D69-18AB74F7A767}" destId="{E930BD52-F34E-4EBD-9A9B-C7DEB21F1E79}" srcOrd="0" destOrd="0" presId="urn:microsoft.com/office/officeart/2005/8/layout/hList1"/>
    <dgm:cxn modelId="{2B8586C5-FD8B-4F00-B66B-98C4E2B0D5BE}" srcId="{3353E323-CB19-43FF-8D69-18AB74F7A767}" destId="{E496333F-73E3-4416-ACEB-781E2589BD07}" srcOrd="1" destOrd="0" parTransId="{BC3CBCD1-CCD9-460D-9DFB-CA683E81789A}" sibTransId="{86AC4126-B89A-4BFA-8A25-48F82BF7B59E}"/>
    <dgm:cxn modelId="{C0D5096C-51EE-41B5-B52B-3F24F36974EC}" srcId="{3353E323-CB19-43FF-8D69-18AB74F7A767}" destId="{1621E50D-3B01-4117-A07E-2AE1349B9A0F}" srcOrd="2" destOrd="0" parTransId="{FACB1F1F-7853-4B79-A4B6-B9CF5EB341CF}" sibTransId="{72963D88-302D-45F4-8833-151E7CA0A485}"/>
    <dgm:cxn modelId="{163E7052-2C46-42C3-8436-17DE41F7AE82}" type="presParOf" srcId="{0BFA647E-92FE-45E0-AE06-ABD504F66826}" destId="{C9D697EF-FE5C-402C-830B-CCDCAD89BBD3}" srcOrd="0" destOrd="0" presId="urn:microsoft.com/office/officeart/2005/8/layout/hList1"/>
    <dgm:cxn modelId="{8A8744B7-C5F7-4DBD-870F-1200D8A9ABE8}" type="presParOf" srcId="{C9D697EF-FE5C-402C-830B-CCDCAD89BBD3}" destId="{E930BD52-F34E-4EBD-9A9B-C7DEB21F1E79}" srcOrd="0" destOrd="0" presId="urn:microsoft.com/office/officeart/2005/8/layout/hList1"/>
    <dgm:cxn modelId="{88E6D623-54AD-45D3-B578-FDFBFB4DB717}"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34" qsCatId="simple" csTypeId="urn:microsoft.com/office/officeart/2005/8/colors/accent1_2#9" csCatId="accent1" phldr="1"/>
      <dgm:spPr/>
      <dgm:t>
        <a:bodyPr/>
        <a:lstStyle/>
        <a:p>
          <a:endParaRPr lang="en-US"/>
        </a:p>
      </dgm:t>
    </dgm:pt>
    <dgm:pt modelId="{299F6A74-8351-4A4F-B386-3986EE36DA80}">
      <dgm:prSet custT="1"/>
      <dgm:spPr>
        <a:solidFill>
          <a:srgbClr val="D4F5D6">
            <a:alpha val="90000"/>
          </a:srgbClr>
        </a:solidFill>
        <a:ln>
          <a:solidFill>
            <a:srgbClr val="FDF4DA">
              <a:alpha val="90000"/>
            </a:srgbClr>
          </a:solidFill>
        </a:ln>
      </dgm:spPr>
      <dgm:t>
        <a:bodyPr/>
        <a:lstStyle/>
        <a:p>
          <a:r>
            <a:rPr lang="es-ES" sz="1200" noProof="0" dirty="0" smtClean="0">
              <a:solidFill>
                <a:schemeClr val="tx1"/>
              </a:solidFill>
              <a:effectLst/>
              <a:latin typeface="+mn-lt"/>
              <a:ea typeface="+mn-ea"/>
              <a:cs typeface="+mn-cs"/>
            </a:rPr>
            <a:t>El objetivo de una “</a:t>
          </a:r>
          <a:r>
            <a:rPr lang="es-ES" sz="1200" i="1" noProof="0" dirty="0" smtClean="0">
              <a:solidFill>
                <a:schemeClr val="tx1"/>
              </a:solidFill>
              <a:effectLst/>
              <a:latin typeface="+mn-lt"/>
              <a:ea typeface="+mn-ea"/>
              <a:cs typeface="+mn-cs"/>
            </a:rPr>
            <a:t>verificación de identidad</a:t>
          </a:r>
          <a:r>
            <a:rPr lang="es-ES" sz="1200" noProof="0" dirty="0" smtClean="0">
              <a:solidFill>
                <a:schemeClr val="tx1"/>
              </a:solidFill>
              <a:effectLst/>
              <a:latin typeface="+mn-lt"/>
              <a:ea typeface="+mn-ea"/>
              <a:cs typeface="+mn-cs"/>
            </a:rPr>
            <a:t>” es asegurar que aquellos especímenes de plantas, productos vegetales u otros artículos (es decir, componentes de un lugar de origen en particular) que están a punto de ser importados son exclusivamente aquellos que han sido certificados</a:t>
          </a:r>
          <a:endParaRPr lang="es-ES" sz="1200" noProof="0" dirty="0"/>
        </a:p>
      </dgm:t>
    </dgm:pt>
    <dgm:pt modelId="{EF6E2C6E-723C-4874-8599-553030CD9EE4}" type="parTrans" cxnId="{1EF587B5-5CA9-4910-B0A3-3B0B99B35D66}">
      <dgm:prSet/>
      <dgm:spPr/>
      <dgm:t>
        <a:bodyPr/>
        <a:lstStyle/>
        <a:p>
          <a:endParaRPr lang="en-US"/>
        </a:p>
      </dgm:t>
    </dgm:pt>
    <dgm:pt modelId="{326C360D-FFBB-445D-AEC9-622DD3A1709B}" type="sibTrans" cxnId="{1EF587B5-5CA9-4910-B0A3-3B0B99B35D66}">
      <dgm:prSet/>
      <dgm:spPr/>
      <dgm:t>
        <a:bodyPr/>
        <a:lstStyle/>
        <a:p>
          <a:endParaRPr lang="en-US"/>
        </a:p>
      </dgm:t>
    </dgm:pt>
    <dgm:pt modelId="{E5FCF360-F033-4285-A5CA-98DE525AEAA1}">
      <dgm:prSet custT="1"/>
      <dgm:spPr>
        <a:solidFill>
          <a:srgbClr val="D4F5D6">
            <a:alpha val="90000"/>
          </a:srgbClr>
        </a:solidFill>
        <a:ln>
          <a:solidFill>
            <a:srgbClr val="FDF4DA">
              <a:alpha val="90000"/>
            </a:srgbClr>
          </a:solidFill>
        </a:ln>
      </dgm:spPr>
      <dgm:t>
        <a:bodyPr/>
        <a:lstStyle/>
        <a:p>
          <a:r>
            <a:rPr lang="es-ES" sz="1200" noProof="0" dirty="0" smtClean="0">
              <a:solidFill>
                <a:schemeClr val="tx1"/>
              </a:solidFill>
              <a:effectLst/>
              <a:latin typeface="+mn-lt"/>
              <a:ea typeface="+mn-ea"/>
              <a:cs typeface="+mn-cs"/>
            </a:rPr>
            <a:t>Por lo tanto, la “identidad“ de un envío comprende: sus componentes (su contenido material básico) y su origen (su característica inmaterial básica)</a:t>
          </a:r>
          <a:endParaRPr lang="es-ES" sz="1200" noProof="0" dirty="0"/>
        </a:p>
      </dgm:t>
    </dgm:pt>
    <dgm:pt modelId="{12F8C3F4-6AAE-4F5B-9462-6F639F63D9BE}" type="parTrans" cxnId="{11F5CF1E-C042-4F66-B77B-70F5A493A8BE}">
      <dgm:prSet/>
      <dgm:spPr/>
      <dgm:t>
        <a:bodyPr/>
        <a:lstStyle/>
        <a:p>
          <a:endParaRPr lang="en-US"/>
        </a:p>
      </dgm:t>
    </dgm:pt>
    <dgm:pt modelId="{E7505D44-C044-4B4D-93C5-0C4A0EA7F6A0}" type="sibTrans" cxnId="{11F5CF1E-C042-4F66-B77B-70F5A493A8BE}">
      <dgm:prSet/>
      <dgm:spPr/>
      <dgm:t>
        <a:bodyPr/>
        <a:lstStyle/>
        <a:p>
          <a:endParaRPr lang="en-US"/>
        </a:p>
      </dgm:t>
    </dgm:pt>
    <dgm:pt modelId="{DB097ACE-C377-4A09-8D3A-F616BC193E64}">
      <dgm:prSet custT="1"/>
      <dgm:spPr>
        <a:solidFill>
          <a:srgbClr val="D4F5D6">
            <a:alpha val="90000"/>
          </a:srgbClr>
        </a:solidFill>
        <a:ln>
          <a:solidFill>
            <a:srgbClr val="FDF4DA">
              <a:alpha val="90000"/>
            </a:srgbClr>
          </a:solidFill>
        </a:ln>
      </dgm:spPr>
      <dgm:t>
        <a:bodyPr/>
        <a:lstStyle/>
        <a:p>
          <a:r>
            <a:rPr lang="es-ES" sz="1200" noProof="0" dirty="0" smtClean="0">
              <a:solidFill>
                <a:schemeClr val="tx1"/>
              </a:solidFill>
              <a:effectLst/>
              <a:latin typeface="+mn-lt"/>
              <a:ea typeface="+mn-ea"/>
              <a:cs typeface="+mn-cs"/>
            </a:rPr>
            <a:t>En términos generales, los “componentes” corresponden a las secciones del certificado fitosanitario “nombre del producto y cantidad declarada” y “nombre botánico de las plantas”, que se mencionan en la definición.</a:t>
          </a:r>
          <a:endParaRPr lang="es-ES" altLang="ja-JP" sz="1200" noProof="0" dirty="0"/>
        </a:p>
      </dgm:t>
    </dgm:pt>
    <dgm:pt modelId="{D1BE61E0-A98F-481E-BB38-072EDA4CAFCE}" type="parTrans" cxnId="{C289065F-4B8A-4ABC-9547-38F5A9815BBB}">
      <dgm:prSet/>
      <dgm:spPr/>
      <dgm:t>
        <a:bodyPr/>
        <a:lstStyle/>
        <a:p>
          <a:endParaRPr lang="en-US"/>
        </a:p>
      </dgm:t>
    </dgm:pt>
    <dgm:pt modelId="{7802A90C-71FB-41FC-9AA2-BC75FDD75069}" type="sibTrans" cxnId="{C289065F-4B8A-4ABC-9547-38F5A9815BBB}">
      <dgm:prSet/>
      <dgm:spPr/>
      <dgm:t>
        <a:bodyPr/>
        <a:lstStyle/>
        <a:p>
          <a:endParaRPr lang="en-US"/>
        </a:p>
      </dgm:t>
    </dgm:pt>
    <dgm:pt modelId="{3353E323-CB19-43FF-8D69-18AB74F7A767}">
      <dgm:prSet phldrT="[Text]" custT="1"/>
      <dgm:spPr>
        <a:solidFill>
          <a:srgbClr val="46DE54"/>
        </a:solidFill>
        <a:ln>
          <a:solidFill>
            <a:srgbClr val="F6C233"/>
          </a:solidFill>
        </a:ln>
      </dgm:spPr>
      <dgm:t>
        <a:bodyPr/>
        <a:lstStyle/>
        <a:p>
          <a:pPr algn="l">
            <a:spcAft>
              <a:spcPts val="588"/>
            </a:spcAft>
          </a:pPr>
          <a:r>
            <a:rPr lang="es-ES" sz="1400" b="1" noProof="0" dirty="0" smtClean="0">
              <a:solidFill>
                <a:schemeClr val="tx1"/>
              </a:solidFill>
              <a:effectLst>
                <a:outerShdw blurRad="38100" dist="38100" dir="2700000" algn="tl">
                  <a:srgbClr val="000000">
                    <a:alpha val="43137"/>
                  </a:srgbClr>
                </a:outerShdw>
              </a:effectLst>
            </a:rPr>
            <a:t>“I</a:t>
          </a:r>
          <a:r>
            <a:rPr lang="es-ES" sz="1400" b="1" i="0" noProof="0" dirty="0" smtClean="0">
              <a:solidFill>
                <a:schemeClr val="tx1"/>
              </a:solidFill>
              <a:effectLst>
                <a:outerShdw blurRad="38100" dist="38100" dir="2700000" algn="tl">
                  <a:srgbClr val="000000">
                    <a:alpha val="43137"/>
                  </a:srgbClr>
                </a:outerShdw>
              </a:effectLst>
            </a:rPr>
            <a:t>dentidad </a:t>
          </a:r>
          <a:r>
            <a:rPr lang="es-ES" sz="1400" i="0" noProof="0" dirty="0" smtClean="0">
              <a:solidFill>
                <a:schemeClr val="tx1"/>
              </a:solidFill>
              <a:effectLst>
                <a:outerShdw blurRad="38100" dist="38100" dir="2700000" algn="tl">
                  <a:srgbClr val="000000">
                    <a:alpha val="43137"/>
                  </a:srgbClr>
                </a:outerShdw>
              </a:effectLst>
            </a:rPr>
            <a:t>(de un </a:t>
          </a:r>
          <a:r>
            <a:rPr lang="es-ES" sz="1400" b="1" i="0" noProof="0" dirty="0" smtClean="0">
              <a:solidFill>
                <a:schemeClr val="tx1"/>
              </a:solidFill>
              <a:effectLst>
                <a:outerShdw blurRad="38100" dist="38100" dir="2700000" algn="tl">
                  <a:srgbClr val="000000">
                    <a:alpha val="43137"/>
                  </a:srgbClr>
                </a:outerShdw>
              </a:effectLst>
            </a:rPr>
            <a:t>envío</a:t>
          </a:r>
          <a:r>
            <a:rPr lang="es-ES" sz="1400" i="0" noProof="0" dirty="0" smtClean="0">
              <a:solidFill>
                <a:schemeClr val="tx1"/>
              </a:solidFill>
              <a:effectLst>
                <a:outerShdw blurRad="38100" dist="38100" dir="2700000" algn="tl">
                  <a:srgbClr val="000000">
                    <a:alpha val="43137"/>
                  </a:srgbClr>
                </a:outerShdw>
              </a:effectLst>
            </a:rPr>
            <a:t>)</a:t>
          </a:r>
          <a:r>
            <a:rPr lang="es-ES" sz="1400" b="1" noProof="0" dirty="0" smtClean="0">
              <a:solidFill>
                <a:schemeClr val="tx1"/>
              </a:solidFill>
              <a:effectLst>
                <a:outerShdw blurRad="38100" dist="38100" dir="2700000" algn="tl">
                  <a:srgbClr val="000000">
                    <a:alpha val="43137"/>
                  </a:srgbClr>
                </a:outerShdw>
              </a:effectLst>
            </a:rPr>
            <a:t>”:</a:t>
          </a:r>
        </a:p>
        <a:p>
          <a:pPr algn="l">
            <a:spcAft>
              <a:spcPts val="588"/>
            </a:spcAft>
          </a:pPr>
          <a:r>
            <a:rPr lang="es-ES" sz="1400" noProof="0" dirty="0" smtClean="0">
              <a:solidFill>
                <a:schemeClr val="tx1"/>
              </a:solidFill>
              <a:effectLst/>
            </a:rPr>
            <a:t>“</a:t>
          </a:r>
          <a:r>
            <a:rPr lang="es-ES" sz="1400" noProof="0" dirty="0" smtClean="0">
              <a:solidFill>
                <a:schemeClr val="tx1"/>
              </a:solidFill>
            </a:rPr>
            <a:t>Los componentes de un </a:t>
          </a:r>
          <a:r>
            <a:rPr lang="es-ES" sz="1400" b="1" noProof="0" dirty="0" smtClean="0">
              <a:solidFill>
                <a:schemeClr val="tx1"/>
              </a:solidFill>
            </a:rPr>
            <a:t>envío</a:t>
          </a:r>
          <a:r>
            <a:rPr lang="es-ES" sz="1400" noProof="0" dirty="0" smtClean="0">
              <a:solidFill>
                <a:schemeClr val="tx1"/>
              </a:solidFill>
            </a:rPr>
            <a:t> cubiertos por su </a:t>
          </a:r>
          <a:r>
            <a:rPr lang="es-ES" sz="1400" b="1" noProof="0" dirty="0" smtClean="0">
              <a:solidFill>
                <a:schemeClr val="tx1"/>
              </a:solidFill>
            </a:rPr>
            <a:t>certificado fitosanitario</a:t>
          </a:r>
          <a:r>
            <a:rPr lang="es-ES" sz="1400" noProof="0" dirty="0" smtClean="0">
              <a:solidFill>
                <a:schemeClr val="tx1"/>
              </a:solidFill>
            </a:rPr>
            <a:t> y descritos en las secciones “nombre del producto y cantidad declarada”, “nombre botánico de las </a:t>
          </a:r>
          <a:r>
            <a:rPr lang="es-ES" sz="1400" b="1" noProof="0" dirty="0" smtClean="0">
              <a:solidFill>
                <a:schemeClr val="tx1"/>
              </a:solidFill>
            </a:rPr>
            <a:t>plantas</a:t>
          </a:r>
          <a:r>
            <a:rPr lang="es-ES" sz="1400" noProof="0" dirty="0" smtClean="0">
              <a:solidFill>
                <a:schemeClr val="tx1"/>
              </a:solidFill>
            </a:rPr>
            <a:t>” y “lugar de origen”.</a:t>
          </a:r>
          <a:r>
            <a:rPr lang="es-ES" sz="1400" noProof="0" dirty="0" smtClean="0">
              <a:solidFill>
                <a:schemeClr val="tx1"/>
              </a:solidFill>
              <a:effectLst/>
            </a:rPr>
            <a:t>”</a:t>
          </a:r>
        </a:p>
        <a:p>
          <a:pPr algn="l"/>
          <a:endParaRPr lang="es-ES" sz="1400" noProof="0" dirty="0">
            <a:solidFill>
              <a:schemeClr val="tx1"/>
            </a:solidFill>
            <a:effectLst/>
            <a:latin typeface="Arial" panose="020B0604020202020204"/>
            <a:ea typeface="+mn-ea"/>
            <a:cs typeface="Arial" panose="020B0604020202020204"/>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122DAB36-5387-4A5D-BCAA-B2CB2C02D155}">
      <dgm:prSet custT="1"/>
      <dgm:spPr>
        <a:solidFill>
          <a:srgbClr val="D4F5D6">
            <a:alpha val="90000"/>
          </a:srgbClr>
        </a:solidFill>
        <a:ln>
          <a:solidFill>
            <a:srgbClr val="FDF4DA">
              <a:alpha val="90000"/>
            </a:srgbClr>
          </a:solidFill>
        </a:ln>
      </dgm:spPr>
      <dgm:t>
        <a:bodyPr/>
        <a:lstStyle/>
        <a:p>
          <a:r>
            <a:rPr lang="es-ES" sz="1200" noProof="0" dirty="0" smtClean="0">
              <a:solidFill>
                <a:schemeClr val="tx1"/>
              </a:solidFill>
              <a:effectLst/>
              <a:latin typeface="+mn-lt"/>
              <a:ea typeface="+mn-ea"/>
              <a:cs typeface="+mn-cs"/>
            </a:rPr>
            <a:t>El origen del envío también es una parte importante de su identidad y corresponde a la sección del certificado fitosanitario “lugar de origen", tal como se expresa en la definición y se explica en la NIMF 12 (Certificados fitosanitarios).</a:t>
          </a:r>
          <a:endParaRPr lang="es-ES" altLang="ja-JP" sz="1200" noProof="0" dirty="0"/>
        </a:p>
      </dgm:t>
    </dgm:pt>
    <dgm:pt modelId="{A104601C-C347-41F0-8EBE-C688048E2A9B}" type="parTrans" cxnId="{014C2DCE-4D77-484F-99E8-2241B85FD83E}">
      <dgm:prSet/>
      <dgm:spPr/>
      <dgm:t>
        <a:bodyPr/>
        <a:lstStyle/>
        <a:p>
          <a:endParaRPr lang="fr-FR"/>
        </a:p>
      </dgm:t>
    </dgm:pt>
    <dgm:pt modelId="{1F5D9971-9CF0-47A7-AEBD-91A5C9580C37}" type="sibTrans" cxnId="{014C2DCE-4D77-484F-99E8-2241B85FD83E}">
      <dgm:prSet/>
      <dgm:spPr/>
      <dgm:t>
        <a:bodyPr/>
        <a:lstStyle/>
        <a:p>
          <a:endParaRPr lang="fr-FR"/>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s-ES"/>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custScaleY="100000" custLinFactNeighborX="2" custLinFactNeighborY="21650">
        <dgm:presLayoutVars>
          <dgm:chMax val="0"/>
          <dgm:chPref val="0"/>
          <dgm:bulletEnabled val="1"/>
        </dgm:presLayoutVars>
      </dgm:prSet>
      <dgm:spPr/>
      <dgm:t>
        <a:bodyPr/>
        <a:lstStyle/>
        <a:p>
          <a:endParaRPr lang="es-ES"/>
        </a:p>
      </dgm:t>
    </dgm:pt>
    <dgm:pt modelId="{43050ECD-A3E9-4C47-8FE6-BEA6034E9946}" type="pres">
      <dgm:prSet presAssocID="{3353E323-CB19-43FF-8D69-18AB74F7A767}" presName="desTx" presStyleLbl="alignAccFollowNode1" presStyleIdx="0" presStyleCnt="1" custScaleX="100196" custScaleY="100000" custLinFactNeighborX="2" custLinFactNeighborY="-911">
        <dgm:presLayoutVars>
          <dgm:bulletEnabled val="1"/>
        </dgm:presLayoutVars>
      </dgm:prSet>
      <dgm:spPr/>
      <dgm:t>
        <a:bodyPr/>
        <a:lstStyle/>
        <a:p>
          <a:endParaRPr lang="es-ES"/>
        </a:p>
      </dgm:t>
    </dgm:pt>
  </dgm:ptLst>
  <dgm:cxnLst>
    <dgm:cxn modelId="{9518A0D1-C79A-4E4E-A9B5-DCA86F3820AB}" srcId="{5E1F010D-719A-4457-87E8-5D7769197D3B}" destId="{3353E323-CB19-43FF-8D69-18AB74F7A767}" srcOrd="0" destOrd="0" parTransId="{EEC5F49C-8AE3-4E2A-A215-8770DB5B82C1}" sibTransId="{5BC80C2B-A228-4D8A-8A84-A7B9DDD08700}"/>
    <dgm:cxn modelId="{C289065F-4B8A-4ABC-9547-38F5A9815BBB}" srcId="{3353E323-CB19-43FF-8D69-18AB74F7A767}" destId="{DB097ACE-C377-4A09-8D3A-F616BC193E64}" srcOrd="2" destOrd="0" parTransId="{D1BE61E0-A98F-481E-BB38-072EDA4CAFCE}" sibTransId="{7802A90C-71FB-41FC-9AA2-BC75FDD75069}"/>
    <dgm:cxn modelId="{11F5CF1E-C042-4F66-B77B-70F5A493A8BE}" srcId="{3353E323-CB19-43FF-8D69-18AB74F7A767}" destId="{E5FCF360-F033-4285-A5CA-98DE525AEAA1}" srcOrd="1" destOrd="0" parTransId="{12F8C3F4-6AAE-4F5B-9462-6F639F63D9BE}" sibTransId="{E7505D44-C044-4B4D-93C5-0C4A0EA7F6A0}"/>
    <dgm:cxn modelId="{1900ACFF-68C7-4960-8D77-444A1FB2B069}" type="presOf" srcId="{122DAB36-5387-4A5D-BCAA-B2CB2C02D155}" destId="{43050ECD-A3E9-4C47-8FE6-BEA6034E9946}" srcOrd="0" destOrd="3" presId="urn:microsoft.com/office/officeart/2005/8/layout/hList1"/>
    <dgm:cxn modelId="{61F0FF2F-763D-4925-9335-FDD15B5F4CFB}" type="presOf" srcId="{DB097ACE-C377-4A09-8D3A-F616BC193E64}" destId="{43050ECD-A3E9-4C47-8FE6-BEA6034E9946}" srcOrd="0" destOrd="2" presId="urn:microsoft.com/office/officeart/2005/8/layout/hList1"/>
    <dgm:cxn modelId="{52B57933-0E0D-4542-825D-C30016D42060}" type="presOf" srcId="{E5FCF360-F033-4285-A5CA-98DE525AEAA1}" destId="{43050ECD-A3E9-4C47-8FE6-BEA6034E9946}" srcOrd="0" destOrd="1" presId="urn:microsoft.com/office/officeart/2005/8/layout/hList1"/>
    <dgm:cxn modelId="{014C2DCE-4D77-484F-99E8-2241B85FD83E}" srcId="{3353E323-CB19-43FF-8D69-18AB74F7A767}" destId="{122DAB36-5387-4A5D-BCAA-B2CB2C02D155}" srcOrd="3" destOrd="0" parTransId="{A104601C-C347-41F0-8EBE-C688048E2A9B}" sibTransId="{1F5D9971-9CF0-47A7-AEBD-91A5C9580C37}"/>
    <dgm:cxn modelId="{D928859F-FEE0-487F-B16C-11F151161BF8}" type="presOf" srcId="{5E1F010D-719A-4457-87E8-5D7769197D3B}" destId="{0BFA647E-92FE-45E0-AE06-ABD504F66826}" srcOrd="0" destOrd="0" presId="urn:microsoft.com/office/officeart/2005/8/layout/hList1"/>
    <dgm:cxn modelId="{2C6EAE68-11AB-4F9D-BD8F-A4E1DD24F7B4}" type="presOf" srcId="{299F6A74-8351-4A4F-B386-3986EE36DA80}" destId="{43050ECD-A3E9-4C47-8FE6-BEA6034E9946}" srcOrd="0" destOrd="0" presId="urn:microsoft.com/office/officeart/2005/8/layout/hList1"/>
    <dgm:cxn modelId="{1EF587B5-5CA9-4910-B0A3-3B0B99B35D66}" srcId="{3353E323-CB19-43FF-8D69-18AB74F7A767}" destId="{299F6A74-8351-4A4F-B386-3986EE36DA80}" srcOrd="0" destOrd="0" parTransId="{EF6E2C6E-723C-4874-8599-553030CD9EE4}" sibTransId="{326C360D-FFBB-445D-AEC9-622DD3A1709B}"/>
    <dgm:cxn modelId="{963E1EB3-C98A-4290-AA5C-3C8C5497A71C}" type="presOf" srcId="{3353E323-CB19-43FF-8D69-18AB74F7A767}" destId="{E930BD52-F34E-4EBD-9A9B-C7DEB21F1E79}" srcOrd="0" destOrd="0" presId="urn:microsoft.com/office/officeart/2005/8/layout/hList1"/>
    <dgm:cxn modelId="{163E7052-2C46-42C3-8436-17DE41F7AE82}" type="presParOf" srcId="{0BFA647E-92FE-45E0-AE06-ABD504F66826}" destId="{C9D697EF-FE5C-402C-830B-CCDCAD89BBD3}" srcOrd="0" destOrd="0" presId="urn:microsoft.com/office/officeart/2005/8/layout/hList1"/>
    <dgm:cxn modelId="{8A8744B7-C5F7-4DBD-870F-1200D8A9ABE8}" type="presParOf" srcId="{C9D697EF-FE5C-402C-830B-CCDCAD89BBD3}" destId="{E930BD52-F34E-4EBD-9A9B-C7DEB21F1E79}" srcOrd="0" destOrd="0" presId="urn:microsoft.com/office/officeart/2005/8/layout/hList1"/>
    <dgm:cxn modelId="{88E6D623-54AD-45D3-B578-FDFBFB4DB717}"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35"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s-ES" altLang="ja-JP" sz="1400" b="1" noProof="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a:t>
          </a:r>
          <a:r>
            <a:rPr lang="es-ES" sz="1400" b="1" noProof="0" dirty="0" smtClean="0">
              <a:solidFill>
                <a:schemeClr val="bg1"/>
              </a:solidFill>
              <a:effectLst>
                <a:outerShdw blurRad="38100" dist="38100" dir="2700000" algn="tl">
                  <a:srgbClr val="000000">
                    <a:alpha val="43137"/>
                  </a:srgbClr>
                </a:outerShdw>
              </a:effectLst>
            </a:rPr>
            <a:t>Integridad</a:t>
          </a:r>
          <a:r>
            <a:rPr lang="es-ES" sz="1400" noProof="0" dirty="0" smtClean="0">
              <a:solidFill>
                <a:schemeClr val="bg1"/>
              </a:solidFill>
              <a:effectLst>
                <a:outerShdw blurRad="38100" dist="38100" dir="2700000" algn="tl">
                  <a:srgbClr val="000000">
                    <a:alpha val="43137"/>
                  </a:srgbClr>
                </a:outerShdw>
              </a:effectLst>
            </a:rPr>
            <a:t> (de un </a:t>
          </a:r>
          <a:r>
            <a:rPr lang="es-ES" sz="1400" b="1" noProof="0" dirty="0" smtClean="0">
              <a:solidFill>
                <a:schemeClr val="bg1"/>
              </a:solidFill>
              <a:effectLst>
                <a:outerShdw blurRad="38100" dist="38100" dir="2700000" algn="tl">
                  <a:srgbClr val="000000">
                    <a:alpha val="43137"/>
                  </a:srgbClr>
                </a:outerShdw>
              </a:effectLst>
            </a:rPr>
            <a:t>envío</a:t>
          </a:r>
          <a:r>
            <a:rPr lang="es-ES" sz="1400" noProof="0" dirty="0" smtClean="0">
              <a:solidFill>
                <a:schemeClr val="bg1"/>
              </a:solidFill>
              <a:effectLst>
                <a:outerShdw blurRad="38100" dist="38100" dir="2700000" algn="tl">
                  <a:srgbClr val="000000">
                    <a:alpha val="43137"/>
                  </a:srgbClr>
                </a:outerShdw>
              </a:effectLst>
            </a:rPr>
            <a:t>)</a:t>
          </a:r>
          <a:r>
            <a:rPr lang="es-ES" altLang="ja-JP" sz="1400" b="1" noProof="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 </a:t>
          </a:r>
        </a:p>
        <a:p>
          <a:pPr algn="l"/>
          <a:r>
            <a:rPr lang="es-ES" altLang="ja-JP" sz="1400" noProof="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a:t>
          </a:r>
          <a:r>
            <a:rPr lang="es-ES" sz="1400" strike="sngStrike" noProof="0" dirty="0" smtClean="0">
              <a:solidFill>
                <a:schemeClr val="bg1"/>
              </a:solidFill>
            </a:rPr>
            <a:t>Composición </a:t>
          </a:r>
          <a:r>
            <a:rPr lang="es-ES" sz="1400" u="sng" noProof="0" dirty="0" smtClean="0">
              <a:solidFill>
                <a:schemeClr val="bg1"/>
              </a:solidFill>
            </a:rPr>
            <a:t>Estado</a:t>
          </a:r>
          <a:r>
            <a:rPr lang="es-ES" sz="1400" noProof="0" dirty="0" smtClean="0">
              <a:solidFill>
                <a:schemeClr val="bg1"/>
              </a:solidFill>
            </a:rPr>
            <a:t> de un </a:t>
          </a:r>
          <a:r>
            <a:rPr lang="es-ES" sz="1400" b="1" noProof="0" dirty="0" smtClean="0">
              <a:solidFill>
                <a:schemeClr val="bg1"/>
              </a:solidFill>
            </a:rPr>
            <a:t>envío </a:t>
          </a:r>
          <a:r>
            <a:rPr lang="es-ES" sz="1400" u="sng" noProof="0" dirty="0" smtClean="0">
              <a:solidFill>
                <a:schemeClr val="bg1"/>
              </a:solidFill>
            </a:rPr>
            <a:t>cuya </a:t>
          </a:r>
          <a:r>
            <a:rPr lang="es-ES" sz="1400" b="1" u="sng" noProof="0" dirty="0" smtClean="0">
              <a:solidFill>
                <a:schemeClr val="bg1"/>
              </a:solidFill>
            </a:rPr>
            <a:t>identidad</a:t>
          </a:r>
          <a:r>
            <a:rPr lang="es-ES" sz="1400" u="sng" noProof="0" dirty="0" smtClean="0">
              <a:solidFill>
                <a:schemeClr val="bg1"/>
              </a:solidFill>
            </a:rPr>
            <a:t> permanece inalterada y cuyos precintos o </a:t>
          </a:r>
          <a:r>
            <a:rPr lang="es-ES" sz="1400" b="1" u="sng" noProof="0" dirty="0" smtClean="0">
              <a:solidFill>
                <a:schemeClr val="bg1"/>
              </a:solidFill>
            </a:rPr>
            <a:t>embalaje</a:t>
          </a:r>
          <a:r>
            <a:rPr lang="es-ES" sz="1400" u="sng" noProof="0" dirty="0" smtClean="0">
              <a:solidFill>
                <a:schemeClr val="bg1"/>
              </a:solidFill>
            </a:rPr>
            <a:t> no están dañados </a:t>
          </a:r>
          <a:r>
            <a:rPr lang="es-ES" sz="1400" strike="sngStrike" noProof="0" dirty="0" smtClean="0">
              <a:solidFill>
                <a:schemeClr val="bg1"/>
              </a:solidFill>
            </a:rPr>
            <a:t>tal como lo describe su </a:t>
          </a:r>
          <a:r>
            <a:rPr lang="es-ES" sz="1400" b="1" strike="sngStrike" noProof="0" dirty="0" smtClean="0">
              <a:solidFill>
                <a:schemeClr val="bg1"/>
              </a:solidFill>
            </a:rPr>
            <a:t>certificado fitosanitario</a:t>
          </a:r>
          <a:r>
            <a:rPr lang="es-ES" sz="1400" strike="sngStrike" noProof="0" dirty="0" smtClean="0">
              <a:solidFill>
                <a:schemeClr val="bg1"/>
              </a:solidFill>
            </a:rPr>
            <a:t> u otro documento </a:t>
          </a:r>
          <a:r>
            <a:rPr lang="es-ES" sz="1400" b="1" strike="sngStrike" noProof="0" dirty="0" smtClean="0">
              <a:solidFill>
                <a:schemeClr val="bg1"/>
              </a:solidFill>
            </a:rPr>
            <a:t>oficialmente</a:t>
          </a:r>
          <a:r>
            <a:rPr lang="es-ES" sz="1400" strike="sngStrike" noProof="0" dirty="0" smtClean="0">
              <a:solidFill>
                <a:schemeClr val="bg1"/>
              </a:solidFill>
            </a:rPr>
            <a:t> aceptable, mantenido sin pérdidas, adiciones ni sustituciones</a:t>
          </a:r>
          <a:r>
            <a:rPr lang="es-ES" altLang="ja-JP" sz="1400" strike="noStrike" noProof="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a:t>
          </a:r>
          <a:endParaRPr lang="es-ES" sz="1400" strike="noStrike" noProof="0" dirty="0">
            <a:solidFill>
              <a:schemeClr val="bg1"/>
            </a:solidFill>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s-ES" noProof="0" dirty="0">
            <a:solidFill>
              <a:schemeClr val="tx1"/>
            </a:solidFill>
          </a:endParaRPr>
        </a:p>
      </dgm:t>
    </dgm:pt>
    <dgm:pt modelId="{EEC5F49C-8AE3-4E2A-A215-8770DB5B82C1}" type="parTrans" cxnId="{9518A0D1-C79A-4E4E-A9B5-DCA86F3820AB}">
      <dgm:prSet/>
      <dgm:spPr/>
      <dgm:t>
        <a:bodyPr/>
        <a:lstStyle/>
        <a:p>
          <a:endParaRPr lang="es-ES" noProof="0" dirty="0">
            <a:solidFill>
              <a:schemeClr val="tx1"/>
            </a:solidFill>
          </a:endParaRPr>
        </a:p>
      </dgm:t>
    </dgm:pt>
    <dgm:pt modelId="{E496333F-73E3-4416-ACEB-781E2589BD07}">
      <dgm:prSet custT="1"/>
      <dgm:spPr/>
      <dgm:t>
        <a:bodyPr/>
        <a:lstStyle/>
        <a:p>
          <a:r>
            <a:rPr lang="es-ES" sz="1400" noProof="0" dirty="0" smtClean="0">
              <a:solidFill>
                <a:schemeClr val="tx1"/>
              </a:solidFill>
              <a:effectLst/>
              <a:latin typeface="+mn-lt"/>
              <a:ea typeface="+mn-ea"/>
              <a:cs typeface="+mn-cs"/>
            </a:rPr>
            <a:t>A</a:t>
          </a:r>
          <a:r>
            <a:rPr lang="es-ES" sz="1400" noProof="0" dirty="0" smtClean="0"/>
            <a:t>l referirse a la definición propuesta de “identidad (de un envío)” , se aclara la relación entre los dos conceptos y se simplifica la definición de integridad (de un envío)”;</a:t>
          </a:r>
          <a:endParaRPr lang="es-ES" sz="1400" noProof="0" dirty="0">
            <a:solidFill>
              <a:schemeClr val="tx1"/>
            </a:solidFill>
          </a:endParaRPr>
        </a:p>
      </dgm:t>
    </dgm:pt>
    <dgm:pt modelId="{BC3CBCD1-CCD9-460D-9DFB-CA683E81789A}" type="parTrans" cxnId="{2B8586C5-FD8B-4F00-B66B-98C4E2B0D5BE}">
      <dgm:prSet/>
      <dgm:spPr/>
      <dgm:t>
        <a:bodyPr/>
        <a:lstStyle/>
        <a:p>
          <a:endParaRPr lang="es-ES" noProof="0" dirty="0">
            <a:solidFill>
              <a:schemeClr val="tx1"/>
            </a:solidFill>
          </a:endParaRPr>
        </a:p>
      </dgm:t>
    </dgm:pt>
    <dgm:pt modelId="{86AC4126-B89A-4BFA-8A25-48F82BF7B59E}" type="sibTrans" cxnId="{2B8586C5-FD8B-4F00-B66B-98C4E2B0D5BE}">
      <dgm:prSet/>
      <dgm:spPr/>
      <dgm:t>
        <a:bodyPr/>
        <a:lstStyle/>
        <a:p>
          <a:endParaRPr lang="es-ES" noProof="0" dirty="0">
            <a:solidFill>
              <a:schemeClr val="tx1"/>
            </a:solidFill>
          </a:endParaRPr>
        </a:p>
      </dgm:t>
    </dgm:pt>
    <dgm:pt modelId="{3F272F52-B6E6-474A-A907-206CEF68C2E7}">
      <dgm:prSet custT="1"/>
      <dgm:spPr/>
      <dgm:t>
        <a:bodyPr/>
        <a:lstStyle/>
        <a:p>
          <a:r>
            <a:rPr lang="es-ES" sz="1400" noProof="0" dirty="0" smtClean="0">
              <a:solidFill>
                <a:schemeClr val="tx1"/>
              </a:solidFill>
              <a:effectLst/>
              <a:latin typeface="+mn-lt"/>
              <a:ea typeface="+mn-ea"/>
              <a:cs typeface="+mn-cs"/>
            </a:rPr>
            <a:t>El texto “</a:t>
          </a:r>
          <a:r>
            <a:rPr lang="es-ES" sz="1400" i="1" noProof="0" dirty="0" smtClean="0">
              <a:solidFill>
                <a:schemeClr val="tx1"/>
              </a:solidFill>
              <a:effectLst/>
              <a:latin typeface="+mn-lt"/>
              <a:ea typeface="+mn-ea"/>
              <a:cs typeface="+mn-cs"/>
            </a:rPr>
            <a:t>su identidad permanece inalterada</a:t>
          </a:r>
          <a:r>
            <a:rPr lang="es-ES" sz="1400" noProof="0" dirty="0" smtClean="0">
              <a:solidFill>
                <a:schemeClr val="tx1"/>
              </a:solidFill>
              <a:effectLst/>
              <a:latin typeface="+mn-lt"/>
              <a:ea typeface="+mn-ea"/>
              <a:cs typeface="+mn-cs"/>
            </a:rPr>
            <a:t>” enfatiza mejor la principal preocupación fitosanitaria, esto es que los especímenes de plantas, productos vegetales y otros artículos (esto es </a:t>
          </a:r>
          <a:r>
            <a:rPr lang="es-ES" sz="1400" i="1" noProof="0" dirty="0" smtClean="0">
              <a:solidFill>
                <a:schemeClr val="tx1"/>
              </a:solidFill>
              <a:effectLst/>
              <a:latin typeface="+mn-lt"/>
              <a:ea typeface="+mn-ea"/>
              <a:cs typeface="+mn-cs"/>
            </a:rPr>
            <a:t>los componentes procedentes de un determinado lugar de origen</a:t>
          </a:r>
          <a:r>
            <a:rPr lang="es-ES" sz="1400" noProof="0" dirty="0" smtClean="0">
              <a:solidFill>
                <a:schemeClr val="tx1"/>
              </a:solidFill>
              <a:effectLst/>
              <a:latin typeface="+mn-lt"/>
              <a:ea typeface="+mn-ea"/>
              <a:cs typeface="+mn-cs"/>
            </a:rPr>
            <a:t>) que se van a importar sean exclusivamente los que se han certificado.</a:t>
          </a:r>
          <a:endParaRPr lang="es-ES" sz="1400" noProof="0" dirty="0">
            <a:solidFill>
              <a:schemeClr val="tx1"/>
            </a:solidFill>
          </a:endParaRPr>
        </a:p>
      </dgm:t>
    </dgm:pt>
    <dgm:pt modelId="{020AEC4E-B03C-4271-8794-58CA19022AAB}" type="parTrans" cxnId="{4BCD56A5-A2BE-4B28-BE72-F27E9DEE155A}">
      <dgm:prSet/>
      <dgm:spPr/>
      <dgm:t>
        <a:bodyPr/>
        <a:lstStyle/>
        <a:p>
          <a:endParaRPr lang="es-ES" noProof="0" dirty="0">
            <a:solidFill>
              <a:schemeClr val="tx1"/>
            </a:solidFill>
          </a:endParaRPr>
        </a:p>
      </dgm:t>
    </dgm:pt>
    <dgm:pt modelId="{216E1BE5-2B57-4BAE-82DF-DE7110AAD8E9}" type="sibTrans" cxnId="{4BCD56A5-A2BE-4B28-BE72-F27E9DEE155A}">
      <dgm:prSet/>
      <dgm:spPr/>
      <dgm:t>
        <a:bodyPr/>
        <a:lstStyle/>
        <a:p>
          <a:endParaRPr lang="es-ES" noProof="0" dirty="0">
            <a:solidFill>
              <a:schemeClr val="tx1"/>
            </a:solidFill>
          </a:endParaRPr>
        </a:p>
      </dgm:t>
    </dgm:pt>
    <dgm:pt modelId="{4ED7D8B6-E89D-4D26-8179-8D329C298DF7}">
      <dgm:prSet custT="1"/>
      <dgm:spPr/>
      <dgm:t>
        <a:bodyPr/>
        <a:lstStyle/>
        <a:p>
          <a:r>
            <a:rPr lang="es-ES" sz="1400" noProof="0" dirty="0" smtClean="0">
              <a:solidFill>
                <a:schemeClr val="tx1"/>
              </a:solidFill>
              <a:effectLst/>
              <a:latin typeface="+mn-lt"/>
              <a:ea typeface="+mn-ea"/>
              <a:cs typeface="+mn-cs"/>
            </a:rPr>
            <a:t>La condición de que los “</a:t>
          </a:r>
          <a:r>
            <a:rPr lang="es-ES" sz="1400" i="1" noProof="0" dirty="0" smtClean="0">
              <a:solidFill>
                <a:schemeClr val="tx1"/>
              </a:solidFill>
              <a:effectLst/>
              <a:latin typeface="+mn-lt"/>
              <a:ea typeface="+mn-ea"/>
              <a:cs typeface="+mn-cs"/>
            </a:rPr>
            <a:t>precintos o embalaje no están dañados</a:t>
          </a:r>
          <a:r>
            <a:rPr lang="es-ES" sz="1400" noProof="0" dirty="0" smtClean="0">
              <a:solidFill>
                <a:schemeClr val="tx1"/>
              </a:solidFill>
              <a:effectLst/>
              <a:latin typeface="+mn-lt"/>
              <a:ea typeface="+mn-ea"/>
              <a:cs typeface="+mn-cs"/>
            </a:rPr>
            <a:t>” se considera un elemento importante de la integridad y por lo tanto se agregó a la definición.</a:t>
          </a:r>
          <a:endParaRPr lang="es-ES" sz="1400" noProof="0" dirty="0">
            <a:solidFill>
              <a:schemeClr val="tx1"/>
            </a:solidFill>
          </a:endParaRPr>
        </a:p>
      </dgm:t>
    </dgm:pt>
    <dgm:pt modelId="{BFBB1473-E248-433A-B6A4-49F9636CC091}" type="parTrans" cxnId="{C684E978-072D-499A-AF0A-2FEB114D5A5D}">
      <dgm:prSet/>
      <dgm:spPr/>
      <dgm:t>
        <a:bodyPr/>
        <a:lstStyle/>
        <a:p>
          <a:endParaRPr lang="es-ES" noProof="0" dirty="0">
            <a:solidFill>
              <a:schemeClr val="tx1"/>
            </a:solidFill>
          </a:endParaRPr>
        </a:p>
      </dgm:t>
    </dgm:pt>
    <dgm:pt modelId="{131C2C30-F854-4C93-9526-47694E30400D}" type="sibTrans" cxnId="{C684E978-072D-499A-AF0A-2FEB114D5A5D}">
      <dgm:prSet/>
      <dgm:spPr/>
      <dgm:t>
        <a:bodyPr/>
        <a:lstStyle/>
        <a:p>
          <a:endParaRPr lang="es-ES" noProof="0" dirty="0">
            <a:solidFill>
              <a:schemeClr val="tx1"/>
            </a:solidFill>
          </a:endParaRPr>
        </a:p>
      </dgm:t>
    </dgm:pt>
    <dgm:pt modelId="{DBA2F345-9A87-43B6-8985-D6A39835DF93}">
      <dgm:prSet custT="1"/>
      <dgm:spPr/>
      <dgm:t>
        <a:bodyPr/>
        <a:lstStyle/>
        <a:p>
          <a:r>
            <a:rPr lang="es-ES" sz="1400" noProof="0" dirty="0" smtClean="0">
              <a:solidFill>
                <a:schemeClr val="tx1"/>
              </a:solidFill>
              <a:effectLst/>
              <a:latin typeface="+mn-lt"/>
              <a:ea typeface="+mn-ea"/>
              <a:cs typeface="+mn-cs"/>
            </a:rPr>
            <a:t>El texto introductorio “</a:t>
          </a:r>
          <a:r>
            <a:rPr lang="es-ES" sz="1400" i="1" noProof="0" dirty="0" smtClean="0">
              <a:solidFill>
                <a:schemeClr val="tx1"/>
              </a:solidFill>
              <a:effectLst/>
              <a:latin typeface="+mn-lt"/>
              <a:ea typeface="+mn-ea"/>
              <a:cs typeface="+mn-cs"/>
            </a:rPr>
            <a:t>Estado de</a:t>
          </a:r>
          <a:r>
            <a:rPr lang="es-ES" sz="1400" noProof="0" dirty="0" smtClean="0">
              <a:solidFill>
                <a:schemeClr val="tx1"/>
              </a:solidFill>
              <a:effectLst/>
              <a:latin typeface="+mn-lt"/>
              <a:ea typeface="+mn-ea"/>
              <a:cs typeface="+mn-cs"/>
            </a:rPr>
            <a:t>” se agregó para enfatizar que la integridad es el estado  (deseable) de un envío y no una acción que se toma en relación a este.</a:t>
          </a:r>
          <a:endParaRPr lang="es-ES" sz="1400" noProof="0" dirty="0">
            <a:solidFill>
              <a:schemeClr val="tx1"/>
            </a:solidFill>
          </a:endParaRPr>
        </a:p>
      </dgm:t>
    </dgm:pt>
    <dgm:pt modelId="{F6735749-9A0D-47D4-9342-EA7301843D10}" type="parTrans" cxnId="{44CD450D-9A60-4996-B4FA-8C72D26CD2E1}">
      <dgm:prSet/>
      <dgm:spPr/>
      <dgm:t>
        <a:bodyPr/>
        <a:lstStyle/>
        <a:p>
          <a:endParaRPr lang="es-ES" noProof="0" dirty="0">
            <a:solidFill>
              <a:schemeClr val="tx1"/>
            </a:solidFill>
          </a:endParaRPr>
        </a:p>
      </dgm:t>
    </dgm:pt>
    <dgm:pt modelId="{56C9FE5C-7C62-4B92-BB18-FE3F707D3002}" type="sibTrans" cxnId="{44CD450D-9A60-4996-B4FA-8C72D26CD2E1}">
      <dgm:prSet/>
      <dgm:spPr/>
      <dgm:t>
        <a:bodyPr/>
        <a:lstStyle/>
        <a:p>
          <a:endParaRPr lang="es-ES" noProof="0" dirty="0">
            <a:solidFill>
              <a:schemeClr val="tx1"/>
            </a:solidFill>
          </a:endParaRPr>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s-ES"/>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s-ES"/>
        </a:p>
      </dgm:t>
    </dgm:pt>
    <dgm:pt modelId="{43050ECD-A3E9-4C47-8FE6-BEA6034E9946}" type="pres">
      <dgm:prSet presAssocID="{3353E323-CB19-43FF-8D69-18AB74F7A767}" presName="desTx" presStyleLbl="alignAccFollowNode1" presStyleIdx="0" presStyleCnt="1" custScaleY="100000" custLinFactNeighborX="281" custLinFactNeighborY="1872">
        <dgm:presLayoutVars>
          <dgm:bulletEnabled val="1"/>
        </dgm:presLayoutVars>
      </dgm:prSet>
      <dgm:spPr/>
      <dgm:t>
        <a:bodyPr/>
        <a:lstStyle/>
        <a:p>
          <a:endParaRPr lang="es-ES"/>
        </a:p>
      </dgm:t>
    </dgm:pt>
  </dgm:ptLst>
  <dgm:cxnLst>
    <dgm:cxn modelId="{2B8586C5-FD8B-4F00-B66B-98C4E2B0D5BE}" srcId="{3353E323-CB19-43FF-8D69-18AB74F7A767}" destId="{E496333F-73E3-4416-ACEB-781E2589BD07}" srcOrd="0" destOrd="0" parTransId="{BC3CBCD1-CCD9-460D-9DFB-CA683E81789A}" sibTransId="{86AC4126-B89A-4BFA-8A25-48F82BF7B59E}"/>
    <dgm:cxn modelId="{9518A0D1-C79A-4E4E-A9B5-DCA86F3820AB}" srcId="{5E1F010D-719A-4457-87E8-5D7769197D3B}" destId="{3353E323-CB19-43FF-8D69-18AB74F7A767}" srcOrd="0" destOrd="0" parTransId="{EEC5F49C-8AE3-4E2A-A215-8770DB5B82C1}" sibTransId="{5BC80C2B-A228-4D8A-8A84-A7B9DDD08700}"/>
    <dgm:cxn modelId="{4BA647F6-77CF-498F-8CA2-BA06BDDBB02C}" type="presOf" srcId="{3F272F52-B6E6-474A-A907-206CEF68C2E7}" destId="{43050ECD-A3E9-4C47-8FE6-BEA6034E9946}" srcOrd="0" destOrd="1" presId="urn:microsoft.com/office/officeart/2005/8/layout/hList1"/>
    <dgm:cxn modelId="{44CD450D-9A60-4996-B4FA-8C72D26CD2E1}" srcId="{3353E323-CB19-43FF-8D69-18AB74F7A767}" destId="{DBA2F345-9A87-43B6-8985-D6A39835DF93}" srcOrd="3" destOrd="0" parTransId="{F6735749-9A0D-47D4-9342-EA7301843D10}" sibTransId="{56C9FE5C-7C62-4B92-BB18-FE3F707D3002}"/>
    <dgm:cxn modelId="{B37492CB-F131-46A3-A6D0-E919CD73297D}" type="presOf" srcId="{DBA2F345-9A87-43B6-8985-D6A39835DF93}" destId="{43050ECD-A3E9-4C47-8FE6-BEA6034E9946}" srcOrd="0" destOrd="3" presId="urn:microsoft.com/office/officeart/2005/8/layout/hList1"/>
    <dgm:cxn modelId="{4BCD56A5-A2BE-4B28-BE72-F27E9DEE155A}" srcId="{3353E323-CB19-43FF-8D69-18AB74F7A767}" destId="{3F272F52-B6E6-474A-A907-206CEF68C2E7}" srcOrd="1" destOrd="0" parTransId="{020AEC4E-B03C-4271-8794-58CA19022AAB}" sibTransId="{216E1BE5-2B57-4BAE-82DF-DE7110AAD8E9}"/>
    <dgm:cxn modelId="{C684E978-072D-499A-AF0A-2FEB114D5A5D}" srcId="{3353E323-CB19-43FF-8D69-18AB74F7A767}" destId="{4ED7D8B6-E89D-4D26-8179-8D329C298DF7}" srcOrd="2" destOrd="0" parTransId="{BFBB1473-E248-433A-B6A4-49F9636CC091}" sibTransId="{131C2C30-F854-4C93-9526-47694E30400D}"/>
    <dgm:cxn modelId="{C5B7D04B-7293-4249-A01C-C77A12BF82A7}" type="presOf" srcId="{4ED7D8B6-E89D-4D26-8179-8D329C298DF7}" destId="{43050ECD-A3E9-4C47-8FE6-BEA6034E9946}" srcOrd="0" destOrd="2" presId="urn:microsoft.com/office/officeart/2005/8/layout/hList1"/>
    <dgm:cxn modelId="{F19A9560-849A-47E4-A8CA-6DC54630F030}" type="presOf" srcId="{E496333F-73E3-4416-ACEB-781E2589BD07}" destId="{43050ECD-A3E9-4C47-8FE6-BEA6034E9946}" srcOrd="0" destOrd="0" presId="urn:microsoft.com/office/officeart/2005/8/layout/hList1"/>
    <dgm:cxn modelId="{D928859F-FEE0-487F-B16C-11F151161BF8}" type="presOf" srcId="{5E1F010D-719A-4457-87E8-5D7769197D3B}" destId="{0BFA647E-92FE-45E0-AE06-ABD504F66826}" srcOrd="0" destOrd="0" presId="urn:microsoft.com/office/officeart/2005/8/layout/hList1"/>
    <dgm:cxn modelId="{963E1EB3-C98A-4290-AA5C-3C8C5497A71C}" type="presOf" srcId="{3353E323-CB19-43FF-8D69-18AB74F7A767}" destId="{E930BD52-F34E-4EBD-9A9B-C7DEB21F1E79}" srcOrd="0" destOrd="0" presId="urn:microsoft.com/office/officeart/2005/8/layout/hList1"/>
    <dgm:cxn modelId="{163E7052-2C46-42C3-8436-17DE41F7AE82}" type="presParOf" srcId="{0BFA647E-92FE-45E0-AE06-ABD504F66826}" destId="{C9D697EF-FE5C-402C-830B-CCDCAD89BBD3}" srcOrd="0" destOrd="0" presId="urn:microsoft.com/office/officeart/2005/8/layout/hList1"/>
    <dgm:cxn modelId="{8A8744B7-C5F7-4DBD-870F-1200D8A9ABE8}" type="presParOf" srcId="{C9D697EF-FE5C-402C-830B-CCDCAD89BBD3}" destId="{E930BD52-F34E-4EBD-9A9B-C7DEB21F1E79}" srcOrd="0" destOrd="0" presId="urn:microsoft.com/office/officeart/2005/8/layout/hList1"/>
    <dgm:cxn modelId="{88E6D623-54AD-45D3-B578-FDFBFB4DB717}"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36"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s-ES" altLang="ja-JP" sz="1400" b="1" noProof="0" dirty="0" smtClean="0">
              <a:effectLst>
                <a:outerShdw blurRad="38100" dist="38100" dir="2700000" algn="tl">
                  <a:srgbClr val="000000">
                    <a:alpha val="43137"/>
                  </a:srgbClr>
                </a:outerShdw>
              </a:effectLst>
              <a:latin typeface="Arial" pitchFamily="34" charset="0"/>
              <a:cs typeface="Arial" pitchFamily="34" charset="0"/>
            </a:rPr>
            <a:t>“Seguridad fitosanitaria</a:t>
          </a:r>
          <a:r>
            <a:rPr lang="es-ES" sz="1400" noProof="0" dirty="0" smtClean="0">
              <a:effectLst>
                <a:outerShdw blurRad="38100" dist="38100" dir="2700000" algn="tl">
                  <a:srgbClr val="000000">
                    <a:alpha val="43137"/>
                  </a:srgbClr>
                </a:outerShdw>
              </a:effectLst>
            </a:rPr>
            <a:t> (de un </a:t>
          </a:r>
          <a:r>
            <a:rPr lang="es-ES" sz="1400" b="1" noProof="0" dirty="0" smtClean="0">
              <a:effectLst>
                <a:outerShdw blurRad="38100" dist="38100" dir="2700000" algn="tl">
                  <a:srgbClr val="000000">
                    <a:alpha val="43137"/>
                  </a:srgbClr>
                </a:outerShdw>
              </a:effectLst>
            </a:rPr>
            <a:t>envío</a:t>
          </a:r>
          <a:r>
            <a:rPr lang="es-ES" sz="1400" noProof="0" dirty="0" smtClean="0">
              <a:effectLst>
                <a:outerShdw blurRad="38100" dist="38100" dir="2700000" algn="tl">
                  <a:srgbClr val="000000">
                    <a:alpha val="43137"/>
                  </a:srgbClr>
                </a:outerShdw>
              </a:effectLst>
            </a:rPr>
            <a:t>)</a:t>
          </a:r>
          <a:r>
            <a:rPr lang="es-ES" altLang="ja-JP" sz="1400" b="1" noProof="0" dirty="0" smtClean="0">
              <a:effectLst>
                <a:outerShdw blurRad="38100" dist="38100" dir="2700000" algn="tl">
                  <a:srgbClr val="000000">
                    <a:alpha val="43137"/>
                  </a:srgbClr>
                </a:outerShdw>
              </a:effectLst>
              <a:latin typeface="Arial" pitchFamily="34" charset="0"/>
              <a:cs typeface="Arial" pitchFamily="34" charset="0"/>
            </a:rPr>
            <a:t>”: </a:t>
          </a:r>
        </a:p>
        <a:p>
          <a:pPr algn="l"/>
          <a:r>
            <a:rPr lang="es-ES" altLang="ja-JP" sz="1400" noProof="0" dirty="0" smtClean="0">
              <a:effectLst>
                <a:outerShdw blurRad="38100" dist="38100" dir="2700000" algn="tl">
                  <a:srgbClr val="000000">
                    <a:alpha val="43137"/>
                  </a:srgbClr>
                </a:outerShdw>
              </a:effectLst>
              <a:latin typeface="Arial" pitchFamily="34" charset="0"/>
              <a:cs typeface="Arial" pitchFamily="34" charset="0"/>
            </a:rPr>
            <a:t>“</a:t>
          </a:r>
          <a:r>
            <a:rPr lang="es-ES" sz="1400" strike="sngStrike" noProof="0" dirty="0" smtClean="0"/>
            <a:t>Mantenimiento de la  </a:t>
          </a:r>
          <a:r>
            <a:rPr lang="es-ES" sz="1400" b="1" strike="sngStrike" noProof="0" dirty="0" smtClean="0"/>
            <a:t>integridad</a:t>
          </a:r>
          <a:r>
            <a:rPr lang="es-ES" sz="1400" b="1" strike="noStrike" noProof="0" dirty="0" smtClean="0"/>
            <a:t> </a:t>
          </a:r>
          <a:r>
            <a:rPr lang="es-ES" sz="1400" u="sng" noProof="0" dirty="0" smtClean="0"/>
            <a:t>Estado </a:t>
          </a:r>
          <a:r>
            <a:rPr lang="es-ES" sz="1400" noProof="0" dirty="0" smtClean="0"/>
            <a:t> de un </a:t>
          </a:r>
          <a:r>
            <a:rPr lang="es-ES" sz="1400" b="1" noProof="0" dirty="0" smtClean="0"/>
            <a:t>envío  </a:t>
          </a:r>
          <a:r>
            <a:rPr lang="es-ES" sz="1400" u="sng" noProof="0" dirty="0" smtClean="0"/>
            <a:t>que ha mantenido su  </a:t>
          </a:r>
          <a:r>
            <a:rPr lang="es-ES" sz="1400" b="1" u="sng" noProof="0" dirty="0" smtClean="0"/>
            <a:t>integridad</a:t>
          </a:r>
          <a:r>
            <a:rPr lang="es-ES" sz="1400" u="sng" noProof="0" dirty="0" smtClean="0"/>
            <a:t> </a:t>
          </a:r>
          <a:r>
            <a:rPr lang="es-ES" sz="1400" noProof="0" dirty="0" smtClean="0"/>
            <a:t>y en el que se ha prevenido </a:t>
          </a:r>
          <a:r>
            <a:rPr lang="es-ES" sz="1400" strike="sngStrike" noProof="0" dirty="0" smtClean="0"/>
            <a:t>prevención de su </a:t>
          </a:r>
          <a:r>
            <a:rPr lang="es-ES" sz="1400" strike="noStrike" noProof="0" dirty="0" smtClean="0"/>
            <a:t>la</a:t>
          </a:r>
          <a:r>
            <a:rPr lang="es-ES" sz="1400" noProof="0" dirty="0" smtClean="0"/>
            <a:t> </a:t>
          </a:r>
          <a:r>
            <a:rPr lang="es-ES" sz="1400" b="1" noProof="0" dirty="0" smtClean="0"/>
            <a:t>infestación</a:t>
          </a:r>
          <a:r>
            <a:rPr lang="es-ES" sz="1400" noProof="0" dirty="0" smtClean="0"/>
            <a:t> y </a:t>
          </a:r>
          <a:r>
            <a:rPr lang="es-ES" sz="1400" b="1" noProof="0" dirty="0" smtClean="0"/>
            <a:t>contaminación</a:t>
          </a:r>
          <a:r>
            <a:rPr lang="es-ES" sz="1400" noProof="0" dirty="0" smtClean="0"/>
            <a:t> por </a:t>
          </a:r>
          <a:r>
            <a:rPr lang="es-ES" sz="1400" b="1" noProof="0" dirty="0" smtClean="0"/>
            <a:t>plagas reglamentadas</a:t>
          </a:r>
          <a:r>
            <a:rPr lang="es-ES" sz="1400" noProof="0" dirty="0" smtClean="0"/>
            <a:t> mediante la aplicación de </a:t>
          </a:r>
          <a:r>
            <a:rPr lang="es-ES" sz="1400" b="1" noProof="0" dirty="0" smtClean="0"/>
            <a:t>medidas fitosanitarias</a:t>
          </a:r>
          <a:r>
            <a:rPr lang="es-ES" sz="1400" noProof="0" dirty="0" smtClean="0"/>
            <a:t> </a:t>
          </a:r>
          <a:r>
            <a:rPr lang="es-ES" sz="1400" strike="sngStrike" noProof="0" dirty="0" smtClean="0"/>
            <a:t>apropiadas</a:t>
          </a:r>
          <a:r>
            <a:rPr lang="es-ES" altLang="ja-JP" sz="1400" strike="noStrike" noProof="0" dirty="0" smtClean="0">
              <a:effectLst>
                <a:outerShdw blurRad="38100" dist="38100" dir="2700000" algn="tl">
                  <a:srgbClr val="000000">
                    <a:alpha val="43137"/>
                  </a:srgbClr>
                </a:outerShdw>
              </a:effectLst>
              <a:latin typeface="Arial" pitchFamily="34" charset="0"/>
              <a:cs typeface="Arial" pitchFamily="34" charset="0"/>
            </a:rPr>
            <a:t>”</a:t>
          </a:r>
          <a:endParaRPr lang="es-ES" sz="1400" strike="noStrike" noProof="0"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s-ES" noProof="0" dirty="0"/>
        </a:p>
      </dgm:t>
    </dgm:pt>
    <dgm:pt modelId="{EEC5F49C-8AE3-4E2A-A215-8770DB5B82C1}" type="parTrans" cxnId="{9518A0D1-C79A-4E4E-A9B5-DCA86F3820AB}">
      <dgm:prSet/>
      <dgm:spPr/>
      <dgm:t>
        <a:bodyPr/>
        <a:lstStyle/>
        <a:p>
          <a:endParaRPr lang="es-ES" noProof="0" dirty="0"/>
        </a:p>
      </dgm:t>
    </dgm:pt>
    <dgm:pt modelId="{E496333F-73E3-4416-ACEB-781E2589BD07}">
      <dgm:prSet custT="1"/>
      <dgm:spPr/>
      <dgm:t>
        <a:bodyPr/>
        <a:lstStyle/>
        <a:p>
          <a:r>
            <a:rPr lang="es-ES" sz="1400" noProof="0" dirty="0" smtClean="0">
              <a:solidFill>
                <a:schemeClr val="tx1"/>
              </a:solidFill>
              <a:effectLst/>
              <a:latin typeface="+mn-lt"/>
              <a:ea typeface="+mn-ea"/>
              <a:cs typeface="+mn-cs"/>
            </a:rPr>
            <a:t>“</a:t>
          </a:r>
          <a:r>
            <a:rPr lang="es-ES" sz="1400" i="1" noProof="0" dirty="0" smtClean="0">
              <a:solidFill>
                <a:schemeClr val="tx1"/>
              </a:solidFill>
              <a:effectLst/>
              <a:latin typeface="+mn-lt"/>
              <a:ea typeface="+mn-ea"/>
              <a:cs typeface="+mn-cs"/>
            </a:rPr>
            <a:t>Mantenimiento de la integridad</a:t>
          </a:r>
          <a:r>
            <a:rPr lang="es-ES" sz="1400" noProof="0" dirty="0" smtClean="0">
              <a:solidFill>
                <a:schemeClr val="tx1"/>
              </a:solidFill>
              <a:effectLst/>
              <a:latin typeface="+mn-lt"/>
              <a:ea typeface="+mn-ea"/>
              <a:cs typeface="+mn-cs"/>
            </a:rPr>
            <a:t>” se sustituyó por “</a:t>
          </a:r>
          <a:r>
            <a:rPr lang="es-ES" sz="1400" i="1" noProof="0" dirty="0" smtClean="0">
              <a:solidFill>
                <a:schemeClr val="tx1"/>
              </a:solidFill>
              <a:effectLst/>
              <a:latin typeface="+mn-lt"/>
              <a:ea typeface="+mn-ea"/>
              <a:cs typeface="+mn-cs"/>
            </a:rPr>
            <a:t>Estado…que ha mantenido su integridad</a:t>
          </a:r>
          <a:r>
            <a:rPr lang="es-ES" sz="1400" noProof="0" dirty="0" smtClean="0">
              <a:solidFill>
                <a:schemeClr val="tx1"/>
              </a:solidFill>
              <a:effectLst/>
              <a:latin typeface="+mn-lt"/>
              <a:ea typeface="+mn-ea"/>
              <a:cs typeface="+mn-cs"/>
            </a:rPr>
            <a:t>” para reflejar correctamente que la seguridad fitosanitaria es un estado y no una acción.</a:t>
          </a:r>
          <a:endParaRPr lang="es-ES" sz="1400" noProof="0" dirty="0"/>
        </a:p>
      </dgm:t>
    </dgm:pt>
    <dgm:pt modelId="{BC3CBCD1-CCD9-460D-9DFB-CA683E81789A}" type="parTrans" cxnId="{2B8586C5-FD8B-4F00-B66B-98C4E2B0D5BE}">
      <dgm:prSet/>
      <dgm:spPr/>
      <dgm:t>
        <a:bodyPr/>
        <a:lstStyle/>
        <a:p>
          <a:endParaRPr lang="es-ES" noProof="0" dirty="0"/>
        </a:p>
      </dgm:t>
    </dgm:pt>
    <dgm:pt modelId="{86AC4126-B89A-4BFA-8A25-48F82BF7B59E}" type="sibTrans" cxnId="{2B8586C5-FD8B-4F00-B66B-98C4E2B0D5BE}">
      <dgm:prSet/>
      <dgm:spPr/>
      <dgm:t>
        <a:bodyPr/>
        <a:lstStyle/>
        <a:p>
          <a:endParaRPr lang="es-ES" noProof="0" dirty="0"/>
        </a:p>
      </dgm:t>
    </dgm:pt>
    <dgm:pt modelId="{4ED7D8B6-E89D-4D26-8179-8D329C298DF7}">
      <dgm:prSet custT="1"/>
      <dgm:spPr/>
      <dgm:t>
        <a:bodyPr/>
        <a:lstStyle/>
        <a:p>
          <a:r>
            <a:rPr lang="es-ES" sz="1400" noProof="0" dirty="0" smtClean="0">
              <a:solidFill>
                <a:schemeClr val="tx1"/>
              </a:solidFill>
              <a:effectLst/>
              <a:latin typeface="+mn-lt"/>
              <a:ea typeface="+mn-ea"/>
              <a:cs typeface="+mn-cs"/>
            </a:rPr>
            <a:t>La palabra “</a:t>
          </a:r>
          <a:r>
            <a:rPr lang="es-ES" sz="1400" i="1" noProof="0" dirty="0" smtClean="0">
              <a:solidFill>
                <a:schemeClr val="tx1"/>
              </a:solidFill>
              <a:effectLst/>
              <a:latin typeface="+mn-lt"/>
              <a:ea typeface="+mn-ea"/>
              <a:cs typeface="+mn-cs"/>
            </a:rPr>
            <a:t>apropiadas</a:t>
          </a:r>
          <a:r>
            <a:rPr lang="es-ES" sz="1400" noProof="0" dirty="0" smtClean="0">
              <a:solidFill>
                <a:schemeClr val="tx1"/>
              </a:solidFill>
              <a:effectLst/>
              <a:latin typeface="+mn-lt"/>
              <a:ea typeface="+mn-ea"/>
              <a:cs typeface="+mn-cs"/>
            </a:rPr>
            <a:t>” que califica las “</a:t>
          </a:r>
          <a:r>
            <a:rPr lang="es-ES" sz="1400" i="1" noProof="0" dirty="0" smtClean="0">
              <a:solidFill>
                <a:schemeClr val="tx1"/>
              </a:solidFill>
              <a:effectLst/>
              <a:latin typeface="+mn-lt"/>
              <a:ea typeface="+mn-ea"/>
              <a:cs typeface="+mn-cs"/>
            </a:rPr>
            <a:t>medidas fitosanitarias</a:t>
          </a:r>
          <a:r>
            <a:rPr lang="es-ES" sz="1400" noProof="0" dirty="0" smtClean="0">
              <a:solidFill>
                <a:schemeClr val="tx1"/>
              </a:solidFill>
              <a:effectLst/>
              <a:latin typeface="+mn-lt"/>
              <a:ea typeface="+mn-ea"/>
              <a:cs typeface="+mn-cs"/>
            </a:rPr>
            <a:t>” en la definición original se eliminó por considerarla innecesaria e inapropiada para una definición</a:t>
          </a:r>
          <a:endParaRPr lang="es-ES" sz="1400" noProof="0" dirty="0"/>
        </a:p>
      </dgm:t>
    </dgm:pt>
    <dgm:pt modelId="{BFBB1473-E248-433A-B6A4-49F9636CC091}" type="parTrans" cxnId="{C684E978-072D-499A-AF0A-2FEB114D5A5D}">
      <dgm:prSet/>
      <dgm:spPr/>
      <dgm:t>
        <a:bodyPr/>
        <a:lstStyle/>
        <a:p>
          <a:endParaRPr lang="es-ES" noProof="0" dirty="0"/>
        </a:p>
      </dgm:t>
    </dgm:pt>
    <dgm:pt modelId="{131C2C30-F854-4C93-9526-47694E30400D}" type="sibTrans" cxnId="{C684E978-072D-499A-AF0A-2FEB114D5A5D}">
      <dgm:prSet/>
      <dgm:spPr/>
      <dgm:t>
        <a:bodyPr/>
        <a:lstStyle/>
        <a:p>
          <a:endParaRPr lang="es-ES" noProof="0" dirty="0"/>
        </a:p>
      </dgm:t>
    </dgm:pt>
    <dgm:pt modelId="{FEB7D976-E6F0-45D0-AA31-7D1286CA166C}">
      <dgm:prSet custT="1"/>
      <dgm:spPr/>
      <dgm:t>
        <a:bodyPr/>
        <a:lstStyle/>
        <a:p>
          <a:r>
            <a:rPr lang="es-ES" sz="1400" noProof="0" dirty="0" smtClean="0">
              <a:solidFill>
                <a:schemeClr val="tx1"/>
              </a:solidFill>
              <a:effectLst/>
              <a:latin typeface="+mn-lt"/>
              <a:ea typeface="+mn-ea"/>
              <a:cs typeface="+mn-cs"/>
            </a:rPr>
            <a:t>De la misma manera, “</a:t>
          </a:r>
          <a:r>
            <a:rPr lang="es-ES" sz="1400" i="1" noProof="0" dirty="0" smtClean="0">
              <a:solidFill>
                <a:schemeClr val="tx1"/>
              </a:solidFill>
              <a:effectLst/>
              <a:latin typeface="+mn-lt"/>
              <a:ea typeface="+mn-ea"/>
              <a:cs typeface="+mn-cs"/>
            </a:rPr>
            <a:t>prevención de su infestación y contaminación…</a:t>
          </a:r>
          <a:r>
            <a:rPr lang="es-ES" sz="1400" noProof="0" dirty="0" smtClean="0">
              <a:solidFill>
                <a:schemeClr val="tx1"/>
              </a:solidFill>
              <a:effectLst/>
              <a:latin typeface="+mn-lt"/>
              <a:ea typeface="+mn-ea"/>
              <a:cs typeface="+mn-cs"/>
            </a:rPr>
            <a:t>” fue sustituido por “</a:t>
          </a:r>
          <a:r>
            <a:rPr lang="es-ES" sz="1400" i="1" noProof="0" dirty="0" smtClean="0">
              <a:solidFill>
                <a:schemeClr val="tx1"/>
              </a:solidFill>
              <a:effectLst/>
              <a:latin typeface="+mn-lt"/>
              <a:ea typeface="+mn-ea"/>
              <a:cs typeface="+mn-cs"/>
            </a:rPr>
            <a:t>en el que se ha prevenido la infestación y contaminación</a:t>
          </a:r>
          <a:r>
            <a:rPr lang="es-ES" sz="1400" noProof="0" dirty="0" smtClean="0">
              <a:solidFill>
                <a:schemeClr val="tx1"/>
              </a:solidFill>
              <a:effectLst/>
              <a:latin typeface="+mn-lt"/>
              <a:ea typeface="+mn-ea"/>
              <a:cs typeface="+mn-cs"/>
            </a:rPr>
            <a:t>”</a:t>
          </a:r>
          <a:endParaRPr lang="es-ES" sz="1400" noProof="0" dirty="0"/>
        </a:p>
      </dgm:t>
    </dgm:pt>
    <dgm:pt modelId="{22F2D257-53C2-4F76-BD8E-9E4527C29BE0}" type="parTrans" cxnId="{899F9AE3-999B-411E-835C-75E03EC80B83}">
      <dgm:prSet/>
      <dgm:spPr/>
      <dgm:t>
        <a:bodyPr/>
        <a:lstStyle/>
        <a:p>
          <a:endParaRPr lang="es-ES" noProof="0" dirty="0"/>
        </a:p>
      </dgm:t>
    </dgm:pt>
    <dgm:pt modelId="{9051539C-6DBF-495C-8EB1-BD7DF7D91093}" type="sibTrans" cxnId="{899F9AE3-999B-411E-835C-75E03EC80B83}">
      <dgm:prSet/>
      <dgm:spPr/>
      <dgm:t>
        <a:bodyPr/>
        <a:lstStyle/>
        <a:p>
          <a:endParaRPr lang="es-ES" noProof="0" dirty="0"/>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s-ES"/>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s-ES"/>
        </a:p>
      </dgm:t>
    </dgm:pt>
    <dgm:pt modelId="{43050ECD-A3E9-4C47-8FE6-BEA6034E9946}" type="pres">
      <dgm:prSet presAssocID="{3353E323-CB19-43FF-8D69-18AB74F7A767}" presName="desTx" presStyleLbl="alignAccFollowNode1" presStyleIdx="0" presStyleCnt="1" custScaleY="100000" custLinFactNeighborX="281" custLinFactNeighborY="1872">
        <dgm:presLayoutVars>
          <dgm:bulletEnabled val="1"/>
        </dgm:presLayoutVars>
      </dgm:prSet>
      <dgm:spPr/>
      <dgm:t>
        <a:bodyPr/>
        <a:lstStyle/>
        <a:p>
          <a:endParaRPr lang="es-ES"/>
        </a:p>
      </dgm:t>
    </dgm:pt>
  </dgm:ptLst>
  <dgm:cxnLst>
    <dgm:cxn modelId="{2B8586C5-FD8B-4F00-B66B-98C4E2B0D5BE}" srcId="{3353E323-CB19-43FF-8D69-18AB74F7A767}" destId="{E496333F-73E3-4416-ACEB-781E2589BD07}" srcOrd="0" destOrd="0" parTransId="{BC3CBCD1-CCD9-460D-9DFB-CA683E81789A}" sibTransId="{86AC4126-B89A-4BFA-8A25-48F82BF7B59E}"/>
    <dgm:cxn modelId="{9518A0D1-C79A-4E4E-A9B5-DCA86F3820AB}" srcId="{5E1F010D-719A-4457-87E8-5D7769197D3B}" destId="{3353E323-CB19-43FF-8D69-18AB74F7A767}" srcOrd="0" destOrd="0" parTransId="{EEC5F49C-8AE3-4E2A-A215-8770DB5B82C1}" sibTransId="{5BC80C2B-A228-4D8A-8A84-A7B9DDD08700}"/>
    <dgm:cxn modelId="{C684E978-072D-499A-AF0A-2FEB114D5A5D}" srcId="{3353E323-CB19-43FF-8D69-18AB74F7A767}" destId="{4ED7D8B6-E89D-4D26-8179-8D329C298DF7}" srcOrd="2" destOrd="0" parTransId="{BFBB1473-E248-433A-B6A4-49F9636CC091}" sibTransId="{131C2C30-F854-4C93-9526-47694E30400D}"/>
    <dgm:cxn modelId="{C5B7D04B-7293-4249-A01C-C77A12BF82A7}" type="presOf" srcId="{4ED7D8B6-E89D-4D26-8179-8D329C298DF7}" destId="{43050ECD-A3E9-4C47-8FE6-BEA6034E9946}" srcOrd="0" destOrd="2" presId="urn:microsoft.com/office/officeart/2005/8/layout/hList1"/>
    <dgm:cxn modelId="{F19A9560-849A-47E4-A8CA-6DC54630F030}" type="presOf" srcId="{E496333F-73E3-4416-ACEB-781E2589BD07}" destId="{43050ECD-A3E9-4C47-8FE6-BEA6034E9946}" srcOrd="0" destOrd="0" presId="urn:microsoft.com/office/officeart/2005/8/layout/hList1"/>
    <dgm:cxn modelId="{D928859F-FEE0-487F-B16C-11F151161BF8}" type="presOf" srcId="{5E1F010D-719A-4457-87E8-5D7769197D3B}" destId="{0BFA647E-92FE-45E0-AE06-ABD504F66826}" srcOrd="0" destOrd="0" presId="urn:microsoft.com/office/officeart/2005/8/layout/hList1"/>
    <dgm:cxn modelId="{8E27CCB8-0143-4223-B3EF-B61978E936C7}" type="presOf" srcId="{FEB7D976-E6F0-45D0-AA31-7D1286CA166C}" destId="{43050ECD-A3E9-4C47-8FE6-BEA6034E9946}" srcOrd="0" destOrd="1" presId="urn:microsoft.com/office/officeart/2005/8/layout/hList1"/>
    <dgm:cxn modelId="{899F9AE3-999B-411E-835C-75E03EC80B83}" srcId="{3353E323-CB19-43FF-8D69-18AB74F7A767}" destId="{FEB7D976-E6F0-45D0-AA31-7D1286CA166C}" srcOrd="1" destOrd="0" parTransId="{22F2D257-53C2-4F76-BD8E-9E4527C29BE0}" sibTransId="{9051539C-6DBF-495C-8EB1-BD7DF7D91093}"/>
    <dgm:cxn modelId="{963E1EB3-C98A-4290-AA5C-3C8C5497A71C}" type="presOf" srcId="{3353E323-CB19-43FF-8D69-18AB74F7A767}" destId="{E930BD52-F34E-4EBD-9A9B-C7DEB21F1E79}" srcOrd="0" destOrd="0" presId="urn:microsoft.com/office/officeart/2005/8/layout/hList1"/>
    <dgm:cxn modelId="{163E7052-2C46-42C3-8436-17DE41F7AE82}" type="presParOf" srcId="{0BFA647E-92FE-45E0-AE06-ABD504F66826}" destId="{C9D697EF-FE5C-402C-830B-CCDCAD89BBD3}" srcOrd="0" destOrd="0" presId="urn:microsoft.com/office/officeart/2005/8/layout/hList1"/>
    <dgm:cxn modelId="{8A8744B7-C5F7-4DBD-870F-1200D8A9ABE8}" type="presParOf" srcId="{C9D697EF-FE5C-402C-830B-CCDCAD89BBD3}" destId="{E930BD52-F34E-4EBD-9A9B-C7DEB21F1E79}" srcOrd="0" destOrd="0" presId="urn:microsoft.com/office/officeart/2005/8/layout/hList1"/>
    <dgm:cxn modelId="{88E6D623-54AD-45D3-B578-FDFBFB4DB717}"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37" qsCatId="simple" csTypeId="urn:microsoft.com/office/officeart/2005/8/colors/accent1_2#10" csCatId="accent1" phldr="1"/>
      <dgm:spPr/>
      <dgm:t>
        <a:bodyPr/>
        <a:lstStyle/>
        <a:p>
          <a:endParaRPr lang="en-US"/>
        </a:p>
      </dgm:t>
    </dgm:pt>
    <dgm:pt modelId="{299F6A74-8351-4A4F-B386-3986EE36DA80}">
      <dgm:prSet custT="1"/>
      <dgm:spPr>
        <a:solidFill>
          <a:srgbClr val="D4F5D6">
            <a:alpha val="90000"/>
          </a:srgbClr>
        </a:solidFill>
        <a:ln>
          <a:solidFill>
            <a:srgbClr val="FDF4DA">
              <a:alpha val="90000"/>
            </a:srgbClr>
          </a:solidFill>
        </a:ln>
      </dgm:spPr>
      <dgm:t>
        <a:bodyPr/>
        <a:lstStyle/>
        <a:p>
          <a:r>
            <a:rPr lang="es-ES" sz="1200" i="0" noProof="0" smtClean="0">
              <a:solidFill>
                <a:schemeClr val="tx1"/>
              </a:solidFill>
              <a:effectLst/>
              <a:latin typeface="+mn-lt"/>
              <a:ea typeface="+mn-ea"/>
              <a:cs typeface="+mn-cs"/>
            </a:rPr>
            <a:t>En la definición actual de “</a:t>
          </a:r>
          <a:r>
            <a:rPr lang="es-ES" sz="1200" i="1" noProof="0" smtClean="0">
              <a:solidFill>
                <a:schemeClr val="tx1"/>
              </a:solidFill>
              <a:effectLst/>
              <a:latin typeface="+mn-lt"/>
              <a:ea typeface="+mn-ea"/>
              <a:cs typeface="+mn-cs"/>
            </a:rPr>
            <a:t>vigilancia"</a:t>
          </a:r>
          <a:r>
            <a:rPr lang="es-ES" sz="1200" i="0" noProof="0" smtClean="0">
              <a:solidFill>
                <a:schemeClr val="tx1"/>
              </a:solidFill>
              <a:effectLst/>
              <a:latin typeface="+mn-lt"/>
              <a:ea typeface="+mn-ea"/>
              <a:cs typeface="+mn-cs"/>
            </a:rPr>
            <a:t>, la “</a:t>
          </a:r>
          <a:r>
            <a:rPr lang="es-ES" sz="1200" i="1" noProof="0" smtClean="0">
              <a:solidFill>
                <a:schemeClr val="tx1"/>
              </a:solidFill>
              <a:effectLst/>
              <a:latin typeface="+mn-lt"/>
              <a:ea typeface="+mn-ea"/>
              <a:cs typeface="+mn-cs"/>
            </a:rPr>
            <a:t>prospección</a:t>
          </a:r>
          <a:r>
            <a:rPr lang="es-ES" sz="1200" i="0" noProof="0" smtClean="0">
              <a:solidFill>
                <a:schemeClr val="tx1"/>
              </a:solidFill>
              <a:effectLst/>
              <a:latin typeface="+mn-lt"/>
              <a:ea typeface="+mn-ea"/>
              <a:cs typeface="+mn-cs"/>
            </a:rPr>
            <a:t>” y el “</a:t>
          </a:r>
          <a:r>
            <a:rPr lang="es-ES" sz="1200" i="1" noProof="0" smtClean="0">
              <a:solidFill>
                <a:schemeClr val="tx1"/>
              </a:solidFill>
              <a:effectLst/>
              <a:latin typeface="+mn-lt"/>
              <a:ea typeface="+mn-ea"/>
              <a:cs typeface="+mn-cs"/>
            </a:rPr>
            <a:t>monitoreo</a:t>
          </a:r>
          <a:r>
            <a:rPr lang="es-ES" sz="1200" i="0" noProof="0" smtClean="0">
              <a:solidFill>
                <a:schemeClr val="tx1"/>
              </a:solidFill>
              <a:effectLst/>
              <a:latin typeface="+mn-lt"/>
              <a:ea typeface="+mn-ea"/>
              <a:cs typeface="+mn-cs"/>
            </a:rPr>
            <a:t>” hacen referencia a la vigilancia específica y los “</a:t>
          </a:r>
          <a:r>
            <a:rPr lang="es-ES" sz="1200" i="1" noProof="0" smtClean="0">
              <a:solidFill>
                <a:schemeClr val="tx1"/>
              </a:solidFill>
              <a:effectLst/>
              <a:latin typeface="+mn-lt"/>
              <a:ea typeface="+mn-ea"/>
              <a:cs typeface="+mn-cs"/>
            </a:rPr>
            <a:t>otros procedimientos</a:t>
          </a:r>
          <a:r>
            <a:rPr lang="es-ES" sz="1200" noProof="0" smtClean="0">
              <a:solidFill>
                <a:schemeClr val="tx1"/>
              </a:solidFill>
              <a:effectLst/>
              <a:latin typeface="+mn-lt"/>
              <a:ea typeface="+mn-ea"/>
              <a:cs typeface="+mn-cs"/>
            </a:rPr>
            <a:t>” a la vigilancia general</a:t>
          </a:r>
          <a:endParaRPr lang="es-ES" sz="1200" noProof="0"/>
        </a:p>
      </dgm:t>
    </dgm:pt>
    <dgm:pt modelId="{EF6E2C6E-723C-4874-8599-553030CD9EE4}" type="parTrans" cxnId="{1EF587B5-5CA9-4910-B0A3-3B0B99B35D66}">
      <dgm:prSet/>
      <dgm:spPr/>
      <dgm:t>
        <a:bodyPr/>
        <a:lstStyle/>
        <a:p>
          <a:endParaRPr lang="en-US"/>
        </a:p>
      </dgm:t>
    </dgm:pt>
    <dgm:pt modelId="{326C360D-FFBB-445D-AEC9-622DD3A1709B}" type="sibTrans" cxnId="{1EF587B5-5CA9-4910-B0A3-3B0B99B35D66}">
      <dgm:prSet/>
      <dgm:spPr/>
      <dgm:t>
        <a:bodyPr/>
        <a:lstStyle/>
        <a:p>
          <a:endParaRPr lang="en-US"/>
        </a:p>
      </dgm:t>
    </dgm:pt>
    <dgm:pt modelId="{DB097ACE-C377-4A09-8D3A-F616BC193E64}">
      <dgm:prSet custT="1"/>
      <dgm:spPr>
        <a:solidFill>
          <a:srgbClr val="D4F5D6">
            <a:alpha val="90000"/>
          </a:srgbClr>
        </a:solidFill>
        <a:ln>
          <a:solidFill>
            <a:srgbClr val="FDF4DA">
              <a:alpha val="90000"/>
            </a:srgbClr>
          </a:solidFill>
        </a:ln>
      </dgm:spPr>
      <dgm:t>
        <a:bodyPr/>
        <a:lstStyle/>
        <a:p>
          <a:r>
            <a:rPr lang="es-ES" sz="1200" i="0" noProof="0" dirty="0" smtClean="0">
              <a:solidFill>
                <a:schemeClr val="tx1"/>
              </a:solidFill>
              <a:effectLst/>
              <a:latin typeface="+mn-lt"/>
              <a:ea typeface="+mn-ea"/>
              <a:cs typeface="+mn-cs"/>
            </a:rPr>
            <a:t>La definición propuesta de vigilancia general hace referencia a “</a:t>
          </a:r>
          <a:r>
            <a:rPr lang="es-ES" sz="1200" i="1" noProof="0" dirty="0" smtClean="0">
              <a:solidFill>
                <a:schemeClr val="tx1"/>
              </a:solidFill>
              <a:effectLst/>
              <a:latin typeface="+mn-lt"/>
              <a:ea typeface="+mn-ea"/>
              <a:cs typeface="+mn-cs"/>
            </a:rPr>
            <a:t>varias fuentes</a:t>
          </a:r>
          <a:r>
            <a:rPr lang="es-ES" sz="1200" i="0" noProof="0" dirty="0" smtClean="0">
              <a:solidFill>
                <a:schemeClr val="tx1"/>
              </a:solidFill>
              <a:effectLst/>
              <a:latin typeface="+mn-lt"/>
              <a:ea typeface="+mn-ea"/>
              <a:cs typeface="+mn-cs"/>
            </a:rPr>
            <a:t>” en vez de “</a:t>
          </a:r>
          <a:r>
            <a:rPr lang="es-ES" sz="1200" i="1" noProof="0" dirty="0" smtClean="0">
              <a:solidFill>
                <a:schemeClr val="tx1"/>
              </a:solidFill>
              <a:effectLst/>
              <a:latin typeface="+mn-lt"/>
              <a:ea typeface="+mn-ea"/>
              <a:cs typeface="+mn-cs"/>
            </a:rPr>
            <a:t>procedimientos</a:t>
          </a:r>
          <a:r>
            <a:rPr lang="es-ES" sz="1200" i="0" noProof="0" dirty="0" smtClean="0">
              <a:solidFill>
                <a:schemeClr val="tx1"/>
              </a:solidFill>
              <a:effectLst/>
              <a:latin typeface="+mn-lt"/>
              <a:ea typeface="+mn-ea"/>
              <a:cs typeface="+mn-cs"/>
            </a:rPr>
            <a:t>” para permitir fuentes de datos que no sean procedimientos. Dichas fuentes de datos pueden ser oficiales o no tal como se explica en la NIMF 6 (</a:t>
          </a:r>
          <a:r>
            <a:rPr lang="es-ES" sz="1200" i="1" noProof="0" dirty="0" smtClean="0">
              <a:solidFill>
                <a:schemeClr val="tx1"/>
              </a:solidFill>
              <a:effectLst/>
              <a:latin typeface="+mn-lt"/>
              <a:ea typeface="+mn-ea"/>
              <a:cs typeface="+mn-cs"/>
            </a:rPr>
            <a:t>Vigilancia</a:t>
          </a:r>
          <a:r>
            <a:rPr lang="es-ES" sz="1200" i="0" noProof="0" dirty="0" smtClean="0">
              <a:solidFill>
                <a:schemeClr val="tx1"/>
              </a:solidFill>
              <a:effectLst/>
              <a:latin typeface="+mn-lt"/>
              <a:ea typeface="+mn-ea"/>
              <a:cs typeface="+mn-cs"/>
            </a:rPr>
            <a:t>)</a:t>
          </a:r>
          <a:endParaRPr lang="es-ES" altLang="ja-JP" sz="1200" noProof="0" dirty="0"/>
        </a:p>
      </dgm:t>
    </dgm:pt>
    <dgm:pt modelId="{D1BE61E0-A98F-481E-BB38-072EDA4CAFCE}" type="parTrans" cxnId="{C289065F-4B8A-4ABC-9547-38F5A9815BBB}">
      <dgm:prSet/>
      <dgm:spPr/>
      <dgm:t>
        <a:bodyPr/>
        <a:lstStyle/>
        <a:p>
          <a:endParaRPr lang="en-US"/>
        </a:p>
      </dgm:t>
    </dgm:pt>
    <dgm:pt modelId="{7802A90C-71FB-41FC-9AA2-BC75FDD75069}" type="sibTrans" cxnId="{C289065F-4B8A-4ABC-9547-38F5A9815BBB}">
      <dgm:prSet/>
      <dgm:spPr/>
      <dgm:t>
        <a:bodyPr/>
        <a:lstStyle/>
        <a:p>
          <a:endParaRPr lang="en-US"/>
        </a:p>
      </dgm:t>
    </dgm:pt>
    <dgm:pt modelId="{3353E323-CB19-43FF-8D69-18AB74F7A767}">
      <dgm:prSet phldrT="[Text]" custT="1"/>
      <dgm:spPr>
        <a:solidFill>
          <a:srgbClr val="46DE54"/>
        </a:solidFill>
        <a:ln>
          <a:solidFill>
            <a:srgbClr val="F6C233"/>
          </a:solidFill>
        </a:ln>
      </dgm:spPr>
      <dgm:t>
        <a:bodyPr/>
        <a:lstStyle/>
        <a:p>
          <a:pPr algn="l">
            <a:spcAft>
              <a:spcPts val="588"/>
            </a:spcAft>
          </a:pPr>
          <a:r>
            <a:rPr lang="es-ES" sz="1400" b="1" noProof="0" dirty="0" smtClean="0">
              <a:solidFill>
                <a:schemeClr val="tx1"/>
              </a:solidFill>
              <a:effectLst>
                <a:outerShdw blurRad="38100" dist="38100" dir="2700000" algn="tl">
                  <a:srgbClr val="000000">
                    <a:alpha val="43137"/>
                  </a:srgbClr>
                </a:outerShdw>
              </a:effectLst>
            </a:rPr>
            <a:t>“Vigilancia g</a:t>
          </a:r>
          <a:r>
            <a:rPr lang="es-ES" sz="1400" b="1" i="0" noProof="0" dirty="0" smtClean="0">
              <a:solidFill>
                <a:schemeClr val="tx1"/>
              </a:solidFill>
              <a:effectLst>
                <a:outerShdw blurRad="38100" dist="38100" dir="2700000" algn="tl">
                  <a:srgbClr val="000000">
                    <a:alpha val="43137"/>
                  </a:srgbClr>
                </a:outerShdw>
              </a:effectLst>
            </a:rPr>
            <a:t>eneral</a:t>
          </a:r>
          <a:r>
            <a:rPr lang="es-ES" sz="1400" b="1" noProof="0" dirty="0" smtClean="0">
              <a:solidFill>
                <a:schemeClr val="tx1"/>
              </a:solidFill>
              <a:effectLst>
                <a:outerShdw blurRad="38100" dist="38100" dir="2700000" algn="tl">
                  <a:srgbClr val="000000">
                    <a:alpha val="43137"/>
                  </a:srgbClr>
                </a:outerShdw>
              </a:effectLst>
            </a:rPr>
            <a:t>”:</a:t>
          </a:r>
        </a:p>
        <a:p>
          <a:pPr algn="l">
            <a:spcAft>
              <a:spcPts val="588"/>
            </a:spcAft>
          </a:pPr>
          <a:r>
            <a:rPr lang="es-ES" sz="1400" noProof="0" dirty="0" smtClean="0">
              <a:solidFill>
                <a:schemeClr val="tx1"/>
              </a:solidFill>
              <a:effectLst/>
            </a:rPr>
            <a:t>“</a:t>
          </a:r>
          <a:r>
            <a:rPr lang="es-ES" sz="1400" noProof="0" dirty="0" smtClean="0">
              <a:solidFill>
                <a:schemeClr val="tx1"/>
              </a:solidFill>
            </a:rPr>
            <a:t>Un proceso </a:t>
          </a:r>
          <a:r>
            <a:rPr lang="es-ES" sz="1400" b="1" noProof="0" dirty="0" smtClean="0">
              <a:solidFill>
                <a:schemeClr val="tx1"/>
              </a:solidFill>
            </a:rPr>
            <a:t>oficial </a:t>
          </a:r>
          <a:r>
            <a:rPr lang="es-ES" sz="1400" b="0" noProof="0" dirty="0" smtClean="0">
              <a:solidFill>
                <a:schemeClr val="tx1"/>
              </a:solidFill>
            </a:rPr>
            <a:t>mediante el cual se recopilan, analizan y verifican datos sobre </a:t>
          </a:r>
          <a:r>
            <a:rPr lang="es-ES" sz="1400" b="1" noProof="0" dirty="0" smtClean="0">
              <a:solidFill>
                <a:schemeClr val="tx1"/>
              </a:solidFill>
            </a:rPr>
            <a:t>plagas</a:t>
          </a:r>
          <a:r>
            <a:rPr lang="es-ES" sz="1400" noProof="0" dirty="0" smtClean="0">
              <a:solidFill>
                <a:schemeClr val="tx1"/>
              </a:solidFill>
            </a:rPr>
            <a:t> en un </a:t>
          </a:r>
          <a:r>
            <a:rPr lang="es-ES" sz="1400" b="1" noProof="0" dirty="0" smtClean="0">
              <a:solidFill>
                <a:schemeClr val="tx1"/>
              </a:solidFill>
            </a:rPr>
            <a:t>área</a:t>
          </a:r>
          <a:r>
            <a:rPr lang="es-ES" sz="1400" noProof="0" dirty="0" smtClean="0">
              <a:solidFill>
                <a:schemeClr val="tx1"/>
              </a:solidFill>
            </a:rPr>
            <a:t> a partir de varias fuentes que no son </a:t>
          </a:r>
          <a:r>
            <a:rPr lang="es-ES" sz="1400" b="1" noProof="0" dirty="0" smtClean="0">
              <a:solidFill>
                <a:schemeClr val="tx1"/>
              </a:solidFill>
            </a:rPr>
            <a:t>prospecciones</a:t>
          </a:r>
          <a:r>
            <a:rPr lang="es-ES" sz="1400" noProof="0" dirty="0" smtClean="0">
              <a:solidFill>
                <a:schemeClr val="tx1"/>
              </a:solidFill>
              <a:effectLst/>
            </a:rPr>
            <a:t>”</a:t>
          </a:r>
          <a:endParaRPr lang="es-ES" sz="1400" noProof="0" dirty="0">
            <a:solidFill>
              <a:schemeClr val="tx1"/>
            </a:solidFill>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0CAB1CF7-3C0E-41EE-B30D-8D624881A024}">
      <dgm:prSet custT="1"/>
      <dgm:spPr>
        <a:solidFill>
          <a:srgbClr val="D4F5D6">
            <a:alpha val="90000"/>
          </a:srgbClr>
        </a:solidFill>
        <a:ln>
          <a:solidFill>
            <a:srgbClr val="FDF4DA">
              <a:alpha val="90000"/>
            </a:srgbClr>
          </a:solidFill>
        </a:ln>
      </dgm:spPr>
      <dgm:t>
        <a:bodyPr/>
        <a:lstStyle/>
        <a:p>
          <a:r>
            <a:rPr lang="es-ES" sz="1200" i="0" noProof="0" dirty="0" smtClean="0">
              <a:solidFill>
                <a:schemeClr val="tx1"/>
              </a:solidFill>
              <a:effectLst/>
              <a:latin typeface="+mn-lt"/>
              <a:ea typeface="+mn-ea"/>
              <a:cs typeface="+mn-cs"/>
            </a:rPr>
            <a:t>En relación a los “</a:t>
          </a:r>
          <a:r>
            <a:rPr lang="es-ES" sz="1200" i="1" noProof="0" dirty="0" smtClean="0">
              <a:solidFill>
                <a:schemeClr val="tx1"/>
              </a:solidFill>
              <a:effectLst/>
              <a:latin typeface="+mn-lt"/>
              <a:ea typeface="+mn-ea"/>
              <a:cs typeface="+mn-cs"/>
            </a:rPr>
            <a:t>datos</a:t>
          </a:r>
          <a:r>
            <a:rPr lang="es-ES" sz="1200" i="0" noProof="0" dirty="0" smtClean="0">
              <a:solidFill>
                <a:schemeClr val="tx1"/>
              </a:solidFill>
              <a:effectLst/>
              <a:latin typeface="+mn-lt"/>
              <a:ea typeface="+mn-ea"/>
              <a:cs typeface="+mn-cs"/>
            </a:rPr>
            <a:t>” o la “</a:t>
          </a:r>
          <a:r>
            <a:rPr lang="es-ES" sz="1200" i="1" noProof="0" dirty="0" smtClean="0">
              <a:solidFill>
                <a:schemeClr val="tx1"/>
              </a:solidFill>
              <a:effectLst/>
              <a:latin typeface="+mn-lt"/>
              <a:ea typeface="+mn-ea"/>
              <a:cs typeface="+mn-cs"/>
            </a:rPr>
            <a:t>información</a:t>
          </a:r>
          <a:r>
            <a:rPr lang="es-ES" sz="1200" i="0" noProof="0" dirty="0" smtClean="0">
              <a:solidFill>
                <a:schemeClr val="tx1"/>
              </a:solidFill>
              <a:effectLst/>
              <a:latin typeface="+mn-lt"/>
              <a:ea typeface="+mn-ea"/>
              <a:cs typeface="+mn-cs"/>
            </a:rPr>
            <a:t>” obtenidos en la vigilancia</a:t>
          </a:r>
          <a:r>
            <a:rPr lang="es-ES" sz="1200" noProof="0" dirty="0" smtClean="0">
              <a:solidFill>
                <a:schemeClr val="tx1"/>
              </a:solidFill>
              <a:effectLst/>
              <a:latin typeface="+mn-lt"/>
              <a:ea typeface="+mn-ea"/>
              <a:cs typeface="+mn-cs"/>
            </a:rPr>
            <a:t>, los “</a:t>
          </a:r>
          <a:r>
            <a:rPr lang="es-ES" sz="1200" i="1" noProof="0" dirty="0" smtClean="0">
              <a:solidFill>
                <a:schemeClr val="tx1"/>
              </a:solidFill>
              <a:effectLst/>
              <a:latin typeface="+mn-lt"/>
              <a:ea typeface="+mn-ea"/>
              <a:cs typeface="+mn-cs"/>
            </a:rPr>
            <a:t>datos</a:t>
          </a:r>
          <a:r>
            <a:rPr lang="es-ES" sz="1200" noProof="0" dirty="0" smtClean="0">
              <a:solidFill>
                <a:schemeClr val="tx1"/>
              </a:solidFill>
              <a:effectLst/>
              <a:latin typeface="+mn-lt"/>
              <a:ea typeface="+mn-ea"/>
              <a:cs typeface="+mn-cs"/>
            </a:rPr>
            <a:t>” hacen referencia a los datos en bruto recolectados, los cuales luego de analizados y verificados se transforman en “</a:t>
          </a:r>
          <a:r>
            <a:rPr lang="es-ES" sz="1200" i="1" noProof="0" dirty="0" smtClean="0">
              <a:solidFill>
                <a:schemeClr val="tx1"/>
              </a:solidFill>
              <a:effectLst/>
              <a:latin typeface="+mn-lt"/>
              <a:ea typeface="+mn-ea"/>
              <a:cs typeface="+mn-cs"/>
            </a:rPr>
            <a:t>información</a:t>
          </a:r>
          <a:r>
            <a:rPr lang="es-ES" sz="1200" noProof="0" dirty="0" smtClean="0">
              <a:solidFill>
                <a:schemeClr val="tx1"/>
              </a:solidFill>
              <a:effectLst/>
              <a:latin typeface="+mn-lt"/>
              <a:ea typeface="+mn-ea"/>
              <a:cs typeface="+mn-cs"/>
            </a:rPr>
            <a:t>”. Por lo tanto, en el contexto de la vigilancia general es apropiado hacer referencia a los “</a:t>
          </a:r>
          <a:r>
            <a:rPr lang="es-ES" sz="1200" i="1" noProof="0" dirty="0" smtClean="0">
              <a:solidFill>
                <a:schemeClr val="tx1"/>
              </a:solidFill>
              <a:effectLst/>
              <a:latin typeface="+mn-lt"/>
              <a:ea typeface="+mn-ea"/>
              <a:cs typeface="+mn-cs"/>
            </a:rPr>
            <a:t>datos”</a:t>
          </a:r>
          <a:r>
            <a:rPr lang="es-ES" sz="1200" i="0" noProof="0" dirty="0" smtClean="0">
              <a:solidFill>
                <a:schemeClr val="tx1"/>
              </a:solidFill>
              <a:effectLst/>
              <a:latin typeface="+mn-lt"/>
              <a:ea typeface="+mn-ea"/>
              <a:cs typeface="+mn-cs"/>
            </a:rPr>
            <a:t>.</a:t>
          </a:r>
          <a:endParaRPr lang="es-ES" altLang="ja-JP" sz="1200" i="0" noProof="0" dirty="0"/>
        </a:p>
      </dgm:t>
    </dgm:pt>
    <dgm:pt modelId="{B611F8D7-4213-43A1-BC48-1A8EB6F52111}" type="parTrans" cxnId="{5471DAAF-03E2-4A1D-93DA-01734015134D}">
      <dgm:prSet/>
      <dgm:spPr/>
      <dgm:t>
        <a:bodyPr/>
        <a:lstStyle/>
        <a:p>
          <a:endParaRPr lang="fr-FR"/>
        </a:p>
      </dgm:t>
    </dgm:pt>
    <dgm:pt modelId="{515BC1EB-2C2C-43A4-91D3-9970AAD42781}" type="sibTrans" cxnId="{5471DAAF-03E2-4A1D-93DA-01734015134D}">
      <dgm:prSet/>
      <dgm:spPr/>
      <dgm:t>
        <a:bodyPr/>
        <a:lstStyle/>
        <a:p>
          <a:endParaRPr lang="fr-FR"/>
        </a:p>
      </dgm:t>
    </dgm:pt>
    <dgm:pt modelId="{9C680EBF-A4A0-44BE-A97C-87CCA6277305}">
      <dgm:prSet custT="1"/>
      <dgm:spPr>
        <a:solidFill>
          <a:srgbClr val="D4F5D6">
            <a:alpha val="90000"/>
          </a:srgbClr>
        </a:solidFill>
        <a:ln>
          <a:solidFill>
            <a:srgbClr val="FDF4DA">
              <a:alpha val="90000"/>
            </a:srgbClr>
          </a:solidFill>
        </a:ln>
      </dgm:spPr>
      <dgm:t>
        <a:bodyPr/>
        <a:lstStyle/>
        <a:p>
          <a:r>
            <a:rPr lang="es-ES" sz="1200" noProof="0" dirty="0" smtClean="0">
              <a:solidFill>
                <a:schemeClr val="tx1"/>
              </a:solidFill>
              <a:effectLst/>
              <a:latin typeface="+mn-lt"/>
              <a:ea typeface="+mn-ea"/>
              <a:cs typeface="+mn-cs"/>
            </a:rPr>
            <a:t>Los datos que se obtienen de la vigilancia general no son oficiales hasta que se hayan aprobado por la ONPF, por lo tanto el proceso no termina con la recolección de datos dado que el análisis y la verificación son también elementos importantes del proceso si se utilizan fuentes de datos no oficiales.</a:t>
          </a:r>
          <a:endParaRPr lang="es-ES" altLang="ja-JP" sz="1200" noProof="0" dirty="0"/>
        </a:p>
      </dgm:t>
    </dgm:pt>
    <dgm:pt modelId="{0C5C0864-072D-4DA4-A9BD-C81C1157A3CD}" type="parTrans" cxnId="{4680C1F8-DF94-4013-AB93-4E683E865BDB}">
      <dgm:prSet/>
      <dgm:spPr/>
      <dgm:t>
        <a:bodyPr/>
        <a:lstStyle/>
        <a:p>
          <a:endParaRPr lang="fr-FR"/>
        </a:p>
      </dgm:t>
    </dgm:pt>
    <dgm:pt modelId="{43410121-CCA1-4A65-B990-70231F583A66}" type="sibTrans" cxnId="{4680C1F8-DF94-4013-AB93-4E683E865BDB}">
      <dgm:prSet/>
      <dgm:spPr/>
      <dgm:t>
        <a:bodyPr/>
        <a:lstStyle/>
        <a:p>
          <a:endParaRPr lang="fr-FR"/>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s-ES"/>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custLinFactNeighborX="0" custLinFactNeighborY="-21335">
        <dgm:presLayoutVars>
          <dgm:chMax val="0"/>
          <dgm:chPref val="0"/>
          <dgm:bulletEnabled val="1"/>
        </dgm:presLayoutVars>
      </dgm:prSet>
      <dgm:spPr/>
      <dgm:t>
        <a:bodyPr/>
        <a:lstStyle/>
        <a:p>
          <a:endParaRPr lang="es-ES"/>
        </a:p>
      </dgm:t>
    </dgm:pt>
    <dgm:pt modelId="{43050ECD-A3E9-4C47-8FE6-BEA6034E9946}" type="pres">
      <dgm:prSet presAssocID="{3353E323-CB19-43FF-8D69-18AB74F7A767}" presName="desTx" presStyleLbl="alignAccFollowNode1" presStyleIdx="0" presStyleCnt="1" custScaleY="105702" custLinFactNeighborX="1106" custLinFactNeighborY="17358">
        <dgm:presLayoutVars>
          <dgm:bulletEnabled val="1"/>
        </dgm:presLayoutVars>
      </dgm:prSet>
      <dgm:spPr/>
      <dgm:t>
        <a:bodyPr/>
        <a:lstStyle/>
        <a:p>
          <a:endParaRPr lang="es-ES"/>
        </a:p>
      </dgm:t>
    </dgm:pt>
  </dgm:ptLst>
  <dgm:cxnLst>
    <dgm:cxn modelId="{1EF587B5-5CA9-4910-B0A3-3B0B99B35D66}" srcId="{3353E323-CB19-43FF-8D69-18AB74F7A767}" destId="{299F6A74-8351-4A4F-B386-3986EE36DA80}" srcOrd="0" destOrd="0" parTransId="{EF6E2C6E-723C-4874-8599-553030CD9EE4}" sibTransId="{326C360D-FFBB-445D-AEC9-622DD3A1709B}"/>
    <dgm:cxn modelId="{09C81BC9-631B-4EFA-8772-E3B9B112B3DE}" type="presOf" srcId="{9C680EBF-A4A0-44BE-A97C-87CCA6277305}" destId="{43050ECD-A3E9-4C47-8FE6-BEA6034E9946}" srcOrd="0" destOrd="3" presId="urn:microsoft.com/office/officeart/2005/8/layout/hList1"/>
    <dgm:cxn modelId="{2C6EAE68-11AB-4F9D-BD8F-A4E1DD24F7B4}" type="presOf" srcId="{299F6A74-8351-4A4F-B386-3986EE36DA80}" destId="{43050ECD-A3E9-4C47-8FE6-BEA6034E9946}" srcOrd="0" destOrd="0" presId="urn:microsoft.com/office/officeart/2005/8/layout/hList1"/>
    <dgm:cxn modelId="{95EC5D18-B73E-420C-93F7-69795BFFE019}" type="presOf" srcId="{0CAB1CF7-3C0E-41EE-B30D-8D624881A024}" destId="{43050ECD-A3E9-4C47-8FE6-BEA6034E9946}" srcOrd="0" destOrd="2" presId="urn:microsoft.com/office/officeart/2005/8/layout/hList1"/>
    <dgm:cxn modelId="{61F0FF2F-763D-4925-9335-FDD15B5F4CFB}" type="presOf" srcId="{DB097ACE-C377-4A09-8D3A-F616BC193E64}" destId="{43050ECD-A3E9-4C47-8FE6-BEA6034E9946}" srcOrd="0" destOrd="1" presId="urn:microsoft.com/office/officeart/2005/8/layout/hList1"/>
    <dgm:cxn modelId="{C289065F-4B8A-4ABC-9547-38F5A9815BBB}" srcId="{3353E323-CB19-43FF-8D69-18AB74F7A767}" destId="{DB097ACE-C377-4A09-8D3A-F616BC193E64}" srcOrd="1" destOrd="0" parTransId="{D1BE61E0-A98F-481E-BB38-072EDA4CAFCE}" sibTransId="{7802A90C-71FB-41FC-9AA2-BC75FDD75069}"/>
    <dgm:cxn modelId="{963E1EB3-C98A-4290-AA5C-3C8C5497A71C}" type="presOf" srcId="{3353E323-CB19-43FF-8D69-18AB74F7A767}" destId="{E930BD52-F34E-4EBD-9A9B-C7DEB21F1E79}" srcOrd="0" destOrd="0" presId="urn:microsoft.com/office/officeart/2005/8/layout/hList1"/>
    <dgm:cxn modelId="{4680C1F8-DF94-4013-AB93-4E683E865BDB}" srcId="{3353E323-CB19-43FF-8D69-18AB74F7A767}" destId="{9C680EBF-A4A0-44BE-A97C-87CCA6277305}" srcOrd="3" destOrd="0" parTransId="{0C5C0864-072D-4DA4-A9BD-C81C1157A3CD}" sibTransId="{43410121-CCA1-4A65-B990-70231F583A66}"/>
    <dgm:cxn modelId="{5471DAAF-03E2-4A1D-93DA-01734015134D}" srcId="{3353E323-CB19-43FF-8D69-18AB74F7A767}" destId="{0CAB1CF7-3C0E-41EE-B30D-8D624881A024}" srcOrd="2" destOrd="0" parTransId="{B611F8D7-4213-43A1-BC48-1A8EB6F52111}" sibTransId="{515BC1EB-2C2C-43A4-91D3-9970AAD42781}"/>
    <dgm:cxn modelId="{D928859F-FEE0-487F-B16C-11F151161BF8}" type="presOf" srcId="{5E1F010D-719A-4457-87E8-5D7769197D3B}" destId="{0BFA647E-92FE-45E0-AE06-ABD504F66826}" srcOrd="0" destOrd="0"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163E7052-2C46-42C3-8436-17DE41F7AE82}" type="presParOf" srcId="{0BFA647E-92FE-45E0-AE06-ABD504F66826}" destId="{C9D697EF-FE5C-402C-830B-CCDCAD89BBD3}" srcOrd="0" destOrd="0" presId="urn:microsoft.com/office/officeart/2005/8/layout/hList1"/>
    <dgm:cxn modelId="{8A8744B7-C5F7-4DBD-870F-1200D8A9ABE8}" type="presParOf" srcId="{C9D697EF-FE5C-402C-830B-CCDCAD89BBD3}" destId="{E930BD52-F34E-4EBD-9A9B-C7DEB21F1E79}" srcOrd="0" destOrd="0" presId="urn:microsoft.com/office/officeart/2005/8/layout/hList1"/>
    <dgm:cxn modelId="{88E6D623-54AD-45D3-B578-FDFBFB4DB717}"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38" qsCatId="simple" csTypeId="urn:microsoft.com/office/officeart/2005/8/colors/accent1_2#11" csCatId="accent1" phldr="1"/>
      <dgm:spPr/>
      <dgm:t>
        <a:bodyPr/>
        <a:lstStyle/>
        <a:p>
          <a:endParaRPr lang="en-US"/>
        </a:p>
      </dgm:t>
    </dgm:pt>
    <dgm:pt modelId="{299F6A74-8351-4A4F-B386-3986EE36DA80}">
      <dgm:prSet custT="1"/>
      <dgm:spPr>
        <a:solidFill>
          <a:srgbClr val="D4F5D6">
            <a:alpha val="90000"/>
          </a:srgbClr>
        </a:solidFill>
        <a:ln>
          <a:solidFill>
            <a:srgbClr val="FDF4DA">
              <a:alpha val="90000"/>
            </a:srgbClr>
          </a:solidFill>
        </a:ln>
      </dgm:spPr>
      <dgm:t>
        <a:bodyPr/>
        <a:lstStyle/>
        <a:p>
          <a:r>
            <a:rPr lang="es-ES" sz="1400" noProof="0" dirty="0" smtClean="0">
              <a:solidFill>
                <a:schemeClr val="tx1"/>
              </a:solidFill>
              <a:effectLst/>
              <a:latin typeface="+mn-lt"/>
              <a:ea typeface="+mn-ea"/>
              <a:cs typeface="+mn-cs"/>
            </a:rPr>
            <a:t>La única distinción entre vigilancia general y específica es la fuente de datos, dado que ambos tipos de vigilancia pueden ser dirigidas a plagas específicas</a:t>
          </a:r>
          <a:endParaRPr lang="es-ES" sz="1400" noProof="0" dirty="0"/>
        </a:p>
      </dgm:t>
    </dgm:pt>
    <dgm:pt modelId="{EF6E2C6E-723C-4874-8599-553030CD9EE4}" type="parTrans" cxnId="{1EF587B5-5CA9-4910-B0A3-3B0B99B35D66}">
      <dgm:prSet/>
      <dgm:spPr/>
      <dgm:t>
        <a:bodyPr/>
        <a:lstStyle/>
        <a:p>
          <a:endParaRPr lang="en-US"/>
        </a:p>
      </dgm:t>
    </dgm:pt>
    <dgm:pt modelId="{326C360D-FFBB-445D-AEC9-622DD3A1709B}" type="sibTrans" cxnId="{1EF587B5-5CA9-4910-B0A3-3B0B99B35D66}">
      <dgm:prSet/>
      <dgm:spPr/>
      <dgm:t>
        <a:bodyPr/>
        <a:lstStyle/>
        <a:p>
          <a:endParaRPr lang="en-US"/>
        </a:p>
      </dgm:t>
    </dgm:pt>
    <dgm:pt modelId="{E5FCF360-F033-4285-A5CA-98DE525AEAA1}">
      <dgm:prSet custT="1"/>
      <dgm:spPr>
        <a:solidFill>
          <a:srgbClr val="D4F5D6">
            <a:alpha val="90000"/>
          </a:srgbClr>
        </a:solidFill>
        <a:ln>
          <a:solidFill>
            <a:srgbClr val="FDF4DA">
              <a:alpha val="90000"/>
            </a:srgbClr>
          </a:solidFill>
        </a:ln>
      </dgm:spPr>
      <dgm:t>
        <a:bodyPr/>
        <a:lstStyle/>
        <a:p>
          <a:r>
            <a:rPr lang="es-ES" sz="1400" noProof="0" smtClean="0">
              <a:solidFill>
                <a:schemeClr val="tx1"/>
              </a:solidFill>
              <a:effectLst/>
              <a:latin typeface="+mn-lt"/>
              <a:ea typeface="+mn-ea"/>
              <a:cs typeface="+mn-cs"/>
            </a:rPr>
            <a:t>“</a:t>
          </a:r>
          <a:r>
            <a:rPr lang="es-ES" sz="1400" i="1" noProof="0" smtClean="0">
              <a:solidFill>
                <a:schemeClr val="tx1"/>
              </a:solidFill>
              <a:effectLst/>
              <a:latin typeface="+mn-lt"/>
              <a:ea typeface="+mn-ea"/>
              <a:cs typeface="+mn-cs"/>
            </a:rPr>
            <a:t>Vigilancia específica</a:t>
          </a:r>
          <a:r>
            <a:rPr lang="es-ES" sz="1400" noProof="0" smtClean="0">
              <a:solidFill>
                <a:schemeClr val="tx1"/>
              </a:solidFill>
              <a:effectLst/>
              <a:latin typeface="+mn-lt"/>
              <a:ea typeface="+mn-ea"/>
              <a:cs typeface="+mn-cs"/>
            </a:rPr>
            <a:t>” se realiza mediante “prospecciones”</a:t>
          </a:r>
          <a:endParaRPr lang="es-ES" sz="1400" noProof="0"/>
        </a:p>
      </dgm:t>
    </dgm:pt>
    <dgm:pt modelId="{12F8C3F4-6AAE-4F5B-9462-6F639F63D9BE}" type="parTrans" cxnId="{11F5CF1E-C042-4F66-B77B-70F5A493A8BE}">
      <dgm:prSet/>
      <dgm:spPr/>
      <dgm:t>
        <a:bodyPr/>
        <a:lstStyle/>
        <a:p>
          <a:endParaRPr lang="en-US"/>
        </a:p>
      </dgm:t>
    </dgm:pt>
    <dgm:pt modelId="{E7505D44-C044-4B4D-93C5-0C4A0EA7F6A0}" type="sibTrans" cxnId="{11F5CF1E-C042-4F66-B77B-70F5A493A8BE}">
      <dgm:prSet/>
      <dgm:spPr/>
      <dgm:t>
        <a:bodyPr/>
        <a:lstStyle/>
        <a:p>
          <a:endParaRPr lang="en-US"/>
        </a:p>
      </dgm:t>
    </dgm:pt>
    <dgm:pt modelId="{DB097ACE-C377-4A09-8D3A-F616BC193E64}">
      <dgm:prSet custT="1"/>
      <dgm:spPr>
        <a:solidFill>
          <a:srgbClr val="D4F5D6">
            <a:alpha val="90000"/>
          </a:srgbClr>
        </a:solidFill>
        <a:ln>
          <a:solidFill>
            <a:srgbClr val="FDF4DA">
              <a:alpha val="90000"/>
            </a:srgbClr>
          </a:solidFill>
        </a:ln>
      </dgm:spPr>
      <dgm:t>
        <a:bodyPr/>
        <a:lstStyle/>
        <a:p>
          <a:r>
            <a:rPr lang="es-ES" sz="1400" noProof="0" dirty="0" smtClean="0">
              <a:solidFill>
                <a:schemeClr val="tx1"/>
              </a:solidFill>
              <a:effectLst/>
              <a:latin typeface="+mn-lt"/>
              <a:ea typeface="+mn-ea"/>
              <a:cs typeface="+mn-cs"/>
            </a:rPr>
            <a:t>En relación a </a:t>
          </a:r>
          <a:r>
            <a:rPr lang="es-ES" sz="1400" i="0" noProof="0" dirty="0" smtClean="0">
              <a:solidFill>
                <a:schemeClr val="tx1"/>
              </a:solidFill>
              <a:effectLst/>
              <a:latin typeface="+mn-lt"/>
              <a:ea typeface="+mn-ea"/>
              <a:cs typeface="+mn-cs"/>
            </a:rPr>
            <a:t>“</a:t>
          </a:r>
          <a:r>
            <a:rPr lang="es-ES" sz="1400" i="1" noProof="0" dirty="0" smtClean="0">
              <a:solidFill>
                <a:schemeClr val="tx1"/>
              </a:solidFill>
              <a:effectLst/>
              <a:latin typeface="+mn-lt"/>
              <a:ea typeface="+mn-ea"/>
              <a:cs typeface="+mn-cs"/>
            </a:rPr>
            <a:t>datos</a:t>
          </a:r>
          <a:r>
            <a:rPr lang="es-ES" sz="1400" i="0" noProof="0" dirty="0" smtClean="0">
              <a:solidFill>
                <a:schemeClr val="tx1"/>
              </a:solidFill>
              <a:effectLst/>
              <a:latin typeface="+mn-lt"/>
              <a:ea typeface="+mn-ea"/>
              <a:cs typeface="+mn-cs"/>
            </a:rPr>
            <a:t>” o “</a:t>
          </a:r>
          <a:r>
            <a:rPr lang="es-ES" sz="1400" i="1" noProof="0" dirty="0" smtClean="0">
              <a:solidFill>
                <a:schemeClr val="tx1"/>
              </a:solidFill>
              <a:effectLst/>
              <a:latin typeface="+mn-lt"/>
              <a:ea typeface="+mn-ea"/>
              <a:cs typeface="+mn-cs"/>
            </a:rPr>
            <a:t>información</a:t>
          </a:r>
          <a:r>
            <a:rPr lang="es-ES" sz="1400" i="0" noProof="0" dirty="0" smtClean="0">
              <a:solidFill>
                <a:schemeClr val="tx1"/>
              </a:solidFill>
              <a:effectLst/>
              <a:latin typeface="+mn-lt"/>
              <a:ea typeface="+mn-ea"/>
              <a:cs typeface="+mn-cs"/>
            </a:rPr>
            <a:t>” que se obtengan de la vigilancia</a:t>
          </a:r>
          <a:r>
            <a:rPr lang="es-ES" sz="1400" noProof="0" dirty="0" smtClean="0">
              <a:solidFill>
                <a:schemeClr val="tx1"/>
              </a:solidFill>
              <a:effectLst/>
              <a:latin typeface="+mn-lt"/>
              <a:ea typeface="+mn-ea"/>
              <a:cs typeface="+mn-cs"/>
            </a:rPr>
            <a:t>, “</a:t>
          </a:r>
          <a:r>
            <a:rPr lang="es-ES" sz="1400" i="1" noProof="0" dirty="0" smtClean="0">
              <a:solidFill>
                <a:schemeClr val="tx1"/>
              </a:solidFill>
              <a:effectLst/>
              <a:latin typeface="+mn-lt"/>
              <a:ea typeface="+mn-ea"/>
              <a:cs typeface="+mn-cs"/>
            </a:rPr>
            <a:t>datos</a:t>
          </a:r>
          <a:r>
            <a:rPr lang="es-ES" sz="1400" noProof="0" dirty="0" smtClean="0">
              <a:solidFill>
                <a:schemeClr val="tx1"/>
              </a:solidFill>
              <a:effectLst/>
              <a:latin typeface="+mn-lt"/>
              <a:ea typeface="+mn-ea"/>
              <a:cs typeface="+mn-cs"/>
            </a:rPr>
            <a:t>” hacen referencia a los datos en bruto recolectados, que luego de ser procesados se transforman en “</a:t>
          </a:r>
          <a:r>
            <a:rPr lang="es-ES" sz="1400" i="1" noProof="0" dirty="0" smtClean="0">
              <a:solidFill>
                <a:schemeClr val="tx1"/>
              </a:solidFill>
              <a:effectLst/>
              <a:latin typeface="+mn-lt"/>
              <a:ea typeface="+mn-ea"/>
              <a:cs typeface="+mn-cs"/>
            </a:rPr>
            <a:t>información</a:t>
          </a:r>
          <a:r>
            <a:rPr lang="es-ES" sz="1400" noProof="0" dirty="0" smtClean="0">
              <a:solidFill>
                <a:schemeClr val="tx1"/>
              </a:solidFill>
              <a:effectLst/>
              <a:latin typeface="+mn-lt"/>
              <a:ea typeface="+mn-ea"/>
              <a:cs typeface="+mn-cs"/>
            </a:rPr>
            <a:t>”; los datos no son oficiales hasta que son aprobados por la ONPF. Por lo tanto, el uso de “</a:t>
          </a:r>
          <a:r>
            <a:rPr lang="es-ES" sz="1400" i="1" noProof="0" dirty="0" smtClean="0">
              <a:solidFill>
                <a:schemeClr val="tx1"/>
              </a:solidFill>
              <a:effectLst/>
              <a:latin typeface="+mn-lt"/>
              <a:ea typeface="+mn-ea"/>
              <a:cs typeface="+mn-cs"/>
            </a:rPr>
            <a:t>información</a:t>
          </a:r>
          <a:r>
            <a:rPr lang="es-ES" sz="1400" noProof="0" dirty="0" smtClean="0">
              <a:solidFill>
                <a:schemeClr val="tx1"/>
              </a:solidFill>
              <a:effectLst/>
              <a:latin typeface="+mn-lt"/>
              <a:ea typeface="+mn-ea"/>
              <a:cs typeface="+mn-cs"/>
            </a:rPr>
            <a:t>” es apropiado en el contexto de la “</a:t>
          </a:r>
          <a:r>
            <a:rPr lang="es-ES" sz="1400" i="1" noProof="0" dirty="0" smtClean="0">
              <a:solidFill>
                <a:schemeClr val="tx1"/>
              </a:solidFill>
              <a:effectLst/>
              <a:latin typeface="+mn-lt"/>
              <a:ea typeface="+mn-ea"/>
              <a:cs typeface="+mn-cs"/>
            </a:rPr>
            <a:t>vigilancia específica</a:t>
          </a:r>
          <a:r>
            <a:rPr lang="es-ES" sz="1400" i="0" noProof="0" dirty="0" smtClean="0">
              <a:solidFill>
                <a:schemeClr val="tx1"/>
              </a:solidFill>
              <a:effectLst/>
              <a:latin typeface="+mn-lt"/>
              <a:ea typeface="+mn-ea"/>
              <a:cs typeface="+mn-cs"/>
            </a:rPr>
            <a:t>”</a:t>
          </a:r>
          <a:endParaRPr lang="es-ES" altLang="ja-JP" sz="1400" i="1" noProof="0" dirty="0"/>
        </a:p>
      </dgm:t>
    </dgm:pt>
    <dgm:pt modelId="{D1BE61E0-A98F-481E-BB38-072EDA4CAFCE}" type="parTrans" cxnId="{C289065F-4B8A-4ABC-9547-38F5A9815BBB}">
      <dgm:prSet/>
      <dgm:spPr/>
      <dgm:t>
        <a:bodyPr/>
        <a:lstStyle/>
        <a:p>
          <a:endParaRPr lang="en-US"/>
        </a:p>
      </dgm:t>
    </dgm:pt>
    <dgm:pt modelId="{7802A90C-71FB-41FC-9AA2-BC75FDD75069}" type="sibTrans" cxnId="{C289065F-4B8A-4ABC-9547-38F5A9815BBB}">
      <dgm:prSet/>
      <dgm:spPr/>
      <dgm:t>
        <a:bodyPr/>
        <a:lstStyle/>
        <a:p>
          <a:endParaRPr lang="en-US"/>
        </a:p>
      </dgm:t>
    </dgm:pt>
    <dgm:pt modelId="{3353E323-CB19-43FF-8D69-18AB74F7A767}">
      <dgm:prSet phldrT="[Text]" custT="1"/>
      <dgm:spPr>
        <a:solidFill>
          <a:srgbClr val="46DE54"/>
        </a:solidFill>
        <a:ln>
          <a:solidFill>
            <a:srgbClr val="F6C233"/>
          </a:solidFill>
        </a:ln>
      </dgm:spPr>
      <dgm:t>
        <a:bodyPr/>
        <a:lstStyle/>
        <a:p>
          <a:pPr algn="l">
            <a:spcAft>
              <a:spcPts val="588"/>
            </a:spcAft>
          </a:pPr>
          <a:r>
            <a:rPr lang="en-US" sz="1400" b="1" dirty="0" smtClean="0">
              <a:solidFill>
                <a:schemeClr val="tx1"/>
              </a:solidFill>
              <a:effectLst>
                <a:outerShdw blurRad="38100" dist="38100" dir="2700000" algn="tl">
                  <a:srgbClr val="000000">
                    <a:alpha val="43137"/>
                  </a:srgbClr>
                </a:outerShdw>
              </a:effectLst>
            </a:rPr>
            <a:t>“</a:t>
          </a:r>
          <a:r>
            <a:rPr lang="es-ES" sz="1400" b="1" noProof="0" dirty="0" smtClean="0">
              <a:solidFill>
                <a:schemeClr val="tx1"/>
              </a:solidFill>
              <a:effectLst>
                <a:outerShdw blurRad="38100" dist="38100" dir="2700000" algn="tl">
                  <a:srgbClr val="000000">
                    <a:alpha val="43137"/>
                  </a:srgbClr>
                </a:outerShdw>
              </a:effectLst>
            </a:rPr>
            <a:t>Vigilancia espe</a:t>
          </a:r>
          <a:r>
            <a:rPr lang="es-ES" sz="1400" b="1" i="0" noProof="0" dirty="0" smtClean="0">
              <a:solidFill>
                <a:schemeClr val="tx1"/>
              </a:solidFill>
              <a:effectLst>
                <a:outerShdw blurRad="38100" dist="38100" dir="2700000" algn="tl">
                  <a:srgbClr val="000000">
                    <a:alpha val="43137"/>
                  </a:srgbClr>
                </a:outerShdw>
              </a:effectLst>
            </a:rPr>
            <a:t>cifica</a:t>
          </a:r>
          <a:r>
            <a:rPr lang="es-ES" sz="1400" b="1" noProof="0" dirty="0" smtClean="0">
              <a:solidFill>
                <a:schemeClr val="tx1"/>
              </a:solidFill>
              <a:effectLst>
                <a:outerShdw blurRad="38100" dist="38100" dir="2700000" algn="tl">
                  <a:srgbClr val="000000">
                    <a:alpha val="43137"/>
                  </a:srgbClr>
                </a:outerShdw>
              </a:effectLst>
            </a:rPr>
            <a:t>”:</a:t>
          </a:r>
        </a:p>
        <a:p>
          <a:pPr algn="l">
            <a:spcAft>
              <a:spcPts val="588"/>
            </a:spcAft>
          </a:pPr>
          <a:r>
            <a:rPr lang="es-ES" sz="1400" noProof="0" dirty="0" smtClean="0">
              <a:solidFill>
                <a:schemeClr val="tx1"/>
              </a:solidFill>
              <a:effectLst/>
            </a:rPr>
            <a:t>“U</a:t>
          </a:r>
          <a:r>
            <a:rPr lang="es-ES" sz="1400" noProof="0" dirty="0" smtClean="0">
              <a:solidFill>
                <a:schemeClr val="tx1"/>
              </a:solidFill>
            </a:rPr>
            <a:t>n proceso </a:t>
          </a:r>
          <a:r>
            <a:rPr lang="es-ES" sz="1400" b="1" noProof="0" dirty="0" smtClean="0">
              <a:solidFill>
                <a:schemeClr val="tx1"/>
              </a:solidFill>
            </a:rPr>
            <a:t>oficial</a:t>
          </a:r>
          <a:r>
            <a:rPr lang="es-ES" sz="1400" noProof="0" dirty="0" smtClean="0">
              <a:solidFill>
                <a:schemeClr val="tx1"/>
              </a:solidFill>
            </a:rPr>
            <a:t> para obtener información sobre </a:t>
          </a:r>
          <a:r>
            <a:rPr lang="es-ES" sz="1400" b="1" noProof="0" dirty="0" smtClean="0">
              <a:solidFill>
                <a:schemeClr val="tx1"/>
              </a:solidFill>
            </a:rPr>
            <a:t>plagas</a:t>
          </a:r>
          <a:r>
            <a:rPr lang="es-ES" sz="1400" noProof="0" dirty="0" smtClean="0">
              <a:solidFill>
                <a:schemeClr val="tx1"/>
              </a:solidFill>
            </a:rPr>
            <a:t> en un </a:t>
          </a:r>
          <a:r>
            <a:rPr lang="es-ES" sz="1400" b="1" noProof="0" dirty="0" smtClean="0">
              <a:solidFill>
                <a:schemeClr val="tx1"/>
              </a:solidFill>
            </a:rPr>
            <a:t>área</a:t>
          </a:r>
          <a:r>
            <a:rPr lang="es-ES" sz="1400" noProof="0" dirty="0" smtClean="0">
              <a:solidFill>
                <a:schemeClr val="tx1"/>
              </a:solidFill>
            </a:rPr>
            <a:t> mediante </a:t>
          </a:r>
          <a:r>
            <a:rPr lang="es-ES" sz="1400" b="1" noProof="0" dirty="0" smtClean="0">
              <a:solidFill>
                <a:schemeClr val="tx1"/>
              </a:solidFill>
            </a:rPr>
            <a:t>prospecciones</a:t>
          </a:r>
          <a:r>
            <a:rPr lang="es-ES" sz="1400" noProof="0" dirty="0" smtClean="0">
              <a:solidFill>
                <a:schemeClr val="tx1"/>
              </a:solidFill>
            </a:rPr>
            <a:t>.</a:t>
          </a:r>
          <a:r>
            <a:rPr lang="es-ES" sz="1400" noProof="0" dirty="0" smtClean="0">
              <a:solidFill>
                <a:schemeClr val="tx1"/>
              </a:solidFill>
              <a:effectLst/>
            </a:rPr>
            <a:t>” </a:t>
          </a:r>
          <a:endParaRPr lang="es-ES" sz="1400" noProof="0" dirty="0">
            <a:solidFill>
              <a:schemeClr val="tx1"/>
            </a:solidFill>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746CFE87-AF7D-49A4-9F77-13A3889C3285}">
      <dgm:prSet custT="1"/>
      <dgm:spPr>
        <a:solidFill>
          <a:srgbClr val="D4F5D6">
            <a:alpha val="90000"/>
          </a:srgbClr>
        </a:solidFill>
        <a:ln>
          <a:solidFill>
            <a:srgbClr val="FDF4DA">
              <a:alpha val="90000"/>
            </a:srgbClr>
          </a:solidFill>
        </a:ln>
      </dgm:spPr>
      <dgm:t>
        <a:bodyPr/>
        <a:lstStyle/>
        <a:p>
          <a:r>
            <a:rPr lang="es-ES" sz="1400" noProof="0" dirty="0" smtClean="0">
              <a:solidFill>
                <a:schemeClr val="tx1"/>
              </a:solidFill>
              <a:effectLst/>
              <a:latin typeface="+mn-lt"/>
              <a:ea typeface="+mn-ea"/>
              <a:cs typeface="+mn-cs"/>
            </a:rPr>
            <a:t>La revisión de la NIMF 6 (</a:t>
          </a:r>
          <a:r>
            <a:rPr lang="es-ES" sz="1400" i="1" noProof="0" dirty="0" smtClean="0">
              <a:solidFill>
                <a:schemeClr val="tx1"/>
              </a:solidFill>
              <a:effectLst/>
              <a:latin typeface="+mn-lt"/>
              <a:ea typeface="+mn-ea"/>
              <a:cs typeface="+mn-cs"/>
            </a:rPr>
            <a:t>Vigilancia</a:t>
          </a:r>
          <a:r>
            <a:rPr lang="es-ES" sz="1400" noProof="0" dirty="0" smtClean="0">
              <a:solidFill>
                <a:schemeClr val="tx1"/>
              </a:solidFill>
              <a:effectLst/>
              <a:latin typeface="+mn-lt"/>
              <a:ea typeface="+mn-ea"/>
              <a:cs typeface="+mn-cs"/>
            </a:rPr>
            <a:t>) resultó en un pequeño cambio en el significado de vigilancia general y específica, ya que la versión anterior de la NIMF 6 se refería a “</a:t>
          </a:r>
          <a:r>
            <a:rPr lang="es-ES" sz="1400" i="1" noProof="0" dirty="0" smtClean="0">
              <a:solidFill>
                <a:schemeClr val="tx1"/>
              </a:solidFill>
              <a:effectLst/>
              <a:latin typeface="+mn-lt"/>
              <a:ea typeface="+mn-ea"/>
              <a:cs typeface="+mn-cs"/>
            </a:rPr>
            <a:t>prospecciones especificas</a:t>
          </a:r>
          <a:r>
            <a:rPr lang="es-ES" sz="1400" noProof="0" dirty="0" smtClean="0">
              <a:solidFill>
                <a:schemeClr val="tx1"/>
              </a:solidFill>
              <a:effectLst/>
              <a:latin typeface="+mn-lt"/>
              <a:ea typeface="+mn-ea"/>
              <a:cs typeface="+mn-cs"/>
            </a:rPr>
            <a:t>” para lo que ahora se denomina “</a:t>
          </a:r>
          <a:r>
            <a:rPr lang="es-ES" sz="1400" i="1" noProof="0" dirty="0" smtClean="0">
              <a:solidFill>
                <a:schemeClr val="tx1"/>
              </a:solidFill>
              <a:effectLst/>
              <a:latin typeface="+mn-lt"/>
              <a:ea typeface="+mn-ea"/>
              <a:cs typeface="+mn-cs"/>
            </a:rPr>
            <a:t>vigilancia específica</a:t>
          </a:r>
          <a:r>
            <a:rPr lang="es-ES" sz="1400" noProof="0" dirty="0" smtClean="0">
              <a:solidFill>
                <a:schemeClr val="tx1"/>
              </a:solidFill>
              <a:effectLst/>
              <a:latin typeface="+mn-lt"/>
              <a:ea typeface="+mn-ea"/>
              <a:cs typeface="+mn-cs"/>
            </a:rPr>
            <a:t>”</a:t>
          </a:r>
          <a:endParaRPr lang="es-ES" sz="1400" noProof="0" dirty="0"/>
        </a:p>
      </dgm:t>
    </dgm:pt>
    <dgm:pt modelId="{98B4CD0C-0E50-463A-9AE6-249AB51FEF35}" type="parTrans" cxnId="{C6B63B0B-693E-45C2-83EF-07B5A87464BF}">
      <dgm:prSet/>
      <dgm:spPr/>
      <dgm:t>
        <a:bodyPr/>
        <a:lstStyle/>
        <a:p>
          <a:endParaRPr lang="es-ES"/>
        </a:p>
      </dgm:t>
    </dgm:pt>
    <dgm:pt modelId="{F9095EED-0B50-4B3A-B0CC-662CE4255AC0}" type="sibTrans" cxnId="{C6B63B0B-693E-45C2-83EF-07B5A87464BF}">
      <dgm:prSet/>
      <dgm:spPr/>
      <dgm:t>
        <a:bodyPr/>
        <a:lstStyle/>
        <a:p>
          <a:endParaRPr lang="es-ES"/>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s-ES"/>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custLinFactNeighborX="0" custLinFactNeighborY="-10129">
        <dgm:presLayoutVars>
          <dgm:chMax val="0"/>
          <dgm:chPref val="0"/>
          <dgm:bulletEnabled val="1"/>
        </dgm:presLayoutVars>
      </dgm:prSet>
      <dgm:spPr/>
      <dgm:t>
        <a:bodyPr/>
        <a:lstStyle/>
        <a:p>
          <a:endParaRPr lang="es-ES"/>
        </a:p>
      </dgm:t>
    </dgm:pt>
    <dgm:pt modelId="{43050ECD-A3E9-4C47-8FE6-BEA6034E9946}" type="pres">
      <dgm:prSet presAssocID="{3353E323-CB19-43FF-8D69-18AB74F7A767}" presName="desTx" presStyleLbl="alignAccFollowNode1" presStyleIdx="0" presStyleCnt="1" custScaleY="105702" custLinFactNeighborX="-746" custLinFactNeighborY="41338">
        <dgm:presLayoutVars>
          <dgm:bulletEnabled val="1"/>
        </dgm:presLayoutVars>
      </dgm:prSet>
      <dgm:spPr/>
      <dgm:t>
        <a:bodyPr/>
        <a:lstStyle/>
        <a:p>
          <a:endParaRPr lang="es-ES"/>
        </a:p>
      </dgm:t>
    </dgm:pt>
  </dgm:ptLst>
  <dgm:cxnLst>
    <dgm:cxn modelId="{58B37D69-0D7F-40B9-92B3-16AC8590CA73}" type="presOf" srcId="{746CFE87-AF7D-49A4-9F77-13A3889C3285}" destId="{43050ECD-A3E9-4C47-8FE6-BEA6034E9946}" srcOrd="0" destOrd="0"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C289065F-4B8A-4ABC-9547-38F5A9815BBB}" srcId="{3353E323-CB19-43FF-8D69-18AB74F7A767}" destId="{DB097ACE-C377-4A09-8D3A-F616BC193E64}" srcOrd="3" destOrd="0" parTransId="{D1BE61E0-A98F-481E-BB38-072EDA4CAFCE}" sibTransId="{7802A90C-71FB-41FC-9AA2-BC75FDD75069}"/>
    <dgm:cxn modelId="{11F5CF1E-C042-4F66-B77B-70F5A493A8BE}" srcId="{3353E323-CB19-43FF-8D69-18AB74F7A767}" destId="{E5FCF360-F033-4285-A5CA-98DE525AEAA1}" srcOrd="2" destOrd="0" parTransId="{12F8C3F4-6AAE-4F5B-9462-6F639F63D9BE}" sibTransId="{E7505D44-C044-4B4D-93C5-0C4A0EA7F6A0}"/>
    <dgm:cxn modelId="{61F0FF2F-763D-4925-9335-FDD15B5F4CFB}" type="presOf" srcId="{DB097ACE-C377-4A09-8D3A-F616BC193E64}" destId="{43050ECD-A3E9-4C47-8FE6-BEA6034E9946}" srcOrd="0" destOrd="3" presId="urn:microsoft.com/office/officeart/2005/8/layout/hList1"/>
    <dgm:cxn modelId="{52B57933-0E0D-4542-825D-C30016D42060}" type="presOf" srcId="{E5FCF360-F033-4285-A5CA-98DE525AEAA1}" destId="{43050ECD-A3E9-4C47-8FE6-BEA6034E9946}" srcOrd="0" destOrd="2" presId="urn:microsoft.com/office/officeart/2005/8/layout/hList1"/>
    <dgm:cxn modelId="{C6B63B0B-693E-45C2-83EF-07B5A87464BF}" srcId="{3353E323-CB19-43FF-8D69-18AB74F7A767}" destId="{746CFE87-AF7D-49A4-9F77-13A3889C3285}" srcOrd="0" destOrd="0" parTransId="{98B4CD0C-0E50-463A-9AE6-249AB51FEF35}" sibTransId="{F9095EED-0B50-4B3A-B0CC-662CE4255AC0}"/>
    <dgm:cxn modelId="{D928859F-FEE0-487F-B16C-11F151161BF8}" type="presOf" srcId="{5E1F010D-719A-4457-87E8-5D7769197D3B}" destId="{0BFA647E-92FE-45E0-AE06-ABD504F66826}" srcOrd="0" destOrd="0" presId="urn:microsoft.com/office/officeart/2005/8/layout/hList1"/>
    <dgm:cxn modelId="{2C6EAE68-11AB-4F9D-BD8F-A4E1DD24F7B4}" type="presOf" srcId="{299F6A74-8351-4A4F-B386-3986EE36DA80}" destId="{43050ECD-A3E9-4C47-8FE6-BEA6034E9946}" srcOrd="0" destOrd="1" presId="urn:microsoft.com/office/officeart/2005/8/layout/hList1"/>
    <dgm:cxn modelId="{1EF587B5-5CA9-4910-B0A3-3B0B99B35D66}" srcId="{3353E323-CB19-43FF-8D69-18AB74F7A767}" destId="{299F6A74-8351-4A4F-B386-3986EE36DA80}" srcOrd="1" destOrd="0" parTransId="{EF6E2C6E-723C-4874-8599-553030CD9EE4}" sibTransId="{326C360D-FFBB-445D-AEC9-622DD3A1709B}"/>
    <dgm:cxn modelId="{963E1EB3-C98A-4290-AA5C-3C8C5497A71C}" type="presOf" srcId="{3353E323-CB19-43FF-8D69-18AB74F7A767}" destId="{E930BD52-F34E-4EBD-9A9B-C7DEB21F1E79}" srcOrd="0" destOrd="0" presId="urn:microsoft.com/office/officeart/2005/8/layout/hList1"/>
    <dgm:cxn modelId="{163E7052-2C46-42C3-8436-17DE41F7AE82}" type="presParOf" srcId="{0BFA647E-92FE-45E0-AE06-ABD504F66826}" destId="{C9D697EF-FE5C-402C-830B-CCDCAD89BBD3}" srcOrd="0" destOrd="0" presId="urn:microsoft.com/office/officeart/2005/8/layout/hList1"/>
    <dgm:cxn modelId="{8A8744B7-C5F7-4DBD-870F-1200D8A9ABE8}" type="presParOf" srcId="{C9D697EF-FE5C-402C-830B-CCDCAD89BBD3}" destId="{E930BD52-F34E-4EBD-9A9B-C7DEB21F1E79}" srcOrd="0" destOrd="0" presId="urn:microsoft.com/office/officeart/2005/8/layout/hList1"/>
    <dgm:cxn modelId="{88E6D623-54AD-45D3-B578-FDFBFB4DB717}"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39"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s-ES" altLang="ja-JP" sz="1400" b="1" dirty="0" smtClean="0">
              <a:effectLst>
                <a:outerShdw blurRad="38100" dist="38100" dir="2700000" algn="tl">
                  <a:srgbClr val="000000">
                    <a:alpha val="43137"/>
                  </a:srgbClr>
                </a:outerShdw>
              </a:effectLst>
              <a:latin typeface="Arial" pitchFamily="34" charset="0"/>
              <a:cs typeface="Arial" pitchFamily="34" charset="0"/>
            </a:rPr>
            <a:t>“</a:t>
          </a:r>
          <a:r>
            <a:rPr lang="es-ES" altLang="ja-JP" sz="1400" b="1" noProof="0" dirty="0" smtClean="0">
              <a:effectLst>
                <a:outerShdw blurRad="38100" dist="38100" dir="2700000" algn="tl">
                  <a:srgbClr val="000000">
                    <a:alpha val="43137"/>
                  </a:srgbClr>
                </a:outerShdw>
              </a:effectLst>
              <a:latin typeface="Arial" pitchFamily="34" charset="0"/>
              <a:cs typeface="Arial" pitchFamily="34" charset="0"/>
            </a:rPr>
            <a:t>Vigilancia</a:t>
          </a:r>
          <a:r>
            <a:rPr lang="es-ES" altLang="ja-JP" sz="1400" b="1" dirty="0" smtClean="0">
              <a:effectLst>
                <a:outerShdw blurRad="38100" dist="38100" dir="2700000" algn="tl">
                  <a:srgbClr val="000000">
                    <a:alpha val="43137"/>
                  </a:srgbClr>
                </a:outerShdw>
              </a:effectLst>
              <a:latin typeface="Arial" pitchFamily="34" charset="0"/>
              <a:cs typeface="Arial" pitchFamily="34" charset="0"/>
            </a:rPr>
            <a:t>”: </a:t>
          </a:r>
        </a:p>
        <a:p>
          <a:pPr algn="l"/>
          <a:r>
            <a:rPr lang="es-ES" altLang="ja-JP" sz="1400" dirty="0" smtClean="0">
              <a:effectLst>
                <a:outerShdw blurRad="38100" dist="38100" dir="2700000" algn="tl">
                  <a:srgbClr val="000000">
                    <a:alpha val="43137"/>
                  </a:srgbClr>
                </a:outerShdw>
              </a:effectLst>
              <a:latin typeface="Arial" pitchFamily="34" charset="0"/>
              <a:cs typeface="Arial" pitchFamily="34" charset="0"/>
            </a:rPr>
            <a:t>“</a:t>
          </a:r>
          <a:r>
            <a:rPr lang="es-ES" sz="1400" b="1" u="sng" dirty="0" smtClean="0"/>
            <a:t>Vigilancia general, vigilancia especifica</a:t>
          </a:r>
          <a:r>
            <a:rPr lang="es-ES" sz="1400" u="sng" dirty="0" smtClean="0"/>
            <a:t> o una combinación de ambas. </a:t>
          </a:r>
          <a:r>
            <a:rPr lang="es-ES" sz="1400" strike="sngStrike" dirty="0" smtClean="0"/>
            <a:t>Un proceso </a:t>
          </a:r>
          <a:r>
            <a:rPr lang="es-ES" sz="1400" b="1" strike="sngStrike" dirty="0" smtClean="0"/>
            <a:t>oficial</a:t>
          </a:r>
          <a:r>
            <a:rPr lang="es-ES" sz="1400" strike="sngStrike" dirty="0" smtClean="0"/>
            <a:t> para recopilar y registrar información sobre la presencia o ausencia de una </a:t>
          </a:r>
          <a:r>
            <a:rPr lang="es-ES" sz="1400" b="1" strike="sngStrike" dirty="0" smtClean="0"/>
            <a:t>plaga</a:t>
          </a:r>
          <a:r>
            <a:rPr lang="es-ES" sz="1400" strike="sngStrike" dirty="0" smtClean="0"/>
            <a:t> mediante el uso de </a:t>
          </a:r>
          <a:r>
            <a:rPr lang="es-ES" sz="1400" b="1" strike="sngStrike" dirty="0" smtClean="0"/>
            <a:t>encuestas</a:t>
          </a:r>
          <a:r>
            <a:rPr lang="es-ES" sz="1400" strike="sngStrike" dirty="0" smtClean="0"/>
            <a:t>, </a:t>
          </a:r>
          <a:r>
            <a:rPr lang="es-ES" sz="1400" b="1" strike="sngStrike" dirty="0" smtClean="0"/>
            <a:t>monitoreo</a:t>
          </a:r>
          <a:r>
            <a:rPr lang="es-ES" sz="1400" strike="sngStrike" dirty="0" smtClean="0"/>
            <a:t> u otros procedimientos </a:t>
          </a:r>
          <a:r>
            <a:rPr lang="es-ES" sz="1400" b="1" strike="sngStrike" dirty="0" smtClean="0"/>
            <a:t> </a:t>
          </a:r>
          <a:endParaRPr lang="es-ES" sz="1400" strike="sng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r>
            <a:rPr lang="es-ES" sz="1400" i="0" dirty="0" smtClean="0">
              <a:solidFill>
                <a:schemeClr val="tx1"/>
              </a:solidFill>
              <a:effectLst/>
              <a:latin typeface="+mn-lt"/>
              <a:ea typeface="+mn-ea"/>
              <a:cs typeface="+mn-cs"/>
            </a:rPr>
            <a:t>El PTG consideró varias modificaciones posibles de la definición actual del Glosario del término “</a:t>
          </a:r>
          <a:r>
            <a:rPr lang="es-ES" sz="1400" i="1" dirty="0" smtClean="0">
              <a:solidFill>
                <a:schemeClr val="tx1"/>
              </a:solidFill>
              <a:effectLst/>
              <a:latin typeface="+mn-lt"/>
              <a:ea typeface="+mn-ea"/>
              <a:cs typeface="+mn-cs"/>
            </a:rPr>
            <a:t>vigilancia</a:t>
          </a:r>
          <a:r>
            <a:rPr lang="es-ES" sz="1400" i="0" dirty="0" smtClean="0">
              <a:solidFill>
                <a:schemeClr val="tx1"/>
              </a:solidFill>
              <a:effectLst/>
              <a:latin typeface="+mn-lt"/>
              <a:ea typeface="+mn-ea"/>
              <a:cs typeface="+mn-cs"/>
            </a:rPr>
            <a:t>”, pero considerando las definiciones propuestas de “</a:t>
          </a:r>
          <a:r>
            <a:rPr lang="es-ES" sz="1400" i="1" dirty="0" smtClean="0">
              <a:solidFill>
                <a:schemeClr val="tx1"/>
              </a:solidFill>
              <a:effectLst/>
              <a:latin typeface="+mn-lt"/>
              <a:ea typeface="+mn-ea"/>
              <a:cs typeface="+mn-cs"/>
            </a:rPr>
            <a:t>vigilancia general</a:t>
          </a:r>
          <a:r>
            <a:rPr lang="es-ES" sz="1400" i="0" dirty="0" smtClean="0">
              <a:solidFill>
                <a:schemeClr val="tx1"/>
              </a:solidFill>
              <a:effectLst/>
              <a:latin typeface="+mn-lt"/>
              <a:ea typeface="+mn-ea"/>
              <a:cs typeface="+mn-cs"/>
            </a:rPr>
            <a:t>” y “</a:t>
          </a:r>
          <a:r>
            <a:rPr lang="es-ES" sz="1400" i="1" dirty="0" smtClean="0">
              <a:solidFill>
                <a:schemeClr val="tx1"/>
              </a:solidFill>
              <a:effectLst/>
              <a:latin typeface="+mn-lt"/>
              <a:ea typeface="+mn-ea"/>
              <a:cs typeface="+mn-cs"/>
            </a:rPr>
            <a:t>vigilancia específica</a:t>
          </a:r>
          <a:r>
            <a:rPr lang="es-ES" sz="1400" i="0" dirty="0" smtClean="0">
              <a:solidFill>
                <a:schemeClr val="tx1"/>
              </a:solidFill>
              <a:effectLst/>
              <a:latin typeface="+mn-lt"/>
              <a:ea typeface="+mn-ea"/>
              <a:cs typeface="+mn-cs"/>
            </a:rPr>
            <a:t>”, finalmente propone una definición que simplemente dice que vigilancia es “</a:t>
          </a:r>
          <a:r>
            <a:rPr lang="es-ES" sz="1400" i="1" dirty="0" smtClean="0">
              <a:solidFill>
                <a:schemeClr val="tx1"/>
              </a:solidFill>
              <a:effectLst/>
              <a:latin typeface="+mn-lt"/>
              <a:ea typeface="+mn-ea"/>
              <a:cs typeface="+mn-cs"/>
            </a:rPr>
            <a:t>vigilancia general</a:t>
          </a:r>
          <a:r>
            <a:rPr lang="es-ES" sz="1400" i="0" dirty="0" smtClean="0">
              <a:solidFill>
                <a:schemeClr val="tx1"/>
              </a:solidFill>
              <a:effectLst/>
              <a:latin typeface="+mn-lt"/>
              <a:ea typeface="+mn-ea"/>
              <a:cs typeface="+mn-cs"/>
            </a:rPr>
            <a:t>, </a:t>
          </a:r>
          <a:r>
            <a:rPr lang="es-ES" sz="1400" i="1" dirty="0" smtClean="0">
              <a:solidFill>
                <a:schemeClr val="tx1"/>
              </a:solidFill>
              <a:effectLst/>
              <a:latin typeface="+mn-lt"/>
              <a:ea typeface="+mn-ea"/>
              <a:cs typeface="+mn-cs"/>
            </a:rPr>
            <a:t>vigilancia específica </a:t>
          </a:r>
          <a:r>
            <a:rPr lang="es-ES" sz="1400" i="0" dirty="0" smtClean="0">
              <a:solidFill>
                <a:schemeClr val="tx1"/>
              </a:solidFill>
              <a:effectLst/>
              <a:latin typeface="+mn-lt"/>
              <a:ea typeface="+mn-ea"/>
              <a:cs typeface="+mn-cs"/>
            </a:rPr>
            <a:t>o una combinación de ambas"</a:t>
          </a:r>
          <a:endParaRPr lang="en-US" sz="140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s-ES"/>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custLinFactNeighborX="248" custLinFactNeighborY="14283">
        <dgm:presLayoutVars>
          <dgm:chMax val="0"/>
          <dgm:chPref val="0"/>
          <dgm:bulletEnabled val="1"/>
        </dgm:presLayoutVars>
      </dgm:prSet>
      <dgm:spPr/>
      <dgm:t>
        <a:bodyPr/>
        <a:lstStyle/>
        <a:p>
          <a:endParaRPr lang="es-ES"/>
        </a:p>
      </dgm:t>
    </dgm:pt>
    <dgm:pt modelId="{43050ECD-A3E9-4C47-8FE6-BEA6034E9946}" type="pres">
      <dgm:prSet presAssocID="{3353E323-CB19-43FF-8D69-18AB74F7A767}" presName="desTx" presStyleLbl="alignAccFollowNode1" presStyleIdx="0" presStyleCnt="1">
        <dgm:presLayoutVars>
          <dgm:bulletEnabled val="1"/>
        </dgm:presLayoutVars>
      </dgm:prSet>
      <dgm:spPr/>
      <dgm:t>
        <a:bodyPr/>
        <a:lstStyle/>
        <a:p>
          <a:endParaRPr lang="es-ES"/>
        </a:p>
      </dgm:t>
    </dgm:pt>
  </dgm:ptLst>
  <dgm:cxnLst>
    <dgm:cxn modelId="{D928859F-FEE0-487F-B16C-11F151161BF8}" type="presOf" srcId="{5E1F010D-719A-4457-87E8-5D7769197D3B}" destId="{0BFA647E-92FE-45E0-AE06-ABD504F66826}" srcOrd="0" destOrd="0" presId="urn:microsoft.com/office/officeart/2005/8/layout/hList1"/>
    <dgm:cxn modelId="{F19A9560-849A-47E4-A8CA-6DC54630F030}" type="presOf" srcId="{E496333F-73E3-4416-ACEB-781E2589BD07}" destId="{43050ECD-A3E9-4C47-8FE6-BEA6034E9946}" srcOrd="0" destOrd="0"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963E1EB3-C98A-4290-AA5C-3C8C5497A71C}" type="presOf" srcId="{3353E323-CB19-43FF-8D69-18AB74F7A767}" destId="{E930BD52-F34E-4EBD-9A9B-C7DEB21F1E79}" srcOrd="0" destOrd="0" presId="urn:microsoft.com/office/officeart/2005/8/layout/hList1"/>
    <dgm:cxn modelId="{2B8586C5-FD8B-4F00-B66B-98C4E2B0D5BE}" srcId="{3353E323-CB19-43FF-8D69-18AB74F7A767}" destId="{E496333F-73E3-4416-ACEB-781E2589BD07}" srcOrd="0" destOrd="0" parTransId="{BC3CBCD1-CCD9-460D-9DFB-CA683E81789A}" sibTransId="{86AC4126-B89A-4BFA-8A25-48F82BF7B59E}"/>
    <dgm:cxn modelId="{163E7052-2C46-42C3-8436-17DE41F7AE82}" type="presParOf" srcId="{0BFA647E-92FE-45E0-AE06-ABD504F66826}" destId="{C9D697EF-FE5C-402C-830B-CCDCAD89BBD3}" srcOrd="0" destOrd="0" presId="urn:microsoft.com/office/officeart/2005/8/layout/hList1"/>
    <dgm:cxn modelId="{8A8744B7-C5F7-4DBD-870F-1200D8A9ABE8}" type="presParOf" srcId="{C9D697EF-FE5C-402C-830B-CCDCAD89BBD3}" destId="{E930BD52-F34E-4EBD-9A9B-C7DEB21F1E79}" srcOrd="0" destOrd="0" presId="urn:microsoft.com/office/officeart/2005/8/layout/hList1"/>
    <dgm:cxn modelId="{88E6D623-54AD-45D3-B578-FDFBFB4DB717}"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40"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s-ES" altLang="ja-JP" sz="1400" b="1" noProof="0" dirty="0" smtClean="0">
              <a:effectLst>
                <a:outerShdw blurRad="38100" dist="38100" dir="2700000" algn="tl">
                  <a:srgbClr val="000000">
                    <a:alpha val="43137"/>
                  </a:srgbClr>
                </a:outerShdw>
              </a:effectLst>
              <a:latin typeface="Arial" pitchFamily="34" charset="0"/>
              <a:cs typeface="Arial" pitchFamily="34" charset="0"/>
            </a:rPr>
            <a:t>“</a:t>
          </a:r>
          <a:r>
            <a:rPr lang="es-ES" sz="1400" b="1" noProof="0" dirty="0" smtClean="0">
              <a:effectLst>
                <a:outerShdw blurRad="38100" dist="38100" dir="2700000" algn="tl">
                  <a:srgbClr val="000000">
                    <a:alpha val="43137"/>
                  </a:srgbClr>
                </a:outerShdw>
              </a:effectLst>
            </a:rPr>
            <a:t>Germoplasma</a:t>
          </a:r>
          <a:r>
            <a:rPr lang="es-ES" altLang="ja-JP" sz="1400" b="1" noProof="0" dirty="0" smtClean="0">
              <a:effectLst>
                <a:outerShdw blurRad="38100" dist="38100" dir="2700000" algn="tl">
                  <a:srgbClr val="000000">
                    <a:alpha val="43137"/>
                  </a:srgbClr>
                </a:outerShdw>
              </a:effectLst>
              <a:latin typeface="Arial" pitchFamily="34" charset="0"/>
              <a:cs typeface="Arial" pitchFamily="34" charset="0"/>
            </a:rPr>
            <a:t>”: </a:t>
          </a:r>
        </a:p>
        <a:p>
          <a:pPr algn="l"/>
          <a:r>
            <a:rPr lang="es-ES" altLang="ja-JP" sz="1400" noProof="0" dirty="0" smtClean="0">
              <a:effectLst>
                <a:outerShdw blurRad="38100" dist="38100" dir="2700000" algn="tl">
                  <a:srgbClr val="000000">
                    <a:alpha val="43137"/>
                  </a:srgbClr>
                </a:outerShdw>
              </a:effectLst>
              <a:latin typeface="Arial" pitchFamily="34" charset="0"/>
              <a:cs typeface="Arial" pitchFamily="34" charset="0"/>
            </a:rPr>
            <a:t>“</a:t>
          </a:r>
          <a:r>
            <a:rPr lang="es-ES" sz="1400" b="1" noProof="0" dirty="0" smtClean="0"/>
            <a:t>Plantas </a:t>
          </a:r>
          <a:r>
            <a:rPr lang="es-ES" sz="1400" b="1" u="sng" noProof="0" dirty="0" smtClean="0"/>
            <a:t>para plantar</a:t>
          </a:r>
          <a:r>
            <a:rPr lang="es-ES" sz="1400" noProof="0" dirty="0" smtClean="0"/>
            <a:t> destinadas al uso en programas de mejoramiento o  conservación</a:t>
          </a:r>
          <a:endParaRPr lang="es-ES" sz="1400" strike="noStrike" noProof="0"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s-ES" noProof="0"/>
        </a:p>
      </dgm:t>
    </dgm:pt>
    <dgm:pt modelId="{EEC5F49C-8AE3-4E2A-A215-8770DB5B82C1}" type="parTrans" cxnId="{9518A0D1-C79A-4E4E-A9B5-DCA86F3820AB}">
      <dgm:prSet/>
      <dgm:spPr/>
      <dgm:t>
        <a:bodyPr/>
        <a:lstStyle/>
        <a:p>
          <a:endParaRPr lang="es-ES" noProof="0"/>
        </a:p>
      </dgm:t>
    </dgm:pt>
    <dgm:pt modelId="{E496333F-73E3-4416-ACEB-781E2589BD07}">
      <dgm:prSet custT="1"/>
      <dgm:spPr/>
      <dgm:t>
        <a:bodyPr/>
        <a:lstStyle/>
        <a:p>
          <a:r>
            <a:rPr lang="es-ES" sz="1400" noProof="0" dirty="0" smtClean="0">
              <a:solidFill>
                <a:schemeClr val="tx1"/>
              </a:solidFill>
              <a:effectLst/>
              <a:latin typeface="+mn-lt"/>
              <a:ea typeface="+mn-ea"/>
              <a:cs typeface="+mn-cs"/>
            </a:rPr>
            <a:t>Los términos “</a:t>
          </a:r>
          <a:r>
            <a:rPr lang="es-ES" sz="1400" i="1" noProof="0" dirty="0" smtClean="0">
              <a:solidFill>
                <a:schemeClr val="tx1"/>
              </a:solidFill>
              <a:effectLst/>
              <a:latin typeface="+mn-lt"/>
              <a:ea typeface="+mn-ea"/>
              <a:cs typeface="+mn-cs"/>
            </a:rPr>
            <a:t>Plantas para plantar</a:t>
          </a:r>
          <a:r>
            <a:rPr lang="es-ES" sz="1400" noProof="0" dirty="0" smtClean="0">
              <a:solidFill>
                <a:schemeClr val="tx1"/>
              </a:solidFill>
              <a:effectLst/>
              <a:latin typeface="+mn-lt"/>
              <a:ea typeface="+mn-ea"/>
              <a:cs typeface="+mn-cs"/>
            </a:rPr>
            <a:t>” y “</a:t>
          </a:r>
          <a:r>
            <a:rPr lang="es-ES" sz="1400" i="1" noProof="0" dirty="0" smtClean="0">
              <a:solidFill>
                <a:schemeClr val="tx1"/>
              </a:solidFill>
              <a:effectLst/>
              <a:latin typeface="+mn-lt"/>
              <a:ea typeface="+mn-ea"/>
              <a:cs typeface="+mn-cs"/>
            </a:rPr>
            <a:t>germoplasma</a:t>
          </a:r>
          <a:r>
            <a:rPr lang="es-ES" sz="1400" noProof="0" dirty="0" smtClean="0">
              <a:solidFill>
                <a:schemeClr val="tx1"/>
              </a:solidFill>
              <a:effectLst/>
              <a:latin typeface="+mn-lt"/>
              <a:ea typeface="+mn-ea"/>
              <a:cs typeface="+mn-cs"/>
            </a:rPr>
            <a:t>” se incluyeron en el Glosario en forma independiente. La distinción entre ambos en la práctica no ha sido considerada en detalle. Se considera que el “</a:t>
          </a:r>
          <a:r>
            <a:rPr lang="es-ES" sz="1400" i="1" noProof="0" dirty="0" smtClean="0">
              <a:solidFill>
                <a:schemeClr val="tx1"/>
              </a:solidFill>
              <a:effectLst/>
              <a:latin typeface="+mn-lt"/>
              <a:ea typeface="+mn-ea"/>
              <a:cs typeface="+mn-cs"/>
            </a:rPr>
            <a:t>germoplasma</a:t>
          </a:r>
          <a:r>
            <a:rPr lang="es-ES" sz="1400" noProof="0" dirty="0" smtClean="0">
              <a:solidFill>
                <a:schemeClr val="tx1"/>
              </a:solidFill>
              <a:effectLst/>
              <a:latin typeface="+mn-lt"/>
              <a:ea typeface="+mn-ea"/>
              <a:cs typeface="+mn-cs"/>
            </a:rPr>
            <a:t>” presenta un riesgo mayor de plagas que otras “</a:t>
          </a:r>
          <a:r>
            <a:rPr lang="es-ES" sz="1400" i="1" noProof="0" dirty="0" smtClean="0">
              <a:solidFill>
                <a:schemeClr val="tx1"/>
              </a:solidFill>
              <a:effectLst/>
              <a:latin typeface="+mn-lt"/>
              <a:ea typeface="+mn-ea"/>
              <a:cs typeface="+mn-cs"/>
            </a:rPr>
            <a:t>plantas para plantar</a:t>
          </a:r>
          <a:r>
            <a:rPr lang="es-ES" sz="1400" noProof="0" dirty="0" smtClean="0">
              <a:solidFill>
                <a:schemeClr val="tx1"/>
              </a:solidFill>
              <a:effectLst/>
              <a:latin typeface="+mn-lt"/>
              <a:ea typeface="+mn-ea"/>
              <a:cs typeface="+mn-cs"/>
            </a:rPr>
            <a:t>”, ya que puede haberse originado de forma relativamente reciente a partir de plantas silvestres, y la información sobre su posible infestación por plagas puede ser limitada y basarse en un período de observación relativamente breve</a:t>
          </a:r>
          <a:endParaRPr lang="es-ES" sz="1400" noProof="0" dirty="0"/>
        </a:p>
      </dgm:t>
    </dgm:pt>
    <dgm:pt modelId="{BC3CBCD1-CCD9-460D-9DFB-CA683E81789A}" type="parTrans" cxnId="{2B8586C5-FD8B-4F00-B66B-98C4E2B0D5BE}">
      <dgm:prSet/>
      <dgm:spPr/>
      <dgm:t>
        <a:bodyPr/>
        <a:lstStyle/>
        <a:p>
          <a:endParaRPr lang="es-ES" noProof="0"/>
        </a:p>
      </dgm:t>
    </dgm:pt>
    <dgm:pt modelId="{86AC4126-B89A-4BFA-8A25-48F82BF7B59E}" type="sibTrans" cxnId="{2B8586C5-FD8B-4F00-B66B-98C4E2B0D5BE}">
      <dgm:prSet/>
      <dgm:spPr/>
      <dgm:t>
        <a:bodyPr/>
        <a:lstStyle/>
        <a:p>
          <a:endParaRPr lang="es-ES" noProof="0"/>
        </a:p>
      </dgm:t>
    </dgm:pt>
    <dgm:pt modelId="{4ED7D8B6-E89D-4D26-8179-8D329C298DF7}">
      <dgm:prSet custT="1"/>
      <dgm:spPr/>
      <dgm:t>
        <a:bodyPr/>
        <a:lstStyle/>
        <a:p>
          <a:r>
            <a:rPr lang="es-ES" sz="1400" noProof="0" smtClean="0">
              <a:solidFill>
                <a:schemeClr val="tx1"/>
              </a:solidFill>
              <a:effectLst/>
              <a:latin typeface="+mn-lt"/>
              <a:ea typeface="+mn-ea"/>
              <a:cs typeface="+mn-cs"/>
            </a:rPr>
            <a:t>Por lo tanto se propone que la definición revisada del término “</a:t>
          </a:r>
          <a:r>
            <a:rPr lang="es-ES" sz="1400" i="1" noProof="0" smtClean="0">
              <a:solidFill>
                <a:schemeClr val="tx1"/>
              </a:solidFill>
              <a:effectLst/>
              <a:latin typeface="+mn-lt"/>
              <a:ea typeface="+mn-ea"/>
              <a:cs typeface="+mn-cs"/>
            </a:rPr>
            <a:t>germoplasma</a:t>
          </a:r>
          <a:r>
            <a:rPr lang="es-ES" sz="1400" noProof="0" smtClean="0">
              <a:solidFill>
                <a:schemeClr val="tx1"/>
              </a:solidFill>
              <a:effectLst/>
              <a:latin typeface="+mn-lt"/>
              <a:ea typeface="+mn-ea"/>
              <a:cs typeface="+mn-cs"/>
            </a:rPr>
            <a:t>” se refiera a “</a:t>
          </a:r>
          <a:r>
            <a:rPr lang="es-ES" sz="1400" i="1" noProof="0" smtClean="0">
              <a:solidFill>
                <a:schemeClr val="tx1"/>
              </a:solidFill>
              <a:effectLst/>
              <a:latin typeface="+mn-lt"/>
              <a:ea typeface="+mn-ea"/>
              <a:cs typeface="+mn-cs"/>
            </a:rPr>
            <a:t>plantas para plantar</a:t>
          </a:r>
          <a:r>
            <a:rPr lang="es-ES" sz="1400" noProof="0" smtClean="0">
              <a:solidFill>
                <a:schemeClr val="tx1"/>
              </a:solidFill>
              <a:effectLst/>
              <a:latin typeface="+mn-lt"/>
              <a:ea typeface="+mn-ea"/>
              <a:cs typeface="+mn-cs"/>
            </a:rPr>
            <a:t>” y no a “</a:t>
          </a:r>
          <a:r>
            <a:rPr lang="es-ES" sz="1400" i="1" noProof="0" smtClean="0">
              <a:solidFill>
                <a:schemeClr val="tx1"/>
              </a:solidFill>
              <a:effectLst/>
              <a:latin typeface="+mn-lt"/>
              <a:ea typeface="+mn-ea"/>
              <a:cs typeface="+mn-cs"/>
            </a:rPr>
            <a:t>plantas</a:t>
          </a:r>
          <a:r>
            <a:rPr lang="es-ES" sz="1400" noProof="0" smtClean="0">
              <a:solidFill>
                <a:schemeClr val="tx1"/>
              </a:solidFill>
              <a:effectLst/>
              <a:latin typeface="+mn-lt"/>
              <a:ea typeface="+mn-ea"/>
              <a:cs typeface="+mn-cs"/>
            </a:rPr>
            <a:t>”. </a:t>
          </a:r>
          <a:endParaRPr lang="es-ES" sz="1400" noProof="0"/>
        </a:p>
      </dgm:t>
    </dgm:pt>
    <dgm:pt modelId="{BFBB1473-E248-433A-B6A4-49F9636CC091}" type="parTrans" cxnId="{C684E978-072D-499A-AF0A-2FEB114D5A5D}">
      <dgm:prSet/>
      <dgm:spPr/>
      <dgm:t>
        <a:bodyPr/>
        <a:lstStyle/>
        <a:p>
          <a:endParaRPr lang="es-ES" noProof="0"/>
        </a:p>
      </dgm:t>
    </dgm:pt>
    <dgm:pt modelId="{131C2C30-F854-4C93-9526-47694E30400D}" type="sibTrans" cxnId="{C684E978-072D-499A-AF0A-2FEB114D5A5D}">
      <dgm:prSet/>
      <dgm:spPr/>
      <dgm:t>
        <a:bodyPr/>
        <a:lstStyle/>
        <a:p>
          <a:endParaRPr lang="es-ES" noProof="0"/>
        </a:p>
      </dgm:t>
    </dgm:pt>
    <dgm:pt modelId="{FEB7D976-E6F0-45D0-AA31-7D1286CA166C}">
      <dgm:prSet custT="1"/>
      <dgm:spPr/>
      <dgm:t>
        <a:bodyPr/>
        <a:lstStyle/>
        <a:p>
          <a:r>
            <a:rPr lang="es-ES" sz="1400" noProof="0" smtClean="0">
              <a:solidFill>
                <a:schemeClr val="tx1"/>
              </a:solidFill>
              <a:effectLst/>
              <a:latin typeface="+mn-lt"/>
              <a:ea typeface="+mn-ea"/>
              <a:cs typeface="+mn-cs"/>
            </a:rPr>
            <a:t>La definición del término “</a:t>
          </a:r>
          <a:r>
            <a:rPr lang="es-ES" sz="1400" i="1" noProof="0" smtClean="0">
              <a:solidFill>
                <a:schemeClr val="tx1"/>
              </a:solidFill>
              <a:effectLst/>
              <a:latin typeface="+mn-lt"/>
              <a:ea typeface="+mn-ea"/>
              <a:cs typeface="+mn-cs"/>
            </a:rPr>
            <a:t>germoplasma</a:t>
          </a:r>
          <a:r>
            <a:rPr lang="es-ES" sz="1400" noProof="0" smtClean="0">
              <a:solidFill>
                <a:schemeClr val="tx1"/>
              </a:solidFill>
              <a:effectLst/>
              <a:latin typeface="+mn-lt"/>
              <a:ea typeface="+mn-ea"/>
              <a:cs typeface="+mn-cs"/>
            </a:rPr>
            <a:t>” está incluida completamente en la definición de “</a:t>
          </a:r>
          <a:r>
            <a:rPr lang="es-ES" sz="1400" i="1" noProof="0" smtClean="0">
              <a:solidFill>
                <a:schemeClr val="tx1"/>
              </a:solidFill>
              <a:effectLst/>
              <a:latin typeface="+mn-lt"/>
              <a:ea typeface="+mn-ea"/>
              <a:cs typeface="+mn-cs"/>
            </a:rPr>
            <a:t>plantas para plantar</a:t>
          </a:r>
          <a:r>
            <a:rPr lang="es-ES" sz="1400" noProof="0" smtClean="0">
              <a:solidFill>
                <a:schemeClr val="tx1"/>
              </a:solidFill>
              <a:effectLst/>
              <a:latin typeface="+mn-lt"/>
              <a:ea typeface="+mn-ea"/>
              <a:cs typeface="+mn-cs"/>
            </a:rPr>
            <a:t>” </a:t>
          </a:r>
          <a:endParaRPr lang="es-ES" sz="1400" noProof="0"/>
        </a:p>
      </dgm:t>
    </dgm:pt>
    <dgm:pt modelId="{9051539C-6DBF-495C-8EB1-BD7DF7D91093}" type="sibTrans" cxnId="{899F9AE3-999B-411E-835C-75E03EC80B83}">
      <dgm:prSet/>
      <dgm:spPr/>
      <dgm:t>
        <a:bodyPr/>
        <a:lstStyle/>
        <a:p>
          <a:endParaRPr lang="es-ES" noProof="0"/>
        </a:p>
      </dgm:t>
    </dgm:pt>
    <dgm:pt modelId="{22F2D257-53C2-4F76-BD8E-9E4527C29BE0}" type="parTrans" cxnId="{899F9AE3-999B-411E-835C-75E03EC80B83}">
      <dgm:prSet/>
      <dgm:spPr/>
      <dgm:t>
        <a:bodyPr/>
        <a:lstStyle/>
        <a:p>
          <a:endParaRPr lang="es-ES" noProof="0"/>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s-ES"/>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s-ES"/>
        </a:p>
      </dgm:t>
    </dgm:pt>
    <dgm:pt modelId="{43050ECD-A3E9-4C47-8FE6-BEA6034E9946}" type="pres">
      <dgm:prSet presAssocID="{3353E323-CB19-43FF-8D69-18AB74F7A767}" presName="desTx" presStyleLbl="alignAccFollowNode1" presStyleIdx="0" presStyleCnt="1" custScaleY="100000" custLinFactNeighborX="281" custLinFactNeighborY="1872">
        <dgm:presLayoutVars>
          <dgm:bulletEnabled val="1"/>
        </dgm:presLayoutVars>
      </dgm:prSet>
      <dgm:spPr/>
      <dgm:t>
        <a:bodyPr/>
        <a:lstStyle/>
        <a:p>
          <a:endParaRPr lang="es-ES"/>
        </a:p>
      </dgm:t>
    </dgm:pt>
  </dgm:ptLst>
  <dgm:cxnLst>
    <dgm:cxn modelId="{2B8586C5-FD8B-4F00-B66B-98C4E2B0D5BE}" srcId="{3353E323-CB19-43FF-8D69-18AB74F7A767}" destId="{E496333F-73E3-4416-ACEB-781E2589BD07}" srcOrd="0" destOrd="0" parTransId="{BC3CBCD1-CCD9-460D-9DFB-CA683E81789A}" sibTransId="{86AC4126-B89A-4BFA-8A25-48F82BF7B59E}"/>
    <dgm:cxn modelId="{9518A0D1-C79A-4E4E-A9B5-DCA86F3820AB}" srcId="{5E1F010D-719A-4457-87E8-5D7769197D3B}" destId="{3353E323-CB19-43FF-8D69-18AB74F7A767}" srcOrd="0" destOrd="0" parTransId="{EEC5F49C-8AE3-4E2A-A215-8770DB5B82C1}" sibTransId="{5BC80C2B-A228-4D8A-8A84-A7B9DDD08700}"/>
    <dgm:cxn modelId="{C684E978-072D-499A-AF0A-2FEB114D5A5D}" srcId="{3353E323-CB19-43FF-8D69-18AB74F7A767}" destId="{4ED7D8B6-E89D-4D26-8179-8D329C298DF7}" srcOrd="2" destOrd="0" parTransId="{BFBB1473-E248-433A-B6A4-49F9636CC091}" sibTransId="{131C2C30-F854-4C93-9526-47694E30400D}"/>
    <dgm:cxn modelId="{C5B7D04B-7293-4249-A01C-C77A12BF82A7}" type="presOf" srcId="{4ED7D8B6-E89D-4D26-8179-8D329C298DF7}" destId="{43050ECD-A3E9-4C47-8FE6-BEA6034E9946}" srcOrd="0" destOrd="2" presId="urn:microsoft.com/office/officeart/2005/8/layout/hList1"/>
    <dgm:cxn modelId="{F19A9560-849A-47E4-A8CA-6DC54630F030}" type="presOf" srcId="{E496333F-73E3-4416-ACEB-781E2589BD07}" destId="{43050ECD-A3E9-4C47-8FE6-BEA6034E9946}" srcOrd="0" destOrd="0" presId="urn:microsoft.com/office/officeart/2005/8/layout/hList1"/>
    <dgm:cxn modelId="{D928859F-FEE0-487F-B16C-11F151161BF8}" type="presOf" srcId="{5E1F010D-719A-4457-87E8-5D7769197D3B}" destId="{0BFA647E-92FE-45E0-AE06-ABD504F66826}" srcOrd="0" destOrd="0" presId="urn:microsoft.com/office/officeart/2005/8/layout/hList1"/>
    <dgm:cxn modelId="{8E27CCB8-0143-4223-B3EF-B61978E936C7}" type="presOf" srcId="{FEB7D976-E6F0-45D0-AA31-7D1286CA166C}" destId="{43050ECD-A3E9-4C47-8FE6-BEA6034E9946}" srcOrd="0" destOrd="1" presId="urn:microsoft.com/office/officeart/2005/8/layout/hList1"/>
    <dgm:cxn modelId="{899F9AE3-999B-411E-835C-75E03EC80B83}" srcId="{3353E323-CB19-43FF-8D69-18AB74F7A767}" destId="{FEB7D976-E6F0-45D0-AA31-7D1286CA166C}" srcOrd="1" destOrd="0" parTransId="{22F2D257-53C2-4F76-BD8E-9E4527C29BE0}" sibTransId="{9051539C-6DBF-495C-8EB1-BD7DF7D91093}"/>
    <dgm:cxn modelId="{963E1EB3-C98A-4290-AA5C-3C8C5497A71C}" type="presOf" srcId="{3353E323-CB19-43FF-8D69-18AB74F7A767}" destId="{E930BD52-F34E-4EBD-9A9B-C7DEB21F1E79}" srcOrd="0" destOrd="0" presId="urn:microsoft.com/office/officeart/2005/8/layout/hList1"/>
    <dgm:cxn modelId="{163E7052-2C46-42C3-8436-17DE41F7AE82}" type="presParOf" srcId="{0BFA647E-92FE-45E0-AE06-ABD504F66826}" destId="{C9D697EF-FE5C-402C-830B-CCDCAD89BBD3}" srcOrd="0" destOrd="0" presId="urn:microsoft.com/office/officeart/2005/8/layout/hList1"/>
    <dgm:cxn modelId="{8A8744B7-C5F7-4DBD-870F-1200D8A9ABE8}" type="presParOf" srcId="{C9D697EF-FE5C-402C-830B-CCDCAD89BBD3}" destId="{E930BD52-F34E-4EBD-9A9B-C7DEB21F1E79}" srcOrd="0" destOrd="0" presId="urn:microsoft.com/office/officeart/2005/8/layout/hList1"/>
    <dgm:cxn modelId="{88E6D623-54AD-45D3-B578-FDFBFB4DB717}"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4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s-ES" altLang="ja-JP" sz="1200" b="1" noProof="0" dirty="0" smtClean="0">
              <a:effectLst>
                <a:outerShdw blurRad="38100" dist="38100" dir="2700000" algn="tl">
                  <a:srgbClr val="000000">
                    <a:alpha val="43137"/>
                  </a:srgbClr>
                </a:outerShdw>
              </a:effectLst>
              <a:latin typeface="Arial" pitchFamily="34" charset="0"/>
              <a:cs typeface="Arial" pitchFamily="34" charset="0"/>
            </a:rPr>
            <a:t>“Medida de emergencia”: </a:t>
          </a:r>
        </a:p>
        <a:p>
          <a:pPr algn="l"/>
          <a:r>
            <a:rPr lang="es-ES" altLang="ja-JP" sz="1200" noProof="0" dirty="0" smtClean="0">
              <a:effectLst>
                <a:outerShdw blurRad="38100" dist="38100" dir="2700000" algn="tl">
                  <a:srgbClr val="000000">
                    <a:alpha val="43137"/>
                  </a:srgbClr>
                </a:outerShdw>
              </a:effectLst>
              <a:latin typeface="Arial" pitchFamily="34" charset="0"/>
              <a:cs typeface="Arial" pitchFamily="34" charset="0"/>
            </a:rPr>
            <a:t>“Norma o procedimiento </a:t>
          </a:r>
          <a:r>
            <a:rPr lang="es-ES" altLang="ja-JP" sz="1200" b="1" noProof="0" dirty="0" smtClean="0">
              <a:effectLst>
                <a:outerShdw blurRad="38100" dist="38100" dir="2700000" algn="tl">
                  <a:srgbClr val="000000">
                    <a:alpha val="43137"/>
                  </a:srgbClr>
                </a:outerShdw>
              </a:effectLst>
              <a:latin typeface="Arial" pitchFamily="34" charset="0"/>
              <a:cs typeface="Arial" pitchFamily="34" charset="0"/>
            </a:rPr>
            <a:t>oficial</a:t>
          </a:r>
          <a:r>
            <a:rPr lang="es-ES" altLang="ja-JP" sz="1200" noProof="0" dirty="0" smtClean="0">
              <a:effectLst>
                <a:outerShdw blurRad="38100" dist="38100" dir="2700000" algn="tl">
                  <a:srgbClr val="000000">
                    <a:alpha val="43137"/>
                  </a:srgbClr>
                </a:outerShdw>
              </a:effectLst>
              <a:latin typeface="Arial" pitchFamily="34" charset="0"/>
              <a:cs typeface="Arial" pitchFamily="34" charset="0"/>
            </a:rPr>
            <a:t> </a:t>
          </a:r>
          <a:r>
            <a:rPr lang="es-ES" sz="1200" b="1" strike="sngStrike" noProof="0" dirty="0" smtClean="0"/>
            <a:t>Medida fitosanitaria</a:t>
          </a:r>
          <a:r>
            <a:rPr lang="es-ES" sz="1200" strike="sngStrike" noProof="0" dirty="0" smtClean="0"/>
            <a:t> establecido en caso de urgencia</a:t>
          </a:r>
          <a:r>
            <a:rPr lang="es-ES" sz="1200" u="sng" strike="sngStrike" noProof="0" dirty="0" smtClean="0"/>
            <a:t> </a:t>
          </a:r>
          <a:r>
            <a:rPr lang="es-ES" sz="1200" u="sng" strike="noStrike" noProof="0" dirty="0" smtClean="0"/>
            <a:t>introducido para prevenir la </a:t>
          </a:r>
          <a:r>
            <a:rPr lang="es-ES" sz="1200" b="1" u="sng" strike="noStrike" noProof="0" dirty="0" smtClean="0"/>
            <a:t>entrada</a:t>
          </a:r>
          <a:r>
            <a:rPr lang="es-ES" sz="1200" u="sng" strike="noStrike" noProof="0" dirty="0" smtClean="0"/>
            <a:t>, el </a:t>
          </a:r>
          <a:r>
            <a:rPr lang="es-ES" sz="1200" b="1" u="sng" strike="noStrike" noProof="0" dirty="0" smtClean="0"/>
            <a:t>establecimiento</a:t>
          </a:r>
          <a:r>
            <a:rPr lang="es-ES" sz="1200" u="sng" strike="noStrike" noProof="0" dirty="0" smtClean="0"/>
            <a:t> o la </a:t>
          </a:r>
          <a:r>
            <a:rPr lang="es-ES" sz="1200" b="1" u="sng" strike="noStrike" noProof="0" dirty="0" smtClean="0"/>
            <a:t>dispersión</a:t>
          </a:r>
          <a:r>
            <a:rPr lang="es-ES" sz="1200" u="sng" strike="noStrike" noProof="0" dirty="0" smtClean="0"/>
            <a:t> de una </a:t>
          </a:r>
          <a:r>
            <a:rPr lang="es-ES" sz="1200" b="1" u="sng" strike="noStrike" noProof="0" dirty="0" smtClean="0"/>
            <a:t>plaga</a:t>
          </a:r>
          <a:r>
            <a:rPr lang="es-ES" sz="1200" strike="noStrike" noProof="0" dirty="0" smtClean="0"/>
            <a:t> ante</a:t>
          </a:r>
          <a:r>
            <a:rPr lang="es-ES" sz="1200" noProof="0" dirty="0" smtClean="0"/>
            <a:t> una situación </a:t>
          </a:r>
          <a:r>
            <a:rPr lang="es-ES" sz="1200" strike="sngStrike" noProof="0" dirty="0" smtClean="0"/>
            <a:t>fitosanitaria</a:t>
          </a:r>
          <a:r>
            <a:rPr lang="es-ES" sz="1200" noProof="0" dirty="0" smtClean="0"/>
            <a:t> nueva o imprevista </a:t>
          </a:r>
          <a:r>
            <a:rPr lang="es-ES" sz="1200" u="sng" noProof="0" dirty="0" smtClean="0"/>
            <a:t>que no se aborde en las </a:t>
          </a:r>
          <a:r>
            <a:rPr lang="es-ES" sz="1200" b="1" u="sng" noProof="0" dirty="0" smtClean="0"/>
            <a:t>medidas fitosanitarias</a:t>
          </a:r>
          <a:r>
            <a:rPr lang="es-ES" sz="1200" b="0" u="sng" noProof="0" dirty="0" smtClean="0"/>
            <a:t> existentes</a:t>
          </a:r>
          <a:r>
            <a:rPr lang="es-ES" sz="1200" noProof="0" dirty="0" smtClean="0"/>
            <a:t>. Una </a:t>
          </a:r>
          <a:r>
            <a:rPr lang="es-ES" sz="1200" b="1" noProof="0" dirty="0" smtClean="0"/>
            <a:t>medida de emergencia</a:t>
          </a:r>
          <a:r>
            <a:rPr lang="es-ES" sz="1200" noProof="0" dirty="0" smtClean="0"/>
            <a:t> puede ser o no una </a:t>
          </a:r>
          <a:r>
            <a:rPr lang="es-ES" sz="1200" b="1" noProof="0" dirty="0" smtClean="0"/>
            <a:t>medida provisional</a:t>
          </a:r>
          <a:r>
            <a:rPr lang="es-ES" altLang="ja-JP" sz="1200" strike="noStrike" noProof="0" dirty="0" smtClean="0">
              <a:effectLst>
                <a:outerShdw blurRad="38100" dist="38100" dir="2700000" algn="tl">
                  <a:srgbClr val="000000">
                    <a:alpha val="43137"/>
                  </a:srgbClr>
                </a:outerShdw>
              </a:effectLst>
              <a:latin typeface="Arial" pitchFamily="34" charset="0"/>
              <a:cs typeface="Arial" pitchFamily="34" charset="0"/>
            </a:rPr>
            <a:t>”</a:t>
          </a:r>
          <a:endParaRPr lang="es-ES" sz="1200" strike="noStrike" noProof="0"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s-ES" noProof="0"/>
        </a:p>
      </dgm:t>
    </dgm:pt>
    <dgm:pt modelId="{EEC5F49C-8AE3-4E2A-A215-8770DB5B82C1}" type="parTrans" cxnId="{9518A0D1-C79A-4E4E-A9B5-DCA86F3820AB}">
      <dgm:prSet/>
      <dgm:spPr/>
      <dgm:t>
        <a:bodyPr/>
        <a:lstStyle/>
        <a:p>
          <a:endParaRPr lang="es-ES" noProof="0"/>
        </a:p>
      </dgm:t>
    </dgm:pt>
    <dgm:pt modelId="{E496333F-73E3-4416-ACEB-781E2589BD07}">
      <dgm:prSet custT="1"/>
      <dgm:spPr/>
      <dgm:t>
        <a:bodyPr/>
        <a:lstStyle/>
        <a:p>
          <a:r>
            <a:rPr lang="es-ES" sz="1200" noProof="0" dirty="0" smtClean="0">
              <a:solidFill>
                <a:schemeClr val="tx1"/>
              </a:solidFill>
              <a:effectLst/>
              <a:latin typeface="+mn-lt"/>
              <a:ea typeface="+mn-ea"/>
              <a:cs typeface="+mn-cs"/>
            </a:rPr>
            <a:t>El uso del término “</a:t>
          </a:r>
          <a:r>
            <a:rPr lang="es-ES" sz="1200" i="1" noProof="0" dirty="0" smtClean="0">
              <a:solidFill>
                <a:schemeClr val="tx1"/>
              </a:solidFill>
              <a:effectLst/>
              <a:latin typeface="+mn-lt"/>
              <a:ea typeface="+mn-ea"/>
              <a:cs typeface="+mn-cs"/>
            </a:rPr>
            <a:t>medida fitosanitaria</a:t>
          </a:r>
          <a:r>
            <a:rPr lang="es-ES" sz="1200" noProof="0" dirty="0" smtClean="0">
              <a:solidFill>
                <a:schemeClr val="tx1"/>
              </a:solidFill>
              <a:effectLst/>
              <a:latin typeface="+mn-lt"/>
              <a:ea typeface="+mn-ea"/>
              <a:cs typeface="+mn-cs"/>
            </a:rPr>
            <a:t>” en la definición actual de “</a:t>
          </a:r>
          <a:r>
            <a:rPr lang="es-ES" sz="1200" i="1" noProof="0" dirty="0" smtClean="0">
              <a:solidFill>
                <a:schemeClr val="tx1"/>
              </a:solidFill>
              <a:effectLst/>
              <a:latin typeface="+mn-lt"/>
              <a:ea typeface="+mn-ea"/>
              <a:cs typeface="+mn-cs"/>
            </a:rPr>
            <a:t>medida de emergencia</a:t>
          </a:r>
          <a:r>
            <a:rPr lang="es-ES" sz="1200" noProof="0" dirty="0" smtClean="0">
              <a:solidFill>
                <a:schemeClr val="tx1"/>
              </a:solidFill>
              <a:effectLst/>
              <a:latin typeface="+mn-lt"/>
              <a:ea typeface="+mn-ea"/>
              <a:cs typeface="+mn-cs"/>
            </a:rPr>
            <a:t>” podría implicar que una medida de emergencia puede ser usada únicamente para plagas reglamentadas, lo que contradice el texto de la Convención (Articulo  VII.6) y las NIMF. La medida de emergencia puede aplicarse ante la detección de una plaga aun no reglamentada pero que podría representar un peligro potencial</a:t>
          </a:r>
          <a:endParaRPr lang="es-ES" sz="1200" noProof="0" dirty="0"/>
        </a:p>
      </dgm:t>
    </dgm:pt>
    <dgm:pt modelId="{BC3CBCD1-CCD9-460D-9DFB-CA683E81789A}" type="parTrans" cxnId="{2B8586C5-FD8B-4F00-B66B-98C4E2B0D5BE}">
      <dgm:prSet/>
      <dgm:spPr/>
      <dgm:t>
        <a:bodyPr/>
        <a:lstStyle/>
        <a:p>
          <a:endParaRPr lang="es-ES" noProof="0"/>
        </a:p>
      </dgm:t>
    </dgm:pt>
    <dgm:pt modelId="{86AC4126-B89A-4BFA-8A25-48F82BF7B59E}" type="sibTrans" cxnId="{2B8586C5-FD8B-4F00-B66B-98C4E2B0D5BE}">
      <dgm:prSet/>
      <dgm:spPr/>
      <dgm:t>
        <a:bodyPr/>
        <a:lstStyle/>
        <a:p>
          <a:endParaRPr lang="es-ES" noProof="0"/>
        </a:p>
      </dgm:t>
    </dgm:pt>
    <dgm:pt modelId="{4ED7D8B6-E89D-4D26-8179-8D329C298DF7}">
      <dgm:prSet custT="1"/>
      <dgm:spPr/>
      <dgm:t>
        <a:bodyPr/>
        <a:lstStyle/>
        <a:p>
          <a:r>
            <a:rPr lang="es-ES" sz="1200" noProof="0" dirty="0" smtClean="0">
              <a:solidFill>
                <a:schemeClr val="tx1"/>
              </a:solidFill>
              <a:effectLst/>
              <a:latin typeface="+mn-lt"/>
              <a:ea typeface="+mn-ea"/>
              <a:cs typeface="+mn-cs"/>
            </a:rPr>
            <a:t>Por lo tanto “u</a:t>
          </a:r>
          <a:r>
            <a:rPr lang="es-ES" sz="1200" i="1" noProof="0" dirty="0" smtClean="0">
              <a:solidFill>
                <a:schemeClr val="tx1"/>
              </a:solidFill>
              <a:effectLst/>
              <a:latin typeface="+mn-lt"/>
              <a:ea typeface="+mn-ea"/>
              <a:cs typeface="+mn-cs"/>
            </a:rPr>
            <a:t>na medida fitosanitaria establecida</a:t>
          </a:r>
          <a:r>
            <a:rPr lang="es-ES" sz="1200" noProof="0" dirty="0" smtClean="0">
              <a:solidFill>
                <a:schemeClr val="tx1"/>
              </a:solidFill>
              <a:effectLst/>
              <a:latin typeface="+mn-lt"/>
              <a:ea typeface="+mn-ea"/>
              <a:cs typeface="+mn-cs"/>
            </a:rPr>
            <a:t>” se reemplazó con “</a:t>
          </a:r>
          <a:r>
            <a:rPr lang="es-ES" sz="1200" i="1" noProof="0" dirty="0" smtClean="0">
              <a:solidFill>
                <a:schemeClr val="tx1"/>
              </a:solidFill>
              <a:effectLst/>
              <a:latin typeface="+mn-lt"/>
              <a:ea typeface="+mn-ea"/>
              <a:cs typeface="+mn-cs"/>
            </a:rPr>
            <a:t>Una norma oficial o procedimiento establecido para prevenir la entrada, el establecimiento o la dispersión de una plaga</a:t>
          </a:r>
          <a:r>
            <a:rPr lang="es-ES" sz="1200" noProof="0" dirty="0" smtClean="0">
              <a:solidFill>
                <a:schemeClr val="tx1"/>
              </a:solidFill>
              <a:effectLst/>
              <a:latin typeface="+mn-lt"/>
              <a:ea typeface="+mn-ea"/>
              <a:cs typeface="+mn-cs"/>
            </a:rPr>
            <a:t>”</a:t>
          </a:r>
          <a:endParaRPr lang="es-ES" sz="1200" noProof="0" dirty="0"/>
        </a:p>
      </dgm:t>
    </dgm:pt>
    <dgm:pt modelId="{BFBB1473-E248-433A-B6A4-49F9636CC091}" type="parTrans" cxnId="{C684E978-072D-499A-AF0A-2FEB114D5A5D}">
      <dgm:prSet/>
      <dgm:spPr/>
      <dgm:t>
        <a:bodyPr/>
        <a:lstStyle/>
        <a:p>
          <a:endParaRPr lang="es-ES" noProof="0"/>
        </a:p>
      </dgm:t>
    </dgm:pt>
    <dgm:pt modelId="{131C2C30-F854-4C93-9526-47694E30400D}" type="sibTrans" cxnId="{C684E978-072D-499A-AF0A-2FEB114D5A5D}">
      <dgm:prSet/>
      <dgm:spPr/>
      <dgm:t>
        <a:bodyPr/>
        <a:lstStyle/>
        <a:p>
          <a:endParaRPr lang="es-ES" noProof="0"/>
        </a:p>
      </dgm:t>
    </dgm:pt>
    <dgm:pt modelId="{DDFBB2AA-A223-4A44-A63B-6EEE6914F69D}">
      <dgm:prSet custT="1"/>
      <dgm:spPr/>
      <dgm:t>
        <a:bodyPr/>
        <a:lstStyle/>
        <a:p>
          <a:r>
            <a:rPr lang="es-ES" sz="1200" noProof="0" dirty="0" smtClean="0">
              <a:solidFill>
                <a:schemeClr val="tx1"/>
              </a:solidFill>
              <a:effectLst/>
              <a:latin typeface="+mn-lt"/>
              <a:ea typeface="+mn-ea"/>
              <a:cs typeface="+mn-cs"/>
            </a:rPr>
            <a:t>El uso del término “</a:t>
          </a:r>
          <a:r>
            <a:rPr lang="es-ES" sz="1200" i="1" noProof="0" dirty="0" smtClean="0">
              <a:solidFill>
                <a:schemeClr val="tx1"/>
              </a:solidFill>
              <a:effectLst/>
              <a:latin typeface="+mn-lt"/>
              <a:ea typeface="+mn-ea"/>
              <a:cs typeface="+mn-cs"/>
            </a:rPr>
            <a:t>medida de emergencia</a:t>
          </a:r>
          <a:r>
            <a:rPr lang="es-ES" sz="1200" noProof="0" dirty="0" smtClean="0">
              <a:solidFill>
                <a:schemeClr val="tx1"/>
              </a:solidFill>
              <a:effectLst/>
              <a:latin typeface="+mn-lt"/>
              <a:ea typeface="+mn-ea"/>
              <a:cs typeface="+mn-cs"/>
            </a:rPr>
            <a:t>” en las NIMF adoptadas se refiere a una situación fitosanitaria nueva o imprevista. El agregado de “</a:t>
          </a:r>
          <a:r>
            <a:rPr lang="es-ES" sz="1200" i="1" noProof="0" dirty="0" smtClean="0">
              <a:solidFill>
                <a:schemeClr val="tx1"/>
              </a:solidFill>
              <a:effectLst/>
              <a:latin typeface="+mn-lt"/>
              <a:ea typeface="+mn-ea"/>
              <a:cs typeface="+mn-cs"/>
            </a:rPr>
            <a:t>no abordada por las medidas fitosanitarias existentes</a:t>
          </a:r>
          <a:r>
            <a:rPr lang="es-ES" sz="1200" noProof="0" dirty="0" smtClean="0">
              <a:solidFill>
                <a:schemeClr val="tx1"/>
              </a:solidFill>
              <a:effectLst/>
              <a:latin typeface="+mn-lt"/>
              <a:ea typeface="+mn-ea"/>
              <a:cs typeface="+mn-cs"/>
            </a:rPr>
            <a:t>” clarifica que la situación es critica desde el punto de vista fitosanitario y necesita ser abordada.</a:t>
          </a:r>
          <a:endParaRPr lang="es-ES" sz="1200" noProof="0" dirty="0"/>
        </a:p>
      </dgm:t>
    </dgm:pt>
    <dgm:pt modelId="{36D4063E-F83F-4057-9193-F2E3234CEBA4}" type="parTrans" cxnId="{F7FDE5B2-9A23-44DB-A94C-2F43D5AEB93F}">
      <dgm:prSet/>
      <dgm:spPr/>
      <dgm:t>
        <a:bodyPr/>
        <a:lstStyle/>
        <a:p>
          <a:endParaRPr lang="es-ES" noProof="0"/>
        </a:p>
      </dgm:t>
    </dgm:pt>
    <dgm:pt modelId="{E9257418-04A4-41A8-8C32-C52953F96C6A}" type="sibTrans" cxnId="{F7FDE5B2-9A23-44DB-A94C-2F43D5AEB93F}">
      <dgm:prSet/>
      <dgm:spPr/>
      <dgm:t>
        <a:bodyPr/>
        <a:lstStyle/>
        <a:p>
          <a:endParaRPr lang="es-ES" noProof="0"/>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s-ES"/>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s-ES"/>
        </a:p>
      </dgm:t>
    </dgm:pt>
    <dgm:pt modelId="{43050ECD-A3E9-4C47-8FE6-BEA6034E9946}" type="pres">
      <dgm:prSet presAssocID="{3353E323-CB19-43FF-8D69-18AB74F7A767}" presName="desTx" presStyleLbl="alignAccFollowNode1" presStyleIdx="0" presStyleCnt="1" custScaleY="102548" custLinFactNeighborX="-522" custLinFactNeighborY="-2769">
        <dgm:presLayoutVars>
          <dgm:bulletEnabled val="1"/>
        </dgm:presLayoutVars>
      </dgm:prSet>
      <dgm:spPr/>
      <dgm:t>
        <a:bodyPr/>
        <a:lstStyle/>
        <a:p>
          <a:endParaRPr lang="es-ES"/>
        </a:p>
      </dgm:t>
    </dgm:pt>
  </dgm:ptLst>
  <dgm:cxnLst>
    <dgm:cxn modelId="{C5B7D04B-7293-4249-A01C-C77A12BF82A7}" type="presOf" srcId="{4ED7D8B6-E89D-4D26-8179-8D329C298DF7}" destId="{43050ECD-A3E9-4C47-8FE6-BEA6034E9946}" srcOrd="0" destOrd="1" presId="urn:microsoft.com/office/officeart/2005/8/layout/hList1"/>
    <dgm:cxn modelId="{D928859F-FEE0-487F-B16C-11F151161BF8}" type="presOf" srcId="{5E1F010D-719A-4457-87E8-5D7769197D3B}" destId="{0BFA647E-92FE-45E0-AE06-ABD504F66826}" srcOrd="0" destOrd="0" presId="urn:microsoft.com/office/officeart/2005/8/layout/hList1"/>
    <dgm:cxn modelId="{C684E978-072D-499A-AF0A-2FEB114D5A5D}" srcId="{3353E323-CB19-43FF-8D69-18AB74F7A767}" destId="{4ED7D8B6-E89D-4D26-8179-8D329C298DF7}" srcOrd="1" destOrd="0" parTransId="{BFBB1473-E248-433A-B6A4-49F9636CC091}" sibTransId="{131C2C30-F854-4C93-9526-47694E30400D}"/>
    <dgm:cxn modelId="{F19A9560-849A-47E4-A8CA-6DC54630F030}" type="presOf" srcId="{E496333F-73E3-4416-ACEB-781E2589BD07}" destId="{43050ECD-A3E9-4C47-8FE6-BEA6034E9946}" srcOrd="0" destOrd="0"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D0DAD259-B993-4E2A-AB5A-CAFAC3F4C1B4}" type="presOf" srcId="{DDFBB2AA-A223-4A44-A63B-6EEE6914F69D}" destId="{43050ECD-A3E9-4C47-8FE6-BEA6034E9946}" srcOrd="0" destOrd="2" presId="urn:microsoft.com/office/officeart/2005/8/layout/hList1"/>
    <dgm:cxn modelId="{963E1EB3-C98A-4290-AA5C-3C8C5497A71C}" type="presOf" srcId="{3353E323-CB19-43FF-8D69-18AB74F7A767}" destId="{E930BD52-F34E-4EBD-9A9B-C7DEB21F1E79}" srcOrd="0" destOrd="0" presId="urn:microsoft.com/office/officeart/2005/8/layout/hList1"/>
    <dgm:cxn modelId="{2B8586C5-FD8B-4F00-B66B-98C4E2B0D5BE}" srcId="{3353E323-CB19-43FF-8D69-18AB74F7A767}" destId="{E496333F-73E3-4416-ACEB-781E2589BD07}" srcOrd="0" destOrd="0" parTransId="{BC3CBCD1-CCD9-460D-9DFB-CA683E81789A}" sibTransId="{86AC4126-B89A-4BFA-8A25-48F82BF7B59E}"/>
    <dgm:cxn modelId="{F7FDE5B2-9A23-44DB-A94C-2F43D5AEB93F}" srcId="{3353E323-CB19-43FF-8D69-18AB74F7A767}" destId="{DDFBB2AA-A223-4A44-A63B-6EEE6914F69D}" srcOrd="2" destOrd="0" parTransId="{36D4063E-F83F-4057-9193-F2E3234CEBA4}" sibTransId="{E9257418-04A4-41A8-8C32-C52953F96C6A}"/>
    <dgm:cxn modelId="{163E7052-2C46-42C3-8436-17DE41F7AE82}" type="presParOf" srcId="{0BFA647E-92FE-45E0-AE06-ABD504F66826}" destId="{C9D697EF-FE5C-402C-830B-CCDCAD89BBD3}" srcOrd="0" destOrd="0" presId="urn:microsoft.com/office/officeart/2005/8/layout/hList1"/>
    <dgm:cxn modelId="{8A8744B7-C5F7-4DBD-870F-1200D8A9ABE8}" type="presParOf" srcId="{C9D697EF-FE5C-402C-830B-CCDCAD89BBD3}" destId="{E930BD52-F34E-4EBD-9A9B-C7DEB21F1E79}" srcOrd="0" destOrd="0" presId="urn:microsoft.com/office/officeart/2005/8/layout/hList1"/>
    <dgm:cxn modelId="{88E6D623-54AD-45D3-B578-FDFBFB4DB717}"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F17004-E395-4BA1-B9CB-9030D9698BB7}">
      <dsp:nvSpPr>
        <dsp:cNvPr id="0" name=""/>
        <dsp:cNvSpPr/>
      </dsp:nvSpPr>
      <dsp:spPr>
        <a:xfrm rot="5400000">
          <a:off x="3795907" y="-2080676"/>
          <a:ext cx="623524" cy="4807244"/>
        </a:xfrm>
        <a:prstGeom prst="round2SameRect">
          <a:avLst/>
        </a:prstGeom>
        <a:solidFill>
          <a:srgbClr val="D4F5D6"/>
        </a:solidFill>
        <a:ln w="12700" cap="flat" cmpd="sng" algn="ctr">
          <a:solidFill>
            <a:srgbClr val="D4F5D6">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8110" tIns="59055" rIns="118110" bIns="59055" numCol="1" spcCol="1270" anchor="ctr" anchorCtr="0">
          <a:noAutofit/>
        </a:bodyPr>
        <a:lstStyle/>
        <a:p>
          <a:pPr marL="114300" lvl="1" indent="-114300" algn="l" defTabSz="533400">
            <a:lnSpc>
              <a:spcPct val="90000"/>
            </a:lnSpc>
            <a:spcBef>
              <a:spcPct val="0"/>
            </a:spcBef>
            <a:spcAft>
              <a:spcPct val="15000"/>
            </a:spcAft>
            <a:buChar char="••"/>
          </a:pPr>
          <a:r>
            <a:rPr lang="es-ES" sz="1200" kern="1200" noProof="0" smtClean="0">
              <a:solidFill>
                <a:srgbClr val="FF0000"/>
              </a:solidFill>
            </a:rPr>
            <a:t>“identidad (de un envío)”</a:t>
          </a:r>
          <a:endParaRPr lang="es-ES" sz="1200" kern="1200" noProof="0">
            <a:solidFill>
              <a:srgbClr val="FF0000"/>
            </a:solidFill>
          </a:endParaRPr>
        </a:p>
        <a:p>
          <a:pPr marL="114300" lvl="1" indent="-114300" algn="l" defTabSz="533400">
            <a:lnSpc>
              <a:spcPct val="90000"/>
            </a:lnSpc>
            <a:spcBef>
              <a:spcPct val="0"/>
            </a:spcBef>
            <a:spcAft>
              <a:spcPct val="15000"/>
            </a:spcAft>
            <a:buChar char="••"/>
          </a:pPr>
          <a:r>
            <a:rPr lang="es-ES" sz="1200" kern="1200" noProof="0" smtClean="0">
              <a:solidFill>
                <a:schemeClr val="accent1"/>
              </a:solidFill>
            </a:rPr>
            <a:t>“vigilancia general”</a:t>
          </a:r>
          <a:endParaRPr lang="es-ES" sz="1200" kern="1200" noProof="0">
            <a:solidFill>
              <a:schemeClr val="accent1"/>
            </a:solidFill>
          </a:endParaRPr>
        </a:p>
        <a:p>
          <a:pPr marL="114300" lvl="1" indent="-114300" algn="l" defTabSz="533400">
            <a:lnSpc>
              <a:spcPct val="90000"/>
            </a:lnSpc>
            <a:spcBef>
              <a:spcPct val="0"/>
            </a:spcBef>
            <a:spcAft>
              <a:spcPct val="15000"/>
            </a:spcAft>
            <a:buChar char="••"/>
          </a:pPr>
          <a:r>
            <a:rPr lang="es-ES" sz="1200" kern="1200" noProof="0" dirty="0" smtClean="0">
              <a:solidFill>
                <a:schemeClr val="accent1"/>
              </a:solidFill>
            </a:rPr>
            <a:t>“vigilancia específica”</a:t>
          </a:r>
          <a:endParaRPr lang="es-ES" sz="1200" kern="1200" noProof="0" dirty="0">
            <a:solidFill>
              <a:schemeClr val="accent1"/>
            </a:solidFill>
          </a:endParaRPr>
        </a:p>
      </dsp:txBody>
      <dsp:txXfrm rot="-5400000">
        <a:off x="1704047" y="41622"/>
        <a:ext cx="4776806" cy="562648"/>
      </dsp:txXfrm>
    </dsp:sp>
    <dsp:sp modelId="{794FE69C-B7E3-42EB-9208-B747EE5EFE32}">
      <dsp:nvSpPr>
        <dsp:cNvPr id="0" name=""/>
        <dsp:cNvSpPr/>
      </dsp:nvSpPr>
      <dsp:spPr>
        <a:xfrm>
          <a:off x="324" y="196"/>
          <a:ext cx="1703722" cy="645497"/>
        </a:xfrm>
        <a:prstGeom prst="roundRect">
          <a:avLst/>
        </a:prstGeom>
        <a:solidFill>
          <a:srgbClr val="46DE5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s-ES" sz="2000" kern="1200" noProof="0" smtClean="0">
              <a:effectLst>
                <a:outerShdw blurRad="38100" dist="38100" dir="2700000" algn="tl">
                  <a:srgbClr val="000000">
                    <a:alpha val="43137"/>
                  </a:srgbClr>
                </a:outerShdw>
              </a:effectLst>
            </a:rPr>
            <a:t>Adiciones</a:t>
          </a:r>
          <a:endParaRPr lang="es-ES" sz="2000" kern="1200" noProof="0">
            <a:effectLst>
              <a:outerShdw blurRad="38100" dist="38100" dir="2700000" algn="tl">
                <a:srgbClr val="000000">
                  <a:alpha val="43137"/>
                </a:srgbClr>
              </a:outerShdw>
            </a:effectLst>
          </a:endParaRPr>
        </a:p>
      </dsp:txBody>
      <dsp:txXfrm>
        <a:off x="31835" y="31707"/>
        <a:ext cx="1640700" cy="582475"/>
      </dsp:txXfrm>
    </dsp:sp>
    <dsp:sp modelId="{5FB4D26D-D00D-416C-AD45-DB0FEB807D9A}">
      <dsp:nvSpPr>
        <dsp:cNvPr id="0" name=""/>
        <dsp:cNvSpPr/>
      </dsp:nvSpPr>
      <dsp:spPr>
        <a:xfrm rot="5400000">
          <a:off x="3988402" y="632737"/>
          <a:ext cx="233500" cy="4795305"/>
        </a:xfrm>
        <a:prstGeom prst="round2SameRect">
          <a:avLst/>
        </a:prstGeom>
        <a:solidFill>
          <a:schemeClr val="accent6">
            <a:lumMod val="20000"/>
            <a:lumOff val="80000"/>
            <a:alpha val="90000"/>
          </a:schemeClr>
        </a:solidFill>
        <a:ln w="12700" cap="flat" cmpd="sng" algn="ctr">
          <a:solidFill>
            <a:srgbClr val="FDF4D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es-ES" sz="1100" kern="1200" noProof="0" dirty="0" smtClean="0">
              <a:solidFill>
                <a:srgbClr val="0070C0"/>
              </a:solidFill>
            </a:rPr>
            <a:t>“aprobación (de un envío)”</a:t>
          </a:r>
          <a:endParaRPr lang="es-ES" sz="1100" kern="1200" noProof="0" dirty="0">
            <a:solidFill>
              <a:srgbClr val="0070C0"/>
            </a:solidFill>
          </a:endParaRPr>
        </a:p>
      </dsp:txBody>
      <dsp:txXfrm rot="-5400000">
        <a:off x="1707500" y="2925039"/>
        <a:ext cx="4783906" cy="210702"/>
      </dsp:txXfrm>
    </dsp:sp>
    <dsp:sp modelId="{69BC1975-0D66-45B7-88CA-175D245A8DBA}">
      <dsp:nvSpPr>
        <dsp:cNvPr id="0" name=""/>
        <dsp:cNvSpPr/>
      </dsp:nvSpPr>
      <dsp:spPr>
        <a:xfrm>
          <a:off x="2280" y="2847621"/>
          <a:ext cx="1719465" cy="340078"/>
        </a:xfrm>
        <a:prstGeom prst="roundRect">
          <a:avLst/>
        </a:prstGeom>
        <a:solidFill>
          <a:srgbClr val="F6C2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s-ES" sz="2000" kern="1200" noProof="0" dirty="0" smtClean="0">
              <a:effectLst>
                <a:outerShdw blurRad="38100" dist="38100" dir="2700000" algn="tl">
                  <a:srgbClr val="000000">
                    <a:alpha val="43137"/>
                  </a:srgbClr>
                </a:outerShdw>
              </a:effectLst>
            </a:rPr>
            <a:t>Eliminación</a:t>
          </a:r>
          <a:endParaRPr lang="es-ES" sz="2000" kern="1200" noProof="0" dirty="0">
            <a:effectLst>
              <a:outerShdw blurRad="38100" dist="38100" dir="2700000" algn="tl">
                <a:srgbClr val="000000">
                  <a:alpha val="43137"/>
                </a:srgbClr>
              </a:outerShdw>
            </a:effectLst>
          </a:endParaRPr>
        </a:p>
      </dsp:txBody>
      <dsp:txXfrm>
        <a:off x="18881" y="2864222"/>
        <a:ext cx="1686263" cy="306876"/>
      </dsp:txXfrm>
    </dsp:sp>
    <dsp:sp modelId="{61348FF6-2322-447C-BC8C-117816D4C0D5}">
      <dsp:nvSpPr>
        <dsp:cNvPr id="0" name=""/>
        <dsp:cNvSpPr/>
      </dsp:nvSpPr>
      <dsp:spPr>
        <a:xfrm rot="5400000">
          <a:off x="3013012" y="-659361"/>
          <a:ext cx="2113003" cy="4891811"/>
        </a:xfrm>
        <a:prstGeom prst="round2SameRect">
          <a:avLst/>
        </a:prstGeom>
        <a:solidFill>
          <a:srgbClr val="D6DFEC"/>
        </a:solidFill>
        <a:ln w="12700" cap="flat" cmpd="sng" algn="ctr">
          <a:solidFill>
            <a:srgbClr val="D6DFEC"/>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es-ES" sz="1100" kern="1200" noProof="0" smtClean="0">
              <a:solidFill>
                <a:schemeClr val="accent1"/>
              </a:solidFill>
            </a:rPr>
            <a:t>“vigilancia”</a:t>
          </a:r>
          <a:endParaRPr lang="es-ES" sz="1100" kern="1200" noProof="0">
            <a:solidFill>
              <a:schemeClr val="accent1"/>
            </a:solidFill>
          </a:endParaRPr>
        </a:p>
        <a:p>
          <a:pPr marL="57150" lvl="1" indent="-57150" algn="l" defTabSz="488950">
            <a:lnSpc>
              <a:spcPct val="90000"/>
            </a:lnSpc>
            <a:spcBef>
              <a:spcPct val="0"/>
            </a:spcBef>
            <a:spcAft>
              <a:spcPct val="15000"/>
            </a:spcAft>
            <a:buChar char="••"/>
          </a:pPr>
          <a:r>
            <a:rPr lang="es-ES" sz="1100" kern="1200" noProof="0" smtClean="0">
              <a:solidFill>
                <a:srgbClr val="FF0000"/>
              </a:solidFill>
            </a:rPr>
            <a:t>“integridad (de un envío)”</a:t>
          </a:r>
          <a:endParaRPr lang="es-ES" sz="1100" kern="1200" noProof="0">
            <a:solidFill>
              <a:srgbClr val="FF0000"/>
            </a:solidFill>
          </a:endParaRPr>
        </a:p>
        <a:p>
          <a:pPr marL="57150" lvl="1" indent="-57150" algn="l" defTabSz="488950">
            <a:lnSpc>
              <a:spcPct val="90000"/>
            </a:lnSpc>
            <a:spcBef>
              <a:spcPct val="0"/>
            </a:spcBef>
            <a:spcAft>
              <a:spcPct val="15000"/>
            </a:spcAft>
            <a:buChar char="••"/>
          </a:pPr>
          <a:r>
            <a:rPr lang="es-ES" sz="1100" kern="1200" noProof="0" smtClean="0">
              <a:solidFill>
                <a:srgbClr val="FF0000"/>
              </a:solidFill>
            </a:rPr>
            <a:t>“seguridad fitosanitaria (de un envío)”</a:t>
          </a:r>
          <a:endParaRPr lang="es-ES" sz="1100" kern="1200" noProof="0">
            <a:solidFill>
              <a:srgbClr val="FF0000"/>
            </a:solidFill>
          </a:endParaRPr>
        </a:p>
        <a:p>
          <a:pPr marL="57150" lvl="1" indent="-57150" algn="l" defTabSz="488950">
            <a:lnSpc>
              <a:spcPct val="90000"/>
            </a:lnSpc>
            <a:spcBef>
              <a:spcPct val="0"/>
            </a:spcBef>
            <a:spcAft>
              <a:spcPct val="15000"/>
            </a:spcAft>
            <a:buChar char="••"/>
          </a:pPr>
          <a:r>
            <a:rPr lang="es-ES" sz="1100" kern="1200" noProof="0" dirty="0" smtClean="0"/>
            <a:t>“germoplasma”</a:t>
          </a:r>
          <a:endParaRPr lang="es-ES" sz="1100" kern="1200" noProof="0" dirty="0">
            <a:solidFill>
              <a:schemeClr val="accent6">
                <a:lumMod val="50000"/>
              </a:schemeClr>
            </a:solidFill>
          </a:endParaRPr>
        </a:p>
        <a:p>
          <a:pPr marL="57150" lvl="1" indent="-57150" algn="l" defTabSz="488950">
            <a:lnSpc>
              <a:spcPct val="90000"/>
            </a:lnSpc>
            <a:spcBef>
              <a:spcPct val="0"/>
            </a:spcBef>
            <a:spcAft>
              <a:spcPct val="15000"/>
            </a:spcAft>
            <a:buChar char="••"/>
          </a:pPr>
          <a:r>
            <a:rPr lang="es-ES" sz="1100" kern="1200" noProof="0" smtClean="0">
              <a:solidFill>
                <a:schemeClr val="accent6">
                  <a:lumMod val="50000"/>
                </a:schemeClr>
              </a:solidFill>
            </a:rPr>
            <a:t>“medida de emergencia”</a:t>
          </a:r>
          <a:endParaRPr lang="es-ES" sz="1100" kern="1200" noProof="0">
            <a:solidFill>
              <a:schemeClr val="accent6">
                <a:lumMod val="50000"/>
              </a:schemeClr>
            </a:solidFill>
          </a:endParaRPr>
        </a:p>
        <a:p>
          <a:pPr marL="57150" lvl="1" indent="-57150" algn="l" defTabSz="488950">
            <a:lnSpc>
              <a:spcPct val="90000"/>
            </a:lnSpc>
            <a:spcBef>
              <a:spcPct val="0"/>
            </a:spcBef>
            <a:spcAft>
              <a:spcPct val="15000"/>
            </a:spcAft>
            <a:buChar char="••"/>
          </a:pPr>
          <a:r>
            <a:rPr lang="es-ES" sz="1100" kern="1200" noProof="0" smtClean="0">
              <a:solidFill>
                <a:schemeClr val="accent6">
                  <a:lumMod val="50000"/>
                </a:schemeClr>
              </a:solidFill>
            </a:rPr>
            <a:t>“medida provisional”</a:t>
          </a:r>
          <a:endParaRPr lang="es-ES" sz="1100" kern="1200" noProof="0">
            <a:solidFill>
              <a:schemeClr val="accent6">
                <a:lumMod val="50000"/>
              </a:schemeClr>
            </a:solidFill>
          </a:endParaRPr>
        </a:p>
        <a:p>
          <a:pPr marL="57150" lvl="1" indent="-57150" algn="l" defTabSz="488950">
            <a:lnSpc>
              <a:spcPct val="90000"/>
            </a:lnSpc>
            <a:spcBef>
              <a:spcPct val="0"/>
            </a:spcBef>
            <a:spcAft>
              <a:spcPct val="15000"/>
            </a:spcAft>
            <a:buChar char="••"/>
          </a:pPr>
          <a:r>
            <a:rPr lang="es-ES" sz="1100" kern="1200" noProof="0" smtClean="0">
              <a:solidFill>
                <a:srgbClr val="0070C0"/>
              </a:solidFill>
            </a:rPr>
            <a:t>“inspección”</a:t>
          </a:r>
          <a:endParaRPr lang="es-ES" sz="1100" kern="1200" noProof="0">
            <a:solidFill>
              <a:srgbClr val="0070C0"/>
            </a:solidFill>
          </a:endParaRPr>
        </a:p>
        <a:p>
          <a:pPr marL="57150" lvl="1" indent="-57150" algn="l" defTabSz="488950">
            <a:lnSpc>
              <a:spcPct val="90000"/>
            </a:lnSpc>
            <a:spcBef>
              <a:spcPct val="0"/>
            </a:spcBef>
            <a:spcAft>
              <a:spcPct val="15000"/>
            </a:spcAft>
            <a:buChar char="••"/>
          </a:pPr>
          <a:r>
            <a:rPr lang="es-ES" sz="1100" kern="1200" noProof="0" smtClean="0">
              <a:solidFill>
                <a:srgbClr val="0070C0"/>
              </a:solidFill>
            </a:rPr>
            <a:t>“prueba”</a:t>
          </a:r>
          <a:endParaRPr lang="es-ES" sz="1100" kern="1200" noProof="0">
            <a:solidFill>
              <a:srgbClr val="0070C0"/>
            </a:solidFill>
          </a:endParaRPr>
        </a:p>
        <a:p>
          <a:pPr marL="57150" lvl="1" indent="-57150" algn="l" defTabSz="488950">
            <a:lnSpc>
              <a:spcPct val="90000"/>
            </a:lnSpc>
            <a:spcBef>
              <a:spcPct val="0"/>
            </a:spcBef>
            <a:spcAft>
              <a:spcPct val="15000"/>
            </a:spcAft>
            <a:buChar char="••"/>
          </a:pPr>
          <a:r>
            <a:rPr lang="es-ES" sz="1100" kern="1200" noProof="0" dirty="0" smtClean="0">
              <a:solidFill>
                <a:srgbClr val="0070C0"/>
              </a:solidFill>
            </a:rPr>
            <a:t>“procedimiento de verificación de cumplimiento (para un envío)”</a:t>
          </a:r>
          <a:endParaRPr lang="es-ES" sz="1100" kern="1200" noProof="0" dirty="0">
            <a:solidFill>
              <a:srgbClr val="0070C0"/>
            </a:solidFill>
          </a:endParaRPr>
        </a:p>
        <a:p>
          <a:pPr marL="57150" lvl="1" indent="-57150" algn="l" defTabSz="488950">
            <a:lnSpc>
              <a:spcPct val="90000"/>
            </a:lnSpc>
            <a:spcBef>
              <a:spcPct val="0"/>
            </a:spcBef>
            <a:spcAft>
              <a:spcPct val="15000"/>
            </a:spcAft>
            <a:buChar char="••"/>
          </a:pPr>
          <a:r>
            <a:rPr lang="es-ES" sz="1100" kern="1200" noProof="0" dirty="0" smtClean="0">
              <a:solidFill>
                <a:srgbClr val="0070C0"/>
              </a:solidFill>
            </a:rPr>
            <a:t>“liberación (de un envío)”</a:t>
          </a:r>
          <a:endParaRPr lang="es-ES" sz="1100" kern="1200" noProof="0" dirty="0">
            <a:solidFill>
              <a:srgbClr val="0070C0"/>
            </a:solidFill>
          </a:endParaRPr>
        </a:p>
      </dsp:txBody>
      <dsp:txXfrm rot="-5400000">
        <a:off x="1623608" y="833191"/>
        <a:ext cx="4788663" cy="1906707"/>
      </dsp:txXfrm>
    </dsp:sp>
    <dsp:sp modelId="{29DB553E-68CA-4B04-896F-13CA3904BBAA}">
      <dsp:nvSpPr>
        <dsp:cNvPr id="0" name=""/>
        <dsp:cNvSpPr/>
      </dsp:nvSpPr>
      <dsp:spPr>
        <a:xfrm>
          <a:off x="0" y="631377"/>
          <a:ext cx="1618701" cy="2138381"/>
        </a:xfrm>
        <a:prstGeom prst="roundRect">
          <a:avLst/>
        </a:prstGeom>
        <a:solidFill>
          <a:srgbClr val="5A94C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s-ES" sz="2000" kern="1200" noProof="0" smtClean="0">
              <a:effectLst>
                <a:outerShdw blurRad="38100" dist="38100" dir="2700000" algn="tl">
                  <a:srgbClr val="000000">
                    <a:alpha val="43137"/>
                  </a:srgbClr>
                </a:outerShdw>
              </a:effectLst>
            </a:rPr>
            <a:t>Revisiones</a:t>
          </a:r>
          <a:endParaRPr lang="es-ES" sz="2000" kern="1200" noProof="0">
            <a:effectLst>
              <a:outerShdw blurRad="38100" dist="38100" dir="2700000" algn="tl">
                <a:srgbClr val="000000">
                  <a:alpha val="43137"/>
                </a:srgbClr>
              </a:outerShdw>
            </a:effectLst>
          </a:endParaRPr>
        </a:p>
      </dsp:txBody>
      <dsp:txXfrm>
        <a:off x="79018" y="710395"/>
        <a:ext cx="1460665" cy="1980345"/>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3313" y="-10255"/>
          <a:ext cx="6779525" cy="1027596"/>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8768" rIns="85344" bIns="48768" numCol="1" spcCol="1270" anchor="ctr" anchorCtr="0">
          <a:noAutofit/>
        </a:bodyPr>
        <a:lstStyle/>
        <a:p>
          <a:pPr lvl="0" algn="l" defTabSz="533400">
            <a:lnSpc>
              <a:spcPct val="90000"/>
            </a:lnSpc>
            <a:spcBef>
              <a:spcPct val="0"/>
            </a:spcBef>
            <a:spcAft>
              <a:spcPct val="35000"/>
            </a:spcAft>
          </a:pPr>
          <a:r>
            <a:rPr lang="es-ES" altLang="ja-JP" sz="1200" b="1" kern="1200" noProof="0" dirty="0" smtClean="0">
              <a:effectLst>
                <a:outerShdw blurRad="38100" dist="38100" dir="2700000" algn="tl">
                  <a:srgbClr val="000000">
                    <a:alpha val="43137"/>
                  </a:srgbClr>
                </a:outerShdw>
              </a:effectLst>
              <a:latin typeface="Arial" pitchFamily="34" charset="0"/>
              <a:cs typeface="Arial" pitchFamily="34" charset="0"/>
            </a:rPr>
            <a:t>“Medida p</a:t>
          </a:r>
          <a:r>
            <a:rPr lang="es-ES" sz="1200" b="1" kern="1200" noProof="0" dirty="0" smtClean="0">
              <a:effectLst>
                <a:outerShdw blurRad="38100" dist="38100" dir="2700000" algn="tl">
                  <a:srgbClr val="000000">
                    <a:alpha val="43137"/>
                  </a:srgbClr>
                </a:outerShdw>
              </a:effectLst>
            </a:rPr>
            <a:t>rovisional</a:t>
          </a:r>
          <a:r>
            <a:rPr lang="es-ES" altLang="ja-JP" sz="1200" b="1" kern="1200" noProof="0" dirty="0" smtClean="0">
              <a:effectLst>
                <a:outerShdw blurRad="38100" dist="38100" dir="2700000" algn="tl">
                  <a:srgbClr val="000000">
                    <a:alpha val="43137"/>
                  </a:srgbClr>
                </a:outerShdw>
              </a:effectLst>
              <a:latin typeface="Arial" pitchFamily="34" charset="0"/>
              <a:cs typeface="Arial" pitchFamily="34" charset="0"/>
            </a:rPr>
            <a:t>”: </a:t>
          </a:r>
        </a:p>
        <a:p>
          <a:pPr lvl="0" algn="l" defTabSz="533400">
            <a:lnSpc>
              <a:spcPct val="90000"/>
            </a:lnSpc>
            <a:spcBef>
              <a:spcPct val="0"/>
            </a:spcBef>
            <a:spcAft>
              <a:spcPct val="35000"/>
            </a:spcAft>
          </a:pPr>
          <a:r>
            <a:rPr lang="es-ES" altLang="ja-JP" sz="1200" kern="1200" noProof="0" dirty="0" smtClean="0">
              <a:effectLst>
                <a:outerShdw blurRad="38100" dist="38100" dir="2700000" algn="tl">
                  <a:srgbClr val="000000">
                    <a:alpha val="43137"/>
                  </a:srgbClr>
                </a:outerShdw>
              </a:effectLst>
              <a:latin typeface="Arial" pitchFamily="34" charset="0"/>
              <a:cs typeface="Arial" pitchFamily="34" charset="0"/>
            </a:rPr>
            <a:t>“</a:t>
          </a:r>
          <a:r>
            <a:rPr lang="es-ES" sz="1200" b="1" strike="sngStrike" kern="1200" noProof="0" dirty="0" smtClean="0"/>
            <a:t>Reglamentación</a:t>
          </a:r>
          <a:r>
            <a:rPr lang="es-ES" sz="1200" strike="sngStrike" kern="1200" noProof="0" dirty="0" smtClean="0"/>
            <a:t> o </a:t>
          </a:r>
          <a:r>
            <a:rPr lang="es-ES" sz="1200" kern="1200" noProof="0" dirty="0" smtClean="0"/>
            <a:t>Norma o </a:t>
          </a:r>
          <a:r>
            <a:rPr lang="es-ES" sz="1200" b="0" kern="1200" noProof="0" dirty="0" smtClean="0"/>
            <a:t>procedimiento</a:t>
          </a:r>
          <a:r>
            <a:rPr lang="es-ES" sz="1200" b="1" kern="1200" noProof="0" dirty="0" smtClean="0"/>
            <a:t> </a:t>
          </a:r>
          <a:r>
            <a:rPr lang="es-ES" sz="1200" b="1" strike="sngStrike" kern="1200" noProof="0" dirty="0" smtClean="0"/>
            <a:t>fitosanitario</a:t>
          </a:r>
          <a:r>
            <a:rPr lang="es-ES" sz="1200" kern="1200" noProof="0" dirty="0" smtClean="0"/>
            <a:t> </a:t>
          </a:r>
          <a:r>
            <a:rPr lang="es-ES" sz="1200" b="1" kern="1200" noProof="0" dirty="0" smtClean="0"/>
            <a:t>oficial</a:t>
          </a:r>
          <a:r>
            <a:rPr lang="es-ES" sz="1200" kern="1200" noProof="0" dirty="0" smtClean="0"/>
            <a:t> temporal </a:t>
          </a:r>
          <a:r>
            <a:rPr lang="es-ES" sz="1200" u="sng" kern="1200" noProof="0" dirty="0" smtClean="0"/>
            <a:t>para prevenir la </a:t>
          </a:r>
          <a:r>
            <a:rPr lang="es-ES" sz="1200" b="1" u="sng" kern="1200" noProof="0" dirty="0" smtClean="0"/>
            <a:t>entrada</a:t>
          </a:r>
          <a:r>
            <a:rPr lang="es-ES" sz="1200" u="sng" kern="1200" noProof="0" dirty="0" smtClean="0"/>
            <a:t>, el </a:t>
          </a:r>
          <a:r>
            <a:rPr lang="es-ES" sz="1200" b="1" u="sng" kern="1200" noProof="0" dirty="0" smtClean="0"/>
            <a:t>establecimiento</a:t>
          </a:r>
          <a:r>
            <a:rPr lang="es-ES" sz="1200" u="sng" kern="1200" noProof="0" dirty="0" smtClean="0"/>
            <a:t> o la </a:t>
          </a:r>
          <a:r>
            <a:rPr lang="es-ES" sz="1200" b="1" u="sng" kern="1200" noProof="0" dirty="0" smtClean="0"/>
            <a:t>dispersión</a:t>
          </a:r>
          <a:r>
            <a:rPr lang="es-ES" sz="1200" u="sng" kern="1200" noProof="0" dirty="0" smtClean="0"/>
            <a:t> de una </a:t>
          </a:r>
          <a:r>
            <a:rPr lang="es-ES" sz="1200" b="1" u="sng" kern="1200" noProof="0" dirty="0" smtClean="0"/>
            <a:t>plaga</a:t>
          </a:r>
          <a:r>
            <a:rPr lang="es-ES" sz="1200" kern="1200" noProof="0" dirty="0" smtClean="0"/>
            <a:t>, establecido </a:t>
          </a:r>
          <a:r>
            <a:rPr lang="es-ES" sz="1200" u="sng" kern="1200" noProof="0" dirty="0" smtClean="0"/>
            <a:t>de forma provisional</a:t>
          </a:r>
          <a:r>
            <a:rPr lang="es-ES" sz="1200" kern="1200" noProof="0" dirty="0" smtClean="0"/>
            <a:t> sin una </a:t>
          </a:r>
          <a:r>
            <a:rPr lang="es-ES" sz="1200" b="1" kern="1200" noProof="0" dirty="0" smtClean="0"/>
            <a:t>justificación técnica</a:t>
          </a:r>
          <a:r>
            <a:rPr lang="es-ES" sz="1200" kern="1200" noProof="0" dirty="0" smtClean="0"/>
            <a:t> completa, debido a la falta de información adecuada en el momento</a:t>
          </a:r>
          <a:r>
            <a:rPr lang="es-ES" sz="1200" strike="sngStrike" kern="1200" noProof="0" dirty="0" smtClean="0"/>
            <a:t>. Una </a:t>
          </a:r>
          <a:r>
            <a:rPr lang="es-ES" sz="1200" b="1" strike="sngStrike" kern="1200" noProof="0" dirty="0" smtClean="0"/>
            <a:t>medida provisional</a:t>
          </a:r>
          <a:r>
            <a:rPr lang="es-ES" sz="1200" strike="sngStrike" kern="1200" noProof="0" dirty="0" smtClean="0"/>
            <a:t> está</a:t>
          </a:r>
          <a:r>
            <a:rPr lang="es-ES" sz="1200" kern="1200" noProof="0" dirty="0" smtClean="0"/>
            <a:t> </a:t>
          </a:r>
          <a:r>
            <a:rPr lang="es-ES" sz="1200" u="sng" kern="1200" noProof="0" dirty="0" smtClean="0"/>
            <a:t>y que está supeditado</a:t>
          </a:r>
          <a:r>
            <a:rPr lang="es-ES" sz="1200" kern="1200" noProof="0" dirty="0" smtClean="0"/>
            <a:t> a un examen periódico y a la </a:t>
          </a:r>
          <a:r>
            <a:rPr lang="es-ES" sz="1200" b="1" kern="1200" noProof="0" dirty="0" smtClean="0"/>
            <a:t>justificación técnica</a:t>
          </a:r>
          <a:r>
            <a:rPr lang="es-ES" sz="1200" kern="1200" noProof="0" dirty="0" smtClean="0"/>
            <a:t> completa lo antes posible </a:t>
          </a:r>
          <a:r>
            <a:rPr lang="es-ES" altLang="ja-JP" sz="1200" strike="noStrike" kern="1200" noProof="0" dirty="0" smtClean="0">
              <a:effectLst>
                <a:outerShdw blurRad="38100" dist="38100" dir="2700000" algn="tl">
                  <a:srgbClr val="000000">
                    <a:alpha val="43137"/>
                  </a:srgbClr>
                </a:outerShdw>
              </a:effectLst>
              <a:latin typeface="Arial" pitchFamily="34" charset="0"/>
              <a:cs typeface="Arial" pitchFamily="34" charset="0"/>
            </a:rPr>
            <a:t>”</a:t>
          </a:r>
          <a:endParaRPr lang="es-ES" sz="1200" strike="noStrike" kern="1200" noProof="0" dirty="0">
            <a:effectLst>
              <a:outerShdw blurRad="38100" dist="38100" dir="2700000" algn="tl">
                <a:srgbClr val="000000">
                  <a:alpha val="43137"/>
                </a:srgbClr>
              </a:outerShdw>
            </a:effectLst>
          </a:endParaRPr>
        </a:p>
      </dsp:txBody>
      <dsp:txXfrm>
        <a:off x="3313" y="-10255"/>
        <a:ext cx="6779525" cy="1027596"/>
      </dsp:txXfrm>
    </dsp:sp>
    <dsp:sp modelId="{43050ECD-A3E9-4C47-8FE6-BEA6034E9946}">
      <dsp:nvSpPr>
        <dsp:cNvPr id="0" name=""/>
        <dsp:cNvSpPr/>
      </dsp:nvSpPr>
      <dsp:spPr>
        <a:xfrm>
          <a:off x="6627" y="1017340"/>
          <a:ext cx="6779525" cy="2031299"/>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s-ES" sz="1400" i="0" kern="1200" noProof="0" dirty="0" smtClean="0">
              <a:solidFill>
                <a:schemeClr val="tx1"/>
              </a:solidFill>
              <a:effectLst/>
              <a:latin typeface="+mn-lt"/>
              <a:ea typeface="+mn-ea"/>
              <a:cs typeface="+mn-cs"/>
            </a:rPr>
            <a:t>El término “</a:t>
          </a:r>
          <a:r>
            <a:rPr lang="es-ES" sz="1400" i="1" kern="1200" noProof="0" dirty="0" smtClean="0">
              <a:solidFill>
                <a:schemeClr val="tx1"/>
              </a:solidFill>
              <a:effectLst/>
              <a:latin typeface="+mn-lt"/>
              <a:ea typeface="+mn-ea"/>
              <a:cs typeface="+mn-cs"/>
            </a:rPr>
            <a:t>reglamentación fitosanitaria</a:t>
          </a:r>
          <a:r>
            <a:rPr lang="es-ES" sz="1400" i="0" kern="1200" noProof="0" dirty="0" smtClean="0">
              <a:solidFill>
                <a:schemeClr val="tx1"/>
              </a:solidFill>
              <a:effectLst/>
              <a:latin typeface="+mn-lt"/>
              <a:ea typeface="+mn-ea"/>
              <a:cs typeface="+mn-cs"/>
            </a:rPr>
            <a:t>” se sustituye por “</a:t>
          </a:r>
          <a:r>
            <a:rPr lang="es-ES" sz="1400" i="1" kern="1200" noProof="0" dirty="0" smtClean="0">
              <a:solidFill>
                <a:schemeClr val="tx1"/>
              </a:solidFill>
              <a:effectLst/>
              <a:latin typeface="+mn-lt"/>
              <a:ea typeface="+mn-ea"/>
              <a:cs typeface="+mn-cs"/>
            </a:rPr>
            <a:t>norma oficial temporal</a:t>
          </a:r>
          <a:r>
            <a:rPr lang="es-ES" sz="1400" i="0" kern="1200" noProof="0" dirty="0" smtClean="0">
              <a:solidFill>
                <a:schemeClr val="tx1"/>
              </a:solidFill>
              <a:effectLst/>
              <a:latin typeface="+mn-lt"/>
              <a:ea typeface="+mn-ea"/>
              <a:cs typeface="+mn-cs"/>
            </a:rPr>
            <a:t>” para enfatizar que una medida provisional es temporal por naturaleza; las normas engloban leyes, reglamentaciones, estatutos, </a:t>
          </a:r>
          <a:r>
            <a:rPr lang="es-ES" sz="1400" i="0" kern="1200" noProof="0" dirty="0" err="1" smtClean="0">
              <a:solidFill>
                <a:schemeClr val="tx1"/>
              </a:solidFill>
              <a:effectLst/>
              <a:latin typeface="+mn-lt"/>
              <a:ea typeface="+mn-ea"/>
              <a:cs typeface="+mn-cs"/>
            </a:rPr>
            <a:t>etc</a:t>
          </a:r>
          <a:r>
            <a:rPr lang="es-ES" sz="1400" i="0" kern="1200" noProof="0" dirty="0" smtClean="0">
              <a:solidFill>
                <a:schemeClr val="tx1"/>
              </a:solidFill>
              <a:effectLst/>
              <a:latin typeface="+mn-lt"/>
              <a:ea typeface="+mn-ea"/>
              <a:cs typeface="+mn-cs"/>
            </a:rPr>
            <a:t> ; además, las norma y los procedimientos son oficiales porque los establece, autoriza y aplica la ONPF.</a:t>
          </a:r>
          <a:endParaRPr lang="es-ES" sz="1400" kern="1200" noProof="0" dirty="0"/>
        </a:p>
        <a:p>
          <a:pPr marL="114300" lvl="1" indent="-114300" algn="l" defTabSz="622300">
            <a:lnSpc>
              <a:spcPct val="90000"/>
            </a:lnSpc>
            <a:spcBef>
              <a:spcPct val="0"/>
            </a:spcBef>
            <a:spcAft>
              <a:spcPct val="15000"/>
            </a:spcAft>
            <a:buChar char="••"/>
          </a:pPr>
          <a:r>
            <a:rPr lang="es-ES" sz="1400" i="0" kern="1200" noProof="0" dirty="0" smtClean="0">
              <a:solidFill>
                <a:schemeClr val="tx1"/>
              </a:solidFill>
              <a:effectLst/>
              <a:latin typeface="+mn-lt"/>
              <a:ea typeface="+mn-ea"/>
              <a:cs typeface="+mn-cs"/>
            </a:rPr>
            <a:t>El texto “</a:t>
          </a:r>
          <a:r>
            <a:rPr lang="es-ES" sz="1400" i="1" kern="1200" noProof="0" dirty="0" smtClean="0">
              <a:solidFill>
                <a:schemeClr val="tx1"/>
              </a:solidFill>
              <a:effectLst/>
              <a:latin typeface="+mn-lt"/>
              <a:ea typeface="+mn-ea"/>
              <a:cs typeface="+mn-cs"/>
            </a:rPr>
            <a:t>para prevenir la entrada, el establecimiento o la dispersión de una plaga</a:t>
          </a:r>
          <a:r>
            <a:rPr lang="es-ES" sz="1400" i="0" kern="1200" noProof="0" dirty="0" smtClean="0">
              <a:solidFill>
                <a:schemeClr val="tx1"/>
              </a:solidFill>
              <a:effectLst/>
              <a:latin typeface="+mn-lt"/>
              <a:ea typeface="+mn-ea"/>
              <a:cs typeface="+mn-cs"/>
            </a:rPr>
            <a:t>” califica la naturaleza fitosanitaria de la situación y la intención de la norma o procedimiento</a:t>
          </a:r>
          <a:endParaRPr lang="es-ES" sz="1400" kern="1200" noProof="0" dirty="0"/>
        </a:p>
        <a:p>
          <a:pPr marL="114300" lvl="1" indent="-114300" algn="l" defTabSz="622300">
            <a:lnSpc>
              <a:spcPct val="90000"/>
            </a:lnSpc>
            <a:spcBef>
              <a:spcPct val="0"/>
            </a:spcBef>
            <a:spcAft>
              <a:spcPct val="15000"/>
            </a:spcAft>
            <a:buChar char="••"/>
          </a:pPr>
          <a:r>
            <a:rPr lang="es-ES" sz="1400" i="0" kern="1200" noProof="0" dirty="0" smtClean="0">
              <a:solidFill>
                <a:schemeClr val="tx1"/>
              </a:solidFill>
              <a:effectLst/>
              <a:latin typeface="+mn-lt"/>
              <a:ea typeface="+mn-ea"/>
              <a:cs typeface="+mn-cs"/>
            </a:rPr>
            <a:t>El término “</a:t>
          </a:r>
          <a:r>
            <a:rPr lang="es-ES" sz="1400" i="1" kern="1200" noProof="0" dirty="0" smtClean="0">
              <a:solidFill>
                <a:schemeClr val="tx1"/>
              </a:solidFill>
              <a:effectLst/>
              <a:latin typeface="+mn-lt"/>
              <a:ea typeface="+mn-ea"/>
              <a:cs typeface="+mn-cs"/>
            </a:rPr>
            <a:t>establecido</a:t>
          </a:r>
          <a:r>
            <a:rPr lang="es-ES" sz="1400" i="0" kern="1200" noProof="0" dirty="0" smtClean="0">
              <a:solidFill>
                <a:schemeClr val="tx1"/>
              </a:solidFill>
              <a:effectLst/>
              <a:latin typeface="+mn-lt"/>
              <a:ea typeface="+mn-ea"/>
              <a:cs typeface="+mn-cs"/>
            </a:rPr>
            <a:t>” se sustituye por “</a:t>
          </a:r>
          <a:r>
            <a:rPr lang="es-ES" sz="1400" i="1" kern="1200" noProof="0" dirty="0" smtClean="0">
              <a:solidFill>
                <a:schemeClr val="tx1"/>
              </a:solidFill>
              <a:effectLst/>
              <a:latin typeface="+mn-lt"/>
              <a:ea typeface="+mn-ea"/>
              <a:cs typeface="+mn-cs"/>
            </a:rPr>
            <a:t>establecido de forma provisional</a:t>
          </a:r>
          <a:r>
            <a:rPr lang="es-ES" sz="1400" i="0" kern="1200" noProof="0" dirty="0" smtClean="0">
              <a:solidFill>
                <a:schemeClr val="tx1"/>
              </a:solidFill>
              <a:effectLst/>
              <a:latin typeface="+mn-lt"/>
              <a:ea typeface="+mn-ea"/>
              <a:cs typeface="+mn-cs"/>
            </a:rPr>
            <a:t>” para reforzar el carácter temporal de la medida; “</a:t>
          </a:r>
          <a:r>
            <a:rPr lang="es-ES" sz="1400" i="1" kern="1200" noProof="0" dirty="0" smtClean="0">
              <a:solidFill>
                <a:schemeClr val="tx1"/>
              </a:solidFill>
              <a:effectLst/>
              <a:latin typeface="+mn-lt"/>
              <a:ea typeface="+mn-ea"/>
              <a:cs typeface="+mn-cs"/>
            </a:rPr>
            <a:t>establecido</a:t>
          </a:r>
          <a:r>
            <a:rPr lang="es-ES" sz="1400" i="0" kern="1200" noProof="0" dirty="0" smtClean="0">
              <a:solidFill>
                <a:schemeClr val="tx1"/>
              </a:solidFill>
              <a:effectLst/>
              <a:latin typeface="+mn-lt"/>
              <a:ea typeface="+mn-ea"/>
              <a:cs typeface="+mn-cs"/>
            </a:rPr>
            <a:t>” indicaría que la norma se fija de forma permanente, que no es el caso de las medidas provisionales.</a:t>
          </a:r>
          <a:endParaRPr lang="es-ES" sz="1400" kern="1200" noProof="0" dirty="0"/>
        </a:p>
      </dsp:txBody>
      <dsp:txXfrm>
        <a:off x="6627" y="1017340"/>
        <a:ext cx="6779525" cy="203129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3313" y="-132755"/>
          <a:ext cx="6779525" cy="1027596"/>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l" defTabSz="622300">
            <a:lnSpc>
              <a:spcPct val="90000"/>
            </a:lnSpc>
            <a:spcBef>
              <a:spcPct val="0"/>
            </a:spcBef>
            <a:spcAft>
              <a:spcPct val="35000"/>
            </a:spcAft>
          </a:pPr>
          <a:r>
            <a:rPr lang="es-ES" altLang="ja-JP" sz="1400" b="1" kern="1200" noProof="0" dirty="0" smtClean="0">
              <a:effectLst>
                <a:outerShdw blurRad="38100" dist="38100" dir="2700000" algn="tl">
                  <a:srgbClr val="000000">
                    <a:alpha val="43137"/>
                  </a:srgbClr>
                </a:outerShdw>
              </a:effectLst>
              <a:latin typeface="Arial" pitchFamily="34" charset="0"/>
              <a:cs typeface="Arial" pitchFamily="34" charset="0"/>
            </a:rPr>
            <a:t>“</a:t>
          </a:r>
          <a:r>
            <a:rPr lang="es-ES" sz="1400" b="1" kern="1200" noProof="0" dirty="0" smtClean="0">
              <a:effectLst>
                <a:outerShdw blurRad="38100" dist="38100" dir="2700000" algn="tl">
                  <a:srgbClr val="000000">
                    <a:alpha val="43137"/>
                  </a:srgbClr>
                </a:outerShdw>
              </a:effectLst>
            </a:rPr>
            <a:t>Inspección</a:t>
          </a:r>
          <a:r>
            <a:rPr lang="es-ES" altLang="ja-JP" sz="1400" b="1" kern="1200" noProof="0" dirty="0" smtClean="0">
              <a:effectLst>
                <a:outerShdw blurRad="38100" dist="38100" dir="2700000" algn="tl">
                  <a:srgbClr val="000000">
                    <a:alpha val="43137"/>
                  </a:srgbClr>
                </a:outerShdw>
              </a:effectLst>
              <a:latin typeface="Arial" pitchFamily="34" charset="0"/>
              <a:cs typeface="Arial" pitchFamily="34" charset="0"/>
            </a:rPr>
            <a:t>”: </a:t>
          </a:r>
        </a:p>
        <a:p>
          <a:pPr lvl="0" algn="l" defTabSz="622300">
            <a:lnSpc>
              <a:spcPct val="90000"/>
            </a:lnSpc>
            <a:spcBef>
              <a:spcPct val="0"/>
            </a:spcBef>
            <a:spcAft>
              <a:spcPct val="35000"/>
            </a:spcAft>
          </a:pPr>
          <a:r>
            <a:rPr lang="es-ES" altLang="ja-JP" sz="1400" kern="1200" noProof="0" dirty="0" smtClean="0">
              <a:effectLst>
                <a:outerShdw blurRad="38100" dist="38100" dir="2700000" algn="tl">
                  <a:srgbClr val="000000">
                    <a:alpha val="43137"/>
                  </a:srgbClr>
                </a:outerShdw>
              </a:effectLst>
              <a:latin typeface="Arial" pitchFamily="34" charset="0"/>
              <a:cs typeface="Arial" pitchFamily="34" charset="0"/>
            </a:rPr>
            <a:t>“</a:t>
          </a:r>
          <a:r>
            <a:rPr lang="es-ES" altLang="ja-JP" sz="1400" b="1" kern="1200" noProof="0" dirty="0" smtClean="0">
              <a:effectLst>
                <a:outerShdw blurRad="38100" dist="38100" dir="2700000" algn="tl">
                  <a:srgbClr val="000000">
                    <a:alpha val="43137"/>
                  </a:srgbClr>
                </a:outerShdw>
              </a:effectLst>
              <a:latin typeface="Arial" pitchFamily="34" charset="0"/>
              <a:cs typeface="Arial" pitchFamily="34" charset="0"/>
            </a:rPr>
            <a:t>E</a:t>
          </a:r>
          <a:r>
            <a:rPr lang="es-ES" sz="1400" b="1" kern="1200" noProof="0" dirty="0" smtClean="0"/>
            <a:t>xamen visual oficial </a:t>
          </a:r>
          <a:r>
            <a:rPr lang="es-ES" sz="1400" kern="1200" noProof="0" dirty="0" smtClean="0"/>
            <a:t>de </a:t>
          </a:r>
          <a:r>
            <a:rPr lang="es-ES" sz="1400" b="1" kern="1200" noProof="0" dirty="0" smtClean="0"/>
            <a:t>plantas</a:t>
          </a:r>
          <a:r>
            <a:rPr lang="es-ES" sz="1400" kern="1200" noProof="0" dirty="0" smtClean="0"/>
            <a:t>, </a:t>
          </a:r>
          <a:r>
            <a:rPr lang="es-ES" sz="1400" b="1" kern="1200" noProof="0" dirty="0" smtClean="0"/>
            <a:t>productos vegetales</a:t>
          </a:r>
          <a:r>
            <a:rPr lang="es-ES" sz="1400" kern="1200" noProof="0" dirty="0" smtClean="0"/>
            <a:t> u otros </a:t>
          </a:r>
          <a:r>
            <a:rPr lang="es-ES" sz="1400" b="1" kern="1200" noProof="0" dirty="0" smtClean="0"/>
            <a:t>artículos reglamentados</a:t>
          </a:r>
          <a:r>
            <a:rPr lang="es-ES" sz="1400" kern="1200" noProof="0" dirty="0" smtClean="0"/>
            <a:t> para determinar si hay </a:t>
          </a:r>
          <a:r>
            <a:rPr lang="es-ES" sz="1400" b="1" kern="1200" noProof="0" dirty="0" smtClean="0"/>
            <a:t>plagas</a:t>
          </a:r>
          <a:r>
            <a:rPr lang="es-ES" sz="1400" kern="1200" noProof="0" dirty="0" smtClean="0"/>
            <a:t> o </a:t>
          </a:r>
          <a:r>
            <a:rPr lang="es-ES" sz="1400" strike="sngStrike" kern="1200" noProof="0" dirty="0" smtClean="0"/>
            <a:t>determinar el cumplimiento </a:t>
          </a:r>
          <a:r>
            <a:rPr lang="es-ES" sz="1400" strike="noStrike" kern="1200" noProof="0" dirty="0" smtClean="0"/>
            <a:t> </a:t>
          </a:r>
          <a:r>
            <a:rPr lang="es-ES" sz="1400" u="sng" kern="1200" noProof="0" dirty="0" smtClean="0"/>
            <a:t>comprobar la conformidad </a:t>
          </a:r>
          <a:r>
            <a:rPr lang="es-ES" sz="1400" strike="noStrike" kern="1200" noProof="0" dirty="0" smtClean="0"/>
            <a:t>con</a:t>
          </a:r>
          <a:r>
            <a:rPr lang="es-ES" sz="1400" strike="sngStrike" kern="1200" noProof="0" dirty="0" smtClean="0"/>
            <a:t> las </a:t>
          </a:r>
          <a:r>
            <a:rPr lang="es-ES" sz="1400" b="1" strike="sngStrike" kern="1200" noProof="0" dirty="0" smtClean="0"/>
            <a:t>reglamentaciones</a:t>
          </a:r>
          <a:r>
            <a:rPr lang="es-ES" sz="1400" strike="sngStrike" kern="1200" noProof="0" dirty="0" smtClean="0"/>
            <a:t> </a:t>
          </a:r>
          <a:r>
            <a:rPr lang="es-ES" sz="1400" b="1" strike="sngStrike" kern="1200" noProof="0" dirty="0" smtClean="0"/>
            <a:t>fitosanitarias </a:t>
          </a:r>
          <a:r>
            <a:rPr lang="es-ES" sz="1400" b="0" u="sng" strike="noStrike" kern="1200" noProof="0" dirty="0" smtClean="0"/>
            <a:t>los requisitos fitosanitarios</a:t>
          </a:r>
          <a:endParaRPr lang="es-ES" sz="1400" b="0" u="sng" strike="noStrike" kern="1200" noProof="0" dirty="0">
            <a:effectLst>
              <a:outerShdw blurRad="38100" dist="38100" dir="2700000" algn="tl">
                <a:srgbClr val="000000">
                  <a:alpha val="43137"/>
                </a:srgbClr>
              </a:outerShdw>
            </a:effectLst>
          </a:endParaRPr>
        </a:p>
      </dsp:txBody>
      <dsp:txXfrm>
        <a:off x="3313" y="-132755"/>
        <a:ext cx="6779525" cy="1027596"/>
      </dsp:txXfrm>
    </dsp:sp>
    <dsp:sp modelId="{43050ECD-A3E9-4C47-8FE6-BEA6034E9946}">
      <dsp:nvSpPr>
        <dsp:cNvPr id="0" name=""/>
        <dsp:cNvSpPr/>
      </dsp:nvSpPr>
      <dsp:spPr>
        <a:xfrm>
          <a:off x="6627" y="894840"/>
          <a:ext cx="6779525" cy="2250899"/>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r>
            <a:rPr lang="es-ES" sz="1200" kern="1200" noProof="0" dirty="0" smtClean="0">
              <a:solidFill>
                <a:schemeClr val="tx1"/>
              </a:solidFill>
              <a:effectLst/>
              <a:latin typeface="+mn-lt"/>
              <a:ea typeface="+mn-ea"/>
              <a:cs typeface="+mn-cs"/>
            </a:rPr>
            <a:t>De acuerdo con el Articulo VII.2f de la Convención y la definición del término “</a:t>
          </a:r>
          <a:r>
            <a:rPr lang="es-ES" sz="1200" i="1" kern="1200" noProof="0" dirty="0" smtClean="0">
              <a:solidFill>
                <a:schemeClr val="tx1"/>
              </a:solidFill>
              <a:effectLst/>
              <a:latin typeface="+mn-lt"/>
              <a:ea typeface="+mn-ea"/>
              <a:cs typeface="+mn-cs"/>
            </a:rPr>
            <a:t>procedimiento de verificación de cumplimiento (para un envío)</a:t>
          </a:r>
          <a:r>
            <a:rPr lang="es-ES" sz="1200" kern="1200" noProof="0" dirty="0" smtClean="0">
              <a:solidFill>
                <a:schemeClr val="tx1"/>
              </a:solidFill>
              <a:effectLst/>
              <a:latin typeface="+mn-lt"/>
              <a:ea typeface="+mn-ea"/>
              <a:cs typeface="+mn-cs"/>
            </a:rPr>
            <a:t>”</a:t>
          </a:r>
          <a:r>
            <a:rPr lang="es-ES" sz="1200" i="1" kern="1200" noProof="0" dirty="0" smtClean="0">
              <a:solidFill>
                <a:schemeClr val="tx1"/>
              </a:solidFill>
              <a:effectLst/>
              <a:latin typeface="+mn-lt"/>
              <a:ea typeface="+mn-ea"/>
              <a:cs typeface="+mn-cs"/>
            </a:rPr>
            <a:t>,</a:t>
          </a:r>
          <a:r>
            <a:rPr lang="es-ES" sz="1200" kern="1200" noProof="0" dirty="0" smtClean="0">
              <a:solidFill>
                <a:schemeClr val="tx1"/>
              </a:solidFill>
              <a:effectLst/>
              <a:latin typeface="+mn-lt"/>
              <a:ea typeface="+mn-ea"/>
              <a:cs typeface="+mn-cs"/>
            </a:rPr>
            <a:t> el término “</a:t>
          </a:r>
          <a:r>
            <a:rPr lang="es-ES" sz="1200" i="1" kern="1200" noProof="0" dirty="0" smtClean="0">
              <a:solidFill>
                <a:schemeClr val="tx1"/>
              </a:solidFill>
              <a:effectLst/>
              <a:latin typeface="+mn-lt"/>
              <a:ea typeface="+mn-ea"/>
              <a:cs typeface="+mn-cs"/>
            </a:rPr>
            <a:t>cumplimiento</a:t>
          </a:r>
          <a:r>
            <a:rPr lang="es-ES" sz="1200" kern="1200" noProof="0" dirty="0" smtClean="0">
              <a:solidFill>
                <a:schemeClr val="tx1"/>
              </a:solidFill>
              <a:effectLst/>
              <a:latin typeface="+mn-lt"/>
              <a:ea typeface="+mn-ea"/>
              <a:cs typeface="+mn-cs"/>
            </a:rPr>
            <a:t>” está relacionado con envíos, y  las “Recomendaciones generales sobre el uso de términos en las NIMF” estipulan usar “</a:t>
          </a:r>
          <a:r>
            <a:rPr lang="es-ES" sz="1200" i="1" kern="1200" noProof="0" dirty="0" smtClean="0">
              <a:solidFill>
                <a:schemeClr val="tx1"/>
              </a:solidFill>
              <a:effectLst/>
              <a:latin typeface="+mn-lt"/>
              <a:ea typeface="+mn-ea"/>
              <a:cs typeface="+mn-cs"/>
            </a:rPr>
            <a:t>conformidad” </a:t>
          </a:r>
          <a:r>
            <a:rPr lang="es-ES" sz="1200" i="0" kern="1200" noProof="0" dirty="0" smtClean="0">
              <a:solidFill>
                <a:schemeClr val="tx1"/>
              </a:solidFill>
              <a:effectLst/>
              <a:latin typeface="+mn-lt"/>
              <a:ea typeface="+mn-ea"/>
              <a:cs typeface="+mn-cs"/>
            </a:rPr>
            <a:t>en otros casos</a:t>
          </a:r>
          <a:r>
            <a:rPr lang="es-ES" sz="1200" kern="1200" noProof="0" dirty="0" smtClean="0">
              <a:solidFill>
                <a:schemeClr val="tx1"/>
              </a:solidFill>
              <a:effectLst/>
              <a:latin typeface="+mn-lt"/>
              <a:ea typeface="+mn-ea"/>
              <a:cs typeface="+mn-cs"/>
            </a:rPr>
            <a:t>. Como el término  “</a:t>
          </a:r>
          <a:r>
            <a:rPr lang="es-ES" sz="1200" i="1" kern="1200" noProof="0" dirty="0" smtClean="0">
              <a:solidFill>
                <a:schemeClr val="tx1"/>
              </a:solidFill>
              <a:effectLst/>
              <a:latin typeface="+mn-lt"/>
              <a:ea typeface="+mn-ea"/>
              <a:cs typeface="+mn-cs"/>
            </a:rPr>
            <a:t>inspección”  </a:t>
          </a:r>
          <a:r>
            <a:rPr lang="es-ES" sz="1200" i="0" kern="1200" noProof="0" dirty="0" smtClean="0">
              <a:solidFill>
                <a:schemeClr val="tx1"/>
              </a:solidFill>
              <a:effectLst/>
              <a:latin typeface="+mn-lt"/>
              <a:ea typeface="+mn-ea"/>
              <a:cs typeface="+mn-cs"/>
            </a:rPr>
            <a:t>se puede aplicar a otros ámbitos además de los envíos, se sustituyó </a:t>
          </a:r>
          <a:r>
            <a:rPr lang="es-ES" sz="1200" kern="1200" noProof="0" dirty="0" smtClean="0">
              <a:solidFill>
                <a:schemeClr val="tx1"/>
              </a:solidFill>
              <a:effectLst/>
              <a:latin typeface="+mn-lt"/>
              <a:ea typeface="+mn-ea"/>
              <a:cs typeface="+mn-cs"/>
            </a:rPr>
            <a:t>“</a:t>
          </a:r>
          <a:r>
            <a:rPr lang="es-ES" sz="1200" i="1" kern="1200" noProof="0" dirty="0" smtClean="0">
              <a:solidFill>
                <a:schemeClr val="tx1"/>
              </a:solidFill>
              <a:effectLst/>
              <a:latin typeface="+mn-lt"/>
              <a:ea typeface="+mn-ea"/>
              <a:cs typeface="+mn-cs"/>
            </a:rPr>
            <a:t>cumplimiento”</a:t>
          </a:r>
          <a:r>
            <a:rPr lang="es-ES" sz="1200" kern="1200" noProof="0" dirty="0" smtClean="0">
              <a:solidFill>
                <a:schemeClr val="tx1"/>
              </a:solidFill>
              <a:effectLst/>
              <a:latin typeface="+mn-lt"/>
              <a:ea typeface="+mn-ea"/>
              <a:cs typeface="+mn-cs"/>
            </a:rPr>
            <a:t> por “</a:t>
          </a:r>
          <a:r>
            <a:rPr lang="es-ES" sz="1200" i="1" kern="1200" noProof="0" dirty="0" smtClean="0">
              <a:solidFill>
                <a:schemeClr val="tx1"/>
              </a:solidFill>
              <a:effectLst/>
              <a:latin typeface="+mn-lt"/>
              <a:ea typeface="+mn-ea"/>
              <a:cs typeface="+mn-cs"/>
            </a:rPr>
            <a:t>conformidad</a:t>
          </a:r>
          <a:r>
            <a:rPr lang="es-ES" sz="1200" kern="1200" noProof="0" dirty="0" smtClean="0">
              <a:solidFill>
                <a:schemeClr val="tx1"/>
              </a:solidFill>
              <a:effectLst/>
              <a:latin typeface="+mn-lt"/>
              <a:ea typeface="+mn-ea"/>
              <a:cs typeface="+mn-cs"/>
            </a:rPr>
            <a:t>”</a:t>
          </a:r>
          <a:endParaRPr lang="es-ES" sz="1200" kern="1200" noProof="0" dirty="0"/>
        </a:p>
        <a:p>
          <a:pPr marL="114300" lvl="1" indent="-114300" algn="l" defTabSz="533400">
            <a:lnSpc>
              <a:spcPct val="90000"/>
            </a:lnSpc>
            <a:spcBef>
              <a:spcPct val="0"/>
            </a:spcBef>
            <a:spcAft>
              <a:spcPct val="15000"/>
            </a:spcAft>
            <a:buChar char="••"/>
          </a:pPr>
          <a:r>
            <a:rPr lang="es-ES" sz="1200" kern="1200" noProof="0" dirty="0" smtClean="0">
              <a:solidFill>
                <a:schemeClr val="tx1"/>
              </a:solidFill>
              <a:effectLst/>
              <a:latin typeface="+mn-lt"/>
              <a:ea typeface="+mn-ea"/>
              <a:cs typeface="+mn-cs"/>
            </a:rPr>
            <a:t>La palabra “</a:t>
          </a:r>
          <a:r>
            <a:rPr lang="es-ES" sz="1200" i="1" kern="1200" noProof="0" dirty="0" smtClean="0">
              <a:solidFill>
                <a:schemeClr val="tx1"/>
              </a:solidFill>
              <a:effectLst/>
              <a:latin typeface="+mn-lt"/>
              <a:ea typeface="+mn-ea"/>
              <a:cs typeface="+mn-cs"/>
            </a:rPr>
            <a:t>determinar</a:t>
          </a:r>
          <a:r>
            <a:rPr lang="es-ES" sz="1200" kern="1200" noProof="0" dirty="0" smtClean="0">
              <a:solidFill>
                <a:schemeClr val="tx1"/>
              </a:solidFill>
              <a:effectLst/>
              <a:latin typeface="+mn-lt"/>
              <a:ea typeface="+mn-ea"/>
              <a:cs typeface="+mn-cs"/>
            </a:rPr>
            <a:t>” se sustituyó por “</a:t>
          </a:r>
          <a:r>
            <a:rPr lang="es-ES" sz="1200" i="1" kern="1200" noProof="0" dirty="0" smtClean="0">
              <a:solidFill>
                <a:schemeClr val="tx1"/>
              </a:solidFill>
              <a:effectLst/>
              <a:latin typeface="+mn-lt"/>
              <a:ea typeface="+mn-ea"/>
              <a:cs typeface="+mn-cs"/>
            </a:rPr>
            <a:t>comprobar</a:t>
          </a:r>
          <a:r>
            <a:rPr lang="es-ES" sz="1200" kern="1200" noProof="0" dirty="0" smtClean="0">
              <a:solidFill>
                <a:schemeClr val="tx1"/>
              </a:solidFill>
              <a:effectLst/>
              <a:latin typeface="+mn-lt"/>
              <a:ea typeface="+mn-ea"/>
              <a:cs typeface="+mn-cs"/>
            </a:rPr>
            <a:t>” para reflejar el cambio de “</a:t>
          </a:r>
          <a:r>
            <a:rPr lang="es-ES" sz="1200" i="1" kern="1200" noProof="0" dirty="0" smtClean="0">
              <a:solidFill>
                <a:schemeClr val="tx1"/>
              </a:solidFill>
              <a:effectLst/>
              <a:latin typeface="+mn-lt"/>
              <a:ea typeface="+mn-ea"/>
              <a:cs typeface="+mn-cs"/>
            </a:rPr>
            <a:t>cumplimiento</a:t>
          </a:r>
          <a:r>
            <a:rPr lang="es-ES" sz="1200" kern="1200" noProof="0" dirty="0" smtClean="0">
              <a:solidFill>
                <a:schemeClr val="tx1"/>
              </a:solidFill>
              <a:effectLst/>
              <a:latin typeface="+mn-lt"/>
              <a:ea typeface="+mn-ea"/>
              <a:cs typeface="+mn-cs"/>
            </a:rPr>
            <a:t>” a “</a:t>
          </a:r>
          <a:r>
            <a:rPr lang="es-ES" sz="1200" i="1" kern="1200" noProof="0" dirty="0" smtClean="0">
              <a:solidFill>
                <a:schemeClr val="tx1"/>
              </a:solidFill>
              <a:effectLst/>
              <a:latin typeface="+mn-lt"/>
              <a:ea typeface="+mn-ea"/>
              <a:cs typeface="+mn-cs"/>
            </a:rPr>
            <a:t>conformidad</a:t>
          </a:r>
          <a:r>
            <a:rPr lang="es-ES" sz="1200" kern="1200" noProof="0" dirty="0" smtClean="0">
              <a:solidFill>
                <a:schemeClr val="tx1"/>
              </a:solidFill>
              <a:effectLst/>
              <a:latin typeface="+mn-lt"/>
              <a:ea typeface="+mn-ea"/>
              <a:cs typeface="+mn-cs"/>
            </a:rPr>
            <a:t>”</a:t>
          </a:r>
          <a:endParaRPr lang="es-ES" sz="1200" kern="1200" noProof="0" dirty="0"/>
        </a:p>
        <a:p>
          <a:pPr marL="114300" lvl="1" indent="-114300" algn="l" defTabSz="533400">
            <a:lnSpc>
              <a:spcPct val="90000"/>
            </a:lnSpc>
            <a:spcBef>
              <a:spcPct val="0"/>
            </a:spcBef>
            <a:spcAft>
              <a:spcPct val="15000"/>
            </a:spcAft>
            <a:buChar char="••"/>
          </a:pPr>
          <a:r>
            <a:rPr lang="es-ES" sz="1200" kern="1200" noProof="0" dirty="0" smtClean="0">
              <a:solidFill>
                <a:schemeClr val="tx1"/>
              </a:solidFill>
              <a:effectLst/>
              <a:latin typeface="+mn-lt"/>
              <a:ea typeface="+mn-ea"/>
              <a:cs typeface="+mn-cs"/>
            </a:rPr>
            <a:t>El término “</a:t>
          </a:r>
          <a:r>
            <a:rPr lang="es-ES" sz="1200" i="1" kern="1200" noProof="0" dirty="0" smtClean="0">
              <a:solidFill>
                <a:schemeClr val="tx1"/>
              </a:solidFill>
              <a:effectLst/>
              <a:latin typeface="+mn-lt"/>
              <a:ea typeface="+mn-ea"/>
              <a:cs typeface="+mn-cs"/>
            </a:rPr>
            <a:t>reglamentaciones</a:t>
          </a:r>
          <a:r>
            <a:rPr lang="es-ES" sz="1200" kern="1200" noProof="0" dirty="0" smtClean="0">
              <a:solidFill>
                <a:schemeClr val="tx1"/>
              </a:solidFill>
              <a:effectLst/>
              <a:latin typeface="+mn-lt"/>
              <a:ea typeface="+mn-ea"/>
              <a:cs typeface="+mn-cs"/>
            </a:rPr>
            <a:t>” se sustituyó por “</a:t>
          </a:r>
          <a:r>
            <a:rPr lang="es-ES" sz="1200" i="1" kern="1200" noProof="0" dirty="0" smtClean="0">
              <a:solidFill>
                <a:schemeClr val="tx1"/>
              </a:solidFill>
              <a:effectLst/>
              <a:latin typeface="+mn-lt"/>
              <a:ea typeface="+mn-ea"/>
              <a:cs typeface="+mn-cs"/>
            </a:rPr>
            <a:t>requisitos</a:t>
          </a:r>
          <a:r>
            <a:rPr lang="es-ES" sz="1200" kern="1200" noProof="0" dirty="0" smtClean="0">
              <a:solidFill>
                <a:schemeClr val="tx1"/>
              </a:solidFill>
              <a:effectLst/>
              <a:latin typeface="+mn-lt"/>
              <a:ea typeface="+mn-ea"/>
              <a:cs typeface="+mn-cs"/>
            </a:rPr>
            <a:t>”, ya que las reglamentaciones fitosanitarias pertenecen a un nivel superior y hacen referencia a plagas reglamentadas. Sin embargo, la inspección puede realizarse en otros escenarios distintos a la importación, tales como en los lugares o sitios de producción o a la exportación, y la inspección en dichos escenarios podrá no estar siempre relacionada con plagas reglamentadas.</a:t>
          </a:r>
          <a:endParaRPr lang="es-ES" sz="1200" kern="1200" noProof="0" dirty="0"/>
        </a:p>
      </dsp:txBody>
      <dsp:txXfrm>
        <a:off x="6627" y="894840"/>
        <a:ext cx="6779525" cy="2250899"/>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15732"/>
          <a:ext cx="6786153" cy="11808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l" defTabSz="622300">
            <a:lnSpc>
              <a:spcPct val="90000"/>
            </a:lnSpc>
            <a:spcBef>
              <a:spcPct val="0"/>
            </a:spcBef>
            <a:spcAft>
              <a:spcPct val="35000"/>
            </a:spcAft>
          </a:pPr>
          <a:r>
            <a:rPr lang="es-ES" altLang="ja-JP" sz="1400" b="1" kern="1200" dirty="0" smtClean="0">
              <a:effectLst>
                <a:outerShdw blurRad="38100" dist="38100" dir="2700000" algn="tl">
                  <a:srgbClr val="000000">
                    <a:alpha val="43137"/>
                  </a:srgbClr>
                </a:outerShdw>
              </a:effectLst>
              <a:latin typeface="Arial" pitchFamily="34" charset="0"/>
              <a:cs typeface="Arial" pitchFamily="34" charset="0"/>
            </a:rPr>
            <a:t>“</a:t>
          </a:r>
          <a:r>
            <a:rPr lang="es-ES" altLang="ja-JP" sz="1400" b="1" kern="1200" noProof="0" dirty="0" smtClean="0">
              <a:effectLst>
                <a:outerShdw blurRad="38100" dist="38100" dir="2700000" algn="tl">
                  <a:srgbClr val="000000">
                    <a:alpha val="43137"/>
                  </a:srgbClr>
                </a:outerShdw>
              </a:effectLst>
              <a:latin typeface="Arial" pitchFamily="34" charset="0"/>
              <a:cs typeface="Arial" pitchFamily="34" charset="0"/>
            </a:rPr>
            <a:t>Prueba</a:t>
          </a:r>
          <a:r>
            <a:rPr lang="es-ES" altLang="ja-JP" sz="1400" b="1" kern="1200" dirty="0" smtClean="0">
              <a:effectLst>
                <a:outerShdw blurRad="38100" dist="38100" dir="2700000" algn="tl">
                  <a:srgbClr val="000000">
                    <a:alpha val="43137"/>
                  </a:srgbClr>
                </a:outerShdw>
              </a:effectLst>
              <a:latin typeface="Arial" pitchFamily="34" charset="0"/>
              <a:cs typeface="Arial" pitchFamily="34" charset="0"/>
            </a:rPr>
            <a:t>”: </a:t>
          </a:r>
        </a:p>
        <a:p>
          <a:pPr lvl="0" algn="l" defTabSz="622300">
            <a:lnSpc>
              <a:spcPct val="90000"/>
            </a:lnSpc>
            <a:spcBef>
              <a:spcPct val="0"/>
            </a:spcBef>
            <a:spcAft>
              <a:spcPct val="35000"/>
            </a:spcAft>
          </a:pPr>
          <a:r>
            <a:rPr lang="es-ES" altLang="ja-JP" sz="1400" kern="1200" dirty="0" smtClean="0">
              <a:effectLst>
                <a:outerShdw blurRad="38100" dist="38100" dir="2700000" algn="tl">
                  <a:srgbClr val="000000">
                    <a:alpha val="43137"/>
                  </a:srgbClr>
                </a:outerShdw>
              </a:effectLst>
              <a:latin typeface="Arial" pitchFamily="34" charset="0"/>
              <a:cs typeface="Arial" pitchFamily="34" charset="0"/>
            </a:rPr>
            <a:t>“Examen </a:t>
          </a:r>
          <a:r>
            <a:rPr lang="es-ES" altLang="ja-JP" sz="1400" b="1" kern="1200" dirty="0" smtClean="0">
              <a:effectLst>
                <a:outerShdw blurRad="38100" dist="38100" dir="2700000" algn="tl">
                  <a:srgbClr val="000000">
                    <a:alpha val="43137"/>
                  </a:srgbClr>
                </a:outerShdw>
              </a:effectLst>
              <a:latin typeface="Arial" pitchFamily="34" charset="0"/>
              <a:cs typeface="Arial" pitchFamily="34" charset="0"/>
            </a:rPr>
            <a:t>o</a:t>
          </a:r>
          <a:r>
            <a:rPr lang="es-ES" sz="1400" b="1" kern="1200" dirty="0" smtClean="0"/>
            <a:t>ficial, </a:t>
          </a:r>
          <a:r>
            <a:rPr lang="es-ES" sz="1400" b="0" kern="1200" dirty="0" smtClean="0"/>
            <a:t>no visual, </a:t>
          </a:r>
          <a:r>
            <a:rPr lang="es-ES" sz="1400" kern="1200" dirty="0" smtClean="0"/>
            <a:t>de </a:t>
          </a:r>
          <a:r>
            <a:rPr lang="es-ES" sz="1400" b="1" kern="1200" dirty="0" smtClean="0"/>
            <a:t>plantas</a:t>
          </a:r>
          <a:r>
            <a:rPr lang="es-ES" sz="1400" kern="1200" dirty="0" smtClean="0"/>
            <a:t>, </a:t>
          </a:r>
          <a:r>
            <a:rPr lang="es-ES" sz="1400" b="1" kern="1200" dirty="0" smtClean="0"/>
            <a:t>productos vegetales</a:t>
          </a:r>
          <a:r>
            <a:rPr lang="es-ES" sz="1400" kern="1200" dirty="0" smtClean="0"/>
            <a:t> u otros </a:t>
          </a:r>
          <a:r>
            <a:rPr lang="es-ES" sz="1400" b="1" kern="1200" dirty="0" smtClean="0"/>
            <a:t>artículos reglamentados</a:t>
          </a:r>
          <a:r>
            <a:rPr lang="es-ES" sz="1400" kern="1200" dirty="0" smtClean="0"/>
            <a:t>, para determinar la presencia de </a:t>
          </a:r>
          <a:r>
            <a:rPr lang="es-ES" sz="1400" b="1" kern="1200" dirty="0" smtClean="0"/>
            <a:t>plagas</a:t>
          </a:r>
          <a:r>
            <a:rPr lang="es-ES" sz="1400" kern="1200" dirty="0" smtClean="0"/>
            <a:t>, identificar tales </a:t>
          </a:r>
          <a:r>
            <a:rPr lang="es-ES" sz="1400" b="1" kern="1200" dirty="0" smtClean="0"/>
            <a:t>plagas</a:t>
          </a:r>
          <a:r>
            <a:rPr lang="es-ES" sz="1400" kern="1200" dirty="0" smtClean="0"/>
            <a:t> o </a:t>
          </a:r>
          <a:r>
            <a:rPr lang="es-ES" sz="1400" strike="sngStrike" kern="1200" dirty="0" smtClean="0"/>
            <a:t>determinar el cumplimiento de</a:t>
          </a:r>
          <a:r>
            <a:rPr lang="es-ES" sz="1400" kern="1200" dirty="0" smtClean="0"/>
            <a:t> </a:t>
          </a:r>
          <a:r>
            <a:rPr lang="es-ES" sz="1400" u="sng" kern="1200" dirty="0" smtClean="0"/>
            <a:t>verificar la conformidad con </a:t>
          </a:r>
          <a:r>
            <a:rPr lang="es-ES" sz="1400" kern="1200" dirty="0" smtClean="0"/>
            <a:t>requisitos fitosanitarios específicos”</a:t>
          </a:r>
          <a:endParaRPr lang="es-ES" sz="1400" strike="noStrike" kern="1200" dirty="0">
            <a:effectLst>
              <a:outerShdw blurRad="38100" dist="38100" dir="2700000" algn="tl">
                <a:srgbClr val="000000">
                  <a:alpha val="43137"/>
                </a:srgbClr>
              </a:outerShdw>
            </a:effectLst>
          </a:endParaRPr>
        </a:p>
      </dsp:txBody>
      <dsp:txXfrm>
        <a:off x="0" y="15732"/>
        <a:ext cx="6786153" cy="1180800"/>
      </dsp:txXfrm>
    </dsp:sp>
    <dsp:sp modelId="{43050ECD-A3E9-4C47-8FE6-BEA6034E9946}">
      <dsp:nvSpPr>
        <dsp:cNvPr id="0" name=""/>
        <dsp:cNvSpPr/>
      </dsp:nvSpPr>
      <dsp:spPr>
        <a:xfrm>
          <a:off x="0" y="1212265"/>
          <a:ext cx="6786153" cy="180072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r>
            <a:rPr lang="es-ES" sz="1200" kern="1200" dirty="0" smtClean="0">
              <a:solidFill>
                <a:schemeClr val="tx1"/>
              </a:solidFill>
              <a:effectLst/>
              <a:latin typeface="+mn-lt"/>
              <a:ea typeface="+mn-ea"/>
              <a:cs typeface="+mn-cs"/>
            </a:rPr>
            <a:t>De acuerdo al  Artículo  VII.2f de la Convención y la definición de “</a:t>
          </a:r>
          <a:r>
            <a:rPr lang="es-ES" sz="1200" i="1" kern="1200" dirty="0" smtClean="0">
              <a:solidFill>
                <a:schemeClr val="tx1"/>
              </a:solidFill>
              <a:effectLst/>
              <a:latin typeface="+mn-lt"/>
              <a:ea typeface="+mn-ea"/>
              <a:cs typeface="+mn-cs"/>
            </a:rPr>
            <a:t>procedimiento de verificación de cumplimiento (para un envío)”,</a:t>
          </a:r>
          <a:r>
            <a:rPr lang="es-ES" sz="1200" kern="1200" dirty="0" smtClean="0">
              <a:solidFill>
                <a:schemeClr val="tx1"/>
              </a:solidFill>
              <a:effectLst/>
              <a:latin typeface="+mn-lt"/>
              <a:ea typeface="+mn-ea"/>
              <a:cs typeface="+mn-cs"/>
            </a:rPr>
            <a:t> los términos “</a:t>
          </a:r>
          <a:r>
            <a:rPr lang="es-ES" sz="1200" i="1" kern="1200" dirty="0" smtClean="0">
              <a:solidFill>
                <a:schemeClr val="tx1"/>
              </a:solidFill>
              <a:effectLst/>
              <a:latin typeface="+mn-lt"/>
              <a:ea typeface="+mn-ea"/>
              <a:cs typeface="+mn-cs"/>
            </a:rPr>
            <a:t>cumplimiento</a:t>
          </a:r>
          <a:r>
            <a:rPr lang="es-ES" sz="1200" kern="1200" dirty="0" smtClean="0">
              <a:solidFill>
                <a:schemeClr val="tx1"/>
              </a:solidFill>
              <a:effectLst/>
              <a:latin typeface="+mn-lt"/>
              <a:ea typeface="+mn-ea"/>
              <a:cs typeface="+mn-cs"/>
            </a:rPr>
            <a:t>” y “</a:t>
          </a:r>
          <a:r>
            <a:rPr lang="es-ES" sz="1200" i="1" kern="1200" dirty="0" smtClean="0">
              <a:solidFill>
                <a:schemeClr val="tx1"/>
              </a:solidFill>
              <a:effectLst/>
              <a:latin typeface="+mn-lt"/>
              <a:ea typeface="+mn-ea"/>
              <a:cs typeface="+mn-cs"/>
            </a:rPr>
            <a:t>no cumplimiento</a:t>
          </a:r>
          <a:r>
            <a:rPr lang="es-ES" sz="1200" kern="1200" dirty="0" smtClean="0">
              <a:solidFill>
                <a:schemeClr val="tx1"/>
              </a:solidFill>
              <a:effectLst/>
              <a:latin typeface="+mn-lt"/>
              <a:ea typeface="+mn-ea"/>
              <a:cs typeface="+mn-cs"/>
            </a:rPr>
            <a:t>” están relacionados con los envíos, y las “Recomendaciones generales sobre el uso de términos en las NIMF” estipulan usar “</a:t>
          </a:r>
          <a:r>
            <a:rPr lang="es-ES" sz="1200" i="1" kern="1200" dirty="0" smtClean="0">
              <a:solidFill>
                <a:schemeClr val="tx1"/>
              </a:solidFill>
              <a:effectLst/>
              <a:latin typeface="+mn-lt"/>
              <a:ea typeface="+mn-ea"/>
              <a:cs typeface="+mn-cs"/>
            </a:rPr>
            <a:t>conformidad</a:t>
          </a:r>
          <a:r>
            <a:rPr lang="es-ES" sz="1200" kern="1200" dirty="0" smtClean="0">
              <a:solidFill>
                <a:schemeClr val="tx1"/>
              </a:solidFill>
              <a:effectLst/>
              <a:latin typeface="+mn-lt"/>
              <a:ea typeface="+mn-ea"/>
              <a:cs typeface="+mn-cs"/>
            </a:rPr>
            <a:t>” en otros casos. Como el término </a:t>
          </a:r>
          <a:r>
            <a:rPr lang="es-ES" sz="1200" i="1" kern="1200" dirty="0" smtClean="0">
              <a:solidFill>
                <a:schemeClr val="tx1"/>
              </a:solidFill>
              <a:effectLst/>
              <a:latin typeface="+mn-lt"/>
              <a:ea typeface="+mn-ea"/>
              <a:cs typeface="+mn-cs"/>
            </a:rPr>
            <a:t>prueba </a:t>
          </a:r>
          <a:r>
            <a:rPr lang="es-ES" sz="1200" kern="1200" dirty="0" smtClean="0">
              <a:solidFill>
                <a:schemeClr val="tx1"/>
              </a:solidFill>
              <a:effectLst/>
              <a:latin typeface="+mn-lt"/>
              <a:ea typeface="+mn-ea"/>
              <a:cs typeface="+mn-cs"/>
            </a:rPr>
            <a:t>se puede usar en otros ámbitos además de en envíos, se sustituyó “</a:t>
          </a:r>
          <a:r>
            <a:rPr lang="es-ES" sz="1200" i="1" kern="1200" dirty="0" smtClean="0">
              <a:solidFill>
                <a:schemeClr val="tx1"/>
              </a:solidFill>
              <a:effectLst/>
              <a:latin typeface="+mn-lt"/>
              <a:ea typeface="+mn-ea"/>
              <a:cs typeface="+mn-cs"/>
            </a:rPr>
            <a:t>cumplimiento</a:t>
          </a:r>
          <a:r>
            <a:rPr lang="es-ES" sz="1200" kern="1200" dirty="0" smtClean="0">
              <a:solidFill>
                <a:schemeClr val="tx1"/>
              </a:solidFill>
              <a:effectLst/>
              <a:latin typeface="+mn-lt"/>
              <a:ea typeface="+mn-ea"/>
              <a:cs typeface="+mn-cs"/>
            </a:rPr>
            <a:t>” por “</a:t>
          </a:r>
          <a:r>
            <a:rPr lang="es-ES" sz="1200" i="1" kern="1200" dirty="0" smtClean="0">
              <a:solidFill>
                <a:schemeClr val="tx1"/>
              </a:solidFill>
              <a:effectLst/>
              <a:latin typeface="+mn-lt"/>
              <a:ea typeface="+mn-ea"/>
              <a:cs typeface="+mn-cs"/>
            </a:rPr>
            <a:t>conformidad”</a:t>
          </a:r>
          <a:endParaRPr lang="es-ES" sz="1200" kern="1200" dirty="0"/>
        </a:p>
        <a:p>
          <a:pPr marL="114300" lvl="1" indent="-114300" algn="l" defTabSz="533400">
            <a:lnSpc>
              <a:spcPct val="90000"/>
            </a:lnSpc>
            <a:spcBef>
              <a:spcPct val="0"/>
            </a:spcBef>
            <a:spcAft>
              <a:spcPct val="15000"/>
            </a:spcAft>
            <a:buChar char="••"/>
          </a:pPr>
          <a:r>
            <a:rPr lang="es-ES" sz="1200" kern="1200" dirty="0" smtClean="0">
              <a:solidFill>
                <a:schemeClr val="tx1"/>
              </a:solidFill>
              <a:effectLst/>
              <a:latin typeface="+mn-lt"/>
              <a:ea typeface="+mn-ea"/>
              <a:cs typeface="+mn-cs"/>
            </a:rPr>
            <a:t>La palabra “</a:t>
          </a:r>
          <a:r>
            <a:rPr lang="es-ES" sz="1200" i="1" kern="1200" dirty="0" smtClean="0">
              <a:solidFill>
                <a:schemeClr val="tx1"/>
              </a:solidFill>
              <a:effectLst/>
              <a:latin typeface="+mn-lt"/>
              <a:ea typeface="+mn-ea"/>
              <a:cs typeface="+mn-cs"/>
            </a:rPr>
            <a:t>determinar</a:t>
          </a:r>
          <a:r>
            <a:rPr lang="es-ES" sz="1200" kern="1200" dirty="0" smtClean="0">
              <a:solidFill>
                <a:schemeClr val="tx1"/>
              </a:solidFill>
              <a:effectLst/>
              <a:latin typeface="+mn-lt"/>
              <a:ea typeface="+mn-ea"/>
              <a:cs typeface="+mn-cs"/>
            </a:rPr>
            <a:t>” se sustituyó por “</a:t>
          </a:r>
          <a:r>
            <a:rPr lang="es-ES" sz="1200" i="1" kern="1200" dirty="0" smtClean="0">
              <a:solidFill>
                <a:schemeClr val="tx1"/>
              </a:solidFill>
              <a:effectLst/>
              <a:latin typeface="+mn-lt"/>
              <a:ea typeface="+mn-ea"/>
              <a:cs typeface="+mn-cs"/>
            </a:rPr>
            <a:t>verificar</a:t>
          </a:r>
          <a:r>
            <a:rPr lang="es-ES" sz="1200" kern="1200" dirty="0" smtClean="0">
              <a:solidFill>
                <a:schemeClr val="tx1"/>
              </a:solidFill>
              <a:effectLst/>
              <a:latin typeface="+mn-lt"/>
              <a:ea typeface="+mn-ea"/>
              <a:cs typeface="+mn-cs"/>
            </a:rPr>
            <a:t>” para destacar que en el caso de realizar una prueba, la utilización de los métodos y tecnologías apropiados aseguraría que el resultado de la prueba sirva para tomar una decisión. En este caso, la prueba es una acción decisiva, y el uso de la palabra “verificar” sería mas apropiado para describir la acción</a:t>
          </a:r>
          <a:endParaRPr lang="es-ES" sz="1200" kern="1200" dirty="0"/>
        </a:p>
      </dsp:txBody>
      <dsp:txXfrm>
        <a:off x="0" y="1212265"/>
        <a:ext cx="6786153" cy="180072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3313" y="-128709"/>
          <a:ext cx="6779525" cy="1348903"/>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l" defTabSz="622300">
            <a:lnSpc>
              <a:spcPct val="90000"/>
            </a:lnSpc>
            <a:spcBef>
              <a:spcPct val="0"/>
            </a:spcBef>
            <a:spcAft>
              <a:spcPct val="35000"/>
            </a:spcAft>
          </a:pPr>
          <a:r>
            <a:rPr lang="en-US" altLang="ja-JP" sz="1400" b="1" kern="1200" dirty="0" smtClean="0">
              <a:effectLst>
                <a:outerShdw blurRad="38100" dist="38100" dir="2700000" algn="tl">
                  <a:srgbClr val="000000">
                    <a:alpha val="43137"/>
                  </a:srgbClr>
                </a:outerShdw>
              </a:effectLst>
              <a:latin typeface="Arial" pitchFamily="34" charset="0"/>
              <a:cs typeface="Arial" pitchFamily="34" charset="0"/>
            </a:rPr>
            <a:t>“</a:t>
          </a:r>
          <a:r>
            <a:rPr lang="es-ES" altLang="ja-JP" sz="1400" b="1" kern="1200" noProof="0" dirty="0" smtClean="0">
              <a:effectLst>
                <a:outerShdw blurRad="38100" dist="38100" dir="2700000" algn="tl">
                  <a:srgbClr val="000000">
                    <a:alpha val="43137"/>
                  </a:srgbClr>
                </a:outerShdw>
              </a:effectLst>
              <a:latin typeface="Arial" pitchFamily="34" charset="0"/>
              <a:cs typeface="Arial" pitchFamily="34" charset="0"/>
            </a:rPr>
            <a:t>Procedimiento</a:t>
          </a:r>
          <a:r>
            <a:rPr lang="en-US" altLang="ja-JP" sz="1400" b="1" kern="1200" dirty="0" smtClean="0">
              <a:effectLst>
                <a:outerShdw blurRad="38100" dist="38100" dir="2700000" algn="tl">
                  <a:srgbClr val="000000">
                    <a:alpha val="43137"/>
                  </a:srgbClr>
                </a:outerShdw>
              </a:effectLst>
              <a:latin typeface="Arial" pitchFamily="34" charset="0"/>
              <a:cs typeface="Arial" pitchFamily="34" charset="0"/>
            </a:rPr>
            <a:t> de </a:t>
          </a:r>
          <a:r>
            <a:rPr lang="es-ES_tradnl" altLang="ja-JP" sz="1400" b="1" kern="1200" dirty="0" smtClean="0">
              <a:effectLst>
                <a:outerShdw blurRad="38100" dist="38100" dir="2700000" algn="tl">
                  <a:srgbClr val="000000">
                    <a:alpha val="43137"/>
                  </a:srgbClr>
                </a:outerShdw>
              </a:effectLst>
              <a:latin typeface="Arial" pitchFamily="34" charset="0"/>
              <a:cs typeface="Arial" pitchFamily="34" charset="0"/>
            </a:rPr>
            <a:t>verificación de cumplimiento </a:t>
          </a:r>
          <a:r>
            <a:rPr lang="es-ES_tradnl" altLang="ja-JP" sz="1400" b="0" kern="1200" noProof="0" dirty="0" smtClean="0">
              <a:effectLst>
                <a:outerShdw blurRad="38100" dist="38100" dir="2700000" algn="tl">
                  <a:srgbClr val="000000">
                    <a:alpha val="43137"/>
                  </a:srgbClr>
                </a:outerShdw>
              </a:effectLst>
              <a:latin typeface="Arial" pitchFamily="34" charset="0"/>
              <a:cs typeface="Arial" pitchFamily="34" charset="0"/>
            </a:rPr>
            <a:t>(para un </a:t>
          </a:r>
          <a:r>
            <a:rPr lang="es-ES_tradnl" altLang="ja-JP" sz="1400" b="1" kern="1200" noProof="0" dirty="0" smtClean="0">
              <a:effectLst>
                <a:outerShdw blurRad="38100" dist="38100" dir="2700000" algn="tl">
                  <a:srgbClr val="000000">
                    <a:alpha val="43137"/>
                  </a:srgbClr>
                </a:outerShdw>
              </a:effectLst>
              <a:latin typeface="Arial" pitchFamily="34" charset="0"/>
              <a:cs typeface="Arial" pitchFamily="34" charset="0"/>
            </a:rPr>
            <a:t>envío</a:t>
          </a:r>
          <a:r>
            <a:rPr lang="es-ES_tradnl" altLang="ja-JP" sz="1400" b="0" kern="1200" noProof="0" dirty="0" smtClean="0">
              <a:effectLst>
                <a:outerShdw blurRad="38100" dist="38100" dir="2700000" algn="tl">
                  <a:srgbClr val="000000">
                    <a:alpha val="43137"/>
                  </a:srgbClr>
                </a:outerShdw>
              </a:effectLst>
              <a:latin typeface="Arial" pitchFamily="34" charset="0"/>
              <a:cs typeface="Arial" pitchFamily="34" charset="0"/>
            </a:rPr>
            <a:t>)</a:t>
          </a:r>
          <a:r>
            <a:rPr lang="es-ES_tradnl" altLang="ja-JP" sz="1400" b="1" kern="1200" dirty="0" smtClean="0">
              <a:effectLst>
                <a:outerShdw blurRad="38100" dist="38100" dir="2700000" algn="tl">
                  <a:srgbClr val="000000">
                    <a:alpha val="43137"/>
                  </a:srgbClr>
                </a:outerShdw>
              </a:effectLst>
              <a:latin typeface="Arial" pitchFamily="34" charset="0"/>
              <a:cs typeface="Arial" pitchFamily="34" charset="0"/>
            </a:rPr>
            <a:t>”: </a:t>
          </a:r>
        </a:p>
        <a:p>
          <a:pPr lvl="0" algn="l" defTabSz="622300">
            <a:lnSpc>
              <a:spcPct val="90000"/>
            </a:lnSpc>
            <a:spcBef>
              <a:spcPct val="0"/>
            </a:spcBef>
            <a:spcAft>
              <a:spcPct val="35000"/>
            </a:spcAft>
          </a:pPr>
          <a:r>
            <a:rPr lang="es-ES_tradnl" altLang="ja-JP" sz="1400" b="1" strike="sngStrike" kern="1200" noProof="0" dirty="0" smtClean="0">
              <a:effectLst>
                <a:outerShdw blurRad="38100" dist="38100" dir="2700000" algn="tl">
                  <a:srgbClr val="000000">
                    <a:alpha val="43137"/>
                  </a:srgbClr>
                </a:outerShdw>
              </a:effectLst>
              <a:latin typeface="Arial" pitchFamily="34" charset="0"/>
              <a:cs typeface="Arial" pitchFamily="34" charset="0"/>
            </a:rPr>
            <a:t>Procedimiento</a:t>
          </a:r>
          <a:r>
            <a:rPr lang="es-ES_tradnl" altLang="ja-JP" sz="1400" b="1" kern="1200" noProof="0" dirty="0" smtClean="0">
              <a:effectLst>
                <a:outerShdw blurRad="38100" dist="38100" dir="2700000" algn="tl">
                  <a:srgbClr val="000000">
                    <a:alpha val="43137"/>
                  </a:srgbClr>
                </a:outerShdw>
              </a:effectLst>
              <a:latin typeface="Arial" pitchFamily="34" charset="0"/>
              <a:cs typeface="Arial" pitchFamily="34" charset="0"/>
            </a:rPr>
            <a:t> </a:t>
          </a:r>
          <a:r>
            <a:rPr lang="es-ES_tradnl" altLang="ja-JP" sz="1400" b="0" kern="1200" noProof="0" dirty="0" smtClean="0">
              <a:effectLst>
                <a:outerShdw blurRad="38100" dist="38100" dir="2700000" algn="tl">
                  <a:srgbClr val="000000">
                    <a:alpha val="43137"/>
                  </a:srgbClr>
                </a:outerShdw>
              </a:effectLst>
              <a:latin typeface="Arial" pitchFamily="34" charset="0"/>
              <a:cs typeface="Arial" pitchFamily="34" charset="0"/>
            </a:rPr>
            <a:t>Proceso </a:t>
          </a:r>
          <a:r>
            <a:rPr lang="es-ES_tradnl" altLang="ja-JP" sz="1400" b="1" kern="1200" noProof="0" dirty="0" smtClean="0">
              <a:effectLst>
                <a:outerShdw blurRad="38100" dist="38100" dir="2700000" algn="tl">
                  <a:srgbClr val="000000">
                    <a:alpha val="43137"/>
                  </a:srgbClr>
                </a:outerShdw>
              </a:effectLst>
              <a:latin typeface="Arial" pitchFamily="34" charset="0"/>
              <a:cs typeface="Arial" pitchFamily="34" charset="0"/>
            </a:rPr>
            <a:t>o</a:t>
          </a:r>
          <a:r>
            <a:rPr lang="es-ES_tradnl" sz="1400" b="1" kern="1200" noProof="0" dirty="0" smtClean="0"/>
            <a:t>ficial </a:t>
          </a:r>
          <a:r>
            <a:rPr lang="es-ES_tradnl" sz="1400" strike="sngStrike" kern="1200" noProof="0" dirty="0" smtClean="0"/>
            <a:t> usado para verificar </a:t>
          </a:r>
          <a:r>
            <a:rPr lang="es-ES" sz="1400" strike="sngStrike" kern="1200" noProof="0" dirty="0" smtClean="0"/>
            <a:t>que  </a:t>
          </a:r>
          <a:r>
            <a:rPr lang="es-ES" sz="1400" u="sng" kern="1200" noProof="0" dirty="0" smtClean="0"/>
            <a:t>de comprobación de los documentos, verificación de la </a:t>
          </a:r>
          <a:r>
            <a:rPr lang="es-ES" sz="1400" b="1" u="sng" kern="1200" noProof="0" dirty="0" smtClean="0"/>
            <a:t>integridad </a:t>
          </a:r>
          <a:r>
            <a:rPr lang="es-ES" sz="1400" b="0" u="sng" kern="1200" noProof="0" dirty="0" smtClean="0"/>
            <a:t>de un </a:t>
          </a:r>
          <a:r>
            <a:rPr lang="es-ES" sz="1400" b="1" u="sng" kern="1200" noProof="0" dirty="0" smtClean="0"/>
            <a:t>envío</a:t>
          </a:r>
          <a:r>
            <a:rPr lang="es-ES" sz="1400" u="sng" kern="1200" noProof="0" dirty="0" smtClean="0"/>
            <a:t> e</a:t>
          </a:r>
          <a:r>
            <a:rPr lang="es-ES" sz="1400" b="1" u="sng" kern="1200" noProof="0" dirty="0" smtClean="0"/>
            <a:t> inspección </a:t>
          </a:r>
          <a:r>
            <a:rPr lang="es-ES" sz="1400" u="sng" kern="1200" noProof="0" dirty="0" smtClean="0"/>
            <a:t>o</a:t>
          </a:r>
          <a:r>
            <a:rPr lang="es-ES" sz="1400" b="1" u="sng" kern="1200" noProof="0" dirty="0" smtClean="0"/>
            <a:t> prueba de plantas</a:t>
          </a:r>
          <a:r>
            <a:rPr lang="es-ES" sz="1400" u="sng" kern="1200" noProof="0" dirty="0" smtClean="0"/>
            <a:t>,</a:t>
          </a:r>
          <a:r>
            <a:rPr lang="es-ES" sz="1400" b="1" u="sng" kern="1200" noProof="0" dirty="0" smtClean="0"/>
            <a:t> productos vegetales </a:t>
          </a:r>
          <a:r>
            <a:rPr lang="es-ES" sz="1400" u="sng" kern="1200" noProof="0" dirty="0" smtClean="0"/>
            <a:t>u otros</a:t>
          </a:r>
          <a:r>
            <a:rPr lang="es-ES" sz="1400" b="1" u="sng" kern="1200" noProof="0" dirty="0" smtClean="0"/>
            <a:t> </a:t>
          </a:r>
          <a:r>
            <a:rPr lang="es-ES" sz="1400" b="1" u="sng" kern="1200" noProof="0" dirty="0" err="1" smtClean="0"/>
            <a:t>articulos</a:t>
          </a:r>
          <a:r>
            <a:rPr lang="es-ES" sz="1400" b="1" u="sng" kern="1200" noProof="0" dirty="0" smtClean="0"/>
            <a:t> reglamentados </a:t>
          </a:r>
          <a:r>
            <a:rPr lang="es-ES" sz="1400" u="sng" kern="1200" noProof="0" dirty="0" smtClean="0"/>
            <a:t>para comprobar si</a:t>
          </a:r>
          <a:r>
            <a:rPr lang="es-ES" sz="1400" kern="1200" noProof="0" dirty="0" smtClean="0"/>
            <a:t> un </a:t>
          </a:r>
          <a:r>
            <a:rPr lang="es-ES" sz="1400" b="1" kern="1200" noProof="0" dirty="0" smtClean="0"/>
            <a:t>envío </a:t>
          </a:r>
          <a:r>
            <a:rPr lang="es-ES" sz="1400" kern="1200" noProof="0" dirty="0" smtClean="0"/>
            <a:t>cumple con los </a:t>
          </a:r>
          <a:r>
            <a:rPr lang="es-ES" sz="1400" b="1" kern="1200" noProof="0" dirty="0" smtClean="0"/>
            <a:t>requisitos fitosanitarios de importación </a:t>
          </a:r>
          <a:r>
            <a:rPr lang="es-ES" sz="1400" b="0" kern="1200" noProof="0" dirty="0" smtClean="0"/>
            <a:t>o</a:t>
          </a:r>
          <a:r>
            <a:rPr lang="es-ES" sz="1400" b="1" kern="1200" noProof="0" dirty="0" smtClean="0"/>
            <a:t> </a:t>
          </a:r>
          <a:r>
            <a:rPr lang="es-ES" sz="1400" b="0" u="sng" kern="1200" noProof="0" dirty="0" smtClean="0"/>
            <a:t>si se han aplicado </a:t>
          </a:r>
          <a:r>
            <a:rPr lang="es-ES" sz="1400" b="0" u="none" strike="sngStrike" kern="1200" noProof="0" dirty="0" smtClean="0"/>
            <a:t>las</a:t>
          </a:r>
          <a:r>
            <a:rPr lang="es-ES" sz="1400" b="0" u="sng" kern="1200" noProof="0" dirty="0" smtClean="0"/>
            <a:t> </a:t>
          </a:r>
          <a:r>
            <a:rPr lang="es-ES" sz="1400" b="1" kern="1200" noProof="0" dirty="0" smtClean="0"/>
            <a:t>medidas fitosanitarias </a:t>
          </a:r>
          <a:r>
            <a:rPr lang="es-ES" sz="1400" b="0" kern="1200" noProof="0" dirty="0" smtClean="0"/>
            <a:t>relacionadas</a:t>
          </a:r>
          <a:r>
            <a:rPr lang="es-ES" sz="1400" b="1" kern="1200" noProof="0" dirty="0" smtClean="0"/>
            <a:t> </a:t>
          </a:r>
          <a:r>
            <a:rPr lang="es-ES" sz="1400" b="0" kern="1200" noProof="0" dirty="0" smtClean="0"/>
            <a:t>con</a:t>
          </a:r>
          <a:r>
            <a:rPr lang="es-ES" sz="1400" b="1" kern="1200" noProof="0" dirty="0" smtClean="0"/>
            <a:t> </a:t>
          </a:r>
          <a:r>
            <a:rPr lang="es-ES" sz="1400" b="0" kern="1200" noProof="0" dirty="0" smtClean="0"/>
            <a:t>el</a:t>
          </a:r>
          <a:r>
            <a:rPr lang="es-ES" sz="1400" b="1" kern="1200" noProof="0" dirty="0" smtClean="0"/>
            <a:t> </a:t>
          </a:r>
          <a:r>
            <a:rPr lang="es-ES" sz="1400" b="0" kern="1200" noProof="0" dirty="0" smtClean="0"/>
            <a:t>tránsito</a:t>
          </a:r>
          <a:endParaRPr lang="es-ES" sz="1400" b="0" strike="noStrike" kern="1200" noProof="0" dirty="0">
            <a:effectLst>
              <a:outerShdw blurRad="38100" dist="38100" dir="2700000" algn="tl">
                <a:srgbClr val="000000">
                  <a:alpha val="43137"/>
                </a:srgbClr>
              </a:outerShdw>
            </a:effectLst>
          </a:endParaRPr>
        </a:p>
      </dsp:txBody>
      <dsp:txXfrm>
        <a:off x="3313" y="-128709"/>
        <a:ext cx="6779525" cy="1348903"/>
      </dsp:txXfrm>
    </dsp:sp>
    <dsp:sp modelId="{43050ECD-A3E9-4C47-8FE6-BEA6034E9946}">
      <dsp:nvSpPr>
        <dsp:cNvPr id="0" name=""/>
        <dsp:cNvSpPr/>
      </dsp:nvSpPr>
      <dsp:spPr>
        <a:xfrm>
          <a:off x="6627" y="1220194"/>
          <a:ext cx="6779525" cy="1921499"/>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57150" lvl="1" indent="-57150" algn="l" defTabSz="488950">
            <a:lnSpc>
              <a:spcPct val="90000"/>
            </a:lnSpc>
            <a:spcBef>
              <a:spcPct val="0"/>
            </a:spcBef>
            <a:spcAft>
              <a:spcPct val="15000"/>
            </a:spcAft>
            <a:buChar char="••"/>
          </a:pPr>
          <a:r>
            <a:rPr lang="es-ES" sz="1100" i="0" kern="1200" noProof="0" dirty="0" smtClean="0">
              <a:solidFill>
                <a:schemeClr val="tx1"/>
              </a:solidFill>
              <a:effectLst/>
              <a:latin typeface="+mn-lt"/>
              <a:ea typeface="+mn-ea"/>
              <a:cs typeface="+mn-cs"/>
            </a:rPr>
            <a:t>El agregado de “</a:t>
          </a:r>
          <a:r>
            <a:rPr lang="es-ES" sz="1100" i="1" kern="1200" noProof="0" dirty="0" smtClean="0">
              <a:solidFill>
                <a:schemeClr val="tx1"/>
              </a:solidFill>
              <a:effectLst/>
              <a:latin typeface="+mn-lt"/>
              <a:ea typeface="+mn-ea"/>
              <a:cs typeface="+mn-cs"/>
            </a:rPr>
            <a:t>de comprobación de los documentos, verificación de la integridad del envío, y la inspección o prueba de plantas, productos vegetales u otros artículos reglamentados</a:t>
          </a:r>
          <a:r>
            <a:rPr lang="es-ES" sz="1100" kern="1200" noProof="0" dirty="0" smtClean="0">
              <a:solidFill>
                <a:schemeClr val="tx1"/>
              </a:solidFill>
              <a:effectLst/>
              <a:latin typeface="+mn-lt"/>
              <a:ea typeface="+mn-ea"/>
              <a:cs typeface="+mn-cs"/>
            </a:rPr>
            <a:t>” explica más específicamente los elementos que pueden formar parte de un procedimiento de verificación de cumplimiento. Cabe señalar que la propuesta de revisión del término </a:t>
          </a:r>
          <a:r>
            <a:rPr lang="es-ES" sz="1100" i="1" kern="1200" noProof="0" dirty="0" smtClean="0">
              <a:solidFill>
                <a:schemeClr val="tx1"/>
              </a:solidFill>
              <a:effectLst/>
              <a:latin typeface="+mn-lt"/>
              <a:ea typeface="+mn-ea"/>
              <a:cs typeface="+mn-cs"/>
            </a:rPr>
            <a:t>integridad (de un envío)</a:t>
          </a:r>
          <a:r>
            <a:rPr lang="es-ES" sz="1100" kern="1200" noProof="0" dirty="0" smtClean="0">
              <a:solidFill>
                <a:schemeClr val="tx1"/>
              </a:solidFill>
              <a:effectLst/>
              <a:latin typeface="+mn-lt"/>
              <a:ea typeface="+mn-ea"/>
              <a:cs typeface="+mn-cs"/>
            </a:rPr>
            <a:t> incluye lo siguiente “</a:t>
          </a:r>
          <a:r>
            <a:rPr lang="es-ES" sz="1100" i="1" kern="1200" noProof="0" dirty="0" smtClean="0">
              <a:solidFill>
                <a:schemeClr val="tx1"/>
              </a:solidFill>
              <a:effectLst/>
              <a:latin typeface="+mn-lt"/>
              <a:ea typeface="+mn-ea"/>
              <a:cs typeface="+mn-cs"/>
            </a:rPr>
            <a:t>cuya identidad permanece inalterada</a:t>
          </a:r>
          <a:r>
            <a:rPr lang="es-ES" sz="1100" kern="1200" noProof="0" dirty="0" smtClean="0">
              <a:solidFill>
                <a:schemeClr val="tx1"/>
              </a:solidFill>
              <a:effectLst/>
              <a:latin typeface="+mn-lt"/>
              <a:ea typeface="+mn-ea"/>
              <a:cs typeface="+mn-cs"/>
            </a:rPr>
            <a:t>” de modo que la verificación de la integridad incluye la verificación de la identidad.</a:t>
          </a:r>
          <a:endParaRPr lang="es-ES" sz="1100" kern="1200" noProof="0" dirty="0"/>
        </a:p>
        <a:p>
          <a:pPr marL="57150" lvl="1" indent="-57150" algn="l" defTabSz="488950">
            <a:lnSpc>
              <a:spcPct val="90000"/>
            </a:lnSpc>
            <a:spcBef>
              <a:spcPct val="0"/>
            </a:spcBef>
            <a:spcAft>
              <a:spcPct val="15000"/>
            </a:spcAft>
            <a:buChar char="••"/>
          </a:pPr>
          <a:r>
            <a:rPr lang="es-ES" sz="1100" i="0" kern="1200" noProof="0" dirty="0" smtClean="0">
              <a:solidFill>
                <a:schemeClr val="tx1"/>
              </a:solidFill>
              <a:effectLst/>
              <a:latin typeface="+mn-lt"/>
              <a:ea typeface="+mn-ea"/>
              <a:cs typeface="+mn-cs"/>
            </a:rPr>
            <a:t>Se sustituye “</a:t>
          </a:r>
          <a:r>
            <a:rPr lang="es-ES" sz="1100" i="1" kern="1200" noProof="0" dirty="0" smtClean="0">
              <a:solidFill>
                <a:schemeClr val="tx1"/>
              </a:solidFill>
              <a:effectLst/>
              <a:latin typeface="+mn-lt"/>
              <a:ea typeface="+mn-ea"/>
              <a:cs typeface="+mn-cs"/>
            </a:rPr>
            <a:t>Procedimiento</a:t>
          </a:r>
          <a:r>
            <a:rPr lang="es-ES" sz="1100" i="0" kern="1200" noProof="0" dirty="0" smtClean="0">
              <a:solidFill>
                <a:schemeClr val="tx1"/>
              </a:solidFill>
              <a:effectLst/>
              <a:latin typeface="+mn-lt"/>
              <a:ea typeface="+mn-ea"/>
              <a:cs typeface="+mn-cs"/>
            </a:rPr>
            <a:t>” por “</a:t>
          </a:r>
          <a:r>
            <a:rPr lang="es-ES" sz="1100" i="1" kern="1200" noProof="0" dirty="0" smtClean="0">
              <a:solidFill>
                <a:schemeClr val="tx1"/>
              </a:solidFill>
              <a:effectLst/>
              <a:latin typeface="+mn-lt"/>
              <a:ea typeface="+mn-ea"/>
              <a:cs typeface="+mn-cs"/>
            </a:rPr>
            <a:t>proceso</a:t>
          </a:r>
          <a:r>
            <a:rPr lang="es-ES" sz="1100" i="0" kern="1200" noProof="0" dirty="0" smtClean="0">
              <a:solidFill>
                <a:schemeClr val="tx1"/>
              </a:solidFill>
              <a:effectLst/>
              <a:latin typeface="+mn-lt"/>
              <a:ea typeface="+mn-ea"/>
              <a:cs typeface="+mn-cs"/>
            </a:rPr>
            <a:t>” para destacar que se realizan una serie de etapas o acciones las que cuando se completan llevan a la liberación de un envío o al transito a través de un país. Por lo tanto se sustituye “</a:t>
          </a:r>
          <a:r>
            <a:rPr lang="es-ES" sz="1100" i="1" kern="1200" noProof="0" dirty="0" smtClean="0">
              <a:solidFill>
                <a:schemeClr val="tx1"/>
              </a:solidFill>
              <a:effectLst/>
              <a:latin typeface="+mn-lt"/>
              <a:ea typeface="+mn-ea"/>
              <a:cs typeface="+mn-cs"/>
            </a:rPr>
            <a:t>usado para verificar</a:t>
          </a:r>
          <a:r>
            <a:rPr lang="es-ES" sz="1100" i="0" kern="1200" noProof="0" dirty="0" smtClean="0">
              <a:solidFill>
                <a:schemeClr val="tx1"/>
              </a:solidFill>
              <a:effectLst/>
              <a:latin typeface="+mn-lt"/>
              <a:ea typeface="+mn-ea"/>
              <a:cs typeface="+mn-cs"/>
            </a:rPr>
            <a:t>” por “</a:t>
          </a:r>
          <a:r>
            <a:rPr lang="es-ES" sz="1100" i="1" kern="1200" noProof="0" dirty="0" smtClean="0">
              <a:solidFill>
                <a:schemeClr val="tx1"/>
              </a:solidFill>
              <a:effectLst/>
              <a:latin typeface="+mn-lt"/>
              <a:ea typeface="+mn-ea"/>
              <a:cs typeface="+mn-cs"/>
            </a:rPr>
            <a:t>para comprobar</a:t>
          </a:r>
          <a:r>
            <a:rPr lang="es-ES" sz="1100" i="0" kern="1200" noProof="0" dirty="0" smtClean="0">
              <a:solidFill>
                <a:schemeClr val="tx1"/>
              </a:solidFill>
              <a:effectLst/>
              <a:latin typeface="+mn-lt"/>
              <a:ea typeface="+mn-ea"/>
              <a:cs typeface="+mn-cs"/>
            </a:rPr>
            <a:t>”</a:t>
          </a:r>
          <a:endParaRPr lang="es-ES" sz="1100" kern="1200" noProof="0" dirty="0"/>
        </a:p>
        <a:p>
          <a:pPr marL="57150" lvl="1" indent="-57150" algn="l" defTabSz="488950">
            <a:lnSpc>
              <a:spcPct val="90000"/>
            </a:lnSpc>
            <a:spcBef>
              <a:spcPct val="0"/>
            </a:spcBef>
            <a:spcAft>
              <a:spcPct val="15000"/>
            </a:spcAft>
            <a:buChar char="••"/>
          </a:pPr>
          <a:r>
            <a:rPr lang="es-ES" sz="1100" i="0" kern="1200" noProof="0" dirty="0" smtClean="0">
              <a:solidFill>
                <a:schemeClr val="tx1"/>
              </a:solidFill>
              <a:effectLst/>
              <a:latin typeface="+mn-lt"/>
              <a:ea typeface="+mn-ea"/>
              <a:cs typeface="+mn-cs"/>
            </a:rPr>
            <a:t>Dado que la definición de “</a:t>
          </a:r>
          <a:r>
            <a:rPr lang="es-ES" sz="1100" i="1" kern="1200" noProof="0" dirty="0" smtClean="0">
              <a:solidFill>
                <a:schemeClr val="tx1"/>
              </a:solidFill>
              <a:effectLst/>
              <a:latin typeface="+mn-lt"/>
              <a:ea typeface="+mn-ea"/>
              <a:cs typeface="+mn-cs"/>
            </a:rPr>
            <a:t>medida fitosanitaria</a:t>
          </a:r>
          <a:r>
            <a:rPr lang="es-ES" sz="1100" i="0" kern="1200" noProof="0" dirty="0" smtClean="0">
              <a:solidFill>
                <a:schemeClr val="tx1"/>
              </a:solidFill>
              <a:effectLst/>
              <a:latin typeface="+mn-lt"/>
              <a:ea typeface="+mn-ea"/>
              <a:cs typeface="+mn-cs"/>
            </a:rPr>
            <a:t>” incluye “</a:t>
          </a:r>
          <a:r>
            <a:rPr lang="es-ES" sz="1100" i="1" kern="1200" noProof="0" dirty="0" smtClean="0">
              <a:solidFill>
                <a:schemeClr val="tx1"/>
              </a:solidFill>
              <a:effectLst/>
              <a:latin typeface="+mn-lt"/>
              <a:ea typeface="+mn-ea"/>
              <a:cs typeface="+mn-cs"/>
            </a:rPr>
            <a:t>cualquier...procedimiento oficial</a:t>
          </a:r>
          <a:r>
            <a:rPr lang="es-ES" sz="1100" i="0" kern="1200" noProof="0" dirty="0" smtClean="0">
              <a:solidFill>
                <a:schemeClr val="tx1"/>
              </a:solidFill>
              <a:effectLst/>
              <a:latin typeface="+mn-lt"/>
              <a:ea typeface="+mn-ea"/>
              <a:cs typeface="+mn-cs"/>
            </a:rPr>
            <a:t>”, la noción de un envío que cumple las medidas fitosanitarias es inadecuada. Por lo tanto se cambia el texto  </a:t>
          </a:r>
          <a:r>
            <a:rPr lang="es-ES" sz="1100" i="1" kern="1200" noProof="0" dirty="0" smtClean="0">
              <a:solidFill>
                <a:schemeClr val="tx1"/>
              </a:solidFill>
              <a:effectLst/>
              <a:latin typeface="+mn-lt"/>
              <a:ea typeface="+mn-ea"/>
              <a:cs typeface="+mn-cs"/>
            </a:rPr>
            <a:t>“…o las medidas fitosanitarias relacionadas con el tránsito</a:t>
          </a:r>
          <a:r>
            <a:rPr lang="es-ES" sz="1100" i="0" kern="1200" noProof="0" dirty="0" smtClean="0">
              <a:solidFill>
                <a:schemeClr val="tx1"/>
              </a:solidFill>
              <a:effectLst/>
              <a:latin typeface="+mn-lt"/>
              <a:ea typeface="+mn-ea"/>
              <a:cs typeface="+mn-cs"/>
            </a:rPr>
            <a:t>” por “</a:t>
          </a:r>
          <a:r>
            <a:rPr lang="es-ES" sz="1100" i="1" kern="1200" noProof="0" dirty="0" smtClean="0">
              <a:solidFill>
                <a:schemeClr val="tx1"/>
              </a:solidFill>
              <a:effectLst/>
              <a:latin typeface="+mn-lt"/>
              <a:ea typeface="+mn-ea"/>
              <a:cs typeface="+mn-cs"/>
            </a:rPr>
            <a:t>o si se han aplicado las medidas fitosanitarias relacionadas con el tránsito</a:t>
          </a:r>
          <a:r>
            <a:rPr lang="es-ES" sz="1100" i="0" kern="1200" noProof="0" dirty="0" smtClean="0">
              <a:solidFill>
                <a:schemeClr val="tx1"/>
              </a:solidFill>
              <a:effectLst/>
              <a:latin typeface="+mn-lt"/>
              <a:ea typeface="+mn-ea"/>
              <a:cs typeface="+mn-cs"/>
            </a:rPr>
            <a:t>”</a:t>
          </a:r>
          <a:endParaRPr lang="es-ES" sz="1100" kern="1200" noProof="0" dirty="0"/>
        </a:p>
      </dsp:txBody>
      <dsp:txXfrm>
        <a:off x="6627" y="1220194"/>
        <a:ext cx="6779525" cy="1921499"/>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15732"/>
          <a:ext cx="6786153" cy="11808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l" defTabSz="622300">
            <a:lnSpc>
              <a:spcPct val="90000"/>
            </a:lnSpc>
            <a:spcBef>
              <a:spcPct val="0"/>
            </a:spcBef>
            <a:spcAft>
              <a:spcPct val="35000"/>
            </a:spcAft>
          </a:pPr>
          <a:r>
            <a:rPr lang="en-US" altLang="ja-JP" sz="1400" b="1" kern="1200" dirty="0" smtClean="0">
              <a:effectLst>
                <a:outerShdw blurRad="38100" dist="38100" dir="2700000" algn="tl">
                  <a:srgbClr val="000000">
                    <a:alpha val="43137"/>
                  </a:srgbClr>
                </a:outerShdw>
              </a:effectLst>
              <a:latin typeface="Arial" pitchFamily="34" charset="0"/>
              <a:cs typeface="Arial" pitchFamily="34" charset="0"/>
            </a:rPr>
            <a:t>“</a:t>
          </a:r>
          <a:r>
            <a:rPr lang="es-ES" altLang="ja-JP" sz="1400" b="1" kern="1200" dirty="0" smtClean="0">
              <a:effectLst>
                <a:outerShdw blurRad="38100" dist="38100" dir="2700000" algn="tl">
                  <a:srgbClr val="000000">
                    <a:alpha val="43137"/>
                  </a:srgbClr>
                </a:outerShdw>
              </a:effectLst>
              <a:latin typeface="Arial" pitchFamily="34" charset="0"/>
              <a:cs typeface="Arial" pitchFamily="34" charset="0"/>
            </a:rPr>
            <a:t>Liberación </a:t>
          </a:r>
          <a:r>
            <a:rPr lang="es-ES" altLang="ja-JP" sz="1400" b="0" kern="1200" dirty="0" smtClean="0">
              <a:effectLst>
                <a:outerShdw blurRad="38100" dist="38100" dir="2700000" algn="tl">
                  <a:srgbClr val="000000">
                    <a:alpha val="43137"/>
                  </a:srgbClr>
                </a:outerShdw>
              </a:effectLst>
              <a:latin typeface="Arial" pitchFamily="34" charset="0"/>
              <a:cs typeface="Arial" pitchFamily="34" charset="0"/>
            </a:rPr>
            <a:t>(de un </a:t>
          </a:r>
          <a:r>
            <a:rPr lang="es-ES" altLang="ja-JP" sz="1400" b="1" kern="1200" noProof="0" dirty="0" smtClean="0">
              <a:effectLst>
                <a:outerShdw blurRad="38100" dist="38100" dir="2700000" algn="tl">
                  <a:srgbClr val="000000">
                    <a:alpha val="43137"/>
                  </a:srgbClr>
                </a:outerShdw>
              </a:effectLst>
              <a:latin typeface="Arial" pitchFamily="34" charset="0"/>
              <a:cs typeface="Arial" pitchFamily="34" charset="0"/>
            </a:rPr>
            <a:t>envío</a:t>
          </a:r>
          <a:r>
            <a:rPr lang="es-ES" altLang="ja-JP" sz="1400" b="0" kern="1200" dirty="0" smtClean="0">
              <a:effectLst>
                <a:outerShdw blurRad="38100" dist="38100" dir="2700000" algn="tl">
                  <a:srgbClr val="000000">
                    <a:alpha val="43137"/>
                  </a:srgbClr>
                </a:outerShdw>
              </a:effectLst>
              <a:latin typeface="Arial" pitchFamily="34" charset="0"/>
              <a:cs typeface="Arial" pitchFamily="34" charset="0"/>
            </a:rPr>
            <a:t>)</a:t>
          </a:r>
          <a:r>
            <a:rPr lang="es-ES" altLang="ja-JP" sz="1400" b="1" kern="1200" dirty="0" smtClean="0">
              <a:effectLst>
                <a:outerShdw blurRad="38100" dist="38100" dir="2700000" algn="tl">
                  <a:srgbClr val="000000">
                    <a:alpha val="43137"/>
                  </a:srgbClr>
                </a:outerShdw>
              </a:effectLst>
              <a:latin typeface="Arial" pitchFamily="34" charset="0"/>
              <a:cs typeface="Arial" pitchFamily="34" charset="0"/>
            </a:rPr>
            <a:t>”: </a:t>
          </a:r>
        </a:p>
        <a:p>
          <a:pPr lvl="0" algn="l" defTabSz="622300">
            <a:lnSpc>
              <a:spcPct val="90000"/>
            </a:lnSpc>
            <a:spcBef>
              <a:spcPct val="0"/>
            </a:spcBef>
            <a:spcAft>
              <a:spcPct val="35000"/>
            </a:spcAft>
          </a:pPr>
          <a:r>
            <a:rPr lang="es-ES" altLang="ja-JP" sz="1400" kern="1200" dirty="0" smtClean="0">
              <a:effectLst>
                <a:outerShdw blurRad="38100" dist="38100" dir="2700000" algn="tl">
                  <a:srgbClr val="000000">
                    <a:alpha val="43137"/>
                  </a:srgbClr>
                </a:outerShdw>
              </a:effectLst>
              <a:latin typeface="Arial" pitchFamily="34" charset="0"/>
              <a:cs typeface="Arial" pitchFamily="34" charset="0"/>
            </a:rPr>
            <a:t>“</a:t>
          </a:r>
          <a:r>
            <a:rPr lang="es-ES" sz="1400" kern="1200" dirty="0" smtClean="0"/>
            <a:t>Autorización para la </a:t>
          </a:r>
          <a:r>
            <a:rPr lang="es-ES" sz="1400" b="1" kern="1200" dirty="0" smtClean="0"/>
            <a:t>entrada</a:t>
          </a:r>
          <a:r>
            <a:rPr lang="es-ES" sz="1400" kern="1200" dirty="0" smtClean="0"/>
            <a:t> luego de </a:t>
          </a:r>
          <a:r>
            <a:rPr lang="es-ES" sz="1400" b="0" u="sng" kern="1200" dirty="0" smtClean="0"/>
            <a:t>la finalización del </a:t>
          </a:r>
          <a:r>
            <a:rPr lang="es-ES" sz="1400" b="1" u="sng" kern="1200" dirty="0" smtClean="0"/>
            <a:t>procedimiento de verificación de cumplimiento</a:t>
          </a:r>
          <a:r>
            <a:rPr lang="es-ES" sz="1400" b="1" u="none" kern="1200" dirty="0" smtClean="0"/>
            <a:t> </a:t>
          </a:r>
          <a:r>
            <a:rPr lang="es-ES" sz="1400" b="1" u="none" strike="sngStrike" kern="1200" dirty="0" smtClean="0"/>
            <a:t>su aprobación</a:t>
          </a:r>
          <a:r>
            <a:rPr lang="es-ES" altLang="ja-JP" sz="1400" strike="noStrike" kern="1200" dirty="0" smtClean="0">
              <a:effectLst>
                <a:outerShdw blurRad="38100" dist="38100" dir="2700000" algn="tl">
                  <a:srgbClr val="000000">
                    <a:alpha val="43137"/>
                  </a:srgbClr>
                </a:outerShdw>
              </a:effectLst>
              <a:latin typeface="Arial" pitchFamily="34" charset="0"/>
              <a:cs typeface="Arial" pitchFamily="34" charset="0"/>
            </a:rPr>
            <a:t>”</a:t>
          </a:r>
          <a:endParaRPr lang="es-ES" sz="1400" strike="noStrike" kern="1200" dirty="0">
            <a:effectLst>
              <a:outerShdw blurRad="38100" dist="38100" dir="2700000" algn="tl">
                <a:srgbClr val="000000">
                  <a:alpha val="43137"/>
                </a:srgbClr>
              </a:outerShdw>
            </a:effectLst>
          </a:endParaRPr>
        </a:p>
      </dsp:txBody>
      <dsp:txXfrm>
        <a:off x="0" y="15732"/>
        <a:ext cx="6786153" cy="1180800"/>
      </dsp:txXfrm>
    </dsp:sp>
    <dsp:sp modelId="{43050ECD-A3E9-4C47-8FE6-BEA6034E9946}">
      <dsp:nvSpPr>
        <dsp:cNvPr id="0" name=""/>
        <dsp:cNvSpPr/>
      </dsp:nvSpPr>
      <dsp:spPr>
        <a:xfrm>
          <a:off x="0" y="1212265"/>
          <a:ext cx="6786153" cy="180072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s-ES" sz="1400" kern="1200" noProof="0" dirty="0" smtClean="0">
              <a:solidFill>
                <a:schemeClr val="tx1"/>
              </a:solidFill>
              <a:effectLst/>
              <a:latin typeface="+mn-lt"/>
              <a:ea typeface="+mn-ea"/>
              <a:cs typeface="+mn-cs"/>
            </a:rPr>
            <a:t>La revisión no cambia la sustancia de la definición únicamente relaciona el término “</a:t>
          </a:r>
          <a:r>
            <a:rPr lang="es-ES" sz="1400" i="1" kern="1200" noProof="0" dirty="0" smtClean="0">
              <a:solidFill>
                <a:schemeClr val="tx1"/>
              </a:solidFill>
              <a:effectLst/>
              <a:latin typeface="+mn-lt"/>
              <a:ea typeface="+mn-ea"/>
              <a:cs typeface="+mn-cs"/>
            </a:rPr>
            <a:t>liberación”</a:t>
          </a:r>
          <a:r>
            <a:rPr lang="es-ES" sz="1400" kern="1200" noProof="0" dirty="0" smtClean="0">
              <a:solidFill>
                <a:schemeClr val="tx1"/>
              </a:solidFill>
              <a:effectLst/>
              <a:latin typeface="+mn-lt"/>
              <a:ea typeface="+mn-ea"/>
              <a:cs typeface="+mn-cs"/>
            </a:rPr>
            <a:t> con el término “</a:t>
          </a:r>
          <a:r>
            <a:rPr lang="es-ES" sz="1400" i="1" kern="1200" noProof="0" dirty="0" smtClean="0">
              <a:solidFill>
                <a:schemeClr val="tx1"/>
              </a:solidFill>
              <a:effectLst/>
              <a:latin typeface="+mn-lt"/>
              <a:ea typeface="+mn-ea"/>
              <a:cs typeface="+mn-cs"/>
            </a:rPr>
            <a:t>procedimiento de verificación de cumplimiento”  </a:t>
          </a:r>
          <a:r>
            <a:rPr lang="es-ES" sz="1400" i="0" kern="1200" noProof="0" dirty="0" smtClean="0">
              <a:solidFill>
                <a:schemeClr val="tx1"/>
              </a:solidFill>
              <a:effectLst/>
              <a:latin typeface="+mn-lt"/>
              <a:ea typeface="+mn-ea"/>
              <a:cs typeface="+mn-cs"/>
            </a:rPr>
            <a:t>en lugar de hacerlo a </a:t>
          </a:r>
          <a:r>
            <a:rPr lang="es-ES" sz="1400" kern="1200" noProof="0" dirty="0" smtClean="0">
              <a:solidFill>
                <a:schemeClr val="tx1"/>
              </a:solidFill>
              <a:effectLst/>
              <a:latin typeface="+mn-lt"/>
              <a:ea typeface="+mn-ea"/>
              <a:cs typeface="+mn-cs"/>
            </a:rPr>
            <a:t>“</a:t>
          </a:r>
          <a:r>
            <a:rPr lang="es-ES" sz="1400" i="1" kern="1200" noProof="0" dirty="0" smtClean="0">
              <a:solidFill>
                <a:schemeClr val="tx1"/>
              </a:solidFill>
              <a:effectLst/>
              <a:latin typeface="+mn-lt"/>
              <a:ea typeface="+mn-ea"/>
              <a:cs typeface="+mn-cs"/>
            </a:rPr>
            <a:t>aprobación”</a:t>
          </a:r>
          <a:r>
            <a:rPr lang="es-ES" sz="1400" kern="1200" noProof="0" dirty="0" smtClean="0">
              <a:solidFill>
                <a:schemeClr val="tx1"/>
              </a:solidFill>
              <a:effectLst/>
              <a:latin typeface="+mn-lt"/>
              <a:ea typeface="+mn-ea"/>
              <a:cs typeface="+mn-cs"/>
            </a:rPr>
            <a:t> (cuya eliminación se propone</a:t>
          </a:r>
          <a:r>
            <a:rPr lang="en-US" sz="1400" kern="1200" dirty="0" smtClean="0">
              <a:solidFill>
                <a:schemeClr val="tx1"/>
              </a:solidFill>
              <a:effectLst/>
              <a:latin typeface="+mn-lt"/>
              <a:ea typeface="+mn-ea"/>
              <a:cs typeface="+mn-cs"/>
            </a:rPr>
            <a:t>)</a:t>
          </a:r>
          <a:endParaRPr lang="en-US" sz="1400" kern="1200" dirty="0"/>
        </a:p>
      </dsp:txBody>
      <dsp:txXfrm>
        <a:off x="0" y="1212265"/>
        <a:ext cx="6786153" cy="180072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23346"/>
          <a:ext cx="6786153" cy="1209600"/>
        </a:xfrm>
        <a:prstGeom prst="rect">
          <a:avLst/>
        </a:prstGeom>
        <a:solidFill>
          <a:srgbClr val="F6C233"/>
        </a:solidFill>
        <a:ln w="12700" cap="flat" cmpd="sng" algn="ctr">
          <a:solidFill>
            <a:srgbClr val="F6C23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l" defTabSz="622300">
            <a:lnSpc>
              <a:spcPct val="90000"/>
            </a:lnSpc>
            <a:spcBef>
              <a:spcPct val="0"/>
            </a:spcBef>
            <a:spcAft>
              <a:spcPts val="588"/>
            </a:spcAft>
          </a:pPr>
          <a:r>
            <a:rPr lang="en-US" sz="1400" b="1" kern="1200" dirty="0" smtClean="0">
              <a:solidFill>
                <a:schemeClr val="tx1"/>
              </a:solidFill>
              <a:effectLst>
                <a:outerShdw blurRad="38100" dist="38100" dir="2700000" algn="tl">
                  <a:srgbClr val="000000">
                    <a:alpha val="43137"/>
                  </a:srgbClr>
                </a:outerShdw>
              </a:effectLst>
            </a:rPr>
            <a:t>“</a:t>
          </a:r>
          <a:r>
            <a:rPr lang="es-ES" sz="1400" b="1" kern="1200" noProof="0" dirty="0" smtClean="0">
              <a:solidFill>
                <a:schemeClr val="tx1"/>
              </a:solidFill>
              <a:effectLst>
                <a:outerShdw blurRad="38100" dist="38100" dir="2700000" algn="tl">
                  <a:srgbClr val="000000">
                    <a:alpha val="43137"/>
                  </a:srgbClr>
                </a:outerShdw>
              </a:effectLst>
            </a:rPr>
            <a:t>Aprobación </a:t>
          </a:r>
          <a:r>
            <a:rPr lang="es-ES" sz="1400" b="0" kern="1200" noProof="0" dirty="0" smtClean="0">
              <a:solidFill>
                <a:schemeClr val="tx1"/>
              </a:solidFill>
              <a:effectLst>
                <a:outerShdw blurRad="38100" dist="38100" dir="2700000" algn="tl">
                  <a:srgbClr val="000000">
                    <a:alpha val="43137"/>
                  </a:srgbClr>
                </a:outerShdw>
              </a:effectLst>
            </a:rPr>
            <a:t>(de un e</a:t>
          </a:r>
          <a:r>
            <a:rPr lang="es-ES" sz="1400" b="1" kern="1200" noProof="0" dirty="0" smtClean="0">
              <a:solidFill>
                <a:schemeClr val="tx1"/>
              </a:solidFill>
              <a:effectLst>
                <a:outerShdw blurRad="38100" dist="38100" dir="2700000" algn="tl">
                  <a:srgbClr val="000000">
                    <a:alpha val="43137"/>
                  </a:srgbClr>
                </a:outerShdw>
              </a:effectLst>
            </a:rPr>
            <a:t>nvío</a:t>
          </a:r>
          <a:r>
            <a:rPr lang="es-ES" sz="1400" b="0" kern="1200" noProof="0" dirty="0" smtClean="0">
              <a:solidFill>
                <a:schemeClr val="tx1"/>
              </a:solidFill>
              <a:effectLst>
                <a:outerShdw blurRad="38100" dist="38100" dir="2700000" algn="tl">
                  <a:srgbClr val="000000">
                    <a:alpha val="43137"/>
                  </a:srgbClr>
                </a:outerShdw>
              </a:effectLst>
            </a:rPr>
            <a:t>)</a:t>
          </a:r>
          <a:r>
            <a:rPr lang="es-ES" sz="1400" b="1" kern="1200" noProof="0" dirty="0" smtClean="0">
              <a:solidFill>
                <a:schemeClr val="tx1"/>
              </a:solidFill>
              <a:effectLst>
                <a:outerShdw blurRad="38100" dist="38100" dir="2700000" algn="tl">
                  <a:srgbClr val="000000">
                    <a:alpha val="43137"/>
                  </a:srgbClr>
                </a:outerShdw>
              </a:effectLst>
            </a:rPr>
            <a:t>”:</a:t>
          </a:r>
        </a:p>
        <a:p>
          <a:pPr lvl="0" algn="l" defTabSz="622300">
            <a:lnSpc>
              <a:spcPct val="90000"/>
            </a:lnSpc>
            <a:spcBef>
              <a:spcPct val="0"/>
            </a:spcBef>
            <a:spcAft>
              <a:spcPts val="588"/>
            </a:spcAft>
          </a:pPr>
          <a:r>
            <a:rPr lang="es-ES" sz="1400" kern="1200" noProof="0" dirty="0" smtClean="0">
              <a:solidFill>
                <a:schemeClr val="tx1"/>
              </a:solidFill>
              <a:effectLst/>
            </a:rPr>
            <a:t>“</a:t>
          </a:r>
          <a:r>
            <a:rPr lang="es-ES" sz="1400" kern="1200" noProof="0" dirty="0" smtClean="0">
              <a:solidFill>
                <a:schemeClr val="tx1"/>
              </a:solidFill>
            </a:rPr>
            <a:t>Verificación del cumplimiento con las </a:t>
          </a:r>
          <a:r>
            <a:rPr lang="es-ES" sz="1400" b="1" kern="1200" noProof="0" dirty="0" smtClean="0">
              <a:solidFill>
                <a:schemeClr val="tx1"/>
              </a:solidFill>
            </a:rPr>
            <a:t>reglamentaciones fitosanitarias</a:t>
          </a:r>
          <a:endParaRPr lang="es-ES" sz="1400" b="1" kern="1200" noProof="0" dirty="0">
            <a:solidFill>
              <a:schemeClr val="tx1"/>
            </a:solidFill>
            <a:effectLst/>
          </a:endParaRPr>
        </a:p>
      </dsp:txBody>
      <dsp:txXfrm>
        <a:off x="0" y="23346"/>
        <a:ext cx="6786153" cy="1209600"/>
      </dsp:txXfrm>
    </dsp:sp>
    <dsp:sp modelId="{43050ECD-A3E9-4C47-8FE6-BEA6034E9946}">
      <dsp:nvSpPr>
        <dsp:cNvPr id="0" name=""/>
        <dsp:cNvSpPr/>
      </dsp:nvSpPr>
      <dsp:spPr>
        <a:xfrm>
          <a:off x="0" y="1232946"/>
          <a:ext cx="6786153" cy="1844640"/>
        </a:xfrm>
        <a:prstGeom prst="rect">
          <a:avLst/>
        </a:prstGeom>
        <a:solidFill>
          <a:srgbClr val="FDF4DA">
            <a:alpha val="90000"/>
          </a:srgbClr>
        </a:solidFill>
        <a:ln w="12700" cap="flat" cmpd="sng" algn="ctr">
          <a:solidFill>
            <a:srgbClr val="FDF4DA">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s-ES" sz="1400" kern="1200" noProof="0" dirty="0" smtClean="0">
              <a:solidFill>
                <a:schemeClr val="tx1"/>
              </a:solidFill>
              <a:effectLst/>
              <a:latin typeface="+mn-lt"/>
              <a:ea typeface="+mn-ea"/>
              <a:cs typeface="+mn-cs"/>
            </a:rPr>
            <a:t>Los términos del Glosario “</a:t>
          </a:r>
          <a:r>
            <a:rPr lang="es-ES" sz="1400" i="1" kern="1200" noProof="0" dirty="0" smtClean="0">
              <a:solidFill>
                <a:schemeClr val="tx1"/>
              </a:solidFill>
              <a:effectLst/>
              <a:latin typeface="+mn-lt"/>
              <a:ea typeface="+mn-ea"/>
              <a:cs typeface="+mn-cs"/>
            </a:rPr>
            <a:t>aprobación (de un envío)</a:t>
          </a:r>
          <a:r>
            <a:rPr lang="es-ES" sz="1400" kern="1200" noProof="0" dirty="0" smtClean="0">
              <a:solidFill>
                <a:schemeClr val="tx1"/>
              </a:solidFill>
              <a:effectLst/>
              <a:latin typeface="+mn-lt"/>
              <a:ea typeface="+mn-ea"/>
              <a:cs typeface="+mn-cs"/>
            </a:rPr>
            <a:t>” y “</a:t>
          </a:r>
          <a:r>
            <a:rPr lang="es-ES" sz="1400" i="1" kern="1200" noProof="0" dirty="0" smtClean="0">
              <a:solidFill>
                <a:schemeClr val="tx1"/>
              </a:solidFill>
              <a:effectLst/>
              <a:latin typeface="+mn-lt"/>
              <a:ea typeface="+mn-ea"/>
              <a:cs typeface="+mn-cs"/>
            </a:rPr>
            <a:t>procedimiento de verificación de cumplimiento (para un envío)</a:t>
          </a:r>
          <a:r>
            <a:rPr lang="es-ES" sz="1400" kern="1200" noProof="0" dirty="0" smtClean="0">
              <a:solidFill>
                <a:schemeClr val="tx1"/>
              </a:solidFill>
              <a:effectLst/>
              <a:latin typeface="+mn-lt"/>
              <a:ea typeface="+mn-ea"/>
              <a:cs typeface="+mn-cs"/>
            </a:rPr>
            <a:t>” son casi sinónimos, dado el acuerdo general que se llegó en la consulta que la aprobación es un proceso mas que el r</a:t>
          </a:r>
          <a:r>
            <a:rPr lang="es-ES" sz="1400" i="1" kern="1200" noProof="0" dirty="0" smtClean="0">
              <a:solidFill>
                <a:schemeClr val="tx1"/>
              </a:solidFill>
              <a:effectLst/>
              <a:latin typeface="+mn-lt"/>
              <a:ea typeface="+mn-ea"/>
              <a:cs typeface="+mn-cs"/>
            </a:rPr>
            <a:t>esultado</a:t>
          </a:r>
          <a:r>
            <a:rPr lang="es-ES" sz="1400" kern="1200" noProof="0" dirty="0" smtClean="0">
              <a:solidFill>
                <a:schemeClr val="tx1"/>
              </a:solidFill>
              <a:effectLst/>
              <a:latin typeface="+mn-lt"/>
              <a:ea typeface="+mn-ea"/>
              <a:cs typeface="+mn-cs"/>
            </a:rPr>
            <a:t> de tal proceso. Por lo tanto el término “</a:t>
          </a:r>
          <a:r>
            <a:rPr lang="es-ES" sz="1400" i="1" kern="1200" noProof="0" dirty="0" smtClean="0">
              <a:solidFill>
                <a:schemeClr val="tx1"/>
              </a:solidFill>
              <a:effectLst/>
              <a:latin typeface="+mn-lt"/>
              <a:ea typeface="+mn-ea"/>
              <a:cs typeface="+mn-cs"/>
            </a:rPr>
            <a:t>aprobación (de un envío)</a:t>
          </a:r>
          <a:r>
            <a:rPr lang="es-ES" sz="1400" kern="1200" noProof="0" dirty="0" smtClean="0">
              <a:solidFill>
                <a:schemeClr val="tx1"/>
              </a:solidFill>
              <a:effectLst/>
              <a:latin typeface="+mn-lt"/>
              <a:ea typeface="+mn-ea"/>
              <a:cs typeface="+mn-cs"/>
            </a:rPr>
            <a:t>” es redundante y se propone su eliminación del Glosario. </a:t>
          </a:r>
          <a:endParaRPr lang="es-ES" sz="1400" kern="1200" noProof="0" dirty="0"/>
        </a:p>
        <a:p>
          <a:pPr marL="114300" lvl="1" indent="-114300" algn="l" defTabSz="622300">
            <a:lnSpc>
              <a:spcPct val="90000"/>
            </a:lnSpc>
            <a:spcBef>
              <a:spcPct val="0"/>
            </a:spcBef>
            <a:spcAft>
              <a:spcPct val="15000"/>
            </a:spcAft>
            <a:buChar char="••"/>
          </a:pPr>
          <a:r>
            <a:rPr lang="es-ES" sz="1400" kern="1200" noProof="0" dirty="0" smtClean="0">
              <a:solidFill>
                <a:schemeClr val="tx1"/>
              </a:solidFill>
              <a:effectLst/>
              <a:latin typeface="+mn-lt"/>
              <a:ea typeface="+mn-ea"/>
              <a:cs typeface="+mn-cs"/>
            </a:rPr>
            <a:t>Como consecuencia de esta propuesta de eliminación, es necesaria una leve revisión del término “</a:t>
          </a:r>
          <a:r>
            <a:rPr lang="es-ES" sz="1400" i="1" kern="1200" noProof="0" dirty="0" smtClean="0">
              <a:solidFill>
                <a:schemeClr val="tx1"/>
              </a:solidFill>
              <a:effectLst/>
              <a:latin typeface="+mn-lt"/>
              <a:ea typeface="+mn-ea"/>
              <a:cs typeface="+mn-cs"/>
            </a:rPr>
            <a:t>liberación (de un envío)</a:t>
          </a:r>
          <a:r>
            <a:rPr lang="es-ES" sz="1400" kern="1200" noProof="0" dirty="0" smtClean="0">
              <a:solidFill>
                <a:schemeClr val="tx1"/>
              </a:solidFill>
              <a:effectLst/>
              <a:latin typeface="+mn-lt"/>
              <a:ea typeface="+mn-ea"/>
              <a:cs typeface="+mn-cs"/>
            </a:rPr>
            <a:t>” (tal como se propone), y son recomendables unas pocas enmiendas de tinta en las NIMF adoptadas</a:t>
          </a:r>
          <a:endParaRPr lang="es-ES" sz="1400" kern="1200" noProof="0" dirty="0"/>
        </a:p>
      </dsp:txBody>
      <dsp:txXfrm>
        <a:off x="0" y="1232946"/>
        <a:ext cx="6786153" cy="184464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5254"/>
          <a:ext cx="6786153" cy="979200"/>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es-ES" sz="1600" b="1" kern="1200" noProof="0" dirty="0" smtClean="0">
              <a:effectLst>
                <a:outerShdw blurRad="38100" dist="38100" dir="2700000" algn="tl">
                  <a:srgbClr val="000000">
                    <a:alpha val="43137"/>
                  </a:srgbClr>
                </a:outerShdw>
              </a:effectLst>
              <a:latin typeface="Calibri (body)"/>
              <a:cs typeface="Arial" pitchFamily="34" charset="0"/>
            </a:rPr>
            <a:t>Para mayor información sobre el Borrador de Enmiendas a la NIMF 5 – 2021, véase también:</a:t>
          </a:r>
          <a:endParaRPr lang="es-ES" sz="1600" b="1" kern="1200" noProof="0" dirty="0">
            <a:effectLst>
              <a:outerShdw blurRad="38100" dist="38100" dir="2700000" algn="tl">
                <a:srgbClr val="000000">
                  <a:alpha val="43137"/>
                </a:srgbClr>
              </a:outerShdw>
            </a:effectLst>
          </a:endParaRPr>
        </a:p>
      </dsp:txBody>
      <dsp:txXfrm>
        <a:off x="0" y="5254"/>
        <a:ext cx="6786153" cy="979200"/>
      </dsp:txXfrm>
    </dsp:sp>
    <dsp:sp modelId="{43050ECD-A3E9-4C47-8FE6-BEA6034E9946}">
      <dsp:nvSpPr>
        <dsp:cNvPr id="0" name=""/>
        <dsp:cNvSpPr/>
      </dsp:nvSpPr>
      <dsp:spPr>
        <a:xfrm>
          <a:off x="0" y="984454"/>
          <a:ext cx="6786153" cy="1493279"/>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endParaRPr lang="es-ES" sz="1600" kern="1200" noProof="0"/>
        </a:p>
        <a:p>
          <a:pPr marL="171450" lvl="1" indent="-171450" algn="l" defTabSz="711200">
            <a:lnSpc>
              <a:spcPct val="90000"/>
            </a:lnSpc>
            <a:spcBef>
              <a:spcPct val="0"/>
            </a:spcBef>
            <a:spcAft>
              <a:spcPct val="15000"/>
            </a:spcAft>
            <a:buChar char="••"/>
          </a:pPr>
          <a:r>
            <a:rPr lang="es-ES" sz="1600" kern="1200" noProof="0" smtClean="0">
              <a:hlinkClick xmlns:r="http://schemas.openxmlformats.org/officeDocument/2006/relationships" r:id="rId1"/>
            </a:rPr>
            <a:t>El informe de la reunión del PTG de Enero de 2021</a:t>
          </a:r>
          <a:endParaRPr lang="es-ES" sz="1600" kern="1200" noProof="0">
            <a:hlinkClick xmlns:r="http://schemas.openxmlformats.org/officeDocument/2006/relationships" r:id="rId1"/>
          </a:endParaRPr>
        </a:p>
        <a:p>
          <a:pPr marL="171450" lvl="1" indent="-171450" algn="l" defTabSz="711200">
            <a:lnSpc>
              <a:spcPct val="90000"/>
            </a:lnSpc>
            <a:spcBef>
              <a:spcPct val="0"/>
            </a:spcBef>
            <a:spcAft>
              <a:spcPct val="15000"/>
            </a:spcAft>
            <a:buChar char="••"/>
          </a:pPr>
          <a:r>
            <a:rPr lang="es-ES" sz="1600" kern="1200" noProof="0" smtClean="0">
              <a:hlinkClick xmlns:r="http://schemas.openxmlformats.org/officeDocument/2006/relationships" r:id="rId1"/>
            </a:rPr>
            <a:t>El informe de la reunion del CN de Mayo de 2021 </a:t>
          </a:r>
          <a:endParaRPr lang="es-ES" sz="1600" kern="1200" noProof="0">
            <a:hlinkClick xmlns:r="http://schemas.openxmlformats.org/officeDocument/2006/relationships" r:id="rId1"/>
          </a:endParaRPr>
        </a:p>
      </dsp:txBody>
      <dsp:txXfrm>
        <a:off x="0" y="984454"/>
        <a:ext cx="6786153" cy="149327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13379" y="-358655"/>
          <a:ext cx="6759664" cy="1265097"/>
        </a:xfrm>
        <a:prstGeom prst="rect">
          <a:avLst/>
        </a:prstGeom>
        <a:solidFill>
          <a:srgbClr val="46DE54"/>
        </a:solidFill>
        <a:ln w="12700" cap="flat" cmpd="sng" algn="ctr">
          <a:solidFill>
            <a:srgbClr val="F6C23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l" defTabSz="622300">
            <a:lnSpc>
              <a:spcPct val="90000"/>
            </a:lnSpc>
            <a:spcBef>
              <a:spcPct val="0"/>
            </a:spcBef>
            <a:spcAft>
              <a:spcPts val="588"/>
            </a:spcAft>
          </a:pPr>
          <a:r>
            <a:rPr lang="es-ES" sz="1400" b="1" kern="1200" noProof="0" dirty="0" smtClean="0">
              <a:solidFill>
                <a:schemeClr val="tx1"/>
              </a:solidFill>
              <a:effectLst>
                <a:outerShdw blurRad="38100" dist="38100" dir="2700000" algn="tl">
                  <a:srgbClr val="000000">
                    <a:alpha val="43137"/>
                  </a:srgbClr>
                </a:outerShdw>
              </a:effectLst>
            </a:rPr>
            <a:t>“I</a:t>
          </a:r>
          <a:r>
            <a:rPr lang="es-ES" sz="1400" b="1" i="0" kern="1200" noProof="0" dirty="0" smtClean="0">
              <a:solidFill>
                <a:schemeClr val="tx1"/>
              </a:solidFill>
              <a:effectLst>
                <a:outerShdw blurRad="38100" dist="38100" dir="2700000" algn="tl">
                  <a:srgbClr val="000000">
                    <a:alpha val="43137"/>
                  </a:srgbClr>
                </a:outerShdw>
              </a:effectLst>
            </a:rPr>
            <a:t>dentidad </a:t>
          </a:r>
          <a:r>
            <a:rPr lang="es-ES" sz="1400" i="0" kern="1200" noProof="0" dirty="0" smtClean="0">
              <a:solidFill>
                <a:schemeClr val="tx1"/>
              </a:solidFill>
              <a:effectLst>
                <a:outerShdw blurRad="38100" dist="38100" dir="2700000" algn="tl">
                  <a:srgbClr val="000000">
                    <a:alpha val="43137"/>
                  </a:srgbClr>
                </a:outerShdw>
              </a:effectLst>
            </a:rPr>
            <a:t>(de un </a:t>
          </a:r>
          <a:r>
            <a:rPr lang="es-ES" sz="1400" b="1" i="0" kern="1200" noProof="0" dirty="0" smtClean="0">
              <a:solidFill>
                <a:schemeClr val="tx1"/>
              </a:solidFill>
              <a:effectLst>
                <a:outerShdw blurRad="38100" dist="38100" dir="2700000" algn="tl">
                  <a:srgbClr val="000000">
                    <a:alpha val="43137"/>
                  </a:srgbClr>
                </a:outerShdw>
              </a:effectLst>
            </a:rPr>
            <a:t>envío</a:t>
          </a:r>
          <a:r>
            <a:rPr lang="es-ES" sz="1400" i="0" kern="1200" noProof="0" dirty="0" smtClean="0">
              <a:solidFill>
                <a:schemeClr val="tx1"/>
              </a:solidFill>
              <a:effectLst>
                <a:outerShdw blurRad="38100" dist="38100" dir="2700000" algn="tl">
                  <a:srgbClr val="000000">
                    <a:alpha val="43137"/>
                  </a:srgbClr>
                </a:outerShdw>
              </a:effectLst>
            </a:rPr>
            <a:t>)</a:t>
          </a:r>
          <a:r>
            <a:rPr lang="es-ES" sz="1400" b="1" kern="1200" noProof="0" dirty="0" smtClean="0">
              <a:solidFill>
                <a:schemeClr val="tx1"/>
              </a:solidFill>
              <a:effectLst>
                <a:outerShdw blurRad="38100" dist="38100" dir="2700000" algn="tl">
                  <a:srgbClr val="000000">
                    <a:alpha val="43137"/>
                  </a:srgbClr>
                </a:outerShdw>
              </a:effectLst>
            </a:rPr>
            <a:t>”:</a:t>
          </a:r>
        </a:p>
        <a:p>
          <a:pPr lvl="0" algn="l" defTabSz="622300">
            <a:lnSpc>
              <a:spcPct val="90000"/>
            </a:lnSpc>
            <a:spcBef>
              <a:spcPct val="0"/>
            </a:spcBef>
            <a:spcAft>
              <a:spcPts val="588"/>
            </a:spcAft>
          </a:pPr>
          <a:r>
            <a:rPr lang="es-ES" sz="1400" kern="1200" noProof="0" dirty="0" smtClean="0">
              <a:solidFill>
                <a:schemeClr val="tx1"/>
              </a:solidFill>
              <a:effectLst/>
            </a:rPr>
            <a:t>“</a:t>
          </a:r>
          <a:r>
            <a:rPr lang="es-ES" sz="1400" kern="1200" noProof="0" dirty="0" smtClean="0">
              <a:solidFill>
                <a:schemeClr val="tx1"/>
              </a:solidFill>
            </a:rPr>
            <a:t>Los componentes de un </a:t>
          </a:r>
          <a:r>
            <a:rPr lang="es-ES" sz="1400" b="1" kern="1200" noProof="0" dirty="0" smtClean="0">
              <a:solidFill>
                <a:schemeClr val="tx1"/>
              </a:solidFill>
            </a:rPr>
            <a:t>envío</a:t>
          </a:r>
          <a:r>
            <a:rPr lang="es-ES" sz="1400" kern="1200" noProof="0" dirty="0" smtClean="0">
              <a:solidFill>
                <a:schemeClr val="tx1"/>
              </a:solidFill>
            </a:rPr>
            <a:t> cubiertos por su </a:t>
          </a:r>
          <a:r>
            <a:rPr lang="es-ES" sz="1400" b="1" kern="1200" noProof="0" dirty="0" smtClean="0">
              <a:solidFill>
                <a:schemeClr val="tx1"/>
              </a:solidFill>
            </a:rPr>
            <a:t>certificado fitosanitario</a:t>
          </a:r>
          <a:r>
            <a:rPr lang="es-ES" sz="1400" kern="1200" noProof="0" dirty="0" smtClean="0">
              <a:solidFill>
                <a:schemeClr val="tx1"/>
              </a:solidFill>
            </a:rPr>
            <a:t> y descritos en las secciones “nombre del producto y cantidad declarada”, “nombre botánico de las </a:t>
          </a:r>
          <a:r>
            <a:rPr lang="es-ES" sz="1400" b="1" kern="1200" noProof="0" dirty="0" smtClean="0">
              <a:solidFill>
                <a:schemeClr val="tx1"/>
              </a:solidFill>
            </a:rPr>
            <a:t>plantas</a:t>
          </a:r>
          <a:r>
            <a:rPr lang="es-ES" sz="1400" kern="1200" noProof="0" dirty="0" smtClean="0">
              <a:solidFill>
                <a:schemeClr val="tx1"/>
              </a:solidFill>
            </a:rPr>
            <a:t>” y “lugar de origen”.</a:t>
          </a:r>
          <a:r>
            <a:rPr lang="es-ES" sz="1400" kern="1200" noProof="0" dirty="0" smtClean="0">
              <a:solidFill>
                <a:schemeClr val="tx1"/>
              </a:solidFill>
              <a:effectLst/>
            </a:rPr>
            <a:t>”</a:t>
          </a:r>
        </a:p>
        <a:p>
          <a:pPr lvl="0" algn="l" defTabSz="622300">
            <a:lnSpc>
              <a:spcPct val="90000"/>
            </a:lnSpc>
            <a:spcBef>
              <a:spcPct val="0"/>
            </a:spcBef>
          </a:pPr>
          <a:endParaRPr lang="es-ES" sz="1400" kern="1200" noProof="0" dirty="0">
            <a:solidFill>
              <a:schemeClr val="tx1"/>
            </a:solidFill>
            <a:effectLst/>
            <a:latin typeface="Arial" panose="020B0604020202020204"/>
            <a:ea typeface="+mn-ea"/>
            <a:cs typeface="Arial" panose="020B0604020202020204"/>
          </a:endParaRPr>
        </a:p>
      </dsp:txBody>
      <dsp:txXfrm>
        <a:off x="13379" y="-358655"/>
        <a:ext cx="6759664" cy="1265097"/>
      </dsp:txXfrm>
    </dsp:sp>
    <dsp:sp modelId="{43050ECD-A3E9-4C47-8FE6-BEA6034E9946}">
      <dsp:nvSpPr>
        <dsp:cNvPr id="0" name=""/>
        <dsp:cNvSpPr/>
      </dsp:nvSpPr>
      <dsp:spPr>
        <a:xfrm>
          <a:off x="6755" y="614587"/>
          <a:ext cx="6772912" cy="1971585"/>
        </a:xfrm>
        <a:prstGeom prst="rect">
          <a:avLst/>
        </a:prstGeom>
        <a:solidFill>
          <a:srgbClr val="D4F5D6">
            <a:alpha val="90000"/>
          </a:srgbClr>
        </a:solidFill>
        <a:ln w="12700" cap="flat" cmpd="sng" algn="ctr">
          <a:solidFill>
            <a:srgbClr val="FDF4DA">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r>
            <a:rPr lang="es-ES" sz="1200" kern="1200" noProof="0" dirty="0" smtClean="0">
              <a:solidFill>
                <a:schemeClr val="tx1"/>
              </a:solidFill>
              <a:effectLst/>
              <a:latin typeface="+mn-lt"/>
              <a:ea typeface="+mn-ea"/>
              <a:cs typeface="+mn-cs"/>
            </a:rPr>
            <a:t>El objetivo de una “</a:t>
          </a:r>
          <a:r>
            <a:rPr lang="es-ES" sz="1200" i="1" kern="1200" noProof="0" dirty="0" smtClean="0">
              <a:solidFill>
                <a:schemeClr val="tx1"/>
              </a:solidFill>
              <a:effectLst/>
              <a:latin typeface="+mn-lt"/>
              <a:ea typeface="+mn-ea"/>
              <a:cs typeface="+mn-cs"/>
            </a:rPr>
            <a:t>verificación de identidad</a:t>
          </a:r>
          <a:r>
            <a:rPr lang="es-ES" sz="1200" kern="1200" noProof="0" dirty="0" smtClean="0">
              <a:solidFill>
                <a:schemeClr val="tx1"/>
              </a:solidFill>
              <a:effectLst/>
              <a:latin typeface="+mn-lt"/>
              <a:ea typeface="+mn-ea"/>
              <a:cs typeface="+mn-cs"/>
            </a:rPr>
            <a:t>” es asegurar que aquellos especímenes de plantas, productos vegetales u otros artículos (es decir, componentes de un lugar de origen en particular) que están a punto de ser importados son exclusivamente aquellos que han sido certificados</a:t>
          </a:r>
          <a:endParaRPr lang="es-ES" sz="1200" kern="1200" noProof="0" dirty="0"/>
        </a:p>
        <a:p>
          <a:pPr marL="114300" lvl="1" indent="-114300" algn="l" defTabSz="533400">
            <a:lnSpc>
              <a:spcPct val="90000"/>
            </a:lnSpc>
            <a:spcBef>
              <a:spcPct val="0"/>
            </a:spcBef>
            <a:spcAft>
              <a:spcPct val="15000"/>
            </a:spcAft>
            <a:buChar char="••"/>
          </a:pPr>
          <a:r>
            <a:rPr lang="es-ES" sz="1200" kern="1200" noProof="0" dirty="0" smtClean="0">
              <a:solidFill>
                <a:schemeClr val="tx1"/>
              </a:solidFill>
              <a:effectLst/>
              <a:latin typeface="+mn-lt"/>
              <a:ea typeface="+mn-ea"/>
              <a:cs typeface="+mn-cs"/>
            </a:rPr>
            <a:t>Por lo tanto, la “identidad“ de un envío comprende: sus componentes (su contenido material básico) y su origen (su característica inmaterial básica)</a:t>
          </a:r>
          <a:endParaRPr lang="es-ES" sz="1200" kern="1200" noProof="0" dirty="0"/>
        </a:p>
        <a:p>
          <a:pPr marL="114300" lvl="1" indent="-114300" algn="l" defTabSz="533400">
            <a:lnSpc>
              <a:spcPct val="90000"/>
            </a:lnSpc>
            <a:spcBef>
              <a:spcPct val="0"/>
            </a:spcBef>
            <a:spcAft>
              <a:spcPct val="15000"/>
            </a:spcAft>
            <a:buChar char="••"/>
          </a:pPr>
          <a:r>
            <a:rPr lang="es-ES" sz="1200" kern="1200" noProof="0" dirty="0" smtClean="0">
              <a:solidFill>
                <a:schemeClr val="tx1"/>
              </a:solidFill>
              <a:effectLst/>
              <a:latin typeface="+mn-lt"/>
              <a:ea typeface="+mn-ea"/>
              <a:cs typeface="+mn-cs"/>
            </a:rPr>
            <a:t>En términos generales, los “componentes” corresponden a las secciones del certificado fitosanitario “nombre del producto y cantidad declarada” y “nombre botánico de las plantas”, que se mencionan en la definición.</a:t>
          </a:r>
          <a:endParaRPr lang="es-ES" altLang="ja-JP" sz="1200" kern="1200" noProof="0" dirty="0"/>
        </a:p>
        <a:p>
          <a:pPr marL="114300" lvl="1" indent="-114300" algn="l" defTabSz="533400">
            <a:lnSpc>
              <a:spcPct val="90000"/>
            </a:lnSpc>
            <a:spcBef>
              <a:spcPct val="0"/>
            </a:spcBef>
            <a:spcAft>
              <a:spcPct val="15000"/>
            </a:spcAft>
            <a:buChar char="••"/>
          </a:pPr>
          <a:r>
            <a:rPr lang="es-ES" sz="1200" kern="1200" noProof="0" dirty="0" smtClean="0">
              <a:solidFill>
                <a:schemeClr val="tx1"/>
              </a:solidFill>
              <a:effectLst/>
              <a:latin typeface="+mn-lt"/>
              <a:ea typeface="+mn-ea"/>
              <a:cs typeface="+mn-cs"/>
            </a:rPr>
            <a:t>El origen del envío también es una parte importante de su identidad y corresponde a la sección del certificado fitosanitario “lugar de origen", tal como se expresa en la definición y se explica en la NIMF 12 (Certificados fitosanitarios).</a:t>
          </a:r>
          <a:endParaRPr lang="es-ES" altLang="ja-JP" sz="1200" kern="1200" noProof="0" dirty="0"/>
        </a:p>
      </dsp:txBody>
      <dsp:txXfrm>
        <a:off x="6755" y="614587"/>
        <a:ext cx="6772912" cy="197158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4464"/>
          <a:ext cx="6784670" cy="1152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l" defTabSz="622300">
            <a:lnSpc>
              <a:spcPct val="90000"/>
            </a:lnSpc>
            <a:spcBef>
              <a:spcPct val="0"/>
            </a:spcBef>
            <a:spcAft>
              <a:spcPct val="35000"/>
            </a:spcAft>
          </a:pPr>
          <a:r>
            <a:rPr lang="es-ES" altLang="ja-JP" sz="1400" b="1" kern="1200" noProof="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a:t>
          </a:r>
          <a:r>
            <a:rPr lang="es-ES" sz="1400" b="1" kern="1200" noProof="0" dirty="0" smtClean="0">
              <a:solidFill>
                <a:schemeClr val="bg1"/>
              </a:solidFill>
              <a:effectLst>
                <a:outerShdw blurRad="38100" dist="38100" dir="2700000" algn="tl">
                  <a:srgbClr val="000000">
                    <a:alpha val="43137"/>
                  </a:srgbClr>
                </a:outerShdw>
              </a:effectLst>
            </a:rPr>
            <a:t>Integridad</a:t>
          </a:r>
          <a:r>
            <a:rPr lang="es-ES" sz="1400" kern="1200" noProof="0" dirty="0" smtClean="0">
              <a:solidFill>
                <a:schemeClr val="bg1"/>
              </a:solidFill>
              <a:effectLst>
                <a:outerShdw blurRad="38100" dist="38100" dir="2700000" algn="tl">
                  <a:srgbClr val="000000">
                    <a:alpha val="43137"/>
                  </a:srgbClr>
                </a:outerShdw>
              </a:effectLst>
            </a:rPr>
            <a:t> (de un </a:t>
          </a:r>
          <a:r>
            <a:rPr lang="es-ES" sz="1400" b="1" kern="1200" noProof="0" dirty="0" smtClean="0">
              <a:solidFill>
                <a:schemeClr val="bg1"/>
              </a:solidFill>
              <a:effectLst>
                <a:outerShdw blurRad="38100" dist="38100" dir="2700000" algn="tl">
                  <a:srgbClr val="000000">
                    <a:alpha val="43137"/>
                  </a:srgbClr>
                </a:outerShdw>
              </a:effectLst>
            </a:rPr>
            <a:t>envío</a:t>
          </a:r>
          <a:r>
            <a:rPr lang="es-ES" sz="1400" kern="1200" noProof="0" dirty="0" smtClean="0">
              <a:solidFill>
                <a:schemeClr val="bg1"/>
              </a:solidFill>
              <a:effectLst>
                <a:outerShdw blurRad="38100" dist="38100" dir="2700000" algn="tl">
                  <a:srgbClr val="000000">
                    <a:alpha val="43137"/>
                  </a:srgbClr>
                </a:outerShdw>
              </a:effectLst>
            </a:rPr>
            <a:t>)</a:t>
          </a:r>
          <a:r>
            <a:rPr lang="es-ES" altLang="ja-JP" sz="1400" b="1" kern="1200" noProof="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 </a:t>
          </a:r>
        </a:p>
        <a:p>
          <a:pPr lvl="0" algn="l" defTabSz="622300">
            <a:lnSpc>
              <a:spcPct val="90000"/>
            </a:lnSpc>
            <a:spcBef>
              <a:spcPct val="0"/>
            </a:spcBef>
            <a:spcAft>
              <a:spcPct val="35000"/>
            </a:spcAft>
          </a:pPr>
          <a:r>
            <a:rPr lang="es-ES" altLang="ja-JP" sz="1400" kern="1200" noProof="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a:t>
          </a:r>
          <a:r>
            <a:rPr lang="es-ES" sz="1400" strike="sngStrike" kern="1200" noProof="0" dirty="0" smtClean="0">
              <a:solidFill>
                <a:schemeClr val="bg1"/>
              </a:solidFill>
            </a:rPr>
            <a:t>Composición </a:t>
          </a:r>
          <a:r>
            <a:rPr lang="es-ES" sz="1400" u="sng" kern="1200" noProof="0" dirty="0" smtClean="0">
              <a:solidFill>
                <a:schemeClr val="bg1"/>
              </a:solidFill>
            </a:rPr>
            <a:t>Estado</a:t>
          </a:r>
          <a:r>
            <a:rPr lang="es-ES" sz="1400" kern="1200" noProof="0" dirty="0" smtClean="0">
              <a:solidFill>
                <a:schemeClr val="bg1"/>
              </a:solidFill>
            </a:rPr>
            <a:t> de un </a:t>
          </a:r>
          <a:r>
            <a:rPr lang="es-ES" sz="1400" b="1" kern="1200" noProof="0" dirty="0" smtClean="0">
              <a:solidFill>
                <a:schemeClr val="bg1"/>
              </a:solidFill>
            </a:rPr>
            <a:t>envío </a:t>
          </a:r>
          <a:r>
            <a:rPr lang="es-ES" sz="1400" u="sng" kern="1200" noProof="0" dirty="0" smtClean="0">
              <a:solidFill>
                <a:schemeClr val="bg1"/>
              </a:solidFill>
            </a:rPr>
            <a:t>cuya </a:t>
          </a:r>
          <a:r>
            <a:rPr lang="es-ES" sz="1400" b="1" u="sng" kern="1200" noProof="0" dirty="0" smtClean="0">
              <a:solidFill>
                <a:schemeClr val="bg1"/>
              </a:solidFill>
            </a:rPr>
            <a:t>identidad</a:t>
          </a:r>
          <a:r>
            <a:rPr lang="es-ES" sz="1400" u="sng" kern="1200" noProof="0" dirty="0" smtClean="0">
              <a:solidFill>
                <a:schemeClr val="bg1"/>
              </a:solidFill>
            </a:rPr>
            <a:t> permanece inalterada y cuyos precintos o </a:t>
          </a:r>
          <a:r>
            <a:rPr lang="es-ES" sz="1400" b="1" u="sng" kern="1200" noProof="0" dirty="0" smtClean="0">
              <a:solidFill>
                <a:schemeClr val="bg1"/>
              </a:solidFill>
            </a:rPr>
            <a:t>embalaje</a:t>
          </a:r>
          <a:r>
            <a:rPr lang="es-ES" sz="1400" u="sng" kern="1200" noProof="0" dirty="0" smtClean="0">
              <a:solidFill>
                <a:schemeClr val="bg1"/>
              </a:solidFill>
            </a:rPr>
            <a:t> no están dañados </a:t>
          </a:r>
          <a:r>
            <a:rPr lang="es-ES" sz="1400" strike="sngStrike" kern="1200" noProof="0" dirty="0" smtClean="0">
              <a:solidFill>
                <a:schemeClr val="bg1"/>
              </a:solidFill>
            </a:rPr>
            <a:t>tal como lo describe su </a:t>
          </a:r>
          <a:r>
            <a:rPr lang="es-ES" sz="1400" b="1" strike="sngStrike" kern="1200" noProof="0" dirty="0" smtClean="0">
              <a:solidFill>
                <a:schemeClr val="bg1"/>
              </a:solidFill>
            </a:rPr>
            <a:t>certificado fitosanitario</a:t>
          </a:r>
          <a:r>
            <a:rPr lang="es-ES" sz="1400" strike="sngStrike" kern="1200" noProof="0" dirty="0" smtClean="0">
              <a:solidFill>
                <a:schemeClr val="bg1"/>
              </a:solidFill>
            </a:rPr>
            <a:t> u otro documento </a:t>
          </a:r>
          <a:r>
            <a:rPr lang="es-ES" sz="1400" b="1" strike="sngStrike" kern="1200" noProof="0" dirty="0" smtClean="0">
              <a:solidFill>
                <a:schemeClr val="bg1"/>
              </a:solidFill>
            </a:rPr>
            <a:t>oficialmente</a:t>
          </a:r>
          <a:r>
            <a:rPr lang="es-ES" sz="1400" strike="sngStrike" kern="1200" noProof="0" dirty="0" smtClean="0">
              <a:solidFill>
                <a:schemeClr val="bg1"/>
              </a:solidFill>
            </a:rPr>
            <a:t> aceptable, mantenido sin pérdidas, adiciones ni sustituciones</a:t>
          </a:r>
          <a:r>
            <a:rPr lang="es-ES" altLang="ja-JP" sz="1400" strike="noStrike" kern="1200" noProof="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a:t>
          </a:r>
          <a:endParaRPr lang="es-ES" sz="1400" strike="noStrike" kern="1200" noProof="0" dirty="0">
            <a:solidFill>
              <a:schemeClr val="bg1"/>
            </a:solidFill>
            <a:effectLst>
              <a:outerShdw blurRad="38100" dist="38100" dir="2700000" algn="tl">
                <a:srgbClr val="000000">
                  <a:alpha val="43137"/>
                </a:srgbClr>
              </a:outerShdw>
            </a:effectLst>
          </a:endParaRPr>
        </a:p>
      </dsp:txBody>
      <dsp:txXfrm>
        <a:off x="0" y="4464"/>
        <a:ext cx="6784670" cy="1152000"/>
      </dsp:txXfrm>
    </dsp:sp>
    <dsp:sp modelId="{43050ECD-A3E9-4C47-8FE6-BEA6034E9946}">
      <dsp:nvSpPr>
        <dsp:cNvPr id="0" name=""/>
        <dsp:cNvSpPr/>
      </dsp:nvSpPr>
      <dsp:spPr>
        <a:xfrm>
          <a:off x="0" y="1160929"/>
          <a:ext cx="6784670" cy="2250899"/>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s-ES" sz="1400" kern="1200" noProof="0" dirty="0" smtClean="0">
              <a:solidFill>
                <a:schemeClr val="tx1"/>
              </a:solidFill>
              <a:effectLst/>
              <a:latin typeface="+mn-lt"/>
              <a:ea typeface="+mn-ea"/>
              <a:cs typeface="+mn-cs"/>
            </a:rPr>
            <a:t>A</a:t>
          </a:r>
          <a:r>
            <a:rPr lang="es-ES" sz="1400" kern="1200" noProof="0" dirty="0" smtClean="0"/>
            <a:t>l referirse a la definición propuesta de “identidad (de un envío)” , se aclara la relación entre los dos conceptos y se simplifica la definición de integridad (de un envío)”;</a:t>
          </a:r>
          <a:endParaRPr lang="es-ES" sz="1400" kern="1200" noProof="0" dirty="0">
            <a:solidFill>
              <a:schemeClr val="tx1"/>
            </a:solidFill>
          </a:endParaRPr>
        </a:p>
        <a:p>
          <a:pPr marL="114300" lvl="1" indent="-114300" algn="l" defTabSz="622300">
            <a:lnSpc>
              <a:spcPct val="90000"/>
            </a:lnSpc>
            <a:spcBef>
              <a:spcPct val="0"/>
            </a:spcBef>
            <a:spcAft>
              <a:spcPct val="15000"/>
            </a:spcAft>
            <a:buChar char="••"/>
          </a:pPr>
          <a:r>
            <a:rPr lang="es-ES" sz="1400" kern="1200" noProof="0" dirty="0" smtClean="0">
              <a:solidFill>
                <a:schemeClr val="tx1"/>
              </a:solidFill>
              <a:effectLst/>
              <a:latin typeface="+mn-lt"/>
              <a:ea typeface="+mn-ea"/>
              <a:cs typeface="+mn-cs"/>
            </a:rPr>
            <a:t>El texto “</a:t>
          </a:r>
          <a:r>
            <a:rPr lang="es-ES" sz="1400" i="1" kern="1200" noProof="0" dirty="0" smtClean="0">
              <a:solidFill>
                <a:schemeClr val="tx1"/>
              </a:solidFill>
              <a:effectLst/>
              <a:latin typeface="+mn-lt"/>
              <a:ea typeface="+mn-ea"/>
              <a:cs typeface="+mn-cs"/>
            </a:rPr>
            <a:t>su identidad permanece inalterada</a:t>
          </a:r>
          <a:r>
            <a:rPr lang="es-ES" sz="1400" kern="1200" noProof="0" dirty="0" smtClean="0">
              <a:solidFill>
                <a:schemeClr val="tx1"/>
              </a:solidFill>
              <a:effectLst/>
              <a:latin typeface="+mn-lt"/>
              <a:ea typeface="+mn-ea"/>
              <a:cs typeface="+mn-cs"/>
            </a:rPr>
            <a:t>” enfatiza mejor la principal preocupación fitosanitaria, esto es que los especímenes de plantas, productos vegetales y otros artículos (esto es </a:t>
          </a:r>
          <a:r>
            <a:rPr lang="es-ES" sz="1400" i="1" kern="1200" noProof="0" dirty="0" smtClean="0">
              <a:solidFill>
                <a:schemeClr val="tx1"/>
              </a:solidFill>
              <a:effectLst/>
              <a:latin typeface="+mn-lt"/>
              <a:ea typeface="+mn-ea"/>
              <a:cs typeface="+mn-cs"/>
            </a:rPr>
            <a:t>los componentes procedentes de un determinado lugar de origen</a:t>
          </a:r>
          <a:r>
            <a:rPr lang="es-ES" sz="1400" kern="1200" noProof="0" dirty="0" smtClean="0">
              <a:solidFill>
                <a:schemeClr val="tx1"/>
              </a:solidFill>
              <a:effectLst/>
              <a:latin typeface="+mn-lt"/>
              <a:ea typeface="+mn-ea"/>
              <a:cs typeface="+mn-cs"/>
            </a:rPr>
            <a:t>) que se van a importar sean exclusivamente los que se han certificado.</a:t>
          </a:r>
          <a:endParaRPr lang="es-ES" sz="1400" kern="1200" noProof="0" dirty="0">
            <a:solidFill>
              <a:schemeClr val="tx1"/>
            </a:solidFill>
          </a:endParaRPr>
        </a:p>
        <a:p>
          <a:pPr marL="114300" lvl="1" indent="-114300" algn="l" defTabSz="622300">
            <a:lnSpc>
              <a:spcPct val="90000"/>
            </a:lnSpc>
            <a:spcBef>
              <a:spcPct val="0"/>
            </a:spcBef>
            <a:spcAft>
              <a:spcPct val="15000"/>
            </a:spcAft>
            <a:buChar char="••"/>
          </a:pPr>
          <a:r>
            <a:rPr lang="es-ES" sz="1400" kern="1200" noProof="0" dirty="0" smtClean="0">
              <a:solidFill>
                <a:schemeClr val="tx1"/>
              </a:solidFill>
              <a:effectLst/>
              <a:latin typeface="+mn-lt"/>
              <a:ea typeface="+mn-ea"/>
              <a:cs typeface="+mn-cs"/>
            </a:rPr>
            <a:t>La condición de que los “</a:t>
          </a:r>
          <a:r>
            <a:rPr lang="es-ES" sz="1400" i="1" kern="1200" noProof="0" dirty="0" smtClean="0">
              <a:solidFill>
                <a:schemeClr val="tx1"/>
              </a:solidFill>
              <a:effectLst/>
              <a:latin typeface="+mn-lt"/>
              <a:ea typeface="+mn-ea"/>
              <a:cs typeface="+mn-cs"/>
            </a:rPr>
            <a:t>precintos o embalaje no están dañados</a:t>
          </a:r>
          <a:r>
            <a:rPr lang="es-ES" sz="1400" kern="1200" noProof="0" dirty="0" smtClean="0">
              <a:solidFill>
                <a:schemeClr val="tx1"/>
              </a:solidFill>
              <a:effectLst/>
              <a:latin typeface="+mn-lt"/>
              <a:ea typeface="+mn-ea"/>
              <a:cs typeface="+mn-cs"/>
            </a:rPr>
            <a:t>” se considera un elemento importante de la integridad y por lo tanto se agregó a la definición.</a:t>
          </a:r>
          <a:endParaRPr lang="es-ES" sz="1400" kern="1200" noProof="0" dirty="0">
            <a:solidFill>
              <a:schemeClr val="tx1"/>
            </a:solidFill>
          </a:endParaRPr>
        </a:p>
        <a:p>
          <a:pPr marL="114300" lvl="1" indent="-114300" algn="l" defTabSz="622300">
            <a:lnSpc>
              <a:spcPct val="90000"/>
            </a:lnSpc>
            <a:spcBef>
              <a:spcPct val="0"/>
            </a:spcBef>
            <a:spcAft>
              <a:spcPct val="15000"/>
            </a:spcAft>
            <a:buChar char="••"/>
          </a:pPr>
          <a:r>
            <a:rPr lang="es-ES" sz="1400" kern="1200" noProof="0" dirty="0" smtClean="0">
              <a:solidFill>
                <a:schemeClr val="tx1"/>
              </a:solidFill>
              <a:effectLst/>
              <a:latin typeface="+mn-lt"/>
              <a:ea typeface="+mn-ea"/>
              <a:cs typeface="+mn-cs"/>
            </a:rPr>
            <a:t>El texto introductorio “</a:t>
          </a:r>
          <a:r>
            <a:rPr lang="es-ES" sz="1400" i="1" kern="1200" noProof="0" dirty="0" smtClean="0">
              <a:solidFill>
                <a:schemeClr val="tx1"/>
              </a:solidFill>
              <a:effectLst/>
              <a:latin typeface="+mn-lt"/>
              <a:ea typeface="+mn-ea"/>
              <a:cs typeface="+mn-cs"/>
            </a:rPr>
            <a:t>Estado de</a:t>
          </a:r>
          <a:r>
            <a:rPr lang="es-ES" sz="1400" kern="1200" noProof="0" dirty="0" smtClean="0">
              <a:solidFill>
                <a:schemeClr val="tx1"/>
              </a:solidFill>
              <a:effectLst/>
              <a:latin typeface="+mn-lt"/>
              <a:ea typeface="+mn-ea"/>
              <a:cs typeface="+mn-cs"/>
            </a:rPr>
            <a:t>” se agregó para enfatizar que la integridad es el estado  (deseable) de un envío y no una acción que se toma en relación a este.</a:t>
          </a:r>
          <a:endParaRPr lang="es-ES" sz="1400" kern="1200" noProof="0" dirty="0">
            <a:solidFill>
              <a:schemeClr val="tx1"/>
            </a:solidFill>
          </a:endParaRPr>
        </a:p>
      </dsp:txBody>
      <dsp:txXfrm>
        <a:off x="0" y="1160929"/>
        <a:ext cx="6784670" cy="225089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23346"/>
          <a:ext cx="6786153" cy="12096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l" defTabSz="622300">
            <a:lnSpc>
              <a:spcPct val="90000"/>
            </a:lnSpc>
            <a:spcBef>
              <a:spcPct val="0"/>
            </a:spcBef>
            <a:spcAft>
              <a:spcPct val="35000"/>
            </a:spcAft>
          </a:pPr>
          <a:r>
            <a:rPr lang="es-ES" altLang="ja-JP" sz="1400" b="1" kern="1200" noProof="0" dirty="0" smtClean="0">
              <a:effectLst>
                <a:outerShdw blurRad="38100" dist="38100" dir="2700000" algn="tl">
                  <a:srgbClr val="000000">
                    <a:alpha val="43137"/>
                  </a:srgbClr>
                </a:outerShdw>
              </a:effectLst>
              <a:latin typeface="Arial" pitchFamily="34" charset="0"/>
              <a:cs typeface="Arial" pitchFamily="34" charset="0"/>
            </a:rPr>
            <a:t>“Seguridad fitosanitaria</a:t>
          </a:r>
          <a:r>
            <a:rPr lang="es-ES" sz="1400" kern="1200" noProof="0" dirty="0" smtClean="0">
              <a:effectLst>
                <a:outerShdw blurRad="38100" dist="38100" dir="2700000" algn="tl">
                  <a:srgbClr val="000000">
                    <a:alpha val="43137"/>
                  </a:srgbClr>
                </a:outerShdw>
              </a:effectLst>
            </a:rPr>
            <a:t> (de un </a:t>
          </a:r>
          <a:r>
            <a:rPr lang="es-ES" sz="1400" b="1" kern="1200" noProof="0" dirty="0" smtClean="0">
              <a:effectLst>
                <a:outerShdw blurRad="38100" dist="38100" dir="2700000" algn="tl">
                  <a:srgbClr val="000000">
                    <a:alpha val="43137"/>
                  </a:srgbClr>
                </a:outerShdw>
              </a:effectLst>
            </a:rPr>
            <a:t>envío</a:t>
          </a:r>
          <a:r>
            <a:rPr lang="es-ES" sz="1400" kern="1200" noProof="0" dirty="0" smtClean="0">
              <a:effectLst>
                <a:outerShdw blurRad="38100" dist="38100" dir="2700000" algn="tl">
                  <a:srgbClr val="000000">
                    <a:alpha val="43137"/>
                  </a:srgbClr>
                </a:outerShdw>
              </a:effectLst>
            </a:rPr>
            <a:t>)</a:t>
          </a:r>
          <a:r>
            <a:rPr lang="es-ES" altLang="ja-JP" sz="1400" b="1" kern="1200" noProof="0" dirty="0" smtClean="0">
              <a:effectLst>
                <a:outerShdw blurRad="38100" dist="38100" dir="2700000" algn="tl">
                  <a:srgbClr val="000000">
                    <a:alpha val="43137"/>
                  </a:srgbClr>
                </a:outerShdw>
              </a:effectLst>
              <a:latin typeface="Arial" pitchFamily="34" charset="0"/>
              <a:cs typeface="Arial" pitchFamily="34" charset="0"/>
            </a:rPr>
            <a:t>”: </a:t>
          </a:r>
        </a:p>
        <a:p>
          <a:pPr lvl="0" algn="l" defTabSz="622300">
            <a:lnSpc>
              <a:spcPct val="90000"/>
            </a:lnSpc>
            <a:spcBef>
              <a:spcPct val="0"/>
            </a:spcBef>
            <a:spcAft>
              <a:spcPct val="35000"/>
            </a:spcAft>
          </a:pPr>
          <a:r>
            <a:rPr lang="es-ES" altLang="ja-JP" sz="1400" kern="1200" noProof="0" dirty="0" smtClean="0">
              <a:effectLst>
                <a:outerShdw blurRad="38100" dist="38100" dir="2700000" algn="tl">
                  <a:srgbClr val="000000">
                    <a:alpha val="43137"/>
                  </a:srgbClr>
                </a:outerShdw>
              </a:effectLst>
              <a:latin typeface="Arial" pitchFamily="34" charset="0"/>
              <a:cs typeface="Arial" pitchFamily="34" charset="0"/>
            </a:rPr>
            <a:t>“</a:t>
          </a:r>
          <a:r>
            <a:rPr lang="es-ES" sz="1400" strike="sngStrike" kern="1200" noProof="0" dirty="0" smtClean="0"/>
            <a:t>Mantenimiento de la  </a:t>
          </a:r>
          <a:r>
            <a:rPr lang="es-ES" sz="1400" b="1" strike="sngStrike" kern="1200" noProof="0" dirty="0" smtClean="0"/>
            <a:t>integridad</a:t>
          </a:r>
          <a:r>
            <a:rPr lang="es-ES" sz="1400" b="1" strike="noStrike" kern="1200" noProof="0" dirty="0" smtClean="0"/>
            <a:t> </a:t>
          </a:r>
          <a:r>
            <a:rPr lang="es-ES" sz="1400" u="sng" kern="1200" noProof="0" dirty="0" smtClean="0"/>
            <a:t>Estado </a:t>
          </a:r>
          <a:r>
            <a:rPr lang="es-ES" sz="1400" kern="1200" noProof="0" dirty="0" smtClean="0"/>
            <a:t> de un </a:t>
          </a:r>
          <a:r>
            <a:rPr lang="es-ES" sz="1400" b="1" kern="1200" noProof="0" dirty="0" smtClean="0"/>
            <a:t>envío  </a:t>
          </a:r>
          <a:r>
            <a:rPr lang="es-ES" sz="1400" u="sng" kern="1200" noProof="0" dirty="0" smtClean="0"/>
            <a:t>que ha mantenido su  </a:t>
          </a:r>
          <a:r>
            <a:rPr lang="es-ES" sz="1400" b="1" u="sng" kern="1200" noProof="0" dirty="0" smtClean="0"/>
            <a:t>integridad</a:t>
          </a:r>
          <a:r>
            <a:rPr lang="es-ES" sz="1400" u="sng" kern="1200" noProof="0" dirty="0" smtClean="0"/>
            <a:t> </a:t>
          </a:r>
          <a:r>
            <a:rPr lang="es-ES" sz="1400" kern="1200" noProof="0" dirty="0" smtClean="0"/>
            <a:t>y en el que se ha prevenido </a:t>
          </a:r>
          <a:r>
            <a:rPr lang="es-ES" sz="1400" strike="sngStrike" kern="1200" noProof="0" dirty="0" smtClean="0"/>
            <a:t>prevención de su </a:t>
          </a:r>
          <a:r>
            <a:rPr lang="es-ES" sz="1400" strike="noStrike" kern="1200" noProof="0" dirty="0" smtClean="0"/>
            <a:t>la</a:t>
          </a:r>
          <a:r>
            <a:rPr lang="es-ES" sz="1400" kern="1200" noProof="0" dirty="0" smtClean="0"/>
            <a:t> </a:t>
          </a:r>
          <a:r>
            <a:rPr lang="es-ES" sz="1400" b="1" kern="1200" noProof="0" dirty="0" smtClean="0"/>
            <a:t>infestación</a:t>
          </a:r>
          <a:r>
            <a:rPr lang="es-ES" sz="1400" kern="1200" noProof="0" dirty="0" smtClean="0"/>
            <a:t> y </a:t>
          </a:r>
          <a:r>
            <a:rPr lang="es-ES" sz="1400" b="1" kern="1200" noProof="0" dirty="0" smtClean="0"/>
            <a:t>contaminación</a:t>
          </a:r>
          <a:r>
            <a:rPr lang="es-ES" sz="1400" kern="1200" noProof="0" dirty="0" smtClean="0"/>
            <a:t> por </a:t>
          </a:r>
          <a:r>
            <a:rPr lang="es-ES" sz="1400" b="1" kern="1200" noProof="0" dirty="0" smtClean="0"/>
            <a:t>plagas reglamentadas</a:t>
          </a:r>
          <a:r>
            <a:rPr lang="es-ES" sz="1400" kern="1200" noProof="0" dirty="0" smtClean="0"/>
            <a:t> mediante la aplicación de </a:t>
          </a:r>
          <a:r>
            <a:rPr lang="es-ES" sz="1400" b="1" kern="1200" noProof="0" dirty="0" smtClean="0"/>
            <a:t>medidas fitosanitarias</a:t>
          </a:r>
          <a:r>
            <a:rPr lang="es-ES" sz="1400" kern="1200" noProof="0" dirty="0" smtClean="0"/>
            <a:t> </a:t>
          </a:r>
          <a:r>
            <a:rPr lang="es-ES" sz="1400" strike="sngStrike" kern="1200" noProof="0" dirty="0" smtClean="0"/>
            <a:t>apropiadas</a:t>
          </a:r>
          <a:r>
            <a:rPr lang="es-ES" altLang="ja-JP" sz="1400" strike="noStrike" kern="1200" noProof="0" dirty="0" smtClean="0">
              <a:effectLst>
                <a:outerShdw blurRad="38100" dist="38100" dir="2700000" algn="tl">
                  <a:srgbClr val="000000">
                    <a:alpha val="43137"/>
                  </a:srgbClr>
                </a:outerShdw>
              </a:effectLst>
              <a:latin typeface="Arial" pitchFamily="34" charset="0"/>
              <a:cs typeface="Arial" pitchFamily="34" charset="0"/>
            </a:rPr>
            <a:t>”</a:t>
          </a:r>
          <a:endParaRPr lang="es-ES" sz="1400" strike="noStrike" kern="1200" noProof="0" dirty="0">
            <a:effectLst>
              <a:outerShdw blurRad="38100" dist="38100" dir="2700000" algn="tl">
                <a:srgbClr val="000000">
                  <a:alpha val="43137"/>
                </a:srgbClr>
              </a:outerShdw>
            </a:effectLst>
          </a:endParaRPr>
        </a:p>
      </dsp:txBody>
      <dsp:txXfrm>
        <a:off x="0" y="23346"/>
        <a:ext cx="6786153" cy="1209600"/>
      </dsp:txXfrm>
    </dsp:sp>
    <dsp:sp modelId="{43050ECD-A3E9-4C47-8FE6-BEA6034E9946}">
      <dsp:nvSpPr>
        <dsp:cNvPr id="0" name=""/>
        <dsp:cNvSpPr/>
      </dsp:nvSpPr>
      <dsp:spPr>
        <a:xfrm>
          <a:off x="0" y="1256292"/>
          <a:ext cx="6786153" cy="184464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s-ES" sz="1400" kern="1200" noProof="0" dirty="0" smtClean="0">
              <a:solidFill>
                <a:schemeClr val="tx1"/>
              </a:solidFill>
              <a:effectLst/>
              <a:latin typeface="+mn-lt"/>
              <a:ea typeface="+mn-ea"/>
              <a:cs typeface="+mn-cs"/>
            </a:rPr>
            <a:t>“</a:t>
          </a:r>
          <a:r>
            <a:rPr lang="es-ES" sz="1400" i="1" kern="1200" noProof="0" dirty="0" smtClean="0">
              <a:solidFill>
                <a:schemeClr val="tx1"/>
              </a:solidFill>
              <a:effectLst/>
              <a:latin typeface="+mn-lt"/>
              <a:ea typeface="+mn-ea"/>
              <a:cs typeface="+mn-cs"/>
            </a:rPr>
            <a:t>Mantenimiento de la integridad</a:t>
          </a:r>
          <a:r>
            <a:rPr lang="es-ES" sz="1400" kern="1200" noProof="0" dirty="0" smtClean="0">
              <a:solidFill>
                <a:schemeClr val="tx1"/>
              </a:solidFill>
              <a:effectLst/>
              <a:latin typeface="+mn-lt"/>
              <a:ea typeface="+mn-ea"/>
              <a:cs typeface="+mn-cs"/>
            </a:rPr>
            <a:t>” se sustituyó por “</a:t>
          </a:r>
          <a:r>
            <a:rPr lang="es-ES" sz="1400" i="1" kern="1200" noProof="0" dirty="0" smtClean="0">
              <a:solidFill>
                <a:schemeClr val="tx1"/>
              </a:solidFill>
              <a:effectLst/>
              <a:latin typeface="+mn-lt"/>
              <a:ea typeface="+mn-ea"/>
              <a:cs typeface="+mn-cs"/>
            </a:rPr>
            <a:t>Estado…que ha mantenido su integridad</a:t>
          </a:r>
          <a:r>
            <a:rPr lang="es-ES" sz="1400" kern="1200" noProof="0" dirty="0" smtClean="0">
              <a:solidFill>
                <a:schemeClr val="tx1"/>
              </a:solidFill>
              <a:effectLst/>
              <a:latin typeface="+mn-lt"/>
              <a:ea typeface="+mn-ea"/>
              <a:cs typeface="+mn-cs"/>
            </a:rPr>
            <a:t>” para reflejar correctamente que la seguridad fitosanitaria es un estado y no una acción.</a:t>
          </a:r>
          <a:endParaRPr lang="es-ES" sz="1400" kern="1200" noProof="0" dirty="0"/>
        </a:p>
        <a:p>
          <a:pPr marL="114300" lvl="1" indent="-114300" algn="l" defTabSz="622300">
            <a:lnSpc>
              <a:spcPct val="90000"/>
            </a:lnSpc>
            <a:spcBef>
              <a:spcPct val="0"/>
            </a:spcBef>
            <a:spcAft>
              <a:spcPct val="15000"/>
            </a:spcAft>
            <a:buChar char="••"/>
          </a:pPr>
          <a:r>
            <a:rPr lang="es-ES" sz="1400" kern="1200" noProof="0" dirty="0" smtClean="0">
              <a:solidFill>
                <a:schemeClr val="tx1"/>
              </a:solidFill>
              <a:effectLst/>
              <a:latin typeface="+mn-lt"/>
              <a:ea typeface="+mn-ea"/>
              <a:cs typeface="+mn-cs"/>
            </a:rPr>
            <a:t>De la misma manera, “</a:t>
          </a:r>
          <a:r>
            <a:rPr lang="es-ES" sz="1400" i="1" kern="1200" noProof="0" dirty="0" smtClean="0">
              <a:solidFill>
                <a:schemeClr val="tx1"/>
              </a:solidFill>
              <a:effectLst/>
              <a:latin typeface="+mn-lt"/>
              <a:ea typeface="+mn-ea"/>
              <a:cs typeface="+mn-cs"/>
            </a:rPr>
            <a:t>prevención de su infestación y contaminación…</a:t>
          </a:r>
          <a:r>
            <a:rPr lang="es-ES" sz="1400" kern="1200" noProof="0" dirty="0" smtClean="0">
              <a:solidFill>
                <a:schemeClr val="tx1"/>
              </a:solidFill>
              <a:effectLst/>
              <a:latin typeface="+mn-lt"/>
              <a:ea typeface="+mn-ea"/>
              <a:cs typeface="+mn-cs"/>
            </a:rPr>
            <a:t>” fue sustituido por “</a:t>
          </a:r>
          <a:r>
            <a:rPr lang="es-ES" sz="1400" i="1" kern="1200" noProof="0" dirty="0" smtClean="0">
              <a:solidFill>
                <a:schemeClr val="tx1"/>
              </a:solidFill>
              <a:effectLst/>
              <a:latin typeface="+mn-lt"/>
              <a:ea typeface="+mn-ea"/>
              <a:cs typeface="+mn-cs"/>
            </a:rPr>
            <a:t>en el que se ha prevenido la infestación y contaminación</a:t>
          </a:r>
          <a:r>
            <a:rPr lang="es-ES" sz="1400" kern="1200" noProof="0" dirty="0" smtClean="0">
              <a:solidFill>
                <a:schemeClr val="tx1"/>
              </a:solidFill>
              <a:effectLst/>
              <a:latin typeface="+mn-lt"/>
              <a:ea typeface="+mn-ea"/>
              <a:cs typeface="+mn-cs"/>
            </a:rPr>
            <a:t>”</a:t>
          </a:r>
          <a:endParaRPr lang="es-ES" sz="1400" kern="1200" noProof="0" dirty="0"/>
        </a:p>
        <a:p>
          <a:pPr marL="114300" lvl="1" indent="-114300" algn="l" defTabSz="622300">
            <a:lnSpc>
              <a:spcPct val="90000"/>
            </a:lnSpc>
            <a:spcBef>
              <a:spcPct val="0"/>
            </a:spcBef>
            <a:spcAft>
              <a:spcPct val="15000"/>
            </a:spcAft>
            <a:buChar char="••"/>
          </a:pPr>
          <a:r>
            <a:rPr lang="es-ES" sz="1400" kern="1200" noProof="0" dirty="0" smtClean="0">
              <a:solidFill>
                <a:schemeClr val="tx1"/>
              </a:solidFill>
              <a:effectLst/>
              <a:latin typeface="+mn-lt"/>
              <a:ea typeface="+mn-ea"/>
              <a:cs typeface="+mn-cs"/>
            </a:rPr>
            <a:t>La palabra “</a:t>
          </a:r>
          <a:r>
            <a:rPr lang="es-ES" sz="1400" i="1" kern="1200" noProof="0" dirty="0" smtClean="0">
              <a:solidFill>
                <a:schemeClr val="tx1"/>
              </a:solidFill>
              <a:effectLst/>
              <a:latin typeface="+mn-lt"/>
              <a:ea typeface="+mn-ea"/>
              <a:cs typeface="+mn-cs"/>
            </a:rPr>
            <a:t>apropiadas</a:t>
          </a:r>
          <a:r>
            <a:rPr lang="es-ES" sz="1400" kern="1200" noProof="0" dirty="0" smtClean="0">
              <a:solidFill>
                <a:schemeClr val="tx1"/>
              </a:solidFill>
              <a:effectLst/>
              <a:latin typeface="+mn-lt"/>
              <a:ea typeface="+mn-ea"/>
              <a:cs typeface="+mn-cs"/>
            </a:rPr>
            <a:t>” que califica las “</a:t>
          </a:r>
          <a:r>
            <a:rPr lang="es-ES" sz="1400" i="1" kern="1200" noProof="0" dirty="0" smtClean="0">
              <a:solidFill>
                <a:schemeClr val="tx1"/>
              </a:solidFill>
              <a:effectLst/>
              <a:latin typeface="+mn-lt"/>
              <a:ea typeface="+mn-ea"/>
              <a:cs typeface="+mn-cs"/>
            </a:rPr>
            <a:t>medidas fitosanitarias</a:t>
          </a:r>
          <a:r>
            <a:rPr lang="es-ES" sz="1400" kern="1200" noProof="0" dirty="0" smtClean="0">
              <a:solidFill>
                <a:schemeClr val="tx1"/>
              </a:solidFill>
              <a:effectLst/>
              <a:latin typeface="+mn-lt"/>
              <a:ea typeface="+mn-ea"/>
              <a:cs typeface="+mn-cs"/>
            </a:rPr>
            <a:t>” en la definición original se eliminó por considerarla innecesaria e inapropiada para una definición</a:t>
          </a:r>
          <a:endParaRPr lang="es-ES" sz="1400" kern="1200" noProof="0" dirty="0"/>
        </a:p>
      </dsp:txBody>
      <dsp:txXfrm>
        <a:off x="0" y="1256292"/>
        <a:ext cx="6786153" cy="184464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3313" y="-428836"/>
          <a:ext cx="6779525" cy="792000"/>
        </a:xfrm>
        <a:prstGeom prst="rect">
          <a:avLst/>
        </a:prstGeom>
        <a:solidFill>
          <a:srgbClr val="46DE54"/>
        </a:solidFill>
        <a:ln w="12700" cap="flat" cmpd="sng" algn="ctr">
          <a:solidFill>
            <a:srgbClr val="F6C23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l" defTabSz="622300">
            <a:lnSpc>
              <a:spcPct val="90000"/>
            </a:lnSpc>
            <a:spcBef>
              <a:spcPct val="0"/>
            </a:spcBef>
            <a:spcAft>
              <a:spcPts val="588"/>
            </a:spcAft>
          </a:pPr>
          <a:r>
            <a:rPr lang="es-ES" sz="1400" b="1" kern="1200" noProof="0" dirty="0" smtClean="0">
              <a:solidFill>
                <a:schemeClr val="tx1"/>
              </a:solidFill>
              <a:effectLst>
                <a:outerShdw blurRad="38100" dist="38100" dir="2700000" algn="tl">
                  <a:srgbClr val="000000">
                    <a:alpha val="43137"/>
                  </a:srgbClr>
                </a:outerShdw>
              </a:effectLst>
            </a:rPr>
            <a:t>“Vigilancia g</a:t>
          </a:r>
          <a:r>
            <a:rPr lang="es-ES" sz="1400" b="1" i="0" kern="1200" noProof="0" dirty="0" smtClean="0">
              <a:solidFill>
                <a:schemeClr val="tx1"/>
              </a:solidFill>
              <a:effectLst>
                <a:outerShdw blurRad="38100" dist="38100" dir="2700000" algn="tl">
                  <a:srgbClr val="000000">
                    <a:alpha val="43137"/>
                  </a:srgbClr>
                </a:outerShdw>
              </a:effectLst>
            </a:rPr>
            <a:t>eneral</a:t>
          </a:r>
          <a:r>
            <a:rPr lang="es-ES" sz="1400" b="1" kern="1200" noProof="0" dirty="0" smtClean="0">
              <a:solidFill>
                <a:schemeClr val="tx1"/>
              </a:solidFill>
              <a:effectLst>
                <a:outerShdw blurRad="38100" dist="38100" dir="2700000" algn="tl">
                  <a:srgbClr val="000000">
                    <a:alpha val="43137"/>
                  </a:srgbClr>
                </a:outerShdw>
              </a:effectLst>
            </a:rPr>
            <a:t>”:</a:t>
          </a:r>
        </a:p>
        <a:p>
          <a:pPr lvl="0" algn="l" defTabSz="622300">
            <a:lnSpc>
              <a:spcPct val="90000"/>
            </a:lnSpc>
            <a:spcBef>
              <a:spcPct val="0"/>
            </a:spcBef>
            <a:spcAft>
              <a:spcPts val="588"/>
            </a:spcAft>
          </a:pPr>
          <a:r>
            <a:rPr lang="es-ES" sz="1400" kern="1200" noProof="0" dirty="0" smtClean="0">
              <a:solidFill>
                <a:schemeClr val="tx1"/>
              </a:solidFill>
              <a:effectLst/>
            </a:rPr>
            <a:t>“</a:t>
          </a:r>
          <a:r>
            <a:rPr lang="es-ES" sz="1400" kern="1200" noProof="0" dirty="0" smtClean="0">
              <a:solidFill>
                <a:schemeClr val="tx1"/>
              </a:solidFill>
            </a:rPr>
            <a:t>Un proceso </a:t>
          </a:r>
          <a:r>
            <a:rPr lang="es-ES" sz="1400" b="1" kern="1200" noProof="0" dirty="0" smtClean="0">
              <a:solidFill>
                <a:schemeClr val="tx1"/>
              </a:solidFill>
            </a:rPr>
            <a:t>oficial </a:t>
          </a:r>
          <a:r>
            <a:rPr lang="es-ES" sz="1400" b="0" kern="1200" noProof="0" dirty="0" smtClean="0">
              <a:solidFill>
                <a:schemeClr val="tx1"/>
              </a:solidFill>
            </a:rPr>
            <a:t>mediante el cual se recopilan, analizan y verifican datos sobre </a:t>
          </a:r>
          <a:r>
            <a:rPr lang="es-ES" sz="1400" b="1" kern="1200" noProof="0" dirty="0" smtClean="0">
              <a:solidFill>
                <a:schemeClr val="tx1"/>
              </a:solidFill>
            </a:rPr>
            <a:t>plagas</a:t>
          </a:r>
          <a:r>
            <a:rPr lang="es-ES" sz="1400" kern="1200" noProof="0" dirty="0" smtClean="0">
              <a:solidFill>
                <a:schemeClr val="tx1"/>
              </a:solidFill>
            </a:rPr>
            <a:t> en un </a:t>
          </a:r>
          <a:r>
            <a:rPr lang="es-ES" sz="1400" b="1" kern="1200" noProof="0" dirty="0" smtClean="0">
              <a:solidFill>
                <a:schemeClr val="tx1"/>
              </a:solidFill>
            </a:rPr>
            <a:t>área</a:t>
          </a:r>
          <a:r>
            <a:rPr lang="es-ES" sz="1400" kern="1200" noProof="0" dirty="0" smtClean="0">
              <a:solidFill>
                <a:schemeClr val="tx1"/>
              </a:solidFill>
            </a:rPr>
            <a:t> a partir de varias fuentes que no son </a:t>
          </a:r>
          <a:r>
            <a:rPr lang="es-ES" sz="1400" b="1" kern="1200" noProof="0" dirty="0" smtClean="0">
              <a:solidFill>
                <a:schemeClr val="tx1"/>
              </a:solidFill>
            </a:rPr>
            <a:t>prospecciones</a:t>
          </a:r>
          <a:r>
            <a:rPr lang="es-ES" sz="1400" kern="1200" noProof="0" dirty="0" smtClean="0">
              <a:solidFill>
                <a:schemeClr val="tx1"/>
              </a:solidFill>
              <a:effectLst/>
            </a:rPr>
            <a:t>”</a:t>
          </a:r>
          <a:endParaRPr lang="es-ES" sz="1400" kern="1200" noProof="0" dirty="0">
            <a:solidFill>
              <a:schemeClr val="tx1"/>
            </a:solidFill>
            <a:effectLst/>
          </a:endParaRPr>
        </a:p>
      </dsp:txBody>
      <dsp:txXfrm>
        <a:off x="3313" y="-428836"/>
        <a:ext cx="6779525" cy="792000"/>
      </dsp:txXfrm>
    </dsp:sp>
    <dsp:sp modelId="{43050ECD-A3E9-4C47-8FE6-BEA6034E9946}">
      <dsp:nvSpPr>
        <dsp:cNvPr id="0" name=""/>
        <dsp:cNvSpPr/>
      </dsp:nvSpPr>
      <dsp:spPr>
        <a:xfrm>
          <a:off x="6627" y="297489"/>
          <a:ext cx="6779525" cy="2434883"/>
        </a:xfrm>
        <a:prstGeom prst="rect">
          <a:avLst/>
        </a:prstGeom>
        <a:solidFill>
          <a:srgbClr val="D4F5D6">
            <a:alpha val="90000"/>
          </a:srgbClr>
        </a:solidFill>
        <a:ln w="12700" cap="flat" cmpd="sng" algn="ctr">
          <a:solidFill>
            <a:srgbClr val="FDF4DA">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r>
            <a:rPr lang="es-ES" sz="1200" i="0" kern="1200" noProof="0" smtClean="0">
              <a:solidFill>
                <a:schemeClr val="tx1"/>
              </a:solidFill>
              <a:effectLst/>
              <a:latin typeface="+mn-lt"/>
              <a:ea typeface="+mn-ea"/>
              <a:cs typeface="+mn-cs"/>
            </a:rPr>
            <a:t>En la definición actual de “</a:t>
          </a:r>
          <a:r>
            <a:rPr lang="es-ES" sz="1200" i="1" kern="1200" noProof="0" smtClean="0">
              <a:solidFill>
                <a:schemeClr val="tx1"/>
              </a:solidFill>
              <a:effectLst/>
              <a:latin typeface="+mn-lt"/>
              <a:ea typeface="+mn-ea"/>
              <a:cs typeface="+mn-cs"/>
            </a:rPr>
            <a:t>vigilancia"</a:t>
          </a:r>
          <a:r>
            <a:rPr lang="es-ES" sz="1200" i="0" kern="1200" noProof="0" smtClean="0">
              <a:solidFill>
                <a:schemeClr val="tx1"/>
              </a:solidFill>
              <a:effectLst/>
              <a:latin typeface="+mn-lt"/>
              <a:ea typeface="+mn-ea"/>
              <a:cs typeface="+mn-cs"/>
            </a:rPr>
            <a:t>, la “</a:t>
          </a:r>
          <a:r>
            <a:rPr lang="es-ES" sz="1200" i="1" kern="1200" noProof="0" smtClean="0">
              <a:solidFill>
                <a:schemeClr val="tx1"/>
              </a:solidFill>
              <a:effectLst/>
              <a:latin typeface="+mn-lt"/>
              <a:ea typeface="+mn-ea"/>
              <a:cs typeface="+mn-cs"/>
            </a:rPr>
            <a:t>prospección</a:t>
          </a:r>
          <a:r>
            <a:rPr lang="es-ES" sz="1200" i="0" kern="1200" noProof="0" smtClean="0">
              <a:solidFill>
                <a:schemeClr val="tx1"/>
              </a:solidFill>
              <a:effectLst/>
              <a:latin typeface="+mn-lt"/>
              <a:ea typeface="+mn-ea"/>
              <a:cs typeface="+mn-cs"/>
            </a:rPr>
            <a:t>” y el “</a:t>
          </a:r>
          <a:r>
            <a:rPr lang="es-ES" sz="1200" i="1" kern="1200" noProof="0" smtClean="0">
              <a:solidFill>
                <a:schemeClr val="tx1"/>
              </a:solidFill>
              <a:effectLst/>
              <a:latin typeface="+mn-lt"/>
              <a:ea typeface="+mn-ea"/>
              <a:cs typeface="+mn-cs"/>
            </a:rPr>
            <a:t>monitoreo</a:t>
          </a:r>
          <a:r>
            <a:rPr lang="es-ES" sz="1200" i="0" kern="1200" noProof="0" smtClean="0">
              <a:solidFill>
                <a:schemeClr val="tx1"/>
              </a:solidFill>
              <a:effectLst/>
              <a:latin typeface="+mn-lt"/>
              <a:ea typeface="+mn-ea"/>
              <a:cs typeface="+mn-cs"/>
            </a:rPr>
            <a:t>” hacen referencia a la vigilancia específica y los “</a:t>
          </a:r>
          <a:r>
            <a:rPr lang="es-ES" sz="1200" i="1" kern="1200" noProof="0" smtClean="0">
              <a:solidFill>
                <a:schemeClr val="tx1"/>
              </a:solidFill>
              <a:effectLst/>
              <a:latin typeface="+mn-lt"/>
              <a:ea typeface="+mn-ea"/>
              <a:cs typeface="+mn-cs"/>
            </a:rPr>
            <a:t>otros procedimientos</a:t>
          </a:r>
          <a:r>
            <a:rPr lang="es-ES" sz="1200" kern="1200" noProof="0" smtClean="0">
              <a:solidFill>
                <a:schemeClr val="tx1"/>
              </a:solidFill>
              <a:effectLst/>
              <a:latin typeface="+mn-lt"/>
              <a:ea typeface="+mn-ea"/>
              <a:cs typeface="+mn-cs"/>
            </a:rPr>
            <a:t>” a la vigilancia general</a:t>
          </a:r>
          <a:endParaRPr lang="es-ES" sz="1200" kern="1200" noProof="0"/>
        </a:p>
        <a:p>
          <a:pPr marL="114300" lvl="1" indent="-114300" algn="l" defTabSz="533400">
            <a:lnSpc>
              <a:spcPct val="90000"/>
            </a:lnSpc>
            <a:spcBef>
              <a:spcPct val="0"/>
            </a:spcBef>
            <a:spcAft>
              <a:spcPct val="15000"/>
            </a:spcAft>
            <a:buChar char="••"/>
          </a:pPr>
          <a:r>
            <a:rPr lang="es-ES" sz="1200" i="0" kern="1200" noProof="0" dirty="0" smtClean="0">
              <a:solidFill>
                <a:schemeClr val="tx1"/>
              </a:solidFill>
              <a:effectLst/>
              <a:latin typeface="+mn-lt"/>
              <a:ea typeface="+mn-ea"/>
              <a:cs typeface="+mn-cs"/>
            </a:rPr>
            <a:t>La definición propuesta de vigilancia general hace referencia a “</a:t>
          </a:r>
          <a:r>
            <a:rPr lang="es-ES" sz="1200" i="1" kern="1200" noProof="0" dirty="0" smtClean="0">
              <a:solidFill>
                <a:schemeClr val="tx1"/>
              </a:solidFill>
              <a:effectLst/>
              <a:latin typeface="+mn-lt"/>
              <a:ea typeface="+mn-ea"/>
              <a:cs typeface="+mn-cs"/>
            </a:rPr>
            <a:t>varias fuentes</a:t>
          </a:r>
          <a:r>
            <a:rPr lang="es-ES" sz="1200" i="0" kern="1200" noProof="0" dirty="0" smtClean="0">
              <a:solidFill>
                <a:schemeClr val="tx1"/>
              </a:solidFill>
              <a:effectLst/>
              <a:latin typeface="+mn-lt"/>
              <a:ea typeface="+mn-ea"/>
              <a:cs typeface="+mn-cs"/>
            </a:rPr>
            <a:t>” en vez de “</a:t>
          </a:r>
          <a:r>
            <a:rPr lang="es-ES" sz="1200" i="1" kern="1200" noProof="0" dirty="0" smtClean="0">
              <a:solidFill>
                <a:schemeClr val="tx1"/>
              </a:solidFill>
              <a:effectLst/>
              <a:latin typeface="+mn-lt"/>
              <a:ea typeface="+mn-ea"/>
              <a:cs typeface="+mn-cs"/>
            </a:rPr>
            <a:t>procedimientos</a:t>
          </a:r>
          <a:r>
            <a:rPr lang="es-ES" sz="1200" i="0" kern="1200" noProof="0" dirty="0" smtClean="0">
              <a:solidFill>
                <a:schemeClr val="tx1"/>
              </a:solidFill>
              <a:effectLst/>
              <a:latin typeface="+mn-lt"/>
              <a:ea typeface="+mn-ea"/>
              <a:cs typeface="+mn-cs"/>
            </a:rPr>
            <a:t>” para permitir fuentes de datos que no sean procedimientos. Dichas fuentes de datos pueden ser oficiales o no tal como se explica en la NIMF 6 (</a:t>
          </a:r>
          <a:r>
            <a:rPr lang="es-ES" sz="1200" i="1" kern="1200" noProof="0" dirty="0" smtClean="0">
              <a:solidFill>
                <a:schemeClr val="tx1"/>
              </a:solidFill>
              <a:effectLst/>
              <a:latin typeface="+mn-lt"/>
              <a:ea typeface="+mn-ea"/>
              <a:cs typeface="+mn-cs"/>
            </a:rPr>
            <a:t>Vigilancia</a:t>
          </a:r>
          <a:r>
            <a:rPr lang="es-ES" sz="1200" i="0" kern="1200" noProof="0" dirty="0" smtClean="0">
              <a:solidFill>
                <a:schemeClr val="tx1"/>
              </a:solidFill>
              <a:effectLst/>
              <a:latin typeface="+mn-lt"/>
              <a:ea typeface="+mn-ea"/>
              <a:cs typeface="+mn-cs"/>
            </a:rPr>
            <a:t>)</a:t>
          </a:r>
          <a:endParaRPr lang="es-ES" altLang="ja-JP" sz="1200" kern="1200" noProof="0" dirty="0"/>
        </a:p>
        <a:p>
          <a:pPr marL="114300" lvl="1" indent="-114300" algn="l" defTabSz="533400">
            <a:lnSpc>
              <a:spcPct val="90000"/>
            </a:lnSpc>
            <a:spcBef>
              <a:spcPct val="0"/>
            </a:spcBef>
            <a:spcAft>
              <a:spcPct val="15000"/>
            </a:spcAft>
            <a:buChar char="••"/>
          </a:pPr>
          <a:r>
            <a:rPr lang="es-ES" sz="1200" i="0" kern="1200" noProof="0" dirty="0" smtClean="0">
              <a:solidFill>
                <a:schemeClr val="tx1"/>
              </a:solidFill>
              <a:effectLst/>
              <a:latin typeface="+mn-lt"/>
              <a:ea typeface="+mn-ea"/>
              <a:cs typeface="+mn-cs"/>
            </a:rPr>
            <a:t>En relación a los “</a:t>
          </a:r>
          <a:r>
            <a:rPr lang="es-ES" sz="1200" i="1" kern="1200" noProof="0" dirty="0" smtClean="0">
              <a:solidFill>
                <a:schemeClr val="tx1"/>
              </a:solidFill>
              <a:effectLst/>
              <a:latin typeface="+mn-lt"/>
              <a:ea typeface="+mn-ea"/>
              <a:cs typeface="+mn-cs"/>
            </a:rPr>
            <a:t>datos</a:t>
          </a:r>
          <a:r>
            <a:rPr lang="es-ES" sz="1200" i="0" kern="1200" noProof="0" dirty="0" smtClean="0">
              <a:solidFill>
                <a:schemeClr val="tx1"/>
              </a:solidFill>
              <a:effectLst/>
              <a:latin typeface="+mn-lt"/>
              <a:ea typeface="+mn-ea"/>
              <a:cs typeface="+mn-cs"/>
            </a:rPr>
            <a:t>” o la “</a:t>
          </a:r>
          <a:r>
            <a:rPr lang="es-ES" sz="1200" i="1" kern="1200" noProof="0" dirty="0" smtClean="0">
              <a:solidFill>
                <a:schemeClr val="tx1"/>
              </a:solidFill>
              <a:effectLst/>
              <a:latin typeface="+mn-lt"/>
              <a:ea typeface="+mn-ea"/>
              <a:cs typeface="+mn-cs"/>
            </a:rPr>
            <a:t>información</a:t>
          </a:r>
          <a:r>
            <a:rPr lang="es-ES" sz="1200" i="0" kern="1200" noProof="0" dirty="0" smtClean="0">
              <a:solidFill>
                <a:schemeClr val="tx1"/>
              </a:solidFill>
              <a:effectLst/>
              <a:latin typeface="+mn-lt"/>
              <a:ea typeface="+mn-ea"/>
              <a:cs typeface="+mn-cs"/>
            </a:rPr>
            <a:t>” obtenidos en la vigilancia</a:t>
          </a:r>
          <a:r>
            <a:rPr lang="es-ES" sz="1200" kern="1200" noProof="0" dirty="0" smtClean="0">
              <a:solidFill>
                <a:schemeClr val="tx1"/>
              </a:solidFill>
              <a:effectLst/>
              <a:latin typeface="+mn-lt"/>
              <a:ea typeface="+mn-ea"/>
              <a:cs typeface="+mn-cs"/>
            </a:rPr>
            <a:t>, los “</a:t>
          </a:r>
          <a:r>
            <a:rPr lang="es-ES" sz="1200" i="1" kern="1200" noProof="0" dirty="0" smtClean="0">
              <a:solidFill>
                <a:schemeClr val="tx1"/>
              </a:solidFill>
              <a:effectLst/>
              <a:latin typeface="+mn-lt"/>
              <a:ea typeface="+mn-ea"/>
              <a:cs typeface="+mn-cs"/>
            </a:rPr>
            <a:t>datos</a:t>
          </a:r>
          <a:r>
            <a:rPr lang="es-ES" sz="1200" kern="1200" noProof="0" dirty="0" smtClean="0">
              <a:solidFill>
                <a:schemeClr val="tx1"/>
              </a:solidFill>
              <a:effectLst/>
              <a:latin typeface="+mn-lt"/>
              <a:ea typeface="+mn-ea"/>
              <a:cs typeface="+mn-cs"/>
            </a:rPr>
            <a:t>” hacen referencia a los datos en bruto recolectados, los cuales luego de analizados y verificados se transforman en “</a:t>
          </a:r>
          <a:r>
            <a:rPr lang="es-ES" sz="1200" i="1" kern="1200" noProof="0" dirty="0" smtClean="0">
              <a:solidFill>
                <a:schemeClr val="tx1"/>
              </a:solidFill>
              <a:effectLst/>
              <a:latin typeface="+mn-lt"/>
              <a:ea typeface="+mn-ea"/>
              <a:cs typeface="+mn-cs"/>
            </a:rPr>
            <a:t>información</a:t>
          </a:r>
          <a:r>
            <a:rPr lang="es-ES" sz="1200" kern="1200" noProof="0" dirty="0" smtClean="0">
              <a:solidFill>
                <a:schemeClr val="tx1"/>
              </a:solidFill>
              <a:effectLst/>
              <a:latin typeface="+mn-lt"/>
              <a:ea typeface="+mn-ea"/>
              <a:cs typeface="+mn-cs"/>
            </a:rPr>
            <a:t>”. Por lo tanto, en el contexto de la vigilancia general es apropiado hacer referencia a los “</a:t>
          </a:r>
          <a:r>
            <a:rPr lang="es-ES" sz="1200" i="1" kern="1200" noProof="0" dirty="0" smtClean="0">
              <a:solidFill>
                <a:schemeClr val="tx1"/>
              </a:solidFill>
              <a:effectLst/>
              <a:latin typeface="+mn-lt"/>
              <a:ea typeface="+mn-ea"/>
              <a:cs typeface="+mn-cs"/>
            </a:rPr>
            <a:t>datos”</a:t>
          </a:r>
          <a:r>
            <a:rPr lang="es-ES" sz="1200" i="0" kern="1200" noProof="0" dirty="0" smtClean="0">
              <a:solidFill>
                <a:schemeClr val="tx1"/>
              </a:solidFill>
              <a:effectLst/>
              <a:latin typeface="+mn-lt"/>
              <a:ea typeface="+mn-ea"/>
              <a:cs typeface="+mn-cs"/>
            </a:rPr>
            <a:t>.</a:t>
          </a:r>
          <a:endParaRPr lang="es-ES" altLang="ja-JP" sz="1200" i="0" kern="1200" noProof="0" dirty="0"/>
        </a:p>
        <a:p>
          <a:pPr marL="114300" lvl="1" indent="-114300" algn="l" defTabSz="533400">
            <a:lnSpc>
              <a:spcPct val="90000"/>
            </a:lnSpc>
            <a:spcBef>
              <a:spcPct val="0"/>
            </a:spcBef>
            <a:spcAft>
              <a:spcPct val="15000"/>
            </a:spcAft>
            <a:buChar char="••"/>
          </a:pPr>
          <a:r>
            <a:rPr lang="es-ES" sz="1200" kern="1200" noProof="0" dirty="0" smtClean="0">
              <a:solidFill>
                <a:schemeClr val="tx1"/>
              </a:solidFill>
              <a:effectLst/>
              <a:latin typeface="+mn-lt"/>
              <a:ea typeface="+mn-ea"/>
              <a:cs typeface="+mn-cs"/>
            </a:rPr>
            <a:t>Los datos que se obtienen de la vigilancia general no son oficiales hasta que se hayan aprobado por la ONPF, por lo tanto el proceso no termina con la recolección de datos dado que el análisis y la verificación son también elementos importantes del proceso si se utilizan fuentes de datos no oficiales.</a:t>
          </a:r>
          <a:endParaRPr lang="es-ES" altLang="ja-JP" sz="1200" kern="1200" noProof="0" dirty="0"/>
        </a:p>
      </dsp:txBody>
      <dsp:txXfrm>
        <a:off x="6627" y="297489"/>
        <a:ext cx="6779525" cy="243488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3313" y="-471644"/>
          <a:ext cx="6779525" cy="792000"/>
        </a:xfrm>
        <a:prstGeom prst="rect">
          <a:avLst/>
        </a:prstGeom>
        <a:solidFill>
          <a:srgbClr val="46DE54"/>
        </a:solidFill>
        <a:ln w="12700" cap="flat" cmpd="sng" algn="ctr">
          <a:solidFill>
            <a:srgbClr val="F6C23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l" defTabSz="622300">
            <a:lnSpc>
              <a:spcPct val="90000"/>
            </a:lnSpc>
            <a:spcBef>
              <a:spcPct val="0"/>
            </a:spcBef>
            <a:spcAft>
              <a:spcPts val="588"/>
            </a:spcAft>
          </a:pPr>
          <a:r>
            <a:rPr lang="en-US" sz="1400" b="1" kern="1200" dirty="0" smtClean="0">
              <a:solidFill>
                <a:schemeClr val="tx1"/>
              </a:solidFill>
              <a:effectLst>
                <a:outerShdw blurRad="38100" dist="38100" dir="2700000" algn="tl">
                  <a:srgbClr val="000000">
                    <a:alpha val="43137"/>
                  </a:srgbClr>
                </a:outerShdw>
              </a:effectLst>
            </a:rPr>
            <a:t>“</a:t>
          </a:r>
          <a:r>
            <a:rPr lang="es-ES" sz="1400" b="1" kern="1200" noProof="0" dirty="0" smtClean="0">
              <a:solidFill>
                <a:schemeClr val="tx1"/>
              </a:solidFill>
              <a:effectLst>
                <a:outerShdw blurRad="38100" dist="38100" dir="2700000" algn="tl">
                  <a:srgbClr val="000000">
                    <a:alpha val="43137"/>
                  </a:srgbClr>
                </a:outerShdw>
              </a:effectLst>
            </a:rPr>
            <a:t>Vigilancia espe</a:t>
          </a:r>
          <a:r>
            <a:rPr lang="es-ES" sz="1400" b="1" i="0" kern="1200" noProof="0" dirty="0" smtClean="0">
              <a:solidFill>
                <a:schemeClr val="tx1"/>
              </a:solidFill>
              <a:effectLst>
                <a:outerShdw blurRad="38100" dist="38100" dir="2700000" algn="tl">
                  <a:srgbClr val="000000">
                    <a:alpha val="43137"/>
                  </a:srgbClr>
                </a:outerShdw>
              </a:effectLst>
            </a:rPr>
            <a:t>cifica</a:t>
          </a:r>
          <a:r>
            <a:rPr lang="es-ES" sz="1400" b="1" kern="1200" noProof="0" dirty="0" smtClean="0">
              <a:solidFill>
                <a:schemeClr val="tx1"/>
              </a:solidFill>
              <a:effectLst>
                <a:outerShdw blurRad="38100" dist="38100" dir="2700000" algn="tl">
                  <a:srgbClr val="000000">
                    <a:alpha val="43137"/>
                  </a:srgbClr>
                </a:outerShdw>
              </a:effectLst>
            </a:rPr>
            <a:t>”:</a:t>
          </a:r>
        </a:p>
        <a:p>
          <a:pPr lvl="0" algn="l" defTabSz="622300">
            <a:lnSpc>
              <a:spcPct val="90000"/>
            </a:lnSpc>
            <a:spcBef>
              <a:spcPct val="0"/>
            </a:spcBef>
            <a:spcAft>
              <a:spcPts val="588"/>
            </a:spcAft>
          </a:pPr>
          <a:r>
            <a:rPr lang="es-ES" sz="1400" kern="1200" noProof="0" dirty="0" smtClean="0">
              <a:solidFill>
                <a:schemeClr val="tx1"/>
              </a:solidFill>
              <a:effectLst/>
            </a:rPr>
            <a:t>“U</a:t>
          </a:r>
          <a:r>
            <a:rPr lang="es-ES" sz="1400" kern="1200" noProof="0" dirty="0" smtClean="0">
              <a:solidFill>
                <a:schemeClr val="tx1"/>
              </a:solidFill>
            </a:rPr>
            <a:t>n proceso </a:t>
          </a:r>
          <a:r>
            <a:rPr lang="es-ES" sz="1400" b="1" kern="1200" noProof="0" dirty="0" smtClean="0">
              <a:solidFill>
                <a:schemeClr val="tx1"/>
              </a:solidFill>
            </a:rPr>
            <a:t>oficial</a:t>
          </a:r>
          <a:r>
            <a:rPr lang="es-ES" sz="1400" kern="1200" noProof="0" dirty="0" smtClean="0">
              <a:solidFill>
                <a:schemeClr val="tx1"/>
              </a:solidFill>
            </a:rPr>
            <a:t> para obtener información sobre </a:t>
          </a:r>
          <a:r>
            <a:rPr lang="es-ES" sz="1400" b="1" kern="1200" noProof="0" dirty="0" smtClean="0">
              <a:solidFill>
                <a:schemeClr val="tx1"/>
              </a:solidFill>
            </a:rPr>
            <a:t>plagas</a:t>
          </a:r>
          <a:r>
            <a:rPr lang="es-ES" sz="1400" kern="1200" noProof="0" dirty="0" smtClean="0">
              <a:solidFill>
                <a:schemeClr val="tx1"/>
              </a:solidFill>
            </a:rPr>
            <a:t> en un </a:t>
          </a:r>
          <a:r>
            <a:rPr lang="es-ES" sz="1400" b="1" kern="1200" noProof="0" dirty="0" smtClean="0">
              <a:solidFill>
                <a:schemeClr val="tx1"/>
              </a:solidFill>
            </a:rPr>
            <a:t>área</a:t>
          </a:r>
          <a:r>
            <a:rPr lang="es-ES" sz="1400" kern="1200" noProof="0" dirty="0" smtClean="0">
              <a:solidFill>
                <a:schemeClr val="tx1"/>
              </a:solidFill>
            </a:rPr>
            <a:t> mediante </a:t>
          </a:r>
          <a:r>
            <a:rPr lang="es-ES" sz="1400" b="1" kern="1200" noProof="0" dirty="0" smtClean="0">
              <a:solidFill>
                <a:schemeClr val="tx1"/>
              </a:solidFill>
            </a:rPr>
            <a:t>prospecciones</a:t>
          </a:r>
          <a:r>
            <a:rPr lang="es-ES" sz="1400" kern="1200" noProof="0" dirty="0" smtClean="0">
              <a:solidFill>
                <a:schemeClr val="tx1"/>
              </a:solidFill>
            </a:rPr>
            <a:t>.</a:t>
          </a:r>
          <a:r>
            <a:rPr lang="es-ES" sz="1400" kern="1200" noProof="0" dirty="0" smtClean="0">
              <a:solidFill>
                <a:schemeClr val="tx1"/>
              </a:solidFill>
              <a:effectLst/>
            </a:rPr>
            <a:t>” </a:t>
          </a:r>
          <a:endParaRPr lang="es-ES" sz="1400" kern="1200" noProof="0" dirty="0">
            <a:solidFill>
              <a:schemeClr val="tx1"/>
            </a:solidFill>
            <a:effectLst/>
          </a:endParaRPr>
        </a:p>
      </dsp:txBody>
      <dsp:txXfrm>
        <a:off x="3313" y="-471644"/>
        <a:ext cx="6779525" cy="792000"/>
      </dsp:txXfrm>
    </dsp:sp>
    <dsp:sp modelId="{43050ECD-A3E9-4C47-8FE6-BEA6034E9946}">
      <dsp:nvSpPr>
        <dsp:cNvPr id="0" name=""/>
        <dsp:cNvSpPr/>
      </dsp:nvSpPr>
      <dsp:spPr>
        <a:xfrm>
          <a:off x="0" y="268043"/>
          <a:ext cx="6779525" cy="1939460"/>
        </a:xfrm>
        <a:prstGeom prst="rect">
          <a:avLst/>
        </a:prstGeom>
        <a:solidFill>
          <a:srgbClr val="D4F5D6">
            <a:alpha val="90000"/>
          </a:srgbClr>
        </a:solidFill>
        <a:ln w="12700" cap="flat" cmpd="sng" algn="ctr">
          <a:solidFill>
            <a:srgbClr val="FDF4DA">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s-ES" sz="1400" kern="1200" noProof="0" dirty="0" smtClean="0">
              <a:solidFill>
                <a:schemeClr val="tx1"/>
              </a:solidFill>
              <a:effectLst/>
              <a:latin typeface="+mn-lt"/>
              <a:ea typeface="+mn-ea"/>
              <a:cs typeface="+mn-cs"/>
            </a:rPr>
            <a:t>La revisión de la NIMF 6 (</a:t>
          </a:r>
          <a:r>
            <a:rPr lang="es-ES" sz="1400" i="1" kern="1200" noProof="0" dirty="0" smtClean="0">
              <a:solidFill>
                <a:schemeClr val="tx1"/>
              </a:solidFill>
              <a:effectLst/>
              <a:latin typeface="+mn-lt"/>
              <a:ea typeface="+mn-ea"/>
              <a:cs typeface="+mn-cs"/>
            </a:rPr>
            <a:t>Vigilancia</a:t>
          </a:r>
          <a:r>
            <a:rPr lang="es-ES" sz="1400" kern="1200" noProof="0" dirty="0" smtClean="0">
              <a:solidFill>
                <a:schemeClr val="tx1"/>
              </a:solidFill>
              <a:effectLst/>
              <a:latin typeface="+mn-lt"/>
              <a:ea typeface="+mn-ea"/>
              <a:cs typeface="+mn-cs"/>
            </a:rPr>
            <a:t>) resultó en un pequeño cambio en el significado de vigilancia general y específica, ya que la versión anterior de la NIMF 6 se refería a “</a:t>
          </a:r>
          <a:r>
            <a:rPr lang="es-ES" sz="1400" i="1" kern="1200" noProof="0" dirty="0" smtClean="0">
              <a:solidFill>
                <a:schemeClr val="tx1"/>
              </a:solidFill>
              <a:effectLst/>
              <a:latin typeface="+mn-lt"/>
              <a:ea typeface="+mn-ea"/>
              <a:cs typeface="+mn-cs"/>
            </a:rPr>
            <a:t>prospecciones especificas</a:t>
          </a:r>
          <a:r>
            <a:rPr lang="es-ES" sz="1400" kern="1200" noProof="0" dirty="0" smtClean="0">
              <a:solidFill>
                <a:schemeClr val="tx1"/>
              </a:solidFill>
              <a:effectLst/>
              <a:latin typeface="+mn-lt"/>
              <a:ea typeface="+mn-ea"/>
              <a:cs typeface="+mn-cs"/>
            </a:rPr>
            <a:t>” para lo que ahora se denomina “</a:t>
          </a:r>
          <a:r>
            <a:rPr lang="es-ES" sz="1400" i="1" kern="1200" noProof="0" dirty="0" smtClean="0">
              <a:solidFill>
                <a:schemeClr val="tx1"/>
              </a:solidFill>
              <a:effectLst/>
              <a:latin typeface="+mn-lt"/>
              <a:ea typeface="+mn-ea"/>
              <a:cs typeface="+mn-cs"/>
            </a:rPr>
            <a:t>vigilancia específica</a:t>
          </a:r>
          <a:r>
            <a:rPr lang="es-ES" sz="1400" kern="1200" noProof="0" dirty="0" smtClean="0">
              <a:solidFill>
                <a:schemeClr val="tx1"/>
              </a:solidFill>
              <a:effectLst/>
              <a:latin typeface="+mn-lt"/>
              <a:ea typeface="+mn-ea"/>
              <a:cs typeface="+mn-cs"/>
            </a:rPr>
            <a:t>”</a:t>
          </a:r>
          <a:endParaRPr lang="es-ES" sz="1400" kern="1200" noProof="0" dirty="0"/>
        </a:p>
        <a:p>
          <a:pPr marL="114300" lvl="1" indent="-114300" algn="l" defTabSz="622300">
            <a:lnSpc>
              <a:spcPct val="90000"/>
            </a:lnSpc>
            <a:spcBef>
              <a:spcPct val="0"/>
            </a:spcBef>
            <a:spcAft>
              <a:spcPct val="15000"/>
            </a:spcAft>
            <a:buChar char="••"/>
          </a:pPr>
          <a:r>
            <a:rPr lang="es-ES" sz="1400" kern="1200" noProof="0" dirty="0" smtClean="0">
              <a:solidFill>
                <a:schemeClr val="tx1"/>
              </a:solidFill>
              <a:effectLst/>
              <a:latin typeface="+mn-lt"/>
              <a:ea typeface="+mn-ea"/>
              <a:cs typeface="+mn-cs"/>
            </a:rPr>
            <a:t>La única distinción entre vigilancia general y específica es la fuente de datos, dado que ambos tipos de vigilancia pueden ser dirigidas a plagas específicas</a:t>
          </a:r>
          <a:endParaRPr lang="es-ES" sz="1400" kern="1200" noProof="0" dirty="0"/>
        </a:p>
        <a:p>
          <a:pPr marL="114300" lvl="1" indent="-114300" algn="l" defTabSz="622300">
            <a:lnSpc>
              <a:spcPct val="90000"/>
            </a:lnSpc>
            <a:spcBef>
              <a:spcPct val="0"/>
            </a:spcBef>
            <a:spcAft>
              <a:spcPct val="15000"/>
            </a:spcAft>
            <a:buChar char="••"/>
          </a:pPr>
          <a:r>
            <a:rPr lang="es-ES" sz="1400" kern="1200" noProof="0" smtClean="0">
              <a:solidFill>
                <a:schemeClr val="tx1"/>
              </a:solidFill>
              <a:effectLst/>
              <a:latin typeface="+mn-lt"/>
              <a:ea typeface="+mn-ea"/>
              <a:cs typeface="+mn-cs"/>
            </a:rPr>
            <a:t>“</a:t>
          </a:r>
          <a:r>
            <a:rPr lang="es-ES" sz="1400" i="1" kern="1200" noProof="0" smtClean="0">
              <a:solidFill>
                <a:schemeClr val="tx1"/>
              </a:solidFill>
              <a:effectLst/>
              <a:latin typeface="+mn-lt"/>
              <a:ea typeface="+mn-ea"/>
              <a:cs typeface="+mn-cs"/>
            </a:rPr>
            <a:t>Vigilancia específica</a:t>
          </a:r>
          <a:r>
            <a:rPr lang="es-ES" sz="1400" kern="1200" noProof="0" smtClean="0">
              <a:solidFill>
                <a:schemeClr val="tx1"/>
              </a:solidFill>
              <a:effectLst/>
              <a:latin typeface="+mn-lt"/>
              <a:ea typeface="+mn-ea"/>
              <a:cs typeface="+mn-cs"/>
            </a:rPr>
            <a:t>” se realiza mediante “prospecciones”</a:t>
          </a:r>
          <a:endParaRPr lang="es-ES" sz="1400" kern="1200" noProof="0"/>
        </a:p>
        <a:p>
          <a:pPr marL="114300" lvl="1" indent="-114300" algn="l" defTabSz="622300">
            <a:lnSpc>
              <a:spcPct val="90000"/>
            </a:lnSpc>
            <a:spcBef>
              <a:spcPct val="0"/>
            </a:spcBef>
            <a:spcAft>
              <a:spcPct val="15000"/>
            </a:spcAft>
            <a:buChar char="••"/>
          </a:pPr>
          <a:r>
            <a:rPr lang="es-ES" sz="1400" kern="1200" noProof="0" dirty="0" smtClean="0">
              <a:solidFill>
                <a:schemeClr val="tx1"/>
              </a:solidFill>
              <a:effectLst/>
              <a:latin typeface="+mn-lt"/>
              <a:ea typeface="+mn-ea"/>
              <a:cs typeface="+mn-cs"/>
            </a:rPr>
            <a:t>En relación a </a:t>
          </a:r>
          <a:r>
            <a:rPr lang="es-ES" sz="1400" i="0" kern="1200" noProof="0" dirty="0" smtClean="0">
              <a:solidFill>
                <a:schemeClr val="tx1"/>
              </a:solidFill>
              <a:effectLst/>
              <a:latin typeface="+mn-lt"/>
              <a:ea typeface="+mn-ea"/>
              <a:cs typeface="+mn-cs"/>
            </a:rPr>
            <a:t>“</a:t>
          </a:r>
          <a:r>
            <a:rPr lang="es-ES" sz="1400" i="1" kern="1200" noProof="0" dirty="0" smtClean="0">
              <a:solidFill>
                <a:schemeClr val="tx1"/>
              </a:solidFill>
              <a:effectLst/>
              <a:latin typeface="+mn-lt"/>
              <a:ea typeface="+mn-ea"/>
              <a:cs typeface="+mn-cs"/>
            </a:rPr>
            <a:t>datos</a:t>
          </a:r>
          <a:r>
            <a:rPr lang="es-ES" sz="1400" i="0" kern="1200" noProof="0" dirty="0" smtClean="0">
              <a:solidFill>
                <a:schemeClr val="tx1"/>
              </a:solidFill>
              <a:effectLst/>
              <a:latin typeface="+mn-lt"/>
              <a:ea typeface="+mn-ea"/>
              <a:cs typeface="+mn-cs"/>
            </a:rPr>
            <a:t>” o “</a:t>
          </a:r>
          <a:r>
            <a:rPr lang="es-ES" sz="1400" i="1" kern="1200" noProof="0" dirty="0" smtClean="0">
              <a:solidFill>
                <a:schemeClr val="tx1"/>
              </a:solidFill>
              <a:effectLst/>
              <a:latin typeface="+mn-lt"/>
              <a:ea typeface="+mn-ea"/>
              <a:cs typeface="+mn-cs"/>
            </a:rPr>
            <a:t>información</a:t>
          </a:r>
          <a:r>
            <a:rPr lang="es-ES" sz="1400" i="0" kern="1200" noProof="0" dirty="0" smtClean="0">
              <a:solidFill>
                <a:schemeClr val="tx1"/>
              </a:solidFill>
              <a:effectLst/>
              <a:latin typeface="+mn-lt"/>
              <a:ea typeface="+mn-ea"/>
              <a:cs typeface="+mn-cs"/>
            </a:rPr>
            <a:t>” que se obtengan de la vigilancia</a:t>
          </a:r>
          <a:r>
            <a:rPr lang="es-ES" sz="1400" kern="1200" noProof="0" dirty="0" smtClean="0">
              <a:solidFill>
                <a:schemeClr val="tx1"/>
              </a:solidFill>
              <a:effectLst/>
              <a:latin typeface="+mn-lt"/>
              <a:ea typeface="+mn-ea"/>
              <a:cs typeface="+mn-cs"/>
            </a:rPr>
            <a:t>, “</a:t>
          </a:r>
          <a:r>
            <a:rPr lang="es-ES" sz="1400" i="1" kern="1200" noProof="0" dirty="0" smtClean="0">
              <a:solidFill>
                <a:schemeClr val="tx1"/>
              </a:solidFill>
              <a:effectLst/>
              <a:latin typeface="+mn-lt"/>
              <a:ea typeface="+mn-ea"/>
              <a:cs typeface="+mn-cs"/>
            </a:rPr>
            <a:t>datos</a:t>
          </a:r>
          <a:r>
            <a:rPr lang="es-ES" sz="1400" kern="1200" noProof="0" dirty="0" smtClean="0">
              <a:solidFill>
                <a:schemeClr val="tx1"/>
              </a:solidFill>
              <a:effectLst/>
              <a:latin typeface="+mn-lt"/>
              <a:ea typeface="+mn-ea"/>
              <a:cs typeface="+mn-cs"/>
            </a:rPr>
            <a:t>” hacen referencia a los datos en bruto recolectados, que luego de ser procesados se transforman en “</a:t>
          </a:r>
          <a:r>
            <a:rPr lang="es-ES" sz="1400" i="1" kern="1200" noProof="0" dirty="0" smtClean="0">
              <a:solidFill>
                <a:schemeClr val="tx1"/>
              </a:solidFill>
              <a:effectLst/>
              <a:latin typeface="+mn-lt"/>
              <a:ea typeface="+mn-ea"/>
              <a:cs typeface="+mn-cs"/>
            </a:rPr>
            <a:t>información</a:t>
          </a:r>
          <a:r>
            <a:rPr lang="es-ES" sz="1400" kern="1200" noProof="0" dirty="0" smtClean="0">
              <a:solidFill>
                <a:schemeClr val="tx1"/>
              </a:solidFill>
              <a:effectLst/>
              <a:latin typeface="+mn-lt"/>
              <a:ea typeface="+mn-ea"/>
              <a:cs typeface="+mn-cs"/>
            </a:rPr>
            <a:t>”; los datos no son oficiales hasta que son aprobados por la ONPF. Por lo tanto, el uso de “</a:t>
          </a:r>
          <a:r>
            <a:rPr lang="es-ES" sz="1400" i="1" kern="1200" noProof="0" dirty="0" smtClean="0">
              <a:solidFill>
                <a:schemeClr val="tx1"/>
              </a:solidFill>
              <a:effectLst/>
              <a:latin typeface="+mn-lt"/>
              <a:ea typeface="+mn-ea"/>
              <a:cs typeface="+mn-cs"/>
            </a:rPr>
            <a:t>información</a:t>
          </a:r>
          <a:r>
            <a:rPr lang="es-ES" sz="1400" kern="1200" noProof="0" dirty="0" smtClean="0">
              <a:solidFill>
                <a:schemeClr val="tx1"/>
              </a:solidFill>
              <a:effectLst/>
              <a:latin typeface="+mn-lt"/>
              <a:ea typeface="+mn-ea"/>
              <a:cs typeface="+mn-cs"/>
            </a:rPr>
            <a:t>” es apropiado en el contexto de la “</a:t>
          </a:r>
          <a:r>
            <a:rPr lang="es-ES" sz="1400" i="1" kern="1200" noProof="0" dirty="0" smtClean="0">
              <a:solidFill>
                <a:schemeClr val="tx1"/>
              </a:solidFill>
              <a:effectLst/>
              <a:latin typeface="+mn-lt"/>
              <a:ea typeface="+mn-ea"/>
              <a:cs typeface="+mn-cs"/>
            </a:rPr>
            <a:t>vigilancia específica</a:t>
          </a:r>
          <a:r>
            <a:rPr lang="es-ES" sz="1400" i="0" kern="1200" noProof="0" dirty="0" smtClean="0">
              <a:solidFill>
                <a:schemeClr val="tx1"/>
              </a:solidFill>
              <a:effectLst/>
              <a:latin typeface="+mn-lt"/>
              <a:ea typeface="+mn-ea"/>
              <a:cs typeface="+mn-cs"/>
            </a:rPr>
            <a:t>”</a:t>
          </a:r>
          <a:endParaRPr lang="es-ES" altLang="ja-JP" sz="1400" i="1" kern="1200" noProof="0" dirty="0"/>
        </a:p>
      </dsp:txBody>
      <dsp:txXfrm>
        <a:off x="0" y="268043"/>
        <a:ext cx="6779525" cy="193946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196113"/>
          <a:ext cx="6786153" cy="12096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l" defTabSz="622300">
            <a:lnSpc>
              <a:spcPct val="90000"/>
            </a:lnSpc>
            <a:spcBef>
              <a:spcPct val="0"/>
            </a:spcBef>
            <a:spcAft>
              <a:spcPct val="35000"/>
            </a:spcAft>
          </a:pPr>
          <a:r>
            <a:rPr lang="es-ES" altLang="ja-JP" sz="1400" b="1" kern="1200" dirty="0" smtClean="0">
              <a:effectLst>
                <a:outerShdw blurRad="38100" dist="38100" dir="2700000" algn="tl">
                  <a:srgbClr val="000000">
                    <a:alpha val="43137"/>
                  </a:srgbClr>
                </a:outerShdw>
              </a:effectLst>
              <a:latin typeface="Arial" pitchFamily="34" charset="0"/>
              <a:cs typeface="Arial" pitchFamily="34" charset="0"/>
            </a:rPr>
            <a:t>“</a:t>
          </a:r>
          <a:r>
            <a:rPr lang="es-ES" altLang="ja-JP" sz="1400" b="1" kern="1200" noProof="0" dirty="0" smtClean="0">
              <a:effectLst>
                <a:outerShdw blurRad="38100" dist="38100" dir="2700000" algn="tl">
                  <a:srgbClr val="000000">
                    <a:alpha val="43137"/>
                  </a:srgbClr>
                </a:outerShdw>
              </a:effectLst>
              <a:latin typeface="Arial" pitchFamily="34" charset="0"/>
              <a:cs typeface="Arial" pitchFamily="34" charset="0"/>
            </a:rPr>
            <a:t>Vigilancia</a:t>
          </a:r>
          <a:r>
            <a:rPr lang="es-ES" altLang="ja-JP" sz="1400" b="1" kern="1200" dirty="0" smtClean="0">
              <a:effectLst>
                <a:outerShdw blurRad="38100" dist="38100" dir="2700000" algn="tl">
                  <a:srgbClr val="000000">
                    <a:alpha val="43137"/>
                  </a:srgbClr>
                </a:outerShdw>
              </a:effectLst>
              <a:latin typeface="Arial" pitchFamily="34" charset="0"/>
              <a:cs typeface="Arial" pitchFamily="34" charset="0"/>
            </a:rPr>
            <a:t>”: </a:t>
          </a:r>
        </a:p>
        <a:p>
          <a:pPr lvl="0" algn="l" defTabSz="622300">
            <a:lnSpc>
              <a:spcPct val="90000"/>
            </a:lnSpc>
            <a:spcBef>
              <a:spcPct val="0"/>
            </a:spcBef>
            <a:spcAft>
              <a:spcPct val="35000"/>
            </a:spcAft>
          </a:pPr>
          <a:r>
            <a:rPr lang="es-ES" altLang="ja-JP" sz="1400" kern="1200" dirty="0" smtClean="0">
              <a:effectLst>
                <a:outerShdw blurRad="38100" dist="38100" dir="2700000" algn="tl">
                  <a:srgbClr val="000000">
                    <a:alpha val="43137"/>
                  </a:srgbClr>
                </a:outerShdw>
              </a:effectLst>
              <a:latin typeface="Arial" pitchFamily="34" charset="0"/>
              <a:cs typeface="Arial" pitchFamily="34" charset="0"/>
            </a:rPr>
            <a:t>“</a:t>
          </a:r>
          <a:r>
            <a:rPr lang="es-ES" sz="1400" b="1" u="sng" kern="1200" dirty="0" smtClean="0"/>
            <a:t>Vigilancia general, vigilancia especifica</a:t>
          </a:r>
          <a:r>
            <a:rPr lang="es-ES" sz="1400" u="sng" kern="1200" dirty="0" smtClean="0"/>
            <a:t> o una combinación de ambas. </a:t>
          </a:r>
          <a:r>
            <a:rPr lang="es-ES" sz="1400" strike="sngStrike" kern="1200" dirty="0" smtClean="0"/>
            <a:t>Un proceso </a:t>
          </a:r>
          <a:r>
            <a:rPr lang="es-ES" sz="1400" b="1" strike="sngStrike" kern="1200" dirty="0" smtClean="0"/>
            <a:t>oficial</a:t>
          </a:r>
          <a:r>
            <a:rPr lang="es-ES" sz="1400" strike="sngStrike" kern="1200" dirty="0" smtClean="0"/>
            <a:t> para recopilar y registrar información sobre la presencia o ausencia de una </a:t>
          </a:r>
          <a:r>
            <a:rPr lang="es-ES" sz="1400" b="1" strike="sngStrike" kern="1200" dirty="0" smtClean="0"/>
            <a:t>plaga</a:t>
          </a:r>
          <a:r>
            <a:rPr lang="es-ES" sz="1400" strike="sngStrike" kern="1200" dirty="0" smtClean="0"/>
            <a:t> mediante el uso de </a:t>
          </a:r>
          <a:r>
            <a:rPr lang="es-ES" sz="1400" b="1" strike="sngStrike" kern="1200" dirty="0" smtClean="0"/>
            <a:t>encuestas</a:t>
          </a:r>
          <a:r>
            <a:rPr lang="es-ES" sz="1400" strike="sngStrike" kern="1200" dirty="0" smtClean="0"/>
            <a:t>, </a:t>
          </a:r>
          <a:r>
            <a:rPr lang="es-ES" sz="1400" b="1" strike="sngStrike" kern="1200" dirty="0" smtClean="0"/>
            <a:t>monitoreo</a:t>
          </a:r>
          <a:r>
            <a:rPr lang="es-ES" sz="1400" strike="sngStrike" kern="1200" dirty="0" smtClean="0"/>
            <a:t> u otros procedimientos </a:t>
          </a:r>
          <a:r>
            <a:rPr lang="es-ES" sz="1400" b="1" strike="sngStrike" kern="1200" dirty="0" smtClean="0"/>
            <a:t> </a:t>
          </a:r>
          <a:endParaRPr lang="es-ES" sz="1400" strike="sngStrike" kern="1200" dirty="0">
            <a:effectLst>
              <a:outerShdw blurRad="38100" dist="38100" dir="2700000" algn="tl">
                <a:srgbClr val="000000">
                  <a:alpha val="43137"/>
                </a:srgbClr>
              </a:outerShdw>
            </a:effectLst>
          </a:endParaRPr>
        </a:p>
      </dsp:txBody>
      <dsp:txXfrm>
        <a:off x="0" y="196113"/>
        <a:ext cx="6786153" cy="1209600"/>
      </dsp:txXfrm>
    </dsp:sp>
    <dsp:sp modelId="{43050ECD-A3E9-4C47-8FE6-BEA6034E9946}">
      <dsp:nvSpPr>
        <dsp:cNvPr id="0" name=""/>
        <dsp:cNvSpPr/>
      </dsp:nvSpPr>
      <dsp:spPr>
        <a:xfrm>
          <a:off x="0" y="1232946"/>
          <a:ext cx="6786153" cy="184464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s-ES" sz="1400" i="0" kern="1200" dirty="0" smtClean="0">
              <a:solidFill>
                <a:schemeClr val="tx1"/>
              </a:solidFill>
              <a:effectLst/>
              <a:latin typeface="+mn-lt"/>
              <a:ea typeface="+mn-ea"/>
              <a:cs typeface="+mn-cs"/>
            </a:rPr>
            <a:t>El PTG consideró varias modificaciones posibles de la definición actual del Glosario del término “</a:t>
          </a:r>
          <a:r>
            <a:rPr lang="es-ES" sz="1400" i="1" kern="1200" dirty="0" smtClean="0">
              <a:solidFill>
                <a:schemeClr val="tx1"/>
              </a:solidFill>
              <a:effectLst/>
              <a:latin typeface="+mn-lt"/>
              <a:ea typeface="+mn-ea"/>
              <a:cs typeface="+mn-cs"/>
            </a:rPr>
            <a:t>vigilancia</a:t>
          </a:r>
          <a:r>
            <a:rPr lang="es-ES" sz="1400" i="0" kern="1200" dirty="0" smtClean="0">
              <a:solidFill>
                <a:schemeClr val="tx1"/>
              </a:solidFill>
              <a:effectLst/>
              <a:latin typeface="+mn-lt"/>
              <a:ea typeface="+mn-ea"/>
              <a:cs typeface="+mn-cs"/>
            </a:rPr>
            <a:t>”, pero considerando las definiciones propuestas de “</a:t>
          </a:r>
          <a:r>
            <a:rPr lang="es-ES" sz="1400" i="1" kern="1200" dirty="0" smtClean="0">
              <a:solidFill>
                <a:schemeClr val="tx1"/>
              </a:solidFill>
              <a:effectLst/>
              <a:latin typeface="+mn-lt"/>
              <a:ea typeface="+mn-ea"/>
              <a:cs typeface="+mn-cs"/>
            </a:rPr>
            <a:t>vigilancia general</a:t>
          </a:r>
          <a:r>
            <a:rPr lang="es-ES" sz="1400" i="0" kern="1200" dirty="0" smtClean="0">
              <a:solidFill>
                <a:schemeClr val="tx1"/>
              </a:solidFill>
              <a:effectLst/>
              <a:latin typeface="+mn-lt"/>
              <a:ea typeface="+mn-ea"/>
              <a:cs typeface="+mn-cs"/>
            </a:rPr>
            <a:t>” y “</a:t>
          </a:r>
          <a:r>
            <a:rPr lang="es-ES" sz="1400" i="1" kern="1200" dirty="0" smtClean="0">
              <a:solidFill>
                <a:schemeClr val="tx1"/>
              </a:solidFill>
              <a:effectLst/>
              <a:latin typeface="+mn-lt"/>
              <a:ea typeface="+mn-ea"/>
              <a:cs typeface="+mn-cs"/>
            </a:rPr>
            <a:t>vigilancia específica</a:t>
          </a:r>
          <a:r>
            <a:rPr lang="es-ES" sz="1400" i="0" kern="1200" dirty="0" smtClean="0">
              <a:solidFill>
                <a:schemeClr val="tx1"/>
              </a:solidFill>
              <a:effectLst/>
              <a:latin typeface="+mn-lt"/>
              <a:ea typeface="+mn-ea"/>
              <a:cs typeface="+mn-cs"/>
            </a:rPr>
            <a:t>”, finalmente propone una definición que simplemente dice que vigilancia es “</a:t>
          </a:r>
          <a:r>
            <a:rPr lang="es-ES" sz="1400" i="1" kern="1200" dirty="0" smtClean="0">
              <a:solidFill>
                <a:schemeClr val="tx1"/>
              </a:solidFill>
              <a:effectLst/>
              <a:latin typeface="+mn-lt"/>
              <a:ea typeface="+mn-ea"/>
              <a:cs typeface="+mn-cs"/>
            </a:rPr>
            <a:t>vigilancia general</a:t>
          </a:r>
          <a:r>
            <a:rPr lang="es-ES" sz="1400" i="0" kern="1200" dirty="0" smtClean="0">
              <a:solidFill>
                <a:schemeClr val="tx1"/>
              </a:solidFill>
              <a:effectLst/>
              <a:latin typeface="+mn-lt"/>
              <a:ea typeface="+mn-ea"/>
              <a:cs typeface="+mn-cs"/>
            </a:rPr>
            <a:t>, </a:t>
          </a:r>
          <a:r>
            <a:rPr lang="es-ES" sz="1400" i="1" kern="1200" dirty="0" smtClean="0">
              <a:solidFill>
                <a:schemeClr val="tx1"/>
              </a:solidFill>
              <a:effectLst/>
              <a:latin typeface="+mn-lt"/>
              <a:ea typeface="+mn-ea"/>
              <a:cs typeface="+mn-cs"/>
            </a:rPr>
            <a:t>vigilancia específica </a:t>
          </a:r>
          <a:r>
            <a:rPr lang="es-ES" sz="1400" i="0" kern="1200" dirty="0" smtClean="0">
              <a:solidFill>
                <a:schemeClr val="tx1"/>
              </a:solidFill>
              <a:effectLst/>
              <a:latin typeface="+mn-lt"/>
              <a:ea typeface="+mn-ea"/>
              <a:cs typeface="+mn-cs"/>
            </a:rPr>
            <a:t>o una combinación de ambas"</a:t>
          </a:r>
          <a:endParaRPr lang="en-US" sz="1400" kern="1200" dirty="0"/>
        </a:p>
      </dsp:txBody>
      <dsp:txXfrm>
        <a:off x="0" y="1232946"/>
        <a:ext cx="6786153" cy="184464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6741"/>
          <a:ext cx="6786153" cy="864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lvl="0" algn="l" defTabSz="622300">
            <a:lnSpc>
              <a:spcPct val="90000"/>
            </a:lnSpc>
            <a:spcBef>
              <a:spcPct val="0"/>
            </a:spcBef>
            <a:spcAft>
              <a:spcPct val="35000"/>
            </a:spcAft>
          </a:pPr>
          <a:r>
            <a:rPr lang="es-ES" altLang="ja-JP" sz="1400" b="1" kern="1200" noProof="0" dirty="0" smtClean="0">
              <a:effectLst>
                <a:outerShdw blurRad="38100" dist="38100" dir="2700000" algn="tl">
                  <a:srgbClr val="000000">
                    <a:alpha val="43137"/>
                  </a:srgbClr>
                </a:outerShdw>
              </a:effectLst>
              <a:latin typeface="Arial" pitchFamily="34" charset="0"/>
              <a:cs typeface="Arial" pitchFamily="34" charset="0"/>
            </a:rPr>
            <a:t>“</a:t>
          </a:r>
          <a:r>
            <a:rPr lang="es-ES" sz="1400" b="1" kern="1200" noProof="0" dirty="0" smtClean="0">
              <a:effectLst>
                <a:outerShdw blurRad="38100" dist="38100" dir="2700000" algn="tl">
                  <a:srgbClr val="000000">
                    <a:alpha val="43137"/>
                  </a:srgbClr>
                </a:outerShdw>
              </a:effectLst>
            </a:rPr>
            <a:t>Germoplasma</a:t>
          </a:r>
          <a:r>
            <a:rPr lang="es-ES" altLang="ja-JP" sz="1400" b="1" kern="1200" noProof="0" dirty="0" smtClean="0">
              <a:effectLst>
                <a:outerShdw blurRad="38100" dist="38100" dir="2700000" algn="tl">
                  <a:srgbClr val="000000">
                    <a:alpha val="43137"/>
                  </a:srgbClr>
                </a:outerShdw>
              </a:effectLst>
              <a:latin typeface="Arial" pitchFamily="34" charset="0"/>
              <a:cs typeface="Arial" pitchFamily="34" charset="0"/>
            </a:rPr>
            <a:t>”: </a:t>
          </a:r>
        </a:p>
        <a:p>
          <a:pPr lvl="0" algn="l" defTabSz="622300">
            <a:lnSpc>
              <a:spcPct val="90000"/>
            </a:lnSpc>
            <a:spcBef>
              <a:spcPct val="0"/>
            </a:spcBef>
            <a:spcAft>
              <a:spcPct val="35000"/>
            </a:spcAft>
          </a:pPr>
          <a:r>
            <a:rPr lang="es-ES" altLang="ja-JP" sz="1400" kern="1200" noProof="0" dirty="0" smtClean="0">
              <a:effectLst>
                <a:outerShdw blurRad="38100" dist="38100" dir="2700000" algn="tl">
                  <a:srgbClr val="000000">
                    <a:alpha val="43137"/>
                  </a:srgbClr>
                </a:outerShdw>
              </a:effectLst>
              <a:latin typeface="Arial" pitchFamily="34" charset="0"/>
              <a:cs typeface="Arial" pitchFamily="34" charset="0"/>
            </a:rPr>
            <a:t>“</a:t>
          </a:r>
          <a:r>
            <a:rPr lang="es-ES" sz="1400" b="1" kern="1200" noProof="0" dirty="0" smtClean="0"/>
            <a:t>Plantas </a:t>
          </a:r>
          <a:r>
            <a:rPr lang="es-ES" sz="1400" b="1" u="sng" kern="1200" noProof="0" dirty="0" smtClean="0"/>
            <a:t>para plantar</a:t>
          </a:r>
          <a:r>
            <a:rPr lang="es-ES" sz="1400" kern="1200" noProof="0" dirty="0" smtClean="0"/>
            <a:t> destinadas al uso en programas de mejoramiento o  conservación</a:t>
          </a:r>
          <a:endParaRPr lang="es-ES" sz="1400" strike="noStrike" kern="1200" noProof="0" dirty="0">
            <a:effectLst>
              <a:outerShdw blurRad="38100" dist="38100" dir="2700000" algn="tl">
                <a:srgbClr val="000000">
                  <a:alpha val="43137"/>
                </a:srgbClr>
              </a:outerShdw>
            </a:effectLst>
          </a:endParaRPr>
        </a:p>
      </dsp:txBody>
      <dsp:txXfrm>
        <a:off x="0" y="6741"/>
        <a:ext cx="6786153" cy="864000"/>
      </dsp:txXfrm>
    </dsp:sp>
    <dsp:sp modelId="{43050ECD-A3E9-4C47-8FE6-BEA6034E9946}">
      <dsp:nvSpPr>
        <dsp:cNvPr id="0" name=""/>
        <dsp:cNvSpPr/>
      </dsp:nvSpPr>
      <dsp:spPr>
        <a:xfrm>
          <a:off x="0" y="877482"/>
          <a:ext cx="6786153" cy="222345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s-ES" sz="1400" kern="1200" noProof="0" dirty="0" smtClean="0">
              <a:solidFill>
                <a:schemeClr val="tx1"/>
              </a:solidFill>
              <a:effectLst/>
              <a:latin typeface="+mn-lt"/>
              <a:ea typeface="+mn-ea"/>
              <a:cs typeface="+mn-cs"/>
            </a:rPr>
            <a:t>Los términos “</a:t>
          </a:r>
          <a:r>
            <a:rPr lang="es-ES" sz="1400" i="1" kern="1200" noProof="0" dirty="0" smtClean="0">
              <a:solidFill>
                <a:schemeClr val="tx1"/>
              </a:solidFill>
              <a:effectLst/>
              <a:latin typeface="+mn-lt"/>
              <a:ea typeface="+mn-ea"/>
              <a:cs typeface="+mn-cs"/>
            </a:rPr>
            <a:t>Plantas para plantar</a:t>
          </a:r>
          <a:r>
            <a:rPr lang="es-ES" sz="1400" kern="1200" noProof="0" dirty="0" smtClean="0">
              <a:solidFill>
                <a:schemeClr val="tx1"/>
              </a:solidFill>
              <a:effectLst/>
              <a:latin typeface="+mn-lt"/>
              <a:ea typeface="+mn-ea"/>
              <a:cs typeface="+mn-cs"/>
            </a:rPr>
            <a:t>” y “</a:t>
          </a:r>
          <a:r>
            <a:rPr lang="es-ES" sz="1400" i="1" kern="1200" noProof="0" dirty="0" smtClean="0">
              <a:solidFill>
                <a:schemeClr val="tx1"/>
              </a:solidFill>
              <a:effectLst/>
              <a:latin typeface="+mn-lt"/>
              <a:ea typeface="+mn-ea"/>
              <a:cs typeface="+mn-cs"/>
            </a:rPr>
            <a:t>germoplasma</a:t>
          </a:r>
          <a:r>
            <a:rPr lang="es-ES" sz="1400" kern="1200" noProof="0" dirty="0" smtClean="0">
              <a:solidFill>
                <a:schemeClr val="tx1"/>
              </a:solidFill>
              <a:effectLst/>
              <a:latin typeface="+mn-lt"/>
              <a:ea typeface="+mn-ea"/>
              <a:cs typeface="+mn-cs"/>
            </a:rPr>
            <a:t>” se incluyeron en el Glosario en forma independiente. La distinción entre ambos en la práctica no ha sido considerada en detalle. Se considera que el “</a:t>
          </a:r>
          <a:r>
            <a:rPr lang="es-ES" sz="1400" i="1" kern="1200" noProof="0" dirty="0" smtClean="0">
              <a:solidFill>
                <a:schemeClr val="tx1"/>
              </a:solidFill>
              <a:effectLst/>
              <a:latin typeface="+mn-lt"/>
              <a:ea typeface="+mn-ea"/>
              <a:cs typeface="+mn-cs"/>
            </a:rPr>
            <a:t>germoplasma</a:t>
          </a:r>
          <a:r>
            <a:rPr lang="es-ES" sz="1400" kern="1200" noProof="0" dirty="0" smtClean="0">
              <a:solidFill>
                <a:schemeClr val="tx1"/>
              </a:solidFill>
              <a:effectLst/>
              <a:latin typeface="+mn-lt"/>
              <a:ea typeface="+mn-ea"/>
              <a:cs typeface="+mn-cs"/>
            </a:rPr>
            <a:t>” presenta un riesgo mayor de plagas que otras “</a:t>
          </a:r>
          <a:r>
            <a:rPr lang="es-ES" sz="1400" i="1" kern="1200" noProof="0" dirty="0" smtClean="0">
              <a:solidFill>
                <a:schemeClr val="tx1"/>
              </a:solidFill>
              <a:effectLst/>
              <a:latin typeface="+mn-lt"/>
              <a:ea typeface="+mn-ea"/>
              <a:cs typeface="+mn-cs"/>
            </a:rPr>
            <a:t>plantas para plantar</a:t>
          </a:r>
          <a:r>
            <a:rPr lang="es-ES" sz="1400" kern="1200" noProof="0" dirty="0" smtClean="0">
              <a:solidFill>
                <a:schemeClr val="tx1"/>
              </a:solidFill>
              <a:effectLst/>
              <a:latin typeface="+mn-lt"/>
              <a:ea typeface="+mn-ea"/>
              <a:cs typeface="+mn-cs"/>
            </a:rPr>
            <a:t>”, ya que puede haberse originado de forma relativamente reciente a partir de plantas silvestres, y la información sobre su posible infestación por plagas puede ser limitada y basarse en un período de observación relativamente breve</a:t>
          </a:r>
          <a:endParaRPr lang="es-ES" sz="1400" kern="1200" noProof="0" dirty="0"/>
        </a:p>
        <a:p>
          <a:pPr marL="114300" lvl="1" indent="-114300" algn="l" defTabSz="622300">
            <a:lnSpc>
              <a:spcPct val="90000"/>
            </a:lnSpc>
            <a:spcBef>
              <a:spcPct val="0"/>
            </a:spcBef>
            <a:spcAft>
              <a:spcPct val="15000"/>
            </a:spcAft>
            <a:buChar char="••"/>
          </a:pPr>
          <a:r>
            <a:rPr lang="es-ES" sz="1400" kern="1200" noProof="0" smtClean="0">
              <a:solidFill>
                <a:schemeClr val="tx1"/>
              </a:solidFill>
              <a:effectLst/>
              <a:latin typeface="+mn-lt"/>
              <a:ea typeface="+mn-ea"/>
              <a:cs typeface="+mn-cs"/>
            </a:rPr>
            <a:t>La definición del término “</a:t>
          </a:r>
          <a:r>
            <a:rPr lang="es-ES" sz="1400" i="1" kern="1200" noProof="0" smtClean="0">
              <a:solidFill>
                <a:schemeClr val="tx1"/>
              </a:solidFill>
              <a:effectLst/>
              <a:latin typeface="+mn-lt"/>
              <a:ea typeface="+mn-ea"/>
              <a:cs typeface="+mn-cs"/>
            </a:rPr>
            <a:t>germoplasma</a:t>
          </a:r>
          <a:r>
            <a:rPr lang="es-ES" sz="1400" kern="1200" noProof="0" smtClean="0">
              <a:solidFill>
                <a:schemeClr val="tx1"/>
              </a:solidFill>
              <a:effectLst/>
              <a:latin typeface="+mn-lt"/>
              <a:ea typeface="+mn-ea"/>
              <a:cs typeface="+mn-cs"/>
            </a:rPr>
            <a:t>” está incluida completamente en la definición de “</a:t>
          </a:r>
          <a:r>
            <a:rPr lang="es-ES" sz="1400" i="1" kern="1200" noProof="0" smtClean="0">
              <a:solidFill>
                <a:schemeClr val="tx1"/>
              </a:solidFill>
              <a:effectLst/>
              <a:latin typeface="+mn-lt"/>
              <a:ea typeface="+mn-ea"/>
              <a:cs typeface="+mn-cs"/>
            </a:rPr>
            <a:t>plantas para plantar</a:t>
          </a:r>
          <a:r>
            <a:rPr lang="es-ES" sz="1400" kern="1200" noProof="0" smtClean="0">
              <a:solidFill>
                <a:schemeClr val="tx1"/>
              </a:solidFill>
              <a:effectLst/>
              <a:latin typeface="+mn-lt"/>
              <a:ea typeface="+mn-ea"/>
              <a:cs typeface="+mn-cs"/>
            </a:rPr>
            <a:t>” </a:t>
          </a:r>
          <a:endParaRPr lang="es-ES" sz="1400" kern="1200" noProof="0"/>
        </a:p>
        <a:p>
          <a:pPr marL="114300" lvl="1" indent="-114300" algn="l" defTabSz="622300">
            <a:lnSpc>
              <a:spcPct val="90000"/>
            </a:lnSpc>
            <a:spcBef>
              <a:spcPct val="0"/>
            </a:spcBef>
            <a:spcAft>
              <a:spcPct val="15000"/>
            </a:spcAft>
            <a:buChar char="••"/>
          </a:pPr>
          <a:r>
            <a:rPr lang="es-ES" sz="1400" kern="1200" noProof="0" smtClean="0">
              <a:solidFill>
                <a:schemeClr val="tx1"/>
              </a:solidFill>
              <a:effectLst/>
              <a:latin typeface="+mn-lt"/>
              <a:ea typeface="+mn-ea"/>
              <a:cs typeface="+mn-cs"/>
            </a:rPr>
            <a:t>Por lo tanto se propone que la definición revisada del término “</a:t>
          </a:r>
          <a:r>
            <a:rPr lang="es-ES" sz="1400" i="1" kern="1200" noProof="0" smtClean="0">
              <a:solidFill>
                <a:schemeClr val="tx1"/>
              </a:solidFill>
              <a:effectLst/>
              <a:latin typeface="+mn-lt"/>
              <a:ea typeface="+mn-ea"/>
              <a:cs typeface="+mn-cs"/>
            </a:rPr>
            <a:t>germoplasma</a:t>
          </a:r>
          <a:r>
            <a:rPr lang="es-ES" sz="1400" kern="1200" noProof="0" smtClean="0">
              <a:solidFill>
                <a:schemeClr val="tx1"/>
              </a:solidFill>
              <a:effectLst/>
              <a:latin typeface="+mn-lt"/>
              <a:ea typeface="+mn-ea"/>
              <a:cs typeface="+mn-cs"/>
            </a:rPr>
            <a:t>” se refiera a “</a:t>
          </a:r>
          <a:r>
            <a:rPr lang="es-ES" sz="1400" i="1" kern="1200" noProof="0" smtClean="0">
              <a:solidFill>
                <a:schemeClr val="tx1"/>
              </a:solidFill>
              <a:effectLst/>
              <a:latin typeface="+mn-lt"/>
              <a:ea typeface="+mn-ea"/>
              <a:cs typeface="+mn-cs"/>
            </a:rPr>
            <a:t>plantas para plantar</a:t>
          </a:r>
          <a:r>
            <a:rPr lang="es-ES" sz="1400" kern="1200" noProof="0" smtClean="0">
              <a:solidFill>
                <a:schemeClr val="tx1"/>
              </a:solidFill>
              <a:effectLst/>
              <a:latin typeface="+mn-lt"/>
              <a:ea typeface="+mn-ea"/>
              <a:cs typeface="+mn-cs"/>
            </a:rPr>
            <a:t>” y no a “</a:t>
          </a:r>
          <a:r>
            <a:rPr lang="es-ES" sz="1400" i="1" kern="1200" noProof="0" smtClean="0">
              <a:solidFill>
                <a:schemeClr val="tx1"/>
              </a:solidFill>
              <a:effectLst/>
              <a:latin typeface="+mn-lt"/>
              <a:ea typeface="+mn-ea"/>
              <a:cs typeface="+mn-cs"/>
            </a:rPr>
            <a:t>plantas</a:t>
          </a:r>
          <a:r>
            <a:rPr lang="es-ES" sz="1400" kern="1200" noProof="0" smtClean="0">
              <a:solidFill>
                <a:schemeClr val="tx1"/>
              </a:solidFill>
              <a:effectLst/>
              <a:latin typeface="+mn-lt"/>
              <a:ea typeface="+mn-ea"/>
              <a:cs typeface="+mn-cs"/>
            </a:rPr>
            <a:t>”. </a:t>
          </a:r>
          <a:endParaRPr lang="es-ES" sz="1400" kern="1200" noProof="0"/>
        </a:p>
      </dsp:txBody>
      <dsp:txXfrm>
        <a:off x="0" y="877482"/>
        <a:ext cx="6786153" cy="222345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14293"/>
          <a:ext cx="6786153" cy="1152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8768" rIns="85344" bIns="48768" numCol="1" spcCol="1270" anchor="ctr" anchorCtr="0">
          <a:noAutofit/>
        </a:bodyPr>
        <a:lstStyle/>
        <a:p>
          <a:pPr lvl="0" algn="l" defTabSz="533400">
            <a:lnSpc>
              <a:spcPct val="90000"/>
            </a:lnSpc>
            <a:spcBef>
              <a:spcPct val="0"/>
            </a:spcBef>
            <a:spcAft>
              <a:spcPct val="35000"/>
            </a:spcAft>
          </a:pPr>
          <a:r>
            <a:rPr lang="es-ES" altLang="ja-JP" sz="1200" b="1" kern="1200" noProof="0" dirty="0" smtClean="0">
              <a:effectLst>
                <a:outerShdw blurRad="38100" dist="38100" dir="2700000" algn="tl">
                  <a:srgbClr val="000000">
                    <a:alpha val="43137"/>
                  </a:srgbClr>
                </a:outerShdw>
              </a:effectLst>
              <a:latin typeface="Arial" pitchFamily="34" charset="0"/>
              <a:cs typeface="Arial" pitchFamily="34" charset="0"/>
            </a:rPr>
            <a:t>“Medida de emergencia”: </a:t>
          </a:r>
        </a:p>
        <a:p>
          <a:pPr lvl="0" algn="l" defTabSz="533400">
            <a:lnSpc>
              <a:spcPct val="90000"/>
            </a:lnSpc>
            <a:spcBef>
              <a:spcPct val="0"/>
            </a:spcBef>
            <a:spcAft>
              <a:spcPct val="35000"/>
            </a:spcAft>
          </a:pPr>
          <a:r>
            <a:rPr lang="es-ES" altLang="ja-JP" sz="1200" kern="1200" noProof="0" dirty="0" smtClean="0">
              <a:effectLst>
                <a:outerShdw blurRad="38100" dist="38100" dir="2700000" algn="tl">
                  <a:srgbClr val="000000">
                    <a:alpha val="43137"/>
                  </a:srgbClr>
                </a:outerShdw>
              </a:effectLst>
              <a:latin typeface="Arial" pitchFamily="34" charset="0"/>
              <a:cs typeface="Arial" pitchFamily="34" charset="0"/>
            </a:rPr>
            <a:t>“Norma o procedimiento </a:t>
          </a:r>
          <a:r>
            <a:rPr lang="es-ES" altLang="ja-JP" sz="1200" b="1" kern="1200" noProof="0" dirty="0" smtClean="0">
              <a:effectLst>
                <a:outerShdw blurRad="38100" dist="38100" dir="2700000" algn="tl">
                  <a:srgbClr val="000000">
                    <a:alpha val="43137"/>
                  </a:srgbClr>
                </a:outerShdw>
              </a:effectLst>
              <a:latin typeface="Arial" pitchFamily="34" charset="0"/>
              <a:cs typeface="Arial" pitchFamily="34" charset="0"/>
            </a:rPr>
            <a:t>oficial</a:t>
          </a:r>
          <a:r>
            <a:rPr lang="es-ES" altLang="ja-JP" sz="1200" kern="1200" noProof="0" dirty="0" smtClean="0">
              <a:effectLst>
                <a:outerShdw blurRad="38100" dist="38100" dir="2700000" algn="tl">
                  <a:srgbClr val="000000">
                    <a:alpha val="43137"/>
                  </a:srgbClr>
                </a:outerShdw>
              </a:effectLst>
              <a:latin typeface="Arial" pitchFamily="34" charset="0"/>
              <a:cs typeface="Arial" pitchFamily="34" charset="0"/>
            </a:rPr>
            <a:t> </a:t>
          </a:r>
          <a:r>
            <a:rPr lang="es-ES" sz="1200" b="1" strike="sngStrike" kern="1200" noProof="0" dirty="0" smtClean="0"/>
            <a:t>Medida fitosanitaria</a:t>
          </a:r>
          <a:r>
            <a:rPr lang="es-ES" sz="1200" strike="sngStrike" kern="1200" noProof="0" dirty="0" smtClean="0"/>
            <a:t> establecido en caso de urgencia</a:t>
          </a:r>
          <a:r>
            <a:rPr lang="es-ES" sz="1200" u="sng" strike="sngStrike" kern="1200" noProof="0" dirty="0" smtClean="0"/>
            <a:t> </a:t>
          </a:r>
          <a:r>
            <a:rPr lang="es-ES" sz="1200" u="sng" strike="noStrike" kern="1200" noProof="0" dirty="0" smtClean="0"/>
            <a:t>introducido para prevenir la </a:t>
          </a:r>
          <a:r>
            <a:rPr lang="es-ES" sz="1200" b="1" u="sng" strike="noStrike" kern="1200" noProof="0" dirty="0" smtClean="0"/>
            <a:t>entrada</a:t>
          </a:r>
          <a:r>
            <a:rPr lang="es-ES" sz="1200" u="sng" strike="noStrike" kern="1200" noProof="0" dirty="0" smtClean="0"/>
            <a:t>, el </a:t>
          </a:r>
          <a:r>
            <a:rPr lang="es-ES" sz="1200" b="1" u="sng" strike="noStrike" kern="1200" noProof="0" dirty="0" smtClean="0"/>
            <a:t>establecimiento</a:t>
          </a:r>
          <a:r>
            <a:rPr lang="es-ES" sz="1200" u="sng" strike="noStrike" kern="1200" noProof="0" dirty="0" smtClean="0"/>
            <a:t> o la </a:t>
          </a:r>
          <a:r>
            <a:rPr lang="es-ES" sz="1200" b="1" u="sng" strike="noStrike" kern="1200" noProof="0" dirty="0" smtClean="0"/>
            <a:t>dispersión</a:t>
          </a:r>
          <a:r>
            <a:rPr lang="es-ES" sz="1200" u="sng" strike="noStrike" kern="1200" noProof="0" dirty="0" smtClean="0"/>
            <a:t> de una </a:t>
          </a:r>
          <a:r>
            <a:rPr lang="es-ES" sz="1200" b="1" u="sng" strike="noStrike" kern="1200" noProof="0" dirty="0" smtClean="0"/>
            <a:t>plaga</a:t>
          </a:r>
          <a:r>
            <a:rPr lang="es-ES" sz="1200" strike="noStrike" kern="1200" noProof="0" dirty="0" smtClean="0"/>
            <a:t> ante</a:t>
          </a:r>
          <a:r>
            <a:rPr lang="es-ES" sz="1200" kern="1200" noProof="0" dirty="0" smtClean="0"/>
            <a:t> una situación </a:t>
          </a:r>
          <a:r>
            <a:rPr lang="es-ES" sz="1200" strike="sngStrike" kern="1200" noProof="0" dirty="0" smtClean="0"/>
            <a:t>fitosanitaria</a:t>
          </a:r>
          <a:r>
            <a:rPr lang="es-ES" sz="1200" kern="1200" noProof="0" dirty="0" smtClean="0"/>
            <a:t> nueva o imprevista </a:t>
          </a:r>
          <a:r>
            <a:rPr lang="es-ES" sz="1200" u="sng" kern="1200" noProof="0" dirty="0" smtClean="0"/>
            <a:t>que no se aborde en las </a:t>
          </a:r>
          <a:r>
            <a:rPr lang="es-ES" sz="1200" b="1" u="sng" kern="1200" noProof="0" dirty="0" smtClean="0"/>
            <a:t>medidas fitosanitarias</a:t>
          </a:r>
          <a:r>
            <a:rPr lang="es-ES" sz="1200" b="0" u="sng" kern="1200" noProof="0" dirty="0" smtClean="0"/>
            <a:t> existentes</a:t>
          </a:r>
          <a:r>
            <a:rPr lang="es-ES" sz="1200" kern="1200" noProof="0" dirty="0" smtClean="0"/>
            <a:t>. Una </a:t>
          </a:r>
          <a:r>
            <a:rPr lang="es-ES" sz="1200" b="1" kern="1200" noProof="0" dirty="0" smtClean="0"/>
            <a:t>medida de emergencia</a:t>
          </a:r>
          <a:r>
            <a:rPr lang="es-ES" sz="1200" kern="1200" noProof="0" dirty="0" smtClean="0"/>
            <a:t> puede ser o no una </a:t>
          </a:r>
          <a:r>
            <a:rPr lang="es-ES" sz="1200" b="1" kern="1200" noProof="0" dirty="0" smtClean="0"/>
            <a:t>medida provisional</a:t>
          </a:r>
          <a:r>
            <a:rPr lang="es-ES" altLang="ja-JP" sz="1200" strike="noStrike" kern="1200" noProof="0" dirty="0" smtClean="0">
              <a:effectLst>
                <a:outerShdw blurRad="38100" dist="38100" dir="2700000" algn="tl">
                  <a:srgbClr val="000000">
                    <a:alpha val="43137"/>
                  </a:srgbClr>
                </a:outerShdw>
              </a:effectLst>
              <a:latin typeface="Arial" pitchFamily="34" charset="0"/>
              <a:cs typeface="Arial" pitchFamily="34" charset="0"/>
            </a:rPr>
            <a:t>”</a:t>
          </a:r>
          <a:endParaRPr lang="es-ES" sz="1200" strike="noStrike" kern="1200" noProof="0" dirty="0">
            <a:effectLst>
              <a:outerShdw blurRad="38100" dist="38100" dir="2700000" algn="tl">
                <a:srgbClr val="000000">
                  <a:alpha val="43137"/>
                </a:srgbClr>
              </a:outerShdw>
            </a:effectLst>
          </a:endParaRPr>
        </a:p>
      </dsp:txBody>
      <dsp:txXfrm>
        <a:off x="0" y="14293"/>
        <a:ext cx="6786153" cy="1152000"/>
      </dsp:txXfrm>
    </dsp:sp>
    <dsp:sp modelId="{43050ECD-A3E9-4C47-8FE6-BEA6034E9946}">
      <dsp:nvSpPr>
        <dsp:cNvPr id="0" name=""/>
        <dsp:cNvSpPr/>
      </dsp:nvSpPr>
      <dsp:spPr>
        <a:xfrm>
          <a:off x="0" y="1089184"/>
          <a:ext cx="6786153" cy="195583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r>
            <a:rPr lang="es-ES" sz="1200" kern="1200" noProof="0" dirty="0" smtClean="0">
              <a:solidFill>
                <a:schemeClr val="tx1"/>
              </a:solidFill>
              <a:effectLst/>
              <a:latin typeface="+mn-lt"/>
              <a:ea typeface="+mn-ea"/>
              <a:cs typeface="+mn-cs"/>
            </a:rPr>
            <a:t>El uso del término “</a:t>
          </a:r>
          <a:r>
            <a:rPr lang="es-ES" sz="1200" i="1" kern="1200" noProof="0" dirty="0" smtClean="0">
              <a:solidFill>
                <a:schemeClr val="tx1"/>
              </a:solidFill>
              <a:effectLst/>
              <a:latin typeface="+mn-lt"/>
              <a:ea typeface="+mn-ea"/>
              <a:cs typeface="+mn-cs"/>
            </a:rPr>
            <a:t>medida fitosanitaria</a:t>
          </a:r>
          <a:r>
            <a:rPr lang="es-ES" sz="1200" kern="1200" noProof="0" dirty="0" smtClean="0">
              <a:solidFill>
                <a:schemeClr val="tx1"/>
              </a:solidFill>
              <a:effectLst/>
              <a:latin typeface="+mn-lt"/>
              <a:ea typeface="+mn-ea"/>
              <a:cs typeface="+mn-cs"/>
            </a:rPr>
            <a:t>” en la definición actual de “</a:t>
          </a:r>
          <a:r>
            <a:rPr lang="es-ES" sz="1200" i="1" kern="1200" noProof="0" dirty="0" smtClean="0">
              <a:solidFill>
                <a:schemeClr val="tx1"/>
              </a:solidFill>
              <a:effectLst/>
              <a:latin typeface="+mn-lt"/>
              <a:ea typeface="+mn-ea"/>
              <a:cs typeface="+mn-cs"/>
            </a:rPr>
            <a:t>medida de emergencia</a:t>
          </a:r>
          <a:r>
            <a:rPr lang="es-ES" sz="1200" kern="1200" noProof="0" dirty="0" smtClean="0">
              <a:solidFill>
                <a:schemeClr val="tx1"/>
              </a:solidFill>
              <a:effectLst/>
              <a:latin typeface="+mn-lt"/>
              <a:ea typeface="+mn-ea"/>
              <a:cs typeface="+mn-cs"/>
            </a:rPr>
            <a:t>” podría implicar que una medida de emergencia puede ser usada únicamente para plagas reglamentadas, lo que contradice el texto de la Convención (Articulo  VII.6) y las NIMF. La medida de emergencia puede aplicarse ante la detección de una plaga aun no reglamentada pero que podría representar un peligro potencial</a:t>
          </a:r>
          <a:endParaRPr lang="es-ES" sz="1200" kern="1200" noProof="0" dirty="0"/>
        </a:p>
        <a:p>
          <a:pPr marL="114300" lvl="1" indent="-114300" algn="l" defTabSz="533400">
            <a:lnSpc>
              <a:spcPct val="90000"/>
            </a:lnSpc>
            <a:spcBef>
              <a:spcPct val="0"/>
            </a:spcBef>
            <a:spcAft>
              <a:spcPct val="15000"/>
            </a:spcAft>
            <a:buChar char="••"/>
          </a:pPr>
          <a:r>
            <a:rPr lang="es-ES" sz="1200" kern="1200" noProof="0" dirty="0" smtClean="0">
              <a:solidFill>
                <a:schemeClr val="tx1"/>
              </a:solidFill>
              <a:effectLst/>
              <a:latin typeface="+mn-lt"/>
              <a:ea typeface="+mn-ea"/>
              <a:cs typeface="+mn-cs"/>
            </a:rPr>
            <a:t>Por lo tanto “u</a:t>
          </a:r>
          <a:r>
            <a:rPr lang="es-ES" sz="1200" i="1" kern="1200" noProof="0" dirty="0" smtClean="0">
              <a:solidFill>
                <a:schemeClr val="tx1"/>
              </a:solidFill>
              <a:effectLst/>
              <a:latin typeface="+mn-lt"/>
              <a:ea typeface="+mn-ea"/>
              <a:cs typeface="+mn-cs"/>
            </a:rPr>
            <a:t>na medida fitosanitaria establecida</a:t>
          </a:r>
          <a:r>
            <a:rPr lang="es-ES" sz="1200" kern="1200" noProof="0" dirty="0" smtClean="0">
              <a:solidFill>
                <a:schemeClr val="tx1"/>
              </a:solidFill>
              <a:effectLst/>
              <a:latin typeface="+mn-lt"/>
              <a:ea typeface="+mn-ea"/>
              <a:cs typeface="+mn-cs"/>
            </a:rPr>
            <a:t>” se reemplazó con “</a:t>
          </a:r>
          <a:r>
            <a:rPr lang="es-ES" sz="1200" i="1" kern="1200" noProof="0" dirty="0" smtClean="0">
              <a:solidFill>
                <a:schemeClr val="tx1"/>
              </a:solidFill>
              <a:effectLst/>
              <a:latin typeface="+mn-lt"/>
              <a:ea typeface="+mn-ea"/>
              <a:cs typeface="+mn-cs"/>
            </a:rPr>
            <a:t>Una norma oficial o procedimiento establecido para prevenir la entrada, el establecimiento o la dispersión de una plaga</a:t>
          </a:r>
          <a:r>
            <a:rPr lang="es-ES" sz="1200" kern="1200" noProof="0" dirty="0" smtClean="0">
              <a:solidFill>
                <a:schemeClr val="tx1"/>
              </a:solidFill>
              <a:effectLst/>
              <a:latin typeface="+mn-lt"/>
              <a:ea typeface="+mn-ea"/>
              <a:cs typeface="+mn-cs"/>
            </a:rPr>
            <a:t>”</a:t>
          </a:r>
          <a:endParaRPr lang="es-ES" sz="1200" kern="1200" noProof="0" dirty="0"/>
        </a:p>
        <a:p>
          <a:pPr marL="114300" lvl="1" indent="-114300" algn="l" defTabSz="533400">
            <a:lnSpc>
              <a:spcPct val="90000"/>
            </a:lnSpc>
            <a:spcBef>
              <a:spcPct val="0"/>
            </a:spcBef>
            <a:spcAft>
              <a:spcPct val="15000"/>
            </a:spcAft>
            <a:buChar char="••"/>
          </a:pPr>
          <a:r>
            <a:rPr lang="es-ES" sz="1200" kern="1200" noProof="0" dirty="0" smtClean="0">
              <a:solidFill>
                <a:schemeClr val="tx1"/>
              </a:solidFill>
              <a:effectLst/>
              <a:latin typeface="+mn-lt"/>
              <a:ea typeface="+mn-ea"/>
              <a:cs typeface="+mn-cs"/>
            </a:rPr>
            <a:t>El uso del término “</a:t>
          </a:r>
          <a:r>
            <a:rPr lang="es-ES" sz="1200" i="1" kern="1200" noProof="0" dirty="0" smtClean="0">
              <a:solidFill>
                <a:schemeClr val="tx1"/>
              </a:solidFill>
              <a:effectLst/>
              <a:latin typeface="+mn-lt"/>
              <a:ea typeface="+mn-ea"/>
              <a:cs typeface="+mn-cs"/>
            </a:rPr>
            <a:t>medida de emergencia</a:t>
          </a:r>
          <a:r>
            <a:rPr lang="es-ES" sz="1200" kern="1200" noProof="0" dirty="0" smtClean="0">
              <a:solidFill>
                <a:schemeClr val="tx1"/>
              </a:solidFill>
              <a:effectLst/>
              <a:latin typeface="+mn-lt"/>
              <a:ea typeface="+mn-ea"/>
              <a:cs typeface="+mn-cs"/>
            </a:rPr>
            <a:t>” en las NIMF adoptadas se refiere a una situación fitosanitaria nueva o imprevista. El agregado de “</a:t>
          </a:r>
          <a:r>
            <a:rPr lang="es-ES" sz="1200" i="1" kern="1200" noProof="0" dirty="0" smtClean="0">
              <a:solidFill>
                <a:schemeClr val="tx1"/>
              </a:solidFill>
              <a:effectLst/>
              <a:latin typeface="+mn-lt"/>
              <a:ea typeface="+mn-ea"/>
              <a:cs typeface="+mn-cs"/>
            </a:rPr>
            <a:t>no abordada por las medidas fitosanitarias existentes</a:t>
          </a:r>
          <a:r>
            <a:rPr lang="es-ES" sz="1200" kern="1200" noProof="0" dirty="0" smtClean="0">
              <a:solidFill>
                <a:schemeClr val="tx1"/>
              </a:solidFill>
              <a:effectLst/>
              <a:latin typeface="+mn-lt"/>
              <a:ea typeface="+mn-ea"/>
              <a:cs typeface="+mn-cs"/>
            </a:rPr>
            <a:t>” clarifica que la situación es critica desde el punto de vista fitosanitario y necesita ser abordada.</a:t>
          </a:r>
          <a:endParaRPr lang="es-ES" sz="1200" kern="1200" noProof="0" dirty="0"/>
        </a:p>
      </dsp:txBody>
      <dsp:txXfrm>
        <a:off x="0" y="1089184"/>
        <a:ext cx="6786153" cy="1955830"/>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3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4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4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44">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45">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46">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47">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48">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34">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35">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36">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37">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38">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39">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40">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4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eaLnBrk="0" hangingPunct="0">
              <a:defRPr sz="1200">
                <a:latin typeface="Calibri" charset="0"/>
                <a:ea typeface="Arial" charset="0"/>
              </a:defRPr>
            </a:lvl1pPr>
          </a:lstStyle>
          <a:p>
            <a:pPr>
              <a:defRPr/>
            </a:pPr>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eaLnBrk="0" hangingPunct="0">
              <a:defRPr sz="1200" smtClean="0">
                <a:latin typeface="Calibri" charset="0"/>
                <a:ea typeface="Arial" charset="0"/>
              </a:defRPr>
            </a:lvl1pPr>
          </a:lstStyle>
          <a:p>
            <a:pPr>
              <a:defRPr/>
            </a:pPr>
            <a:fld id="{C7F929D4-C7F8-49F9-BBC0-E9090776F248}" type="datetimeFigureOut">
              <a:rPr lang="ru-RU"/>
              <a:pPr>
                <a:defRPr/>
              </a:pPr>
              <a:t>08.08.2021</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noProof="0"/>
              <a:t>Образец текста</a:t>
            </a:r>
          </a:p>
          <a:p>
            <a:pPr lvl="1"/>
            <a:r>
              <a:rPr lang="ru-RU" noProof="0"/>
              <a:t>Второй уровень</a:t>
            </a:r>
          </a:p>
          <a:p>
            <a:pPr lvl="2"/>
            <a:r>
              <a:rPr lang="ru-RU" noProof="0"/>
              <a:t>Третий уровень</a:t>
            </a:r>
          </a:p>
          <a:p>
            <a:pPr lvl="3"/>
            <a:r>
              <a:rPr lang="ru-RU" noProof="0"/>
              <a:t>Четвертый уровень</a:t>
            </a:r>
          </a:p>
          <a:p>
            <a:pPr lvl="4"/>
            <a:r>
              <a:rPr lang="ru-RU" noProof="0"/>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0" hangingPunct="0">
              <a:defRPr sz="1200">
                <a:latin typeface="Calibri" charset="0"/>
                <a:ea typeface="Arial" charset="0"/>
              </a:defRPr>
            </a:lvl1pPr>
          </a:lstStyle>
          <a:p>
            <a:pPr>
              <a:defRPr/>
            </a:pPr>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0" hangingPunct="0">
              <a:defRPr sz="1200" smtClean="0">
                <a:latin typeface="Calibri" charset="0"/>
                <a:ea typeface="Arial" charset="0"/>
              </a:defRPr>
            </a:lvl1pPr>
          </a:lstStyle>
          <a:p>
            <a:pPr>
              <a:defRPr/>
            </a:pPr>
            <a:fld id="{9C9CFBA7-ECE2-4A2D-ADED-C14F20CE71BB}" type="slidenum">
              <a:rPr lang="ru-RU"/>
              <a:pPr>
                <a:defRPr/>
              </a:pPr>
              <a:t>‹#›</a:t>
            </a:fld>
            <a:endParaRPr lang="ru-RU"/>
          </a:p>
        </p:txBody>
      </p:sp>
    </p:spTree>
    <p:extLst>
      <p:ext uri="{BB962C8B-B14F-4D97-AF65-F5344CB8AC3E}">
        <p14:creationId xmlns:p14="http://schemas.microsoft.com/office/powerpoint/2010/main" val="122015024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p:cNvSpPr>
          <p:nvPr>
            <p:ph type="sldImg"/>
          </p:nvPr>
        </p:nvSpPr>
        <p:spPr bwMode="auto">
          <a:noFill/>
          <a:ln>
            <a:solidFill>
              <a:srgbClr val="000000"/>
            </a:solidFill>
            <a:miter lim="800000"/>
            <a:headEnd/>
            <a:tailEnd/>
          </a:ln>
        </p:spPr>
      </p:sp>
      <p:sp>
        <p:nvSpPr>
          <p:cNvPr id="13314" name="Notes Placeholder 2"/>
          <p:cNvSpPr>
            <a:spLocks noGrp="1"/>
          </p:cNvSpPr>
          <p:nvPr>
            <p:ph type="body" idx="1"/>
          </p:nvPr>
        </p:nvSpPr>
        <p:spPr bwMode="auto">
          <a:noFill/>
        </p:spPr>
        <p:txBody>
          <a:bodyPr wrap="square" numCol="1" anchor="t" anchorCtr="0" compatLnSpc="1">
            <a:prstTxWarp prst="textNoShape">
              <a:avLst/>
            </a:prstTxWarp>
          </a:bodyPr>
          <a:lstStyle/>
          <a:p>
            <a:pPr indent="-455613">
              <a:spcBef>
                <a:spcPct val="0"/>
              </a:spcBef>
              <a:spcAft>
                <a:spcPts val="600"/>
              </a:spcAft>
            </a:pPr>
            <a:r>
              <a:rPr lang="es-ES" altLang="ja-JP" sz="1000" dirty="0" smtClean="0">
                <a:cs typeface="游ゴシック"/>
              </a:rPr>
              <a:t>El Glosario se actualiza constantemente. Esto puede implicar adiciones, revisiones o eliminación de términos.</a:t>
            </a:r>
          </a:p>
          <a:p>
            <a:pPr indent="-455613">
              <a:spcBef>
                <a:spcPct val="0"/>
              </a:spcBef>
              <a:spcAft>
                <a:spcPts val="600"/>
              </a:spcAft>
            </a:pPr>
            <a:r>
              <a:rPr lang="es-ES" altLang="ja-JP" sz="1000" dirty="0" smtClean="0">
                <a:cs typeface="游ゴシック"/>
              </a:rPr>
              <a:t>Debido a eso, asegúrese de usar únicamente la última versión del Glosario. Disponible en el PFI, en la página de normas adoptadas: https://www.ippc.int/en/core-activities/standards-setting/ispms/ .</a:t>
            </a:r>
          </a:p>
          <a:p>
            <a:pPr indent="-455613">
              <a:spcBef>
                <a:spcPct val="0"/>
              </a:spcBef>
              <a:spcAft>
                <a:spcPts val="600"/>
              </a:spcAft>
            </a:pPr>
            <a:r>
              <a:rPr lang="es-ES" altLang="ja-JP" sz="1000" dirty="0" smtClean="0">
                <a:solidFill>
                  <a:srgbClr val="FF0000"/>
                </a:solidFill>
                <a:cs typeface="游ゴシック"/>
              </a:rPr>
              <a:t>En el Borrador 2021 de Enmiendas a la NIMF 5 se proponen 3 adiciones, </a:t>
            </a:r>
            <a:r>
              <a:rPr lang="es-ES" altLang="ja-JP" sz="1000" dirty="0" smtClean="0">
                <a:cs typeface="游ゴシック"/>
              </a:rPr>
              <a:t>3 revisiones y 1 eliminación. </a:t>
            </a:r>
            <a:endParaRPr lang="es-ES" altLang="ja-JP" sz="1000" dirty="0" smtClean="0">
              <a:solidFill>
                <a:srgbClr val="FF0000"/>
              </a:solidFill>
              <a:cs typeface="游ゴシック"/>
            </a:endParaRPr>
          </a:p>
          <a:p>
            <a:pPr indent="-455613">
              <a:spcBef>
                <a:spcPct val="0"/>
              </a:spcBef>
              <a:spcAft>
                <a:spcPts val="600"/>
              </a:spcAft>
            </a:pPr>
            <a:r>
              <a:rPr lang="es-ES" altLang="ja-JP" sz="1000" dirty="0" smtClean="0">
                <a:solidFill>
                  <a:srgbClr val="FF0000"/>
                </a:solidFill>
                <a:cs typeface="游ゴシック"/>
              </a:rPr>
              <a:t>El Panel Técnico del Glosario (PTG) propuso las enmiendas 2021 en su reunión virtual de enero de 2021.</a:t>
            </a:r>
          </a:p>
          <a:p>
            <a:pPr indent="-455613">
              <a:spcBef>
                <a:spcPct val="0"/>
              </a:spcBef>
              <a:spcAft>
                <a:spcPts val="600"/>
              </a:spcAft>
            </a:pPr>
            <a:r>
              <a:rPr lang="es-ES" altLang="ja-JP" sz="1000" dirty="0" smtClean="0">
                <a:solidFill>
                  <a:srgbClr val="FF0000"/>
                </a:solidFill>
                <a:cs typeface="游ゴシック"/>
              </a:rPr>
              <a:t>El Comité de Normas (CN) revisó las enmiendas 2021 via el Sistema de Comentarios en Línea (OCS) y aprobó el borrador para primera consulta en su reunión virtual de mayo 2021.</a:t>
            </a:r>
          </a:p>
        </p:txBody>
      </p:sp>
      <p:sp>
        <p:nvSpPr>
          <p:cNvPr id="133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BB11B2B-D6DD-43A3-9DB3-A54836708F5C}" type="slidenum">
              <a:rPr lang="en-US" altLang="en-US">
                <a:latin typeface="Calibri" pitchFamily="34" charset="0"/>
              </a:rPr>
              <a:pPr/>
              <a:t>2</a:t>
            </a:fld>
            <a:endParaRPr lang="en-US" altLang="en-US">
              <a:latin typeface="Calibri" pitchFamily="34" charset="0"/>
            </a:endParaRPr>
          </a:p>
        </p:txBody>
      </p:sp>
    </p:spTree>
    <p:extLst>
      <p:ext uri="{BB962C8B-B14F-4D97-AF65-F5344CB8AC3E}">
        <p14:creationId xmlns:p14="http://schemas.microsoft.com/office/powerpoint/2010/main" val="41687890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bwMode="auto">
          <a:xfrm>
            <a:off x="679450" y="4778375"/>
            <a:ext cx="5438775" cy="4964113"/>
          </a:xfrm>
          <a:noFill/>
        </p:spPr>
        <p:txBody>
          <a:bodyPr wrap="square" numCol="1" anchor="t" anchorCtr="0" compatLnSpc="1">
            <a:prstTxWarp prst="textNoShape">
              <a:avLst/>
            </a:prstTxWarp>
          </a:bodyPr>
          <a:lstStyle/>
          <a:p>
            <a:pPr marL="171450" indent="-171450">
              <a:spcBef>
                <a:spcPct val="0"/>
              </a:spcBef>
              <a:buFontTx/>
              <a:buChar char="•"/>
            </a:pPr>
            <a:r>
              <a:rPr lang="es-ES" sz="1000" noProof="0" dirty="0" smtClean="0"/>
              <a:t>El uso del término “</a:t>
            </a:r>
            <a:r>
              <a:rPr lang="es-ES" sz="1000" i="1" noProof="0" dirty="0" smtClean="0"/>
              <a:t>medida de emergencia</a:t>
            </a:r>
            <a:r>
              <a:rPr lang="es-ES" sz="1000" noProof="0" dirty="0" smtClean="0"/>
              <a:t>” en las NIMF adoptadas</a:t>
            </a:r>
            <a:r>
              <a:rPr lang="es-ES" sz="1000" baseline="0" noProof="0" dirty="0" smtClean="0"/>
              <a:t> se relaciona a una situación fitosanitaria nueva o inesperada</a:t>
            </a:r>
            <a:r>
              <a:rPr lang="es-ES" sz="1000" noProof="0" dirty="0" smtClean="0"/>
              <a:t>:</a:t>
            </a:r>
          </a:p>
          <a:p>
            <a:pPr marL="171450" indent="-171450">
              <a:spcBef>
                <a:spcPct val="0"/>
              </a:spcBef>
              <a:buFontTx/>
              <a:buChar char="-"/>
            </a:pPr>
            <a:r>
              <a:rPr lang="es-ES" sz="1000" noProof="0" dirty="0" smtClean="0"/>
              <a:t>Una situación fitosanitaria </a:t>
            </a:r>
            <a:r>
              <a:rPr lang="es-ES" sz="1000" i="1" noProof="0" dirty="0" smtClean="0"/>
              <a:t>nueva </a:t>
            </a:r>
            <a:r>
              <a:rPr lang="es-ES" sz="1000" noProof="0" dirty="0" smtClean="0"/>
              <a:t>se da cuando una plaga,</a:t>
            </a:r>
            <a:r>
              <a:rPr lang="es-ES" sz="1000" baseline="0" noProof="0" dirty="0" smtClean="0"/>
              <a:t> no incluida en la lista de plagas reglamentadas, pueda requerir una acción de emergencia debido a que no ha sido evaluada previamente</a:t>
            </a:r>
            <a:r>
              <a:rPr lang="es-ES" sz="1000" noProof="0" dirty="0" smtClean="0"/>
              <a:t>. En el momento de la intercepción.</a:t>
            </a:r>
            <a:r>
              <a:rPr lang="es-ES" sz="1000" baseline="0" noProof="0" dirty="0" smtClean="0"/>
              <a:t> Podrá categorizarse como una plaga reglamentada en forma preliminar porque la ONPF tiene indicios para creer que supone un riesgo de plagas</a:t>
            </a:r>
            <a:r>
              <a:rPr lang="es-ES" sz="1000" noProof="0" dirty="0" smtClean="0"/>
              <a:t>. </a:t>
            </a:r>
          </a:p>
          <a:p>
            <a:pPr marL="171450" indent="-171450">
              <a:spcBef>
                <a:spcPct val="0"/>
              </a:spcBef>
              <a:buFontTx/>
              <a:buChar char="-"/>
            </a:pPr>
            <a:r>
              <a:rPr lang="es-ES" sz="1000" noProof="0" dirty="0" smtClean="0"/>
              <a:t>Una</a:t>
            </a:r>
            <a:r>
              <a:rPr lang="es-ES" sz="1000" baseline="0" noProof="0" dirty="0" smtClean="0"/>
              <a:t> situación fitosanitaria </a:t>
            </a:r>
            <a:r>
              <a:rPr lang="es-ES" sz="1000" i="1" noProof="0" dirty="0" smtClean="0"/>
              <a:t>imprevista  </a:t>
            </a:r>
            <a:r>
              <a:rPr lang="es-ES" sz="1000" noProof="0" dirty="0" smtClean="0"/>
              <a:t>puede darse cuando una plaga, aunque</a:t>
            </a:r>
            <a:r>
              <a:rPr lang="es-ES" sz="1000" baseline="0" noProof="0" dirty="0" smtClean="0"/>
              <a:t> sea una plaga reglamentada, se detecta en un envío importado y no ha sido listada o especificada porque no estaba prevista en relación con el origen, producto o circunstancias para las cuales la lista de medidas fitosanitarias fue elaborada</a:t>
            </a:r>
            <a:r>
              <a:rPr lang="es-ES" sz="1000" noProof="0" dirty="0" smtClean="0"/>
              <a:t>, o se detecta en una área y debe</a:t>
            </a:r>
            <a:r>
              <a:rPr lang="es-ES" sz="1000" baseline="0" noProof="0" dirty="0" smtClean="0"/>
              <a:t> prevenirse su establecimiento o dispersión luego de su entrada reciente</a:t>
            </a:r>
            <a:r>
              <a:rPr lang="es-ES" sz="1000" noProof="0" dirty="0" smtClean="0"/>
              <a:t>;</a:t>
            </a:r>
          </a:p>
          <a:p>
            <a:pPr marL="171450" indent="-171450">
              <a:spcBef>
                <a:spcPct val="0"/>
              </a:spcBef>
              <a:buFontTx/>
              <a:buChar char="•"/>
            </a:pPr>
            <a:r>
              <a:rPr lang="es-ES" sz="1000" noProof="0" dirty="0" smtClean="0"/>
              <a:t>El uso de “</a:t>
            </a:r>
            <a:r>
              <a:rPr lang="es-ES" sz="1000" i="1" noProof="0" dirty="0" smtClean="0"/>
              <a:t>medida fitosanitaria</a:t>
            </a:r>
            <a:r>
              <a:rPr lang="es-ES" sz="1000" noProof="0" dirty="0" smtClean="0"/>
              <a:t>” en la actual definición de “</a:t>
            </a:r>
            <a:r>
              <a:rPr lang="es-ES" sz="1000" i="1" noProof="0" dirty="0" smtClean="0"/>
              <a:t>medida de emergencia</a:t>
            </a:r>
            <a:r>
              <a:rPr lang="es-ES" sz="1000" noProof="0" dirty="0" smtClean="0"/>
              <a:t>” implicaría que una medida de emergencia solo puede usarse en relación con una plaga reglamentada. Sin embargo, la definición</a:t>
            </a:r>
            <a:r>
              <a:rPr lang="es-ES" sz="1000" baseline="0" noProof="0" dirty="0" smtClean="0"/>
              <a:t> actual contradice el texto de la Convención </a:t>
            </a:r>
            <a:r>
              <a:rPr lang="es-ES" sz="1000" noProof="0" dirty="0" smtClean="0"/>
              <a:t>(Articulo VII.6), sección 2.11 de la NIMF 1, sección 4.2 de la NIMF 13 y sección 5.1.6.2 de la NIMF 20). En todos esos casos, la acción/medida</a:t>
            </a:r>
            <a:r>
              <a:rPr lang="es-ES" sz="1000" baseline="0" noProof="0" dirty="0" smtClean="0"/>
              <a:t> de emergencia puede tomarse/aplicarse ante la detección de una plaga, no reglamentada aun pero que pueda representar un peligro potencial</a:t>
            </a:r>
            <a:r>
              <a:rPr lang="es-ES" sz="1000" noProof="0" dirty="0" smtClean="0"/>
              <a:t>;</a:t>
            </a:r>
          </a:p>
          <a:p>
            <a:pPr marL="171450" indent="-171450">
              <a:spcBef>
                <a:spcPct val="0"/>
              </a:spcBef>
              <a:buFontTx/>
              <a:buChar char="•"/>
            </a:pPr>
            <a:r>
              <a:rPr lang="es-ES" sz="1000" i="1" noProof="0" dirty="0" smtClean="0"/>
              <a:t>“Medida</a:t>
            </a:r>
            <a:r>
              <a:rPr lang="es-ES" sz="1000" i="1" baseline="0" noProof="0" dirty="0" smtClean="0"/>
              <a:t> fitosan</a:t>
            </a:r>
            <a:r>
              <a:rPr lang="es-ES" sz="1000" i="1" noProof="0" dirty="0" smtClean="0"/>
              <a:t>itaria</a:t>
            </a:r>
            <a:r>
              <a:rPr lang="es-ES" sz="1000" noProof="0" dirty="0" smtClean="0"/>
              <a:t>” se</a:t>
            </a:r>
            <a:r>
              <a:rPr lang="es-ES" sz="1000" baseline="0" noProof="0" dirty="0" smtClean="0"/>
              <a:t> reemplazó con </a:t>
            </a:r>
            <a:r>
              <a:rPr lang="es-ES" sz="1000" noProof="0" dirty="0" smtClean="0"/>
              <a:t>“</a:t>
            </a:r>
            <a:r>
              <a:rPr lang="es-ES" sz="1000" i="1" noProof="0" dirty="0" smtClean="0"/>
              <a:t>norma o procedimiento oficial</a:t>
            </a:r>
            <a:r>
              <a:rPr lang="es-ES" sz="1000" noProof="0" dirty="0" smtClean="0"/>
              <a:t>” dado que norma incluye legislación, reglamentación, estatutos,</a:t>
            </a:r>
            <a:r>
              <a:rPr lang="es-ES" sz="1000" baseline="0" noProof="0" dirty="0" smtClean="0"/>
              <a:t> </a:t>
            </a:r>
            <a:r>
              <a:rPr lang="es-ES" sz="1000" noProof="0" dirty="0" smtClean="0"/>
              <a:t>etc., y procedimiento</a:t>
            </a:r>
            <a:r>
              <a:rPr lang="es-ES" sz="1000" baseline="0" noProof="0" dirty="0" smtClean="0"/>
              <a:t> indica un método o proceso</a:t>
            </a:r>
            <a:r>
              <a:rPr lang="es-ES" sz="1000" noProof="0" dirty="0" smtClean="0"/>
              <a:t>; además, la norma o procedimiento es oficial ya que es establecida, autorizada o realizada por la ONPF;</a:t>
            </a:r>
          </a:p>
          <a:p>
            <a:pPr marL="171450" indent="-171450">
              <a:spcBef>
                <a:spcPct val="0"/>
              </a:spcBef>
              <a:buFontTx/>
              <a:buChar char="•"/>
            </a:pPr>
            <a:r>
              <a:rPr lang="es-ES" sz="1000" noProof="0" dirty="0" smtClean="0"/>
              <a:t>“</a:t>
            </a:r>
            <a:r>
              <a:rPr lang="es-ES" sz="1000" i="1" noProof="0" dirty="0" smtClean="0"/>
              <a:t>Establecida</a:t>
            </a:r>
            <a:r>
              <a:rPr lang="es-ES" sz="1000" noProof="0" dirty="0" smtClean="0"/>
              <a:t>” fue reemplazada</a:t>
            </a:r>
            <a:r>
              <a:rPr lang="es-ES" sz="1000" baseline="0" noProof="0" dirty="0" smtClean="0"/>
              <a:t> con </a:t>
            </a:r>
            <a:r>
              <a:rPr lang="es-ES" sz="1000" noProof="0" dirty="0" smtClean="0"/>
              <a:t>“</a:t>
            </a:r>
            <a:r>
              <a:rPr lang="es-ES" sz="1000" i="1" noProof="0" dirty="0" smtClean="0"/>
              <a:t>introducida</a:t>
            </a:r>
            <a:r>
              <a:rPr lang="es-ES" sz="1000" noProof="0" dirty="0" smtClean="0"/>
              <a:t>” para enfatizar la respuesta rápida para abordar la situación urgente;</a:t>
            </a:r>
          </a:p>
          <a:p>
            <a:pPr marL="171450" indent="-171450">
              <a:spcBef>
                <a:spcPct val="0"/>
              </a:spcBef>
              <a:buFontTx/>
              <a:buChar char="•"/>
            </a:pPr>
            <a:r>
              <a:rPr lang="es-ES" sz="1000" noProof="0" dirty="0" smtClean="0"/>
              <a:t>Se insertó el texto “</a:t>
            </a:r>
            <a:r>
              <a:rPr lang="es-ES" sz="1000" i="1" noProof="0" dirty="0" smtClean="0"/>
              <a:t>para</a:t>
            </a:r>
            <a:r>
              <a:rPr lang="es-ES" sz="1000" i="1" baseline="0" noProof="0" dirty="0" smtClean="0"/>
              <a:t> prevenir la entrada, el establecimiento o la dispersión de una plaga</a:t>
            </a:r>
            <a:r>
              <a:rPr lang="es-ES" sz="1000" noProof="0" dirty="0" smtClean="0"/>
              <a:t>” para sustituir “</a:t>
            </a:r>
            <a:r>
              <a:rPr lang="es-ES" sz="1000" i="1" noProof="0" dirty="0" smtClean="0"/>
              <a:t>fitosanitaria</a:t>
            </a:r>
            <a:r>
              <a:rPr lang="es-ES" sz="1000" noProof="0" dirty="0" smtClean="0"/>
              <a:t>” y permitir la eliminación del termino “</a:t>
            </a:r>
            <a:r>
              <a:rPr lang="es-ES" sz="1000" i="1" noProof="0" dirty="0" smtClean="0"/>
              <a:t>medida fitosanitaria”</a:t>
            </a:r>
            <a:r>
              <a:rPr lang="es-ES" sz="1000" i="0" noProof="0" dirty="0" smtClean="0"/>
              <a:t>.</a:t>
            </a:r>
            <a:r>
              <a:rPr lang="es-ES" sz="1000" i="0" baseline="0" noProof="0" dirty="0" smtClean="0"/>
              <a:t> Dicho texto c</a:t>
            </a:r>
            <a:r>
              <a:rPr lang="es-ES" sz="1000" baseline="0" noProof="0" dirty="0" smtClean="0"/>
              <a:t>alifica la naturaleza fitosanitaria de la situación y la intención de la norma o procedimiento</a:t>
            </a:r>
            <a:r>
              <a:rPr lang="es-ES" sz="1000" noProof="0" dirty="0" smtClean="0"/>
              <a:t>;</a:t>
            </a:r>
          </a:p>
          <a:p>
            <a:pPr marL="171450" indent="-171450">
              <a:spcBef>
                <a:spcPct val="0"/>
              </a:spcBef>
              <a:buFontTx/>
              <a:buChar char="•"/>
            </a:pPr>
            <a:r>
              <a:rPr lang="es-ES" sz="1000" noProof="0" dirty="0" smtClean="0"/>
              <a:t>El texto “</a:t>
            </a:r>
            <a:r>
              <a:rPr lang="es-ES" sz="1000" i="1" noProof="0" dirty="0" smtClean="0"/>
              <a:t>no abordada por las medidas fitosanitarias existentes</a:t>
            </a:r>
            <a:r>
              <a:rPr lang="es-ES" sz="1000" noProof="0" dirty="0" smtClean="0"/>
              <a:t>” clarifica</a:t>
            </a:r>
            <a:r>
              <a:rPr lang="es-ES" sz="1000" baseline="0" noProof="0" dirty="0" smtClean="0"/>
              <a:t> que la situación es critica desde el punto de vista fitosanitario y debe ser abordada</a:t>
            </a:r>
            <a:r>
              <a:rPr lang="en-US" sz="1000" dirty="0" smtClean="0"/>
              <a:t>. </a:t>
            </a:r>
            <a:endParaRPr lang="fr-FR" sz="1000" dirty="0" smtClean="0"/>
          </a:p>
        </p:txBody>
      </p:sp>
      <p:sp>
        <p:nvSpPr>
          <p:cNvPr id="3174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833CE0A-40C2-4E59-8A84-9BF36D760A3E}" type="slidenum">
              <a:rPr lang="en-US" altLang="en-US">
                <a:latin typeface="Calibri" pitchFamily="34" charset="0"/>
              </a:rPr>
              <a:pPr/>
              <a:t>11</a:t>
            </a:fld>
            <a:endParaRPr lang="en-US" altLang="en-US">
              <a:latin typeface="Calibri" pitchFamily="34" charset="0"/>
            </a:endParaRPr>
          </a:p>
        </p:txBody>
      </p:sp>
    </p:spTree>
    <p:extLst>
      <p:ext uri="{BB962C8B-B14F-4D97-AF65-F5344CB8AC3E}">
        <p14:creationId xmlns:p14="http://schemas.microsoft.com/office/powerpoint/2010/main" val="11010429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p:spPr>
      </p:sp>
      <p:sp>
        <p:nvSpPr>
          <p:cNvPr id="33794" name="Notes Placeholder 2"/>
          <p:cNvSpPr>
            <a:spLocks noGrp="1"/>
          </p:cNvSpPr>
          <p:nvPr>
            <p:ph type="body" idx="1"/>
          </p:nvPr>
        </p:nvSpPr>
        <p:spPr bwMode="auto">
          <a:xfrm>
            <a:off x="679450" y="4778375"/>
            <a:ext cx="5438775" cy="4964113"/>
          </a:xfrm>
          <a:noFill/>
        </p:spPr>
        <p:txBody>
          <a:bodyPr wrap="square" numCol="1" anchor="t" anchorCtr="0" compatLnSpc="1">
            <a:prstTxWarp prst="textNoShape">
              <a:avLst/>
            </a:prstTxWarp>
          </a:bodyPr>
          <a:lstStyle/>
          <a:p>
            <a:pPr marL="171450" indent="-171450">
              <a:spcBef>
                <a:spcPct val="0"/>
              </a:spcBef>
              <a:buFontTx/>
              <a:buChar char="•"/>
            </a:pPr>
            <a:r>
              <a:rPr lang="es-ES" noProof="0" dirty="0" smtClean="0"/>
              <a:t>El término “</a:t>
            </a:r>
            <a:r>
              <a:rPr lang="es-ES" i="1" noProof="0" dirty="0" smtClean="0"/>
              <a:t>reglamentación fitosanitaria</a:t>
            </a:r>
            <a:r>
              <a:rPr lang="es-ES" noProof="0" dirty="0" smtClean="0"/>
              <a:t>” se reemplaza por “</a:t>
            </a:r>
            <a:r>
              <a:rPr lang="es-ES" i="1" noProof="0" dirty="0" smtClean="0"/>
              <a:t>norma</a:t>
            </a:r>
            <a:r>
              <a:rPr lang="es-ES" i="1" baseline="0" noProof="0" dirty="0" smtClean="0"/>
              <a:t> oficial temporal </a:t>
            </a:r>
            <a:r>
              <a:rPr lang="es-ES" noProof="0" dirty="0" smtClean="0"/>
              <a:t>” para enfatizar</a:t>
            </a:r>
            <a:r>
              <a:rPr lang="es-ES" baseline="0" noProof="0" dirty="0" smtClean="0"/>
              <a:t> que una medida </a:t>
            </a:r>
            <a:r>
              <a:rPr lang="es-ES" noProof="0" dirty="0" smtClean="0"/>
              <a:t>provisional es de naturaleza temporal; las normas engloban leyes, reglamentaciones, estatutos, etc.; además las normas</a:t>
            </a:r>
            <a:r>
              <a:rPr lang="es-ES" baseline="0" noProof="0" dirty="0" smtClean="0"/>
              <a:t> y los procedimientos son oficiales ya que son establecidos, autorizados o aplicados por la ONPF</a:t>
            </a:r>
            <a:r>
              <a:rPr lang="es-ES" noProof="0" dirty="0" smtClean="0"/>
              <a:t>; </a:t>
            </a:r>
          </a:p>
          <a:p>
            <a:pPr marL="171450" indent="-171450">
              <a:spcBef>
                <a:spcPct val="0"/>
              </a:spcBef>
              <a:buFontTx/>
              <a:buChar char="•"/>
            </a:pPr>
            <a:r>
              <a:rPr lang="es-ES" noProof="0" dirty="0" smtClean="0"/>
              <a:t>El texto</a:t>
            </a:r>
            <a:r>
              <a:rPr lang="es-ES" baseline="0" noProof="0" dirty="0" smtClean="0"/>
              <a:t> </a:t>
            </a:r>
            <a:r>
              <a:rPr lang="es-ES" noProof="0" dirty="0" smtClean="0"/>
              <a:t>“</a:t>
            </a:r>
            <a:r>
              <a:rPr lang="es-ES" i="1" noProof="0" dirty="0" smtClean="0"/>
              <a:t>para prevenir</a:t>
            </a:r>
            <a:r>
              <a:rPr lang="es-ES" i="1" baseline="0" noProof="0" dirty="0" smtClean="0"/>
              <a:t> la entrada, el establecimiento o la dispersión de una plaga</a:t>
            </a:r>
            <a:r>
              <a:rPr lang="es-ES" noProof="0" dirty="0" smtClean="0"/>
              <a:t>” también permite eliminar el término “</a:t>
            </a:r>
            <a:r>
              <a:rPr lang="es-ES" i="1" noProof="0" dirty="0" smtClean="0"/>
              <a:t>reglamentación</a:t>
            </a:r>
            <a:r>
              <a:rPr lang="es-ES" noProof="0" dirty="0" smtClean="0"/>
              <a:t>” y califica la naturaleza fitosanitaria y</a:t>
            </a:r>
            <a:r>
              <a:rPr lang="es-ES" baseline="0" noProof="0" dirty="0" smtClean="0"/>
              <a:t> la intención de la norma o procedimiento</a:t>
            </a:r>
            <a:r>
              <a:rPr lang="es-ES" noProof="0" dirty="0" smtClean="0"/>
              <a:t>;</a:t>
            </a:r>
          </a:p>
          <a:p>
            <a:pPr marL="171450" indent="-171450">
              <a:spcBef>
                <a:spcPct val="0"/>
              </a:spcBef>
              <a:buFontTx/>
              <a:buChar char="•"/>
            </a:pPr>
            <a:r>
              <a:rPr lang="es-ES" noProof="0" dirty="0" smtClean="0"/>
              <a:t>El término “</a:t>
            </a:r>
            <a:r>
              <a:rPr lang="es-ES" i="1" noProof="0" dirty="0" smtClean="0"/>
              <a:t>establecido</a:t>
            </a:r>
            <a:r>
              <a:rPr lang="es-ES" noProof="0" dirty="0" smtClean="0"/>
              <a:t>” se reemplaza por “</a:t>
            </a:r>
            <a:r>
              <a:rPr lang="es-ES" i="1" noProof="0" dirty="0" smtClean="0"/>
              <a:t>establecido de forma provisional</a:t>
            </a:r>
            <a:r>
              <a:rPr lang="es-ES" noProof="0" dirty="0" smtClean="0"/>
              <a:t>” para reforzar el carácter</a:t>
            </a:r>
            <a:r>
              <a:rPr lang="es-ES" baseline="0" noProof="0" dirty="0" smtClean="0"/>
              <a:t> temporal de la medida</a:t>
            </a:r>
            <a:r>
              <a:rPr lang="es-ES" noProof="0" dirty="0" smtClean="0"/>
              <a:t>; “establecido” podría indicar que la norma se fija de</a:t>
            </a:r>
            <a:r>
              <a:rPr lang="es-ES" baseline="0" noProof="0" dirty="0" smtClean="0"/>
              <a:t> forma permanente, que no es el caso de la medida provisional</a:t>
            </a:r>
            <a:r>
              <a:rPr lang="es-ES" noProof="0" dirty="0" smtClean="0"/>
              <a:t>.</a:t>
            </a:r>
          </a:p>
        </p:txBody>
      </p:sp>
      <p:sp>
        <p:nvSpPr>
          <p:cNvPr id="3379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E8C07DF-FB53-41C6-B906-1970AC654212}" type="slidenum">
              <a:rPr lang="en-US" altLang="en-US">
                <a:latin typeface="Calibri" pitchFamily="34" charset="0"/>
              </a:rPr>
              <a:pPr/>
              <a:t>12</a:t>
            </a:fld>
            <a:endParaRPr lang="en-US" altLang="en-US">
              <a:latin typeface="Calibri" pitchFamily="34" charset="0"/>
            </a:endParaRPr>
          </a:p>
        </p:txBody>
      </p:sp>
    </p:spTree>
    <p:extLst>
      <p:ext uri="{BB962C8B-B14F-4D97-AF65-F5344CB8AC3E}">
        <p14:creationId xmlns:p14="http://schemas.microsoft.com/office/powerpoint/2010/main" val="29923763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bwMode="auto">
          <a:xfrm>
            <a:off x="679450" y="4778375"/>
            <a:ext cx="5438775" cy="4964113"/>
          </a:xfrm>
          <a:noFill/>
        </p:spPr>
        <p:txBody>
          <a:bodyPr wrap="square" numCol="1" anchor="t" anchorCtr="0" compatLnSpc="1">
            <a:prstTxWarp prst="textNoShape">
              <a:avLst/>
            </a:prstTxWarp>
          </a:bodyPr>
          <a:lstStyle/>
          <a:p>
            <a:pPr marL="171450" indent="-171450">
              <a:spcBef>
                <a:spcPct val="0"/>
              </a:spcBef>
              <a:buFontTx/>
              <a:buChar char="•"/>
            </a:pPr>
            <a:r>
              <a:rPr lang="es-ES" noProof="0" dirty="0" smtClean="0"/>
              <a:t>De acuerdo con el Articulo VII.2f de la Convención y la definición de “procedimiento de verificación de cumplimiento (de un envío)’</a:t>
            </a:r>
            <a:r>
              <a:rPr lang="es-ES" i="1" noProof="0" dirty="0" smtClean="0"/>
              <a:t>,</a:t>
            </a:r>
            <a:r>
              <a:rPr lang="es-ES" noProof="0" dirty="0" smtClean="0"/>
              <a:t> los términos ‘</a:t>
            </a:r>
            <a:r>
              <a:rPr lang="es-ES" i="1" noProof="0" dirty="0" smtClean="0"/>
              <a:t>cumplimiento</a:t>
            </a:r>
            <a:r>
              <a:rPr lang="es-ES" noProof="0" dirty="0" smtClean="0"/>
              <a:t>’ y ‘</a:t>
            </a:r>
            <a:r>
              <a:rPr lang="es-ES" i="1" noProof="0" dirty="0" smtClean="0"/>
              <a:t>no-cumplimiento</a:t>
            </a:r>
            <a:r>
              <a:rPr lang="es-ES" noProof="0" dirty="0" smtClean="0"/>
              <a:t> están relacionados con los envíos, y las ‘Recomendaciones generales sobre el uso de términos en las NIMF estipula que ‘</a:t>
            </a:r>
            <a:r>
              <a:rPr lang="es-ES" i="1" noProof="0" dirty="0" smtClean="0"/>
              <a:t>conformidad</a:t>
            </a:r>
            <a:r>
              <a:rPr lang="es-ES" noProof="0" dirty="0" smtClean="0"/>
              <a:t>’ debe usarse en otros casos. Como “inspección” tiene un alcance más amplio que únicamente envíos, se propones sustituir ‘</a:t>
            </a:r>
            <a:r>
              <a:rPr lang="es-ES" i="1" noProof="0" dirty="0" smtClean="0"/>
              <a:t>cumplimiento</a:t>
            </a:r>
            <a:r>
              <a:rPr lang="es-ES" noProof="0" dirty="0" smtClean="0"/>
              <a:t>’ por ‘</a:t>
            </a:r>
            <a:r>
              <a:rPr lang="es-ES" i="1" noProof="0" dirty="0" smtClean="0"/>
              <a:t>conformidad</a:t>
            </a:r>
            <a:r>
              <a:rPr lang="es-ES" noProof="0" dirty="0" smtClean="0"/>
              <a:t>’;</a:t>
            </a:r>
          </a:p>
          <a:p>
            <a:pPr marL="171450" indent="-171450">
              <a:spcBef>
                <a:spcPct val="0"/>
              </a:spcBef>
              <a:buFontTx/>
              <a:buChar char="•"/>
            </a:pPr>
            <a:r>
              <a:rPr lang="es-ES" noProof="0" dirty="0" smtClean="0"/>
              <a:t>La palabra ‘</a:t>
            </a:r>
            <a:r>
              <a:rPr lang="es-ES" i="1" noProof="0" dirty="0" smtClean="0"/>
              <a:t>determinar</a:t>
            </a:r>
            <a:r>
              <a:rPr lang="es-ES" noProof="0" dirty="0" smtClean="0"/>
              <a:t>’ se sustituye por ‘</a:t>
            </a:r>
            <a:r>
              <a:rPr lang="es-ES" i="1" noProof="0" dirty="0" smtClean="0"/>
              <a:t>chequear</a:t>
            </a:r>
            <a:r>
              <a:rPr lang="es-ES" noProof="0" dirty="0" smtClean="0"/>
              <a:t>’ para reflejar el cambio de ‘</a:t>
            </a:r>
            <a:r>
              <a:rPr lang="es-ES" i="1" noProof="0" dirty="0" smtClean="0"/>
              <a:t>cumplimiento</a:t>
            </a:r>
            <a:r>
              <a:rPr lang="es-ES" noProof="0" dirty="0" smtClean="0"/>
              <a:t>’ por ‘</a:t>
            </a:r>
            <a:r>
              <a:rPr lang="es-ES" i="1" noProof="0" dirty="0" smtClean="0"/>
              <a:t>conformidad</a:t>
            </a:r>
            <a:r>
              <a:rPr lang="es-ES" noProof="0" dirty="0" smtClean="0"/>
              <a:t>’; y también para evitar redundancia ya que “</a:t>
            </a:r>
            <a:r>
              <a:rPr lang="es-ES" i="1" noProof="0" dirty="0" smtClean="0"/>
              <a:t>determinar</a:t>
            </a:r>
            <a:r>
              <a:rPr lang="es-ES" noProof="0" dirty="0" smtClean="0"/>
              <a:t>” se usa antes en la frase;</a:t>
            </a:r>
          </a:p>
          <a:p>
            <a:pPr marL="171450" indent="-171450">
              <a:spcBef>
                <a:spcPct val="0"/>
              </a:spcBef>
              <a:buFontTx/>
              <a:buChar char="•"/>
            </a:pPr>
            <a:r>
              <a:rPr lang="es-ES" noProof="0" dirty="0" smtClean="0"/>
              <a:t>El término ‘</a:t>
            </a:r>
            <a:r>
              <a:rPr lang="es-ES" i="1" noProof="0" dirty="0" smtClean="0"/>
              <a:t>reglamentaciones</a:t>
            </a:r>
            <a:r>
              <a:rPr lang="es-ES" noProof="0" dirty="0" smtClean="0"/>
              <a:t>’ se sustituye por ‘</a:t>
            </a:r>
            <a:r>
              <a:rPr lang="es-ES" i="1" noProof="0" dirty="0" smtClean="0"/>
              <a:t>requisitos</a:t>
            </a:r>
            <a:r>
              <a:rPr lang="es-ES" noProof="0" dirty="0" smtClean="0"/>
              <a:t>’, ya que las reglamentaciones fitosanitarias están a un nivel superior y hacen referencia a plagas reglamentadas. Sin embargo, la inspección puede realizarse en otros escenarios y no únicamente en la importación, tales como el lugar de producción o el sitio de producción o a la exportación, y la inspección en tales escenarios pueden no estar siempre relacionados con plagas reglamentadas;</a:t>
            </a:r>
          </a:p>
          <a:p>
            <a:pPr marL="171450" indent="-171450">
              <a:spcBef>
                <a:spcPct val="0"/>
              </a:spcBef>
              <a:buFontTx/>
              <a:buChar char="•"/>
            </a:pPr>
            <a:r>
              <a:rPr lang="es-ES" noProof="0" dirty="0" smtClean="0"/>
              <a:t>Aunque es necesario sustituir el término ‘</a:t>
            </a:r>
            <a:r>
              <a:rPr lang="es-ES" i="1" noProof="0" dirty="0" smtClean="0"/>
              <a:t>inspección</a:t>
            </a:r>
            <a:r>
              <a:rPr lang="es-ES" noProof="0" dirty="0" smtClean="0"/>
              <a:t>’ por ‘procedimiento de verificación de cumplimiento en pocos casos en la NIMF 23 (independientemente de la revisión propuesta), el uso de la definición revisada de ‘</a:t>
            </a:r>
            <a:r>
              <a:rPr lang="es-ES" i="1" noProof="0" dirty="0" smtClean="0"/>
              <a:t>inspección</a:t>
            </a:r>
            <a:r>
              <a:rPr lang="es-ES" noProof="0" dirty="0" smtClean="0"/>
              <a:t>’ no es incompatible con los usos actuales del término en las NIMF adoptadas.</a:t>
            </a:r>
            <a:endParaRPr lang="es-ES" i="1" noProof="0" dirty="0" smtClean="0"/>
          </a:p>
        </p:txBody>
      </p:sp>
      <p:sp>
        <p:nvSpPr>
          <p:cNvPr id="3584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45EB12D-36AB-4108-BE99-E723C371FE04}" type="slidenum">
              <a:rPr lang="en-US" altLang="en-US">
                <a:latin typeface="Calibri" pitchFamily="34" charset="0"/>
              </a:rPr>
              <a:pPr/>
              <a:t>13</a:t>
            </a:fld>
            <a:endParaRPr lang="en-US" altLang="en-US">
              <a:latin typeface="Calibri" pitchFamily="34" charset="0"/>
            </a:endParaRPr>
          </a:p>
        </p:txBody>
      </p:sp>
    </p:spTree>
    <p:extLst>
      <p:ext uri="{BB962C8B-B14F-4D97-AF65-F5344CB8AC3E}">
        <p14:creationId xmlns:p14="http://schemas.microsoft.com/office/powerpoint/2010/main" val="22355618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p:spPr>
      </p:sp>
      <p:sp>
        <p:nvSpPr>
          <p:cNvPr id="37890" name="Notes Placeholder 2"/>
          <p:cNvSpPr>
            <a:spLocks noGrp="1"/>
          </p:cNvSpPr>
          <p:nvPr>
            <p:ph type="body" idx="1"/>
          </p:nvPr>
        </p:nvSpPr>
        <p:spPr bwMode="auto">
          <a:xfrm>
            <a:off x="679450" y="4778375"/>
            <a:ext cx="5438775" cy="4964113"/>
          </a:xfrm>
          <a:noFill/>
        </p:spPr>
        <p:txBody>
          <a:bodyPr wrap="square" numCol="1" anchor="t" anchorCtr="0" compatLnSpc="1">
            <a:prstTxWarp prst="textNoShape">
              <a:avLst/>
            </a:prstTxWarp>
          </a:bodyPr>
          <a:lstStyle/>
          <a:p>
            <a:pPr marL="171450" marR="0" lvl="0" indent="-171450" algn="l" defTabSz="914400" rtl="0" eaLnBrk="1" fontAlgn="base" latinLnBrk="0" hangingPunct="1">
              <a:lnSpc>
                <a:spcPct val="100000"/>
              </a:lnSpc>
              <a:spcBef>
                <a:spcPct val="0"/>
              </a:spcBef>
              <a:spcAft>
                <a:spcPct val="0"/>
              </a:spcAft>
              <a:buClrTx/>
              <a:buSzTx/>
              <a:buFontTx/>
              <a:buChar char="•"/>
              <a:tabLst/>
              <a:defRPr/>
            </a:pPr>
            <a:r>
              <a:rPr lang="es-ES" sz="1200" noProof="0" dirty="0" smtClean="0">
                <a:solidFill>
                  <a:schemeClr val="tx1"/>
                </a:solidFill>
                <a:effectLst/>
                <a:latin typeface="+mn-lt"/>
                <a:ea typeface="+mn-ea"/>
                <a:cs typeface="+mn-cs"/>
              </a:rPr>
              <a:t>De acuerdo al  Artículo  VII.2f de la Convención y la definición de “</a:t>
            </a:r>
            <a:r>
              <a:rPr lang="es-ES" sz="1200" i="1" noProof="0" dirty="0" smtClean="0">
                <a:solidFill>
                  <a:schemeClr val="tx1"/>
                </a:solidFill>
                <a:effectLst/>
                <a:latin typeface="+mn-lt"/>
                <a:ea typeface="+mn-ea"/>
                <a:cs typeface="+mn-cs"/>
              </a:rPr>
              <a:t>procedimiento de verificación de cumplimiento (para un envío)”,</a:t>
            </a:r>
            <a:r>
              <a:rPr lang="es-ES" sz="1200" noProof="0" dirty="0" smtClean="0">
                <a:solidFill>
                  <a:schemeClr val="tx1"/>
                </a:solidFill>
                <a:effectLst/>
                <a:latin typeface="+mn-lt"/>
                <a:ea typeface="+mn-ea"/>
                <a:cs typeface="+mn-cs"/>
              </a:rPr>
              <a:t> los términos “</a:t>
            </a:r>
            <a:r>
              <a:rPr lang="es-ES" sz="1200" i="1" noProof="0" dirty="0" smtClean="0">
                <a:solidFill>
                  <a:schemeClr val="tx1"/>
                </a:solidFill>
                <a:effectLst/>
                <a:latin typeface="+mn-lt"/>
                <a:ea typeface="+mn-ea"/>
                <a:cs typeface="+mn-cs"/>
              </a:rPr>
              <a:t>cumplimiento</a:t>
            </a:r>
            <a:r>
              <a:rPr lang="es-ES" sz="1200" noProof="0" dirty="0" smtClean="0">
                <a:solidFill>
                  <a:schemeClr val="tx1"/>
                </a:solidFill>
                <a:effectLst/>
                <a:latin typeface="+mn-lt"/>
                <a:ea typeface="+mn-ea"/>
                <a:cs typeface="+mn-cs"/>
              </a:rPr>
              <a:t>” y “</a:t>
            </a:r>
            <a:r>
              <a:rPr lang="es-ES" sz="1200" i="1" noProof="0" dirty="0" smtClean="0">
                <a:solidFill>
                  <a:schemeClr val="tx1"/>
                </a:solidFill>
                <a:effectLst/>
                <a:latin typeface="+mn-lt"/>
                <a:ea typeface="+mn-ea"/>
                <a:cs typeface="+mn-cs"/>
              </a:rPr>
              <a:t>no cumplimiento</a:t>
            </a:r>
            <a:r>
              <a:rPr lang="es-ES" sz="1200" noProof="0" dirty="0" smtClean="0">
                <a:solidFill>
                  <a:schemeClr val="tx1"/>
                </a:solidFill>
                <a:effectLst/>
                <a:latin typeface="+mn-lt"/>
                <a:ea typeface="+mn-ea"/>
                <a:cs typeface="+mn-cs"/>
              </a:rPr>
              <a:t>” están relacionados con los envíos, y las “Recomendaciones generales sobre el uso de términos en las NIMF” estipulan que se debe usar “</a:t>
            </a:r>
            <a:r>
              <a:rPr lang="es-ES" sz="1200" i="1" noProof="0" dirty="0" smtClean="0">
                <a:solidFill>
                  <a:schemeClr val="tx1"/>
                </a:solidFill>
                <a:effectLst/>
                <a:latin typeface="+mn-lt"/>
                <a:ea typeface="+mn-ea"/>
                <a:cs typeface="+mn-cs"/>
              </a:rPr>
              <a:t>conformidad</a:t>
            </a:r>
            <a:r>
              <a:rPr lang="es-ES" sz="1200" noProof="0" dirty="0" smtClean="0">
                <a:solidFill>
                  <a:schemeClr val="tx1"/>
                </a:solidFill>
                <a:effectLst/>
                <a:latin typeface="+mn-lt"/>
                <a:ea typeface="+mn-ea"/>
                <a:cs typeface="+mn-cs"/>
              </a:rPr>
              <a:t>” en otros casos. Como el término </a:t>
            </a:r>
            <a:r>
              <a:rPr lang="es-ES" sz="1200" i="1" noProof="0" dirty="0" smtClean="0">
                <a:solidFill>
                  <a:schemeClr val="tx1"/>
                </a:solidFill>
                <a:effectLst/>
                <a:latin typeface="+mn-lt"/>
                <a:ea typeface="+mn-ea"/>
                <a:cs typeface="+mn-cs"/>
              </a:rPr>
              <a:t>prueba </a:t>
            </a:r>
            <a:r>
              <a:rPr lang="es-ES" sz="1200" noProof="0" dirty="0" smtClean="0">
                <a:solidFill>
                  <a:schemeClr val="tx1"/>
                </a:solidFill>
                <a:effectLst/>
                <a:latin typeface="+mn-lt"/>
                <a:ea typeface="+mn-ea"/>
                <a:cs typeface="+mn-cs"/>
              </a:rPr>
              <a:t>se puede usar en otros ámbitos además de en envíos, se sustituyó “</a:t>
            </a:r>
            <a:r>
              <a:rPr lang="es-ES" sz="1200" i="1" noProof="0" dirty="0" smtClean="0">
                <a:solidFill>
                  <a:schemeClr val="tx1"/>
                </a:solidFill>
                <a:effectLst/>
                <a:latin typeface="+mn-lt"/>
                <a:ea typeface="+mn-ea"/>
                <a:cs typeface="+mn-cs"/>
              </a:rPr>
              <a:t>cumplimiento</a:t>
            </a:r>
            <a:r>
              <a:rPr lang="es-ES" sz="1200" noProof="0" dirty="0" smtClean="0">
                <a:solidFill>
                  <a:schemeClr val="tx1"/>
                </a:solidFill>
                <a:effectLst/>
                <a:latin typeface="+mn-lt"/>
                <a:ea typeface="+mn-ea"/>
                <a:cs typeface="+mn-cs"/>
              </a:rPr>
              <a:t>” por “</a:t>
            </a:r>
            <a:r>
              <a:rPr lang="es-ES" sz="1200" i="1" noProof="0" dirty="0" smtClean="0">
                <a:solidFill>
                  <a:schemeClr val="tx1"/>
                </a:solidFill>
                <a:effectLst/>
                <a:latin typeface="+mn-lt"/>
                <a:ea typeface="+mn-ea"/>
                <a:cs typeface="+mn-cs"/>
              </a:rPr>
              <a:t>conformidad”</a:t>
            </a:r>
            <a:endParaRPr lang="es-ES" noProof="0" dirty="0" smtClean="0"/>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lang="es-ES" sz="1200" noProof="0" dirty="0" smtClean="0">
                <a:solidFill>
                  <a:schemeClr val="tx1"/>
                </a:solidFill>
                <a:effectLst/>
                <a:latin typeface="+mn-lt"/>
                <a:ea typeface="+mn-ea"/>
                <a:cs typeface="+mn-cs"/>
              </a:rPr>
              <a:t>La palabra “</a:t>
            </a:r>
            <a:r>
              <a:rPr lang="es-ES" sz="1200" i="1" noProof="0" dirty="0" smtClean="0">
                <a:solidFill>
                  <a:schemeClr val="tx1"/>
                </a:solidFill>
                <a:effectLst/>
                <a:latin typeface="+mn-lt"/>
                <a:ea typeface="+mn-ea"/>
                <a:cs typeface="+mn-cs"/>
              </a:rPr>
              <a:t>determinar</a:t>
            </a:r>
            <a:r>
              <a:rPr lang="es-ES" sz="1200" noProof="0" dirty="0" smtClean="0">
                <a:solidFill>
                  <a:schemeClr val="tx1"/>
                </a:solidFill>
                <a:effectLst/>
                <a:latin typeface="+mn-lt"/>
                <a:ea typeface="+mn-ea"/>
                <a:cs typeface="+mn-cs"/>
              </a:rPr>
              <a:t>” se sustituyó por “</a:t>
            </a:r>
            <a:r>
              <a:rPr lang="es-ES" sz="1200" i="1" noProof="0" dirty="0" smtClean="0">
                <a:solidFill>
                  <a:schemeClr val="tx1"/>
                </a:solidFill>
                <a:effectLst/>
                <a:latin typeface="+mn-lt"/>
                <a:ea typeface="+mn-ea"/>
                <a:cs typeface="+mn-cs"/>
              </a:rPr>
              <a:t>verificar</a:t>
            </a:r>
            <a:r>
              <a:rPr lang="es-ES" sz="1200" noProof="0" dirty="0" smtClean="0">
                <a:solidFill>
                  <a:schemeClr val="tx1"/>
                </a:solidFill>
                <a:effectLst/>
                <a:latin typeface="+mn-lt"/>
                <a:ea typeface="+mn-ea"/>
                <a:cs typeface="+mn-cs"/>
              </a:rPr>
              <a:t>” para destacar que en el caso de realizar una prueba, la utilización de los métodos y tecnologías apropiados aseguraría que el resultado de la prueba sirva para tomar una decisión. En este caso, la prueba es una acción decisiva, y el uso de la palabra “verificar” sería mas apropiado para describir la acción</a:t>
            </a:r>
            <a:endParaRPr lang="es-ES" i="1" noProof="0" dirty="0" smtClean="0"/>
          </a:p>
        </p:txBody>
      </p:sp>
      <p:sp>
        <p:nvSpPr>
          <p:cNvPr id="378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A570E1B-D63C-4288-8971-FD61BBBC9833}" type="slidenum">
              <a:rPr lang="en-US" altLang="en-US">
                <a:latin typeface="Calibri" pitchFamily="34" charset="0"/>
              </a:rPr>
              <a:pPr/>
              <a:t>14</a:t>
            </a:fld>
            <a:endParaRPr lang="en-US" altLang="en-US">
              <a:latin typeface="Calibri" pitchFamily="34" charset="0"/>
            </a:endParaRPr>
          </a:p>
        </p:txBody>
      </p:sp>
    </p:spTree>
    <p:extLst>
      <p:ext uri="{BB962C8B-B14F-4D97-AF65-F5344CB8AC3E}">
        <p14:creationId xmlns:p14="http://schemas.microsoft.com/office/powerpoint/2010/main" val="42038835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bwMode="auto">
          <a:xfrm>
            <a:off x="679450" y="4778375"/>
            <a:ext cx="5438775" cy="4964113"/>
          </a:xfrm>
          <a:noFill/>
        </p:spPr>
        <p:txBody>
          <a:bodyPr wrap="square" numCol="1" anchor="t" anchorCtr="0" compatLnSpc="1">
            <a:prstTxWarp prst="textNoShape">
              <a:avLst/>
            </a:prstTxWarp>
          </a:bodyPr>
          <a:lstStyle/>
          <a:p>
            <a:pPr marL="171450" indent="-171450">
              <a:spcBef>
                <a:spcPct val="0"/>
              </a:spcBef>
              <a:buFontTx/>
              <a:buChar char="•"/>
            </a:pPr>
            <a:r>
              <a:rPr lang="es-ES" noProof="0" dirty="0" smtClean="0"/>
              <a:t>El agregado de ‘</a:t>
            </a:r>
            <a:r>
              <a:rPr lang="es-ES" i="1" noProof="0" dirty="0" smtClean="0"/>
              <a:t>de comprobación de los documentos, verificación de la integridad de un envío</a:t>
            </a:r>
            <a:r>
              <a:rPr lang="es-ES" i="1" baseline="0" noProof="0" dirty="0" smtClean="0"/>
              <a:t> e inspección o prueba de plantas, productos vegetales u otros artículos reglamentados</a:t>
            </a:r>
            <a:r>
              <a:rPr lang="es-ES" noProof="0" dirty="0" smtClean="0"/>
              <a:t>’ explica mas específicamente</a:t>
            </a:r>
            <a:r>
              <a:rPr lang="es-ES" baseline="0" noProof="0" dirty="0" smtClean="0"/>
              <a:t> que elementos comprende el procedimiento de verificación de cumplimiento</a:t>
            </a:r>
            <a:r>
              <a:rPr lang="es-ES" noProof="0" dirty="0" smtClean="0"/>
              <a:t>, y crea</a:t>
            </a:r>
            <a:r>
              <a:rPr lang="es-ES" baseline="0" noProof="0" dirty="0" smtClean="0"/>
              <a:t> un enlace claro a los conceptos y definiciones</a:t>
            </a:r>
            <a:r>
              <a:rPr lang="es-ES" noProof="0" dirty="0" smtClean="0"/>
              <a:t>. Se destaca que</a:t>
            </a:r>
            <a:r>
              <a:rPr lang="es-ES" baseline="0" noProof="0" dirty="0" smtClean="0"/>
              <a:t> la definición revisada propuesta del termino </a:t>
            </a:r>
            <a:r>
              <a:rPr lang="es-ES" i="1" noProof="0" dirty="0" smtClean="0"/>
              <a:t>integridad</a:t>
            </a:r>
            <a:r>
              <a:rPr lang="es-ES" i="1" baseline="0" noProof="0" dirty="0" smtClean="0"/>
              <a:t> </a:t>
            </a:r>
            <a:r>
              <a:rPr lang="es-ES" i="1" noProof="0" dirty="0" smtClean="0"/>
              <a:t>(de un envío)</a:t>
            </a:r>
            <a:r>
              <a:rPr lang="es-ES" noProof="0" dirty="0" smtClean="0"/>
              <a:t> incluye la ‘</a:t>
            </a:r>
            <a:r>
              <a:rPr lang="es-ES" i="1" noProof="0" dirty="0" smtClean="0"/>
              <a:t>identidad</a:t>
            </a:r>
            <a:r>
              <a:rPr lang="es-ES" i="1" baseline="0" noProof="0" dirty="0" smtClean="0"/>
              <a:t> </a:t>
            </a:r>
            <a:r>
              <a:rPr lang="es-ES" i="1" noProof="0" dirty="0" smtClean="0"/>
              <a:t> permanece inalterada” , </a:t>
            </a:r>
            <a:r>
              <a:rPr lang="es-ES" i="0" noProof="0" dirty="0" smtClean="0"/>
              <a:t>por lo tanto la verificación de la integridad incluye la verificación</a:t>
            </a:r>
            <a:r>
              <a:rPr lang="es-ES" i="0" baseline="0" noProof="0" dirty="0" smtClean="0"/>
              <a:t> de la identidad</a:t>
            </a:r>
            <a:r>
              <a:rPr lang="es-ES" noProof="0" dirty="0" smtClean="0"/>
              <a:t>;</a:t>
            </a:r>
          </a:p>
          <a:p>
            <a:pPr marL="171450" indent="-171450">
              <a:spcBef>
                <a:spcPct val="0"/>
              </a:spcBef>
              <a:buFontTx/>
              <a:buChar char="•"/>
            </a:pPr>
            <a:r>
              <a:rPr lang="es-ES" noProof="0" dirty="0" smtClean="0"/>
              <a:t>‘</a:t>
            </a:r>
            <a:r>
              <a:rPr lang="es-ES" i="1" noProof="0" dirty="0" smtClean="0"/>
              <a:t>Procedimiento</a:t>
            </a:r>
            <a:r>
              <a:rPr lang="es-ES" noProof="0" dirty="0" smtClean="0"/>
              <a:t>’ se sustituye por ‘</a:t>
            </a:r>
            <a:r>
              <a:rPr lang="es-ES" i="1" noProof="0" dirty="0" smtClean="0"/>
              <a:t>proceso</a:t>
            </a:r>
            <a:r>
              <a:rPr lang="es-ES" noProof="0" dirty="0" smtClean="0"/>
              <a:t>’ para señalar que</a:t>
            </a:r>
            <a:r>
              <a:rPr lang="es-ES" baseline="0" noProof="0" dirty="0" smtClean="0"/>
              <a:t> se realizan una serie de etapas o acciones, las que cuando se finalizan llevan a la liberación de un envío o al tránsito a través de un país</a:t>
            </a:r>
            <a:r>
              <a:rPr lang="es-ES" noProof="0" dirty="0" smtClean="0"/>
              <a:t>;	</a:t>
            </a:r>
          </a:p>
          <a:p>
            <a:pPr marL="171450" indent="-171450">
              <a:spcBef>
                <a:spcPct val="0"/>
              </a:spcBef>
              <a:buFontTx/>
              <a:buChar char="•"/>
            </a:pPr>
            <a:r>
              <a:rPr lang="es-ES" noProof="0" dirty="0" smtClean="0"/>
              <a:t>La expresión ‘</a:t>
            </a:r>
            <a:r>
              <a:rPr lang="es-ES" i="1" noProof="0" dirty="0" smtClean="0"/>
              <a:t>usado</a:t>
            </a:r>
            <a:r>
              <a:rPr lang="es-ES" i="1" baseline="0" noProof="0" dirty="0" smtClean="0"/>
              <a:t> para verificar</a:t>
            </a:r>
            <a:r>
              <a:rPr lang="es-ES" noProof="0" dirty="0" smtClean="0"/>
              <a:t>’ se sustituyó por ‘</a:t>
            </a:r>
            <a:r>
              <a:rPr lang="es-ES" i="1" noProof="0" dirty="0" smtClean="0"/>
              <a:t>para comprobar</a:t>
            </a:r>
            <a:r>
              <a:rPr lang="es-ES" noProof="0" dirty="0" smtClean="0"/>
              <a:t>’ con el fin de destacar que podrá</a:t>
            </a:r>
            <a:r>
              <a:rPr lang="es-ES" baseline="0" noProof="0" dirty="0" smtClean="0"/>
              <a:t> haber pasos adicionales o acciones necesarias antes de completar el procedimiento de cumplimiento</a:t>
            </a:r>
            <a:r>
              <a:rPr lang="es-ES" noProof="0" dirty="0" smtClean="0"/>
              <a:t>; por ejemplo, una inspección</a:t>
            </a:r>
            <a:r>
              <a:rPr lang="es-ES" baseline="0" noProof="0" dirty="0" smtClean="0"/>
              <a:t> podrá identificar la necesidad de una prueba</a:t>
            </a:r>
            <a:r>
              <a:rPr lang="es-ES" noProof="0" dirty="0" smtClean="0"/>
              <a:t>. La verificación sería un paso decisivo, y en el caso del procedimiento de verificación</a:t>
            </a:r>
            <a:r>
              <a:rPr lang="es-ES" baseline="0" noProof="0" dirty="0" smtClean="0"/>
              <a:t> de </a:t>
            </a:r>
            <a:r>
              <a:rPr lang="es-ES" noProof="0" dirty="0" smtClean="0"/>
              <a:t>cumplimiento, considerando la posibilidad de pasos o acciones adicionales, “comprobar" es más apropiado que "verificar";</a:t>
            </a:r>
          </a:p>
          <a:p>
            <a:pPr marL="171450" indent="-171450">
              <a:spcBef>
                <a:spcPct val="0"/>
              </a:spcBef>
              <a:buFontTx/>
              <a:buChar char="•"/>
            </a:pPr>
            <a:r>
              <a:rPr lang="es-ES" noProof="0" dirty="0" smtClean="0"/>
              <a:t>Como la definición de "medida fitosanitaria" incluye "cualquier ... procedimiento oficial", la noción de un envío que cumple con las medidas fitosanitarias es inadecuada. Por lo tanto, la redacción "... o medidas fitosanitarias relacionadas con el tránsito" se cambia por "o si se han aplicado las medidas fitosanitarias relacionadas con el tránsito";</a:t>
            </a:r>
          </a:p>
          <a:p>
            <a:pPr marL="171450" indent="-171450">
              <a:spcBef>
                <a:spcPct val="0"/>
              </a:spcBef>
              <a:buFontTx/>
              <a:buChar char="•"/>
            </a:pPr>
            <a:r>
              <a:rPr lang="es-ES" noProof="0" dirty="0" smtClean="0"/>
              <a:t>La definición propuesta de "procedimiento de verificación de cumplimiento (para un envío)" no se contradice con los usos actuales del término en las NIMF adoptadas.</a:t>
            </a:r>
          </a:p>
        </p:txBody>
      </p:sp>
      <p:sp>
        <p:nvSpPr>
          <p:cNvPr id="3993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ACFEA3C-35FC-4F91-9D74-89E131C8E6B8}" type="slidenum">
              <a:rPr lang="en-US" altLang="en-US">
                <a:latin typeface="Calibri" pitchFamily="34" charset="0"/>
              </a:rPr>
              <a:pPr/>
              <a:t>15</a:t>
            </a:fld>
            <a:endParaRPr lang="en-US" altLang="en-US">
              <a:latin typeface="Calibri" pitchFamily="34" charset="0"/>
            </a:endParaRPr>
          </a:p>
        </p:txBody>
      </p:sp>
    </p:spTree>
    <p:extLst>
      <p:ext uri="{BB962C8B-B14F-4D97-AF65-F5344CB8AC3E}">
        <p14:creationId xmlns:p14="http://schemas.microsoft.com/office/powerpoint/2010/main" val="40987319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headEnd/>
            <a:tailEnd/>
          </a:ln>
        </p:spPr>
      </p:sp>
      <p:sp>
        <p:nvSpPr>
          <p:cNvPr id="41986" name="Notes Placeholder 2"/>
          <p:cNvSpPr>
            <a:spLocks noGrp="1"/>
          </p:cNvSpPr>
          <p:nvPr>
            <p:ph type="body" idx="1"/>
          </p:nvPr>
        </p:nvSpPr>
        <p:spPr bwMode="auto">
          <a:xfrm>
            <a:off x="679450" y="4778375"/>
            <a:ext cx="5438775" cy="4964113"/>
          </a:xfrm>
          <a:noFill/>
        </p:spPr>
        <p:txBody>
          <a:bodyPr wrap="square" numCol="1" anchor="t" anchorCtr="0" compatLnSpc="1">
            <a:prstTxWarp prst="textNoShape">
              <a:avLst/>
            </a:prstTxWarp>
          </a:bodyPr>
          <a:lstStyle/>
          <a:p>
            <a:pPr marL="171450" indent="-171450">
              <a:spcBef>
                <a:spcPct val="0"/>
              </a:spcBef>
              <a:buFontTx/>
              <a:buChar char="•"/>
            </a:pPr>
            <a:r>
              <a:rPr lang="es-ES" noProof="0" dirty="0" smtClean="0"/>
              <a:t>La revisión no cambia la</a:t>
            </a:r>
            <a:r>
              <a:rPr lang="es-ES" baseline="0" noProof="0" dirty="0" smtClean="0"/>
              <a:t> esencia de la definición, simplemente relaciona </a:t>
            </a:r>
            <a:r>
              <a:rPr lang="es-ES" i="1" baseline="0" noProof="0" dirty="0" smtClean="0"/>
              <a:t>liberación </a:t>
            </a:r>
            <a:r>
              <a:rPr lang="es-ES" i="0" baseline="0" noProof="0" dirty="0" smtClean="0"/>
              <a:t>con el </a:t>
            </a:r>
            <a:r>
              <a:rPr lang="es-ES" i="1" baseline="0" noProof="0" dirty="0" smtClean="0"/>
              <a:t>procedimiento de verificación del cumplimiento </a:t>
            </a:r>
            <a:r>
              <a:rPr lang="es-ES" i="0" baseline="0" noProof="0" dirty="0" smtClean="0"/>
              <a:t>en lugar de hacerlo a</a:t>
            </a:r>
            <a:r>
              <a:rPr lang="es-ES" i="1" baseline="0" noProof="0" dirty="0" smtClean="0"/>
              <a:t> aprobación </a:t>
            </a:r>
            <a:r>
              <a:rPr lang="es-ES" i="0" baseline="0" noProof="0" dirty="0" smtClean="0"/>
              <a:t>(termino cuya eliminación se propone)</a:t>
            </a:r>
            <a:r>
              <a:rPr lang="es-ES" i="0" noProof="0" dirty="0" smtClean="0"/>
              <a:t>;</a:t>
            </a:r>
          </a:p>
          <a:p>
            <a:pPr marL="171450" indent="-171450">
              <a:spcBef>
                <a:spcPct val="0"/>
              </a:spcBef>
              <a:buFontTx/>
              <a:buChar char="•"/>
            </a:pPr>
            <a:r>
              <a:rPr lang="es-ES" noProof="0" dirty="0" smtClean="0"/>
              <a:t>La definición revisada de </a:t>
            </a:r>
            <a:r>
              <a:rPr lang="es-ES" i="1" noProof="0" dirty="0" smtClean="0"/>
              <a:t>liberación (de un envío)</a:t>
            </a:r>
            <a:r>
              <a:rPr lang="es-ES" noProof="0" dirty="0" smtClean="0"/>
              <a:t> no es incompatible con los usos</a:t>
            </a:r>
            <a:r>
              <a:rPr lang="es-ES" baseline="0" noProof="0" dirty="0" smtClean="0"/>
              <a:t> actuales del término en las NIMF adoptadas</a:t>
            </a:r>
            <a:endParaRPr lang="es-ES" noProof="0" dirty="0" smtClean="0"/>
          </a:p>
        </p:txBody>
      </p:sp>
      <p:sp>
        <p:nvSpPr>
          <p:cNvPr id="419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4328D28-76AC-480B-B9E0-2925DCA836E7}" type="slidenum">
              <a:rPr lang="en-US" altLang="en-US">
                <a:latin typeface="Calibri" pitchFamily="34" charset="0"/>
              </a:rPr>
              <a:pPr/>
              <a:t>16</a:t>
            </a:fld>
            <a:endParaRPr lang="en-US" altLang="en-US">
              <a:latin typeface="Calibri" pitchFamily="34" charset="0"/>
            </a:endParaRPr>
          </a:p>
        </p:txBody>
      </p:sp>
    </p:spTree>
    <p:extLst>
      <p:ext uri="{BB962C8B-B14F-4D97-AF65-F5344CB8AC3E}">
        <p14:creationId xmlns:p14="http://schemas.microsoft.com/office/powerpoint/2010/main" val="9287986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s-ES" noProof="0" dirty="0" smtClean="0"/>
              <a:t>En 2018, el PTG señalo que la definición</a:t>
            </a:r>
            <a:r>
              <a:rPr lang="es-ES" baseline="0" noProof="0" dirty="0" smtClean="0"/>
              <a:t> del término </a:t>
            </a:r>
            <a:r>
              <a:rPr lang="es-ES" noProof="0" dirty="0" smtClean="0"/>
              <a:t>‘</a:t>
            </a:r>
            <a:r>
              <a:rPr lang="es-ES" i="1" noProof="0" dirty="0" smtClean="0"/>
              <a:t>aprobación (de un envío)</a:t>
            </a:r>
            <a:r>
              <a:rPr lang="es-ES" noProof="0" dirty="0" smtClean="0"/>
              <a:t>’ no era clara en el sentido de si la aprobación</a:t>
            </a:r>
            <a:r>
              <a:rPr lang="es-ES" baseline="0" noProof="0" dirty="0" smtClean="0"/>
              <a:t> es un </a:t>
            </a:r>
            <a:r>
              <a:rPr lang="es-ES" i="1" baseline="0" noProof="0" dirty="0" smtClean="0"/>
              <a:t>proceso </a:t>
            </a:r>
            <a:r>
              <a:rPr lang="es-ES" i="0" baseline="0" noProof="0" dirty="0" smtClean="0"/>
              <a:t>particular o el </a:t>
            </a:r>
            <a:r>
              <a:rPr lang="es-ES" i="1" baseline="0" noProof="0" dirty="0" smtClean="0"/>
              <a:t>resultado</a:t>
            </a:r>
            <a:r>
              <a:rPr lang="es-ES" i="0" baseline="0" noProof="0" dirty="0" smtClean="0"/>
              <a:t> </a:t>
            </a:r>
            <a:r>
              <a:rPr lang="es-ES" noProof="0" dirty="0" smtClean="0"/>
              <a:t>de un proceso y recomendó la revisión del término. En Mayo 2019, el CN agregó ‘</a:t>
            </a:r>
            <a:r>
              <a:rPr lang="es-ES" i="1" noProof="0" dirty="0" smtClean="0"/>
              <a:t>aprobación (de un envío)</a:t>
            </a:r>
            <a:r>
              <a:rPr lang="es-ES" noProof="0" dirty="0" smtClean="0"/>
              <a:t>’ a la Lista de temas de para</a:t>
            </a:r>
            <a:r>
              <a:rPr lang="es-ES" baseline="0" noProof="0" dirty="0" smtClean="0"/>
              <a:t> Normas CIPF</a:t>
            </a:r>
            <a:r>
              <a:rPr lang="es-ES" noProof="0" dirty="0" smtClean="0"/>
              <a:t>. Seguidamente, se envió a primera</a:t>
            </a:r>
            <a:r>
              <a:rPr lang="es-ES" baseline="0" noProof="0" dirty="0" smtClean="0"/>
              <a:t> consulta en 2020, la definición revisada para clarificar que la </a:t>
            </a:r>
            <a:r>
              <a:rPr lang="es-ES" baseline="0" noProof="0" dirty="0" err="1" smtClean="0"/>
              <a:t>aprobacion</a:t>
            </a:r>
            <a:r>
              <a:rPr lang="es-ES" baseline="0" noProof="0" dirty="0" smtClean="0"/>
              <a:t> es un </a:t>
            </a:r>
            <a:r>
              <a:rPr lang="es-ES" i="1" noProof="0" dirty="0" smtClean="0"/>
              <a:t>proceso </a:t>
            </a:r>
            <a:r>
              <a:rPr lang="es-ES" noProof="0" dirty="0" smtClean="0"/>
              <a:t>y no el resultado de dicho proceso y que el</a:t>
            </a:r>
            <a:r>
              <a:rPr lang="es-ES" baseline="0" noProof="0" dirty="0" smtClean="0"/>
              <a:t> mismo es </a:t>
            </a:r>
            <a:r>
              <a:rPr lang="es-ES" noProof="0" dirty="0" smtClean="0"/>
              <a:t>‘</a:t>
            </a:r>
            <a:r>
              <a:rPr lang="es-ES" i="1" noProof="0" dirty="0" smtClean="0"/>
              <a:t>oficial’</a:t>
            </a:r>
            <a:r>
              <a:rPr lang="es-ES" noProof="0" dirty="0" smtClean="0"/>
              <a:t> . En respuesta a los comentarios recibidos de varios países,</a:t>
            </a:r>
            <a:r>
              <a:rPr lang="es-ES" baseline="0" noProof="0" dirty="0" smtClean="0"/>
              <a:t> el PTG recomendó al CN considerar conjuntamente los siguientes términos relacionados con los envíos: </a:t>
            </a:r>
            <a:r>
              <a:rPr lang="es-ES" noProof="0" dirty="0" smtClean="0"/>
              <a:t>‘</a:t>
            </a:r>
            <a:r>
              <a:rPr lang="es-ES" i="1" noProof="0" dirty="0" smtClean="0"/>
              <a:t>aprobación (de un envío)</a:t>
            </a:r>
            <a:r>
              <a:rPr lang="es-ES" noProof="0" dirty="0" smtClean="0"/>
              <a:t>’, ‘</a:t>
            </a:r>
            <a:r>
              <a:rPr lang="es-ES" i="1" noProof="0" dirty="0" smtClean="0"/>
              <a:t>procedimiento de verificación de cumplimiento (para un envío)</a:t>
            </a:r>
            <a:r>
              <a:rPr lang="es-ES" noProof="0" dirty="0" smtClean="0"/>
              <a:t>’ y ‘</a:t>
            </a:r>
            <a:r>
              <a:rPr lang="es-ES" i="1" noProof="0" dirty="0" smtClean="0"/>
              <a:t>liberación (de un envío)</a:t>
            </a:r>
            <a:r>
              <a:rPr lang="es-ES" noProof="0" dirty="0" smtClean="0"/>
              <a:t>’. </a:t>
            </a:r>
          </a:p>
          <a:p>
            <a:pPr>
              <a:spcBef>
                <a:spcPct val="0"/>
              </a:spcBef>
            </a:pPr>
            <a:endParaRPr lang="es-ES" noProof="0" dirty="0" smtClean="0"/>
          </a:p>
          <a:p>
            <a:pPr>
              <a:spcBef>
                <a:spcPct val="0"/>
              </a:spcBef>
            </a:pPr>
            <a:r>
              <a:rPr lang="es-ES" noProof="0" dirty="0" smtClean="0"/>
              <a:t>Durante la revisión</a:t>
            </a:r>
            <a:r>
              <a:rPr lang="es-ES" baseline="0" noProof="0" dirty="0" smtClean="0"/>
              <a:t> de los términos del </a:t>
            </a:r>
            <a:r>
              <a:rPr lang="es-ES" noProof="0" dirty="0" smtClean="0"/>
              <a:t>Glosario</a:t>
            </a:r>
            <a:r>
              <a:rPr lang="es-ES" baseline="0" noProof="0" dirty="0" smtClean="0"/>
              <a:t> </a:t>
            </a:r>
            <a:r>
              <a:rPr lang="es-ES" noProof="0" dirty="0" smtClean="0"/>
              <a:t>‘</a:t>
            </a:r>
            <a:r>
              <a:rPr lang="es-ES" i="1" noProof="0" dirty="0" smtClean="0"/>
              <a:t>aprobación (de un envío)</a:t>
            </a:r>
            <a:r>
              <a:rPr lang="es-ES" noProof="0" dirty="0" smtClean="0"/>
              <a:t>’ (en su forma revisada) y ‘</a:t>
            </a:r>
            <a:r>
              <a:rPr lang="es-ES" i="1" noProof="0" dirty="0" smtClean="0"/>
              <a:t>procedimiento de verificación de cumplimiento (para un envío)</a:t>
            </a:r>
            <a:r>
              <a:rPr lang="es-ES" noProof="0" dirty="0" smtClean="0"/>
              <a:t>’ en su</a:t>
            </a:r>
            <a:r>
              <a:rPr lang="es-ES" baseline="0" noProof="0" dirty="0" smtClean="0"/>
              <a:t> reunión de Diciembre</a:t>
            </a:r>
            <a:r>
              <a:rPr lang="es-ES" noProof="0" dirty="0" smtClean="0"/>
              <a:t> 2020 / Enero 2021, el PTG</a:t>
            </a:r>
            <a:r>
              <a:rPr lang="es-ES" baseline="0" noProof="0" dirty="0" smtClean="0"/>
              <a:t> concluyó que ambos términos, en esencia son casi sinónimos, dado el acuerdo general durante la consulta de que la aprobación es un “proceso oficial”. El PTG concluyó que el término es redundante ya sea su definición actual como la revisada</a:t>
            </a:r>
            <a:r>
              <a:rPr lang="es-ES" noProof="0" dirty="0" smtClean="0"/>
              <a:t>, y por lo tanto recomendó eliminar el termino del Glosario. Como consecuencia de la eliminación propuesta, debería realizarse</a:t>
            </a:r>
            <a:r>
              <a:rPr lang="es-ES" baseline="0" noProof="0" dirty="0" smtClean="0"/>
              <a:t> una leve revisión en la definición de </a:t>
            </a:r>
            <a:r>
              <a:rPr lang="es-ES" noProof="0" dirty="0" smtClean="0"/>
              <a:t>‘</a:t>
            </a:r>
            <a:r>
              <a:rPr lang="es-ES" i="1" noProof="0" dirty="0" smtClean="0"/>
              <a:t>liberación (de un envío)</a:t>
            </a:r>
            <a:r>
              <a:rPr lang="es-ES" noProof="0" dirty="0" smtClean="0"/>
              <a:t>’ (tal como se propone), y es recomendable también realizar unas pocas enmiendas de tinta</a:t>
            </a:r>
            <a:r>
              <a:rPr lang="es-ES" baseline="0" noProof="0" dirty="0" smtClean="0"/>
              <a:t> en las NIMF adoptadas.</a:t>
            </a:r>
            <a:endParaRPr lang="es-ES" noProof="0" dirty="0" smtClean="0"/>
          </a:p>
        </p:txBody>
      </p:sp>
      <p:sp>
        <p:nvSpPr>
          <p:cNvPr id="440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E713540-1FD0-495A-A848-ADC0BDD55AF7}" type="slidenum">
              <a:rPr lang="en-US" altLang="en-US">
                <a:latin typeface="Calibri" pitchFamily="34" charset="0"/>
              </a:rPr>
              <a:pPr/>
              <a:t>17</a:t>
            </a:fld>
            <a:endParaRPr lang="en-US" altLang="en-US">
              <a:latin typeface="Calibri" pitchFamily="34" charset="0"/>
            </a:endParaRPr>
          </a:p>
        </p:txBody>
      </p:sp>
    </p:spTree>
    <p:extLst>
      <p:ext uri="{BB962C8B-B14F-4D97-AF65-F5344CB8AC3E}">
        <p14:creationId xmlns:p14="http://schemas.microsoft.com/office/powerpoint/2010/main" val="9568006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Espace réservé de l'image des diapositives 1"/>
          <p:cNvSpPr>
            <a:spLocks noGrp="1" noRot="1" noChangeAspect="1"/>
          </p:cNvSpPr>
          <p:nvPr>
            <p:ph type="sldImg"/>
          </p:nvPr>
        </p:nvSpPr>
        <p:spPr bwMode="auto">
          <a:noFill/>
          <a:ln>
            <a:solidFill>
              <a:srgbClr val="000000"/>
            </a:solidFill>
            <a:miter lim="800000"/>
            <a:headEnd/>
            <a:tailEnd/>
          </a:ln>
        </p:spPr>
      </p:sp>
      <p:sp>
        <p:nvSpPr>
          <p:cNvPr id="3" name="Espace réservé des commentaires 2"/>
          <p:cNvSpPr>
            <a:spLocks noGrp="1"/>
          </p:cNvSpPr>
          <p:nvPr>
            <p:ph type="body" idx="1"/>
          </p:nvPr>
        </p:nvSpPr>
        <p:spPr/>
        <p:txBody>
          <a:bodyPr wrap="square" numCol="1" anchor="t" anchorCtr="0" compatLnSpc="1">
            <a:prstTxWarp prst="textNoShape">
              <a:avLst/>
            </a:prstTxWarp>
            <a:normAutofit/>
          </a:bodyPr>
          <a:lstStyle/>
          <a:p>
            <a:pPr>
              <a:spcBef>
                <a:spcPct val="0"/>
              </a:spcBef>
              <a:spcAft>
                <a:spcPts val="600"/>
              </a:spcAft>
            </a:pPr>
            <a:r>
              <a:rPr lang="es-ES" noProof="0" dirty="0" smtClean="0">
                <a:cs typeface="Arial" charset="0"/>
              </a:rPr>
              <a:t>Para mayor información sobre las Enmiendas a la NIMF 5 – 2021, véase también:</a:t>
            </a:r>
          </a:p>
          <a:p>
            <a:pPr>
              <a:spcBef>
                <a:spcPct val="0"/>
              </a:spcBef>
              <a:spcAft>
                <a:spcPts val="600"/>
              </a:spcAft>
              <a:buFontTx/>
              <a:buChar char="•"/>
            </a:pPr>
            <a:r>
              <a:rPr lang="es-ES" noProof="0" dirty="0" smtClean="0">
                <a:cs typeface="Arial" charset="0"/>
              </a:rPr>
              <a:t>El informe de la reunión virtual de Enero </a:t>
            </a:r>
            <a:r>
              <a:rPr lang="es-ES" noProof="0" dirty="0" smtClean="0">
                <a:solidFill>
                  <a:srgbClr val="FF0000"/>
                </a:solidFill>
                <a:cs typeface="Arial" charset="0"/>
              </a:rPr>
              <a:t>2021 del Panel </a:t>
            </a:r>
            <a:r>
              <a:rPr lang="es-ES" noProof="0" dirty="0" err="1" smtClean="0">
                <a:solidFill>
                  <a:srgbClr val="FF0000"/>
                </a:solidFill>
                <a:cs typeface="Arial" charset="0"/>
              </a:rPr>
              <a:t>Tecnico</a:t>
            </a:r>
            <a:r>
              <a:rPr lang="es-ES" noProof="0" dirty="0" smtClean="0">
                <a:solidFill>
                  <a:srgbClr val="FF0000"/>
                </a:solidFill>
                <a:cs typeface="Arial" charset="0"/>
              </a:rPr>
              <a:t> del Glosario (PTG)</a:t>
            </a:r>
            <a:r>
              <a:rPr lang="es-ES" noProof="0" dirty="0" smtClean="0">
                <a:cs typeface="Arial" charset="0"/>
              </a:rPr>
              <a:t>, disponible</a:t>
            </a:r>
            <a:r>
              <a:rPr lang="es-ES" baseline="0" noProof="0" dirty="0" smtClean="0">
                <a:cs typeface="Arial" charset="0"/>
              </a:rPr>
              <a:t> en</a:t>
            </a:r>
            <a:r>
              <a:rPr lang="es-ES" noProof="0" dirty="0" smtClean="0">
                <a:cs typeface="Arial" charset="0"/>
              </a:rPr>
              <a:t>: https://www.ippc.int/en/core-activities/standards-setting/expert-drafting-groups/technical-panels/technical-panel-glossary-phytosanitary-terms-ispm-5/ </a:t>
            </a:r>
          </a:p>
          <a:p>
            <a:pPr>
              <a:spcBef>
                <a:spcPct val="0"/>
              </a:spcBef>
              <a:spcAft>
                <a:spcPts val="600"/>
              </a:spcAft>
              <a:buFontTx/>
              <a:buChar char="•"/>
            </a:pPr>
            <a:r>
              <a:rPr lang="es-ES" noProof="0" dirty="0" smtClean="0">
                <a:cs typeface="Arial" charset="0"/>
              </a:rPr>
              <a:t>El informe de la reunión virtual de Mayo 2021 del Comité de Normas (CN)</a:t>
            </a:r>
            <a:r>
              <a:rPr lang="es-ES" noProof="0" dirty="0" smtClean="0">
                <a:solidFill>
                  <a:srgbClr val="FF0000"/>
                </a:solidFill>
                <a:cs typeface="Arial" charset="0"/>
              </a:rPr>
              <a:t>, disponible</a:t>
            </a:r>
            <a:r>
              <a:rPr lang="es-ES" baseline="0" noProof="0" dirty="0" smtClean="0">
                <a:solidFill>
                  <a:srgbClr val="FF0000"/>
                </a:solidFill>
                <a:cs typeface="Arial" charset="0"/>
              </a:rPr>
              <a:t> en</a:t>
            </a:r>
            <a:r>
              <a:rPr lang="es-ES" noProof="0" dirty="0" smtClean="0">
                <a:cs typeface="Arial" charset="0"/>
              </a:rPr>
              <a:t>: https://www.ippc.int/en/core-activities/standards-setting/standards-committee/</a:t>
            </a:r>
            <a:endParaRPr lang="es-ES" noProof="0" dirty="0" smtClean="0"/>
          </a:p>
        </p:txBody>
      </p:sp>
      <p:sp>
        <p:nvSpPr>
          <p:cNvPr id="46083"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537B481-6D42-4770-B98D-ACA5F069E9F3}" type="slidenum">
              <a:rPr lang="en-US" altLang="en-US">
                <a:latin typeface="Calibri" pitchFamily="34" charset="0"/>
              </a:rPr>
              <a:pPr/>
              <a:t>18</a:t>
            </a:fld>
            <a:endParaRPr lang="en-US" altLang="en-US">
              <a:latin typeface="Calibri" pitchFamily="34" charset="0"/>
            </a:endParaRPr>
          </a:p>
        </p:txBody>
      </p:sp>
    </p:spTree>
    <p:extLst>
      <p:ext uri="{BB962C8B-B14F-4D97-AF65-F5344CB8AC3E}">
        <p14:creationId xmlns:p14="http://schemas.microsoft.com/office/powerpoint/2010/main" val="29471704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fontAlgn="auto">
              <a:spcBef>
                <a:spcPts val="0"/>
              </a:spcBef>
              <a:spcAft>
                <a:spcPts val="0"/>
              </a:spcAft>
              <a:defRPr/>
            </a:pPr>
            <a:r>
              <a:rPr lang="es-ES" sz="1000" noProof="0" dirty="0" smtClean="0"/>
              <a:t>En las Enmiendas al Glosario de 2021, algunos términos y definiciones se proponen como un “paquete” dado que las propuestas están inter-relacionadas. Por lo tanto en esta presentación, las propuestas de cada “paquete” se presentan en conjunto. Los “paquetes” son:</a:t>
            </a:r>
          </a:p>
          <a:p>
            <a:pPr marL="171450" indent="-171450" fontAlgn="auto">
              <a:spcBef>
                <a:spcPts val="0"/>
              </a:spcBef>
              <a:spcAft>
                <a:spcPts val="0"/>
              </a:spcAft>
              <a:buFontTx/>
              <a:buChar char="-"/>
              <a:defRPr/>
            </a:pPr>
            <a:r>
              <a:rPr lang="es-ES" sz="1000" noProof="0" dirty="0" smtClean="0"/>
              <a:t>Las definiciones inter-relacionadas de los términos indicados en rojo: “</a:t>
            </a:r>
            <a:r>
              <a:rPr lang="es-ES" sz="1000" i="1" noProof="0" dirty="0" smtClean="0"/>
              <a:t>identidad (de un envío)</a:t>
            </a:r>
            <a:r>
              <a:rPr lang="es-ES" sz="1000" noProof="0" dirty="0" smtClean="0"/>
              <a:t>”, “</a:t>
            </a:r>
            <a:r>
              <a:rPr lang="es-ES" sz="1000" i="1" noProof="0" dirty="0" smtClean="0"/>
              <a:t>integridad (de un envío)</a:t>
            </a:r>
            <a:r>
              <a:rPr lang="es-ES" sz="1000" noProof="0" dirty="0" smtClean="0"/>
              <a:t>” y “</a:t>
            </a:r>
            <a:r>
              <a:rPr lang="es-ES" sz="1000" i="1" noProof="0" dirty="0" smtClean="0"/>
              <a:t>seguridad fitosanitaria (de un envío)</a:t>
            </a:r>
            <a:r>
              <a:rPr lang="es-ES" sz="1000" noProof="0" dirty="0" smtClean="0"/>
              <a:t>” ;</a:t>
            </a:r>
          </a:p>
          <a:p>
            <a:pPr marL="171450" indent="-171450" fontAlgn="auto">
              <a:spcBef>
                <a:spcPts val="0"/>
              </a:spcBef>
              <a:spcAft>
                <a:spcPts val="0"/>
              </a:spcAft>
              <a:buFontTx/>
              <a:buChar char="-"/>
              <a:defRPr/>
            </a:pPr>
            <a:r>
              <a:rPr lang="es-ES" sz="1000" noProof="0" dirty="0" smtClean="0"/>
              <a:t>Las definiciones inter-relacionadas de los términos indicados en verde: </a:t>
            </a:r>
            <a:r>
              <a:rPr lang="es-ES" sz="1000" i="1" noProof="0" dirty="0" smtClean="0"/>
              <a:t>“vigilancia general </a:t>
            </a:r>
            <a:r>
              <a:rPr lang="es-ES" sz="1000" noProof="0" dirty="0" smtClean="0"/>
              <a:t>”, “</a:t>
            </a:r>
            <a:r>
              <a:rPr lang="es-ES" sz="1000" i="1" noProof="0" dirty="0" smtClean="0"/>
              <a:t>vigilancia específica</a:t>
            </a:r>
            <a:r>
              <a:rPr lang="es-ES" sz="1000" noProof="0" dirty="0" smtClean="0"/>
              <a:t>” y “</a:t>
            </a:r>
            <a:r>
              <a:rPr lang="es-ES" sz="1000" i="1" noProof="0" dirty="0" smtClean="0"/>
              <a:t>vigilancia</a:t>
            </a:r>
            <a:r>
              <a:rPr lang="es-ES" sz="1000" noProof="0" dirty="0" smtClean="0"/>
              <a:t>”;</a:t>
            </a:r>
          </a:p>
          <a:p>
            <a:pPr marL="171450" indent="-171450" fontAlgn="auto">
              <a:spcBef>
                <a:spcPts val="0"/>
              </a:spcBef>
              <a:spcAft>
                <a:spcPts val="0"/>
              </a:spcAft>
              <a:buFontTx/>
              <a:buChar char="-"/>
              <a:defRPr/>
            </a:pPr>
            <a:r>
              <a:rPr lang="es-ES" sz="1000" noProof="0" dirty="0" smtClean="0"/>
              <a:t>Las definiciones inter-relacionadas de los términos indicados en marrón: “</a:t>
            </a:r>
            <a:r>
              <a:rPr lang="es-ES" sz="1000" i="1" noProof="0" dirty="0" smtClean="0"/>
              <a:t>medida de emergencia</a:t>
            </a:r>
            <a:r>
              <a:rPr lang="es-ES" sz="1000" noProof="0" dirty="0" smtClean="0"/>
              <a:t>” y “</a:t>
            </a:r>
            <a:r>
              <a:rPr lang="es-ES" sz="1000" i="1" noProof="0" dirty="0" smtClean="0"/>
              <a:t>medida provisional</a:t>
            </a:r>
            <a:r>
              <a:rPr lang="es-ES" sz="1000" noProof="0" dirty="0" smtClean="0"/>
              <a:t>”;</a:t>
            </a:r>
          </a:p>
          <a:p>
            <a:pPr marL="171450" indent="-171450" fontAlgn="auto">
              <a:spcBef>
                <a:spcPts val="0"/>
              </a:spcBef>
              <a:spcAft>
                <a:spcPts val="0"/>
              </a:spcAft>
              <a:buFontTx/>
              <a:buChar char="-"/>
              <a:defRPr/>
            </a:pPr>
            <a:r>
              <a:rPr lang="es-ES" sz="1000" noProof="0" dirty="0" smtClean="0"/>
              <a:t>Las definiciones inter-relacionadas de los términos indicados en azul: “</a:t>
            </a:r>
            <a:r>
              <a:rPr lang="es-ES" sz="1000" i="1" noProof="0" dirty="0" smtClean="0"/>
              <a:t>inspección</a:t>
            </a:r>
            <a:r>
              <a:rPr lang="es-ES" sz="1000" noProof="0" dirty="0" smtClean="0"/>
              <a:t>”, “</a:t>
            </a:r>
            <a:r>
              <a:rPr lang="es-ES" sz="1000" i="1" noProof="0" dirty="0" smtClean="0"/>
              <a:t>prueba</a:t>
            </a:r>
            <a:r>
              <a:rPr lang="es-ES" sz="1000" noProof="0" dirty="0" smtClean="0"/>
              <a:t>”, “</a:t>
            </a:r>
            <a:r>
              <a:rPr lang="es-ES" sz="1000" i="1" noProof="0" dirty="0" smtClean="0"/>
              <a:t>procedimiento de verificación </a:t>
            </a:r>
            <a:r>
              <a:rPr lang="es-ES" sz="1000" i="1" noProof="0" dirty="0" err="1" smtClean="0"/>
              <a:t>dei</a:t>
            </a:r>
            <a:r>
              <a:rPr lang="es-ES" sz="1000" i="1" noProof="0" dirty="0" smtClean="0"/>
              <a:t> cumplimiento (para un envío)</a:t>
            </a:r>
            <a:r>
              <a:rPr lang="es-ES" sz="1000" noProof="0" dirty="0" smtClean="0"/>
              <a:t>”, “</a:t>
            </a:r>
            <a:r>
              <a:rPr lang="es-ES" sz="1000" i="1" noProof="0" dirty="0" smtClean="0"/>
              <a:t>aprobación (de un envío)</a:t>
            </a:r>
            <a:r>
              <a:rPr lang="es-ES" sz="1000" noProof="0" dirty="0" smtClean="0"/>
              <a:t>” y “</a:t>
            </a:r>
            <a:r>
              <a:rPr lang="es-ES" sz="1000" i="1" noProof="0" dirty="0" smtClean="0"/>
              <a:t>liberación (de un envío)</a:t>
            </a:r>
            <a:r>
              <a:rPr lang="es-ES" sz="1000" noProof="0" dirty="0" smtClean="0"/>
              <a:t>”.</a:t>
            </a:r>
            <a:endParaRPr lang="es-ES" sz="1000" noProof="0" dirty="0"/>
          </a:p>
        </p:txBody>
      </p:sp>
      <p:sp>
        <p:nvSpPr>
          <p:cNvPr id="153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4E7EC19-FD97-4F2A-ACCE-C6534DED6A83}" type="slidenum">
              <a:rPr lang="en-US" altLang="en-US">
                <a:latin typeface="Calibri" pitchFamily="34" charset="0"/>
              </a:rPr>
              <a:pPr/>
              <a:t>3</a:t>
            </a:fld>
            <a:endParaRPr lang="en-US" altLang="en-US">
              <a:latin typeface="Calibri" pitchFamily="34" charset="0"/>
            </a:endParaRPr>
          </a:p>
        </p:txBody>
      </p:sp>
    </p:spTree>
    <p:extLst>
      <p:ext uri="{BB962C8B-B14F-4D97-AF65-F5344CB8AC3E}">
        <p14:creationId xmlns:p14="http://schemas.microsoft.com/office/powerpoint/2010/main" val="738137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marL="171450" indent="-171450">
              <a:spcBef>
                <a:spcPct val="0"/>
              </a:spcBef>
              <a:buFontTx/>
              <a:buChar char="•"/>
            </a:pPr>
            <a:r>
              <a:rPr lang="es-ES" sz="700" i="0" dirty="0" smtClean="0">
                <a:cs typeface="Arial" charset="0"/>
              </a:rPr>
              <a:t>La identidad de un envío se relaciona con determinadas características de los envíos que se avalan en el certificado fitosanitario que lo acompaña, es decir aquellas características que se supone que no van a cambiar desde el momento de la certificación fitosanitaria en un país hasta la importación a otro país. Al considerar si simplemente el número del certificado fitosanitario es la identidad del envío, se llegó a la conclusión de que no todos los elementos del certificado fitosanitario podían considerarse razonablemente parte de la identidad del envío. Por lo tanto para decidir que elementos son los relevantes para la identidad y cuales no, la línea de lógica fue responder la pregunta: cual es la preocupación fitosanitaria principal de la ONPF del país importador cuando hace una verificación de identidad? La respuesta es: asegurar que exactamente aquellos especímenes de plantas, productos vegetales u otros artículos (es decir, componentes de un lugar de origen en particular) que están a punto de ser importados son exclusivamente los que habían sido certificados;</a:t>
            </a:r>
          </a:p>
          <a:p>
            <a:pPr marL="171450" indent="-171450">
              <a:spcBef>
                <a:spcPct val="0"/>
              </a:spcBef>
              <a:buFontTx/>
              <a:buChar char="•"/>
            </a:pPr>
            <a:r>
              <a:rPr lang="es-ES" sz="700" i="0" dirty="0" smtClean="0">
                <a:cs typeface="Arial" charset="0"/>
              </a:rPr>
              <a:t>Por lo tanto, la identidad  de un envío comprende: sus componentes (su contenido material básico) y su origen (su característica inmaterial básica);</a:t>
            </a:r>
          </a:p>
          <a:p>
            <a:pPr marL="171450" indent="-171450">
              <a:spcBef>
                <a:spcPct val="0"/>
              </a:spcBef>
              <a:buFontTx/>
              <a:buChar char="•"/>
            </a:pPr>
            <a:r>
              <a:rPr lang="es-ES" sz="700" i="0" dirty="0" smtClean="0">
                <a:cs typeface="Arial" charset="0"/>
              </a:rPr>
              <a:t>En términos generales, los ‘componentes’ corresponden a las secciones en los certificados fitosanitarios sobre ‘Nombre del producto y cantidad declarada ’ y ‘nombre botánico de las plantas’, como se expresa en la definición;</a:t>
            </a:r>
          </a:p>
          <a:p>
            <a:pPr marL="171450" indent="-171450">
              <a:spcBef>
                <a:spcPct val="0"/>
              </a:spcBef>
              <a:buFontTx/>
              <a:buChar char="•"/>
            </a:pPr>
            <a:r>
              <a:rPr lang="es-ES" sz="700" i="0" dirty="0" smtClean="0">
                <a:cs typeface="Arial" charset="0"/>
              </a:rPr>
              <a:t>En contraste, las descripciones proporcionadas en las secciones del certificado fitosanitario sobre ‘Número y descripción de bultos’ y ‘marcas distintivas’ pueden ciertamente ser útiles para la localización práctica de un envío en particular entre otros, pero no se consideran parte de la identidad del envío;</a:t>
            </a:r>
          </a:p>
          <a:p>
            <a:pPr marL="171450" indent="-171450">
              <a:spcBef>
                <a:spcPct val="0"/>
              </a:spcBef>
              <a:buFontTx/>
              <a:buChar char="•"/>
            </a:pPr>
            <a:r>
              <a:rPr lang="es-ES" sz="700" i="0" dirty="0" smtClean="0">
                <a:cs typeface="Arial" charset="0"/>
              </a:rPr>
              <a:t>En la definición se hace referencia a la cantidad de ítems en el envío. Obviamente, la identidad del envío habrá cambiado si se agrega cualquier </a:t>
            </a:r>
            <a:r>
              <a:rPr lang="es-ES" sz="700" i="0" dirty="0" err="1" smtClean="0">
                <a:cs typeface="Arial" charset="0"/>
              </a:rPr>
              <a:t>item</a:t>
            </a:r>
            <a:r>
              <a:rPr lang="es-ES" sz="700" i="0" dirty="0" smtClean="0">
                <a:cs typeface="Arial" charset="0"/>
              </a:rPr>
              <a:t> al mismo luego de la certificación fitosanitaria, correspondiendo al hecho que la declaración de certificación del certificado fitosanitario dejaría de cubrir todos los componentes del envío. En contraste, no puede generalizarse que cualquier pérdida (no intencional) o sustracción (intencional) de </a:t>
            </a:r>
            <a:r>
              <a:rPr lang="es-ES" sz="700" i="0" dirty="0" err="1" smtClean="0">
                <a:cs typeface="Arial" charset="0"/>
              </a:rPr>
              <a:t>items</a:t>
            </a:r>
            <a:r>
              <a:rPr lang="es-ES" sz="700" i="0" dirty="0" smtClean="0">
                <a:cs typeface="Arial" charset="0"/>
              </a:rPr>
              <a:t> del envío luego de la certificación fitosanitaria cambiará la identidad del envío. El CN, por lo tanto concluyó que el asunto de la cantidad no puede explicarse en detalle en la definición. En relación a  ‘los componentes’ es suficiente indicar que cualquier cantidad por encima de la cantidad declarada cambiará la identidad;</a:t>
            </a:r>
          </a:p>
          <a:p>
            <a:pPr marL="171450" indent="-171450">
              <a:spcBef>
                <a:spcPct val="0"/>
              </a:spcBef>
              <a:buFontTx/>
              <a:buChar char="•"/>
            </a:pPr>
            <a:r>
              <a:rPr lang="es-ES" sz="700" i="0" dirty="0" smtClean="0">
                <a:cs typeface="Arial" charset="0"/>
              </a:rPr>
              <a:t>El origen de los envíos también es una parte importante de la identidad del envío y corresponde a la sección del certificado fitosanitario sobre ‘Lugar de origen’, como se expresa en la definición y se explica en la NIMF 12 (Certificados fitosanitarios);</a:t>
            </a:r>
          </a:p>
          <a:p>
            <a:pPr marL="171450" indent="-171450">
              <a:spcBef>
                <a:spcPct val="0"/>
              </a:spcBef>
              <a:buFontTx/>
              <a:buChar char="•"/>
            </a:pPr>
            <a:r>
              <a:rPr lang="es-ES" sz="700" i="0" dirty="0" smtClean="0">
                <a:cs typeface="Arial" charset="0"/>
              </a:rPr>
              <a:t>El número del certificado fitosanitario está implícito y no es necesario mencionarlo en la definición, ya que la identidad refiere a un certificado fitosanitario específico;</a:t>
            </a:r>
          </a:p>
          <a:p>
            <a:pPr marL="171450" indent="-171450">
              <a:spcBef>
                <a:spcPct val="0"/>
              </a:spcBef>
              <a:buFontTx/>
              <a:buChar char="•"/>
            </a:pPr>
            <a:r>
              <a:rPr lang="es-ES" sz="700" i="0" dirty="0" smtClean="0">
                <a:cs typeface="Arial" charset="0"/>
              </a:rPr>
              <a:t>Las secciones de los certificados fitosanitarios sobre ‘Nombre y dirección del exportador’, ‘Nombre y dirección declarada del consignatario’, ‘Medio declarado de transporte’ y ‘Punto de entrada declarado’ no se consideran parte de la identidad de los envíos;</a:t>
            </a:r>
          </a:p>
          <a:p>
            <a:pPr marL="171450" indent="-171450">
              <a:spcBef>
                <a:spcPct val="0"/>
              </a:spcBef>
              <a:buFontTx/>
              <a:buChar char="•"/>
            </a:pPr>
            <a:r>
              <a:rPr lang="es-ES" sz="700" i="0" dirty="0" smtClean="0">
                <a:cs typeface="Arial" charset="0"/>
              </a:rPr>
              <a:t>La definición propuesta de ‘identidad (de un envío)’ no está en conflicto con los usos actuales del término en las NIMF adoptadas. Se destaca que en el borrador de Revisión de la NIMF 12 actualmente enviada a su segunda consulta, el uso del término identidad (en relación con un envío) ha sido omitido; </a:t>
            </a:r>
          </a:p>
          <a:p>
            <a:pPr marL="171450" indent="-171450">
              <a:spcBef>
                <a:spcPct val="0"/>
              </a:spcBef>
              <a:buFontTx/>
              <a:buChar char="•"/>
            </a:pPr>
            <a:r>
              <a:rPr lang="es-ES" sz="700" i="0" dirty="0" smtClean="0">
                <a:cs typeface="Arial" charset="0"/>
              </a:rPr>
              <a:t>Definir ‘identidad (de un envío)’ facilita la revisión de las definiciones de los términos ‘integridad (de un envío)’ y ‘seguridad fitosanitaria (de un envío)’.</a:t>
            </a:r>
          </a:p>
        </p:txBody>
      </p:sp>
      <p:sp>
        <p:nvSpPr>
          <p:cNvPr id="174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9728131-39CC-422D-A549-338681B14B29}" type="slidenum">
              <a:rPr lang="en-US" altLang="en-US">
                <a:latin typeface="Calibri" pitchFamily="34" charset="0"/>
              </a:rPr>
              <a:pPr/>
              <a:t>4</a:t>
            </a:fld>
            <a:endParaRPr lang="en-US" altLang="en-US">
              <a:latin typeface="Calibri" pitchFamily="34" charset="0"/>
            </a:endParaRPr>
          </a:p>
        </p:txBody>
      </p:sp>
    </p:spTree>
    <p:extLst>
      <p:ext uri="{BB962C8B-B14F-4D97-AF65-F5344CB8AC3E}">
        <p14:creationId xmlns:p14="http://schemas.microsoft.com/office/powerpoint/2010/main" val="31799869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p:cNvSpPr>
          <p:nvPr>
            <p:ph type="sldImg"/>
          </p:nvPr>
        </p:nvSpPr>
        <p:spPr bwMode="auto">
          <a:noFill/>
          <a:ln>
            <a:solidFill>
              <a:srgbClr val="000000"/>
            </a:solidFill>
            <a:miter lim="800000"/>
            <a:headEnd/>
            <a:tailEnd/>
          </a:ln>
        </p:spPr>
      </p:sp>
      <p:sp>
        <p:nvSpPr>
          <p:cNvPr id="19458" name="Notes Placeholder 2"/>
          <p:cNvSpPr>
            <a:spLocks noGrp="1"/>
          </p:cNvSpPr>
          <p:nvPr>
            <p:ph type="body" idx="1"/>
          </p:nvPr>
        </p:nvSpPr>
        <p:spPr bwMode="auto">
          <a:xfrm>
            <a:off x="679450" y="4778375"/>
            <a:ext cx="5438775" cy="4964113"/>
          </a:xfrm>
          <a:noFill/>
        </p:spPr>
        <p:txBody>
          <a:bodyPr wrap="square" numCol="1" anchor="t" anchorCtr="0" compatLnSpc="1">
            <a:prstTxWarp prst="textNoShape">
              <a:avLst/>
            </a:prstTxWarp>
          </a:bodyPr>
          <a:lstStyle/>
          <a:p>
            <a:pPr marL="171450" indent="-171450">
              <a:spcBef>
                <a:spcPct val="0"/>
              </a:spcBef>
              <a:buFontTx/>
              <a:buChar char="•"/>
            </a:pPr>
            <a:r>
              <a:rPr lang="es-ES" sz="1000" noProof="0" dirty="0" smtClean="0"/>
              <a:t>Al referirse a la definición propuesta de </a:t>
            </a:r>
            <a:r>
              <a:rPr lang="es-ES" sz="1000" i="1" noProof="0" dirty="0" smtClean="0"/>
              <a:t>identidad</a:t>
            </a:r>
            <a:r>
              <a:rPr lang="es-ES" sz="1000" i="1" baseline="0" noProof="0" dirty="0" smtClean="0"/>
              <a:t> </a:t>
            </a:r>
            <a:r>
              <a:rPr lang="es-ES" sz="1000" i="1" noProof="0" dirty="0" smtClean="0"/>
              <a:t>(de un envío)</a:t>
            </a:r>
            <a:r>
              <a:rPr lang="es-ES" sz="1000" noProof="0" dirty="0" smtClean="0"/>
              <a:t>, se aclara la distinción</a:t>
            </a:r>
            <a:r>
              <a:rPr lang="es-ES" sz="1000" baseline="0" noProof="0" dirty="0" smtClean="0"/>
              <a:t> entre ambos conceptos y se simplifica la definición de </a:t>
            </a:r>
            <a:r>
              <a:rPr lang="es-ES" sz="1000" i="1" noProof="0" dirty="0" smtClean="0"/>
              <a:t>integridad  (de un envío)</a:t>
            </a:r>
            <a:r>
              <a:rPr lang="es-ES" sz="1000" noProof="0" dirty="0" smtClean="0"/>
              <a:t>;</a:t>
            </a:r>
          </a:p>
          <a:p>
            <a:pPr marL="171450" indent="-171450">
              <a:spcBef>
                <a:spcPct val="0"/>
              </a:spcBef>
              <a:buFontTx/>
              <a:buChar char="•"/>
            </a:pPr>
            <a:r>
              <a:rPr lang="es-ES" sz="1000" noProof="0" dirty="0" smtClean="0"/>
              <a:t>En consecuencia, se elimina el texto ‘</a:t>
            </a:r>
            <a:r>
              <a:rPr lang="es-ES" sz="1000" i="1" noProof="0" dirty="0" smtClean="0"/>
              <a:t>composición</a:t>
            </a:r>
            <a:r>
              <a:rPr lang="es-ES" sz="1000" i="1" baseline="0" noProof="0" dirty="0" smtClean="0"/>
              <a:t> </a:t>
            </a:r>
            <a:r>
              <a:rPr lang="es-ES" sz="1000" i="1" noProof="0" dirty="0" smtClean="0"/>
              <a:t>…tal como lo describe su certificado fitosanitario </a:t>
            </a:r>
            <a:r>
              <a:rPr lang="es-ES" sz="1000" noProof="0" dirty="0" smtClean="0"/>
              <a:t> por ser redundante dado que este aspecto ya está incluido en la definición propuesta del término ‘</a:t>
            </a:r>
            <a:r>
              <a:rPr lang="es-ES" sz="1000" i="1" noProof="0" dirty="0" smtClean="0"/>
              <a:t>identidad’</a:t>
            </a:r>
            <a:r>
              <a:rPr lang="es-ES" sz="1000" noProof="0" dirty="0" smtClean="0"/>
              <a:t>, el cual se incluye en su lugar;</a:t>
            </a:r>
          </a:p>
          <a:p>
            <a:pPr marL="171450" indent="-171450">
              <a:spcBef>
                <a:spcPct val="0"/>
              </a:spcBef>
              <a:buFontTx/>
              <a:buChar char="•"/>
            </a:pPr>
            <a:r>
              <a:rPr lang="es-ES" sz="1000" noProof="0" dirty="0" smtClean="0"/>
              <a:t>El texto</a:t>
            </a:r>
            <a:r>
              <a:rPr lang="es-ES" sz="1000" baseline="0" noProof="0" dirty="0" smtClean="0"/>
              <a:t>  </a:t>
            </a:r>
            <a:r>
              <a:rPr lang="es-ES" sz="1000" noProof="0" dirty="0" smtClean="0"/>
              <a:t>‘</a:t>
            </a:r>
            <a:r>
              <a:rPr lang="es-ES" sz="1000" i="1" noProof="0" dirty="0" smtClean="0"/>
              <a:t>mantenido sin pérdidas, adiciones o sustituciones</a:t>
            </a:r>
            <a:r>
              <a:rPr lang="es-ES" sz="1000" noProof="0" dirty="0" smtClean="0"/>
              <a:t>’ se sustituyó por el siguiente texto ‘</a:t>
            </a:r>
            <a:r>
              <a:rPr lang="es-ES" sz="1000" i="1" noProof="0" dirty="0" smtClean="0"/>
              <a:t>permanece inalterada</a:t>
            </a:r>
            <a:r>
              <a:rPr lang="es-ES" sz="1000" noProof="0" dirty="0" smtClean="0"/>
              <a:t>’, con el</a:t>
            </a:r>
            <a:r>
              <a:rPr lang="es-ES" sz="1000" baseline="0" noProof="0" dirty="0" smtClean="0"/>
              <a:t> objetivo que dicha simplificación enfatice aun mas la preocupación fitosanitaria principal, esto es: que la identidad permanezca inalterada, es decir que exactamente aquellos especímenes de plantas, productos vegetales u otros artículos </a:t>
            </a:r>
            <a:r>
              <a:rPr lang="es-ES" sz="1000" noProof="0" dirty="0" smtClean="0"/>
              <a:t>(</a:t>
            </a:r>
            <a:r>
              <a:rPr lang="es-ES" sz="1000" noProof="0" dirty="0" err="1" smtClean="0"/>
              <a:t>i.e.</a:t>
            </a:r>
            <a:r>
              <a:rPr lang="es-ES" sz="1000" noProof="0" dirty="0" smtClean="0"/>
              <a:t> </a:t>
            </a:r>
            <a:r>
              <a:rPr lang="es-ES" sz="1000" i="1" noProof="0" dirty="0" smtClean="0"/>
              <a:t>componentes de un determinado</a:t>
            </a:r>
            <a:r>
              <a:rPr lang="es-ES" sz="1000" i="1" baseline="0" noProof="0" dirty="0" smtClean="0"/>
              <a:t> lugar de origen</a:t>
            </a:r>
            <a:r>
              <a:rPr lang="es-ES" sz="1000" noProof="0" dirty="0" smtClean="0"/>
              <a:t>) que van a ser importados sean exclusivamente aquellos que</a:t>
            </a:r>
            <a:r>
              <a:rPr lang="es-ES" sz="1000" baseline="0" noProof="0" dirty="0" smtClean="0"/>
              <a:t> han sido certificados</a:t>
            </a:r>
            <a:r>
              <a:rPr lang="es-ES" sz="1000" noProof="0" dirty="0" smtClean="0"/>
              <a:t>;</a:t>
            </a:r>
          </a:p>
          <a:p>
            <a:pPr marL="171450" indent="-171450">
              <a:spcBef>
                <a:spcPct val="0"/>
              </a:spcBef>
              <a:buFontTx/>
              <a:buChar char="•"/>
            </a:pPr>
            <a:r>
              <a:rPr lang="es-ES" sz="1000" noProof="0" dirty="0" smtClean="0"/>
              <a:t>Si </a:t>
            </a:r>
            <a:r>
              <a:rPr lang="es-ES" sz="1000" baseline="0" noProof="0" dirty="0" smtClean="0"/>
              <a:t> bien la </a:t>
            </a:r>
            <a:r>
              <a:rPr lang="es-ES" sz="1000" i="1" baseline="0" noProof="0" dirty="0" smtClean="0"/>
              <a:t>identidad </a:t>
            </a:r>
            <a:r>
              <a:rPr lang="es-ES" sz="1000" i="0" baseline="0" noProof="0" dirty="0" smtClean="0"/>
              <a:t>inalterada</a:t>
            </a:r>
            <a:r>
              <a:rPr lang="es-ES" sz="1000" i="1" baseline="0" noProof="0" dirty="0" smtClean="0"/>
              <a:t> </a:t>
            </a:r>
            <a:r>
              <a:rPr lang="es-ES" sz="1000" i="0" baseline="0" noProof="0" dirty="0" smtClean="0"/>
              <a:t>es el elemento principal de la integridad de un envío, también es de preocupación que los precintos o embalajes no estén dañados, por lo tanto se consideró un elemento importante y se incluyó en la definición</a:t>
            </a:r>
            <a:r>
              <a:rPr lang="es-ES" sz="1000" noProof="0" dirty="0" smtClean="0"/>
              <a:t>;</a:t>
            </a:r>
          </a:p>
          <a:p>
            <a:pPr marL="171450" indent="-171450">
              <a:spcBef>
                <a:spcPct val="0"/>
              </a:spcBef>
              <a:buFontTx/>
              <a:buChar char="•"/>
            </a:pPr>
            <a:r>
              <a:rPr lang="es-ES" sz="1000" noProof="0" dirty="0" smtClean="0"/>
              <a:t>Se agregó al inicio el</a:t>
            </a:r>
            <a:r>
              <a:rPr lang="es-ES" sz="1000" baseline="0" noProof="0" dirty="0" smtClean="0"/>
              <a:t> texto “</a:t>
            </a:r>
            <a:r>
              <a:rPr lang="es-ES" sz="1000" i="1" baseline="0" noProof="0" dirty="0" smtClean="0"/>
              <a:t>Estado de</a:t>
            </a:r>
            <a:r>
              <a:rPr lang="es-ES" sz="1000" baseline="0" noProof="0" dirty="0" smtClean="0"/>
              <a:t>” para enfatizar que la integridad es el estado (deseable) de un envío, y no una acción que se toma en relación a este</a:t>
            </a:r>
            <a:r>
              <a:rPr lang="es-ES" sz="1000" noProof="0" dirty="0" smtClean="0"/>
              <a:t>;</a:t>
            </a:r>
          </a:p>
          <a:p>
            <a:pPr marL="171450" indent="-171450">
              <a:spcBef>
                <a:spcPct val="0"/>
              </a:spcBef>
              <a:buFontTx/>
              <a:buChar char="•"/>
            </a:pPr>
            <a:r>
              <a:rPr lang="es-ES" sz="1000" noProof="0" dirty="0" smtClean="0"/>
              <a:t>El texto ‘</a:t>
            </a:r>
            <a:r>
              <a:rPr lang="es-ES" sz="1000" i="1" noProof="0" dirty="0" smtClean="0"/>
              <a:t>u otro documento oficialmente</a:t>
            </a:r>
            <a:r>
              <a:rPr lang="es-ES" sz="1000" i="1" baseline="0" noProof="0" dirty="0" smtClean="0"/>
              <a:t> aceptable</a:t>
            </a:r>
            <a:r>
              <a:rPr lang="es-ES" sz="1000" noProof="0" dirty="0" smtClean="0"/>
              <a:t>’ se eliminó</a:t>
            </a:r>
            <a:r>
              <a:rPr lang="es-ES" sz="1000" baseline="0" noProof="0" dirty="0" smtClean="0"/>
              <a:t> porque las NIMF tratan sobre la armonización de medidas fitosanitarias (en este caso: en relación a la certificación fitosanitaria)</a:t>
            </a:r>
            <a:r>
              <a:rPr lang="es-ES" sz="1000" noProof="0" dirty="0" smtClean="0"/>
              <a:t>, y cualquier otro arreglo</a:t>
            </a:r>
            <a:r>
              <a:rPr lang="es-ES" sz="1000" baseline="0" noProof="0" dirty="0" smtClean="0"/>
              <a:t> bilateral es irrelevante para la definición</a:t>
            </a:r>
            <a:r>
              <a:rPr lang="es-ES" sz="1000" noProof="0" dirty="0" smtClean="0"/>
              <a:t>;</a:t>
            </a:r>
          </a:p>
          <a:p>
            <a:pPr marL="171450" indent="-171450">
              <a:spcBef>
                <a:spcPct val="0"/>
              </a:spcBef>
              <a:buFontTx/>
              <a:buChar char="•"/>
            </a:pPr>
            <a:r>
              <a:rPr lang="es-ES" sz="1000" noProof="0" dirty="0" smtClean="0"/>
              <a:t>La definición propuesta de </a:t>
            </a:r>
            <a:r>
              <a:rPr lang="es-ES" sz="1000" i="1" noProof="0" dirty="0" smtClean="0"/>
              <a:t>integridad</a:t>
            </a:r>
            <a:r>
              <a:rPr lang="es-ES" sz="1000" i="1" baseline="0" noProof="0" dirty="0" smtClean="0"/>
              <a:t> </a:t>
            </a:r>
            <a:r>
              <a:rPr lang="es-ES" sz="1000" i="1" noProof="0" dirty="0" smtClean="0"/>
              <a:t>(de un envío)</a:t>
            </a:r>
            <a:r>
              <a:rPr lang="es-ES" sz="1000" noProof="0" dirty="0" smtClean="0"/>
              <a:t> no se</a:t>
            </a:r>
            <a:r>
              <a:rPr lang="es-ES" sz="1000" baseline="0" noProof="0" dirty="0" smtClean="0"/>
              <a:t> contradice con los usos del término en las NIMF adoptadas</a:t>
            </a:r>
            <a:r>
              <a:rPr lang="es-ES" sz="1000" noProof="0" dirty="0" smtClean="0"/>
              <a:t>. Se destaca que en el borrador revisado de la NIMF 12 actualmente</a:t>
            </a:r>
            <a:r>
              <a:rPr lang="es-ES" sz="1000" baseline="0" noProof="0" dirty="0" smtClean="0"/>
              <a:t> bajo la segunda consulta, se ha evitado el uso del término “integridad </a:t>
            </a:r>
            <a:r>
              <a:rPr lang="es-ES" sz="1000" i="1" noProof="0" dirty="0" smtClean="0"/>
              <a:t>(de un envío)</a:t>
            </a:r>
            <a:r>
              <a:rPr lang="es-ES" sz="1000" noProof="0" dirty="0" smtClean="0"/>
              <a:t>’.</a:t>
            </a:r>
          </a:p>
        </p:txBody>
      </p:sp>
      <p:sp>
        <p:nvSpPr>
          <p:cNvPr id="1945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9D816A9-4B9F-4DC8-B170-C44137C51C71}" type="slidenum">
              <a:rPr lang="en-US" altLang="en-US">
                <a:latin typeface="Calibri" pitchFamily="34" charset="0"/>
              </a:rPr>
              <a:pPr/>
              <a:t>5</a:t>
            </a:fld>
            <a:endParaRPr lang="en-US" altLang="en-US">
              <a:latin typeface="Calibri" pitchFamily="34" charset="0"/>
            </a:endParaRPr>
          </a:p>
        </p:txBody>
      </p:sp>
    </p:spTree>
    <p:extLst>
      <p:ext uri="{BB962C8B-B14F-4D97-AF65-F5344CB8AC3E}">
        <p14:creationId xmlns:p14="http://schemas.microsoft.com/office/powerpoint/2010/main" val="4416003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p:spPr>
      </p:sp>
      <p:sp>
        <p:nvSpPr>
          <p:cNvPr id="21506" name="Notes Placeholder 2"/>
          <p:cNvSpPr>
            <a:spLocks noGrp="1"/>
          </p:cNvSpPr>
          <p:nvPr>
            <p:ph type="body" idx="1"/>
          </p:nvPr>
        </p:nvSpPr>
        <p:spPr bwMode="auto">
          <a:xfrm>
            <a:off x="679450" y="4778375"/>
            <a:ext cx="5438775" cy="4964113"/>
          </a:xfrm>
          <a:noFill/>
        </p:spPr>
        <p:txBody>
          <a:bodyPr wrap="square" numCol="1" anchor="t" anchorCtr="0" compatLnSpc="1">
            <a:prstTxWarp prst="textNoShape">
              <a:avLst/>
            </a:prstTxWarp>
          </a:bodyPr>
          <a:lstStyle/>
          <a:p>
            <a:pPr marL="171450" indent="-171450">
              <a:spcBef>
                <a:spcPct val="0"/>
              </a:spcBef>
              <a:buFontTx/>
              <a:buChar char="•"/>
            </a:pPr>
            <a:r>
              <a:rPr lang="es-ES" dirty="0" smtClean="0"/>
              <a:t>‘</a:t>
            </a:r>
            <a:r>
              <a:rPr lang="es-ES" i="1" dirty="0" smtClean="0"/>
              <a:t>Mantenimiento de la integridad”</a:t>
            </a:r>
            <a:r>
              <a:rPr lang="es-ES" dirty="0" smtClean="0"/>
              <a:t>’ se sustituyó por ‘</a:t>
            </a:r>
            <a:r>
              <a:rPr lang="es-ES" i="1" dirty="0" smtClean="0"/>
              <a:t>Estado ….</a:t>
            </a:r>
            <a:r>
              <a:rPr lang="es-ES" i="1" baseline="0" dirty="0" smtClean="0"/>
              <a:t> que ha mantenido su identidad</a:t>
            </a:r>
            <a:r>
              <a:rPr lang="es-ES" dirty="0" smtClean="0"/>
              <a:t>’” para reflejar correctamente</a:t>
            </a:r>
            <a:r>
              <a:rPr lang="es-ES" baseline="0" dirty="0" smtClean="0"/>
              <a:t> que la seguridad fitosanitaria es un </a:t>
            </a:r>
            <a:r>
              <a:rPr lang="es-ES" i="1" dirty="0" smtClean="0"/>
              <a:t>estado</a:t>
            </a:r>
            <a:r>
              <a:rPr lang="es-ES" dirty="0" smtClean="0"/>
              <a:t>, no una acción (de forma análoga con la definición original y la revisada del término ‘</a:t>
            </a:r>
            <a:r>
              <a:rPr lang="es-ES" i="1" dirty="0" smtClean="0"/>
              <a:t>integridad (de un envío)</a:t>
            </a:r>
            <a:r>
              <a:rPr lang="es-ES" dirty="0" smtClean="0"/>
              <a:t>’);</a:t>
            </a:r>
          </a:p>
          <a:p>
            <a:pPr marL="171450" indent="-171450">
              <a:spcBef>
                <a:spcPct val="0"/>
              </a:spcBef>
              <a:buFontTx/>
              <a:buChar char="•"/>
            </a:pPr>
            <a:r>
              <a:rPr lang="es-ES" dirty="0" smtClean="0"/>
              <a:t>Similarmente, ‘</a:t>
            </a:r>
            <a:r>
              <a:rPr lang="es-ES" i="1" dirty="0" smtClean="0"/>
              <a:t>prevención de su infestación y contaminación…</a:t>
            </a:r>
            <a:r>
              <a:rPr lang="es-ES" dirty="0" smtClean="0"/>
              <a:t>’ se sustituyó por ‘</a:t>
            </a:r>
            <a:r>
              <a:rPr lang="es-ES" i="1" dirty="0" smtClean="0"/>
              <a:t>en el que se ha prevenido la infestación y contaminación</a:t>
            </a:r>
            <a:r>
              <a:rPr lang="es-ES" dirty="0" smtClean="0"/>
              <a:t>’;</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lang="es-ES" sz="1200" noProof="0" dirty="0" smtClean="0">
                <a:solidFill>
                  <a:schemeClr val="tx1"/>
                </a:solidFill>
                <a:effectLst/>
                <a:latin typeface="+mn-lt"/>
                <a:ea typeface="+mn-ea"/>
                <a:cs typeface="+mn-cs"/>
              </a:rPr>
              <a:t>La palabra “</a:t>
            </a:r>
            <a:r>
              <a:rPr lang="es-ES" sz="1200" i="1" noProof="0" dirty="0" smtClean="0">
                <a:solidFill>
                  <a:schemeClr val="tx1"/>
                </a:solidFill>
                <a:effectLst/>
                <a:latin typeface="+mn-lt"/>
                <a:ea typeface="+mn-ea"/>
                <a:cs typeface="+mn-cs"/>
              </a:rPr>
              <a:t>apropiadas</a:t>
            </a:r>
            <a:r>
              <a:rPr lang="es-ES" sz="1200" noProof="0" dirty="0" smtClean="0">
                <a:solidFill>
                  <a:schemeClr val="tx1"/>
                </a:solidFill>
                <a:effectLst/>
                <a:latin typeface="+mn-lt"/>
                <a:ea typeface="+mn-ea"/>
                <a:cs typeface="+mn-cs"/>
              </a:rPr>
              <a:t>” que califica las “</a:t>
            </a:r>
            <a:r>
              <a:rPr lang="es-ES" sz="1200" i="1" noProof="0" dirty="0" smtClean="0">
                <a:solidFill>
                  <a:schemeClr val="tx1"/>
                </a:solidFill>
                <a:effectLst/>
                <a:latin typeface="+mn-lt"/>
                <a:ea typeface="+mn-ea"/>
                <a:cs typeface="+mn-cs"/>
              </a:rPr>
              <a:t>medidas fitosanitarias</a:t>
            </a:r>
            <a:r>
              <a:rPr lang="es-ES" sz="1200" noProof="0" dirty="0" smtClean="0">
                <a:solidFill>
                  <a:schemeClr val="tx1"/>
                </a:solidFill>
                <a:effectLst/>
                <a:latin typeface="+mn-lt"/>
                <a:ea typeface="+mn-ea"/>
                <a:cs typeface="+mn-cs"/>
              </a:rPr>
              <a:t>” en la definición original se eliminó por considerarla innecesaria e inapropiada para una definición;</a:t>
            </a:r>
            <a:r>
              <a:rPr lang="es-ES" dirty="0" smtClean="0"/>
              <a:t>; </a:t>
            </a:r>
          </a:p>
          <a:p>
            <a:pPr marL="171450" indent="-171450">
              <a:spcBef>
                <a:spcPct val="0"/>
              </a:spcBef>
              <a:buFontTx/>
              <a:buChar char="•"/>
            </a:pPr>
            <a:r>
              <a:rPr lang="es-ES" dirty="0" smtClean="0"/>
              <a:t>Se destaca que en el borrador revisado de la NIMF 12 actualmente</a:t>
            </a:r>
            <a:r>
              <a:rPr lang="es-ES" baseline="0" dirty="0" smtClean="0"/>
              <a:t> bajo segunda consulta</a:t>
            </a:r>
            <a:r>
              <a:rPr lang="es-ES" dirty="0" smtClean="0"/>
              <a:t>, se han mantenido los usos del término ‘</a:t>
            </a:r>
            <a:r>
              <a:rPr lang="es-ES" i="1" dirty="0" smtClean="0"/>
              <a:t>seguridad fitosanitaria (de un envío)</a:t>
            </a:r>
            <a:r>
              <a:rPr lang="es-ES" dirty="0" smtClean="0"/>
              <a:t>’ con la expectativa de que el significado</a:t>
            </a:r>
            <a:r>
              <a:rPr lang="es-ES" baseline="0" dirty="0" smtClean="0"/>
              <a:t> sustancial del término revisado no cambie</a:t>
            </a:r>
            <a:r>
              <a:rPr lang="es-ES" dirty="0" smtClean="0"/>
              <a:t>.</a:t>
            </a:r>
          </a:p>
          <a:p>
            <a:pPr marL="171450" indent="-171450">
              <a:spcBef>
                <a:spcPct val="0"/>
              </a:spcBef>
              <a:buFontTx/>
              <a:buChar char="•"/>
            </a:pPr>
            <a:endParaRPr lang="en-GB" dirty="0" smtClean="0"/>
          </a:p>
        </p:txBody>
      </p:sp>
      <p:sp>
        <p:nvSpPr>
          <p:cNvPr id="2150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065987A-9EC5-479D-87CC-AC343430F567}" type="slidenum">
              <a:rPr lang="en-US" altLang="en-US">
                <a:latin typeface="Calibri" pitchFamily="34" charset="0"/>
              </a:rPr>
              <a:pPr/>
              <a:t>6</a:t>
            </a:fld>
            <a:endParaRPr lang="en-US" altLang="en-US">
              <a:latin typeface="Calibri" pitchFamily="34" charset="0"/>
            </a:endParaRPr>
          </a:p>
        </p:txBody>
      </p:sp>
    </p:spTree>
    <p:extLst>
      <p:ext uri="{BB962C8B-B14F-4D97-AF65-F5344CB8AC3E}">
        <p14:creationId xmlns:p14="http://schemas.microsoft.com/office/powerpoint/2010/main" val="8377080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bwMode="auto">
          <a:noFill/>
        </p:spPr>
        <p:txBody>
          <a:bodyPr wrap="square" numCol="1" anchor="t" anchorCtr="0" compatLnSpc="1">
            <a:prstTxWarp prst="textNoShape">
              <a:avLst/>
            </a:prstTxWarp>
          </a:bodyPr>
          <a:lstStyle/>
          <a:p>
            <a:pPr marL="171450" indent="-171450">
              <a:spcBef>
                <a:spcPct val="0"/>
              </a:spcBef>
              <a:buFontTx/>
              <a:buChar char="•"/>
            </a:pPr>
            <a:r>
              <a:rPr lang="es-ES" noProof="0" dirty="0" smtClean="0"/>
              <a:t>Es útil agregar el termino y definición al Glosario para aclarar su significado en la NIMF 6 y otras NIMF adoptadas;</a:t>
            </a:r>
          </a:p>
          <a:p>
            <a:pPr marL="171450" indent="-171450">
              <a:spcBef>
                <a:spcPct val="0"/>
              </a:spcBef>
              <a:buFontTx/>
              <a:buChar char="•"/>
            </a:pPr>
            <a:r>
              <a:rPr lang="es-ES" noProof="0" dirty="0" smtClean="0"/>
              <a:t>Se destaca que en la definición actual de </a:t>
            </a:r>
            <a:r>
              <a:rPr lang="es-ES" i="1" noProof="0" dirty="0" smtClean="0"/>
              <a:t>vigilancia</a:t>
            </a:r>
            <a:r>
              <a:rPr lang="es-ES" noProof="0" dirty="0" smtClean="0"/>
              <a:t>, la “</a:t>
            </a:r>
            <a:r>
              <a:rPr lang="es-ES" i="1" noProof="0" dirty="0" smtClean="0"/>
              <a:t>prospección</a:t>
            </a:r>
            <a:r>
              <a:rPr lang="es-ES" noProof="0" dirty="0" smtClean="0"/>
              <a:t>” y el “</a:t>
            </a:r>
            <a:r>
              <a:rPr lang="es-ES" i="1" noProof="0" dirty="0" smtClean="0"/>
              <a:t>monitoreo</a:t>
            </a:r>
            <a:r>
              <a:rPr lang="es-ES" noProof="0" dirty="0" smtClean="0"/>
              <a:t>” hacen referencia a la vigilancia especifica y los “</a:t>
            </a:r>
            <a:r>
              <a:rPr lang="es-ES" i="1" noProof="0" dirty="0" smtClean="0"/>
              <a:t>otros procedimientos</a:t>
            </a:r>
            <a:r>
              <a:rPr lang="es-ES" noProof="0" dirty="0" smtClean="0"/>
              <a:t>” a la vigilancia general;</a:t>
            </a:r>
          </a:p>
          <a:p>
            <a:pPr marL="171450" indent="-171450">
              <a:spcBef>
                <a:spcPct val="0"/>
              </a:spcBef>
              <a:buFontTx/>
              <a:buChar char="•"/>
            </a:pPr>
            <a:r>
              <a:rPr lang="es-ES" noProof="0" dirty="0" smtClean="0"/>
              <a:t>La definición propuesta hace</a:t>
            </a:r>
            <a:r>
              <a:rPr lang="es-ES" baseline="0" noProof="0" dirty="0" smtClean="0"/>
              <a:t> referencia a </a:t>
            </a:r>
            <a:r>
              <a:rPr lang="es-ES" noProof="0" dirty="0" smtClean="0"/>
              <a:t>“</a:t>
            </a:r>
            <a:r>
              <a:rPr lang="es-ES" i="1" noProof="0" dirty="0" smtClean="0"/>
              <a:t>varias</a:t>
            </a:r>
            <a:r>
              <a:rPr lang="es-ES" i="1" baseline="0" noProof="0" dirty="0" smtClean="0"/>
              <a:t> fuentes</a:t>
            </a:r>
            <a:r>
              <a:rPr lang="es-ES" noProof="0" dirty="0" smtClean="0"/>
              <a:t>” en vez de “</a:t>
            </a:r>
            <a:r>
              <a:rPr lang="es-ES" i="1" noProof="0" dirty="0" smtClean="0"/>
              <a:t>procedimientos</a:t>
            </a:r>
            <a:r>
              <a:rPr lang="es-ES" noProof="0" dirty="0" smtClean="0"/>
              <a:t>” para permitir fuentes de datos que no son procedimientos. Dichas fuentes</a:t>
            </a:r>
            <a:r>
              <a:rPr lang="es-ES" baseline="0" noProof="0" dirty="0" smtClean="0"/>
              <a:t> de datos pueden ser oficiales o no, como se explica en la NIMF </a:t>
            </a:r>
            <a:r>
              <a:rPr lang="es-ES" noProof="0" dirty="0" smtClean="0"/>
              <a:t>6;</a:t>
            </a:r>
          </a:p>
          <a:p>
            <a:pPr marL="171450" indent="-171450">
              <a:spcBef>
                <a:spcPct val="0"/>
              </a:spcBef>
              <a:buFontTx/>
              <a:buChar char="•"/>
            </a:pPr>
            <a:r>
              <a:rPr lang="es-ES" noProof="0" dirty="0" smtClean="0"/>
              <a:t>Se usa “</a:t>
            </a:r>
            <a:r>
              <a:rPr lang="es-ES" i="1" noProof="0" dirty="0" smtClean="0"/>
              <a:t>plagas</a:t>
            </a:r>
            <a:r>
              <a:rPr lang="es-ES" noProof="0" dirty="0" smtClean="0"/>
              <a:t>” en vez</a:t>
            </a:r>
            <a:r>
              <a:rPr lang="es-ES" baseline="0" noProof="0" dirty="0" smtClean="0"/>
              <a:t> de </a:t>
            </a:r>
            <a:r>
              <a:rPr lang="es-ES" noProof="0" dirty="0" smtClean="0"/>
              <a:t>“</a:t>
            </a:r>
            <a:r>
              <a:rPr lang="es-ES" i="1" noProof="0" dirty="0" smtClean="0"/>
              <a:t>presencia o ausencia de plagas</a:t>
            </a:r>
            <a:r>
              <a:rPr lang="es-ES" noProof="0" dirty="0" smtClean="0"/>
              <a:t>” para</a:t>
            </a:r>
            <a:r>
              <a:rPr lang="es-ES" baseline="0" noProof="0" dirty="0" smtClean="0"/>
              <a:t> permitir la vigilancia para otras características de las plagas</a:t>
            </a:r>
            <a:r>
              <a:rPr lang="es-ES" noProof="0" dirty="0" smtClean="0"/>
              <a:t>;</a:t>
            </a:r>
          </a:p>
          <a:p>
            <a:pPr marL="171450" indent="-171450">
              <a:spcBef>
                <a:spcPct val="0"/>
              </a:spcBef>
              <a:buFontTx/>
              <a:buChar char="•"/>
            </a:pPr>
            <a:r>
              <a:rPr lang="es-ES" noProof="0" dirty="0" smtClean="0"/>
              <a:t>Con relación al uso de “</a:t>
            </a:r>
            <a:r>
              <a:rPr lang="es-ES" i="1" noProof="0" dirty="0" smtClean="0"/>
              <a:t>datos</a:t>
            </a:r>
            <a:r>
              <a:rPr lang="es-ES" noProof="0" dirty="0" smtClean="0"/>
              <a:t>” o “</a:t>
            </a:r>
            <a:r>
              <a:rPr lang="es-ES" i="1" noProof="0" dirty="0" smtClean="0"/>
              <a:t>información</a:t>
            </a:r>
            <a:r>
              <a:rPr lang="es-ES" noProof="0" dirty="0" smtClean="0"/>
              <a:t>” obtenidos de la vigilancia, los “datos” son el material bruto recolectado,</a:t>
            </a:r>
            <a:r>
              <a:rPr lang="es-ES" baseline="0" noProof="0" dirty="0" smtClean="0"/>
              <a:t> el cual luego de analizado y verificado se transforma en “información”</a:t>
            </a:r>
            <a:r>
              <a:rPr lang="es-ES" noProof="0" dirty="0" smtClean="0"/>
              <a:t>. Por lo tanto en el contexto</a:t>
            </a:r>
            <a:r>
              <a:rPr lang="es-ES" baseline="0" noProof="0" dirty="0" smtClean="0"/>
              <a:t> de la </a:t>
            </a:r>
            <a:r>
              <a:rPr lang="es-ES" i="1" baseline="0" noProof="0" dirty="0" smtClean="0"/>
              <a:t>vigilancia general </a:t>
            </a:r>
            <a:r>
              <a:rPr lang="es-ES" i="0" baseline="0" noProof="0" dirty="0" smtClean="0"/>
              <a:t> es apropiado usar </a:t>
            </a:r>
            <a:r>
              <a:rPr lang="es-ES" noProof="0" dirty="0" smtClean="0"/>
              <a:t>“datos”;</a:t>
            </a:r>
          </a:p>
          <a:p>
            <a:pPr marL="171450" indent="-171450">
              <a:spcBef>
                <a:spcPct val="0"/>
              </a:spcBef>
              <a:buFontTx/>
              <a:buChar char="•"/>
            </a:pPr>
            <a:r>
              <a:rPr lang="es-ES" noProof="0" dirty="0" smtClean="0"/>
              <a:t>Los datos obtenidos de la vigilancia</a:t>
            </a:r>
            <a:r>
              <a:rPr lang="es-ES" baseline="0" noProof="0" dirty="0" smtClean="0"/>
              <a:t> general no son oficiales hasta que hayan sido aprobados por la ONPF; por lo tanto el proceso no termina con la recolección de datos, dado que el análisis y la verificación son también partes importantes del proceso cuando se están usando fuentes de datos no oficiales</a:t>
            </a:r>
            <a:r>
              <a:rPr lang="es-ES" noProof="0" dirty="0" smtClean="0"/>
              <a:t>.</a:t>
            </a:r>
          </a:p>
        </p:txBody>
      </p:sp>
      <p:sp>
        <p:nvSpPr>
          <p:cNvPr id="235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BD9E8D6-3D78-4340-B53B-7F6149A3C949}" type="slidenum">
              <a:rPr lang="en-US" altLang="en-US">
                <a:latin typeface="Calibri" pitchFamily="34" charset="0"/>
              </a:rPr>
              <a:pPr/>
              <a:t>7</a:t>
            </a:fld>
            <a:endParaRPr lang="en-US" altLang="en-US">
              <a:latin typeface="Calibri" pitchFamily="34" charset="0"/>
            </a:endParaRPr>
          </a:p>
        </p:txBody>
      </p:sp>
    </p:spTree>
    <p:extLst>
      <p:ext uri="{BB962C8B-B14F-4D97-AF65-F5344CB8AC3E}">
        <p14:creationId xmlns:p14="http://schemas.microsoft.com/office/powerpoint/2010/main" val="3884216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p:spPr>
      </p:sp>
      <p:sp>
        <p:nvSpPr>
          <p:cNvPr id="25602" name="Notes Placeholder 2"/>
          <p:cNvSpPr>
            <a:spLocks noGrp="1"/>
          </p:cNvSpPr>
          <p:nvPr>
            <p:ph type="body" idx="1"/>
          </p:nvPr>
        </p:nvSpPr>
        <p:spPr bwMode="auto">
          <a:noFill/>
        </p:spPr>
        <p:txBody>
          <a:bodyPr wrap="square" numCol="1" anchor="t" anchorCtr="0" compatLnSpc="1">
            <a:prstTxWarp prst="textNoShape">
              <a:avLst/>
            </a:prstTxWarp>
          </a:bodyPr>
          <a:lstStyle/>
          <a:p>
            <a:pPr marL="171450" marR="0" lvl="0" indent="-171450" algn="l" defTabSz="914400" rtl="0" eaLnBrk="1" fontAlgn="base" latinLnBrk="0" hangingPunct="1">
              <a:lnSpc>
                <a:spcPct val="100000"/>
              </a:lnSpc>
              <a:spcBef>
                <a:spcPct val="0"/>
              </a:spcBef>
              <a:spcAft>
                <a:spcPct val="0"/>
              </a:spcAft>
              <a:buClrTx/>
              <a:buSzTx/>
              <a:buFontTx/>
              <a:buChar char="•"/>
              <a:tabLst/>
              <a:defRPr/>
            </a:pPr>
            <a:r>
              <a:rPr lang="es-ES" sz="1200" noProof="0" dirty="0" smtClean="0">
                <a:solidFill>
                  <a:schemeClr val="tx1"/>
                </a:solidFill>
                <a:effectLst/>
                <a:latin typeface="+mn-lt"/>
                <a:ea typeface="+mn-ea"/>
                <a:cs typeface="+mn-cs"/>
              </a:rPr>
              <a:t>La revisión de la NIMF 6 (</a:t>
            </a:r>
            <a:r>
              <a:rPr lang="es-ES" sz="1200" i="1" noProof="0" dirty="0" smtClean="0">
                <a:solidFill>
                  <a:schemeClr val="tx1"/>
                </a:solidFill>
                <a:effectLst/>
                <a:latin typeface="+mn-lt"/>
                <a:ea typeface="+mn-ea"/>
                <a:cs typeface="+mn-cs"/>
              </a:rPr>
              <a:t>Vigilancia</a:t>
            </a:r>
            <a:r>
              <a:rPr lang="es-ES" sz="1200" noProof="0" dirty="0" smtClean="0">
                <a:solidFill>
                  <a:schemeClr val="tx1"/>
                </a:solidFill>
                <a:effectLst/>
                <a:latin typeface="+mn-lt"/>
                <a:ea typeface="+mn-ea"/>
                <a:cs typeface="+mn-cs"/>
              </a:rPr>
              <a:t>) resultó en un pequeño cambio en el significado de vigilancia general y específica, ya que la versión anterior de la NIMF 6 se refería a “</a:t>
            </a:r>
            <a:r>
              <a:rPr lang="es-ES" sz="1200" i="1" noProof="0" dirty="0" smtClean="0">
                <a:solidFill>
                  <a:schemeClr val="tx1"/>
                </a:solidFill>
                <a:effectLst/>
                <a:latin typeface="+mn-lt"/>
                <a:ea typeface="+mn-ea"/>
                <a:cs typeface="+mn-cs"/>
              </a:rPr>
              <a:t>prospecciones especificas</a:t>
            </a:r>
            <a:r>
              <a:rPr lang="es-ES" sz="1200" noProof="0" dirty="0" smtClean="0">
                <a:solidFill>
                  <a:schemeClr val="tx1"/>
                </a:solidFill>
                <a:effectLst/>
                <a:latin typeface="+mn-lt"/>
                <a:ea typeface="+mn-ea"/>
                <a:cs typeface="+mn-cs"/>
              </a:rPr>
              <a:t>” para lo que ahora se denomina “</a:t>
            </a:r>
            <a:r>
              <a:rPr lang="es-ES" sz="1200" i="1" noProof="0" dirty="0" smtClean="0">
                <a:solidFill>
                  <a:schemeClr val="tx1"/>
                </a:solidFill>
                <a:effectLst/>
                <a:latin typeface="+mn-lt"/>
                <a:ea typeface="+mn-ea"/>
                <a:cs typeface="+mn-cs"/>
              </a:rPr>
              <a:t>vigilancia específica</a:t>
            </a:r>
            <a:r>
              <a:rPr lang="es-ES" sz="1200" noProof="0" dirty="0" smtClean="0">
                <a:solidFill>
                  <a:schemeClr val="tx1"/>
                </a:solidFill>
                <a:effectLst/>
                <a:latin typeface="+mn-lt"/>
                <a:ea typeface="+mn-ea"/>
                <a:cs typeface="+mn-cs"/>
              </a:rPr>
              <a:t>”</a:t>
            </a:r>
            <a:r>
              <a:rPr lang="es-ES" noProof="0" dirty="0" smtClean="0"/>
              <a:t>. </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lang="es-ES" sz="1200" noProof="0" dirty="0" smtClean="0">
                <a:solidFill>
                  <a:schemeClr val="tx1"/>
                </a:solidFill>
                <a:effectLst/>
                <a:latin typeface="+mn-lt"/>
                <a:ea typeface="+mn-ea"/>
                <a:cs typeface="+mn-cs"/>
              </a:rPr>
              <a:t>La única distinción entre vigilancia general y específica es la fuente de datos, dado que ambos tipos de vigilancia pueden ser dirigidas a plagas específicas</a:t>
            </a:r>
            <a:r>
              <a:rPr lang="es-ES" noProof="0" dirty="0" smtClean="0"/>
              <a:t>;</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lang="es-ES" sz="1200" noProof="0" dirty="0" smtClean="0">
                <a:solidFill>
                  <a:schemeClr val="tx1"/>
                </a:solidFill>
                <a:effectLst/>
                <a:latin typeface="+mn-lt"/>
                <a:ea typeface="+mn-ea"/>
                <a:cs typeface="+mn-cs"/>
              </a:rPr>
              <a:t>“</a:t>
            </a:r>
            <a:r>
              <a:rPr lang="es-ES" sz="1200" i="1" noProof="0" dirty="0" smtClean="0">
                <a:solidFill>
                  <a:schemeClr val="tx1"/>
                </a:solidFill>
                <a:effectLst/>
                <a:latin typeface="+mn-lt"/>
                <a:ea typeface="+mn-ea"/>
                <a:cs typeface="+mn-cs"/>
              </a:rPr>
              <a:t>Vigilancia específica</a:t>
            </a:r>
            <a:r>
              <a:rPr lang="es-ES" sz="1200" noProof="0" dirty="0" smtClean="0">
                <a:solidFill>
                  <a:schemeClr val="tx1"/>
                </a:solidFill>
                <a:effectLst/>
                <a:latin typeface="+mn-lt"/>
                <a:ea typeface="+mn-ea"/>
                <a:cs typeface="+mn-cs"/>
              </a:rPr>
              <a:t>” se realiza mediante “prospecciones”</a:t>
            </a:r>
            <a:r>
              <a:rPr lang="es-ES" noProof="0" dirty="0" smtClean="0"/>
              <a:t>;</a:t>
            </a:r>
          </a:p>
          <a:p>
            <a:pPr marL="171450" marR="0" lvl="0" indent="-171450" algn="l" defTabSz="914400" rtl="0" eaLnBrk="1" fontAlgn="base" latinLnBrk="0" hangingPunct="1">
              <a:lnSpc>
                <a:spcPct val="100000"/>
              </a:lnSpc>
              <a:spcBef>
                <a:spcPct val="0"/>
              </a:spcBef>
              <a:spcAft>
                <a:spcPct val="0"/>
              </a:spcAft>
              <a:buClrTx/>
              <a:buSzTx/>
              <a:buFontTx/>
              <a:buChar char="•"/>
              <a:tabLst/>
              <a:defRPr/>
            </a:pPr>
            <a:r>
              <a:rPr lang="es-ES" sz="1200" noProof="0" dirty="0" smtClean="0">
                <a:solidFill>
                  <a:schemeClr val="tx1"/>
                </a:solidFill>
                <a:effectLst/>
                <a:latin typeface="+mn-lt"/>
                <a:ea typeface="+mn-ea"/>
                <a:cs typeface="+mn-cs"/>
              </a:rPr>
              <a:t>En relación a </a:t>
            </a:r>
            <a:r>
              <a:rPr lang="es-ES" sz="1200" i="0" noProof="0" dirty="0" smtClean="0">
                <a:solidFill>
                  <a:schemeClr val="tx1"/>
                </a:solidFill>
                <a:effectLst/>
                <a:latin typeface="+mn-lt"/>
                <a:ea typeface="+mn-ea"/>
                <a:cs typeface="+mn-cs"/>
              </a:rPr>
              <a:t>“</a:t>
            </a:r>
            <a:r>
              <a:rPr lang="es-ES" sz="1200" i="1" noProof="0" dirty="0" smtClean="0">
                <a:solidFill>
                  <a:schemeClr val="tx1"/>
                </a:solidFill>
                <a:effectLst/>
                <a:latin typeface="+mn-lt"/>
                <a:ea typeface="+mn-ea"/>
                <a:cs typeface="+mn-cs"/>
              </a:rPr>
              <a:t>datos</a:t>
            </a:r>
            <a:r>
              <a:rPr lang="es-ES" sz="1200" i="0" noProof="0" dirty="0" smtClean="0">
                <a:solidFill>
                  <a:schemeClr val="tx1"/>
                </a:solidFill>
                <a:effectLst/>
                <a:latin typeface="+mn-lt"/>
                <a:ea typeface="+mn-ea"/>
                <a:cs typeface="+mn-cs"/>
              </a:rPr>
              <a:t>” o “</a:t>
            </a:r>
            <a:r>
              <a:rPr lang="es-ES" sz="1200" i="1" noProof="0" dirty="0" smtClean="0">
                <a:solidFill>
                  <a:schemeClr val="tx1"/>
                </a:solidFill>
                <a:effectLst/>
                <a:latin typeface="+mn-lt"/>
                <a:ea typeface="+mn-ea"/>
                <a:cs typeface="+mn-cs"/>
              </a:rPr>
              <a:t>información</a:t>
            </a:r>
            <a:r>
              <a:rPr lang="es-ES" sz="1200" i="0" noProof="0" dirty="0" smtClean="0">
                <a:solidFill>
                  <a:schemeClr val="tx1"/>
                </a:solidFill>
                <a:effectLst/>
                <a:latin typeface="+mn-lt"/>
                <a:ea typeface="+mn-ea"/>
                <a:cs typeface="+mn-cs"/>
              </a:rPr>
              <a:t>” que se obtengan de la vigilancia</a:t>
            </a:r>
            <a:r>
              <a:rPr lang="es-ES" sz="1200" noProof="0" dirty="0" smtClean="0">
                <a:solidFill>
                  <a:schemeClr val="tx1"/>
                </a:solidFill>
                <a:effectLst/>
                <a:latin typeface="+mn-lt"/>
                <a:ea typeface="+mn-ea"/>
                <a:cs typeface="+mn-cs"/>
              </a:rPr>
              <a:t>, “</a:t>
            </a:r>
            <a:r>
              <a:rPr lang="es-ES" sz="1200" i="1" noProof="0" dirty="0" smtClean="0">
                <a:solidFill>
                  <a:schemeClr val="tx1"/>
                </a:solidFill>
                <a:effectLst/>
                <a:latin typeface="+mn-lt"/>
                <a:ea typeface="+mn-ea"/>
                <a:cs typeface="+mn-cs"/>
              </a:rPr>
              <a:t>datos</a:t>
            </a:r>
            <a:r>
              <a:rPr lang="es-ES" sz="1200" noProof="0" dirty="0" smtClean="0">
                <a:solidFill>
                  <a:schemeClr val="tx1"/>
                </a:solidFill>
                <a:effectLst/>
                <a:latin typeface="+mn-lt"/>
                <a:ea typeface="+mn-ea"/>
                <a:cs typeface="+mn-cs"/>
              </a:rPr>
              <a:t>” refieren al material en bruto recolectados, que luego de ser procesados se transforman en “</a:t>
            </a:r>
            <a:r>
              <a:rPr lang="es-ES" sz="1200" i="1" noProof="0" dirty="0" smtClean="0">
                <a:solidFill>
                  <a:schemeClr val="tx1"/>
                </a:solidFill>
                <a:effectLst/>
                <a:latin typeface="+mn-lt"/>
                <a:ea typeface="+mn-ea"/>
                <a:cs typeface="+mn-cs"/>
              </a:rPr>
              <a:t>información</a:t>
            </a:r>
            <a:r>
              <a:rPr lang="es-ES" sz="1200" noProof="0" dirty="0" smtClean="0">
                <a:solidFill>
                  <a:schemeClr val="tx1"/>
                </a:solidFill>
                <a:effectLst/>
                <a:latin typeface="+mn-lt"/>
                <a:ea typeface="+mn-ea"/>
                <a:cs typeface="+mn-cs"/>
              </a:rPr>
              <a:t>”; los datos no son oficiales hasta que son aprobados por la ONPF. La palabra “</a:t>
            </a:r>
            <a:r>
              <a:rPr lang="es-ES" sz="1200" i="1" noProof="0" dirty="0" smtClean="0">
                <a:solidFill>
                  <a:schemeClr val="tx1"/>
                </a:solidFill>
                <a:effectLst/>
                <a:latin typeface="+mn-lt"/>
                <a:ea typeface="+mn-ea"/>
                <a:cs typeface="+mn-cs"/>
              </a:rPr>
              <a:t>información</a:t>
            </a:r>
            <a:r>
              <a:rPr lang="es-ES" sz="1200" noProof="0" dirty="0" smtClean="0">
                <a:solidFill>
                  <a:schemeClr val="tx1"/>
                </a:solidFill>
                <a:effectLst/>
                <a:latin typeface="+mn-lt"/>
                <a:ea typeface="+mn-ea"/>
                <a:cs typeface="+mn-cs"/>
              </a:rPr>
              <a:t>” es por lo tanto apropiada en el contexto de la “</a:t>
            </a:r>
            <a:r>
              <a:rPr lang="es-ES" sz="1200" i="1" noProof="0" dirty="0" smtClean="0">
                <a:solidFill>
                  <a:schemeClr val="tx1"/>
                </a:solidFill>
                <a:effectLst/>
                <a:latin typeface="+mn-lt"/>
                <a:ea typeface="+mn-ea"/>
                <a:cs typeface="+mn-cs"/>
              </a:rPr>
              <a:t>vigilancia específica</a:t>
            </a:r>
            <a:r>
              <a:rPr lang="es-ES" noProof="0" dirty="0" smtClean="0"/>
              <a:t>;</a:t>
            </a:r>
          </a:p>
          <a:p>
            <a:pPr marL="171450" indent="-171450">
              <a:spcBef>
                <a:spcPct val="0"/>
              </a:spcBef>
              <a:buFontTx/>
              <a:buChar char="•"/>
            </a:pPr>
            <a:r>
              <a:rPr lang="es-ES" noProof="0" dirty="0" smtClean="0"/>
              <a:t>Hacer</a:t>
            </a:r>
            <a:r>
              <a:rPr lang="es-ES" baseline="0" noProof="0" dirty="0" smtClean="0"/>
              <a:t> referencia a la </a:t>
            </a:r>
            <a:r>
              <a:rPr lang="es-ES" noProof="0" dirty="0" smtClean="0"/>
              <a:t>“</a:t>
            </a:r>
            <a:r>
              <a:rPr lang="es-ES" i="1" noProof="0" dirty="0" smtClean="0"/>
              <a:t>presencia o ausencia</a:t>
            </a:r>
            <a:r>
              <a:rPr lang="es-ES" noProof="0" dirty="0" smtClean="0"/>
              <a:t>” de una plaga en</a:t>
            </a:r>
            <a:r>
              <a:rPr lang="es-ES" baseline="0" noProof="0" dirty="0" smtClean="0"/>
              <a:t> la definición seria muy restrictivo porque excluiría la búsqueda de la información sobre otras características de una población de plagas</a:t>
            </a:r>
            <a:r>
              <a:rPr lang="es-ES" noProof="0" dirty="0" smtClean="0"/>
              <a:t>, tales como la biología o la</a:t>
            </a:r>
            <a:r>
              <a:rPr lang="es-ES" baseline="0" noProof="0" dirty="0" smtClean="0"/>
              <a:t> distribución</a:t>
            </a:r>
            <a:r>
              <a:rPr lang="es-ES" noProof="0" dirty="0" smtClean="0"/>
              <a:t>, tal como lo permiten en</a:t>
            </a:r>
            <a:r>
              <a:rPr lang="es-ES" baseline="0" noProof="0" dirty="0" smtClean="0"/>
              <a:t> el Glosario las definiciones de los términos </a:t>
            </a:r>
            <a:r>
              <a:rPr lang="es-ES" noProof="0" dirty="0" smtClean="0"/>
              <a:t>“</a:t>
            </a:r>
            <a:r>
              <a:rPr lang="es-ES" i="1" noProof="0" dirty="0" smtClean="0"/>
              <a:t>prospección (de plagas)</a:t>
            </a:r>
            <a:r>
              <a:rPr lang="es-ES" noProof="0" dirty="0" smtClean="0"/>
              <a:t>”</a:t>
            </a:r>
            <a:r>
              <a:rPr lang="es-ES" i="1" noProof="0" dirty="0" smtClean="0"/>
              <a:t> </a:t>
            </a:r>
            <a:r>
              <a:rPr lang="es-ES" noProof="0" dirty="0" smtClean="0"/>
              <a:t>y “</a:t>
            </a:r>
            <a:r>
              <a:rPr lang="es-ES" i="1" noProof="0" dirty="0" smtClean="0"/>
              <a:t>prospección de monitoreo</a:t>
            </a:r>
            <a:r>
              <a:rPr lang="es-ES" noProof="0" dirty="0" smtClean="0"/>
              <a:t>”;</a:t>
            </a:r>
          </a:p>
          <a:p>
            <a:pPr marL="171450" indent="-171450">
              <a:spcBef>
                <a:spcPct val="0"/>
              </a:spcBef>
              <a:buFontTx/>
              <a:buChar char="•"/>
            </a:pPr>
            <a:r>
              <a:rPr lang="es-ES" noProof="0" dirty="0" smtClean="0"/>
              <a:t>El PTG consideró si la definición debería hacer</a:t>
            </a:r>
            <a:r>
              <a:rPr lang="es-ES" baseline="0" noProof="0" dirty="0" smtClean="0"/>
              <a:t> referencia a prospecciones de plagas específicas por que el término “</a:t>
            </a:r>
            <a:r>
              <a:rPr lang="es-ES" i="1" baseline="0" noProof="0" dirty="0" smtClean="0"/>
              <a:t>prospección”</a:t>
            </a:r>
            <a:r>
              <a:rPr lang="es-ES" baseline="0" noProof="0" dirty="0" smtClean="0"/>
              <a:t> en el Glosario tiene el calificativo “</a:t>
            </a:r>
            <a:r>
              <a:rPr lang="es-ES" i="1" baseline="0" noProof="0" dirty="0" smtClean="0"/>
              <a:t>de plagas</a:t>
            </a:r>
            <a:r>
              <a:rPr lang="es-ES" baseline="0" noProof="0" dirty="0" smtClean="0"/>
              <a:t>”. </a:t>
            </a:r>
            <a:r>
              <a:rPr lang="es-ES" noProof="0" dirty="0" smtClean="0"/>
              <a:t> En la NIMF 6, el objetivo de la vigilancia específica puede ser una plaga, un hospedante,</a:t>
            </a:r>
            <a:r>
              <a:rPr lang="es-ES" baseline="0" noProof="0" dirty="0" smtClean="0"/>
              <a:t> un producto, una via o una combinación de los mismos, por lo que se consideró que plaga en plural (plagas) era apropiado ya que permite por ejemplo </a:t>
            </a:r>
            <a:r>
              <a:rPr lang="es-ES" noProof="0" dirty="0" smtClean="0"/>
              <a:t>una prospección de las plagas de la papa.</a:t>
            </a:r>
          </a:p>
        </p:txBody>
      </p:sp>
      <p:sp>
        <p:nvSpPr>
          <p:cNvPr id="256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DB2715C-F5F8-490D-9E29-E255699CD832}" type="slidenum">
              <a:rPr lang="en-US" altLang="en-US">
                <a:latin typeface="Calibri" pitchFamily="34" charset="0"/>
              </a:rPr>
              <a:pPr/>
              <a:t>8</a:t>
            </a:fld>
            <a:endParaRPr lang="en-US" altLang="en-US">
              <a:latin typeface="Calibri" pitchFamily="34" charset="0"/>
            </a:endParaRPr>
          </a:p>
        </p:txBody>
      </p:sp>
    </p:spTree>
    <p:extLst>
      <p:ext uri="{BB962C8B-B14F-4D97-AF65-F5344CB8AC3E}">
        <p14:creationId xmlns:p14="http://schemas.microsoft.com/office/powerpoint/2010/main" val="13674409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p:spPr>
      </p:sp>
      <p:sp>
        <p:nvSpPr>
          <p:cNvPr id="27650" name="Notes Placeholder 2"/>
          <p:cNvSpPr>
            <a:spLocks noGrp="1"/>
          </p:cNvSpPr>
          <p:nvPr>
            <p:ph type="body" idx="1"/>
          </p:nvPr>
        </p:nvSpPr>
        <p:spPr bwMode="auto">
          <a:xfrm>
            <a:off x="679450" y="4778375"/>
            <a:ext cx="5438775" cy="4964113"/>
          </a:xfrm>
          <a:noFill/>
        </p:spPr>
        <p:txBody>
          <a:bodyPr wrap="square" numCol="1" anchor="t" anchorCtr="0" compatLnSpc="1">
            <a:prstTxWarp prst="textNoShape">
              <a:avLst/>
            </a:prstTxWarp>
          </a:bodyPr>
          <a:lstStyle/>
          <a:p>
            <a:pPr marL="171450" indent="-171450">
              <a:spcBef>
                <a:spcPct val="0"/>
              </a:spcBef>
              <a:buFontTx/>
              <a:buChar char="•"/>
            </a:pPr>
            <a:r>
              <a:rPr lang="es-ES" noProof="0" dirty="0" smtClean="0"/>
              <a:t>El PTG consideró varias</a:t>
            </a:r>
            <a:r>
              <a:rPr lang="es-ES" baseline="0" noProof="0" dirty="0" smtClean="0"/>
              <a:t> modificaciones posibles de la definición actual del termino “vigilancia” en el Glosario, pero teniendo en cuenta las definiciones propuestas de “vigilancia general” y “vigilancia específica”, se propuso finalmente una definición simple para indicar que vigilancia es vigilancia general, vigilancia específica o una combinación de ambas</a:t>
            </a:r>
            <a:r>
              <a:rPr lang="es-ES" noProof="0" dirty="0" smtClean="0"/>
              <a:t>.</a:t>
            </a:r>
          </a:p>
        </p:txBody>
      </p:sp>
      <p:sp>
        <p:nvSpPr>
          <p:cNvPr id="276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F9A222F-95A5-49F1-9BD1-73A500186568}" type="slidenum">
              <a:rPr lang="en-US" altLang="en-US">
                <a:latin typeface="Calibri" pitchFamily="34" charset="0"/>
              </a:rPr>
              <a:pPr/>
              <a:t>9</a:t>
            </a:fld>
            <a:endParaRPr lang="en-US" altLang="en-US">
              <a:latin typeface="Calibri" pitchFamily="34" charset="0"/>
            </a:endParaRPr>
          </a:p>
        </p:txBody>
      </p:sp>
    </p:spTree>
    <p:extLst>
      <p:ext uri="{BB962C8B-B14F-4D97-AF65-F5344CB8AC3E}">
        <p14:creationId xmlns:p14="http://schemas.microsoft.com/office/powerpoint/2010/main" val="34880267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p:cNvSpPr>
          <p:nvPr>
            <p:ph type="sldImg"/>
          </p:nvPr>
        </p:nvSpPr>
        <p:spPr bwMode="auto">
          <a:noFill/>
          <a:ln>
            <a:solidFill>
              <a:srgbClr val="000000"/>
            </a:solidFill>
            <a:miter lim="800000"/>
            <a:headEnd/>
            <a:tailEnd/>
          </a:ln>
        </p:spPr>
      </p:sp>
      <p:sp>
        <p:nvSpPr>
          <p:cNvPr id="29698" name="Notes Placeholder 2"/>
          <p:cNvSpPr>
            <a:spLocks noGrp="1"/>
          </p:cNvSpPr>
          <p:nvPr>
            <p:ph type="body" idx="1"/>
          </p:nvPr>
        </p:nvSpPr>
        <p:spPr bwMode="auto">
          <a:xfrm>
            <a:off x="679450" y="4778375"/>
            <a:ext cx="5438775" cy="4964113"/>
          </a:xfrm>
          <a:noFill/>
        </p:spPr>
        <p:txBody>
          <a:bodyPr wrap="square" numCol="1" anchor="t" anchorCtr="0" compatLnSpc="1">
            <a:prstTxWarp prst="textNoShape">
              <a:avLst/>
            </a:prstTxWarp>
          </a:bodyPr>
          <a:lstStyle/>
          <a:p>
            <a:pPr marL="171450" marR="0" lvl="0" indent="-171450" algn="l" defTabSz="914400" rtl="0" eaLnBrk="1" fontAlgn="base" latinLnBrk="0" hangingPunct="1">
              <a:lnSpc>
                <a:spcPct val="100000"/>
              </a:lnSpc>
              <a:spcBef>
                <a:spcPct val="0"/>
              </a:spcBef>
              <a:spcAft>
                <a:spcPct val="0"/>
              </a:spcAft>
              <a:buClrTx/>
              <a:buSzTx/>
              <a:buFontTx/>
              <a:buChar char="•"/>
              <a:tabLst/>
              <a:defRPr/>
            </a:pPr>
            <a:r>
              <a:rPr lang="es-ES" noProof="0" dirty="0" smtClean="0"/>
              <a:t>“</a:t>
            </a:r>
            <a:r>
              <a:rPr lang="es-ES" i="1" noProof="0" dirty="0" smtClean="0"/>
              <a:t>Plantas para plantar</a:t>
            </a:r>
            <a:r>
              <a:rPr lang="es-ES" noProof="0" dirty="0" smtClean="0"/>
              <a:t>” y “</a:t>
            </a:r>
            <a:r>
              <a:rPr lang="es-ES" i="1" noProof="0" dirty="0" smtClean="0"/>
              <a:t>germoplasma</a:t>
            </a:r>
            <a:r>
              <a:rPr lang="es-ES" noProof="0" dirty="0" smtClean="0"/>
              <a:t>” se incluyeron en</a:t>
            </a:r>
            <a:r>
              <a:rPr lang="es-ES" baseline="0" noProof="0" dirty="0" smtClean="0"/>
              <a:t> el Glosario en forma independiente</a:t>
            </a:r>
            <a:r>
              <a:rPr lang="es-ES" noProof="0" dirty="0" smtClean="0"/>
              <a:t>. </a:t>
            </a:r>
            <a:r>
              <a:rPr lang="es-ES" sz="1200" noProof="0" dirty="0" smtClean="0">
                <a:solidFill>
                  <a:schemeClr val="tx1"/>
                </a:solidFill>
                <a:effectLst/>
                <a:latin typeface="+mn-lt"/>
                <a:ea typeface="+mn-ea"/>
                <a:cs typeface="+mn-cs"/>
              </a:rPr>
              <a:t>La distinción entre ambos términos en la práctica no ha sido considerada en detalle. Se considera que el “</a:t>
            </a:r>
            <a:r>
              <a:rPr lang="es-ES" sz="1200" i="1" noProof="0" dirty="0" smtClean="0">
                <a:solidFill>
                  <a:schemeClr val="tx1"/>
                </a:solidFill>
                <a:effectLst/>
                <a:latin typeface="+mn-lt"/>
                <a:ea typeface="+mn-ea"/>
                <a:cs typeface="+mn-cs"/>
              </a:rPr>
              <a:t>germoplasma</a:t>
            </a:r>
            <a:r>
              <a:rPr lang="es-ES" sz="1200" noProof="0" dirty="0" smtClean="0">
                <a:solidFill>
                  <a:schemeClr val="tx1"/>
                </a:solidFill>
                <a:effectLst/>
                <a:latin typeface="+mn-lt"/>
                <a:ea typeface="+mn-ea"/>
                <a:cs typeface="+mn-cs"/>
              </a:rPr>
              <a:t>” presenta un riesgo mayor de plagas que otras “</a:t>
            </a:r>
            <a:r>
              <a:rPr lang="es-ES" sz="1200" i="1" noProof="0" dirty="0" smtClean="0">
                <a:solidFill>
                  <a:schemeClr val="tx1"/>
                </a:solidFill>
                <a:effectLst/>
                <a:latin typeface="+mn-lt"/>
                <a:ea typeface="+mn-ea"/>
                <a:cs typeface="+mn-cs"/>
              </a:rPr>
              <a:t>plantas para plantar</a:t>
            </a:r>
            <a:r>
              <a:rPr lang="es-ES" sz="1200" noProof="0" dirty="0" smtClean="0">
                <a:solidFill>
                  <a:schemeClr val="tx1"/>
                </a:solidFill>
                <a:effectLst/>
                <a:latin typeface="+mn-lt"/>
                <a:ea typeface="+mn-ea"/>
                <a:cs typeface="+mn-cs"/>
              </a:rPr>
              <a:t>”, ya que puede haberse originado de forma relativamente reciente a partir de plantas silvestres, y la información sobre su posible infestación por plagas puede ser limitada y basarse en un período de observación relativamente breve</a:t>
            </a:r>
            <a:endParaRPr lang="es-ES" noProof="0" dirty="0" smtClean="0"/>
          </a:p>
          <a:p>
            <a:pPr marL="171450" indent="-171450">
              <a:spcBef>
                <a:spcPct val="0"/>
              </a:spcBef>
              <a:buFontTx/>
              <a:buChar char="•"/>
            </a:pPr>
            <a:r>
              <a:rPr lang="es-ES" noProof="0" dirty="0" smtClean="0"/>
              <a:t>Durante su reunión en Noviembre 2019, el PTG reconoció</a:t>
            </a:r>
            <a:r>
              <a:rPr lang="es-ES" baseline="0" noProof="0" dirty="0" smtClean="0"/>
              <a:t> que la definición del término </a:t>
            </a:r>
            <a:r>
              <a:rPr lang="es-ES" noProof="0" dirty="0" smtClean="0"/>
              <a:t>“</a:t>
            </a:r>
            <a:r>
              <a:rPr lang="es-ES" i="1" noProof="0" dirty="0" smtClean="0"/>
              <a:t>germoplasma</a:t>
            </a:r>
            <a:r>
              <a:rPr lang="es-ES" noProof="0" dirty="0" smtClean="0"/>
              <a:t>” está incluido completamente</a:t>
            </a:r>
            <a:r>
              <a:rPr lang="es-ES" baseline="0" noProof="0" dirty="0" smtClean="0"/>
              <a:t> en la definición de </a:t>
            </a:r>
            <a:r>
              <a:rPr lang="es-ES" noProof="0" dirty="0" smtClean="0"/>
              <a:t>“</a:t>
            </a:r>
            <a:r>
              <a:rPr lang="es-ES" i="1" noProof="0" dirty="0" smtClean="0"/>
              <a:t>plantas para plantar</a:t>
            </a:r>
            <a:r>
              <a:rPr lang="es-ES" noProof="0" dirty="0" smtClean="0"/>
              <a:t>”.</a:t>
            </a:r>
          </a:p>
          <a:p>
            <a:pPr marL="171450" indent="-171450">
              <a:spcBef>
                <a:spcPct val="0"/>
              </a:spcBef>
              <a:buFontTx/>
              <a:buChar char="•"/>
            </a:pPr>
            <a:r>
              <a:rPr lang="es-ES" noProof="0" dirty="0" smtClean="0"/>
              <a:t>El PTG en Enero 2021 propuso la revisión de la definición de “</a:t>
            </a:r>
            <a:r>
              <a:rPr lang="es-ES" i="1" noProof="0" dirty="0" smtClean="0"/>
              <a:t>germoplasma</a:t>
            </a:r>
            <a:r>
              <a:rPr lang="es-ES" noProof="0" dirty="0" smtClean="0"/>
              <a:t>” para que la misma haga</a:t>
            </a:r>
            <a:r>
              <a:rPr lang="es-ES" baseline="0" noProof="0" dirty="0" smtClean="0"/>
              <a:t> referencia a </a:t>
            </a:r>
            <a:r>
              <a:rPr lang="es-ES" noProof="0" dirty="0" smtClean="0"/>
              <a:t>“</a:t>
            </a:r>
            <a:r>
              <a:rPr lang="es-ES" i="1" noProof="0" dirty="0" smtClean="0"/>
              <a:t>plantas para plantar</a:t>
            </a:r>
            <a:r>
              <a:rPr lang="es-ES" noProof="0" dirty="0" smtClean="0"/>
              <a:t>” y no solo</a:t>
            </a:r>
            <a:r>
              <a:rPr lang="es-ES" baseline="0" noProof="0" dirty="0" smtClean="0"/>
              <a:t> a </a:t>
            </a:r>
            <a:r>
              <a:rPr lang="es-ES" noProof="0" dirty="0" smtClean="0"/>
              <a:t>“</a:t>
            </a:r>
            <a:r>
              <a:rPr lang="es-ES" i="1" noProof="0" dirty="0" smtClean="0"/>
              <a:t>plantas</a:t>
            </a:r>
            <a:r>
              <a:rPr lang="es-ES" noProof="0" dirty="0" smtClean="0"/>
              <a:t>”. </a:t>
            </a:r>
          </a:p>
        </p:txBody>
      </p:sp>
      <p:sp>
        <p:nvSpPr>
          <p:cNvPr id="2969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8998070-940D-4E51-A3D3-F863EAE89A81}" type="slidenum">
              <a:rPr lang="en-US" altLang="en-US">
                <a:latin typeface="Calibri" pitchFamily="34" charset="0"/>
              </a:rPr>
              <a:pPr/>
              <a:t>10</a:t>
            </a:fld>
            <a:endParaRPr lang="en-US" altLang="en-US">
              <a:latin typeface="Calibri" pitchFamily="34" charset="0"/>
            </a:endParaRPr>
          </a:p>
        </p:txBody>
      </p:sp>
    </p:spTree>
    <p:extLst>
      <p:ext uri="{BB962C8B-B14F-4D97-AF65-F5344CB8AC3E}">
        <p14:creationId xmlns:p14="http://schemas.microsoft.com/office/powerpoint/2010/main" val="19535927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720" y="2286000"/>
            <a:ext cx="7315920" cy="1828800"/>
          </a:xfrm>
          <a:prstGeom prst="rect">
            <a:avLst/>
          </a:prstGeom>
          <a:solidFill>
            <a:schemeClr val="bg1">
              <a:lumMod val="95000"/>
            </a:schemeClr>
          </a:solidFill>
        </p:spPr>
        <p:txBody>
          <a:bodyPr anchor="ctr" anchorCtr="1"/>
          <a:lstStyle>
            <a:lvl1pPr>
              <a:defRPr sz="1170" b="0">
                <a:solidFill>
                  <a:schemeClr val="tx1"/>
                </a:solidFill>
              </a:defRPr>
            </a:lvl1pPr>
          </a:lstStyle>
          <a:p>
            <a:r>
              <a:rPr lang="en-US" dirty="0"/>
              <a:t>Picture</a:t>
            </a:r>
          </a:p>
        </p:txBody>
      </p:sp>
      <p:sp>
        <p:nvSpPr>
          <p:cNvPr id="4" name="Title 1"/>
          <p:cNvSpPr>
            <a:spLocks noGrp="1"/>
          </p:cNvSpPr>
          <p:nvPr>
            <p:ph type="ctrTitle" hasCustomPrompt="1"/>
          </p:nvPr>
        </p:nvSpPr>
        <p:spPr>
          <a:xfrm>
            <a:off x="-720" y="1234440"/>
            <a:ext cx="7315200" cy="640080"/>
          </a:xfrm>
          <a:prstGeom prst="rect">
            <a:avLst/>
          </a:prstGeom>
          <a:noFill/>
        </p:spPr>
        <p:txBody>
          <a:bodyPr lIns="1224000" tIns="46800" rIns="1224000" bIns="0" anchor="t" anchorCtr="0"/>
          <a:lstStyle>
            <a:lvl1pPr algn="l">
              <a:defRPr sz="2223">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2708" y="2037523"/>
            <a:ext cx="7315200" cy="147548"/>
          </a:xfrm>
          <a:prstGeom prst="rect">
            <a:avLst/>
          </a:prstGeom>
        </p:spPr>
        <p:txBody>
          <a:bodyPr lIns="1224000" tIns="0" rIns="2160000" anchor="t" anchorCtr="0"/>
          <a:lstStyle>
            <a:lvl1pPr marL="0" indent="0" algn="l">
              <a:buNone/>
              <a:defRPr sz="1287">
                <a:solidFill>
                  <a:schemeClr val="tx1"/>
                </a:solidFill>
              </a:defRPr>
            </a:lvl1pPr>
            <a:lvl2pPr marL="267462" indent="0" algn="ctr">
              <a:buNone/>
              <a:defRPr sz="1170"/>
            </a:lvl2pPr>
            <a:lvl3pPr marL="534924" indent="0" algn="ctr">
              <a:buNone/>
              <a:defRPr sz="1053"/>
            </a:lvl3pPr>
            <a:lvl4pPr marL="802386" indent="0" algn="ctr">
              <a:buNone/>
              <a:defRPr sz="936"/>
            </a:lvl4pPr>
            <a:lvl5pPr marL="1069848" indent="0" algn="ctr">
              <a:buNone/>
              <a:defRPr sz="936"/>
            </a:lvl5pPr>
            <a:lvl6pPr marL="1337310" indent="0" algn="ctr">
              <a:buNone/>
              <a:defRPr sz="936"/>
            </a:lvl6pPr>
            <a:lvl7pPr marL="1604772" indent="0" algn="ctr">
              <a:buNone/>
              <a:defRPr sz="936"/>
            </a:lvl7pPr>
            <a:lvl8pPr marL="1872234" indent="0" algn="ctr">
              <a:buNone/>
              <a:defRPr sz="936"/>
            </a:lvl8pPr>
            <a:lvl9pPr marL="2139696" indent="0" algn="ctr">
              <a:buNone/>
              <a:defRPr sz="936"/>
            </a:lvl9pPr>
          </a:lstStyle>
          <a:p>
            <a:r>
              <a:rPr lang="en-US" dirty="0"/>
              <a:t>Click to edit Master subtitle style</a:t>
            </a:r>
          </a:p>
        </p:txBody>
      </p:sp>
    </p:spTree>
    <p:extLst>
      <p:ext uri="{BB962C8B-B14F-4D97-AF65-F5344CB8AC3E}">
        <p14:creationId xmlns:p14="http://schemas.microsoft.com/office/powerpoint/2010/main" val="10912232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4818438" y="972000"/>
            <a:ext cx="2209137" cy="2683978"/>
          </a:xfrm>
          <a:prstGeom prst="rect">
            <a:avLst/>
          </a:prstGeom>
          <a:solidFill>
            <a:srgbClr val="92D050">
              <a:alpha val="21000"/>
            </a:srgbClr>
          </a:solidFill>
        </p:spPr>
        <p:txBody>
          <a:bodyPr vert="horz" lIns="180000" tIns="180000" rIns="180000" bIns="180000" rtlCol="0" anchor="t" anchorCtr="0">
            <a:normAutofit/>
          </a:bodyPr>
          <a:lstStyle>
            <a:lvl1pPr>
              <a:defRPr sz="1053"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972000"/>
            <a:ext cx="4608106" cy="2683978"/>
          </a:xfrm>
          <a:prstGeom prst="rect">
            <a:avLst/>
          </a:prstGeom>
        </p:spPr>
        <p:txBody>
          <a:bodyPr lIns="540000" tIns="0" rIns="360000" anchor="t" anchorCtr="0"/>
          <a:lstStyle>
            <a:lvl1pPr marL="94770" indent="-105300" algn="l">
              <a:buClr>
                <a:srgbClr val="5792C9"/>
              </a:buClr>
              <a:buFont typeface="Wingdings" charset="2"/>
              <a:buChar char="§"/>
              <a:defRPr sz="1170" baseline="0">
                <a:latin typeface="Calibri" charset="0"/>
                <a:ea typeface="Calibri" charset="0"/>
                <a:cs typeface="Calibri" charset="0"/>
              </a:defRPr>
            </a:lvl1pPr>
            <a:lvl2pPr marL="252720" indent="-105300" algn="l">
              <a:buClr>
                <a:srgbClr val="5792C9"/>
              </a:buClr>
              <a:buSzPct val="110000"/>
              <a:buFont typeface="Arial" charset="0"/>
              <a:buChar char="•"/>
              <a:defRPr sz="1170"/>
            </a:lvl2pPr>
            <a:lvl3pPr marL="400140" indent="-126360" algn="l">
              <a:buClr>
                <a:srgbClr val="5792C9"/>
              </a:buClr>
              <a:buFont typeface=".AppleSystemUIFont" charset="-120"/>
              <a:buChar char="–"/>
              <a:defRPr sz="1170">
                <a:latin typeface="Calibri" charset="0"/>
                <a:ea typeface="Calibri" charset="0"/>
                <a:cs typeface="Calibri" charset="0"/>
              </a:defRPr>
            </a:lvl3pPr>
            <a:lvl4pPr marL="547560" indent="-126360" algn="l">
              <a:buFont typeface=".AppleSystemUIFont" charset="-120"/>
              <a:buChar char="–"/>
              <a:defRPr sz="1170">
                <a:latin typeface="Calibri" charset="0"/>
                <a:ea typeface="Calibri" charset="0"/>
                <a:cs typeface="Calibri" charset="0"/>
              </a:defRPr>
            </a:lvl4pPr>
            <a:lvl5pPr marL="694980" indent="-126360" algn="l">
              <a:buClr>
                <a:schemeClr val="bg2">
                  <a:lumMod val="50000"/>
                </a:schemeClr>
              </a:buClr>
              <a:buFont typeface=".AppleSystemUIFont" charset="-120"/>
              <a:buChar char="–"/>
              <a:defRPr sz="1170">
                <a:solidFill>
                  <a:schemeClr val="bg2">
                    <a:lumMod val="50000"/>
                  </a:schemeClr>
                </a:solidFill>
              </a:defRPr>
            </a:lvl5pPr>
            <a:lvl6pPr marL="1337310" indent="0" algn="ctr">
              <a:buNone/>
              <a:defRPr sz="936"/>
            </a:lvl6pPr>
            <a:lvl7pPr marL="1604772" indent="0" algn="ctr">
              <a:buNone/>
              <a:defRPr sz="936"/>
            </a:lvl7pPr>
            <a:lvl8pPr marL="1872234" indent="0" algn="ctr">
              <a:buNone/>
              <a:defRPr sz="936"/>
            </a:lvl8pPr>
            <a:lvl9pPr marL="2139696" indent="0" algn="ctr">
              <a:buNone/>
              <a:defRPr sz="936"/>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extLst>
      <p:ext uri="{BB962C8B-B14F-4D97-AF65-F5344CB8AC3E}">
        <p14:creationId xmlns:p14="http://schemas.microsoft.com/office/powerpoint/2010/main" val="31509413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1366123"/>
            <a:ext cx="7315200" cy="1468963"/>
          </a:xfrm>
          <a:prstGeom prst="rect">
            <a:avLst/>
          </a:prstGeom>
        </p:spPr>
        <p:txBody>
          <a:bodyPr lIns="2160000" tIns="46800" rIns="2160000" anchor="t"/>
          <a:lstStyle>
            <a:lvl1pPr algn="ctr">
              <a:defRPr sz="2574"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720" y="2286000"/>
            <a:ext cx="7315200" cy="18288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713215" rtl="0" eaLnBrk="1" fontAlgn="auto" latinLnBrk="0" hangingPunct="1">
              <a:lnSpc>
                <a:spcPct val="100000"/>
              </a:lnSpc>
              <a:spcBef>
                <a:spcPts val="0"/>
              </a:spcBef>
              <a:spcAft>
                <a:spcPts val="0"/>
              </a:spcAft>
              <a:buClrTx/>
              <a:buSzTx/>
              <a:buFontTx/>
              <a:buNone/>
              <a:tabLst/>
              <a:defRPr/>
            </a:pPr>
            <a:endParaRPr kumimoji="0" lang="x-none" sz="1404"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6761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245939" y="622196"/>
            <a:ext cx="6303810" cy="6858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hasCustomPrompt="1"/>
          </p:nvPr>
        </p:nvSpPr>
        <p:spPr>
          <a:xfrm>
            <a:off x="277180" y="1417535"/>
            <a:ext cx="6272571" cy="2080026"/>
          </a:xfrm>
          <a:prstGeom prst="rect">
            <a:avLst/>
          </a:prstGeom>
        </p:spPr>
        <p:txBody>
          <a:bodyPr/>
          <a:lstStyle>
            <a:lvl1pPr marL="0" marR="0" indent="0" algn="l" defTabSz="606817" rtl="0" eaLnBrk="0" fontAlgn="base" latinLnBrk="0" hangingPunct="0">
              <a:lnSpc>
                <a:spcPct val="100000"/>
              </a:lnSpc>
              <a:spcBef>
                <a:spcPts val="0"/>
              </a:spcBef>
              <a:spcAft>
                <a:spcPct val="0"/>
              </a:spcAft>
              <a:buClrTx/>
              <a:buSzTx/>
              <a:buFont typeface="Arial" charset="0"/>
              <a:buNone/>
              <a:tabLst/>
              <a:defRPr lang="en-US" b="0" i="0" kern="100" baseline="0" smtClean="0">
                <a:effectLst/>
              </a:defRPr>
            </a:lvl1pPr>
          </a:lstStyle>
          <a:p>
            <a:pPr marL="226545" marR="0" lvl="0" indent="-226545" algn="l" defTabSz="606817" rtl="0" eaLnBrk="0" fontAlgn="base" latinLnBrk="0" hangingPunct="0">
              <a:lnSpc>
                <a:spcPct val="100000"/>
              </a:lnSpc>
              <a:spcBef>
                <a:spcPct val="20000"/>
              </a:spcBef>
              <a:spcAft>
                <a:spcPct val="0"/>
              </a:spcAft>
              <a:buClrTx/>
              <a:buSzTx/>
              <a:buFont typeface="Arial" charset="0"/>
              <a:buNone/>
              <a:tabLst/>
              <a:defRPr/>
            </a:pPr>
            <a:r>
              <a:rPr lang="en-US" sz="1274" baseline="0" dirty="0"/>
              <a:t>Lorem </a:t>
            </a:r>
            <a:r>
              <a:rPr lang="en-US" sz="1274" baseline="0" dirty="0" err="1"/>
              <a:t>Ipsum</a:t>
            </a:r>
            <a:endParaRPr lang="en-US" sz="1274" baseline="0" dirty="0"/>
          </a:p>
        </p:txBody>
      </p:sp>
    </p:spTree>
    <p:extLst>
      <p:ext uri="{BB962C8B-B14F-4D97-AF65-F5344CB8AC3E}">
        <p14:creationId xmlns:p14="http://schemas.microsoft.com/office/powerpoint/2010/main" val="25415442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673418"/>
            <a:ext cx="5486400" cy="1432560"/>
          </a:xfrm>
        </p:spPr>
        <p:txBody>
          <a:bodyPr anchor="b"/>
          <a:lstStyle>
            <a:lvl1pPr algn="ctr">
              <a:defRPr sz="3600"/>
            </a:lvl1pPr>
          </a:lstStyle>
          <a:p>
            <a:r>
              <a:rPr lang="en-US" smtClean="0"/>
              <a:t>Click to edit Master title style</a:t>
            </a:r>
            <a:endParaRPr lang="en-US"/>
          </a:p>
        </p:txBody>
      </p:sp>
      <p:sp>
        <p:nvSpPr>
          <p:cNvPr id="3" name="Subtitle 2"/>
          <p:cNvSpPr>
            <a:spLocks noGrp="1"/>
          </p:cNvSpPr>
          <p:nvPr>
            <p:ph type="subTitle" idx="1"/>
          </p:nvPr>
        </p:nvSpPr>
        <p:spPr>
          <a:xfrm>
            <a:off x="914400" y="2161223"/>
            <a:ext cx="5486400" cy="993457"/>
          </a:xfrm>
        </p:spPr>
        <p:txBody>
          <a:bodyPr/>
          <a:lstStyle>
            <a:lvl1pPr marL="0" indent="0" algn="ctr">
              <a:buNone/>
              <a:defRPr sz="1440"/>
            </a:lvl1pPr>
            <a:lvl2pPr marL="274320" indent="0" algn="ctr">
              <a:buNone/>
              <a:defRPr sz="1200"/>
            </a:lvl2pPr>
            <a:lvl3pPr marL="548640" indent="0" algn="ctr">
              <a:buNone/>
              <a:defRPr sz="1080"/>
            </a:lvl3pPr>
            <a:lvl4pPr marL="822960" indent="0" algn="ctr">
              <a:buNone/>
              <a:defRPr sz="960"/>
            </a:lvl4pPr>
            <a:lvl5pPr marL="1097280" indent="0" algn="ctr">
              <a:buNone/>
              <a:defRPr sz="960"/>
            </a:lvl5pPr>
            <a:lvl6pPr marL="1371600" indent="0" algn="ctr">
              <a:buNone/>
              <a:defRPr sz="960"/>
            </a:lvl6pPr>
            <a:lvl7pPr marL="1645920" indent="0" algn="ctr">
              <a:buNone/>
              <a:defRPr sz="960"/>
            </a:lvl7pPr>
            <a:lvl8pPr marL="1920240" indent="0" algn="ctr">
              <a:buNone/>
              <a:defRPr sz="960"/>
            </a:lvl8pPr>
            <a:lvl9pPr marL="2194560" indent="0" algn="ctr">
              <a:buNone/>
              <a:defRPr sz="96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AD219EE-6158-49F0-A0CB-3FF2F44846A1}" type="datetimeFigureOut">
              <a:rPr lang="en-US" smtClean="0"/>
              <a:t>8/8/2021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B8CEF3-DD8B-42E4-A70C-AB8CD6BA0D32}" type="slidenum">
              <a:rPr lang="en-US" smtClean="0"/>
              <a:t>‹#›</a:t>
            </a:fld>
            <a:endParaRPr lang="en-US"/>
          </a:p>
        </p:txBody>
      </p:sp>
    </p:spTree>
    <p:extLst>
      <p:ext uri="{BB962C8B-B14F-4D97-AF65-F5344CB8AC3E}">
        <p14:creationId xmlns:p14="http://schemas.microsoft.com/office/powerpoint/2010/main" val="21222980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D219EE-6158-49F0-A0CB-3FF2F44846A1}" type="datetimeFigureOut">
              <a:rPr lang="en-US" smtClean="0"/>
              <a:t>8/8/2021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BB8CEF3-DD8B-42E4-A70C-AB8CD6BA0D32}" type="slidenum">
              <a:rPr lang="en-US" smtClean="0"/>
              <a:t>‹#›</a:t>
            </a:fld>
            <a:endParaRPr lang="en-US"/>
          </a:p>
        </p:txBody>
      </p:sp>
    </p:spTree>
    <p:extLst>
      <p:ext uri="{BB962C8B-B14F-4D97-AF65-F5344CB8AC3E}">
        <p14:creationId xmlns:p14="http://schemas.microsoft.com/office/powerpoint/2010/main" val="26854795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1366123"/>
            <a:ext cx="7315200" cy="1468963"/>
          </a:xfrm>
          <a:prstGeom prst="rect">
            <a:avLst/>
          </a:prstGeom>
        </p:spPr>
        <p:txBody>
          <a:bodyPr lIns="2160000" tIns="46800" rIns="2160000" anchor="t"/>
          <a:lstStyle>
            <a:lvl1pPr algn="ctr">
              <a:defRPr sz="2574"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720" y="2286000"/>
            <a:ext cx="7315200" cy="18288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713215" rtl="0" eaLnBrk="1" fontAlgn="auto" latinLnBrk="0" hangingPunct="1">
              <a:lnSpc>
                <a:spcPct val="100000"/>
              </a:lnSpc>
              <a:spcBef>
                <a:spcPts val="0"/>
              </a:spcBef>
              <a:spcAft>
                <a:spcPts val="0"/>
              </a:spcAft>
              <a:buClrTx/>
              <a:buSzTx/>
              <a:buFontTx/>
              <a:buNone/>
              <a:tabLst/>
              <a:defRPr/>
            </a:pPr>
            <a:endParaRPr kumimoji="0" lang="x-none" sz="1404"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10062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188001"/>
            <a:ext cx="4262467" cy="2505874"/>
          </a:xfrm>
          <a:prstGeom prst="rect">
            <a:avLst/>
          </a:prstGeom>
        </p:spPr>
        <p:txBody>
          <a:bodyPr lIns="540000" tIns="0" rIns="360000" anchor="t" anchorCtr="0"/>
          <a:lstStyle>
            <a:lvl1pPr marL="0" indent="0" algn="l">
              <a:buNone/>
              <a:defRPr sz="1170"/>
            </a:lvl1pPr>
            <a:lvl2pPr marL="105300" indent="-105300" algn="l">
              <a:buClr>
                <a:srgbClr val="5792C9"/>
              </a:buClr>
              <a:buFont typeface="Wingdings" charset="2"/>
              <a:buChar char="§"/>
              <a:defRPr sz="1170"/>
            </a:lvl2pPr>
            <a:lvl3pPr marL="210600" indent="-105300" algn="l">
              <a:buClr>
                <a:srgbClr val="5792C9"/>
              </a:buClr>
              <a:buSzPct val="110000"/>
              <a:buFont typeface="Arial" charset="0"/>
              <a:buChar char="•"/>
              <a:defRPr sz="1170"/>
            </a:lvl3pPr>
            <a:lvl4pPr marL="336960" indent="-126360" algn="l">
              <a:buClr>
                <a:srgbClr val="5792C9"/>
              </a:buClr>
              <a:buFont typeface=".AppleSystemUIFont" charset="-120"/>
              <a:buChar char="–"/>
              <a:defRPr sz="1170"/>
            </a:lvl4pPr>
            <a:lvl5pPr marL="463320" indent="-126360" algn="l">
              <a:buFont typeface=".AppleSystemUIFont" charset="-120"/>
              <a:buChar char="–"/>
              <a:defRPr sz="1170"/>
            </a:lvl5pPr>
            <a:lvl6pPr marL="610740" indent="-126360" algn="l">
              <a:buClr>
                <a:schemeClr val="bg2">
                  <a:lumMod val="50000"/>
                </a:schemeClr>
              </a:buClr>
              <a:buFont typeface=".AppleSystemUIFont" charset="-120"/>
              <a:buChar char="–"/>
              <a:defRPr sz="1170">
                <a:solidFill>
                  <a:schemeClr val="bg2">
                    <a:lumMod val="50000"/>
                  </a:schemeClr>
                </a:solidFill>
              </a:defRPr>
            </a:lvl6pPr>
            <a:lvl7pPr marL="1604772" indent="0" algn="ctr">
              <a:buNone/>
              <a:defRPr sz="936"/>
            </a:lvl7pPr>
            <a:lvl8pPr marL="1872234" indent="0" algn="ctr">
              <a:buNone/>
              <a:defRPr sz="936"/>
            </a:lvl8pPr>
            <a:lvl9pPr marL="2139696" indent="0" algn="ctr">
              <a:buNone/>
              <a:defRPr sz="936"/>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6480" y="972000"/>
            <a:ext cx="4272148" cy="178104"/>
          </a:xfrm>
          <a:prstGeom prst="rect">
            <a:avLst/>
          </a:prstGeom>
          <a:noFill/>
        </p:spPr>
        <p:txBody>
          <a:bodyPr vert="horz" lIns="540000" tIns="0" rIns="360000" bIns="45720" rtlCol="0" anchor="t" anchorCtr="0">
            <a:noAutofit/>
          </a:bodyPr>
          <a:lstStyle>
            <a:lvl1pPr>
              <a:defRPr sz="1287"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4425708" y="970161"/>
            <a:ext cx="2592000" cy="1741780"/>
          </a:xfrm>
          <a:prstGeom prst="rect">
            <a:avLst/>
          </a:prstGeom>
          <a:solidFill>
            <a:schemeClr val="bg1">
              <a:lumMod val="95000"/>
            </a:schemeClr>
          </a:solidFill>
        </p:spPr>
        <p:txBody>
          <a:bodyPr anchor="ctr" anchorCtr="1"/>
          <a:lstStyle>
            <a:lvl1pPr>
              <a:defRPr sz="1170">
                <a:solidFill>
                  <a:schemeClr val="tx1"/>
                </a:solidFill>
              </a:defRPr>
            </a:lvl1pPr>
          </a:lstStyle>
          <a:p>
            <a:r>
              <a:rPr lang="en-US"/>
              <a:t>Picture/Figure</a:t>
            </a:r>
            <a:endParaRPr lang="en-US" dirty="0"/>
          </a:p>
        </p:txBody>
      </p:sp>
    </p:spTree>
    <p:extLst>
      <p:ext uri="{BB962C8B-B14F-4D97-AF65-F5344CB8AC3E}">
        <p14:creationId xmlns:p14="http://schemas.microsoft.com/office/powerpoint/2010/main" val="563615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4953744" y="972001"/>
            <a:ext cx="2030626" cy="1190468"/>
          </a:xfrm>
          <a:prstGeom prst="rect">
            <a:avLst/>
          </a:prstGeom>
          <a:solidFill>
            <a:schemeClr val="bg1">
              <a:lumMod val="95000"/>
            </a:schemeClr>
          </a:solidFill>
        </p:spPr>
        <p:txBody>
          <a:bodyPr anchor="ctr" anchorCtr="1"/>
          <a:lstStyle>
            <a:lvl1pPr>
              <a:defRPr sz="117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4953744" y="2330616"/>
            <a:ext cx="2030626" cy="1190468"/>
          </a:xfrm>
          <a:prstGeom prst="rect">
            <a:avLst/>
          </a:prstGeom>
          <a:solidFill>
            <a:schemeClr val="bg1">
              <a:lumMod val="95000"/>
            </a:schemeClr>
          </a:solidFill>
        </p:spPr>
        <p:txBody>
          <a:bodyPr anchor="ctr" anchorCtr="1"/>
          <a:lstStyle>
            <a:lvl1pPr>
              <a:defRPr sz="117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188001"/>
            <a:ext cx="4780925" cy="2505874"/>
          </a:xfrm>
          <a:prstGeom prst="rect">
            <a:avLst/>
          </a:prstGeom>
        </p:spPr>
        <p:txBody>
          <a:bodyPr lIns="540000" tIns="0" rIns="360000" anchor="t" anchorCtr="0"/>
          <a:lstStyle>
            <a:lvl1pPr marL="0" indent="0" algn="l">
              <a:buNone/>
              <a:defRPr sz="1170"/>
            </a:lvl1pPr>
            <a:lvl2pPr marL="105300" indent="-105300" algn="l">
              <a:buClr>
                <a:srgbClr val="5792C9"/>
              </a:buClr>
              <a:buFont typeface="Wingdings" charset="2"/>
              <a:buChar char="§"/>
              <a:defRPr sz="1170"/>
            </a:lvl2pPr>
            <a:lvl3pPr marL="210600" indent="-105300" algn="l">
              <a:buClr>
                <a:srgbClr val="5792C9"/>
              </a:buClr>
              <a:buSzPct val="110000"/>
              <a:buFont typeface="Arial" charset="0"/>
              <a:buChar char="•"/>
              <a:defRPr sz="1170"/>
            </a:lvl3pPr>
            <a:lvl4pPr marL="336960" indent="-126360" algn="l">
              <a:buClr>
                <a:srgbClr val="5792C9"/>
              </a:buClr>
              <a:buFont typeface=".AppleSystemUIFont" charset="-120"/>
              <a:buChar char="–"/>
              <a:defRPr sz="1170"/>
            </a:lvl4pPr>
            <a:lvl5pPr marL="463320" indent="-126360" algn="l">
              <a:buFont typeface=".AppleSystemUIFont" charset="-120"/>
              <a:buChar char="–"/>
              <a:defRPr sz="1170"/>
            </a:lvl5pPr>
            <a:lvl6pPr marL="610740" indent="-126360" algn="l">
              <a:buClr>
                <a:schemeClr val="bg2">
                  <a:lumMod val="50000"/>
                </a:schemeClr>
              </a:buClr>
              <a:buFont typeface=".AppleSystemUIFont" charset="-120"/>
              <a:buChar char="–"/>
              <a:defRPr sz="1170">
                <a:solidFill>
                  <a:schemeClr val="bg2">
                    <a:lumMod val="50000"/>
                  </a:schemeClr>
                </a:solidFill>
              </a:defRPr>
            </a:lvl6pPr>
            <a:lvl7pPr marL="1604772" indent="0" algn="ctr">
              <a:buNone/>
              <a:defRPr sz="936"/>
            </a:lvl7pPr>
            <a:lvl8pPr marL="1872234" indent="0" algn="ctr">
              <a:buNone/>
              <a:defRPr sz="936"/>
            </a:lvl8pPr>
            <a:lvl9pPr marL="2139696" indent="0" algn="ctr">
              <a:buNone/>
              <a:defRPr sz="936"/>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6480" y="972000"/>
            <a:ext cx="4791782" cy="178104"/>
          </a:xfrm>
          <a:prstGeom prst="rect">
            <a:avLst/>
          </a:prstGeom>
          <a:noFill/>
        </p:spPr>
        <p:txBody>
          <a:bodyPr vert="horz" lIns="540000" tIns="0" rIns="360000" bIns="45720" rtlCol="0" anchor="t" anchorCtr="0">
            <a:noAutofit/>
          </a:bodyPr>
          <a:lstStyle>
            <a:lvl1pPr>
              <a:defRPr sz="1287"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3757792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188000"/>
            <a:ext cx="7315201" cy="2467978"/>
          </a:xfrm>
          <a:prstGeom prst="rect">
            <a:avLst/>
          </a:prstGeom>
        </p:spPr>
        <p:txBody>
          <a:bodyPr lIns="540000" tIns="0" rIns="540000" bIns="360000" numCol="2" spcCol="720000" anchor="t" anchorCtr="0"/>
          <a:lstStyle>
            <a:lvl1pPr marL="94770" indent="-105300" algn="l">
              <a:buClr>
                <a:srgbClr val="5792C9"/>
              </a:buClr>
              <a:buFont typeface="Wingdings" charset="2"/>
              <a:buChar char="§"/>
              <a:defRPr sz="1170">
                <a:solidFill>
                  <a:schemeClr val="tx1"/>
                </a:solidFill>
                <a:latin typeface="Calibri" charset="0"/>
                <a:ea typeface="Calibri" charset="0"/>
                <a:cs typeface="Calibri" charset="0"/>
              </a:defRPr>
            </a:lvl1pPr>
            <a:lvl2pPr marL="252720" indent="-105300" algn="l">
              <a:buClr>
                <a:srgbClr val="5792C9"/>
              </a:buClr>
              <a:buSzPct val="110000"/>
              <a:buFont typeface="Arial" charset="0"/>
              <a:buChar char="•"/>
              <a:defRPr sz="1170">
                <a:solidFill>
                  <a:schemeClr val="tx1"/>
                </a:solidFill>
                <a:latin typeface="Calibri" charset="0"/>
                <a:ea typeface="Calibri" charset="0"/>
                <a:cs typeface="Calibri" charset="0"/>
              </a:defRPr>
            </a:lvl2pPr>
            <a:lvl3pPr marL="400140" indent="-126360" algn="l">
              <a:buClr>
                <a:srgbClr val="5792C9"/>
              </a:buClr>
              <a:buFont typeface=".AppleSystemUIFont" charset="-120"/>
              <a:buChar char="–"/>
              <a:defRPr sz="1170"/>
            </a:lvl3pPr>
            <a:lvl4pPr marL="547560" indent="-126360" algn="l">
              <a:buFont typeface=".AppleSystemUIFont" charset="-120"/>
              <a:buChar char="–"/>
              <a:defRPr sz="1170"/>
            </a:lvl4pPr>
            <a:lvl5pPr marL="694980" indent="-126360" algn="l">
              <a:buClr>
                <a:schemeClr val="bg2">
                  <a:lumMod val="50000"/>
                </a:schemeClr>
              </a:buClr>
              <a:buFont typeface=".AppleSystemUIFont" charset="-120"/>
              <a:buChar char="–"/>
              <a:defRPr sz="1170">
                <a:solidFill>
                  <a:schemeClr val="bg2">
                    <a:lumMod val="50000"/>
                  </a:schemeClr>
                </a:solidFill>
              </a:defRPr>
            </a:lvl5pPr>
            <a:lvl6pPr marL="1337310" indent="0" algn="ctr">
              <a:buNone/>
              <a:defRPr sz="936"/>
            </a:lvl6pPr>
            <a:lvl7pPr marL="1604772" indent="0" algn="ctr">
              <a:buNone/>
              <a:defRPr sz="936"/>
            </a:lvl7pPr>
            <a:lvl8pPr marL="1872234" indent="0" algn="ctr">
              <a:buNone/>
              <a:defRPr sz="936"/>
            </a:lvl8pPr>
            <a:lvl9pPr marL="2139696" indent="0" algn="ctr">
              <a:buNone/>
              <a:defRPr sz="936"/>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7522" y="972000"/>
            <a:ext cx="7322713" cy="216024"/>
          </a:xfrm>
          <a:prstGeom prst="rect">
            <a:avLst/>
          </a:prstGeom>
          <a:noFill/>
        </p:spPr>
        <p:txBody>
          <a:bodyPr vert="horz" lIns="540000" tIns="0" rIns="2880000" bIns="45720" rtlCol="0" anchor="t" anchorCtr="0">
            <a:noAutofit/>
          </a:bodyPr>
          <a:lstStyle>
            <a:lvl1pPr>
              <a:defRPr sz="1287"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2924523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emf"/><Relationship Id="rId4" Type="http://schemas.openxmlformats.org/officeDocument/2006/relationships/slideLayout" Target="../slideLayouts/slideLayout4.xml"/><Relationship Id="rId9" Type="http://schemas.openxmlformats.org/officeDocument/2006/relationships/image" Target="../media/image2.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9.xml"/><Relationship Id="rId7" Type="http://schemas.openxmlformats.org/officeDocument/2006/relationships/image" Target="../media/image2.emf"/><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1.emf"/><Relationship Id="rId5" Type="http://schemas.openxmlformats.org/officeDocument/2006/relationships/theme" Target="../theme/theme2.xml"/><Relationship Id="rId4"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58012" y="140225"/>
            <a:ext cx="2505879" cy="577826"/>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9"/>
          <a:srcRect r="29216"/>
          <a:stretch/>
        </p:blipFill>
        <p:spPr>
          <a:xfrm>
            <a:off x="369479" y="259528"/>
            <a:ext cx="1596482" cy="426272"/>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10"/>
          <a:stretch>
            <a:fillRect/>
          </a:stretch>
        </p:blipFill>
        <p:spPr>
          <a:xfrm>
            <a:off x="5406935" y="269765"/>
            <a:ext cx="1538787" cy="393856"/>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40079"/>
            <a:ext cx="7315200" cy="4572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713215" rtl="0" eaLnBrk="1" fontAlgn="auto" latinLnBrk="0" hangingPunct="1">
              <a:lnSpc>
                <a:spcPct val="100000"/>
              </a:lnSpc>
              <a:spcBef>
                <a:spcPts val="0"/>
              </a:spcBef>
              <a:spcAft>
                <a:spcPts val="0"/>
              </a:spcAft>
              <a:buClrTx/>
              <a:buSzTx/>
              <a:buFontTx/>
              <a:buNone/>
              <a:tabLst/>
              <a:defRPr/>
            </a:pPr>
            <a:endParaRPr kumimoji="0" lang="x-none" sz="1404"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3646160"/>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63" r:id="rId6"/>
  </p:sldLayoutIdLst>
  <p:hf hdr="0" dt="0"/>
  <p:txStyles>
    <p:titleStyle>
      <a:lvl1pPr algn="l" defTabSz="534924" rtl="0" eaLnBrk="1" latinLnBrk="0" hangingPunct="1">
        <a:lnSpc>
          <a:spcPct val="90000"/>
        </a:lnSpc>
        <a:spcBef>
          <a:spcPct val="0"/>
        </a:spcBef>
        <a:buNone/>
        <a:defRPr sz="2691" kern="1200">
          <a:solidFill>
            <a:srgbClr val="5792C9"/>
          </a:solidFill>
          <a:latin typeface="Georgia" charset="0"/>
          <a:ea typeface="Georgia" charset="0"/>
          <a:cs typeface="Georgia" charset="0"/>
        </a:defRPr>
      </a:lvl1pPr>
    </p:titleStyle>
    <p:bodyStyle>
      <a:lvl1pPr marL="0" indent="0" algn="l" defTabSz="534924" rtl="0" eaLnBrk="1" latinLnBrk="0" hangingPunct="1">
        <a:lnSpc>
          <a:spcPct val="90000"/>
        </a:lnSpc>
        <a:spcBef>
          <a:spcPts val="585"/>
        </a:spcBef>
        <a:buFontTx/>
        <a:buNone/>
        <a:defRPr sz="1287" b="1" kern="1200">
          <a:solidFill>
            <a:srgbClr val="5792C9"/>
          </a:solidFill>
          <a:latin typeface="+mn-lt"/>
          <a:ea typeface="+mn-ea"/>
          <a:cs typeface="+mn-cs"/>
        </a:defRPr>
      </a:lvl1pPr>
      <a:lvl2pPr marL="401193" indent="-133731" algn="l" defTabSz="534924" rtl="0" eaLnBrk="1" latinLnBrk="0" hangingPunct="1">
        <a:lnSpc>
          <a:spcPct val="90000"/>
        </a:lnSpc>
        <a:spcBef>
          <a:spcPts val="293"/>
        </a:spcBef>
        <a:buFont typeface="Arial"/>
        <a:buChar char="•"/>
        <a:defRPr sz="1404" kern="1200">
          <a:solidFill>
            <a:schemeClr val="tx1"/>
          </a:solidFill>
          <a:latin typeface="+mn-lt"/>
          <a:ea typeface="+mn-ea"/>
          <a:cs typeface="+mn-cs"/>
        </a:defRPr>
      </a:lvl2pPr>
      <a:lvl3pPr marL="668655" indent="-133731" algn="l" defTabSz="534924" rtl="0" eaLnBrk="1" latinLnBrk="0" hangingPunct="1">
        <a:lnSpc>
          <a:spcPct val="90000"/>
        </a:lnSpc>
        <a:spcBef>
          <a:spcPts val="293"/>
        </a:spcBef>
        <a:buFont typeface="Arial"/>
        <a:buChar char="•"/>
        <a:defRPr sz="1170" kern="1200">
          <a:solidFill>
            <a:schemeClr val="tx1"/>
          </a:solidFill>
          <a:latin typeface="+mn-lt"/>
          <a:ea typeface="+mn-ea"/>
          <a:cs typeface="+mn-cs"/>
        </a:defRPr>
      </a:lvl3pPr>
      <a:lvl4pPr marL="936117"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4pPr>
      <a:lvl5pPr marL="1203579"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5pPr>
      <a:lvl6pPr marL="1471041"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6pPr>
      <a:lvl7pPr marL="1738503"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7pPr>
      <a:lvl8pPr marL="2005965"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8pPr>
      <a:lvl9pPr marL="2273427"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9pPr>
    </p:bodyStyle>
    <p:otherStyle>
      <a:defPPr>
        <a:defRPr lang="en-US"/>
      </a:defPPr>
      <a:lvl1pPr marL="0" algn="l" defTabSz="534924" rtl="0" eaLnBrk="1" latinLnBrk="0" hangingPunct="1">
        <a:defRPr sz="1053" kern="1200">
          <a:solidFill>
            <a:schemeClr val="tx1"/>
          </a:solidFill>
          <a:latin typeface="+mn-lt"/>
          <a:ea typeface="+mn-ea"/>
          <a:cs typeface="+mn-cs"/>
        </a:defRPr>
      </a:lvl1pPr>
      <a:lvl2pPr marL="267462" algn="l" defTabSz="534924" rtl="0" eaLnBrk="1" latinLnBrk="0" hangingPunct="1">
        <a:defRPr sz="1053" kern="1200">
          <a:solidFill>
            <a:schemeClr val="tx1"/>
          </a:solidFill>
          <a:latin typeface="+mn-lt"/>
          <a:ea typeface="+mn-ea"/>
          <a:cs typeface="+mn-cs"/>
        </a:defRPr>
      </a:lvl2pPr>
      <a:lvl3pPr marL="534924" algn="l" defTabSz="534924" rtl="0" eaLnBrk="1" latinLnBrk="0" hangingPunct="1">
        <a:defRPr sz="1053" kern="1200">
          <a:solidFill>
            <a:schemeClr val="tx1"/>
          </a:solidFill>
          <a:latin typeface="+mn-lt"/>
          <a:ea typeface="+mn-ea"/>
          <a:cs typeface="+mn-cs"/>
        </a:defRPr>
      </a:lvl3pPr>
      <a:lvl4pPr marL="802386" algn="l" defTabSz="534924" rtl="0" eaLnBrk="1" latinLnBrk="0" hangingPunct="1">
        <a:defRPr sz="1053" kern="1200">
          <a:solidFill>
            <a:schemeClr val="tx1"/>
          </a:solidFill>
          <a:latin typeface="+mn-lt"/>
          <a:ea typeface="+mn-ea"/>
          <a:cs typeface="+mn-cs"/>
        </a:defRPr>
      </a:lvl4pPr>
      <a:lvl5pPr marL="1069848" algn="l" defTabSz="534924" rtl="0" eaLnBrk="1" latinLnBrk="0" hangingPunct="1">
        <a:defRPr sz="1053" kern="1200">
          <a:solidFill>
            <a:schemeClr val="tx1"/>
          </a:solidFill>
          <a:latin typeface="+mn-lt"/>
          <a:ea typeface="+mn-ea"/>
          <a:cs typeface="+mn-cs"/>
        </a:defRPr>
      </a:lvl5pPr>
      <a:lvl6pPr marL="1337310" algn="l" defTabSz="534924" rtl="0" eaLnBrk="1" latinLnBrk="0" hangingPunct="1">
        <a:defRPr sz="1053" kern="1200">
          <a:solidFill>
            <a:schemeClr val="tx1"/>
          </a:solidFill>
          <a:latin typeface="+mn-lt"/>
          <a:ea typeface="+mn-ea"/>
          <a:cs typeface="+mn-cs"/>
        </a:defRPr>
      </a:lvl6pPr>
      <a:lvl7pPr marL="1604772" algn="l" defTabSz="534924" rtl="0" eaLnBrk="1" latinLnBrk="0" hangingPunct="1">
        <a:defRPr sz="1053" kern="1200">
          <a:solidFill>
            <a:schemeClr val="tx1"/>
          </a:solidFill>
          <a:latin typeface="+mn-lt"/>
          <a:ea typeface="+mn-ea"/>
          <a:cs typeface="+mn-cs"/>
        </a:defRPr>
      </a:lvl7pPr>
      <a:lvl8pPr marL="1872234" algn="l" defTabSz="534924" rtl="0" eaLnBrk="1" latinLnBrk="0" hangingPunct="1">
        <a:defRPr sz="1053" kern="1200">
          <a:solidFill>
            <a:schemeClr val="tx1"/>
          </a:solidFill>
          <a:latin typeface="+mn-lt"/>
          <a:ea typeface="+mn-ea"/>
          <a:cs typeface="+mn-cs"/>
        </a:defRPr>
      </a:lvl8pPr>
      <a:lvl9pPr marL="2139696" algn="l" defTabSz="534924" rtl="0" eaLnBrk="1" latinLnBrk="0" hangingPunct="1">
        <a:defRPr sz="1053"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221494" y="36720"/>
            <a:ext cx="1967143" cy="4536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3828797"/>
            <a:ext cx="73152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530986"/>
            <a:ext cx="7315200" cy="246255"/>
          </a:xfrm>
          <a:prstGeom prst="rect">
            <a:avLst/>
          </a:prstGeom>
          <a:solidFill>
            <a:schemeClr val="bg2">
              <a:alpha val="42000"/>
            </a:schemeClr>
          </a:solidFill>
        </p:spPr>
        <p:txBody>
          <a:bodyPr lIns="315900" rIns="3159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r" defTabSz="534924" rtl="0" eaLnBrk="1" fontAlgn="auto" latinLnBrk="0" hangingPunct="1">
              <a:lnSpc>
                <a:spcPct val="90000"/>
              </a:lnSpc>
              <a:spcBef>
                <a:spcPts val="585"/>
              </a:spcBef>
              <a:spcAft>
                <a:spcPts val="0"/>
              </a:spcAft>
              <a:buClrTx/>
              <a:buSzTx/>
              <a:buFontTx/>
              <a:buNone/>
              <a:tabLst/>
              <a:defRPr/>
            </a:pPr>
            <a:r>
              <a:rPr kumimoji="0" lang="en-US" sz="819" b="1" i="0" u="none" strike="noStrike" kern="1200" cap="none" spc="0" normalizeH="0" baseline="0" noProof="0" dirty="0">
                <a:ln>
                  <a:noFill/>
                </a:ln>
                <a:solidFill>
                  <a:srgbClr val="00825F"/>
                </a:solidFill>
                <a:effectLst/>
                <a:uLnTx/>
                <a:uFillTx/>
                <a:latin typeface="Calibri" panose="020F0502020204030204"/>
                <a:ea typeface="+mn-ea"/>
                <a:cs typeface="+mn-cs"/>
              </a:rPr>
              <a:t>CLICK ON </a:t>
            </a:r>
            <a:r>
              <a:rPr kumimoji="0" lang="en-US" sz="819" b="1" i="1" u="none" strike="noStrike" kern="1200" cap="none" spc="0" normalizeH="0" baseline="0" noProof="0" dirty="0">
                <a:ln>
                  <a:noFill/>
                </a:ln>
                <a:solidFill>
                  <a:srgbClr val="00825F"/>
                </a:solidFill>
                <a:effectLst/>
                <a:uLnTx/>
                <a:uFillTx/>
                <a:latin typeface="Calibri" panose="020F0502020204030204"/>
                <a:ea typeface="+mn-ea"/>
                <a:cs typeface="+mn-cs"/>
              </a:rPr>
              <a:t>SLIDE MASTER </a:t>
            </a:r>
            <a:r>
              <a:rPr kumimoji="0" lang="en-US" sz="819" b="1" i="0" u="none" strike="noStrike" kern="1200" cap="none" spc="0" normalizeH="0" baseline="0" noProof="0" dirty="0">
                <a:ln>
                  <a:noFill/>
                </a:ln>
                <a:solidFill>
                  <a:srgbClr val="00825F"/>
                </a:solidFill>
                <a:effectLst/>
                <a:uLnTx/>
                <a:uFillTx/>
                <a:latin typeface="Calibri" panose="020F0502020204030204"/>
                <a:ea typeface="+mn-ea"/>
                <a:cs typeface="+mn-cs"/>
              </a:rPr>
              <a:t>TO EDIT PRESENTATION TITLE</a:t>
            </a: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7"/>
          <a:srcRect r="29216"/>
          <a:stretch/>
        </p:blipFill>
        <p:spPr>
          <a:xfrm>
            <a:off x="323759" y="131339"/>
            <a:ext cx="1126343" cy="309608"/>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8"/>
          <a:stretch>
            <a:fillRect/>
          </a:stretch>
        </p:blipFill>
        <p:spPr>
          <a:xfrm>
            <a:off x="5884071" y="140224"/>
            <a:ext cx="1209636" cy="309609"/>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40079"/>
            <a:ext cx="7315200" cy="4572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713215" rtl="0" eaLnBrk="1" fontAlgn="auto" latinLnBrk="0" hangingPunct="1">
              <a:lnSpc>
                <a:spcPct val="100000"/>
              </a:lnSpc>
              <a:spcBef>
                <a:spcPts val="0"/>
              </a:spcBef>
              <a:spcAft>
                <a:spcPts val="0"/>
              </a:spcAft>
              <a:buClrTx/>
              <a:buSzTx/>
              <a:buFontTx/>
              <a:buNone/>
              <a:tabLst/>
              <a:defRPr/>
            </a:pPr>
            <a:endParaRPr kumimoji="0" lang="x-none" sz="1404"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1EBFC24B-5A00-3A48-A356-A78F1A7ABB14}"/>
              </a:ext>
            </a:extLst>
          </p:cNvPr>
          <p:cNvSpPr txBox="1"/>
          <p:nvPr userDrawn="1"/>
        </p:nvSpPr>
        <p:spPr>
          <a:xfrm>
            <a:off x="6446520" y="3847855"/>
            <a:ext cx="868680" cy="226216"/>
          </a:xfrm>
          <a:prstGeom prst="rect">
            <a:avLst/>
          </a:prstGeom>
        </p:spPr>
        <p:txBody>
          <a:bodyPr wrap="square" lIns="315900" tIns="0" rIns="210600" rtlCol="0" anchor="t" anchorCtr="0">
            <a:spAutoFit/>
          </a:bodyPr>
          <a:lstStyle/>
          <a:p>
            <a:pPr marL="0" marR="0" lvl="0" indent="0" algn="l" defTabSz="713215" rtl="0" eaLnBrk="1" fontAlgn="auto" latinLnBrk="0" hangingPunct="1">
              <a:lnSpc>
                <a:spcPct val="100000"/>
              </a:lnSpc>
              <a:spcBef>
                <a:spcPts val="0"/>
              </a:spcBef>
              <a:spcAft>
                <a:spcPts val="0"/>
              </a:spcAft>
              <a:buClrTx/>
              <a:buSzTx/>
              <a:buFontTx/>
              <a:buNone/>
              <a:tabLst/>
              <a:defRPr/>
            </a:pPr>
            <a:fld id="{B782F2B3-BF2A-3042-AED2-C560A5FC06BC}" type="slidenum">
              <a:rPr kumimoji="0" lang="x-none" sz="1170" b="0" i="0" u="none" strike="noStrike" kern="1200" cap="none" spc="0" normalizeH="0" baseline="0" noProof="0" smtClean="0">
                <a:ln>
                  <a:noFill/>
                </a:ln>
                <a:solidFill>
                  <a:srgbClr val="A81E3B"/>
                </a:solidFill>
                <a:effectLst/>
                <a:uLnTx/>
                <a:uFillTx/>
                <a:latin typeface="Calibri" panose="020F0502020204030204"/>
                <a:ea typeface="+mn-ea"/>
                <a:cs typeface="+mn-cs"/>
              </a:rPr>
              <a:pPr marL="0" marR="0" lvl="0" indent="0" algn="l" defTabSz="713215" rtl="0" eaLnBrk="1" fontAlgn="auto" latinLnBrk="0" hangingPunct="1">
                <a:lnSpc>
                  <a:spcPct val="100000"/>
                </a:lnSpc>
                <a:spcBef>
                  <a:spcPts val="0"/>
                </a:spcBef>
                <a:spcAft>
                  <a:spcPts val="0"/>
                </a:spcAft>
                <a:buClrTx/>
                <a:buSzTx/>
                <a:buFontTx/>
                <a:buNone/>
                <a:tabLst/>
                <a:defRPr/>
              </a:pPr>
              <a:t>‹#›</a:t>
            </a:fld>
            <a:endParaRPr kumimoji="0" lang="x-none" sz="1404" b="0" i="0" u="none" strike="noStrike" kern="1200" cap="none" spc="0" normalizeH="0" baseline="0" noProof="0" dirty="0">
              <a:ln>
                <a:noFill/>
              </a:ln>
              <a:solidFill>
                <a:srgbClr val="A81E3B"/>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80149317"/>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Lst>
  <p:hf hdr="0" dt="0"/>
  <p:txStyles>
    <p:titleStyle>
      <a:lvl1pPr algn="l" defTabSz="534924" rtl="0" eaLnBrk="1" latinLnBrk="0" hangingPunct="1">
        <a:lnSpc>
          <a:spcPct val="90000"/>
        </a:lnSpc>
        <a:spcBef>
          <a:spcPct val="0"/>
        </a:spcBef>
        <a:buNone/>
        <a:defRPr sz="2574" kern="1200">
          <a:solidFill>
            <a:schemeClr val="tx1"/>
          </a:solidFill>
          <a:latin typeface="+mj-lt"/>
          <a:ea typeface="+mj-ea"/>
          <a:cs typeface="+mj-cs"/>
        </a:defRPr>
      </a:lvl1pPr>
    </p:titleStyle>
    <p:bodyStyle>
      <a:lvl1pPr marL="133731" indent="-133731" algn="l" defTabSz="534924" rtl="0" eaLnBrk="1" latinLnBrk="0" hangingPunct="1">
        <a:lnSpc>
          <a:spcPct val="90000"/>
        </a:lnSpc>
        <a:spcBef>
          <a:spcPts val="585"/>
        </a:spcBef>
        <a:buFont typeface="Arial"/>
        <a:buChar char="•"/>
        <a:defRPr sz="1638" kern="1200">
          <a:solidFill>
            <a:schemeClr val="tx1"/>
          </a:solidFill>
          <a:latin typeface="+mn-lt"/>
          <a:ea typeface="+mn-ea"/>
          <a:cs typeface="+mn-cs"/>
        </a:defRPr>
      </a:lvl1pPr>
      <a:lvl2pPr marL="401193" indent="-133731" algn="l" defTabSz="534924" rtl="0" eaLnBrk="1" latinLnBrk="0" hangingPunct="1">
        <a:lnSpc>
          <a:spcPct val="90000"/>
        </a:lnSpc>
        <a:spcBef>
          <a:spcPts val="293"/>
        </a:spcBef>
        <a:buFont typeface="Arial"/>
        <a:buChar char="•"/>
        <a:defRPr sz="1404" kern="1200">
          <a:solidFill>
            <a:schemeClr val="tx1"/>
          </a:solidFill>
          <a:latin typeface="+mn-lt"/>
          <a:ea typeface="+mn-ea"/>
          <a:cs typeface="+mn-cs"/>
        </a:defRPr>
      </a:lvl2pPr>
      <a:lvl3pPr marL="668655" indent="-133731" algn="l" defTabSz="534924" rtl="0" eaLnBrk="1" latinLnBrk="0" hangingPunct="1">
        <a:lnSpc>
          <a:spcPct val="90000"/>
        </a:lnSpc>
        <a:spcBef>
          <a:spcPts val="293"/>
        </a:spcBef>
        <a:buFont typeface="Arial"/>
        <a:buChar char="•"/>
        <a:defRPr sz="1170" kern="1200">
          <a:solidFill>
            <a:schemeClr val="tx1"/>
          </a:solidFill>
          <a:latin typeface="+mn-lt"/>
          <a:ea typeface="+mn-ea"/>
          <a:cs typeface="+mn-cs"/>
        </a:defRPr>
      </a:lvl3pPr>
      <a:lvl4pPr marL="936117"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4pPr>
      <a:lvl5pPr marL="1203579"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5pPr>
      <a:lvl6pPr marL="1471041"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6pPr>
      <a:lvl7pPr marL="1738503"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7pPr>
      <a:lvl8pPr marL="2005965"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8pPr>
      <a:lvl9pPr marL="2273427"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9pPr>
    </p:bodyStyle>
    <p:otherStyle>
      <a:defPPr>
        <a:defRPr lang="en-US"/>
      </a:defPPr>
      <a:lvl1pPr marL="0" algn="l" defTabSz="534924" rtl="0" eaLnBrk="1" latinLnBrk="0" hangingPunct="1">
        <a:defRPr sz="1053" kern="1200">
          <a:solidFill>
            <a:schemeClr val="tx1"/>
          </a:solidFill>
          <a:latin typeface="+mn-lt"/>
          <a:ea typeface="+mn-ea"/>
          <a:cs typeface="+mn-cs"/>
        </a:defRPr>
      </a:lvl1pPr>
      <a:lvl2pPr marL="267462" algn="l" defTabSz="534924" rtl="0" eaLnBrk="1" latinLnBrk="0" hangingPunct="1">
        <a:defRPr sz="1053" kern="1200">
          <a:solidFill>
            <a:schemeClr val="tx1"/>
          </a:solidFill>
          <a:latin typeface="+mn-lt"/>
          <a:ea typeface="+mn-ea"/>
          <a:cs typeface="+mn-cs"/>
        </a:defRPr>
      </a:lvl2pPr>
      <a:lvl3pPr marL="534924" algn="l" defTabSz="534924" rtl="0" eaLnBrk="1" latinLnBrk="0" hangingPunct="1">
        <a:defRPr sz="1053" kern="1200">
          <a:solidFill>
            <a:schemeClr val="tx1"/>
          </a:solidFill>
          <a:latin typeface="+mn-lt"/>
          <a:ea typeface="+mn-ea"/>
          <a:cs typeface="+mn-cs"/>
        </a:defRPr>
      </a:lvl3pPr>
      <a:lvl4pPr marL="802386" algn="l" defTabSz="534924" rtl="0" eaLnBrk="1" latinLnBrk="0" hangingPunct="1">
        <a:defRPr sz="1053" kern="1200">
          <a:solidFill>
            <a:schemeClr val="tx1"/>
          </a:solidFill>
          <a:latin typeface="+mn-lt"/>
          <a:ea typeface="+mn-ea"/>
          <a:cs typeface="+mn-cs"/>
        </a:defRPr>
      </a:lvl4pPr>
      <a:lvl5pPr marL="1069848" algn="l" defTabSz="534924" rtl="0" eaLnBrk="1" latinLnBrk="0" hangingPunct="1">
        <a:defRPr sz="1053" kern="1200">
          <a:solidFill>
            <a:schemeClr val="tx1"/>
          </a:solidFill>
          <a:latin typeface="+mn-lt"/>
          <a:ea typeface="+mn-ea"/>
          <a:cs typeface="+mn-cs"/>
        </a:defRPr>
      </a:lvl5pPr>
      <a:lvl6pPr marL="1337310" algn="l" defTabSz="534924" rtl="0" eaLnBrk="1" latinLnBrk="0" hangingPunct="1">
        <a:defRPr sz="1053" kern="1200">
          <a:solidFill>
            <a:schemeClr val="tx1"/>
          </a:solidFill>
          <a:latin typeface="+mn-lt"/>
          <a:ea typeface="+mn-ea"/>
          <a:cs typeface="+mn-cs"/>
        </a:defRPr>
      </a:lvl6pPr>
      <a:lvl7pPr marL="1604772" algn="l" defTabSz="534924" rtl="0" eaLnBrk="1" latinLnBrk="0" hangingPunct="1">
        <a:defRPr sz="1053" kern="1200">
          <a:solidFill>
            <a:schemeClr val="tx1"/>
          </a:solidFill>
          <a:latin typeface="+mn-lt"/>
          <a:ea typeface="+mn-ea"/>
          <a:cs typeface="+mn-cs"/>
        </a:defRPr>
      </a:lvl7pPr>
      <a:lvl8pPr marL="1872234" algn="l" defTabSz="534924" rtl="0" eaLnBrk="1" latinLnBrk="0" hangingPunct="1">
        <a:defRPr sz="1053" kern="1200">
          <a:solidFill>
            <a:schemeClr val="tx1"/>
          </a:solidFill>
          <a:latin typeface="+mn-lt"/>
          <a:ea typeface="+mn-ea"/>
          <a:cs typeface="+mn-cs"/>
        </a:defRPr>
      </a:lvl8pPr>
      <a:lvl9pPr marL="2139696" algn="l" defTabSz="534924" rtl="0" eaLnBrk="1" latinLnBrk="0" hangingPunct="1">
        <a:defRPr sz="105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19.xml.rels><?xml version="1.0" encoding="UTF-8" standalone="yes"?>
<Relationships xmlns="http://schemas.openxmlformats.org/package/2006/relationships"><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84A6656-9C36-4FFD-89C9-0BBE4AF0E565}"/>
              </a:ext>
            </a:extLst>
          </p:cNvPr>
          <p:cNvSpPr>
            <a:spLocks noGrp="1"/>
          </p:cNvSpPr>
          <p:nvPr>
            <p:ph type="ctrTitle"/>
          </p:nvPr>
        </p:nvSpPr>
        <p:spPr>
          <a:xfrm>
            <a:off x="166517" y="-5507"/>
            <a:ext cx="7057243" cy="1636849"/>
          </a:xfrm>
        </p:spPr>
        <p:txBody>
          <a:bodyPr>
            <a:normAutofit/>
          </a:bodyPr>
          <a:lstStyle/>
          <a:p>
            <a:r>
              <a:rPr lang="es-ES" sz="1800" dirty="0">
                <a:solidFill>
                  <a:srgbClr val="00825F"/>
                </a:solidFill>
              </a:rPr>
              <a:t>BORRADOR 2021 ENMIENDAS</a:t>
            </a:r>
            <a:br>
              <a:rPr lang="es-ES" sz="1800" dirty="0">
                <a:solidFill>
                  <a:srgbClr val="00825F"/>
                </a:solidFill>
              </a:rPr>
            </a:br>
            <a:r>
              <a:rPr lang="es-ES" sz="1800" dirty="0">
                <a:solidFill>
                  <a:srgbClr val="00825F"/>
                </a:solidFill>
              </a:rPr>
              <a:t>A LA NIMF 5: GLOSARIO DE TERMINOS  FITOSANITARIOS</a:t>
            </a:r>
            <a:br>
              <a:rPr lang="es-ES" sz="1800" dirty="0">
                <a:solidFill>
                  <a:srgbClr val="00825F"/>
                </a:solidFill>
              </a:rPr>
            </a:br>
            <a:r>
              <a:rPr lang="es-ES" sz="1800" dirty="0">
                <a:solidFill>
                  <a:srgbClr val="00825F"/>
                </a:solidFill>
              </a:rPr>
              <a:t>(1994-001</a:t>
            </a:r>
            <a:r>
              <a:rPr lang="es-ES" sz="1800" dirty="0" smtClean="0">
                <a:solidFill>
                  <a:srgbClr val="00825F"/>
                </a:solidFill>
              </a:rPr>
              <a:t>)</a:t>
            </a:r>
            <a:endParaRPr lang="en-US" sz="1800" dirty="0">
              <a:solidFill>
                <a:srgbClr val="00825F"/>
              </a:solidFill>
            </a:endParaRPr>
          </a:p>
        </p:txBody>
      </p:sp>
      <p:sp>
        <p:nvSpPr>
          <p:cNvPr id="7" name="Title 1">
            <a:extLst>
              <a:ext uri="{FF2B5EF4-FFF2-40B4-BE49-F238E27FC236}">
                <a16:creationId xmlns:a16="http://schemas.microsoft.com/office/drawing/2014/main" id="{97637F3C-31F1-40CE-8FCD-5BE6E15ACFD5}"/>
              </a:ext>
            </a:extLst>
          </p:cNvPr>
          <p:cNvSpPr>
            <a:spLocks noGrp="1"/>
          </p:cNvSpPr>
          <p:nvPr>
            <p:ph type="subTitle" idx="1"/>
          </p:nvPr>
        </p:nvSpPr>
        <p:spPr>
          <a:xfrm>
            <a:off x="1020518" y="1639056"/>
            <a:ext cx="5349240" cy="1096893"/>
          </a:xfrm>
        </p:spPr>
        <p:txBody>
          <a:bodyPr anchor="ctr">
            <a:noAutofit/>
          </a:bodyPr>
          <a:lstStyle/>
          <a:p>
            <a:pPr algn="ctr"/>
            <a:r>
              <a:rPr lang="en-US" sz="1638" dirty="0">
                <a:solidFill>
                  <a:srgbClr val="002060"/>
                </a:solidFill>
                <a:effectLst>
                  <a:outerShdw blurRad="38100" dist="38100" dir="2700000" algn="tl">
                    <a:srgbClr val="000000">
                      <a:alpha val="43137"/>
                    </a:srgbClr>
                  </a:outerShdw>
                </a:effectLst>
              </a:rPr>
              <a:t>Primer </a:t>
            </a:r>
            <a:r>
              <a:rPr lang="en-US" sz="1638" dirty="0" err="1">
                <a:solidFill>
                  <a:srgbClr val="002060"/>
                </a:solidFill>
                <a:effectLst>
                  <a:outerShdw blurRad="38100" dist="38100" dir="2700000" algn="tl">
                    <a:srgbClr val="000000">
                      <a:alpha val="43137"/>
                    </a:srgbClr>
                  </a:outerShdw>
                </a:effectLst>
              </a:rPr>
              <a:t>período</a:t>
            </a:r>
            <a:r>
              <a:rPr lang="en-US" sz="1638" dirty="0">
                <a:solidFill>
                  <a:srgbClr val="002060"/>
                </a:solidFill>
                <a:effectLst>
                  <a:outerShdw blurRad="38100" dist="38100" dir="2700000" algn="tl">
                    <a:srgbClr val="000000">
                      <a:alpha val="43137"/>
                    </a:srgbClr>
                  </a:outerShdw>
                </a:effectLst>
              </a:rPr>
              <a:t> de consulta CIPF</a:t>
            </a:r>
            <a:br>
              <a:rPr lang="en-US" sz="1638" dirty="0">
                <a:solidFill>
                  <a:srgbClr val="002060"/>
                </a:solidFill>
                <a:effectLst>
                  <a:outerShdw blurRad="38100" dist="38100" dir="2700000" algn="tl">
                    <a:srgbClr val="000000">
                      <a:alpha val="43137"/>
                    </a:srgbClr>
                  </a:outerShdw>
                </a:effectLst>
              </a:rPr>
            </a:br>
            <a:r>
              <a:rPr lang="en-US" sz="1638" dirty="0">
                <a:solidFill>
                  <a:srgbClr val="002060"/>
                </a:solidFill>
                <a:effectLst>
                  <a:outerShdw blurRad="38100" dist="38100" dir="2700000" algn="tl">
                    <a:srgbClr val="000000">
                      <a:alpha val="43137"/>
                    </a:srgbClr>
                  </a:outerShdw>
                </a:effectLst>
              </a:rPr>
              <a:t>1 Julio hasta 30 </a:t>
            </a:r>
            <a:r>
              <a:rPr lang="en-US" sz="1638" dirty="0" err="1">
                <a:solidFill>
                  <a:srgbClr val="002060"/>
                </a:solidFill>
                <a:effectLst>
                  <a:outerShdw blurRad="38100" dist="38100" dir="2700000" algn="tl">
                    <a:srgbClr val="000000">
                      <a:alpha val="43137"/>
                    </a:srgbClr>
                  </a:outerShdw>
                </a:effectLst>
              </a:rPr>
              <a:t>septiembre</a:t>
            </a:r>
            <a:r>
              <a:rPr lang="en-US" sz="1638" dirty="0">
                <a:solidFill>
                  <a:srgbClr val="002060"/>
                </a:solidFill>
                <a:effectLst>
                  <a:outerShdw blurRad="38100" dist="38100" dir="2700000" algn="tl">
                    <a:srgbClr val="000000">
                      <a:alpha val="43137"/>
                    </a:srgbClr>
                  </a:outerShdw>
                </a:effectLst>
              </a:rPr>
              <a:t> 2021</a:t>
            </a:r>
            <a:br>
              <a:rPr lang="en-US" sz="1638" dirty="0">
                <a:solidFill>
                  <a:srgbClr val="002060"/>
                </a:solidFill>
                <a:effectLst>
                  <a:outerShdw blurRad="38100" dist="38100" dir="2700000" algn="tl">
                    <a:srgbClr val="000000">
                      <a:alpha val="43137"/>
                    </a:srgbClr>
                  </a:outerShdw>
                </a:effectLst>
              </a:rPr>
            </a:br>
            <a:r>
              <a:rPr lang="en-US" sz="1638" dirty="0" err="1">
                <a:solidFill>
                  <a:srgbClr val="002060"/>
                </a:solidFill>
                <a:effectLst>
                  <a:outerShdw blurRad="38100" dist="38100" dir="2700000" algn="tl">
                    <a:srgbClr val="000000">
                      <a:alpha val="43137"/>
                    </a:srgbClr>
                  </a:outerShdw>
                </a:effectLst>
              </a:rPr>
              <a:t>Secretaría</a:t>
            </a:r>
            <a:r>
              <a:rPr lang="en-US" sz="1638" dirty="0">
                <a:solidFill>
                  <a:srgbClr val="002060"/>
                </a:solidFill>
                <a:effectLst>
                  <a:outerShdw blurRad="38100" dist="38100" dir="2700000" algn="tl">
                    <a:srgbClr val="000000">
                      <a:alpha val="43137"/>
                    </a:srgbClr>
                  </a:outerShdw>
                </a:effectLst>
              </a:rPr>
              <a:t> </a:t>
            </a:r>
            <a:r>
              <a:rPr lang="en-US" sz="1638" dirty="0">
                <a:solidFill>
                  <a:srgbClr val="002060"/>
                </a:solidFill>
                <a:effectLst>
                  <a:outerShdw blurRad="38100" dist="38100" dir="2700000" algn="tl">
                    <a:srgbClr val="000000">
                      <a:alpha val="43137"/>
                    </a:srgbClr>
                  </a:outerShdw>
                </a:effectLst>
              </a:rPr>
              <a:t>de la </a:t>
            </a:r>
            <a:r>
              <a:rPr lang="en-US" sz="1638" dirty="0">
                <a:solidFill>
                  <a:srgbClr val="002060"/>
                </a:solidFill>
                <a:effectLst>
                  <a:outerShdw blurRad="38100" dist="38100" dir="2700000" algn="tl">
                    <a:srgbClr val="000000">
                      <a:alpha val="43137"/>
                    </a:srgbClr>
                  </a:outerShdw>
                </a:effectLst>
              </a:rPr>
              <a:t>CIPF -Taller </a:t>
            </a:r>
            <a:r>
              <a:rPr lang="en-US" sz="1638" dirty="0">
                <a:solidFill>
                  <a:srgbClr val="002060"/>
                </a:solidFill>
                <a:effectLst>
                  <a:outerShdw blurRad="38100" dist="38100" dir="2700000" algn="tl">
                    <a:srgbClr val="000000">
                      <a:alpha val="43137"/>
                    </a:srgbClr>
                  </a:outerShdw>
                </a:effectLst>
              </a:rPr>
              <a:t>Regional de la CIPF 2021</a:t>
            </a:r>
            <a:endParaRPr lang="it-IT" sz="1638" dirty="0">
              <a:solidFill>
                <a:srgbClr val="002060"/>
              </a:solidFill>
              <a:effectLst>
                <a:outerShdw blurRad="38100" dist="38100" dir="2700000" algn="tl">
                  <a:srgbClr val="000000">
                    <a:alpha val="43137"/>
                  </a:srgbClr>
                </a:outerShdw>
              </a:effectLst>
            </a:endParaRPr>
          </a:p>
        </p:txBody>
      </p:sp>
      <p:pic>
        <p:nvPicPr>
          <p:cNvPr id="2" name="Picture 1"/>
          <p:cNvPicPr>
            <a:picLocks noChangeAspect="1"/>
          </p:cNvPicPr>
          <p:nvPr/>
        </p:nvPicPr>
        <p:blipFill>
          <a:blip r:embed="rId2"/>
          <a:stretch>
            <a:fillRect/>
          </a:stretch>
        </p:blipFill>
        <p:spPr>
          <a:xfrm>
            <a:off x="1" y="2535345"/>
            <a:ext cx="7315199" cy="1777748"/>
          </a:xfrm>
          <a:prstGeom prst="rect">
            <a:avLst/>
          </a:prstGeom>
        </p:spPr>
      </p:pic>
    </p:spTree>
    <p:extLst>
      <p:ext uri="{BB962C8B-B14F-4D97-AF65-F5344CB8AC3E}">
        <p14:creationId xmlns:p14="http://schemas.microsoft.com/office/powerpoint/2010/main" val="2147113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0" y="-63500"/>
            <a:ext cx="7315200"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defRPr/>
            </a:pPr>
            <a:r>
              <a:rPr lang="es-ES" dirty="0" smtClean="0"/>
              <a:t>Revisión</a:t>
            </a:r>
            <a:endParaRPr lang="es-ES" dirty="0"/>
          </a:p>
        </p:txBody>
      </p:sp>
      <p:graphicFrame>
        <p:nvGraphicFramePr>
          <p:cNvPr id="16" name="Diagram 15"/>
          <p:cNvGraphicFramePr/>
          <p:nvPr>
            <p:extLst>
              <p:ext uri="{D42A27DB-BD31-4B8C-83A1-F6EECF244321}">
                <p14:modId xmlns:p14="http://schemas.microsoft.com/office/powerpoint/2010/main" val="2405628176"/>
              </p:ext>
            </p:extLst>
          </p:nvPr>
        </p:nvGraphicFramePr>
        <p:xfrm>
          <a:off x="337317" y="829717"/>
          <a:ext cx="6786153" cy="31009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276600" y="3668713"/>
            <a:ext cx="762000" cy="261937"/>
          </a:xfrm>
          <a:prstGeom prst="rect">
            <a:avLst/>
          </a:prstGeom>
          <a:noFill/>
        </p:spPr>
        <p:txBody>
          <a:bodyPr>
            <a:spAutoFit/>
          </a:bodyPr>
          <a:lstStyle/>
          <a:p>
            <a:pPr algn="ctr" eaLnBrk="0" hangingPunct="0">
              <a:defRPr/>
            </a:pPr>
            <a:fld id="{513FB267-77EC-4B74-AB20-A2DFFA74532D}" type="slidenum">
              <a:rPr lang="en-US" sz="1100">
                <a:ln w="0"/>
                <a:effectLst>
                  <a:outerShdw blurRad="38100" dist="19050" dir="2700000" algn="tl" rotWithShape="0">
                    <a:schemeClr val="dk1">
                      <a:alpha val="40000"/>
                    </a:schemeClr>
                  </a:outerShdw>
                </a:effectLst>
                <a:latin typeface="Calibri" charset="0"/>
                <a:ea typeface="Arial" charset="0"/>
              </a:rPr>
              <a:pPr algn="ctr" eaLnBrk="0" hangingPunct="0">
                <a:defRPr/>
              </a:pPr>
              <a:t>10</a:t>
            </a:fld>
            <a:r>
              <a:rPr lang="en-US" sz="1100" dirty="0">
                <a:ln w="0"/>
                <a:effectLst>
                  <a:outerShdw blurRad="38100" dist="19050" dir="2700000" algn="tl" rotWithShape="0">
                    <a:schemeClr val="dk1">
                      <a:alpha val="40000"/>
                    </a:schemeClr>
                  </a:outerShdw>
                </a:effectLst>
                <a:latin typeface="Calibri" charset="0"/>
                <a:ea typeface="Arial" charset="0"/>
              </a:rPr>
              <a:t> of 19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0" y="-63500"/>
            <a:ext cx="7315200"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defRPr/>
            </a:pPr>
            <a:r>
              <a:rPr lang="es-ES" dirty="0" smtClean="0"/>
              <a:t>Revisión</a:t>
            </a:r>
            <a:endParaRPr lang="es-ES" dirty="0"/>
          </a:p>
        </p:txBody>
      </p:sp>
      <p:graphicFrame>
        <p:nvGraphicFramePr>
          <p:cNvPr id="16" name="Diagram 15"/>
          <p:cNvGraphicFramePr/>
          <p:nvPr>
            <p:extLst>
              <p:ext uri="{D42A27DB-BD31-4B8C-83A1-F6EECF244321}">
                <p14:modId xmlns:p14="http://schemas.microsoft.com/office/powerpoint/2010/main" val="1865048506"/>
              </p:ext>
            </p:extLst>
          </p:nvPr>
        </p:nvGraphicFramePr>
        <p:xfrm>
          <a:off x="354172" y="789670"/>
          <a:ext cx="6786153" cy="31121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314700" y="3684588"/>
            <a:ext cx="685800" cy="261937"/>
          </a:xfrm>
          <a:prstGeom prst="rect">
            <a:avLst/>
          </a:prstGeom>
          <a:noFill/>
        </p:spPr>
        <p:txBody>
          <a:bodyPr>
            <a:spAutoFit/>
          </a:bodyPr>
          <a:lstStyle/>
          <a:p>
            <a:pPr algn="ctr" eaLnBrk="0" hangingPunct="0">
              <a:defRPr/>
            </a:pPr>
            <a:fld id="{645DFE44-9E4F-4249-B552-09FC668073EC}" type="slidenum">
              <a:rPr lang="en-US" sz="1100">
                <a:ln w="0"/>
                <a:effectLst>
                  <a:outerShdw blurRad="38100" dist="19050" dir="2700000" algn="tl" rotWithShape="0">
                    <a:schemeClr val="dk1">
                      <a:alpha val="40000"/>
                    </a:schemeClr>
                  </a:outerShdw>
                </a:effectLst>
                <a:latin typeface="Calibri" charset="0"/>
                <a:ea typeface="Arial" charset="0"/>
              </a:rPr>
              <a:pPr algn="ctr" eaLnBrk="0" hangingPunct="0">
                <a:defRPr/>
              </a:pPr>
              <a:t>11</a:t>
            </a:fld>
            <a:r>
              <a:rPr lang="en-US" sz="1100" dirty="0">
                <a:ln w="0"/>
                <a:effectLst>
                  <a:outerShdw blurRad="38100" dist="19050" dir="2700000" algn="tl" rotWithShape="0">
                    <a:schemeClr val="dk1">
                      <a:alpha val="40000"/>
                    </a:schemeClr>
                  </a:outerShdw>
                </a:effectLst>
                <a:latin typeface="Calibri" charset="0"/>
                <a:ea typeface="Arial" charset="0"/>
              </a:rPr>
              <a:t> of 19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0" y="-111125"/>
            <a:ext cx="7315200"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defRPr/>
            </a:pPr>
            <a:r>
              <a:rPr lang="es-ES" dirty="0" smtClean="0"/>
              <a:t>Revisión</a:t>
            </a:r>
            <a:endParaRPr lang="es-ES" dirty="0"/>
          </a:p>
        </p:txBody>
      </p:sp>
      <p:graphicFrame>
        <p:nvGraphicFramePr>
          <p:cNvPr id="16" name="Diagram 15"/>
          <p:cNvGraphicFramePr/>
          <p:nvPr>
            <p:extLst>
              <p:ext uri="{D42A27DB-BD31-4B8C-83A1-F6EECF244321}">
                <p14:modId xmlns:p14="http://schemas.microsoft.com/office/powerpoint/2010/main" val="1689805061"/>
              </p:ext>
            </p:extLst>
          </p:nvPr>
        </p:nvGraphicFramePr>
        <p:xfrm>
          <a:off x="320461" y="829559"/>
          <a:ext cx="6786153" cy="30383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258823" y="3821252"/>
            <a:ext cx="704850" cy="261938"/>
          </a:xfrm>
          <a:prstGeom prst="rect">
            <a:avLst/>
          </a:prstGeom>
          <a:noFill/>
        </p:spPr>
        <p:txBody>
          <a:bodyPr>
            <a:spAutoFit/>
          </a:bodyPr>
          <a:lstStyle/>
          <a:p>
            <a:pPr algn="ctr" eaLnBrk="0" hangingPunct="0">
              <a:defRPr/>
            </a:pPr>
            <a:fld id="{FC9FCE53-5BCD-4D95-8467-AE8DFC29F297}" type="slidenum">
              <a:rPr lang="en-US" sz="1100">
                <a:ln w="0"/>
                <a:effectLst>
                  <a:outerShdw blurRad="38100" dist="19050" dir="2700000" algn="tl" rotWithShape="0">
                    <a:schemeClr val="dk1">
                      <a:alpha val="40000"/>
                    </a:schemeClr>
                  </a:outerShdw>
                </a:effectLst>
                <a:latin typeface="Calibri" charset="0"/>
                <a:ea typeface="Arial" charset="0"/>
              </a:rPr>
              <a:pPr algn="ctr" eaLnBrk="0" hangingPunct="0">
                <a:defRPr/>
              </a:pPr>
              <a:t>12</a:t>
            </a:fld>
            <a:r>
              <a:rPr lang="en-US" sz="1100" dirty="0">
                <a:ln w="0"/>
                <a:effectLst>
                  <a:outerShdw blurRad="38100" dist="19050" dir="2700000" algn="tl" rotWithShape="0">
                    <a:schemeClr val="dk1">
                      <a:alpha val="40000"/>
                    </a:schemeClr>
                  </a:outerShdw>
                </a:effectLst>
                <a:latin typeface="Calibri" charset="0"/>
                <a:ea typeface="Arial" charset="0"/>
              </a:rPr>
              <a:t> of 19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0" y="-127000"/>
            <a:ext cx="7315200" cy="7493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defRPr/>
            </a:pPr>
            <a:r>
              <a:rPr lang="es-ES" dirty="0" smtClean="0"/>
              <a:t>Revisión</a:t>
            </a:r>
            <a:endParaRPr lang="es-ES" dirty="0"/>
          </a:p>
        </p:txBody>
      </p:sp>
      <p:graphicFrame>
        <p:nvGraphicFramePr>
          <p:cNvPr id="16" name="Diagram 15"/>
          <p:cNvGraphicFramePr/>
          <p:nvPr>
            <p:extLst>
              <p:ext uri="{D42A27DB-BD31-4B8C-83A1-F6EECF244321}">
                <p14:modId xmlns:p14="http://schemas.microsoft.com/office/powerpoint/2010/main" val="3156856865"/>
              </p:ext>
            </p:extLst>
          </p:nvPr>
        </p:nvGraphicFramePr>
        <p:xfrm>
          <a:off x="354172" y="878160"/>
          <a:ext cx="6786153" cy="30129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274639" y="3795676"/>
            <a:ext cx="698500" cy="261938"/>
          </a:xfrm>
          <a:prstGeom prst="rect">
            <a:avLst/>
          </a:prstGeom>
          <a:noFill/>
        </p:spPr>
        <p:txBody>
          <a:bodyPr>
            <a:spAutoFit/>
          </a:bodyPr>
          <a:lstStyle/>
          <a:p>
            <a:pPr algn="ctr" eaLnBrk="0" hangingPunct="0">
              <a:defRPr/>
            </a:pPr>
            <a:fld id="{8BDE12FF-1269-43AB-AFCC-8F0CB9DF4CFC}" type="slidenum">
              <a:rPr lang="en-US" sz="1100">
                <a:ln w="0"/>
                <a:effectLst>
                  <a:outerShdw blurRad="38100" dist="19050" dir="2700000" algn="tl" rotWithShape="0">
                    <a:schemeClr val="dk1">
                      <a:alpha val="40000"/>
                    </a:schemeClr>
                  </a:outerShdw>
                </a:effectLst>
                <a:latin typeface="Calibri" charset="0"/>
                <a:ea typeface="Arial" charset="0"/>
              </a:rPr>
              <a:pPr algn="ctr" eaLnBrk="0" hangingPunct="0">
                <a:defRPr/>
              </a:pPr>
              <a:t>13</a:t>
            </a:fld>
            <a:r>
              <a:rPr lang="en-US" sz="1100" dirty="0">
                <a:ln w="0"/>
                <a:effectLst>
                  <a:outerShdw blurRad="38100" dist="19050" dir="2700000" algn="tl" rotWithShape="0">
                    <a:schemeClr val="dk1">
                      <a:alpha val="40000"/>
                    </a:schemeClr>
                  </a:outerShdw>
                </a:effectLst>
                <a:latin typeface="Calibri" charset="0"/>
                <a:ea typeface="Arial" charset="0"/>
              </a:rPr>
              <a:t> of 19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0" y="-127000"/>
            <a:ext cx="7315200" cy="749300"/>
          </a:xfrm>
          <a:prstGeom prst="rect">
            <a:avLst/>
          </a:prstGeom>
        </p:spPr>
        <p:txBody>
          <a:bodyPr anchor="ctr"/>
          <a:lstStyle/>
          <a:p>
            <a:pPr algn="ctr" defTabSz="622300" eaLnBrk="0" hangingPunct="0"/>
            <a:r>
              <a:rPr lang="en-US" sz="2900">
                <a:latin typeface="Arial" charset="0"/>
              </a:rPr>
              <a:t>Revisión</a:t>
            </a:r>
          </a:p>
        </p:txBody>
      </p:sp>
      <p:graphicFrame>
        <p:nvGraphicFramePr>
          <p:cNvPr id="16" name="Diagram 15"/>
          <p:cNvGraphicFramePr/>
          <p:nvPr>
            <p:extLst>
              <p:ext uri="{D42A27DB-BD31-4B8C-83A1-F6EECF244321}">
                <p14:modId xmlns:p14="http://schemas.microsoft.com/office/powerpoint/2010/main" val="1786235149"/>
              </p:ext>
            </p:extLst>
          </p:nvPr>
        </p:nvGraphicFramePr>
        <p:xfrm>
          <a:off x="316248" y="839877"/>
          <a:ext cx="6786153" cy="30129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290515" y="3852862"/>
            <a:ext cx="666750" cy="261938"/>
          </a:xfrm>
          <a:prstGeom prst="rect">
            <a:avLst/>
          </a:prstGeom>
          <a:noFill/>
        </p:spPr>
        <p:txBody>
          <a:bodyPr>
            <a:spAutoFit/>
          </a:bodyPr>
          <a:lstStyle/>
          <a:p>
            <a:pPr algn="ctr" eaLnBrk="0" hangingPunct="0">
              <a:defRPr/>
            </a:pPr>
            <a:fld id="{07B43821-6346-4960-9348-C2E82AD61FB9}" type="slidenum">
              <a:rPr lang="en-US" sz="1100">
                <a:ln w="0"/>
                <a:effectLst>
                  <a:outerShdw blurRad="38100" dist="19050" dir="2700000" algn="tl" rotWithShape="0">
                    <a:schemeClr val="dk1">
                      <a:alpha val="40000"/>
                    </a:schemeClr>
                  </a:outerShdw>
                </a:effectLst>
                <a:latin typeface="Calibri" charset="0"/>
                <a:ea typeface="Arial" charset="0"/>
              </a:rPr>
              <a:pPr algn="ctr" eaLnBrk="0" hangingPunct="0">
                <a:defRPr/>
              </a:pPr>
              <a:t>14</a:t>
            </a:fld>
            <a:r>
              <a:rPr lang="en-US" sz="1100" dirty="0">
                <a:ln w="0"/>
                <a:effectLst>
                  <a:outerShdw blurRad="38100" dist="19050" dir="2700000" algn="tl" rotWithShape="0">
                    <a:schemeClr val="dk1">
                      <a:alpha val="40000"/>
                    </a:schemeClr>
                  </a:outerShdw>
                </a:effectLst>
                <a:latin typeface="Calibri" charset="0"/>
                <a:ea typeface="Arial" charset="0"/>
              </a:rPr>
              <a:t> of 19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0" y="-127000"/>
            <a:ext cx="7315200" cy="7493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defRPr/>
            </a:pPr>
            <a:r>
              <a:rPr lang="en-US" dirty="0" err="1" smtClean="0"/>
              <a:t>Revisión</a:t>
            </a:r>
            <a:endParaRPr lang="en-US" dirty="0"/>
          </a:p>
        </p:txBody>
      </p:sp>
      <p:graphicFrame>
        <p:nvGraphicFramePr>
          <p:cNvPr id="16" name="Diagram 15"/>
          <p:cNvGraphicFramePr/>
          <p:nvPr>
            <p:extLst>
              <p:ext uri="{D42A27DB-BD31-4B8C-83A1-F6EECF244321}">
                <p14:modId xmlns:p14="http://schemas.microsoft.com/office/powerpoint/2010/main" val="901926486"/>
              </p:ext>
            </p:extLst>
          </p:nvPr>
        </p:nvGraphicFramePr>
        <p:xfrm>
          <a:off x="307820" y="839877"/>
          <a:ext cx="6786153" cy="30129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251492" y="3852862"/>
            <a:ext cx="685800" cy="261938"/>
          </a:xfrm>
          <a:prstGeom prst="rect">
            <a:avLst/>
          </a:prstGeom>
          <a:noFill/>
        </p:spPr>
        <p:txBody>
          <a:bodyPr>
            <a:spAutoFit/>
          </a:bodyPr>
          <a:lstStyle/>
          <a:p>
            <a:pPr algn="ctr" eaLnBrk="0" hangingPunct="0">
              <a:defRPr/>
            </a:pPr>
            <a:fld id="{82E2520C-B810-4B4B-89F6-37C624153634}" type="slidenum">
              <a:rPr lang="en-US" sz="1100">
                <a:ln w="0"/>
                <a:effectLst>
                  <a:outerShdw blurRad="38100" dist="19050" dir="2700000" algn="tl" rotWithShape="0">
                    <a:schemeClr val="dk1">
                      <a:alpha val="40000"/>
                    </a:schemeClr>
                  </a:outerShdw>
                </a:effectLst>
                <a:latin typeface="Calibri" charset="0"/>
                <a:ea typeface="Arial" charset="0"/>
              </a:rPr>
              <a:pPr algn="ctr" eaLnBrk="0" hangingPunct="0">
                <a:defRPr/>
              </a:pPr>
              <a:t>15</a:t>
            </a:fld>
            <a:r>
              <a:rPr lang="en-US" sz="1100" dirty="0">
                <a:ln w="0"/>
                <a:effectLst>
                  <a:outerShdw blurRad="38100" dist="19050" dir="2700000" algn="tl" rotWithShape="0">
                    <a:schemeClr val="dk1">
                      <a:alpha val="40000"/>
                    </a:schemeClr>
                  </a:outerShdw>
                </a:effectLst>
                <a:latin typeface="Calibri" charset="0"/>
                <a:ea typeface="Arial" charset="0"/>
              </a:rPr>
              <a:t> of 19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0" y="-127000"/>
            <a:ext cx="7315200" cy="7493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defRPr/>
            </a:pPr>
            <a:r>
              <a:rPr lang="es-ES" dirty="0" smtClean="0"/>
              <a:t>Revisión</a:t>
            </a:r>
            <a:endParaRPr lang="es-ES" dirty="0"/>
          </a:p>
        </p:txBody>
      </p:sp>
      <p:graphicFrame>
        <p:nvGraphicFramePr>
          <p:cNvPr id="16" name="Diagram 15"/>
          <p:cNvGraphicFramePr/>
          <p:nvPr>
            <p:extLst>
              <p:ext uri="{D42A27DB-BD31-4B8C-83A1-F6EECF244321}">
                <p14:modId xmlns:p14="http://schemas.microsoft.com/office/powerpoint/2010/main" val="218133786"/>
              </p:ext>
            </p:extLst>
          </p:nvPr>
        </p:nvGraphicFramePr>
        <p:xfrm>
          <a:off x="375241" y="922428"/>
          <a:ext cx="6786153" cy="30129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314700" y="3673475"/>
            <a:ext cx="685800" cy="261938"/>
          </a:xfrm>
          <a:prstGeom prst="rect">
            <a:avLst/>
          </a:prstGeom>
          <a:noFill/>
        </p:spPr>
        <p:txBody>
          <a:bodyPr>
            <a:spAutoFit/>
          </a:bodyPr>
          <a:lstStyle/>
          <a:p>
            <a:pPr algn="ctr" eaLnBrk="0" hangingPunct="0">
              <a:defRPr/>
            </a:pPr>
            <a:fld id="{BC5A66AF-9E81-4AB2-992A-198DB0070E0B}" type="slidenum">
              <a:rPr lang="en-US" sz="1100">
                <a:ln w="0"/>
                <a:effectLst>
                  <a:outerShdw blurRad="38100" dist="19050" dir="2700000" algn="tl" rotWithShape="0">
                    <a:schemeClr val="dk1">
                      <a:alpha val="40000"/>
                    </a:schemeClr>
                  </a:outerShdw>
                </a:effectLst>
                <a:latin typeface="Calibri" charset="0"/>
                <a:ea typeface="Arial" charset="0"/>
              </a:rPr>
              <a:pPr algn="ctr" eaLnBrk="0" hangingPunct="0">
                <a:defRPr/>
              </a:pPr>
              <a:t>16</a:t>
            </a:fld>
            <a:r>
              <a:rPr lang="en-US" sz="1100" dirty="0">
                <a:ln w="0"/>
                <a:effectLst>
                  <a:outerShdw blurRad="38100" dist="19050" dir="2700000" algn="tl" rotWithShape="0">
                    <a:schemeClr val="dk1">
                      <a:alpha val="40000"/>
                    </a:schemeClr>
                  </a:outerShdw>
                </a:effectLst>
                <a:latin typeface="Calibri" charset="0"/>
                <a:ea typeface="Arial" charset="0"/>
              </a:rPr>
              <a:t> of 19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1189038" y="914400"/>
            <a:ext cx="4937125" cy="27606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defRPr/>
            </a:pPr>
            <a:endParaRPr lang="en-US" sz="1680" dirty="0"/>
          </a:p>
        </p:txBody>
      </p:sp>
      <p:sp>
        <p:nvSpPr>
          <p:cNvPr id="13" name="Title 1"/>
          <p:cNvSpPr txBox="1">
            <a:spLocks/>
          </p:cNvSpPr>
          <p:nvPr/>
        </p:nvSpPr>
        <p:spPr>
          <a:xfrm>
            <a:off x="0" y="0"/>
            <a:ext cx="7315200"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defRPr/>
            </a:pPr>
            <a:r>
              <a:rPr lang="en-US" dirty="0" err="1" smtClean="0"/>
              <a:t>Eliminación</a:t>
            </a:r>
            <a:endParaRPr lang="en-US" dirty="0"/>
          </a:p>
        </p:txBody>
      </p:sp>
      <p:graphicFrame>
        <p:nvGraphicFramePr>
          <p:cNvPr id="3" name="Diagram 2"/>
          <p:cNvGraphicFramePr/>
          <p:nvPr>
            <p:extLst>
              <p:ext uri="{D42A27DB-BD31-4B8C-83A1-F6EECF244321}">
                <p14:modId xmlns:p14="http://schemas.microsoft.com/office/powerpoint/2010/main" val="2267757715"/>
              </p:ext>
            </p:extLst>
          </p:nvPr>
        </p:nvGraphicFramePr>
        <p:xfrm>
          <a:off x="333103" y="834480"/>
          <a:ext cx="6786153" cy="31009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p:cNvSpPr/>
          <p:nvPr/>
        </p:nvSpPr>
        <p:spPr>
          <a:xfrm>
            <a:off x="3200868" y="3829489"/>
            <a:ext cx="711200" cy="261938"/>
          </a:xfrm>
          <a:prstGeom prst="rect">
            <a:avLst/>
          </a:prstGeom>
          <a:noFill/>
        </p:spPr>
        <p:txBody>
          <a:bodyPr>
            <a:spAutoFit/>
          </a:bodyPr>
          <a:lstStyle/>
          <a:p>
            <a:pPr algn="ctr" eaLnBrk="0" hangingPunct="0">
              <a:defRPr/>
            </a:pPr>
            <a:fld id="{08046491-134F-442D-9361-2F3085706F99}" type="slidenum">
              <a:rPr lang="en-US" sz="1100">
                <a:ln w="0"/>
                <a:effectLst>
                  <a:outerShdw blurRad="38100" dist="19050" dir="2700000" algn="tl" rotWithShape="0">
                    <a:schemeClr val="dk1">
                      <a:alpha val="40000"/>
                    </a:schemeClr>
                  </a:outerShdw>
                </a:effectLst>
                <a:latin typeface="Calibri" charset="0"/>
                <a:ea typeface="Arial" charset="0"/>
              </a:rPr>
              <a:pPr algn="ctr" eaLnBrk="0" hangingPunct="0">
                <a:defRPr/>
              </a:pPr>
              <a:t>17</a:t>
            </a:fld>
            <a:r>
              <a:rPr lang="en-US" sz="1100" dirty="0">
                <a:ln w="0"/>
                <a:effectLst>
                  <a:outerShdw blurRad="38100" dist="19050" dir="2700000" algn="tl" rotWithShape="0">
                    <a:schemeClr val="dk1">
                      <a:alpha val="40000"/>
                    </a:schemeClr>
                  </a:outerShdw>
                </a:effectLst>
                <a:latin typeface="Calibri" charset="0"/>
                <a:ea typeface="Arial" charset="0"/>
              </a:rPr>
              <a:t> of 19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nvGraphicFramePr>
        <p:xfrm>
          <a:off x="333103" y="808851"/>
          <a:ext cx="6786153" cy="24829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379788" y="3679825"/>
            <a:ext cx="692150" cy="261938"/>
          </a:xfrm>
          <a:prstGeom prst="rect">
            <a:avLst/>
          </a:prstGeom>
          <a:noFill/>
        </p:spPr>
        <p:txBody>
          <a:bodyPr>
            <a:spAutoFit/>
          </a:bodyPr>
          <a:lstStyle/>
          <a:p>
            <a:pPr algn="ctr" eaLnBrk="0" hangingPunct="0">
              <a:defRPr/>
            </a:pPr>
            <a:fld id="{C3027164-B011-4478-95A4-39470F16A0E2}" type="slidenum">
              <a:rPr lang="en-US" sz="1100">
                <a:ln w="0"/>
                <a:effectLst>
                  <a:outerShdw blurRad="38100" dist="19050" dir="2700000" algn="tl" rotWithShape="0">
                    <a:schemeClr val="dk1">
                      <a:alpha val="40000"/>
                    </a:schemeClr>
                  </a:outerShdw>
                </a:effectLst>
                <a:latin typeface="Calibri" charset="0"/>
                <a:ea typeface="Arial" charset="0"/>
              </a:rPr>
              <a:pPr algn="ctr" eaLnBrk="0" hangingPunct="0">
                <a:defRPr/>
              </a:pPr>
              <a:t>18</a:t>
            </a:fld>
            <a:r>
              <a:rPr lang="en-US" sz="1100" dirty="0">
                <a:ln w="0"/>
                <a:effectLst>
                  <a:outerShdw blurRad="38100" dist="19050" dir="2700000" algn="tl" rotWithShape="0">
                    <a:schemeClr val="dk1">
                      <a:alpha val="40000"/>
                    </a:schemeClr>
                  </a:outerShdw>
                </a:effectLst>
                <a:latin typeface="Calibri" charset="0"/>
                <a:ea typeface="Arial" charset="0"/>
              </a:rPr>
              <a:t> of 19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dirty="0" smtClean="0"/>
              <a:t>Gracias!</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2208848" y="2311868"/>
            <a:ext cx="2897505" cy="1717393"/>
          </a:xfrm>
          <a:prstGeom prst="rect">
            <a:avLst/>
          </a:prstGeom>
        </p:spPr>
        <p:txBody>
          <a:bodyPr wrap="square">
            <a:spAutoFit/>
          </a:bodyPr>
          <a:lstStyle/>
          <a:p>
            <a:pPr algn="ctr">
              <a:buFont typeface="Arial" charset="0"/>
              <a:buNone/>
              <a:defRPr/>
            </a:pPr>
            <a:r>
              <a:rPr lang="fr-FR" altLang="en-US" sz="960" dirty="0" err="1">
                <a:solidFill>
                  <a:schemeClr val="bg1"/>
                </a:solidFill>
                <a:ea typeface="Arial Unicode MS" panose="020B0604020202020204" pitchFamily="34" charset="-128"/>
                <a:cs typeface="Arial" panose="020B0604020202020204" pitchFamily="34" charset="0"/>
              </a:rPr>
              <a:t>Secretaría</a:t>
            </a:r>
            <a:r>
              <a:rPr lang="fr-FR" altLang="en-US" sz="960" dirty="0">
                <a:solidFill>
                  <a:schemeClr val="bg1"/>
                </a:solidFill>
                <a:ea typeface="Arial Unicode MS" panose="020B0604020202020204" pitchFamily="34" charset="-128"/>
                <a:cs typeface="Arial" panose="020B0604020202020204" pitchFamily="34" charset="0"/>
              </a:rPr>
              <a:t> de la CIPF</a:t>
            </a:r>
          </a:p>
          <a:p>
            <a:pPr algn="ctr">
              <a:buFont typeface="Arial" charset="0"/>
              <a:buNone/>
              <a:defRPr/>
            </a:pPr>
            <a:endParaRPr lang="fr-FR" altLang="en-US" sz="960" dirty="0">
              <a:solidFill>
                <a:schemeClr val="bg1"/>
              </a:solidFill>
              <a:ea typeface="Arial Unicode MS" panose="020B0604020202020204" pitchFamily="34" charset="-128"/>
              <a:cs typeface="Arial" panose="020B0604020202020204" pitchFamily="34" charset="0"/>
            </a:endParaRPr>
          </a:p>
          <a:p>
            <a:pPr algn="ctr">
              <a:buFont typeface="Arial" charset="0"/>
              <a:buNone/>
              <a:defRPr/>
            </a:pPr>
            <a:r>
              <a:rPr lang="fr-FR" altLang="en-US" sz="960" dirty="0" err="1">
                <a:solidFill>
                  <a:schemeClr val="bg1"/>
                </a:solidFill>
                <a:ea typeface="Arial Unicode MS" panose="020B0604020202020204" pitchFamily="34" charset="-128"/>
                <a:cs typeface="Arial" panose="020B0604020202020204" pitchFamily="34" charset="0"/>
              </a:rPr>
              <a:t>Organización</a:t>
            </a:r>
            <a:r>
              <a:rPr lang="fr-FR" altLang="en-US" sz="960" dirty="0">
                <a:solidFill>
                  <a:schemeClr val="bg1"/>
                </a:solidFill>
                <a:ea typeface="Arial Unicode MS" panose="020B0604020202020204" pitchFamily="34" charset="-128"/>
                <a:cs typeface="Arial" panose="020B0604020202020204" pitchFamily="34" charset="0"/>
              </a:rPr>
              <a:t> de las </a:t>
            </a:r>
            <a:r>
              <a:rPr lang="fr-FR" altLang="en-US" sz="960" dirty="0" err="1">
                <a:solidFill>
                  <a:schemeClr val="bg1"/>
                </a:solidFill>
                <a:ea typeface="Arial Unicode MS" panose="020B0604020202020204" pitchFamily="34" charset="-128"/>
                <a:cs typeface="Arial" panose="020B0604020202020204" pitchFamily="34" charset="0"/>
              </a:rPr>
              <a:t>Naciones</a:t>
            </a:r>
            <a:r>
              <a:rPr lang="fr-FR" altLang="en-US" sz="960" dirty="0">
                <a:solidFill>
                  <a:schemeClr val="bg1"/>
                </a:solidFill>
                <a:ea typeface="Arial Unicode MS" panose="020B0604020202020204" pitchFamily="34" charset="-128"/>
                <a:cs typeface="Arial" panose="020B0604020202020204" pitchFamily="34" charset="0"/>
              </a:rPr>
              <a:t> </a:t>
            </a:r>
            <a:r>
              <a:rPr lang="fr-FR" altLang="en-US" sz="960" dirty="0" err="1">
                <a:solidFill>
                  <a:schemeClr val="bg1"/>
                </a:solidFill>
                <a:ea typeface="Arial Unicode MS" panose="020B0604020202020204" pitchFamily="34" charset="-128"/>
                <a:cs typeface="Arial" panose="020B0604020202020204" pitchFamily="34" charset="0"/>
              </a:rPr>
              <a:t>Unidas</a:t>
            </a:r>
            <a:r>
              <a:rPr lang="fr-FR" altLang="en-US" sz="960" dirty="0">
                <a:solidFill>
                  <a:schemeClr val="bg1"/>
                </a:solidFill>
                <a:ea typeface="Arial Unicode MS" panose="020B0604020202020204" pitchFamily="34" charset="-128"/>
                <a:cs typeface="Arial" panose="020B0604020202020204" pitchFamily="34" charset="0"/>
              </a:rPr>
              <a:t> para la </a:t>
            </a:r>
            <a:r>
              <a:rPr lang="fr-FR" altLang="en-US" sz="960" dirty="0" err="1">
                <a:solidFill>
                  <a:schemeClr val="bg1"/>
                </a:solidFill>
                <a:ea typeface="Arial Unicode MS" panose="020B0604020202020204" pitchFamily="34" charset="-128"/>
                <a:cs typeface="Arial" panose="020B0604020202020204" pitchFamily="34" charset="0"/>
              </a:rPr>
              <a:t>Alimentación</a:t>
            </a:r>
            <a:r>
              <a:rPr lang="fr-FR" altLang="en-US" sz="960" dirty="0">
                <a:solidFill>
                  <a:schemeClr val="bg1"/>
                </a:solidFill>
                <a:ea typeface="Arial Unicode MS" panose="020B0604020202020204" pitchFamily="34" charset="-128"/>
                <a:cs typeface="Arial" panose="020B0604020202020204" pitchFamily="34" charset="0"/>
              </a:rPr>
              <a:t> y la </a:t>
            </a:r>
            <a:r>
              <a:rPr lang="fr-FR" altLang="en-US" sz="960" dirty="0" err="1">
                <a:solidFill>
                  <a:schemeClr val="bg1"/>
                </a:solidFill>
                <a:ea typeface="Arial Unicode MS" panose="020B0604020202020204" pitchFamily="34" charset="-128"/>
                <a:cs typeface="Arial" panose="020B0604020202020204" pitchFamily="34" charset="0"/>
              </a:rPr>
              <a:t>Agricultura</a:t>
            </a:r>
            <a:endParaRPr lang="fr-FR" altLang="en-US" sz="960" dirty="0">
              <a:solidFill>
                <a:schemeClr val="bg1"/>
              </a:solidFill>
              <a:ea typeface="Arial Unicode MS" panose="020B0604020202020204" pitchFamily="34" charset="-128"/>
              <a:cs typeface="Arial" panose="020B0604020202020204" pitchFamily="34" charset="0"/>
            </a:endParaRPr>
          </a:p>
          <a:p>
            <a:pPr algn="ctr">
              <a:buFont typeface="Arial" charset="0"/>
              <a:buNone/>
              <a:defRPr/>
            </a:pPr>
            <a:r>
              <a:rPr lang="fr-FR" altLang="en-US" sz="960" dirty="0" err="1">
                <a:solidFill>
                  <a:schemeClr val="bg1"/>
                </a:solidFill>
                <a:ea typeface="Arial Unicode MS" panose="020B0604020202020204" pitchFamily="34" charset="-128"/>
                <a:cs typeface="Arial" panose="020B0604020202020204" pitchFamily="34" charset="0"/>
              </a:rPr>
              <a:t>Viale</a:t>
            </a:r>
            <a:r>
              <a:rPr lang="fr-FR" altLang="en-US" sz="960" dirty="0">
                <a:solidFill>
                  <a:schemeClr val="bg1"/>
                </a:solidFill>
                <a:ea typeface="Arial Unicode MS" panose="020B0604020202020204" pitchFamily="34" charset="-128"/>
                <a:cs typeface="Arial" panose="020B0604020202020204" pitchFamily="34" charset="0"/>
              </a:rPr>
              <a:t> delle Terme di Caracalla, 00153 Rome, Italy </a:t>
            </a:r>
          </a:p>
          <a:p>
            <a:pPr algn="ctr">
              <a:buFont typeface="Arial" charset="0"/>
              <a:buNone/>
              <a:defRPr/>
            </a:pPr>
            <a:r>
              <a:rPr lang="fr-FR" altLang="en-US" sz="960" dirty="0">
                <a:solidFill>
                  <a:schemeClr val="bg1"/>
                </a:solidFill>
                <a:ea typeface="Arial Unicode MS" panose="020B0604020202020204" pitchFamily="34" charset="-128"/>
                <a:cs typeface="Arial" panose="020B0604020202020204" pitchFamily="34" charset="0"/>
              </a:rPr>
              <a:t>Tel.: +39-0657054812</a:t>
            </a:r>
            <a:br>
              <a:rPr lang="fr-FR" altLang="en-US" sz="960" dirty="0">
                <a:solidFill>
                  <a:schemeClr val="bg1"/>
                </a:solidFill>
                <a:ea typeface="Arial Unicode MS" panose="020B0604020202020204" pitchFamily="34" charset="-128"/>
                <a:cs typeface="Arial" panose="020B0604020202020204" pitchFamily="34" charset="0"/>
              </a:rPr>
            </a:br>
            <a:r>
              <a:rPr lang="fr-FR" altLang="en-US" sz="960" dirty="0">
                <a:solidFill>
                  <a:schemeClr val="bg1"/>
                </a:solidFill>
                <a:ea typeface="Arial Unicode MS" panose="020B0604020202020204" pitchFamily="34" charset="-128"/>
                <a:cs typeface="Arial" panose="020B0604020202020204" pitchFamily="34" charset="0"/>
              </a:rPr>
              <a:t>Correo: </a:t>
            </a:r>
            <a:r>
              <a:rPr lang="fr-FR" altLang="en-US" sz="960" dirty="0">
                <a:solidFill>
                  <a:schemeClr val="bg1"/>
                </a:solidFill>
                <a:ea typeface="Arial Unicode MS" panose="020B0604020202020204" pitchFamily="34" charset="-128"/>
                <a:cs typeface="Arial" panose="020B0604020202020204" pitchFamily="34" charset="0"/>
                <a:hlinkClick r:id="rId2"/>
              </a:rPr>
              <a:t>IPPC@fao.org</a:t>
            </a:r>
            <a:endParaRPr lang="fr-FR" altLang="en-US" sz="960" dirty="0">
              <a:solidFill>
                <a:schemeClr val="bg1"/>
              </a:solidFill>
              <a:ea typeface="Arial Unicode MS" panose="020B0604020202020204" pitchFamily="34" charset="-128"/>
              <a:cs typeface="Arial" panose="020B0604020202020204" pitchFamily="34" charset="0"/>
            </a:endParaRPr>
          </a:p>
          <a:p>
            <a:pPr algn="ctr">
              <a:buFont typeface="Arial" charset="0"/>
              <a:buNone/>
              <a:defRPr/>
            </a:pPr>
            <a:endParaRPr lang="fr-FR" altLang="en-US" sz="960" dirty="0">
              <a:solidFill>
                <a:schemeClr val="bg1"/>
              </a:solidFill>
              <a:ea typeface="Arial Unicode MS" panose="020B0604020202020204" pitchFamily="34" charset="-128"/>
              <a:cs typeface="Arial" panose="020B0604020202020204" pitchFamily="34" charset="0"/>
            </a:endParaRPr>
          </a:p>
          <a:p>
            <a:pPr algn="ctr">
              <a:buFont typeface="Arial" charset="0"/>
              <a:buNone/>
              <a:defRPr/>
            </a:pPr>
            <a:r>
              <a:rPr lang="fr-FR" altLang="en-US" sz="960" dirty="0" err="1">
                <a:solidFill>
                  <a:schemeClr val="bg1"/>
                </a:solidFill>
                <a:ea typeface="Arial Unicode MS" panose="020B0604020202020204" pitchFamily="34" charset="-128"/>
                <a:cs typeface="Arial" panose="020B0604020202020204" pitchFamily="34" charset="0"/>
              </a:rPr>
              <a:t>Sítios</a:t>
            </a:r>
            <a:r>
              <a:rPr lang="fr-FR" altLang="en-US" sz="960" dirty="0">
                <a:solidFill>
                  <a:schemeClr val="bg1"/>
                </a:solidFill>
                <a:ea typeface="Arial Unicode MS" panose="020B0604020202020204" pitchFamily="34" charset="-128"/>
                <a:cs typeface="Arial" panose="020B0604020202020204" pitchFamily="34" charset="0"/>
              </a:rPr>
              <a:t>: </a:t>
            </a:r>
          </a:p>
          <a:p>
            <a:pPr algn="ctr">
              <a:buNone/>
              <a:defRPr/>
            </a:pPr>
            <a:r>
              <a:rPr lang="fr-FR" altLang="en-US" sz="960" dirty="0">
                <a:solidFill>
                  <a:schemeClr val="bg1"/>
                </a:solidFill>
                <a:ea typeface="Arial Unicode MS" panose="020B0604020202020204" pitchFamily="34" charset="-128"/>
                <a:cs typeface="Arial" panose="020B0604020202020204" pitchFamily="34" charset="0"/>
                <a:hlinkClick r:id="" action="ppaction://noaction"/>
              </a:rPr>
              <a:t>www.ippc.org</a:t>
            </a:r>
            <a:endParaRPr lang="fr-FR" altLang="en-US" sz="960" dirty="0">
              <a:solidFill>
                <a:schemeClr val="bg1"/>
              </a:solidFill>
              <a:ea typeface="Arial Unicode MS" panose="020B0604020202020204" pitchFamily="34" charset="-128"/>
              <a:cs typeface="Arial" panose="020B0604020202020204" pitchFamily="34" charset="0"/>
            </a:endParaRPr>
          </a:p>
          <a:p>
            <a:pPr algn="ctr">
              <a:buFont typeface="Arial" charset="0"/>
              <a:buNone/>
              <a:defRPr/>
            </a:pPr>
            <a:r>
              <a:rPr lang="fr-FR" altLang="en-US" sz="960" dirty="0">
                <a:solidFill>
                  <a:schemeClr val="bg1"/>
                </a:solidFill>
                <a:ea typeface="Arial Unicode MS" panose="020B0604020202020204" pitchFamily="34" charset="-128"/>
                <a:cs typeface="Arial" panose="020B0604020202020204" pitchFamily="34" charset="0"/>
                <a:hlinkClick r:id="" action="ppaction://noaction"/>
              </a:rPr>
              <a:t>www.fao.org</a:t>
            </a:r>
          </a:p>
        </p:txBody>
      </p:sp>
    </p:spTree>
    <p:extLst>
      <p:ext uri="{BB962C8B-B14F-4D97-AF65-F5344CB8AC3E}">
        <p14:creationId xmlns:p14="http://schemas.microsoft.com/office/powerpoint/2010/main" val="34676526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Left Arrow 4"/>
          <p:cNvSpPr/>
          <p:nvPr/>
        </p:nvSpPr>
        <p:spPr>
          <a:xfrm rot="10800000">
            <a:off x="2582863" y="2700338"/>
            <a:ext cx="544512" cy="390525"/>
          </a:xfrm>
          <a:prstGeom prst="leftArrow">
            <a:avLst>
              <a:gd name="adj1" fmla="val 60000"/>
              <a:gd name="adj2" fmla="val 50000"/>
            </a:avLst>
          </a:prstGeom>
          <a:solidFill>
            <a:schemeClr val="accent3">
              <a:lumMod val="20000"/>
              <a:lumOff val="80000"/>
            </a:schemeClr>
          </a:solidFill>
          <a:ln>
            <a:solidFill>
              <a:schemeClr val="accent3"/>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 name="Left Arrow 4"/>
          <p:cNvSpPr/>
          <p:nvPr/>
        </p:nvSpPr>
        <p:spPr>
          <a:xfrm rot="10800000">
            <a:off x="3984625" y="1182688"/>
            <a:ext cx="547688" cy="388937"/>
          </a:xfrm>
          <a:prstGeom prst="leftArrow">
            <a:avLst>
              <a:gd name="adj1" fmla="val 60000"/>
              <a:gd name="adj2" fmla="val 50000"/>
            </a:avLst>
          </a:prstGeom>
          <a:solidFill>
            <a:schemeClr val="accent3">
              <a:lumMod val="20000"/>
              <a:lumOff val="80000"/>
            </a:schemeClr>
          </a:solidFill>
          <a:ln>
            <a:solidFill>
              <a:schemeClr val="accent3"/>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 name="Freeform 5"/>
          <p:cNvSpPr/>
          <p:nvPr/>
        </p:nvSpPr>
        <p:spPr>
          <a:xfrm>
            <a:off x="4532313" y="744538"/>
            <a:ext cx="2325687" cy="1265237"/>
          </a:xfrm>
          <a:custGeom>
            <a:avLst/>
            <a:gdLst>
              <a:gd name="connsiteX0" fmla="*/ 0 w 1695735"/>
              <a:gd name="connsiteY0" fmla="*/ 135659 h 1356588"/>
              <a:gd name="connsiteX1" fmla="*/ 135659 w 1695735"/>
              <a:gd name="connsiteY1" fmla="*/ 0 h 1356588"/>
              <a:gd name="connsiteX2" fmla="*/ 1560076 w 1695735"/>
              <a:gd name="connsiteY2" fmla="*/ 0 h 1356588"/>
              <a:gd name="connsiteX3" fmla="*/ 1695735 w 1695735"/>
              <a:gd name="connsiteY3" fmla="*/ 135659 h 1356588"/>
              <a:gd name="connsiteX4" fmla="*/ 1695735 w 1695735"/>
              <a:gd name="connsiteY4" fmla="*/ 1220929 h 1356588"/>
              <a:gd name="connsiteX5" fmla="*/ 1560076 w 1695735"/>
              <a:gd name="connsiteY5" fmla="*/ 1356588 h 1356588"/>
              <a:gd name="connsiteX6" fmla="*/ 135659 w 1695735"/>
              <a:gd name="connsiteY6" fmla="*/ 1356588 h 1356588"/>
              <a:gd name="connsiteX7" fmla="*/ 0 w 1695735"/>
              <a:gd name="connsiteY7" fmla="*/ 1220929 h 1356588"/>
              <a:gd name="connsiteX8" fmla="*/ 0 w 1695735"/>
              <a:gd name="connsiteY8" fmla="*/ 135659 h 135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5735" h="1356588">
                <a:moveTo>
                  <a:pt x="0" y="135659"/>
                </a:moveTo>
                <a:cubicBezTo>
                  <a:pt x="0" y="60737"/>
                  <a:pt x="60737" y="0"/>
                  <a:pt x="135659" y="0"/>
                </a:cubicBezTo>
                <a:lnTo>
                  <a:pt x="1560076" y="0"/>
                </a:lnTo>
                <a:cubicBezTo>
                  <a:pt x="1634998" y="0"/>
                  <a:pt x="1695735" y="60737"/>
                  <a:pt x="1695735" y="135659"/>
                </a:cubicBezTo>
                <a:lnTo>
                  <a:pt x="1695735" y="1220929"/>
                </a:lnTo>
                <a:cubicBezTo>
                  <a:pt x="1695735" y="1295851"/>
                  <a:pt x="1634998" y="1356588"/>
                  <a:pt x="1560076" y="1356588"/>
                </a:cubicBezTo>
                <a:lnTo>
                  <a:pt x="135659" y="1356588"/>
                </a:lnTo>
                <a:cubicBezTo>
                  <a:pt x="60737" y="1356588"/>
                  <a:pt x="0" y="1295851"/>
                  <a:pt x="0" y="1220929"/>
                </a:cubicBezTo>
                <a:lnTo>
                  <a:pt x="0" y="135659"/>
                </a:lnTo>
                <a:close/>
              </a:path>
            </a:pathLst>
          </a:custGeom>
          <a:solidFill>
            <a:schemeClr val="accent3">
              <a:lumMod val="20000"/>
              <a:lumOff val="80000"/>
            </a:schemeClr>
          </a:solidFill>
          <a:ln>
            <a:solidFill>
              <a:schemeClr val="accent3"/>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8699" tIns="38699" rIns="38699" bIns="38699" spcCol="1270" anchor="ctr"/>
          <a:lstStyle/>
          <a:p>
            <a:pPr indent="-274320" algn="ctr" eaLnBrk="0" hangingPunct="0">
              <a:lnSpc>
                <a:spcPct val="90000"/>
              </a:lnSpc>
              <a:defRPr/>
            </a:pPr>
            <a:r>
              <a:rPr lang="es-ES" altLang="ja-JP" sz="1200">
                <a:solidFill>
                  <a:schemeClr val="tx1"/>
                </a:solidFill>
                <a:cs typeface="Arial" panose="020B0604020202020204" pitchFamily="34" charset="0"/>
              </a:rPr>
              <a:t>Debido a eso, asegúrese de usar únicamente la </a:t>
            </a:r>
            <a:r>
              <a:rPr lang="es-ES" altLang="ja-JP" sz="1200" b="1">
                <a:solidFill>
                  <a:schemeClr val="tx1"/>
                </a:solidFill>
                <a:cs typeface="Arial" panose="020B0604020202020204" pitchFamily="34" charset="0"/>
              </a:rPr>
              <a:t>última versión </a:t>
            </a:r>
            <a:r>
              <a:rPr lang="es-ES" altLang="ja-JP" sz="1200">
                <a:solidFill>
                  <a:schemeClr val="tx1"/>
                </a:solidFill>
                <a:cs typeface="Arial" panose="020B0604020202020204" pitchFamily="34" charset="0"/>
              </a:rPr>
              <a:t>del Glosario </a:t>
            </a:r>
            <a:br>
              <a:rPr lang="es-ES" altLang="ja-JP" sz="1200">
                <a:solidFill>
                  <a:schemeClr val="tx1"/>
                </a:solidFill>
                <a:cs typeface="Arial" panose="020B0604020202020204" pitchFamily="34" charset="0"/>
              </a:rPr>
            </a:br>
            <a:r>
              <a:rPr lang="es-ES" altLang="ja-JP" sz="1200">
                <a:solidFill>
                  <a:schemeClr val="tx1"/>
                </a:solidFill>
                <a:cs typeface="Arial" panose="020B0604020202020204" pitchFamily="34" charset="0"/>
              </a:rPr>
              <a:t>(disponible en </a:t>
            </a:r>
            <a:r>
              <a:rPr lang="es-ES" altLang="ja-JP" sz="1200" b="1">
                <a:solidFill>
                  <a:schemeClr val="tx1"/>
                </a:solidFill>
                <a:cs typeface="Arial" panose="020B0604020202020204" pitchFamily="34" charset="0"/>
                <a:hlinkClick r:id="rId3"/>
              </a:rPr>
              <a:t>www.ippc.int</a:t>
            </a:r>
            <a:r>
              <a:rPr lang="es-ES" altLang="ja-JP" sz="1200">
                <a:solidFill>
                  <a:schemeClr val="tx1"/>
                </a:solidFill>
                <a:cs typeface="Arial" panose="020B0604020202020204" pitchFamily="34" charset="0"/>
              </a:rPr>
              <a:t>)!</a:t>
            </a:r>
          </a:p>
        </p:txBody>
      </p:sp>
      <p:sp>
        <p:nvSpPr>
          <p:cNvPr id="7" name="Left Arrow 6"/>
          <p:cNvSpPr/>
          <p:nvPr/>
        </p:nvSpPr>
        <p:spPr>
          <a:xfrm rot="17763943">
            <a:off x="1119188" y="1782762"/>
            <a:ext cx="573088" cy="398463"/>
          </a:xfrm>
          <a:prstGeom prst="leftArrow">
            <a:avLst>
              <a:gd name="adj1" fmla="val 60000"/>
              <a:gd name="adj2" fmla="val 50000"/>
            </a:avLst>
          </a:prstGeom>
          <a:solidFill>
            <a:schemeClr val="accent3">
              <a:lumMod val="20000"/>
              <a:lumOff val="80000"/>
            </a:schemeClr>
          </a:solidFill>
          <a:ln>
            <a:solidFill>
              <a:schemeClr val="accent3"/>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8" name="Freeform 7"/>
          <p:cNvSpPr/>
          <p:nvPr/>
        </p:nvSpPr>
        <p:spPr>
          <a:xfrm>
            <a:off x="384175" y="2246313"/>
            <a:ext cx="2198688" cy="1277937"/>
          </a:xfrm>
          <a:custGeom>
            <a:avLst/>
            <a:gdLst>
              <a:gd name="connsiteX0" fmla="*/ 0 w 1695735"/>
              <a:gd name="connsiteY0" fmla="*/ 135659 h 1356588"/>
              <a:gd name="connsiteX1" fmla="*/ 135659 w 1695735"/>
              <a:gd name="connsiteY1" fmla="*/ 0 h 1356588"/>
              <a:gd name="connsiteX2" fmla="*/ 1560076 w 1695735"/>
              <a:gd name="connsiteY2" fmla="*/ 0 h 1356588"/>
              <a:gd name="connsiteX3" fmla="*/ 1695735 w 1695735"/>
              <a:gd name="connsiteY3" fmla="*/ 135659 h 1356588"/>
              <a:gd name="connsiteX4" fmla="*/ 1695735 w 1695735"/>
              <a:gd name="connsiteY4" fmla="*/ 1220929 h 1356588"/>
              <a:gd name="connsiteX5" fmla="*/ 1560076 w 1695735"/>
              <a:gd name="connsiteY5" fmla="*/ 1356588 h 1356588"/>
              <a:gd name="connsiteX6" fmla="*/ 135659 w 1695735"/>
              <a:gd name="connsiteY6" fmla="*/ 1356588 h 1356588"/>
              <a:gd name="connsiteX7" fmla="*/ 0 w 1695735"/>
              <a:gd name="connsiteY7" fmla="*/ 1220929 h 1356588"/>
              <a:gd name="connsiteX8" fmla="*/ 0 w 1695735"/>
              <a:gd name="connsiteY8" fmla="*/ 135659 h 135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5735" h="1356588">
                <a:moveTo>
                  <a:pt x="0" y="135659"/>
                </a:moveTo>
                <a:cubicBezTo>
                  <a:pt x="0" y="60737"/>
                  <a:pt x="60737" y="0"/>
                  <a:pt x="135659" y="0"/>
                </a:cubicBezTo>
                <a:lnTo>
                  <a:pt x="1560076" y="0"/>
                </a:lnTo>
                <a:cubicBezTo>
                  <a:pt x="1634998" y="0"/>
                  <a:pt x="1695735" y="60737"/>
                  <a:pt x="1695735" y="135659"/>
                </a:cubicBezTo>
                <a:lnTo>
                  <a:pt x="1695735" y="1220929"/>
                </a:lnTo>
                <a:cubicBezTo>
                  <a:pt x="1695735" y="1295851"/>
                  <a:pt x="1634998" y="1356588"/>
                  <a:pt x="1560076" y="1356588"/>
                </a:cubicBezTo>
                <a:lnTo>
                  <a:pt x="135659" y="1356588"/>
                </a:lnTo>
                <a:cubicBezTo>
                  <a:pt x="60737" y="1356588"/>
                  <a:pt x="0" y="1295851"/>
                  <a:pt x="0" y="1220929"/>
                </a:cubicBezTo>
                <a:lnTo>
                  <a:pt x="0" y="135659"/>
                </a:lnTo>
                <a:close/>
              </a:path>
            </a:pathLst>
          </a:custGeom>
          <a:solidFill>
            <a:schemeClr val="accent6">
              <a:lumMod val="20000"/>
              <a:lumOff val="80000"/>
            </a:schemeClr>
          </a:solidFill>
          <a:ln>
            <a:solidFill>
              <a:schemeClr val="accent6"/>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8699" tIns="38699" rIns="38699" bIns="38699" spcCol="1270" anchor="ctr"/>
          <a:lstStyle/>
          <a:p>
            <a:pPr indent="-274320" algn="ctr" eaLnBrk="0" hangingPunct="0">
              <a:spcAft>
                <a:spcPts val="360"/>
              </a:spcAft>
              <a:defRPr/>
            </a:pPr>
            <a:r>
              <a:rPr lang="es-ES" altLang="ja-JP" sz="1200" kern="900">
                <a:solidFill>
                  <a:schemeClr val="tx1"/>
                </a:solidFill>
                <a:cs typeface="Arial" panose="020B0604020202020204" pitchFamily="34" charset="0"/>
              </a:rPr>
              <a:t>En el Borrador</a:t>
            </a:r>
            <a:r>
              <a:rPr lang="es-ES" altLang="ja-JP" sz="1200" b="1" kern="900">
                <a:solidFill>
                  <a:schemeClr val="tx1"/>
                </a:solidFill>
                <a:cs typeface="Arial" panose="020B0604020202020204" pitchFamily="34" charset="0"/>
              </a:rPr>
              <a:t> 2021 Enmiendas a la NIMF 5</a:t>
            </a:r>
            <a:r>
              <a:rPr lang="es-ES" altLang="ja-JP" sz="1200" kern="900">
                <a:solidFill>
                  <a:schemeClr val="tx1"/>
                </a:solidFill>
                <a:cs typeface="Arial" panose="020B0604020202020204" pitchFamily="34" charset="0"/>
              </a:rPr>
              <a:t>, </a:t>
            </a:r>
            <a:br>
              <a:rPr lang="es-ES" altLang="ja-JP" sz="1200" kern="900">
                <a:solidFill>
                  <a:schemeClr val="tx1"/>
                </a:solidFill>
                <a:cs typeface="Arial" panose="020B0604020202020204" pitchFamily="34" charset="0"/>
              </a:rPr>
            </a:br>
            <a:r>
              <a:rPr lang="es-ES" altLang="ja-JP" sz="1200" kern="900">
                <a:solidFill>
                  <a:schemeClr val="tx1"/>
                </a:solidFill>
                <a:cs typeface="Arial" panose="020B0604020202020204" pitchFamily="34" charset="0"/>
              </a:rPr>
              <a:t>las propuestas son:</a:t>
            </a:r>
          </a:p>
          <a:p>
            <a:pPr algn="ctr" eaLnBrk="0" hangingPunct="0">
              <a:lnSpc>
                <a:spcPct val="90000"/>
              </a:lnSpc>
              <a:defRPr/>
            </a:pPr>
            <a:r>
              <a:rPr lang="es-ES" altLang="ja-JP" sz="1200" b="1">
                <a:solidFill>
                  <a:srgbClr val="FF0000"/>
                </a:solidFill>
                <a:cs typeface="Arial" panose="020B0604020202020204" pitchFamily="34" charset="0"/>
              </a:rPr>
              <a:t>3 adiciones </a:t>
            </a:r>
          </a:p>
          <a:p>
            <a:pPr algn="ctr" eaLnBrk="0" hangingPunct="0">
              <a:lnSpc>
                <a:spcPct val="90000"/>
              </a:lnSpc>
              <a:defRPr/>
            </a:pPr>
            <a:r>
              <a:rPr lang="es-ES" altLang="ja-JP" sz="1200" b="1">
                <a:solidFill>
                  <a:srgbClr val="FF0000"/>
                </a:solidFill>
                <a:cs typeface="Arial" panose="020B0604020202020204" pitchFamily="34" charset="0"/>
              </a:rPr>
              <a:t>10 revisiones</a:t>
            </a:r>
          </a:p>
          <a:p>
            <a:pPr algn="ctr" eaLnBrk="0" hangingPunct="0">
              <a:lnSpc>
                <a:spcPct val="90000"/>
              </a:lnSpc>
              <a:defRPr/>
            </a:pPr>
            <a:r>
              <a:rPr lang="es-ES" altLang="ja-JP" sz="1200" b="1">
                <a:solidFill>
                  <a:srgbClr val="FF0000"/>
                </a:solidFill>
                <a:cs typeface="Arial" panose="020B0604020202020204" pitchFamily="34" charset="0"/>
              </a:rPr>
              <a:t>1 eliminación</a:t>
            </a:r>
          </a:p>
          <a:p>
            <a:pPr algn="ctr" eaLnBrk="0" hangingPunct="0">
              <a:lnSpc>
                <a:spcPct val="90000"/>
              </a:lnSpc>
              <a:defRPr/>
            </a:pPr>
            <a:endParaRPr lang="es-ES" altLang="ja-JP" sz="1200" b="1">
              <a:solidFill>
                <a:srgbClr val="FF0000"/>
              </a:solidFill>
              <a:cs typeface="Arial" panose="020B0604020202020204" pitchFamily="34" charset="0"/>
            </a:endParaRPr>
          </a:p>
        </p:txBody>
      </p:sp>
      <p:sp>
        <p:nvSpPr>
          <p:cNvPr id="9" name="Freeform 8"/>
          <p:cNvSpPr/>
          <p:nvPr/>
        </p:nvSpPr>
        <p:spPr>
          <a:xfrm>
            <a:off x="384175" y="744538"/>
            <a:ext cx="3600450" cy="1265237"/>
          </a:xfrm>
          <a:custGeom>
            <a:avLst/>
            <a:gdLst>
              <a:gd name="connsiteX0" fmla="*/ 0 w 1784985"/>
              <a:gd name="connsiteY0" fmla="*/ 892493 h 1784985"/>
              <a:gd name="connsiteX1" fmla="*/ 892493 w 1784985"/>
              <a:gd name="connsiteY1" fmla="*/ 0 h 1784985"/>
              <a:gd name="connsiteX2" fmla="*/ 1784986 w 1784985"/>
              <a:gd name="connsiteY2" fmla="*/ 892493 h 1784985"/>
              <a:gd name="connsiteX3" fmla="*/ 892493 w 1784985"/>
              <a:gd name="connsiteY3" fmla="*/ 1784986 h 1784985"/>
              <a:gd name="connsiteX4" fmla="*/ 0 w 1784985"/>
              <a:gd name="connsiteY4" fmla="*/ 892493 h 17849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4985" h="1784985">
                <a:moveTo>
                  <a:pt x="0" y="892493"/>
                </a:moveTo>
                <a:cubicBezTo>
                  <a:pt x="0" y="399583"/>
                  <a:pt x="399583" y="0"/>
                  <a:pt x="892493" y="0"/>
                </a:cubicBezTo>
                <a:cubicBezTo>
                  <a:pt x="1385403" y="0"/>
                  <a:pt x="1784986" y="399583"/>
                  <a:pt x="1784986" y="892493"/>
                </a:cubicBezTo>
                <a:cubicBezTo>
                  <a:pt x="1784986" y="1385403"/>
                  <a:pt x="1385403" y="1784986"/>
                  <a:pt x="892493" y="1784986"/>
                </a:cubicBezTo>
                <a:cubicBezTo>
                  <a:pt x="399583" y="1784986"/>
                  <a:pt x="0" y="1385403"/>
                  <a:pt x="0" y="892493"/>
                </a:cubicBezTo>
                <a:close/>
              </a:path>
            </a:pathLst>
          </a:custGeom>
          <a:ln/>
        </p:spPr>
        <p:style>
          <a:lnRef idx="2">
            <a:schemeClr val="accent1">
              <a:shade val="50000"/>
            </a:schemeClr>
          </a:lnRef>
          <a:fillRef idx="1">
            <a:schemeClr val="accent1"/>
          </a:fillRef>
          <a:effectRef idx="0">
            <a:schemeClr val="accent1"/>
          </a:effectRef>
          <a:fontRef idx="minor">
            <a:schemeClr val="lt1"/>
          </a:fontRef>
        </p:style>
        <p:txBody>
          <a:bodyPr lIns="165606" tIns="165606" rIns="165606" bIns="165606" spcCol="1270" anchor="ctr"/>
          <a:lstStyle/>
          <a:p>
            <a:pPr indent="-274320" algn="ctr" eaLnBrk="0" hangingPunct="0">
              <a:lnSpc>
                <a:spcPct val="90000"/>
              </a:lnSpc>
              <a:defRPr/>
            </a:pPr>
            <a:r>
              <a:rPr lang="es-ES" altLang="ja-JP" sz="1200" b="1">
                <a:solidFill>
                  <a:schemeClr val="bg1"/>
                </a:solidFill>
                <a:effectLst>
                  <a:outerShdw blurRad="38100" dist="38100" dir="2700000" algn="tl">
                    <a:srgbClr val="000000">
                      <a:alpha val="43137"/>
                    </a:srgbClr>
                  </a:outerShdw>
                </a:effectLst>
                <a:cs typeface="Arial" panose="020B0604020202020204" pitchFamily="34" charset="0"/>
              </a:rPr>
              <a:t>El Glosario se actualiza constantemente. Esto puede implicar: </a:t>
            </a:r>
          </a:p>
          <a:p>
            <a:pPr indent="-274320" algn="ctr" eaLnBrk="0" hangingPunct="0">
              <a:lnSpc>
                <a:spcPct val="90000"/>
              </a:lnSpc>
              <a:defRPr/>
            </a:pPr>
            <a:r>
              <a:rPr lang="es-ES" altLang="ja-JP" sz="1200">
                <a:solidFill>
                  <a:schemeClr val="bg1"/>
                </a:solidFill>
                <a:effectLst>
                  <a:outerShdw blurRad="38100" dist="38100" dir="2700000" algn="tl">
                    <a:srgbClr val="000000">
                      <a:alpha val="43137"/>
                    </a:srgbClr>
                  </a:outerShdw>
                </a:effectLst>
                <a:cs typeface="Arial" panose="020B0604020202020204" pitchFamily="34" charset="0"/>
              </a:rPr>
              <a:t>adiciones, revisiones, eliminación</a:t>
            </a:r>
          </a:p>
        </p:txBody>
      </p:sp>
      <p:sp>
        <p:nvSpPr>
          <p:cNvPr id="10" name="Freeform 7"/>
          <p:cNvSpPr/>
          <p:nvPr/>
        </p:nvSpPr>
        <p:spPr>
          <a:xfrm>
            <a:off x="3127375" y="2246313"/>
            <a:ext cx="3730625" cy="1277937"/>
          </a:xfrm>
          <a:custGeom>
            <a:avLst/>
            <a:gdLst>
              <a:gd name="connsiteX0" fmla="*/ 0 w 1695735"/>
              <a:gd name="connsiteY0" fmla="*/ 135659 h 1356588"/>
              <a:gd name="connsiteX1" fmla="*/ 135659 w 1695735"/>
              <a:gd name="connsiteY1" fmla="*/ 0 h 1356588"/>
              <a:gd name="connsiteX2" fmla="*/ 1560076 w 1695735"/>
              <a:gd name="connsiteY2" fmla="*/ 0 h 1356588"/>
              <a:gd name="connsiteX3" fmla="*/ 1695735 w 1695735"/>
              <a:gd name="connsiteY3" fmla="*/ 135659 h 1356588"/>
              <a:gd name="connsiteX4" fmla="*/ 1695735 w 1695735"/>
              <a:gd name="connsiteY4" fmla="*/ 1220929 h 1356588"/>
              <a:gd name="connsiteX5" fmla="*/ 1560076 w 1695735"/>
              <a:gd name="connsiteY5" fmla="*/ 1356588 h 1356588"/>
              <a:gd name="connsiteX6" fmla="*/ 135659 w 1695735"/>
              <a:gd name="connsiteY6" fmla="*/ 1356588 h 1356588"/>
              <a:gd name="connsiteX7" fmla="*/ 0 w 1695735"/>
              <a:gd name="connsiteY7" fmla="*/ 1220929 h 1356588"/>
              <a:gd name="connsiteX8" fmla="*/ 0 w 1695735"/>
              <a:gd name="connsiteY8" fmla="*/ 135659 h 135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5735" h="1356588">
                <a:moveTo>
                  <a:pt x="0" y="135659"/>
                </a:moveTo>
                <a:cubicBezTo>
                  <a:pt x="0" y="60737"/>
                  <a:pt x="60737" y="0"/>
                  <a:pt x="135659" y="0"/>
                </a:cubicBezTo>
                <a:lnTo>
                  <a:pt x="1560076" y="0"/>
                </a:lnTo>
                <a:cubicBezTo>
                  <a:pt x="1634998" y="0"/>
                  <a:pt x="1695735" y="60737"/>
                  <a:pt x="1695735" y="135659"/>
                </a:cubicBezTo>
                <a:lnTo>
                  <a:pt x="1695735" y="1220929"/>
                </a:lnTo>
                <a:cubicBezTo>
                  <a:pt x="1695735" y="1295851"/>
                  <a:pt x="1634998" y="1356588"/>
                  <a:pt x="1560076" y="1356588"/>
                </a:cubicBezTo>
                <a:lnTo>
                  <a:pt x="135659" y="1356588"/>
                </a:lnTo>
                <a:cubicBezTo>
                  <a:pt x="60737" y="1356588"/>
                  <a:pt x="0" y="1295851"/>
                  <a:pt x="0" y="1220929"/>
                </a:cubicBezTo>
                <a:lnTo>
                  <a:pt x="0" y="135659"/>
                </a:lnTo>
                <a:close/>
              </a:path>
            </a:pathLst>
          </a:custGeom>
          <a:solidFill>
            <a:schemeClr val="accent6">
              <a:lumMod val="20000"/>
              <a:lumOff val="80000"/>
            </a:schemeClr>
          </a:solidFill>
          <a:ln>
            <a:solidFill>
              <a:schemeClr val="accent6"/>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8699" tIns="38699" rIns="38699" bIns="38699" spcCol="1270" anchor="ctr"/>
          <a:lstStyle/>
          <a:p>
            <a:pPr marL="171450" indent="-171450" eaLnBrk="0" hangingPunct="0">
              <a:lnSpc>
                <a:spcPct val="90000"/>
              </a:lnSpc>
              <a:spcAft>
                <a:spcPts val="360"/>
              </a:spcAft>
              <a:buFont typeface="Arial" panose="020B0604020202020204" pitchFamily="34" charset="0"/>
              <a:buChar char="•"/>
              <a:defRPr/>
            </a:pPr>
            <a:r>
              <a:rPr lang="es-ES" altLang="ja-JP" sz="1200" b="1" dirty="0">
                <a:solidFill>
                  <a:srgbClr val="FF0000"/>
                </a:solidFill>
                <a:cs typeface="Arial" panose="020B0604020202020204" pitchFamily="34" charset="0"/>
              </a:rPr>
              <a:t>PTG</a:t>
            </a:r>
            <a:r>
              <a:rPr lang="es-ES" altLang="ja-JP" sz="1200" dirty="0">
                <a:solidFill>
                  <a:srgbClr val="FF0000"/>
                </a:solidFill>
                <a:cs typeface="Arial" panose="020B0604020202020204" pitchFamily="34" charset="0"/>
              </a:rPr>
              <a:t>: Enero 2021</a:t>
            </a:r>
          </a:p>
          <a:p>
            <a:pPr marL="171450" indent="-171450" eaLnBrk="0" hangingPunct="0">
              <a:lnSpc>
                <a:spcPct val="90000"/>
              </a:lnSpc>
              <a:spcAft>
                <a:spcPts val="360"/>
              </a:spcAft>
              <a:buFont typeface="Arial" panose="020B0604020202020204" pitchFamily="34" charset="0"/>
              <a:buChar char="•"/>
              <a:defRPr/>
            </a:pPr>
            <a:r>
              <a:rPr lang="es-ES" altLang="ja-JP" sz="1200" b="1" dirty="0">
                <a:solidFill>
                  <a:srgbClr val="FF0000"/>
                </a:solidFill>
                <a:cs typeface="Arial" panose="020B0604020202020204" pitchFamily="34" charset="0"/>
              </a:rPr>
              <a:t>CN</a:t>
            </a:r>
            <a:r>
              <a:rPr lang="es-ES" altLang="ja-JP" sz="1200" dirty="0">
                <a:solidFill>
                  <a:srgbClr val="FF0000"/>
                </a:solidFill>
                <a:cs typeface="Arial" panose="020B0604020202020204" pitchFamily="34" charset="0"/>
              </a:rPr>
              <a:t>: Mayo 2021</a:t>
            </a:r>
          </a:p>
          <a:p>
            <a:pPr marL="171450" indent="-171450" eaLnBrk="0" hangingPunct="0">
              <a:lnSpc>
                <a:spcPct val="90000"/>
              </a:lnSpc>
              <a:buFont typeface="Arial" panose="020B0604020202020204" pitchFamily="34" charset="0"/>
              <a:buChar char="•"/>
              <a:defRPr/>
            </a:pPr>
            <a:r>
              <a:rPr lang="es-ES" altLang="ja-JP" sz="1200" b="1" dirty="0">
                <a:solidFill>
                  <a:srgbClr val="FF0000"/>
                </a:solidFill>
                <a:cs typeface="Arial" panose="020B0604020202020204" pitchFamily="34" charset="0"/>
              </a:rPr>
              <a:t>Primera consulta: </a:t>
            </a:r>
            <a:r>
              <a:rPr lang="es-ES" altLang="ja-JP" sz="1200" dirty="0">
                <a:solidFill>
                  <a:srgbClr val="FF0000"/>
                </a:solidFill>
                <a:cs typeface="Arial" panose="020B0604020202020204" pitchFamily="34" charset="0"/>
              </a:rPr>
              <a:t>1 Julio al 30 Septiembre 2021</a:t>
            </a:r>
          </a:p>
        </p:txBody>
      </p:sp>
      <p:sp>
        <p:nvSpPr>
          <p:cNvPr id="12" name="Title 1"/>
          <p:cNvSpPr txBox="1">
            <a:spLocks/>
          </p:cNvSpPr>
          <p:nvPr/>
        </p:nvSpPr>
        <p:spPr>
          <a:xfrm>
            <a:off x="0" y="0"/>
            <a:ext cx="7315200"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defRPr/>
            </a:pPr>
            <a:r>
              <a:rPr lang="es-ES" smtClean="0"/>
              <a:t>Antecedentes</a:t>
            </a:r>
            <a:endParaRPr lang="es-ES"/>
          </a:p>
        </p:txBody>
      </p:sp>
      <p:sp>
        <p:nvSpPr>
          <p:cNvPr id="13" name="Rectangle 12"/>
          <p:cNvSpPr/>
          <p:nvPr/>
        </p:nvSpPr>
        <p:spPr>
          <a:xfrm>
            <a:off x="3363913" y="3679825"/>
            <a:ext cx="587375" cy="261938"/>
          </a:xfrm>
          <a:prstGeom prst="rect">
            <a:avLst/>
          </a:prstGeom>
          <a:noFill/>
        </p:spPr>
        <p:txBody>
          <a:bodyPr>
            <a:spAutoFit/>
          </a:bodyPr>
          <a:lstStyle/>
          <a:p>
            <a:pPr algn="ctr" eaLnBrk="0" hangingPunct="0">
              <a:defRPr/>
            </a:pPr>
            <a:r>
              <a:rPr lang="en-US" sz="1100" dirty="0">
                <a:ln w="0"/>
                <a:effectLst>
                  <a:outerShdw blurRad="38100" dist="19050" dir="2700000" algn="tl" rotWithShape="0">
                    <a:schemeClr val="dk1">
                      <a:alpha val="40000"/>
                    </a:schemeClr>
                  </a:outerShdw>
                </a:effectLst>
                <a:latin typeface="Calibri" charset="0"/>
                <a:ea typeface="Arial" charset="0"/>
              </a:rPr>
              <a:t>2 of 19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p:cNvGraphicFramePr>
            <a:graphicFrameLocks/>
          </p:cNvGraphicFramePr>
          <p:nvPr>
            <p:extLst>
              <p:ext uri="{D42A27DB-BD31-4B8C-83A1-F6EECF244321}">
                <p14:modId xmlns:p14="http://schemas.microsoft.com/office/powerpoint/2010/main" val="1587690219"/>
              </p:ext>
            </p:extLst>
          </p:nvPr>
        </p:nvGraphicFramePr>
        <p:xfrm>
          <a:off x="494570" y="760413"/>
          <a:ext cx="6515420" cy="31877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1"/>
          <p:cNvSpPr txBox="1">
            <a:spLocks/>
          </p:cNvSpPr>
          <p:nvPr/>
        </p:nvSpPr>
        <p:spPr>
          <a:xfrm>
            <a:off x="0" y="181194"/>
            <a:ext cx="7315200" cy="42545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defRPr/>
            </a:pPr>
            <a:r>
              <a:rPr lang="es-ES" smtClean="0"/>
              <a:t>Lista de enmiendas</a:t>
            </a:r>
            <a:endParaRPr lang="es-ES"/>
          </a:p>
        </p:txBody>
      </p:sp>
      <p:sp>
        <p:nvSpPr>
          <p:cNvPr id="8" name="Rectangle 7"/>
          <p:cNvSpPr/>
          <p:nvPr/>
        </p:nvSpPr>
        <p:spPr>
          <a:xfrm>
            <a:off x="3363912" y="3852862"/>
            <a:ext cx="587375" cy="261938"/>
          </a:xfrm>
          <a:prstGeom prst="rect">
            <a:avLst/>
          </a:prstGeom>
          <a:noFill/>
        </p:spPr>
        <p:txBody>
          <a:bodyPr>
            <a:spAutoFit/>
          </a:bodyPr>
          <a:lstStyle/>
          <a:p>
            <a:pPr algn="ctr" eaLnBrk="0" hangingPunct="0">
              <a:defRPr/>
            </a:pPr>
            <a:fld id="{E4F32262-EA68-4D0C-B71D-BDAE7DC23235}" type="slidenum">
              <a:rPr lang="en-US" sz="1100">
                <a:ln w="0"/>
                <a:effectLst>
                  <a:outerShdw blurRad="38100" dist="19050" dir="2700000" algn="tl" rotWithShape="0">
                    <a:schemeClr val="dk1">
                      <a:alpha val="40000"/>
                    </a:schemeClr>
                  </a:outerShdw>
                </a:effectLst>
                <a:latin typeface="Calibri" charset="0"/>
                <a:ea typeface="Arial" charset="0"/>
              </a:rPr>
              <a:pPr algn="ctr" eaLnBrk="0" hangingPunct="0">
                <a:defRPr/>
              </a:pPr>
              <a:t>3</a:t>
            </a:fld>
            <a:r>
              <a:rPr lang="en-US" sz="1100" dirty="0">
                <a:ln w="0"/>
                <a:effectLst>
                  <a:outerShdw blurRad="38100" dist="19050" dir="2700000" algn="tl" rotWithShape="0">
                    <a:schemeClr val="dk1">
                      <a:alpha val="40000"/>
                    </a:schemeClr>
                  </a:outerShdw>
                </a:effectLst>
                <a:latin typeface="Calibri" charset="0"/>
                <a:ea typeface="Arial" charset="0"/>
              </a:rPr>
              <a:t> of 19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1189038" y="914400"/>
            <a:ext cx="4937125" cy="27606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defRPr/>
            </a:pPr>
            <a:endParaRPr lang="en-US" sz="1680" dirty="0"/>
          </a:p>
        </p:txBody>
      </p:sp>
      <p:sp>
        <p:nvSpPr>
          <p:cNvPr id="13" name="Title 1"/>
          <p:cNvSpPr txBox="1">
            <a:spLocks/>
          </p:cNvSpPr>
          <p:nvPr/>
        </p:nvSpPr>
        <p:spPr>
          <a:xfrm>
            <a:off x="0" y="0"/>
            <a:ext cx="7315200"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defRPr/>
            </a:pPr>
            <a:r>
              <a:rPr lang="en-US" dirty="0" err="1" smtClean="0"/>
              <a:t>Adición</a:t>
            </a:r>
            <a:endParaRPr lang="en-US" dirty="0"/>
          </a:p>
        </p:txBody>
      </p:sp>
      <p:graphicFrame>
        <p:nvGraphicFramePr>
          <p:cNvPr id="3" name="Diagram 2"/>
          <p:cNvGraphicFramePr/>
          <p:nvPr>
            <p:extLst>
              <p:ext uri="{D42A27DB-BD31-4B8C-83A1-F6EECF244321}">
                <p14:modId xmlns:p14="http://schemas.microsoft.com/office/powerpoint/2010/main" val="1053337648"/>
              </p:ext>
            </p:extLst>
          </p:nvPr>
        </p:nvGraphicFramePr>
        <p:xfrm>
          <a:off x="297712" y="1146265"/>
          <a:ext cx="6786153" cy="19715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p:cNvSpPr/>
          <p:nvPr/>
        </p:nvSpPr>
        <p:spPr>
          <a:xfrm>
            <a:off x="3397250" y="3692525"/>
            <a:ext cx="587375" cy="261938"/>
          </a:xfrm>
          <a:prstGeom prst="rect">
            <a:avLst/>
          </a:prstGeom>
          <a:noFill/>
        </p:spPr>
        <p:txBody>
          <a:bodyPr>
            <a:spAutoFit/>
          </a:bodyPr>
          <a:lstStyle/>
          <a:p>
            <a:pPr algn="ctr" eaLnBrk="0" hangingPunct="0">
              <a:defRPr/>
            </a:pPr>
            <a:fld id="{666F5B7D-BFE0-40C1-A70A-355D03072D57}" type="slidenum">
              <a:rPr lang="en-US" sz="1100">
                <a:ln w="0"/>
                <a:effectLst>
                  <a:outerShdw blurRad="38100" dist="19050" dir="2700000" algn="tl" rotWithShape="0">
                    <a:schemeClr val="dk1">
                      <a:alpha val="40000"/>
                    </a:schemeClr>
                  </a:outerShdw>
                </a:effectLst>
                <a:latin typeface="Calibri" charset="0"/>
                <a:ea typeface="Arial" charset="0"/>
              </a:rPr>
              <a:pPr algn="ctr" eaLnBrk="0" hangingPunct="0">
                <a:defRPr/>
              </a:pPr>
              <a:t>4</a:t>
            </a:fld>
            <a:r>
              <a:rPr lang="en-US" sz="1100" dirty="0">
                <a:ln w="0"/>
                <a:effectLst>
                  <a:outerShdw blurRad="38100" dist="19050" dir="2700000" algn="tl" rotWithShape="0">
                    <a:schemeClr val="dk1">
                      <a:alpha val="40000"/>
                    </a:schemeClr>
                  </a:outerShdw>
                </a:effectLst>
                <a:latin typeface="Calibri" charset="0"/>
                <a:ea typeface="Arial" charset="0"/>
              </a:rPr>
              <a:t> of 19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0" y="-50800"/>
            <a:ext cx="7315200"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defRPr/>
            </a:pPr>
            <a:r>
              <a:rPr lang="en-US" smtClean="0"/>
              <a:t>Revisión</a:t>
            </a:r>
            <a:endParaRPr lang="en-US" dirty="0"/>
          </a:p>
        </p:txBody>
      </p:sp>
      <p:graphicFrame>
        <p:nvGraphicFramePr>
          <p:cNvPr id="16" name="Diagram 15"/>
          <p:cNvGraphicFramePr/>
          <p:nvPr/>
        </p:nvGraphicFramePr>
        <p:xfrm>
          <a:off x="333104" y="574765"/>
          <a:ext cx="6784670" cy="34118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266994" y="3855625"/>
            <a:ext cx="587375" cy="261938"/>
          </a:xfrm>
          <a:prstGeom prst="rect">
            <a:avLst/>
          </a:prstGeom>
          <a:noFill/>
        </p:spPr>
        <p:txBody>
          <a:bodyPr>
            <a:spAutoFit/>
          </a:bodyPr>
          <a:lstStyle/>
          <a:p>
            <a:pPr algn="ctr" eaLnBrk="0" hangingPunct="0">
              <a:defRPr/>
            </a:pPr>
            <a:fld id="{2A811B75-97D4-482F-B68D-182DCA383E17}" type="slidenum">
              <a:rPr lang="en-US" sz="1100">
                <a:ln w="0"/>
                <a:effectLst>
                  <a:outerShdw blurRad="38100" dist="19050" dir="2700000" algn="tl" rotWithShape="0">
                    <a:schemeClr val="dk1">
                      <a:alpha val="40000"/>
                    </a:schemeClr>
                  </a:outerShdw>
                </a:effectLst>
                <a:latin typeface="Calibri" charset="0"/>
                <a:ea typeface="Arial" charset="0"/>
              </a:rPr>
              <a:pPr algn="ctr" eaLnBrk="0" hangingPunct="0">
                <a:defRPr/>
              </a:pPr>
              <a:t>5</a:t>
            </a:fld>
            <a:r>
              <a:rPr lang="en-US" sz="1100" dirty="0">
                <a:ln w="0"/>
                <a:effectLst>
                  <a:outerShdw blurRad="38100" dist="19050" dir="2700000" algn="tl" rotWithShape="0">
                    <a:schemeClr val="dk1">
                      <a:alpha val="40000"/>
                    </a:schemeClr>
                  </a:outerShdw>
                </a:effectLst>
                <a:latin typeface="Calibri" charset="0"/>
                <a:ea typeface="Arial" charset="0"/>
              </a:rPr>
              <a:t> of 19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46352" y="117694"/>
            <a:ext cx="7315200"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defRPr/>
            </a:pPr>
            <a:r>
              <a:rPr lang="en-US" dirty="0" err="1" smtClean="0"/>
              <a:t>Revisión</a:t>
            </a:r>
            <a:endParaRPr lang="en-US" dirty="0"/>
          </a:p>
        </p:txBody>
      </p:sp>
      <p:graphicFrame>
        <p:nvGraphicFramePr>
          <p:cNvPr id="16" name="Diagram 15"/>
          <p:cNvGraphicFramePr/>
          <p:nvPr>
            <p:extLst>
              <p:ext uri="{D42A27DB-BD31-4B8C-83A1-F6EECF244321}">
                <p14:modId xmlns:p14="http://schemas.microsoft.com/office/powerpoint/2010/main" val="2401291867"/>
              </p:ext>
            </p:extLst>
          </p:nvPr>
        </p:nvGraphicFramePr>
        <p:xfrm>
          <a:off x="379455" y="836067"/>
          <a:ext cx="6786153" cy="31009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363913" y="3675063"/>
            <a:ext cx="587375" cy="261937"/>
          </a:xfrm>
          <a:prstGeom prst="rect">
            <a:avLst/>
          </a:prstGeom>
          <a:noFill/>
        </p:spPr>
        <p:txBody>
          <a:bodyPr>
            <a:spAutoFit/>
          </a:bodyPr>
          <a:lstStyle/>
          <a:p>
            <a:pPr algn="ctr" eaLnBrk="0" hangingPunct="0">
              <a:defRPr/>
            </a:pPr>
            <a:fld id="{7B4EE114-2311-41F5-8506-B4255EB6BE62}" type="slidenum">
              <a:rPr lang="en-US" sz="1100">
                <a:ln w="0"/>
                <a:effectLst>
                  <a:outerShdw blurRad="38100" dist="19050" dir="2700000" algn="tl" rotWithShape="0">
                    <a:schemeClr val="dk1">
                      <a:alpha val="40000"/>
                    </a:schemeClr>
                  </a:outerShdw>
                </a:effectLst>
                <a:latin typeface="Calibri" charset="0"/>
                <a:ea typeface="Arial" charset="0"/>
              </a:rPr>
              <a:pPr algn="ctr" eaLnBrk="0" hangingPunct="0">
                <a:defRPr/>
              </a:pPr>
              <a:t>6</a:t>
            </a:fld>
            <a:r>
              <a:rPr lang="en-US" sz="1100" dirty="0">
                <a:ln w="0"/>
                <a:effectLst>
                  <a:outerShdw blurRad="38100" dist="19050" dir="2700000" algn="tl" rotWithShape="0">
                    <a:schemeClr val="dk1">
                      <a:alpha val="40000"/>
                    </a:schemeClr>
                  </a:outerShdw>
                </a:effectLst>
                <a:latin typeface="Calibri" charset="0"/>
                <a:ea typeface="Arial" charset="0"/>
              </a:rPr>
              <a:t> of 19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1189038" y="914400"/>
            <a:ext cx="4937125" cy="27606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defRPr/>
            </a:pPr>
            <a:endParaRPr lang="en-US" sz="1680" dirty="0"/>
          </a:p>
        </p:txBody>
      </p:sp>
      <p:sp>
        <p:nvSpPr>
          <p:cNvPr id="13" name="Title 1"/>
          <p:cNvSpPr txBox="1">
            <a:spLocks/>
          </p:cNvSpPr>
          <p:nvPr/>
        </p:nvSpPr>
        <p:spPr>
          <a:xfrm>
            <a:off x="0" y="46552"/>
            <a:ext cx="7315200" cy="685801"/>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defRPr/>
            </a:pPr>
            <a:r>
              <a:rPr lang="en-US" dirty="0" err="1" smtClean="0"/>
              <a:t>Adición</a:t>
            </a:r>
            <a:endParaRPr lang="en-US" dirty="0"/>
          </a:p>
        </p:txBody>
      </p:sp>
      <p:graphicFrame>
        <p:nvGraphicFramePr>
          <p:cNvPr id="3" name="Diagram 2"/>
          <p:cNvGraphicFramePr/>
          <p:nvPr>
            <p:extLst>
              <p:ext uri="{D42A27DB-BD31-4B8C-83A1-F6EECF244321}">
                <p14:modId xmlns:p14="http://schemas.microsoft.com/office/powerpoint/2010/main" val="180864236"/>
              </p:ext>
            </p:extLst>
          </p:nvPr>
        </p:nvGraphicFramePr>
        <p:xfrm>
          <a:off x="264523" y="1236106"/>
          <a:ext cx="6786153" cy="2303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p:cNvSpPr/>
          <p:nvPr/>
        </p:nvSpPr>
        <p:spPr>
          <a:xfrm>
            <a:off x="3363913" y="3686175"/>
            <a:ext cx="587375" cy="261938"/>
          </a:xfrm>
          <a:prstGeom prst="rect">
            <a:avLst/>
          </a:prstGeom>
          <a:noFill/>
        </p:spPr>
        <p:txBody>
          <a:bodyPr>
            <a:spAutoFit/>
          </a:bodyPr>
          <a:lstStyle/>
          <a:p>
            <a:pPr algn="ctr" eaLnBrk="0" hangingPunct="0">
              <a:defRPr/>
            </a:pPr>
            <a:fld id="{AB8B92EB-6027-47D0-849F-40BE8D6D5239}" type="slidenum">
              <a:rPr lang="en-US" sz="1100">
                <a:ln w="0"/>
                <a:effectLst>
                  <a:outerShdw blurRad="38100" dist="19050" dir="2700000" algn="tl" rotWithShape="0">
                    <a:schemeClr val="dk1">
                      <a:alpha val="40000"/>
                    </a:schemeClr>
                  </a:outerShdw>
                </a:effectLst>
                <a:latin typeface="Calibri" charset="0"/>
                <a:ea typeface="Arial" charset="0"/>
              </a:rPr>
              <a:pPr algn="ctr" eaLnBrk="0" hangingPunct="0">
                <a:defRPr/>
              </a:pPr>
              <a:t>7</a:t>
            </a:fld>
            <a:r>
              <a:rPr lang="en-US" sz="1100" dirty="0">
                <a:ln w="0"/>
                <a:effectLst>
                  <a:outerShdw blurRad="38100" dist="19050" dir="2700000" algn="tl" rotWithShape="0">
                    <a:schemeClr val="dk1">
                      <a:alpha val="40000"/>
                    </a:schemeClr>
                  </a:outerShdw>
                </a:effectLst>
                <a:latin typeface="Calibri" charset="0"/>
                <a:ea typeface="Arial" charset="0"/>
              </a:rPr>
              <a:t> of 19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1189038" y="914400"/>
            <a:ext cx="4937125" cy="27606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defRPr/>
            </a:pPr>
            <a:endParaRPr lang="en-US" sz="1680" dirty="0"/>
          </a:p>
        </p:txBody>
      </p:sp>
      <p:sp>
        <p:nvSpPr>
          <p:cNvPr id="13" name="Title 1"/>
          <p:cNvSpPr txBox="1">
            <a:spLocks/>
          </p:cNvSpPr>
          <p:nvPr/>
        </p:nvSpPr>
        <p:spPr>
          <a:xfrm>
            <a:off x="0" y="0"/>
            <a:ext cx="7315200"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defRPr/>
            </a:pPr>
            <a:r>
              <a:rPr lang="es-ES" dirty="0" smtClean="0"/>
              <a:t>Adición</a:t>
            </a:r>
            <a:endParaRPr lang="es-ES" dirty="0"/>
          </a:p>
        </p:txBody>
      </p:sp>
      <p:graphicFrame>
        <p:nvGraphicFramePr>
          <p:cNvPr id="3" name="Diagram 2"/>
          <p:cNvGraphicFramePr/>
          <p:nvPr>
            <p:extLst>
              <p:ext uri="{D42A27DB-BD31-4B8C-83A1-F6EECF244321}">
                <p14:modId xmlns:p14="http://schemas.microsoft.com/office/powerpoint/2010/main" val="182934791"/>
              </p:ext>
            </p:extLst>
          </p:nvPr>
        </p:nvGraphicFramePr>
        <p:xfrm>
          <a:off x="264523" y="1293597"/>
          <a:ext cx="6786153" cy="17358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p:cNvSpPr/>
          <p:nvPr/>
        </p:nvSpPr>
        <p:spPr>
          <a:xfrm>
            <a:off x="3313347" y="3830927"/>
            <a:ext cx="587375" cy="261937"/>
          </a:xfrm>
          <a:prstGeom prst="rect">
            <a:avLst/>
          </a:prstGeom>
          <a:noFill/>
        </p:spPr>
        <p:txBody>
          <a:bodyPr>
            <a:spAutoFit/>
          </a:bodyPr>
          <a:lstStyle/>
          <a:p>
            <a:pPr algn="ctr" eaLnBrk="0" hangingPunct="0">
              <a:defRPr/>
            </a:pPr>
            <a:fld id="{D3A89CAF-F01F-4F46-A543-89DF56463CC2}" type="slidenum">
              <a:rPr lang="en-US" sz="1100">
                <a:ln w="0"/>
                <a:effectLst>
                  <a:outerShdw blurRad="38100" dist="19050" dir="2700000" algn="tl" rotWithShape="0">
                    <a:schemeClr val="dk1">
                      <a:alpha val="40000"/>
                    </a:schemeClr>
                  </a:outerShdw>
                </a:effectLst>
                <a:latin typeface="Calibri" charset="0"/>
                <a:ea typeface="Arial" charset="0"/>
              </a:rPr>
              <a:pPr algn="ctr" eaLnBrk="0" hangingPunct="0">
                <a:defRPr/>
              </a:pPr>
              <a:t>8</a:t>
            </a:fld>
            <a:r>
              <a:rPr lang="en-US" sz="1100" dirty="0">
                <a:ln w="0"/>
                <a:effectLst>
                  <a:outerShdw blurRad="38100" dist="19050" dir="2700000" algn="tl" rotWithShape="0">
                    <a:schemeClr val="dk1">
                      <a:alpha val="40000"/>
                    </a:schemeClr>
                  </a:outerShdw>
                </a:effectLst>
                <a:latin typeface="Calibri" charset="0"/>
                <a:ea typeface="Arial" charset="0"/>
              </a:rPr>
              <a:t> of 19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0" y="0"/>
            <a:ext cx="7315200"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defRPr/>
            </a:pPr>
            <a:r>
              <a:rPr lang="es-ES" dirty="0" smtClean="0"/>
              <a:t>Revisión</a:t>
            </a:r>
            <a:endParaRPr lang="es-ES" dirty="0"/>
          </a:p>
        </p:txBody>
      </p:sp>
      <p:graphicFrame>
        <p:nvGraphicFramePr>
          <p:cNvPr id="16" name="Diagram 15"/>
          <p:cNvGraphicFramePr/>
          <p:nvPr>
            <p:extLst>
              <p:ext uri="{D42A27DB-BD31-4B8C-83A1-F6EECF244321}">
                <p14:modId xmlns:p14="http://schemas.microsoft.com/office/powerpoint/2010/main" val="3229046458"/>
              </p:ext>
            </p:extLst>
          </p:nvPr>
        </p:nvGraphicFramePr>
        <p:xfrm>
          <a:off x="333103" y="574765"/>
          <a:ext cx="6786153" cy="31009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363913" y="3675063"/>
            <a:ext cx="587375" cy="261937"/>
          </a:xfrm>
          <a:prstGeom prst="rect">
            <a:avLst/>
          </a:prstGeom>
          <a:noFill/>
        </p:spPr>
        <p:txBody>
          <a:bodyPr>
            <a:spAutoFit/>
          </a:bodyPr>
          <a:lstStyle/>
          <a:p>
            <a:pPr algn="ctr" eaLnBrk="0" hangingPunct="0">
              <a:defRPr/>
            </a:pPr>
            <a:fld id="{528AC099-00F6-483A-B505-0D43362C1634}" type="slidenum">
              <a:rPr lang="en-US" sz="1100">
                <a:ln w="0"/>
                <a:effectLst>
                  <a:outerShdw blurRad="38100" dist="19050" dir="2700000" algn="tl" rotWithShape="0">
                    <a:schemeClr val="dk1">
                      <a:alpha val="40000"/>
                    </a:schemeClr>
                  </a:outerShdw>
                </a:effectLst>
                <a:latin typeface="Calibri" charset="0"/>
                <a:ea typeface="Arial" charset="0"/>
              </a:rPr>
              <a:pPr algn="ctr" eaLnBrk="0" hangingPunct="0">
                <a:defRPr/>
              </a:pPr>
              <a:t>9</a:t>
            </a:fld>
            <a:r>
              <a:rPr lang="en-US" sz="1100" dirty="0">
                <a:ln w="0"/>
                <a:effectLst>
                  <a:outerShdw blurRad="38100" dist="19050" dir="2700000" algn="tl" rotWithShape="0">
                    <a:schemeClr val="dk1">
                      <a:alpha val="40000"/>
                    </a:schemeClr>
                  </a:outerShdw>
                </a:effectLst>
                <a:latin typeface="Calibri" charset="0"/>
                <a:ea typeface="Arial" charset="0"/>
              </a:rPr>
              <a:t> of 19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2373</TotalTime>
  <Words>6742</Words>
  <Application>Microsoft Office PowerPoint</Application>
  <PresentationFormat>Custom</PresentationFormat>
  <Paragraphs>237</Paragraphs>
  <Slides>19</Slides>
  <Notes>17</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19</vt:i4>
      </vt:variant>
    </vt:vector>
  </HeadingPairs>
  <TitlesOfParts>
    <vt:vector size="31" baseType="lpstr">
      <vt:lpstr>Yu Gothic</vt:lpstr>
      <vt:lpstr>Yu Gothic</vt:lpstr>
      <vt:lpstr>.AppleSystemUIFont</vt:lpstr>
      <vt:lpstr>Arial</vt:lpstr>
      <vt:lpstr>Arial Unicode MS</vt:lpstr>
      <vt:lpstr>Calibri</vt:lpstr>
      <vt:lpstr>Calibri (body)</vt:lpstr>
      <vt:lpstr>Calibri Light</vt:lpstr>
      <vt:lpstr>Georgia</vt:lpstr>
      <vt:lpstr>Wingdings</vt:lpstr>
      <vt:lpstr>COVER</vt:lpstr>
      <vt:lpstr>Internal screen</vt:lpstr>
      <vt:lpstr>BORRADOR 2021 ENMIENDAS A LA NIMF 5: GLOSARIO DE TERMINOS  FITOSANITARIOS (1994-001)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Gracias!</vt:lpstr>
    </vt:vector>
  </TitlesOfParts>
  <Company>FAO of the UN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Cristina DalCin (OCCI)</dc:creator>
  <cp:lastModifiedBy>Alejandra, JimenezTabares (NSP)</cp:lastModifiedBy>
  <cp:revision>272</cp:revision>
  <dcterms:created xsi:type="dcterms:W3CDTF">2015-09-25T08:23:42Z</dcterms:created>
  <dcterms:modified xsi:type="dcterms:W3CDTF">2021-08-08T12:13:11Z</dcterms:modified>
</cp:coreProperties>
</file>