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 id="2147483680" r:id="rId5"/>
  </p:sldMasterIdLst>
  <p:notesMasterIdLst>
    <p:notesMasterId r:id="rId22"/>
  </p:notesMasterIdLst>
  <p:sldIdLst>
    <p:sldId id="343" r:id="rId6"/>
    <p:sldId id="316" r:id="rId7"/>
    <p:sldId id="317" r:id="rId8"/>
    <p:sldId id="329" r:id="rId9"/>
    <p:sldId id="318" r:id="rId10"/>
    <p:sldId id="326" r:id="rId11"/>
    <p:sldId id="321" r:id="rId12"/>
    <p:sldId id="341" r:id="rId13"/>
    <p:sldId id="342" r:id="rId14"/>
    <p:sldId id="322" r:id="rId15"/>
    <p:sldId id="334" r:id="rId16"/>
    <p:sldId id="336" r:id="rId17"/>
    <p:sldId id="337" r:id="rId18"/>
    <p:sldId id="340" r:id="rId19"/>
    <p:sldId id="293" r:id="rId20"/>
    <p:sldId id="344" r:id="rId21"/>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30"/>
    <p:restoredTop sz="94645"/>
  </p:normalViewPr>
  <p:slideViewPr>
    <p:cSldViewPr snapToGrid="0" showGuides="1">
      <p:cViewPr varScale="1">
        <p:scale>
          <a:sx n="101" d="100"/>
          <a:sy n="101" d="100"/>
        </p:scale>
        <p:origin x="83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B21FE7-22D6-4D51-A002-935A56312EF7}" type="datetimeFigureOut">
              <a:rPr lang="es-CL" smtClean="0"/>
              <a:t>08-08-2021</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DAE7FF-2D05-4075-BC1C-6C7A5815E17F}" type="slidenum">
              <a:rPr lang="es-CL" smtClean="0"/>
              <a:t>‹#›</a:t>
            </a:fld>
            <a:endParaRPr lang="es-CL"/>
          </a:p>
        </p:txBody>
      </p:sp>
    </p:spTree>
    <p:extLst>
      <p:ext uri="{BB962C8B-B14F-4D97-AF65-F5344CB8AC3E}">
        <p14:creationId xmlns:p14="http://schemas.microsoft.com/office/powerpoint/2010/main" val="4248118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solidFill>
                <a:srgbClr val="002060"/>
              </a:solidFill>
              <a:latin typeface="Calibri (body)" charset="-122"/>
            </a:endParaRPr>
          </a:p>
        </p:txBody>
      </p:sp>
      <p:sp>
        <p:nvSpPr>
          <p:cNvPr id="4" name="Slide Number Placeholder 3"/>
          <p:cNvSpPr>
            <a:spLocks noGrp="1"/>
          </p:cNvSpPr>
          <p:nvPr>
            <p:ph type="sldNum" sz="quarter" idx="10"/>
          </p:nvPr>
        </p:nvSpPr>
        <p:spPr/>
        <p:txBody>
          <a:bodyPr/>
          <a:lstStyle/>
          <a:p>
            <a:fld id="{83AA6AB3-E88D-4E81-AF7C-46B4269701E2}" type="slidenum">
              <a:rPr lang="en-US" smtClean="0"/>
              <a:t>3</a:t>
            </a:fld>
            <a:endParaRPr lang="en-US"/>
          </a:p>
        </p:txBody>
      </p:sp>
    </p:spTree>
    <p:extLst>
      <p:ext uri="{BB962C8B-B14F-4D97-AF65-F5344CB8AC3E}">
        <p14:creationId xmlns:p14="http://schemas.microsoft.com/office/powerpoint/2010/main" val="4021967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12</a:t>
            </a:fld>
            <a:endParaRPr lang="it-IT"/>
          </a:p>
        </p:txBody>
      </p:sp>
    </p:spTree>
    <p:extLst>
      <p:ext uri="{BB962C8B-B14F-4D97-AF65-F5344CB8AC3E}">
        <p14:creationId xmlns:p14="http://schemas.microsoft.com/office/powerpoint/2010/main" val="3805885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13</a:t>
            </a:fld>
            <a:endParaRPr lang="it-IT"/>
          </a:p>
        </p:txBody>
      </p:sp>
    </p:spTree>
    <p:extLst>
      <p:ext uri="{BB962C8B-B14F-4D97-AF65-F5344CB8AC3E}">
        <p14:creationId xmlns:p14="http://schemas.microsoft.com/office/powerpoint/2010/main" val="3111961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14</a:t>
            </a:fld>
            <a:endParaRPr lang="it-IT"/>
          </a:p>
        </p:txBody>
      </p:sp>
    </p:spTree>
    <p:extLst>
      <p:ext uri="{BB962C8B-B14F-4D97-AF65-F5344CB8AC3E}">
        <p14:creationId xmlns:p14="http://schemas.microsoft.com/office/powerpoint/2010/main" val="2119294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Debido a la pandemia de COVID-19, varias actividades clave en el contexto del AISV se pospusieron hasta el primer semestre de 2021. Posteriormente, el AISV se extendió de facto hasta el 1 de julio de 2021, cuando se llevó a cabo la ceremonia de clausura del AISV.</a:t>
            </a:r>
          </a:p>
          <a:p>
            <a:endParaRPr lang="en-GB" dirty="0"/>
          </a:p>
          <a:p>
            <a:r>
              <a:rPr lang="en-GB" dirty="0"/>
              <a:t>Due to the</a:t>
            </a:r>
            <a:r>
              <a:rPr lang="en-GB" baseline="0" dirty="0"/>
              <a:t> COVID-19 pandemic, several key activities in the context of the IYPH were postponed into the first half of 2021. Subsequently, the IYPH was de facto extended until 1 July 2021, when the IYPH closing ceremony will take place.</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4</a:t>
            </a:fld>
            <a:endParaRPr lang="it-IT"/>
          </a:p>
        </p:txBody>
      </p:sp>
    </p:spTree>
    <p:extLst>
      <p:ext uri="{BB962C8B-B14F-4D97-AF65-F5344CB8AC3E}">
        <p14:creationId xmlns:p14="http://schemas.microsoft.com/office/powerpoint/2010/main" val="4151255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Después del evento de lanzamiento del AISV en diciembre de 2019, la CMF-15 se pospuso para marzo / abril de 2021, mientras que la Convención Internacional de Protección Fitosanitaria en Helsinki se canceló y su convocatoria se pospuso para mayo de 2022. Otras iniciativas clave tuvieron lugar en el contexto del Día Mundial de la Alimentación , el Día de los Derechos Humanos y el CFS47 (cooperación entre la Secretaría de la CIPF y el Equipo del Derecho a la Alimentación). Se han planificado tres seminarios web los días 1, 29 y 30 de junio, respectivamente, sobre el lanzamiento del estudio mundial sobre los impactos del cambio climático en la sanidad vegetal, la sanidad vegetal y los sistemas alimentarios, y nuevamente sobre el cambio climático, la biodiversidad y la sanidad vegetal, seguidos por la ceremonia de clausura del AISV el 1 de julio.</a:t>
            </a:r>
            <a:endParaRPr lang="en-GB" dirty="0"/>
          </a:p>
          <a:p>
            <a:endParaRPr lang="en-GB" dirty="0"/>
          </a:p>
          <a:p>
            <a:r>
              <a:rPr lang="en-GB" dirty="0"/>
              <a:t>After the</a:t>
            </a:r>
            <a:r>
              <a:rPr lang="en-GB" baseline="0" dirty="0"/>
              <a:t> IYPH launch event in December 2019, CPM-15 was postponed to March/April 2021, while the International Plant Protection Convention in Helsinki was cancelled and its convening postponed to May 2022. Other key initiatives took place in the context of World Food Day, the Human Rights Day and the CFS47 (cooperation between the IPPC Secretariat and the Right to Food Team). Three webinars are planned on 1, 29 and 30 June, respectively on the launch of the global study on climate change impacts on plant health, on plant health and food systems, and again on climate change, biodiversity and plant health, followed by the IYPH closing ceremony on 1 July.</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5</a:t>
            </a:fld>
            <a:endParaRPr lang="it-IT"/>
          </a:p>
        </p:txBody>
      </p:sp>
    </p:spTree>
    <p:extLst>
      <p:ext uri="{BB962C8B-B14F-4D97-AF65-F5344CB8AC3E}">
        <p14:creationId xmlns:p14="http://schemas.microsoft.com/office/powerpoint/2010/main" val="2894852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baseline="0" dirty="0"/>
              <a:t>-Concurso AISV de arte y dibujo.</a:t>
            </a:r>
          </a:p>
          <a:p>
            <a:r>
              <a:rPr lang="es-ES" baseline="0" dirty="0"/>
              <a:t>-Concurso de fotografía AISV.</a:t>
            </a:r>
          </a:p>
          <a:p>
            <a:r>
              <a:rPr lang="es-ES" baseline="0" dirty="0"/>
              <a:t>-Concurso de vídeos sobre AISV a cargo de CIHEAM y </a:t>
            </a:r>
            <a:r>
              <a:rPr lang="es-ES" baseline="0" dirty="0" err="1"/>
              <a:t>Euphresco</a:t>
            </a:r>
            <a:r>
              <a:rPr lang="es-ES" baseline="0" dirty="0"/>
              <a:t>.</a:t>
            </a:r>
          </a:p>
          <a:p>
            <a:r>
              <a:rPr lang="es-ES" baseline="0" dirty="0"/>
              <a:t>(Los premios para los tres se entregarán en la ceremonia de clausura del AISV.</a:t>
            </a:r>
          </a:p>
          <a:p>
            <a:r>
              <a:rPr lang="es-ES" baseline="0" dirty="0"/>
              <a:t>-Páginas de eventos y amigos del AISV constantemente actualizadas.</a:t>
            </a:r>
          </a:p>
          <a:p>
            <a:r>
              <a:rPr lang="es-ES" baseline="0" dirty="0"/>
              <a:t>-Eventos y Seminarios web (</a:t>
            </a:r>
            <a:r>
              <a:rPr lang="es-ES" baseline="0" dirty="0" err="1"/>
              <a:t>Webinars</a:t>
            </a:r>
            <a:r>
              <a:rPr lang="es-ES" baseline="0" dirty="0"/>
              <a:t>).</a:t>
            </a:r>
          </a:p>
          <a:p>
            <a:r>
              <a:rPr lang="es-ES" baseline="0" dirty="0"/>
              <a:t>-4 podcasts en los canales de noticias de la ONU, la FAO y el Vaticano.</a:t>
            </a:r>
          </a:p>
          <a:p>
            <a:r>
              <a:rPr lang="es-ES" baseline="0" dirty="0"/>
              <a:t>-Artículos y novedades.</a:t>
            </a:r>
          </a:p>
          <a:p>
            <a:r>
              <a:rPr lang="es-ES" baseline="0" dirty="0"/>
              <a:t>-Entrevistas.</a:t>
            </a:r>
          </a:p>
          <a:p>
            <a:r>
              <a:rPr lang="es-ES" baseline="0" dirty="0"/>
              <a:t>-Estudio del impacto del cambio climático en la sanidad vegetal.</a:t>
            </a:r>
          </a:p>
          <a:p>
            <a:r>
              <a:rPr lang="es-ES" baseline="0" dirty="0"/>
              <a:t>-Publicación del documento de coordinación de la investigación fitosanitaria con </a:t>
            </a:r>
            <a:r>
              <a:rPr lang="es-ES" baseline="0" dirty="0" err="1"/>
              <a:t>Euphresco</a:t>
            </a:r>
            <a:r>
              <a:rPr lang="es-ES" baseline="0" dirty="0"/>
              <a:t>, seguido del establecimiento del mecanismo de coordinación.</a:t>
            </a:r>
          </a:p>
          <a:p>
            <a:endParaRPr lang="en-GB" baseline="0" dirty="0"/>
          </a:p>
          <a:p>
            <a:r>
              <a:rPr lang="en-GB" baseline="0" dirty="0"/>
              <a:t>-IYPH art and drawing competition.</a:t>
            </a:r>
          </a:p>
          <a:p>
            <a:r>
              <a:rPr lang="en-GB" baseline="0" dirty="0"/>
              <a:t>-IYPH photo contest.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-IYPH video contest by CIHEAM and </a:t>
            </a:r>
            <a:r>
              <a:rPr lang="en-GB" baseline="0" dirty="0" err="1"/>
              <a:t>Euphresco</a:t>
            </a:r>
            <a:r>
              <a:rPr lang="en-GB" baseline="0" dirty="0"/>
              <a: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(awards for the three to be provided at IYPH closing ceremony.</a:t>
            </a:r>
            <a:endParaRPr lang="en-US" baseline="0" dirty="0"/>
          </a:p>
          <a:p>
            <a:r>
              <a:rPr lang="en-GB" baseline="0" dirty="0"/>
              <a:t>-IYPH friends and events pages constantly updated.</a:t>
            </a:r>
          </a:p>
          <a:p>
            <a:r>
              <a:rPr lang="en-US" sz="2000" u="sng" dirty="0">
                <a:solidFill>
                  <a:schemeClr val="tx2">
                    <a:lumMod val="50000"/>
                  </a:schemeClr>
                </a:solidFill>
              </a:rPr>
              <a:t>-Events and</a:t>
            </a:r>
            <a:r>
              <a:rPr lang="en-US" sz="2000" u="sng" baseline="0" dirty="0">
                <a:solidFill>
                  <a:schemeClr val="tx2">
                    <a:lumMod val="50000"/>
                  </a:schemeClr>
                </a:solidFill>
              </a:rPr>
              <a:t> </a:t>
            </a:r>
            <a:r>
              <a:rPr lang="en-US" sz="2000" u="sng" dirty="0">
                <a:solidFill>
                  <a:schemeClr val="tx2">
                    <a:lumMod val="50000"/>
                  </a:schemeClr>
                </a:solidFill>
              </a:rPr>
              <a:t>Webinars.</a:t>
            </a:r>
          </a:p>
          <a:p>
            <a:r>
              <a:rPr lang="en-GB" sz="2000" u="sng" dirty="0">
                <a:solidFill>
                  <a:schemeClr val="tx2">
                    <a:lumMod val="50000"/>
                  </a:schemeClr>
                </a:solidFill>
              </a:rPr>
              <a:t>-4 podcasts on UN News</a:t>
            </a:r>
            <a:r>
              <a:rPr lang="en-GB" sz="2000" u="sng" baseline="0" dirty="0">
                <a:solidFill>
                  <a:schemeClr val="tx2">
                    <a:lumMod val="50000"/>
                  </a:schemeClr>
                </a:solidFill>
              </a:rPr>
              <a:t>, FAO and Vatican News channels.</a:t>
            </a:r>
            <a:endParaRPr lang="en-US" sz="2000" u="sng" dirty="0">
              <a:solidFill>
                <a:schemeClr val="tx2">
                  <a:lumMod val="50000"/>
                </a:schemeClr>
              </a:solidFill>
            </a:endParaRPr>
          </a:p>
          <a:p>
            <a:r>
              <a:rPr lang="en-US" sz="2000" u="sng" dirty="0">
                <a:solidFill>
                  <a:schemeClr val="tx2">
                    <a:lumMod val="50000"/>
                  </a:schemeClr>
                </a:solidFill>
              </a:rPr>
              <a:t>-Articles and news.</a:t>
            </a:r>
          </a:p>
          <a:p>
            <a:r>
              <a:rPr lang="en-US" sz="2000" u="sng" dirty="0">
                <a:solidFill>
                  <a:schemeClr val="tx2">
                    <a:lumMod val="50000"/>
                  </a:schemeClr>
                </a:solidFill>
              </a:rPr>
              <a:t>-Interviews.</a:t>
            </a:r>
          </a:p>
          <a:p>
            <a:r>
              <a:rPr lang="en-US" sz="2000" u="sng" dirty="0">
                <a:solidFill>
                  <a:schemeClr val="tx2">
                    <a:lumMod val="50000"/>
                  </a:schemeClr>
                </a:solidFill>
              </a:rPr>
              <a:t>-Study on impact of climate change</a:t>
            </a:r>
            <a:r>
              <a:rPr lang="en-US" sz="2000" u="none" baseline="0" dirty="0">
                <a:solidFill>
                  <a:schemeClr val="tx2">
                    <a:lumMod val="50000"/>
                  </a:schemeClr>
                </a:solidFill>
              </a:rPr>
              <a:t> on plant health.</a:t>
            </a:r>
            <a:endParaRPr lang="en-US" sz="2000" dirty="0">
              <a:solidFill>
                <a:schemeClr val="tx2">
                  <a:lumMod val="50000"/>
                </a:schemeClr>
              </a:solidFill>
            </a:endParaRPr>
          </a:p>
          <a:p>
            <a:r>
              <a:rPr lang="en-US" sz="2000" dirty="0">
                <a:solidFill>
                  <a:schemeClr val="tx2">
                    <a:lumMod val="50000"/>
                  </a:schemeClr>
                </a:solidFill>
              </a:rPr>
              <a:t>-Publication of </a:t>
            </a:r>
            <a:r>
              <a:rPr lang="en-US" sz="2000" u="sng" dirty="0">
                <a:solidFill>
                  <a:schemeClr val="tx2">
                    <a:lumMod val="50000"/>
                  </a:schemeClr>
                </a:solidFill>
              </a:rPr>
              <a:t>phytosanitary research coordination</a:t>
            </a:r>
            <a:r>
              <a:rPr lang="en-US" sz="2000" dirty="0">
                <a:solidFill>
                  <a:schemeClr val="tx2">
                    <a:lumMod val="50000"/>
                  </a:schemeClr>
                </a:solidFill>
              </a:rPr>
              <a:t> paper with </a:t>
            </a:r>
            <a:r>
              <a:rPr lang="en-US" sz="2000" dirty="0" err="1">
                <a:solidFill>
                  <a:schemeClr val="tx2">
                    <a:lumMod val="50000"/>
                  </a:schemeClr>
                </a:solidFill>
              </a:rPr>
              <a:t>Euphresco</a:t>
            </a:r>
            <a:r>
              <a:rPr lang="en-US" sz="2000" dirty="0">
                <a:solidFill>
                  <a:schemeClr val="tx2">
                    <a:lumMod val="50000"/>
                  </a:schemeClr>
                </a:solidFill>
              </a:rPr>
              <a:t>, followed by establishment of coordination mechanism.</a:t>
            </a:r>
          </a:p>
        </p:txBody>
      </p:sp>
      <p:sp>
        <p:nvSpPr>
          <p:cNvPr id="4" name="Slide Number Placeholder 3"/>
          <p:cNvSpPr>
            <a:spLocks noGrp="1"/>
          </p:cNvSpPr>
          <p:nvPr>
            <p:ph type="sldNum" sz="quarter" idx="10"/>
          </p:nvPr>
        </p:nvSpPr>
        <p:spPr/>
        <p:txBody>
          <a:bodyPr/>
          <a:lstStyle/>
          <a:p>
            <a:fld id="{A1D8A1CB-5492-D248-AAAB-D3DF051C3286}" type="slidenum">
              <a:rPr lang="it-IT" smtClean="0"/>
              <a:t>6</a:t>
            </a:fld>
            <a:endParaRPr lang="it-IT"/>
          </a:p>
        </p:txBody>
      </p:sp>
    </p:spTree>
    <p:extLst>
      <p:ext uri="{BB962C8B-B14F-4D97-AF65-F5344CB8AC3E}">
        <p14:creationId xmlns:p14="http://schemas.microsoft.com/office/powerpoint/2010/main" val="2376624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-Sitio web del AISV en 6 idiomas.</a:t>
            </a:r>
          </a:p>
          <a:p>
            <a:r>
              <a:rPr lang="es-ES" dirty="0"/>
              <a:t>-Logotipo AISV en más de 35 idiomas.</a:t>
            </a:r>
          </a:p>
          <a:p>
            <a:r>
              <a:rPr lang="es-ES" dirty="0"/>
              <a:t>-Kit de herramientas de comunicación del AISV: introducción, folleto, guía de comunicación, libro de actividades, video, tablero de redes sociales y materiales visuales.</a:t>
            </a:r>
          </a:p>
          <a:p>
            <a:r>
              <a:rPr lang="es-ES" dirty="0"/>
              <a:t>-Podcasts.</a:t>
            </a:r>
          </a:p>
          <a:p>
            <a:r>
              <a:rPr lang="es-ES" dirty="0"/>
              <a:t>-Libro de actividades traducido a 11 idiomas hasta el momento (se están traduciendo otros).</a:t>
            </a:r>
          </a:p>
          <a:p>
            <a:r>
              <a:rPr lang="es-ES" dirty="0"/>
              <a:t>-Animación "¿Te imaginas un mundo sin plantas?"</a:t>
            </a:r>
          </a:p>
          <a:p>
            <a:r>
              <a:rPr lang="es-ES" dirty="0"/>
              <a:t>-Concurso de dibujo para niños y preadolescentes.</a:t>
            </a:r>
          </a:p>
          <a:p>
            <a:r>
              <a:rPr lang="es-ES" dirty="0"/>
              <a:t>-Declaración Juvenil.</a:t>
            </a:r>
          </a:p>
          <a:p>
            <a:r>
              <a:rPr lang="es-ES" dirty="0"/>
              <a:t>-Campañas en redes sociales.</a:t>
            </a:r>
          </a:p>
          <a:p>
            <a:r>
              <a:rPr lang="es-ES" dirty="0"/>
              <a:t>-Boletín del AISV (primer número en junio de 2020).</a:t>
            </a:r>
          </a:p>
          <a:p>
            <a:r>
              <a:rPr lang="es-ES" dirty="0"/>
              <a:t>-3 defensores del AISV.</a:t>
            </a:r>
          </a:p>
          <a:p>
            <a:r>
              <a:rPr lang="es-ES" dirty="0"/>
              <a:t>- Se seleccionaron 12 historias de interés humano sobre sanidad vegetal de todas las regiones y se publicaron en el sitio web del AISV.</a:t>
            </a:r>
          </a:p>
          <a:p>
            <a:r>
              <a:rPr lang="es-ES" dirty="0"/>
              <a:t>-Embajadores y campeones del AISV: Rodrigo Pacheco, Monty Don, </a:t>
            </a:r>
            <a:r>
              <a:rPr lang="es-ES" dirty="0" err="1"/>
              <a:t>Diarmuid</a:t>
            </a:r>
            <a:r>
              <a:rPr lang="es-ES" dirty="0"/>
              <a:t> Gavin.</a:t>
            </a:r>
          </a:p>
          <a:p>
            <a:r>
              <a:rPr lang="es-ES" dirty="0"/>
              <a:t>-Conversando sobre sanidad vegetal con Janet Ellis.</a:t>
            </a:r>
          </a:p>
          <a:p>
            <a:r>
              <a:rPr lang="es-ES" dirty="0"/>
              <a:t>-Entrevistas de Gavin y Monty con el Centro de Información Regional de las Naciones Unidas para Europa Occidental.</a:t>
            </a:r>
          </a:p>
          <a:p>
            <a:r>
              <a:rPr lang="es-ES" dirty="0"/>
              <a:t>-Videos cortos de Gavin sobre sanidad vegetal.</a:t>
            </a:r>
          </a:p>
          <a:p>
            <a:r>
              <a:rPr lang="es-ES" dirty="0"/>
              <a:t>-</a:t>
            </a:r>
            <a:r>
              <a:rPr lang="es-ES" dirty="0" err="1"/>
              <a:t>Webinar</a:t>
            </a:r>
            <a:r>
              <a:rPr lang="es-ES" dirty="0"/>
              <a:t> con ISF y defensores europeos.</a:t>
            </a:r>
          </a:p>
          <a:p>
            <a:r>
              <a:rPr lang="es-ES" dirty="0"/>
              <a:t>-Se están planificando otros videos y entrevistas.</a:t>
            </a:r>
          </a:p>
          <a:p>
            <a:r>
              <a:rPr lang="es-ES" dirty="0"/>
              <a:t>-Participación en la ceremonia de clausura del AISV.</a:t>
            </a:r>
            <a:endParaRPr lang="en-GB" dirty="0"/>
          </a:p>
          <a:p>
            <a:endParaRPr lang="en-GB" dirty="0"/>
          </a:p>
          <a:p>
            <a:r>
              <a:rPr lang="en-GB" dirty="0"/>
              <a:t>-IYPH website in 6 languages.</a:t>
            </a:r>
          </a:p>
          <a:p>
            <a:r>
              <a:rPr lang="en-GB" dirty="0"/>
              <a:t>-IYPH logo in 35+ languages.</a:t>
            </a:r>
          </a:p>
          <a:p>
            <a:r>
              <a:rPr lang="en-GB" dirty="0"/>
              <a:t>-IYPH communications toolkit:</a:t>
            </a:r>
            <a:r>
              <a:rPr lang="en-GB" baseline="0" dirty="0"/>
              <a:t> get started, brochure, communications guide, activity book, video, social media board and visual materials.</a:t>
            </a:r>
          </a:p>
          <a:p>
            <a:pPr marL="0" indent="0">
              <a:buFontTx/>
              <a:buNone/>
            </a:pPr>
            <a:r>
              <a:rPr lang="en-GB" baseline="0" dirty="0"/>
              <a:t>-Podcasts.</a:t>
            </a:r>
          </a:p>
          <a:p>
            <a:r>
              <a:rPr lang="en-GB" baseline="0" dirty="0"/>
              <a:t>-Activity book translated into 11 languages so far (others are being translated).</a:t>
            </a:r>
          </a:p>
          <a:p>
            <a:r>
              <a:rPr lang="en-GB" baseline="0" dirty="0"/>
              <a:t>-Animation “Can you imagine a world without plants?”</a:t>
            </a:r>
          </a:p>
          <a:p>
            <a:r>
              <a:rPr lang="en-GB" baseline="0" dirty="0"/>
              <a:t>-Drawing contest for kids and pre teens.</a:t>
            </a:r>
          </a:p>
          <a:p>
            <a:r>
              <a:rPr lang="en-GB" baseline="0" dirty="0"/>
              <a:t>-Youth Declaration.</a:t>
            </a:r>
          </a:p>
          <a:p>
            <a:r>
              <a:rPr lang="en-GB" baseline="0" dirty="0"/>
              <a:t>-Social media campaigns.</a:t>
            </a:r>
          </a:p>
          <a:p>
            <a:r>
              <a:rPr lang="en-GB" baseline="0" dirty="0"/>
              <a:t>-IYPH newsletter (first issue in June 2020).</a:t>
            </a:r>
          </a:p>
          <a:p>
            <a:r>
              <a:rPr lang="en-GB" baseline="0" dirty="0"/>
              <a:t>-3 IYPH advocates.</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- 12 human interest stories on plant health were selected from all regions and published on the IYPH website.</a:t>
            </a:r>
          </a:p>
          <a:p>
            <a:r>
              <a:rPr lang="en-GB" baseline="0" dirty="0"/>
              <a:t>-IYPH ambassadors and champion: Rodrigo Pacheco, Monty Don, </a:t>
            </a:r>
            <a:r>
              <a:rPr lang="en-GB" baseline="0" dirty="0" err="1"/>
              <a:t>Diarmuid</a:t>
            </a:r>
            <a:r>
              <a:rPr lang="en-GB" baseline="0" dirty="0"/>
              <a:t> Gavin.</a:t>
            </a:r>
          </a:p>
          <a:p>
            <a:r>
              <a:rPr lang="en-GB" baseline="0" dirty="0"/>
              <a:t>-Talking plant health with Janet Ellis.</a:t>
            </a:r>
          </a:p>
          <a:p>
            <a:pPr marL="0" indent="0">
              <a:buFontTx/>
              <a:buNone/>
            </a:pPr>
            <a:r>
              <a:rPr lang="en-GB" baseline="0" dirty="0"/>
              <a:t>-Gavin and Monty’s interviews with UN Regional Information Centre for Western Europe.</a:t>
            </a:r>
          </a:p>
          <a:p>
            <a:r>
              <a:rPr lang="en-GB" baseline="0" dirty="0"/>
              <a:t>-Gavin’s short videos on plant health.</a:t>
            </a:r>
          </a:p>
          <a:p>
            <a:r>
              <a:rPr lang="en-GB" baseline="0" dirty="0"/>
              <a:t>-Webinar with ISF and European advocates.</a:t>
            </a:r>
          </a:p>
          <a:p>
            <a:r>
              <a:rPr lang="en-GB" baseline="0" dirty="0"/>
              <a:t>-Other videos and interviews being planned.</a:t>
            </a:r>
          </a:p>
          <a:p>
            <a:r>
              <a:rPr lang="en-GB" baseline="0" dirty="0"/>
              <a:t>-Participation in IYPH closing ceremony.</a:t>
            </a:r>
          </a:p>
        </p:txBody>
      </p:sp>
      <p:sp>
        <p:nvSpPr>
          <p:cNvPr id="4" name="Slide Number Placeholder 3"/>
          <p:cNvSpPr>
            <a:spLocks noGrp="1"/>
          </p:cNvSpPr>
          <p:nvPr>
            <p:ph type="sldNum" sz="quarter" idx="10"/>
          </p:nvPr>
        </p:nvSpPr>
        <p:spPr/>
        <p:txBody>
          <a:bodyPr/>
          <a:lstStyle/>
          <a:p>
            <a:fld id="{A1D8A1CB-5492-D248-AAAB-D3DF051C3286}" type="slidenum">
              <a:rPr lang="it-IT" smtClean="0"/>
              <a:t>7</a:t>
            </a:fld>
            <a:endParaRPr lang="it-IT"/>
          </a:p>
        </p:txBody>
      </p:sp>
    </p:spTree>
    <p:extLst>
      <p:ext uri="{BB962C8B-B14F-4D97-AF65-F5344CB8AC3E}">
        <p14:creationId xmlns:p14="http://schemas.microsoft.com/office/powerpoint/2010/main" val="312459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41D68E-A746-4579-8D2E-BCF13B62CD87}" type="slidenum">
              <a:rPr lang="en-US" smtClean="0"/>
              <a:t>8</a:t>
            </a:fld>
            <a:endParaRPr lang="en-US"/>
          </a:p>
        </p:txBody>
      </p:sp>
    </p:spTree>
    <p:extLst>
      <p:ext uri="{BB962C8B-B14F-4D97-AF65-F5344CB8AC3E}">
        <p14:creationId xmlns:p14="http://schemas.microsoft.com/office/powerpoint/2010/main" val="360787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pPr marL="0" marR="0" lvl="0" indent="0" algn="r" defTabSz="714375" rtl="0" eaLnBrk="0" fontAlgn="base" latinLnBrk="0" hangingPunct="0">
              <a:lnSpc>
                <a:spcPct val="100000"/>
              </a:lnSpc>
              <a:spcBef>
                <a:spcPct val="0"/>
              </a:spcBef>
              <a:spcAft>
                <a:spcPct val="0"/>
              </a:spcAft>
              <a:buClrTx/>
              <a:buSzTx/>
              <a:buFontTx/>
              <a:buNone/>
              <a:tabLst/>
              <a:defRPr/>
            </a:pPr>
            <a:fld id="{1541D68E-A746-4579-8D2E-BCF13B62CD87}" type="slidenum">
              <a:rPr kumimoji="0" lang="en-US" sz="1200" b="0" i="0" u="none" strike="noStrike" kern="1200" cap="none" spc="0" normalizeH="0" baseline="0" noProof="0" smtClean="0">
                <a:ln>
                  <a:noFill/>
                </a:ln>
                <a:solidFill>
                  <a:prstClr val="black"/>
                </a:solidFill>
                <a:effectLst/>
                <a:uLnTx/>
                <a:uFillTx/>
                <a:latin typeface="Calibri" charset="0"/>
                <a:cs typeface="Arial" charset="0"/>
              </a:rPr>
              <a:pPr marL="0" marR="0" lvl="0" indent="0" algn="r" defTabSz="714375"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charset="0"/>
              <a:cs typeface="Arial" charset="0"/>
            </a:endParaRPr>
          </a:p>
        </p:txBody>
      </p:sp>
    </p:spTree>
    <p:extLst>
      <p:ext uri="{BB962C8B-B14F-4D97-AF65-F5344CB8AC3E}">
        <p14:creationId xmlns:p14="http://schemas.microsoft.com/office/powerpoint/2010/main" val="3755527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-Iniciativas de divulgación como tranvías marcados con la identidad visual del AISV (foto tomada en Milán).</a:t>
            </a:r>
          </a:p>
          <a:p>
            <a:r>
              <a:rPr lang="es-ES" dirty="0"/>
              <a:t>-Banderas del AISV ondeando en la República de Corea (también se producen muchos dispositivos como bolsos, bolígrafos, alfileres, cuadernos)</a:t>
            </a:r>
          </a:p>
          <a:p>
            <a:r>
              <a:rPr lang="es-ES" dirty="0"/>
              <a:t>-Mes actual de concientización sobre plagas invasoras en América del Norte, con iluminación de edificios públicos y las Cataratas del Niágara.</a:t>
            </a:r>
          </a:p>
          <a:p>
            <a:r>
              <a:rPr lang="es-ES" dirty="0"/>
              <a:t>-Monedas (2 EUR por Bélgica, 5 EUR por Italia, moneda de México).</a:t>
            </a:r>
          </a:p>
          <a:p>
            <a:r>
              <a:rPr lang="es-ES" dirty="0"/>
              <a:t>-Muchos sellos-estampillas producidos por países (22 de diciembre de 2020).</a:t>
            </a:r>
            <a:endParaRPr lang="en-GB" dirty="0"/>
          </a:p>
          <a:p>
            <a:endParaRPr lang="en-GB" dirty="0"/>
          </a:p>
          <a:p>
            <a:r>
              <a:rPr lang="en-GB" dirty="0"/>
              <a:t>-Outreach initiatives like trams branded with the IYPH visual identity (photo</a:t>
            </a:r>
            <a:r>
              <a:rPr lang="en-GB" baseline="0" dirty="0"/>
              <a:t> taken in Milan).</a:t>
            </a:r>
            <a:endParaRPr lang="en-GB" dirty="0"/>
          </a:p>
          <a:p>
            <a:r>
              <a:rPr lang="en-GB" dirty="0"/>
              <a:t>-IYPH flags</a:t>
            </a:r>
            <a:r>
              <a:rPr lang="en-GB" baseline="0" dirty="0"/>
              <a:t> waving in the Republic of Korea (many gadgets like bags, pens, pins, notebooks also produced) </a:t>
            </a:r>
          </a:p>
          <a:p>
            <a:r>
              <a:rPr lang="en-GB" baseline="0" dirty="0"/>
              <a:t>-Current invasive pests awareness month in North America, with lighting of public buildings and Niagara Falls.</a:t>
            </a:r>
          </a:p>
          <a:p>
            <a:r>
              <a:rPr lang="en-GB" baseline="0" dirty="0"/>
              <a:t>-Coins (2 EUR by Belgium, 5 EUR by Italy, coin by Mexico).</a:t>
            </a:r>
          </a:p>
          <a:p>
            <a:r>
              <a:rPr lang="en-GB" baseline="0" dirty="0"/>
              <a:t>-Many stamps being produced by countries (22 as of December 2020).</a:t>
            </a:r>
          </a:p>
        </p:txBody>
      </p:sp>
      <p:sp>
        <p:nvSpPr>
          <p:cNvPr id="4" name="Slide Number Placeholder 3"/>
          <p:cNvSpPr>
            <a:spLocks noGrp="1"/>
          </p:cNvSpPr>
          <p:nvPr>
            <p:ph type="sldNum" sz="quarter" idx="10"/>
          </p:nvPr>
        </p:nvSpPr>
        <p:spPr/>
        <p:txBody>
          <a:bodyPr/>
          <a:lstStyle/>
          <a:p>
            <a:fld id="{83AA6AB3-E88D-4E81-AF7C-46B4269701E2}" type="slidenum">
              <a:rPr lang="en-US" smtClean="0"/>
              <a:t>10</a:t>
            </a:fld>
            <a:endParaRPr lang="en-US"/>
          </a:p>
        </p:txBody>
      </p:sp>
    </p:spTree>
    <p:extLst>
      <p:ext uri="{BB962C8B-B14F-4D97-AF65-F5344CB8AC3E}">
        <p14:creationId xmlns:p14="http://schemas.microsoft.com/office/powerpoint/2010/main" val="2305706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s-ES" dirty="0"/>
              <a:t>Próximos pasos: revisión por parte de la Conferencia de la FAO en julio de 2021 y la Asamblea General de la ONU en septiembre-diciembre de 2021.</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11</a:t>
            </a:fld>
            <a:endParaRPr lang="it-IT"/>
          </a:p>
        </p:txBody>
      </p:sp>
    </p:spTree>
    <p:extLst>
      <p:ext uri="{BB962C8B-B14F-4D97-AF65-F5344CB8AC3E}">
        <p14:creationId xmlns:p14="http://schemas.microsoft.com/office/powerpoint/2010/main" val="63832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720" y="2286000"/>
            <a:ext cx="7315920" cy="1828800"/>
          </a:xfrm>
          <a:prstGeom prst="rect">
            <a:avLst/>
          </a:prstGeom>
          <a:solidFill>
            <a:schemeClr val="bg1">
              <a:lumMod val="95000"/>
            </a:schemeClr>
          </a:solidFill>
        </p:spPr>
        <p:txBody>
          <a:bodyPr anchor="ctr" anchorCtr="1"/>
          <a:lstStyle>
            <a:lvl1pPr>
              <a:defRPr sz="1170" b="0">
                <a:solidFill>
                  <a:schemeClr val="tx1"/>
                </a:solidFill>
              </a:defRPr>
            </a:lvl1pPr>
          </a:lstStyle>
          <a:p>
            <a:r>
              <a:rPr lang="en-US" dirty="0"/>
              <a:t>Picture</a:t>
            </a:r>
          </a:p>
        </p:txBody>
      </p:sp>
      <p:sp>
        <p:nvSpPr>
          <p:cNvPr id="4" name="Title 1"/>
          <p:cNvSpPr>
            <a:spLocks noGrp="1"/>
          </p:cNvSpPr>
          <p:nvPr>
            <p:ph type="ctrTitle" hasCustomPrompt="1"/>
          </p:nvPr>
        </p:nvSpPr>
        <p:spPr>
          <a:xfrm>
            <a:off x="-720" y="1234440"/>
            <a:ext cx="7315200" cy="640080"/>
          </a:xfrm>
          <a:prstGeom prst="rect">
            <a:avLst/>
          </a:prstGeom>
          <a:noFill/>
        </p:spPr>
        <p:txBody>
          <a:bodyPr lIns="1224000" tIns="46800" rIns="1224000" bIns="0" anchor="t" anchorCtr="0"/>
          <a:lstStyle>
            <a:lvl1pPr algn="l">
              <a:defRPr sz="2223">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2708" y="2037523"/>
            <a:ext cx="7315200" cy="147548"/>
          </a:xfrm>
          <a:prstGeom prst="rect">
            <a:avLst/>
          </a:prstGeom>
        </p:spPr>
        <p:txBody>
          <a:bodyPr lIns="1224000" tIns="0" rIns="2160000" anchor="t" anchorCtr="0"/>
          <a:lstStyle>
            <a:lvl1pPr marL="0" indent="0" algn="l">
              <a:buNone/>
              <a:defRPr sz="1287">
                <a:solidFill>
                  <a:schemeClr val="tx1"/>
                </a:solidFill>
              </a:defRPr>
            </a:lvl1pPr>
            <a:lvl2pPr marL="267462" indent="0" algn="ctr">
              <a:buNone/>
              <a:defRPr sz="1170"/>
            </a:lvl2pPr>
            <a:lvl3pPr marL="534924" indent="0" algn="ctr">
              <a:buNone/>
              <a:defRPr sz="1053"/>
            </a:lvl3pPr>
            <a:lvl4pPr marL="802386" indent="0" algn="ctr">
              <a:buNone/>
              <a:defRPr sz="936"/>
            </a:lvl4pPr>
            <a:lvl5pPr marL="1069848" indent="0" algn="ctr">
              <a:buNone/>
              <a:defRPr sz="936"/>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r>
              <a:rPr lang="en-US" dirty="0"/>
              <a:t>Click to edit Master subtitle style</a:t>
            </a:r>
          </a:p>
        </p:txBody>
      </p:sp>
    </p:spTree>
    <p:extLst>
      <p:ext uri="{BB962C8B-B14F-4D97-AF65-F5344CB8AC3E}">
        <p14:creationId xmlns:p14="http://schemas.microsoft.com/office/powerpoint/2010/main" val="4288845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4818438" y="972000"/>
            <a:ext cx="2209137" cy="2683978"/>
          </a:xfrm>
          <a:prstGeom prst="rect">
            <a:avLst/>
          </a:prstGeom>
          <a:solidFill>
            <a:srgbClr val="92D050">
              <a:alpha val="21000"/>
            </a:srgbClr>
          </a:solidFill>
        </p:spPr>
        <p:txBody>
          <a:bodyPr vert="horz" lIns="180000" tIns="180000" rIns="180000" bIns="180000" rtlCol="0" anchor="t" anchorCtr="0">
            <a:normAutofit/>
          </a:bodyPr>
          <a:lstStyle>
            <a:lvl1pPr>
              <a:defRPr sz="1053"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972000"/>
            <a:ext cx="4608106" cy="2683978"/>
          </a:xfrm>
          <a:prstGeom prst="rect">
            <a:avLst/>
          </a:prstGeom>
        </p:spPr>
        <p:txBody>
          <a:bodyPr lIns="540000" tIns="0" rIns="360000" anchor="t" anchorCtr="0"/>
          <a:lstStyle>
            <a:lvl1pPr marL="94770" indent="-105300" algn="l">
              <a:buClr>
                <a:srgbClr val="5792C9"/>
              </a:buClr>
              <a:buFont typeface="Wingdings" charset="2"/>
              <a:buChar char="§"/>
              <a:defRPr sz="1170" baseline="0">
                <a:latin typeface="Calibri" charset="0"/>
                <a:ea typeface="Calibri" charset="0"/>
                <a:cs typeface="Calibri" charset="0"/>
              </a:defRPr>
            </a:lvl1pPr>
            <a:lvl2pPr marL="252720" indent="-105300" algn="l">
              <a:buClr>
                <a:srgbClr val="5792C9"/>
              </a:buClr>
              <a:buSzPct val="110000"/>
              <a:buFont typeface="Arial" charset="0"/>
              <a:buChar char="•"/>
              <a:defRPr sz="1170"/>
            </a:lvl2pPr>
            <a:lvl3pPr marL="400140" indent="-126360" algn="l">
              <a:buClr>
                <a:srgbClr val="5792C9"/>
              </a:buClr>
              <a:buFont typeface=".AppleSystemUIFont" charset="-120"/>
              <a:buChar char="–"/>
              <a:defRPr sz="1170">
                <a:latin typeface="Calibri" charset="0"/>
                <a:ea typeface="Calibri" charset="0"/>
                <a:cs typeface="Calibri" charset="0"/>
              </a:defRPr>
            </a:lvl3pPr>
            <a:lvl4pPr marL="547560" indent="-126360" algn="l">
              <a:buFont typeface=".AppleSystemUIFont" charset="-120"/>
              <a:buChar char="–"/>
              <a:defRPr sz="1170">
                <a:latin typeface="Calibri" charset="0"/>
                <a:ea typeface="Calibri" charset="0"/>
                <a:cs typeface="Calibri" charset="0"/>
              </a:defRPr>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3006278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129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80" y="1417535"/>
            <a:ext cx="6272571" cy="2080026"/>
          </a:xfrm>
          <a:prstGeom prst="rect">
            <a:avLst/>
          </a:prstGeom>
        </p:spPr>
        <p:txBody>
          <a:bodyPr/>
          <a:lstStyle>
            <a:lvl1pPr marL="0" marR="0" indent="0" algn="l" defTabSz="606817"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26545" marR="0" lvl="0" indent="-226545" algn="l" defTabSz="606817" rtl="0" eaLnBrk="0" fontAlgn="base" latinLnBrk="0" hangingPunct="0">
              <a:lnSpc>
                <a:spcPct val="100000"/>
              </a:lnSpc>
              <a:spcBef>
                <a:spcPct val="20000"/>
              </a:spcBef>
              <a:spcAft>
                <a:spcPct val="0"/>
              </a:spcAft>
              <a:buClrTx/>
              <a:buSzTx/>
              <a:buFont typeface="Arial" charset="0"/>
              <a:buNone/>
              <a:tabLst/>
              <a:defRPr/>
            </a:pPr>
            <a:r>
              <a:rPr lang="en-US" sz="1274" baseline="0" dirty="0"/>
              <a:t>Lorem </a:t>
            </a:r>
            <a:r>
              <a:rPr lang="en-US" sz="1274" baseline="0" dirty="0" err="1"/>
              <a:t>Ipsum</a:t>
            </a:r>
            <a:endParaRPr lang="en-US" sz="1274" baseline="0" dirty="0"/>
          </a:p>
        </p:txBody>
      </p:sp>
    </p:spTree>
    <p:extLst>
      <p:ext uri="{BB962C8B-B14F-4D97-AF65-F5344CB8AC3E}">
        <p14:creationId xmlns:p14="http://schemas.microsoft.com/office/powerpoint/2010/main" val="1418887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73418"/>
            <a:ext cx="5486400" cy="1432560"/>
          </a:xfrm>
        </p:spPr>
        <p:txBody>
          <a:bodyPr anchor="b"/>
          <a:lstStyle>
            <a:lvl1pPr algn="ctr">
              <a:defRPr sz="3600"/>
            </a:lvl1pPr>
          </a:lstStyle>
          <a:p>
            <a:r>
              <a:rPr lang="en-US" smtClean="0"/>
              <a:t>Click to edit Master title style</a:t>
            </a:r>
            <a:endParaRPr lang="en-US"/>
          </a:p>
        </p:txBody>
      </p:sp>
      <p:sp>
        <p:nvSpPr>
          <p:cNvPr id="3" name="Subtitle 2"/>
          <p:cNvSpPr>
            <a:spLocks noGrp="1"/>
          </p:cNvSpPr>
          <p:nvPr>
            <p:ph type="subTitle" idx="1"/>
          </p:nvPr>
        </p:nvSpPr>
        <p:spPr>
          <a:xfrm>
            <a:off x="914400" y="2161223"/>
            <a:ext cx="5486400" cy="993457"/>
          </a:xfrm>
        </p:spPr>
        <p:txBody>
          <a:bodyPr/>
          <a:lstStyle>
            <a:lvl1pPr marL="0" indent="0" algn="ctr">
              <a:buNone/>
              <a:defRPr sz="1440"/>
            </a:lvl1pPr>
            <a:lvl2pPr marL="274320" indent="0" algn="ctr">
              <a:buNone/>
              <a:defRPr sz="1200"/>
            </a:lvl2pPr>
            <a:lvl3pPr marL="548640" indent="0" algn="ctr">
              <a:buNone/>
              <a:defRPr sz="1080"/>
            </a:lvl3pPr>
            <a:lvl4pPr marL="822960" indent="0" algn="ctr">
              <a:buNone/>
              <a:defRPr sz="960"/>
            </a:lvl4pPr>
            <a:lvl5pPr marL="1097280" indent="0" algn="ctr">
              <a:buNone/>
              <a:defRPr sz="960"/>
            </a:lvl5pPr>
            <a:lvl6pPr marL="1371600" indent="0" algn="ctr">
              <a:buNone/>
              <a:defRPr sz="960"/>
            </a:lvl6pPr>
            <a:lvl7pPr marL="1645920" indent="0" algn="ctr">
              <a:buNone/>
              <a:defRPr sz="960"/>
            </a:lvl7pPr>
            <a:lvl8pPr marL="1920240" indent="0" algn="ctr">
              <a:buNone/>
              <a:defRPr sz="960"/>
            </a:lvl8pPr>
            <a:lvl9pPr marL="2194560" indent="0" algn="ctr">
              <a:buNone/>
              <a:defRPr sz="9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359339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1089844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7609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262467"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272148"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4425708" y="970161"/>
            <a:ext cx="2592000" cy="1741780"/>
          </a:xfrm>
          <a:prstGeom prst="rect">
            <a:avLst/>
          </a:prstGeom>
          <a:solidFill>
            <a:schemeClr val="bg1">
              <a:lumMod val="95000"/>
            </a:schemeClr>
          </a:solidFill>
        </p:spPr>
        <p:txBody>
          <a:bodyPr anchor="ctr" anchorCtr="1"/>
          <a:lstStyle>
            <a:lvl1pPr>
              <a:defRPr sz="117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3907033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4953744" y="972001"/>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4953744" y="2330616"/>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780925"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791782"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868472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188000"/>
            <a:ext cx="7315201" cy="2467978"/>
          </a:xfrm>
          <a:prstGeom prst="rect">
            <a:avLst/>
          </a:prstGeom>
        </p:spPr>
        <p:txBody>
          <a:bodyPr lIns="540000" tIns="0" rIns="540000" bIns="360000" numCol="2" spcCol="720000" anchor="t" anchorCtr="0"/>
          <a:lstStyle>
            <a:lvl1pPr marL="94770" indent="-105300" algn="l">
              <a:buClr>
                <a:srgbClr val="5792C9"/>
              </a:buClr>
              <a:buFont typeface="Wingdings" charset="2"/>
              <a:buChar char="§"/>
              <a:defRPr sz="1170">
                <a:solidFill>
                  <a:schemeClr val="tx1"/>
                </a:solidFill>
                <a:latin typeface="Calibri" charset="0"/>
                <a:ea typeface="Calibri" charset="0"/>
                <a:cs typeface="Calibri" charset="0"/>
              </a:defRPr>
            </a:lvl1pPr>
            <a:lvl2pPr marL="252720" indent="-105300" algn="l">
              <a:buClr>
                <a:srgbClr val="5792C9"/>
              </a:buClr>
              <a:buSzPct val="110000"/>
              <a:buFont typeface="Arial" charset="0"/>
              <a:buChar char="•"/>
              <a:defRPr sz="1170">
                <a:solidFill>
                  <a:schemeClr val="tx1"/>
                </a:solidFill>
                <a:latin typeface="Calibri" charset="0"/>
                <a:ea typeface="Calibri" charset="0"/>
                <a:cs typeface="Calibri" charset="0"/>
              </a:defRPr>
            </a:lvl2pPr>
            <a:lvl3pPr marL="400140" indent="-126360" algn="l">
              <a:buClr>
                <a:srgbClr val="5792C9"/>
              </a:buClr>
              <a:buFont typeface=".AppleSystemUIFont" charset="-120"/>
              <a:buChar char="–"/>
              <a:defRPr sz="1170"/>
            </a:lvl3pPr>
            <a:lvl4pPr marL="547560" indent="-126360" algn="l">
              <a:buFont typeface=".AppleSystemUIFont" charset="-120"/>
              <a:buChar char="–"/>
              <a:defRPr sz="1170"/>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7522" y="972000"/>
            <a:ext cx="7322713" cy="216024"/>
          </a:xfrm>
          <a:prstGeom prst="rect">
            <a:avLst/>
          </a:prstGeom>
          <a:noFill/>
        </p:spPr>
        <p:txBody>
          <a:bodyPr vert="horz" lIns="540000" tIns="0" rIns="288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536221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9.xml"/><Relationship Id="rId7" Type="http://schemas.openxmlformats.org/officeDocument/2006/relationships/image" Target="../media/image2.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8012" y="140225"/>
            <a:ext cx="2505879" cy="577826"/>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9"/>
          <a:srcRect r="29216"/>
          <a:stretch/>
        </p:blipFill>
        <p:spPr>
          <a:xfrm>
            <a:off x="369479" y="259528"/>
            <a:ext cx="1596482" cy="426272"/>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10"/>
          <a:stretch>
            <a:fillRect/>
          </a:stretch>
        </p:blipFill>
        <p:spPr>
          <a:xfrm>
            <a:off x="5406935" y="269765"/>
            <a:ext cx="1538787" cy="393856"/>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234410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5" r:id="rId6"/>
  </p:sldLayoutIdLst>
  <p:hf hdr="0" dt="0"/>
  <p:txStyles>
    <p:titleStyle>
      <a:lvl1pPr algn="l" defTabSz="534924" rtl="0" eaLnBrk="1" latinLnBrk="0" hangingPunct="1">
        <a:lnSpc>
          <a:spcPct val="90000"/>
        </a:lnSpc>
        <a:spcBef>
          <a:spcPct val="0"/>
        </a:spcBef>
        <a:buNone/>
        <a:defRPr sz="2691" kern="1200">
          <a:solidFill>
            <a:srgbClr val="5792C9"/>
          </a:solidFill>
          <a:latin typeface="Georgia" charset="0"/>
          <a:ea typeface="Georgia" charset="0"/>
          <a:cs typeface="Georgia" charset="0"/>
        </a:defRPr>
      </a:lvl1pPr>
    </p:titleStyle>
    <p:bodyStyle>
      <a:lvl1pPr marL="0" indent="0" algn="l" defTabSz="534924" rtl="0" eaLnBrk="1" latinLnBrk="0" hangingPunct="1">
        <a:lnSpc>
          <a:spcPct val="90000"/>
        </a:lnSpc>
        <a:spcBef>
          <a:spcPts val="585"/>
        </a:spcBef>
        <a:buFontTx/>
        <a:buNone/>
        <a:defRPr sz="1287" b="1" kern="1200">
          <a:solidFill>
            <a:srgbClr val="5792C9"/>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1494" y="36720"/>
            <a:ext cx="1967143" cy="4536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3828797"/>
            <a:ext cx="73152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530986"/>
            <a:ext cx="7315200" cy="246255"/>
          </a:xfrm>
          <a:prstGeom prst="rect">
            <a:avLst/>
          </a:prstGeom>
          <a:solidFill>
            <a:schemeClr val="bg2">
              <a:alpha val="42000"/>
            </a:schemeClr>
          </a:solidFill>
        </p:spPr>
        <p:txBody>
          <a:bodyPr lIns="315900" rIns="3159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r" defTabSz="534924" rtl="0" eaLnBrk="1" fontAlgn="auto" latinLnBrk="0" hangingPunct="1">
              <a:lnSpc>
                <a:spcPct val="90000"/>
              </a:lnSpc>
              <a:spcBef>
                <a:spcPts val="585"/>
              </a:spcBef>
              <a:spcAft>
                <a:spcPts val="0"/>
              </a:spcAft>
              <a:buClrTx/>
              <a:buSzTx/>
              <a:buFontTx/>
              <a:buNone/>
              <a:tabLst/>
              <a:defRPr/>
            </a:pP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CLICK ON </a:t>
            </a:r>
            <a:r>
              <a:rPr kumimoji="0" lang="en-US" sz="819" b="1" i="1" u="none" strike="noStrike" kern="1200" cap="none" spc="0" normalizeH="0" baseline="0" noProof="0" dirty="0">
                <a:ln>
                  <a:noFill/>
                </a:ln>
                <a:solidFill>
                  <a:srgbClr val="00825F"/>
                </a:solidFill>
                <a:effectLst/>
                <a:uLnTx/>
                <a:uFillTx/>
                <a:latin typeface="Calibri" panose="020F0502020204030204"/>
                <a:ea typeface="+mn-ea"/>
                <a:cs typeface="+mn-cs"/>
              </a:rPr>
              <a:t>SLIDE MASTER </a:t>
            </a: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323759" y="131339"/>
            <a:ext cx="1126343" cy="309608"/>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5884071" y="140224"/>
            <a:ext cx="1209636" cy="309609"/>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6446520" y="3847855"/>
            <a:ext cx="868680" cy="226216"/>
          </a:xfrm>
          <a:prstGeom prst="rect">
            <a:avLst/>
          </a:prstGeom>
        </p:spPr>
        <p:txBody>
          <a:bodyPr wrap="square" lIns="315900" tIns="0" rIns="210600" rtlCol="0" anchor="t" anchorCtr="0">
            <a:spAutoFit/>
          </a:bodyPr>
          <a:lstStyle/>
          <a:p>
            <a:pPr marL="0" marR="0" lvl="0" indent="0" algn="l" defTabSz="713215" rtl="0" eaLnBrk="1" fontAlgn="auto" latinLnBrk="0" hangingPunct="1">
              <a:lnSpc>
                <a:spcPct val="100000"/>
              </a:lnSpc>
              <a:spcBef>
                <a:spcPts val="0"/>
              </a:spcBef>
              <a:spcAft>
                <a:spcPts val="0"/>
              </a:spcAft>
              <a:buClrTx/>
              <a:buSzTx/>
              <a:buFontTx/>
              <a:buNone/>
              <a:tabLst/>
              <a:defRPr/>
            </a:pPr>
            <a:fld id="{B782F2B3-BF2A-3042-AED2-C560A5FC06BC}" type="slidenum">
              <a:rPr kumimoji="0" lang="x-none" sz="1170" b="0" i="0" u="none" strike="noStrike" kern="1200" cap="none" spc="0" normalizeH="0" baseline="0" noProof="0" smtClean="0">
                <a:ln>
                  <a:noFill/>
                </a:ln>
                <a:solidFill>
                  <a:srgbClr val="A81E3B"/>
                </a:solidFill>
                <a:effectLst/>
                <a:uLnTx/>
                <a:uFillTx/>
                <a:latin typeface="Calibri" panose="020F0502020204030204"/>
                <a:ea typeface="+mn-ea"/>
                <a:cs typeface="+mn-cs"/>
              </a:rPr>
              <a:pPr marL="0" marR="0" lvl="0" indent="0" algn="l" defTabSz="713215" rtl="0" eaLnBrk="1" fontAlgn="auto" latinLnBrk="0" hangingPunct="1">
                <a:lnSpc>
                  <a:spcPct val="100000"/>
                </a:lnSpc>
                <a:spcBef>
                  <a:spcPts val="0"/>
                </a:spcBef>
                <a:spcAft>
                  <a:spcPts val="0"/>
                </a:spcAft>
                <a:buClrTx/>
                <a:buSzTx/>
                <a:buFontTx/>
                <a:buNone/>
                <a:tabLst/>
                <a:defRPr/>
              </a:pPr>
              <a:t>‹#›</a:t>
            </a:fld>
            <a:endParaRPr kumimoji="0" lang="x-none" sz="1404" b="0" i="0" u="none" strike="noStrike" kern="1200" cap="none" spc="0" normalizeH="0" baseline="0" noProof="0" dirty="0">
              <a:ln>
                <a:noFill/>
              </a:ln>
              <a:solidFill>
                <a:srgbClr val="A81E3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552646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Lst>
  <p:hf hdr="0" dt="0"/>
  <p:txStyles>
    <p:titleStyle>
      <a:lvl1pPr algn="l" defTabSz="534924" rtl="0" eaLnBrk="1" latinLnBrk="0" hangingPunct="1">
        <a:lnSpc>
          <a:spcPct val="90000"/>
        </a:lnSpc>
        <a:spcBef>
          <a:spcPct val="0"/>
        </a:spcBef>
        <a:buNone/>
        <a:defRPr sz="2574" kern="1200">
          <a:solidFill>
            <a:schemeClr val="tx1"/>
          </a:solidFill>
          <a:latin typeface="+mj-lt"/>
          <a:ea typeface="+mj-ea"/>
          <a:cs typeface="+mj-cs"/>
        </a:defRPr>
      </a:lvl1pPr>
    </p:titleStyle>
    <p:bodyStyle>
      <a:lvl1pPr marL="133731" indent="-133731" algn="l" defTabSz="534924" rtl="0" eaLnBrk="1" latinLnBrk="0" hangingPunct="1">
        <a:lnSpc>
          <a:spcPct val="90000"/>
        </a:lnSpc>
        <a:spcBef>
          <a:spcPts val="585"/>
        </a:spcBef>
        <a:buFont typeface="Arial"/>
        <a:buChar char="•"/>
        <a:defRPr sz="1638" kern="1200">
          <a:solidFill>
            <a:schemeClr val="tx1"/>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hyperlink" Target="http://www.fao.org/iyph" TargetMode="External"/><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jpeg"/><Relationship Id="rId4" Type="http://schemas.openxmlformats.org/officeDocument/2006/relationships/image" Target="../media/image26.png"/><Relationship Id="rId9"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166517" y="703659"/>
            <a:ext cx="7057243" cy="1176526"/>
          </a:xfrm>
        </p:spPr>
        <p:txBody>
          <a:bodyPr>
            <a:normAutofit/>
          </a:bodyPr>
          <a:lstStyle/>
          <a:p>
            <a:r>
              <a:rPr lang="es-ES" sz="2574" dirty="0">
                <a:solidFill>
                  <a:srgbClr val="00825F"/>
                </a:solidFill>
              </a:rPr>
              <a:t>AÑO INTERNACIONAL </a:t>
            </a:r>
            <a:br>
              <a:rPr lang="es-ES" sz="2574" dirty="0">
                <a:solidFill>
                  <a:srgbClr val="00825F"/>
                </a:solidFill>
              </a:rPr>
            </a:br>
            <a:r>
              <a:rPr lang="es-ES" sz="2574" dirty="0">
                <a:solidFill>
                  <a:srgbClr val="00825F"/>
                </a:solidFill>
              </a:rPr>
              <a:t>DE LA </a:t>
            </a:r>
            <a:br>
              <a:rPr lang="es-ES" sz="2574" dirty="0">
                <a:solidFill>
                  <a:srgbClr val="00825F"/>
                </a:solidFill>
              </a:rPr>
            </a:br>
            <a:r>
              <a:rPr lang="es-ES" sz="2574" dirty="0">
                <a:solidFill>
                  <a:srgbClr val="00825F"/>
                </a:solidFill>
              </a:rPr>
              <a:t>SANIDAD VEGETAL</a:t>
            </a:r>
            <a:endParaRPr lang="en-US" sz="2574" dirty="0">
              <a:solidFill>
                <a:srgbClr val="00825F"/>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1059809" y="1760936"/>
            <a:ext cx="5349240" cy="660796"/>
          </a:xfrm>
        </p:spPr>
        <p:txBody>
          <a:bodyPr anchor="ctr">
            <a:noAutofit/>
          </a:bodyPr>
          <a:lstStyle/>
          <a:p>
            <a:pPr algn="ctr"/>
            <a:r>
              <a:rPr lang="en-US" sz="1638" dirty="0">
                <a:solidFill>
                  <a:srgbClr val="002060"/>
                </a:solidFill>
                <a:effectLst>
                  <a:outerShdw blurRad="38100" dist="38100" dir="2700000" algn="tl">
                    <a:srgbClr val="000000">
                      <a:alpha val="43137"/>
                    </a:srgbClr>
                  </a:outerShdw>
                </a:effectLst>
              </a:rPr>
              <a:t/>
            </a:r>
            <a:br>
              <a:rPr lang="en-US" sz="1638" dirty="0">
                <a:solidFill>
                  <a:srgbClr val="002060"/>
                </a:solidFill>
                <a:effectLst>
                  <a:outerShdw blurRad="38100" dist="38100" dir="2700000" algn="tl">
                    <a:srgbClr val="000000">
                      <a:alpha val="43137"/>
                    </a:srgbClr>
                  </a:outerShdw>
                </a:effectLst>
              </a:rPr>
            </a:br>
            <a:r>
              <a:rPr lang="en-US" sz="1638" dirty="0" err="1">
                <a:solidFill>
                  <a:srgbClr val="002060"/>
                </a:solidFill>
                <a:effectLst>
                  <a:outerShdw blurRad="38100" dist="38100" dir="2700000" algn="tl">
                    <a:srgbClr val="000000">
                      <a:alpha val="43137"/>
                    </a:srgbClr>
                  </a:outerShdw>
                </a:effectLst>
              </a:rPr>
              <a:t>Secretaría</a:t>
            </a:r>
            <a:r>
              <a:rPr lang="en-US" sz="1638" dirty="0">
                <a:solidFill>
                  <a:srgbClr val="002060"/>
                </a:solidFill>
                <a:effectLst>
                  <a:outerShdw blurRad="38100" dist="38100" dir="2700000" algn="tl">
                    <a:srgbClr val="000000">
                      <a:alpha val="43137"/>
                    </a:srgbClr>
                  </a:outerShdw>
                </a:effectLst>
              </a:rPr>
              <a:t> de la CIPF -Taller Regional de la CIPF 2021</a:t>
            </a:r>
            <a:endParaRPr lang="it-IT" sz="1638" dirty="0">
              <a:solidFill>
                <a:srgbClr val="002060"/>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0" y="2368844"/>
            <a:ext cx="7315200" cy="1745956"/>
          </a:xfrm>
          <a:prstGeom prst="rect">
            <a:avLst/>
          </a:prstGeom>
        </p:spPr>
      </p:pic>
    </p:spTree>
    <p:extLst>
      <p:ext uri="{BB962C8B-B14F-4D97-AF65-F5344CB8AC3E}">
        <p14:creationId xmlns:p14="http://schemas.microsoft.com/office/powerpoint/2010/main" val="59215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139190" y="456333"/>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Iniciativas nacionales y regionales del AISV</a:t>
            </a:r>
            <a:endParaRPr lang="en-U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418" y="2767668"/>
            <a:ext cx="855114" cy="831793"/>
          </a:xfrm>
          <a:prstGeom prst="rect">
            <a:avLst/>
          </a:prstGeom>
        </p:spPr>
      </p:pic>
      <p:pic>
        <p:nvPicPr>
          <p:cNvPr id="3" name="Picture 2"/>
          <p:cNvPicPr>
            <a:picLocks noChangeAspect="1"/>
          </p:cNvPicPr>
          <p:nvPr/>
        </p:nvPicPr>
        <p:blipFill rotWithShape="1">
          <a:blip r:embed="rId4" cstate="hqprint">
            <a:extLst>
              <a:ext uri="{28A0092B-C50C-407E-A947-70E740481C1C}">
                <a14:useLocalDpi xmlns:a14="http://schemas.microsoft.com/office/drawing/2010/main" val="0"/>
              </a:ext>
            </a:extLst>
          </a:blip>
          <a:srcRect l="2782" t="14064" r="6004" b="10808"/>
          <a:stretch/>
        </p:blipFill>
        <p:spPr>
          <a:xfrm>
            <a:off x="2019869" y="2806502"/>
            <a:ext cx="1825241" cy="845639"/>
          </a:xfrm>
          <a:prstGeom prst="rect">
            <a:avLst/>
          </a:prstGeom>
        </p:spPr>
      </p:pic>
      <p:pic>
        <p:nvPicPr>
          <p:cNvPr id="8" name="Picture 7"/>
          <p:cNvPicPr>
            <a:picLocks noChangeAspect="1"/>
          </p:cNvPicPr>
          <p:nvPr/>
        </p:nvPicPr>
        <p:blipFill rotWithShape="1">
          <a:blip r:embed="rId5" cstate="hqprint">
            <a:extLst>
              <a:ext uri="{28A0092B-C50C-407E-A947-70E740481C1C}">
                <a14:useLocalDpi xmlns:a14="http://schemas.microsoft.com/office/drawing/2010/main" val="0"/>
              </a:ext>
            </a:extLst>
          </a:blip>
          <a:srcRect l="10868" t="20014" r="13985" b="26905"/>
          <a:stretch/>
        </p:blipFill>
        <p:spPr>
          <a:xfrm>
            <a:off x="4005784" y="2825067"/>
            <a:ext cx="2105957" cy="827074"/>
          </a:xfrm>
          <a:prstGeom prst="rect">
            <a:avLst/>
          </a:prstGeom>
        </p:spPr>
      </p:pic>
      <p:pic>
        <p:nvPicPr>
          <p:cNvPr id="10" name="Picture 9"/>
          <p:cNvPicPr>
            <a:picLocks noChangeAspect="1"/>
          </p:cNvPicPr>
          <p:nvPr/>
        </p:nvPicPr>
        <p:blipFill rotWithShape="1">
          <a:blip r:embed="rId6" cstate="hqprint">
            <a:extLst>
              <a:ext uri="{28A0092B-C50C-407E-A947-70E740481C1C}">
                <a14:useLocalDpi xmlns:a14="http://schemas.microsoft.com/office/drawing/2010/main" val="0"/>
              </a:ext>
            </a:extLst>
          </a:blip>
          <a:srcRect t="2802" b="22524"/>
          <a:stretch/>
        </p:blipFill>
        <p:spPr>
          <a:xfrm>
            <a:off x="3981953" y="1740478"/>
            <a:ext cx="2084837" cy="992711"/>
          </a:xfrm>
          <a:prstGeom prst="rect">
            <a:avLst/>
          </a:prstGeom>
        </p:spPr>
      </p:pic>
      <p:pic>
        <p:nvPicPr>
          <p:cNvPr id="4" name="Picture 3"/>
          <p:cNvPicPr>
            <a:picLocks noChangeAspect="1"/>
          </p:cNvPicPr>
          <p:nvPr/>
        </p:nvPicPr>
        <p:blipFill rotWithShape="1">
          <a:blip r:embed="rId7" cstate="hqprint">
            <a:extLst>
              <a:ext uri="{28A0092B-C50C-407E-A947-70E740481C1C}">
                <a14:useLocalDpi xmlns:a14="http://schemas.microsoft.com/office/drawing/2010/main" val="0"/>
              </a:ext>
            </a:extLst>
          </a:blip>
          <a:srcRect r="37486"/>
          <a:stretch/>
        </p:blipFill>
        <p:spPr>
          <a:xfrm>
            <a:off x="1084419" y="1007180"/>
            <a:ext cx="2792207" cy="1648101"/>
          </a:xfrm>
          <a:prstGeom prst="rect">
            <a:avLst/>
          </a:prstGeom>
        </p:spPr>
      </p:pic>
      <p:pic>
        <p:nvPicPr>
          <p:cNvPr id="1026" name="Picture 2" descr="Images are from USDA and Reuters/Carlos Jass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1953" y="933624"/>
            <a:ext cx="2084837" cy="8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324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132322" y="577972"/>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Legado del AISV: </a:t>
            </a:r>
          </a:p>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 Día Internacional de la Sanidad Vegetal</a:t>
            </a:r>
            <a:r>
              <a:rPr lang="en-GB"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endParaRPr lang="en-U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096356" y="2281759"/>
            <a:ext cx="3200669" cy="1232309"/>
          </a:xfrm>
          <a:prstGeom prst="rect">
            <a:avLst/>
          </a:prstGeom>
        </p:spPr>
      </p:pic>
      <p:sp>
        <p:nvSpPr>
          <p:cNvPr id="3" name="TextBox 2"/>
          <p:cNvSpPr txBox="1"/>
          <p:nvPr/>
        </p:nvSpPr>
        <p:spPr>
          <a:xfrm>
            <a:off x="1726942" y="1344091"/>
            <a:ext cx="3875204" cy="720189"/>
          </a:xfrm>
          <a:prstGeom prst="rect">
            <a:avLst/>
          </a:prstGeom>
          <a:noFill/>
        </p:spPr>
        <p:txBody>
          <a:bodyPr wrap="square" lIns="54857" tIns="27428" rIns="54857" bIns="27428" rtlCol="0">
            <a:spAutoFit/>
          </a:bodyPr>
          <a:lstStyle/>
          <a:p>
            <a:pPr algn="ctr"/>
            <a:r>
              <a:rPr lang="es-ES" sz="1440" dirty="0">
                <a:latin typeface="Calibri (body)"/>
              </a:rPr>
              <a:t>En diciembre de 2020, el Consejo de la FAO aprobó la propuesta de Zambia de proclamar el </a:t>
            </a:r>
            <a:r>
              <a:rPr lang="es-ES" sz="1440" b="1" dirty="0">
                <a:latin typeface="Calibri (body)"/>
              </a:rPr>
              <a:t>12 de mayo</a:t>
            </a:r>
            <a:r>
              <a:rPr lang="es-ES" sz="1440" dirty="0">
                <a:latin typeface="Calibri (body)"/>
              </a:rPr>
              <a:t> Día Internacional de la Sanidad Vegetal.</a:t>
            </a:r>
            <a:endParaRPr lang="en-US" sz="1440" dirty="0">
              <a:latin typeface="Calibri (body)"/>
            </a:endParaRPr>
          </a:p>
        </p:txBody>
      </p:sp>
    </p:spTree>
    <p:extLst>
      <p:ext uri="{BB962C8B-B14F-4D97-AF65-F5344CB8AC3E}">
        <p14:creationId xmlns:p14="http://schemas.microsoft.com/office/powerpoint/2010/main" val="4105411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132322" y="577972"/>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Legado del AISV: </a:t>
            </a:r>
          </a:p>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 Primera Conferencia Internacional de Sanidad Vegetal</a:t>
            </a:r>
            <a:endParaRPr lang="en-GB"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1726942" y="1344091"/>
            <a:ext cx="3875204" cy="498590"/>
          </a:xfrm>
          <a:prstGeom prst="rect">
            <a:avLst/>
          </a:prstGeom>
          <a:noFill/>
        </p:spPr>
        <p:txBody>
          <a:bodyPr wrap="square" lIns="54857" tIns="27428" rIns="54857" bIns="27428" rtlCol="0">
            <a:spAutoFit/>
          </a:bodyPr>
          <a:lstStyle/>
          <a:p>
            <a:pPr marL="205715" indent="-205715" algn="ctr">
              <a:buFont typeface="Arial" panose="020B0604020202020204" pitchFamily="34" charset="0"/>
              <a:buChar char="•"/>
            </a:pPr>
            <a:r>
              <a:rPr lang="en-GB" sz="1440" dirty="0">
                <a:latin typeface="Calibri (body)"/>
              </a:rPr>
              <a:t>Durante la </a:t>
            </a:r>
            <a:r>
              <a:rPr lang="en-GB" sz="1440" dirty="0" err="1">
                <a:latin typeface="Calibri (body)"/>
              </a:rPr>
              <a:t>semana</a:t>
            </a:r>
            <a:r>
              <a:rPr lang="en-GB" sz="1440" dirty="0">
                <a:latin typeface="Calibri (body)"/>
              </a:rPr>
              <a:t> del 12 de Mayo, 2022.</a:t>
            </a:r>
          </a:p>
          <a:p>
            <a:pPr marL="205715" indent="-205715" algn="ctr">
              <a:buFont typeface="Arial" panose="020B0604020202020204" pitchFamily="34" charset="0"/>
              <a:buChar char="•"/>
            </a:pPr>
            <a:r>
              <a:rPr lang="es-ES" sz="1440" dirty="0">
                <a:latin typeface="Calibri (body)"/>
              </a:rPr>
              <a:t>Se está identificando el país anfitrión</a:t>
            </a:r>
            <a:r>
              <a:rPr lang="en-GB" sz="1440" dirty="0">
                <a:latin typeface="Calibri (body)"/>
              </a:rPr>
              <a:t>.</a:t>
            </a:r>
            <a:endParaRPr lang="en-US" sz="1440" dirty="0">
              <a:latin typeface="Calibri (body)"/>
            </a:endParaRPr>
          </a:p>
        </p:txBody>
      </p:sp>
      <p:pic>
        <p:nvPicPr>
          <p:cNvPr id="1028" name="Picture 4" descr="IPPC - International Plant Protection Conven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6425" y="2060166"/>
            <a:ext cx="2963101" cy="133136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129029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14400" y="547091"/>
            <a:ext cx="5486400"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Legado del AISV:</a:t>
            </a:r>
          </a:p>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3. Revisión científica del impacto del cambio climático en las plagas de las plantas</a:t>
            </a:r>
            <a:endParaRPr lang="en-GB"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1241947" y="1262201"/>
            <a:ext cx="4929571" cy="1163387"/>
          </a:xfrm>
          <a:prstGeom prst="rect">
            <a:avLst/>
          </a:prstGeom>
          <a:noFill/>
        </p:spPr>
        <p:txBody>
          <a:bodyPr wrap="square" lIns="54857" tIns="27428" rIns="54857" bIns="27428" rtlCol="0">
            <a:spAutoFit/>
          </a:bodyPr>
          <a:lstStyle/>
          <a:p>
            <a:pPr marL="205715" indent="-205715" algn="ctr">
              <a:buFont typeface="Arial" panose="020B0604020202020204" pitchFamily="34" charset="0"/>
              <a:buChar char="•"/>
            </a:pPr>
            <a:r>
              <a:rPr lang="es-ES" sz="1440" dirty="0">
                <a:latin typeface="Calibri (body)"/>
              </a:rPr>
              <a:t>Publicación y resumen para Responsables de políticas, previsto para el 1 de junio</a:t>
            </a:r>
            <a:r>
              <a:rPr lang="en-GB" sz="1440" dirty="0">
                <a:latin typeface="Calibri (body)"/>
              </a:rPr>
              <a:t>.</a:t>
            </a:r>
          </a:p>
          <a:p>
            <a:pPr marL="205715" indent="-205715" algn="ctr">
              <a:buFont typeface="Arial" panose="020B0604020202020204" pitchFamily="34" charset="0"/>
              <a:buChar char="•"/>
            </a:pPr>
            <a:r>
              <a:rPr lang="es-ES" sz="1440" dirty="0">
                <a:latin typeface="Calibri (body)"/>
              </a:rPr>
              <a:t>Presentación de alto nivel con el Director General de la FAO el 1 de junio</a:t>
            </a:r>
            <a:r>
              <a:rPr lang="en-GB" sz="1440" dirty="0">
                <a:latin typeface="Calibri (body)"/>
              </a:rPr>
              <a:t>.</a:t>
            </a:r>
          </a:p>
          <a:p>
            <a:pPr marL="205715" indent="-205715" algn="ctr">
              <a:buFont typeface="Arial" panose="020B0604020202020204" pitchFamily="34" charset="0"/>
              <a:buChar char="•"/>
            </a:pPr>
            <a:r>
              <a:rPr lang="es-ES" sz="1440" dirty="0">
                <a:latin typeface="Calibri (body)"/>
              </a:rPr>
              <a:t>Seminario web posterior del AISV el 30 de junio</a:t>
            </a:r>
            <a:r>
              <a:rPr lang="en-GB" sz="1440" dirty="0">
                <a:latin typeface="Calibri (body)"/>
              </a:rPr>
              <a:t>.</a:t>
            </a:r>
            <a:endParaRPr lang="en-US" sz="1440" dirty="0">
              <a:latin typeface="Calibri (body)"/>
            </a:endParaRPr>
          </a:p>
        </p:txBody>
      </p:sp>
      <p:pic>
        <p:nvPicPr>
          <p:cNvPr id="7" name="Picture 6"/>
          <p:cNvPicPr>
            <a:picLocks noChangeAspect="1"/>
          </p:cNvPicPr>
          <p:nvPr/>
        </p:nvPicPr>
        <p:blipFill>
          <a:blip r:embed="rId3"/>
          <a:stretch>
            <a:fillRect/>
          </a:stretch>
        </p:blipFill>
        <p:spPr>
          <a:xfrm>
            <a:off x="2684673" y="2386755"/>
            <a:ext cx="2263140" cy="1148715"/>
          </a:xfrm>
          <a:prstGeom prst="rect">
            <a:avLst/>
          </a:prstGeom>
        </p:spPr>
      </p:pic>
    </p:spTree>
    <p:extLst>
      <p:ext uri="{BB962C8B-B14F-4D97-AF65-F5344CB8AC3E}">
        <p14:creationId xmlns:p14="http://schemas.microsoft.com/office/powerpoint/2010/main" val="3114589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7F1CA27-CC62-46FC-956D-112AD0F705EF}"/>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035"/>
                    </a14:imgEffect>
                    <a14:imgEffect>
                      <a14:saturation sat="179000"/>
                    </a14:imgEffect>
                  </a14:imgLayer>
                </a14:imgProps>
              </a:ext>
            </a:extLst>
          </a:blip>
          <a:srcRect l="33750" t="33114" r="38375" b="6608"/>
          <a:stretch/>
        </p:blipFill>
        <p:spPr>
          <a:xfrm>
            <a:off x="4803803" y="932689"/>
            <a:ext cx="2125235" cy="2449262"/>
          </a:xfrm>
          <a:prstGeom prst="rect">
            <a:avLst/>
          </a:prstGeom>
        </p:spPr>
      </p:pic>
      <p:sp>
        <p:nvSpPr>
          <p:cNvPr id="5" name="Title 1"/>
          <p:cNvSpPr txBox="1">
            <a:spLocks/>
          </p:cNvSpPr>
          <p:nvPr/>
        </p:nvSpPr>
        <p:spPr>
          <a:xfrm>
            <a:off x="801977" y="458529"/>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Legado del AISV: </a:t>
            </a:r>
          </a:p>
          <a:p>
            <a:pPr algn="ctr">
              <a:defRPr/>
            </a:pPr>
            <a:r>
              <a:rPr lang="es-E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4. Informe final del AISV</a:t>
            </a:r>
            <a:endParaRPr lang="en-GB"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1091615" y="1402786"/>
            <a:ext cx="3875204" cy="941788"/>
          </a:xfrm>
          <a:prstGeom prst="rect">
            <a:avLst/>
          </a:prstGeom>
          <a:noFill/>
        </p:spPr>
        <p:txBody>
          <a:bodyPr wrap="square" lIns="54857" tIns="27428" rIns="54857" bIns="27428" rtlCol="0">
            <a:spAutoFit/>
          </a:bodyPr>
          <a:lstStyle/>
          <a:p>
            <a:pPr marL="92075">
              <a:buFont typeface="Arial" panose="020B0604020202020204" pitchFamily="34" charset="0"/>
              <a:buChar char="•"/>
            </a:pPr>
            <a:r>
              <a:rPr lang="es-ES" sz="1440" dirty="0">
                <a:latin typeface="Calibri (body)"/>
              </a:rPr>
              <a:t> Se publicará en todos los idiomas de la FAO.</a:t>
            </a:r>
          </a:p>
          <a:p>
            <a:pPr marL="92075">
              <a:buFont typeface="Arial" panose="020B0604020202020204" pitchFamily="34" charset="0"/>
              <a:buChar char="•"/>
            </a:pPr>
            <a:r>
              <a:rPr lang="es-ES" sz="1440" dirty="0">
                <a:latin typeface="Calibri (body)"/>
              </a:rPr>
              <a:t> Planeado para agosto / septiembre de 2021.</a:t>
            </a:r>
          </a:p>
          <a:p>
            <a:pPr marL="92075">
              <a:buFont typeface="Arial" panose="020B0604020202020204" pitchFamily="34" charset="0"/>
              <a:buChar char="•"/>
            </a:pPr>
            <a:r>
              <a:rPr lang="es-ES" sz="1440" dirty="0">
                <a:latin typeface="Calibri (body)"/>
              </a:rPr>
              <a:t> Incluir la declaración de jóvenes del AISV.</a:t>
            </a:r>
          </a:p>
          <a:p>
            <a:pPr marL="92075">
              <a:buFont typeface="Arial" panose="020B0604020202020204" pitchFamily="34" charset="0"/>
              <a:buChar char="•"/>
            </a:pPr>
            <a:r>
              <a:rPr lang="es-ES" sz="1440" dirty="0">
                <a:latin typeface="Calibri (body)"/>
              </a:rPr>
              <a:t> Las contribuciones son bienvenidas</a:t>
            </a:r>
            <a:r>
              <a:rPr lang="en-GB" sz="1440" dirty="0">
                <a:latin typeface="Calibri (body)"/>
              </a:rPr>
              <a:t>.</a:t>
            </a:r>
          </a:p>
        </p:txBody>
      </p:sp>
    </p:spTree>
    <p:extLst>
      <p:ext uri="{BB962C8B-B14F-4D97-AF65-F5344CB8AC3E}">
        <p14:creationId xmlns:p14="http://schemas.microsoft.com/office/powerpoint/2010/main" val="3174124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160024" y="497813"/>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Como </a:t>
            </a: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puedo</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contribuir</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
            </a:r>
            <a:endParaRPr lang="en-US"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2"/>
          <a:stretch>
            <a:fillRect/>
          </a:stretch>
        </p:blipFill>
        <p:spPr>
          <a:xfrm>
            <a:off x="4352082" y="844911"/>
            <a:ext cx="1934811" cy="1273252"/>
          </a:xfrm>
          <a:prstGeom prst="rect">
            <a:avLst/>
          </a:prstGeom>
        </p:spPr>
      </p:pic>
      <p:sp>
        <p:nvSpPr>
          <p:cNvPr id="4" name="Rectangle 3"/>
          <p:cNvSpPr/>
          <p:nvPr/>
        </p:nvSpPr>
        <p:spPr>
          <a:xfrm>
            <a:off x="1160024" y="1046453"/>
            <a:ext cx="2870483" cy="2271383"/>
          </a:xfrm>
          <a:prstGeom prst="rect">
            <a:avLst/>
          </a:prstGeom>
        </p:spPr>
        <p:txBody>
          <a:bodyPr wrap="square" lIns="54857" tIns="27428" rIns="54857" bIns="27428">
            <a:spAutoFit/>
          </a:bodyPr>
          <a:lstStyle/>
          <a:p>
            <a:pPr marL="274320" indent="-274320" algn="just">
              <a:buFont typeface="+mj-lt"/>
              <a:buAutoNum type="arabicPeriod"/>
            </a:pPr>
            <a:r>
              <a:rPr lang="es-ES" sz="1200" dirty="0">
                <a:latin typeface="Calibri (body)"/>
              </a:rPr>
              <a:t>Utilice y comparta el logotipo y los materiales del AISV </a:t>
            </a:r>
            <a:r>
              <a:rPr lang="en-US" sz="1200" dirty="0">
                <a:latin typeface="Calibri (body)"/>
              </a:rPr>
              <a:t>(</a:t>
            </a:r>
            <a:r>
              <a:rPr lang="en-US" sz="1200" dirty="0">
                <a:latin typeface="Calibri (body)"/>
                <a:hlinkClick r:id="rId3"/>
              </a:rPr>
              <a:t>www.fao.org/iyph</a:t>
            </a:r>
            <a:r>
              <a:rPr lang="en-US" sz="1200" dirty="0">
                <a:latin typeface="Calibri (body)"/>
              </a:rPr>
              <a:t>).</a:t>
            </a:r>
          </a:p>
          <a:p>
            <a:pPr marL="274320" indent="-274320" algn="just">
              <a:buFont typeface="+mj-lt"/>
              <a:buAutoNum type="arabicPeriod"/>
            </a:pPr>
            <a:r>
              <a:rPr lang="es-ES" sz="1200" dirty="0">
                <a:latin typeface="Calibri (body)"/>
              </a:rPr>
              <a:t>Proponer, promover y asistir a las actividades y seminarios web del AISV</a:t>
            </a:r>
            <a:r>
              <a:rPr lang="en-US" sz="1200" dirty="0">
                <a:latin typeface="Calibri (body)"/>
              </a:rPr>
              <a:t>.</a:t>
            </a:r>
          </a:p>
          <a:p>
            <a:pPr marL="274320" indent="-274320" algn="just">
              <a:buFont typeface="+mj-lt"/>
              <a:buAutoNum type="arabicPeriod"/>
            </a:pPr>
            <a:r>
              <a:rPr lang="es-ES" sz="1200" dirty="0">
                <a:latin typeface="Calibri (body)"/>
              </a:rPr>
              <a:t>Sugerir eventos en línea para el calendario del AISV y contenidos para el informe final del AISV</a:t>
            </a:r>
            <a:r>
              <a:rPr lang="en-US" sz="1200" dirty="0">
                <a:latin typeface="Calibri (body)"/>
              </a:rPr>
              <a:t>.</a:t>
            </a:r>
          </a:p>
          <a:p>
            <a:pPr marL="274320" indent="-274320" algn="just">
              <a:buFont typeface="+mj-lt"/>
              <a:buAutoNum type="arabicPeriod"/>
            </a:pPr>
            <a:r>
              <a:rPr lang="en-US" sz="1200" dirty="0" err="1">
                <a:latin typeface="Calibri (body)"/>
              </a:rPr>
              <a:t>Interactuar</a:t>
            </a:r>
            <a:r>
              <a:rPr lang="en-US" sz="1200" dirty="0">
                <a:latin typeface="Calibri (body)"/>
              </a:rPr>
              <a:t> con la </a:t>
            </a:r>
            <a:r>
              <a:rPr lang="en-US" sz="1200" dirty="0" err="1">
                <a:latin typeface="Calibri (body)"/>
              </a:rPr>
              <a:t>Secretaria</a:t>
            </a:r>
            <a:r>
              <a:rPr lang="en-US" sz="1200" dirty="0">
                <a:latin typeface="Calibri (body)"/>
              </a:rPr>
              <a:t> del AISV.</a:t>
            </a:r>
          </a:p>
          <a:p>
            <a:pPr marL="274320" indent="-274320" algn="just">
              <a:buFont typeface="+mj-lt"/>
              <a:buAutoNum type="arabicPeriod"/>
            </a:pPr>
            <a:r>
              <a:rPr lang="es-ES" sz="1200" dirty="0">
                <a:latin typeface="Calibri (body)"/>
              </a:rPr>
              <a:t>¡Sea activo en las redes sociales! Utilice los hashtags #PlantHealth y #IYPH</a:t>
            </a:r>
            <a:r>
              <a:rPr lang="en-US" sz="1200" dirty="0">
                <a:latin typeface="Calibri (body)"/>
              </a:rPr>
              <a:t>.</a:t>
            </a:r>
          </a:p>
          <a:p>
            <a:pPr marL="274320" indent="-274320" algn="just">
              <a:buFont typeface="+mj-lt"/>
              <a:buAutoNum type="arabicPeriod"/>
            </a:pPr>
            <a:r>
              <a:rPr lang="en-GB" sz="1200" dirty="0" err="1">
                <a:latin typeface="Calibri (body)"/>
              </a:rPr>
              <a:t>Suscríbase</a:t>
            </a:r>
            <a:r>
              <a:rPr lang="en-GB" sz="1200" dirty="0">
                <a:latin typeface="Calibri (body)"/>
              </a:rPr>
              <a:t> al </a:t>
            </a:r>
            <a:r>
              <a:rPr lang="en-GB" sz="1200" dirty="0" err="1">
                <a:latin typeface="Calibri (body)"/>
              </a:rPr>
              <a:t>boletín</a:t>
            </a:r>
            <a:r>
              <a:rPr lang="en-GB" sz="1200" dirty="0">
                <a:latin typeface="Calibri (body)"/>
              </a:rPr>
              <a:t> </a:t>
            </a:r>
            <a:r>
              <a:rPr lang="en-GB" sz="1200" dirty="0" err="1">
                <a:latin typeface="Calibri (body)"/>
              </a:rPr>
              <a:t>informativo</a:t>
            </a:r>
            <a:r>
              <a:rPr lang="en-GB" sz="1200" dirty="0">
                <a:latin typeface="Calibri (body)"/>
              </a:rPr>
              <a:t> del AISV (</a:t>
            </a:r>
            <a:r>
              <a:rPr lang="en-GB" sz="1200" dirty="0" err="1">
                <a:latin typeface="Calibri (body)"/>
              </a:rPr>
              <a:t>próximamente</a:t>
            </a:r>
            <a:r>
              <a:rPr lang="en-GB" sz="1200" dirty="0">
                <a:latin typeface="Calibri (body)"/>
              </a:rPr>
              <a:t> </a:t>
            </a:r>
            <a:r>
              <a:rPr lang="en-GB" sz="1200" dirty="0" err="1">
                <a:latin typeface="Calibri (body)"/>
              </a:rPr>
              <a:t>en</a:t>
            </a:r>
            <a:r>
              <a:rPr lang="en-GB" sz="1200" dirty="0">
                <a:latin typeface="Calibri (body)"/>
              </a:rPr>
              <a:t> CIPF).</a:t>
            </a:r>
            <a:endParaRPr lang="en-US" sz="1200" dirty="0">
              <a:latin typeface="Calibri (body)"/>
            </a:endParaRPr>
          </a:p>
        </p:txBody>
      </p:sp>
      <p:pic>
        <p:nvPicPr>
          <p:cNvPr id="3" name="Picture 2"/>
          <p:cNvPicPr>
            <a:picLocks noChangeAspect="1"/>
          </p:cNvPicPr>
          <p:nvPr/>
        </p:nvPicPr>
        <p:blipFill>
          <a:blip r:embed="rId4"/>
          <a:stretch>
            <a:fillRect/>
          </a:stretch>
        </p:blipFill>
        <p:spPr>
          <a:xfrm>
            <a:off x="4352082" y="2182146"/>
            <a:ext cx="1934810" cy="1306958"/>
          </a:xfrm>
          <a:prstGeom prst="rect">
            <a:avLst/>
          </a:prstGeom>
        </p:spPr>
      </p:pic>
    </p:spTree>
    <p:extLst>
      <p:ext uri="{BB962C8B-B14F-4D97-AF65-F5344CB8AC3E}">
        <p14:creationId xmlns:p14="http://schemas.microsoft.com/office/powerpoint/2010/main" val="326214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Gracias!</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2208848" y="2311868"/>
            <a:ext cx="2897505" cy="1717393"/>
          </a:xfrm>
          <a:prstGeom prst="rect">
            <a:avLst/>
          </a:prstGeom>
        </p:spPr>
        <p:txBody>
          <a:bodyPr wrap="square">
            <a:spAutoFit/>
          </a:bodyPr>
          <a:lstStyle/>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Secretaría</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 la CIPF</a:t>
            </a:r>
          </a:p>
          <a:p>
            <a:pPr algn="ctr" defTabSz="548640" eaLnBrk="1" fontAlgn="auto" hangingPunct="1">
              <a:spcBef>
                <a:spcPts val="0"/>
              </a:spcBef>
              <a:spcAft>
                <a:spcPts val="0"/>
              </a:spcAft>
              <a:defRPr/>
            </a:pP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Organización</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 las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Naciones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Unidas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para la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Alimentación</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y la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Agricultura</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Viale</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delle Terme di Caracalla, 00153 Rome, Italy </a:t>
            </a: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Tel.: +39-0657054812</a:t>
            </a:r>
            <a:b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b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Correo: </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rId2"/>
              </a:rPr>
              <a:t>IPPC@fao.org</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Sítios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a:t>
            </a: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 action="ppaction://noaction"/>
              </a:rPr>
              <a:t>www.ippc.org</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 action="ppaction://noaction"/>
              </a:rPr>
              <a:t>www.fao.org</a:t>
            </a:r>
          </a:p>
        </p:txBody>
      </p:sp>
    </p:spTree>
    <p:extLst>
      <p:ext uri="{BB962C8B-B14F-4D97-AF65-F5344CB8AC3E}">
        <p14:creationId xmlns:p14="http://schemas.microsoft.com/office/powerpoint/2010/main" val="444282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0535" y="771479"/>
            <a:ext cx="5486400" cy="448124"/>
          </a:xfrm>
        </p:spPr>
        <p:txBody>
          <a:bodyPr>
            <a:noAutofit/>
          </a:bodyPr>
          <a:lstStyle/>
          <a:p>
            <a:pPr algn="ctr"/>
            <a:r>
              <a:rPr lang="en-GB" sz="1680" b="1" dirty="0">
                <a:solidFill>
                  <a:srgbClr val="3E9D51"/>
                </a:solidFill>
                <a:effectLst>
                  <a:outerShdw blurRad="38100" dist="38100" dir="2700000" algn="tl">
                    <a:srgbClr val="000000">
                      <a:alpha val="43137"/>
                    </a:srgbClr>
                  </a:outerShdw>
                </a:effectLst>
              </a:rPr>
              <a:t>2020: </a:t>
            </a:r>
            <a:r>
              <a:rPr lang="en-GB" sz="1680" b="1" dirty="0" err="1">
                <a:solidFill>
                  <a:srgbClr val="3E9D51"/>
                </a:solidFill>
                <a:effectLst>
                  <a:outerShdw blurRad="38100" dist="38100" dir="2700000" algn="tl">
                    <a:srgbClr val="000000">
                      <a:alpha val="43137"/>
                    </a:srgbClr>
                  </a:outerShdw>
                </a:effectLst>
              </a:rPr>
              <a:t>el</a:t>
            </a:r>
            <a:r>
              <a:rPr lang="en-GB" sz="1680" b="1" dirty="0">
                <a:solidFill>
                  <a:srgbClr val="3E9D51"/>
                </a:solidFill>
                <a:effectLst>
                  <a:outerShdw blurRad="38100" dist="38100" dir="2700000" algn="tl">
                    <a:srgbClr val="000000">
                      <a:alpha val="43137"/>
                    </a:srgbClr>
                  </a:outerShdw>
                </a:effectLst>
              </a:rPr>
              <a:t> </a:t>
            </a:r>
            <a:r>
              <a:rPr lang="en-GB" sz="1680" b="1" dirty="0" err="1">
                <a:solidFill>
                  <a:srgbClr val="3E9D51"/>
                </a:solidFill>
                <a:effectLst>
                  <a:outerShdw blurRad="38100" dist="38100" dir="2700000" algn="tl">
                    <a:srgbClr val="000000">
                      <a:alpha val="43137"/>
                    </a:srgbClr>
                  </a:outerShdw>
                </a:effectLst>
              </a:rPr>
              <a:t>Año</a:t>
            </a:r>
            <a:r>
              <a:rPr lang="en-GB" sz="1680" b="1" dirty="0">
                <a:solidFill>
                  <a:srgbClr val="3E9D51"/>
                </a:solidFill>
                <a:effectLst>
                  <a:outerShdw blurRad="38100" dist="38100" dir="2700000" algn="tl">
                    <a:srgbClr val="000000">
                      <a:alpha val="43137"/>
                    </a:srgbClr>
                  </a:outerShdw>
                </a:effectLst>
              </a:rPr>
              <a:t> </a:t>
            </a:r>
            <a:r>
              <a:rPr lang="en-GB" sz="1680" b="1" dirty="0" err="1">
                <a:solidFill>
                  <a:srgbClr val="3E9D51"/>
                </a:solidFill>
                <a:effectLst>
                  <a:outerShdw blurRad="38100" dist="38100" dir="2700000" algn="tl">
                    <a:srgbClr val="000000">
                      <a:alpha val="43137"/>
                    </a:srgbClr>
                  </a:outerShdw>
                </a:effectLst>
              </a:rPr>
              <a:t>Internacional</a:t>
            </a:r>
            <a:r>
              <a:rPr lang="en-GB" sz="1680" b="1" dirty="0">
                <a:solidFill>
                  <a:srgbClr val="3E9D51"/>
                </a:solidFill>
                <a:effectLst>
                  <a:outerShdw blurRad="38100" dist="38100" dir="2700000" algn="tl">
                    <a:srgbClr val="000000">
                      <a:alpha val="43137"/>
                    </a:srgbClr>
                  </a:outerShdw>
                </a:effectLst>
              </a:rPr>
              <a:t> de la </a:t>
            </a:r>
            <a:r>
              <a:rPr lang="en-GB" sz="1680" b="1" dirty="0" err="1">
                <a:solidFill>
                  <a:srgbClr val="3E9D51"/>
                </a:solidFill>
                <a:effectLst>
                  <a:outerShdw blurRad="38100" dist="38100" dir="2700000" algn="tl">
                    <a:srgbClr val="000000">
                      <a:alpha val="43137"/>
                    </a:srgbClr>
                  </a:outerShdw>
                </a:effectLst>
              </a:rPr>
              <a:t>Sanidad</a:t>
            </a:r>
            <a:r>
              <a:rPr lang="en-GB" sz="1680" b="1" dirty="0">
                <a:solidFill>
                  <a:srgbClr val="3E9D51"/>
                </a:solidFill>
                <a:effectLst>
                  <a:outerShdw blurRad="38100" dist="38100" dir="2700000" algn="tl">
                    <a:srgbClr val="000000">
                      <a:alpha val="43137"/>
                    </a:srgbClr>
                  </a:outerShdw>
                </a:effectLst>
              </a:rPr>
              <a:t> Vegetal</a:t>
            </a:r>
            <a:endParaRPr lang="en-US" sz="1680" b="1" dirty="0">
              <a:solidFill>
                <a:srgbClr val="3E9D5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223229" y="1324100"/>
            <a:ext cx="5011816" cy="1172396"/>
          </a:xfrm>
        </p:spPr>
        <p:txBody>
          <a:bodyPr>
            <a:normAutofit lnSpcReduction="10000"/>
          </a:bodyPr>
          <a:lstStyle/>
          <a:p>
            <a:pPr algn="ctr"/>
            <a:r>
              <a:rPr lang="en-US" sz="1200" i="1" dirty="0">
                <a:latin typeface="Calibri (body)"/>
              </a:rPr>
              <a:t>“</a:t>
            </a:r>
            <a:r>
              <a:rPr lang="es-ES" sz="1200" i="1" dirty="0">
                <a:latin typeface="Calibri (body)"/>
              </a:rPr>
              <a:t>Al igual que con la salud humana o animal, la prevención en la sanidad vegetal es mejor que curar</a:t>
            </a:r>
            <a:r>
              <a:rPr lang="en-US" sz="1200" i="1" dirty="0">
                <a:latin typeface="Calibri (body)"/>
              </a:rPr>
              <a:t>. […] </a:t>
            </a:r>
          </a:p>
          <a:p>
            <a:pPr algn="ctr"/>
            <a:endParaRPr lang="en-US" sz="1200" i="1" dirty="0">
              <a:latin typeface="Calibri (body)"/>
            </a:endParaRPr>
          </a:p>
          <a:p>
            <a:pPr algn="ctr"/>
            <a:r>
              <a:rPr lang="es-ES" sz="1200" i="1" dirty="0">
                <a:latin typeface="Calibri (body)"/>
              </a:rPr>
              <a:t>Aún queda mucho por hacer para garantizar la sanidad vegetal</a:t>
            </a:r>
            <a:r>
              <a:rPr lang="en-US" sz="1200" i="1" dirty="0">
                <a:latin typeface="Calibri (body)"/>
              </a:rPr>
              <a:t>.”</a:t>
            </a:r>
          </a:p>
          <a:p>
            <a:endParaRPr lang="en-US" sz="1200" dirty="0">
              <a:latin typeface="Calibri (body)"/>
            </a:endParaRPr>
          </a:p>
          <a:p>
            <a:pPr algn="ctr"/>
            <a:r>
              <a:rPr lang="en-US" sz="1200" dirty="0">
                <a:latin typeface="Calibri (body)"/>
              </a:rPr>
              <a:t>Qu </a:t>
            </a:r>
            <a:r>
              <a:rPr lang="en-US" sz="1200" dirty="0" err="1">
                <a:latin typeface="Calibri (body)"/>
              </a:rPr>
              <a:t>Dongyu</a:t>
            </a:r>
            <a:r>
              <a:rPr lang="en-US" sz="1200" dirty="0">
                <a:latin typeface="Calibri (body)"/>
              </a:rPr>
              <a:t>, Director General FAO, 2 de </a:t>
            </a:r>
            <a:r>
              <a:rPr lang="en-US" sz="1200" dirty="0" err="1">
                <a:latin typeface="Calibri (body)"/>
              </a:rPr>
              <a:t>Diciembre</a:t>
            </a:r>
            <a:r>
              <a:rPr lang="en-US" sz="1200" dirty="0">
                <a:latin typeface="Calibri (body)"/>
              </a:rPr>
              <a:t>, 2019</a:t>
            </a:r>
          </a:p>
        </p:txBody>
      </p:sp>
      <p:pic>
        <p:nvPicPr>
          <p:cNvPr id="5" name="Picture 2" descr="Photo: ©FAO/Giuseppe Carotenuto"/>
          <p:cNvPicPr>
            <a:picLocks noChangeAspect="1" noChangeArrowheads="1"/>
          </p:cNvPicPr>
          <p:nvPr/>
        </p:nvPicPr>
        <p:blipFill rotWithShape="1">
          <a:blip r:embed="rId2">
            <a:extLst>
              <a:ext uri="{28A0092B-C50C-407E-A947-70E740481C1C}">
                <a14:useLocalDpi xmlns:a14="http://schemas.microsoft.com/office/drawing/2010/main" val="0"/>
              </a:ext>
            </a:extLst>
          </a:blip>
          <a:srcRect b="43691"/>
          <a:stretch/>
        </p:blipFill>
        <p:spPr bwMode="auto">
          <a:xfrm>
            <a:off x="2100149" y="2380450"/>
            <a:ext cx="3207173" cy="12056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39520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139190" y="280868"/>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Objetivos</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del AISV</a:t>
            </a:r>
            <a:endParaRPr lang="en-US"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249240" y="820217"/>
            <a:ext cx="812815" cy="808311"/>
          </a:xfrm>
          <a:prstGeom prst="rect">
            <a:avLst/>
          </a:prstGeom>
        </p:spPr>
      </p:pic>
      <p:pic>
        <p:nvPicPr>
          <p:cNvPr id="5" name="Picture 4"/>
          <p:cNvPicPr>
            <a:picLocks noChangeAspect="1"/>
          </p:cNvPicPr>
          <p:nvPr/>
        </p:nvPicPr>
        <p:blipFill>
          <a:blip r:embed="rId4"/>
          <a:stretch>
            <a:fillRect/>
          </a:stretch>
        </p:blipFill>
        <p:spPr>
          <a:xfrm>
            <a:off x="1179856" y="2770576"/>
            <a:ext cx="844978" cy="698695"/>
          </a:xfrm>
          <a:prstGeom prst="rect">
            <a:avLst/>
          </a:prstGeom>
        </p:spPr>
      </p:pic>
      <p:pic>
        <p:nvPicPr>
          <p:cNvPr id="6" name="Picture 5"/>
          <p:cNvPicPr>
            <a:picLocks noChangeAspect="1"/>
          </p:cNvPicPr>
          <p:nvPr/>
        </p:nvPicPr>
        <p:blipFill>
          <a:blip r:embed="rId5"/>
          <a:stretch>
            <a:fillRect/>
          </a:stretch>
        </p:blipFill>
        <p:spPr>
          <a:xfrm>
            <a:off x="1186378" y="1806237"/>
            <a:ext cx="831932" cy="786628"/>
          </a:xfrm>
          <a:prstGeom prst="rect">
            <a:avLst/>
          </a:prstGeom>
        </p:spPr>
      </p:pic>
      <p:sp>
        <p:nvSpPr>
          <p:cNvPr id="7" name="TextBox 6"/>
          <p:cNvSpPr txBox="1"/>
          <p:nvPr/>
        </p:nvSpPr>
        <p:spPr>
          <a:xfrm>
            <a:off x="2316300" y="1032219"/>
            <a:ext cx="3633087" cy="424724"/>
          </a:xfrm>
          <a:prstGeom prst="rect">
            <a:avLst/>
          </a:prstGeom>
          <a:noFill/>
        </p:spPr>
        <p:txBody>
          <a:bodyPr wrap="square" lIns="54857" tIns="27428" rIns="54857" bIns="27428" rtlCol="0">
            <a:spAutoFit/>
          </a:bodyPr>
          <a:lstStyle/>
          <a:p>
            <a:pPr algn="just"/>
            <a:r>
              <a:rPr lang="es-ES" sz="1200" dirty="0">
                <a:latin typeface="Calibri (body)"/>
              </a:rPr>
              <a:t>Sensibilizar al público sobre la importancia de la sanidad vegetal para alcanzar los ODS y para la vida diaria</a:t>
            </a:r>
            <a:r>
              <a:rPr lang="en-US" sz="1200" dirty="0">
                <a:latin typeface="Calibri (body)"/>
              </a:rPr>
              <a:t>.</a:t>
            </a:r>
          </a:p>
        </p:txBody>
      </p:sp>
      <p:sp>
        <p:nvSpPr>
          <p:cNvPr id="8" name="TextBox 7"/>
          <p:cNvSpPr txBox="1"/>
          <p:nvPr/>
        </p:nvSpPr>
        <p:spPr>
          <a:xfrm>
            <a:off x="2316300" y="1956220"/>
            <a:ext cx="3570584" cy="424724"/>
          </a:xfrm>
          <a:prstGeom prst="rect">
            <a:avLst/>
          </a:prstGeom>
          <a:noFill/>
        </p:spPr>
        <p:txBody>
          <a:bodyPr wrap="square" lIns="54857" tIns="27428" rIns="54857" bIns="27428" rtlCol="0">
            <a:spAutoFit/>
          </a:bodyPr>
          <a:lstStyle/>
          <a:p>
            <a:pPr algn="just"/>
            <a:r>
              <a:rPr lang="es-ES" sz="1200" dirty="0">
                <a:latin typeface="Calibri (body)"/>
              </a:rPr>
              <a:t>Incrementar los recursos dedicados a la sanidad vegetal</a:t>
            </a:r>
            <a:r>
              <a:rPr lang="en-US" sz="1200" dirty="0">
                <a:latin typeface="Calibri (body)"/>
              </a:rPr>
              <a:t>.</a:t>
            </a:r>
          </a:p>
        </p:txBody>
      </p:sp>
      <p:sp>
        <p:nvSpPr>
          <p:cNvPr id="9" name="TextBox 8"/>
          <p:cNvSpPr txBox="1"/>
          <p:nvPr/>
        </p:nvSpPr>
        <p:spPr>
          <a:xfrm>
            <a:off x="2316300" y="2860131"/>
            <a:ext cx="3570584" cy="424724"/>
          </a:xfrm>
          <a:prstGeom prst="rect">
            <a:avLst/>
          </a:prstGeom>
          <a:noFill/>
        </p:spPr>
        <p:txBody>
          <a:bodyPr wrap="square" lIns="54857" tIns="27428" rIns="54857" bIns="27428" rtlCol="0">
            <a:spAutoFit/>
          </a:bodyPr>
          <a:lstStyle/>
          <a:p>
            <a:pPr algn="just"/>
            <a:r>
              <a:rPr lang="es-ES" sz="1200" dirty="0">
                <a:latin typeface="Calibri (body)"/>
              </a:rPr>
              <a:t>Promover las buenas prácticas, el conocimiento, la investigación y las asociaciones.</a:t>
            </a:r>
            <a:endParaRPr lang="en-US" altLang="en-US" sz="1200" dirty="0">
              <a:latin typeface="Calibri (body)"/>
            </a:endParaRPr>
          </a:p>
        </p:txBody>
      </p:sp>
    </p:spTree>
    <p:extLst>
      <p:ext uri="{BB962C8B-B14F-4D97-AF65-F5344CB8AC3E}">
        <p14:creationId xmlns:p14="http://schemas.microsoft.com/office/powerpoint/2010/main" val="3171806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112" y="696271"/>
            <a:ext cx="5486400" cy="448124"/>
          </a:xfrm>
        </p:spPr>
        <p:txBody>
          <a:bodyPr>
            <a:noAutofit/>
          </a:bodyPr>
          <a:lstStyle/>
          <a:p>
            <a:pPr algn="ctr"/>
            <a:r>
              <a:rPr lang="es-ES" sz="2040" b="1" dirty="0">
                <a:solidFill>
                  <a:srgbClr val="3E9D51"/>
                </a:solidFill>
                <a:effectLst>
                  <a:outerShdw blurRad="38100" dist="38100" dir="2700000" algn="tl">
                    <a:srgbClr val="000000">
                      <a:alpha val="43137"/>
                    </a:srgbClr>
                  </a:outerShdw>
                </a:effectLst>
              </a:rPr>
              <a:t>Prórroga del Año Internacional de la Sanidad Vegetal hasta el 2021</a:t>
            </a:r>
            <a:endParaRPr lang="en-US" sz="2040" b="1" dirty="0">
              <a:solidFill>
                <a:srgbClr val="3E9D51"/>
              </a:solidFill>
              <a:effectLst>
                <a:outerShdw blurRad="38100" dist="38100" dir="2700000" algn="tl">
                  <a:srgbClr val="000000">
                    <a:alpha val="43137"/>
                  </a:srgbClr>
                </a:outerShdw>
              </a:effectLst>
            </a:endParaRPr>
          </a:p>
        </p:txBody>
      </p:sp>
      <p:pic>
        <p:nvPicPr>
          <p:cNvPr id="9" name="Picture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171357" y="1421589"/>
            <a:ext cx="3576578" cy="2011826"/>
          </a:xfrm>
          <a:prstGeom prst="rect">
            <a:avLst/>
          </a:prstGeom>
        </p:spPr>
      </p:pic>
      <p:pic>
        <p:nvPicPr>
          <p:cNvPr id="10" name="Picture 9"/>
          <p:cNvPicPr>
            <a:picLocks noChangeAspect="1"/>
          </p:cNvPicPr>
          <p:nvPr/>
        </p:nvPicPr>
        <p:blipFill>
          <a:blip r:embed="rId4"/>
          <a:stretch>
            <a:fillRect/>
          </a:stretch>
        </p:blipFill>
        <p:spPr>
          <a:xfrm>
            <a:off x="4894297" y="1798850"/>
            <a:ext cx="1291590" cy="1257300"/>
          </a:xfrm>
          <a:prstGeom prst="rect">
            <a:avLst/>
          </a:prstGeom>
        </p:spPr>
      </p:pic>
    </p:spTree>
    <p:extLst>
      <p:ext uri="{BB962C8B-B14F-4D97-AF65-F5344CB8AC3E}">
        <p14:creationId xmlns:p14="http://schemas.microsoft.com/office/powerpoint/2010/main" val="2295287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129046" y="263978"/>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Iniciativas</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clave del AISV</a:t>
            </a:r>
            <a:endParaRPr lang="en-US"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8" name="Picture 2" descr="Risultati immagini per commission on phytosanitary measures"/>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7737" t="-485" r="1715" b="-1"/>
          <a:stretch/>
        </p:blipFill>
        <p:spPr bwMode="auto">
          <a:xfrm>
            <a:off x="4659569" y="1192402"/>
            <a:ext cx="1544065" cy="1020169"/>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4" descr="Responsive image"/>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1708" t="5250" r="2667"/>
          <a:stretch/>
        </p:blipFill>
        <p:spPr bwMode="auto">
          <a:xfrm>
            <a:off x="1113044" y="1201855"/>
            <a:ext cx="1693527" cy="963661"/>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Rectangle 11"/>
          <p:cNvSpPr/>
          <p:nvPr/>
        </p:nvSpPr>
        <p:spPr>
          <a:xfrm>
            <a:off x="1087405" y="748411"/>
            <a:ext cx="1601322" cy="424724"/>
          </a:xfrm>
          <a:prstGeom prst="rect">
            <a:avLst/>
          </a:prstGeom>
        </p:spPr>
        <p:txBody>
          <a:bodyPr wrap="none" lIns="54857" tIns="27428" rIns="54857" bIns="27428">
            <a:spAutoFit/>
          </a:bodyPr>
          <a:lstStyle/>
          <a:p>
            <a:r>
              <a:rPr lang="es-ES" sz="1200" b="1" dirty="0">
                <a:solidFill>
                  <a:srgbClr val="3E9D51"/>
                </a:solidFill>
                <a:effectLst>
                  <a:outerShdw blurRad="38100" dist="38100" dir="2700000" algn="tl">
                    <a:srgbClr val="000000">
                      <a:alpha val="43137"/>
                    </a:srgbClr>
                  </a:outerShdw>
                </a:effectLst>
              </a:rPr>
              <a:t>Evento de lanzamiento </a:t>
            </a:r>
          </a:p>
          <a:p>
            <a:r>
              <a:rPr lang="en-GB" sz="1200" b="1" dirty="0">
                <a:solidFill>
                  <a:srgbClr val="3E9D51"/>
                </a:solidFill>
                <a:effectLst>
                  <a:outerShdw blurRad="38100" dist="38100" dir="2700000" algn="tl">
                    <a:srgbClr val="000000">
                      <a:alpha val="43137"/>
                    </a:srgbClr>
                  </a:outerShdw>
                </a:effectLst>
              </a:rPr>
              <a:t>AISV </a:t>
            </a:r>
            <a:r>
              <a:rPr lang="en-GB" sz="1200" dirty="0">
                <a:solidFill>
                  <a:srgbClr val="3E9D51"/>
                </a:solidFill>
              </a:rPr>
              <a:t>2 </a:t>
            </a:r>
            <a:r>
              <a:rPr lang="en-GB" sz="1200" dirty="0" err="1">
                <a:solidFill>
                  <a:srgbClr val="3E9D51"/>
                </a:solidFill>
              </a:rPr>
              <a:t>Dic</a:t>
            </a:r>
            <a:r>
              <a:rPr lang="en-GB" sz="1200" dirty="0">
                <a:solidFill>
                  <a:srgbClr val="3E9D51"/>
                </a:solidFill>
              </a:rPr>
              <a:t> 2019</a:t>
            </a:r>
            <a:endParaRPr lang="en-US" sz="1200" dirty="0"/>
          </a:p>
        </p:txBody>
      </p:sp>
      <p:sp>
        <p:nvSpPr>
          <p:cNvPr id="15" name="Rectangle 14"/>
          <p:cNvSpPr/>
          <p:nvPr/>
        </p:nvSpPr>
        <p:spPr>
          <a:xfrm>
            <a:off x="4530954" y="2310459"/>
            <a:ext cx="1899417" cy="424724"/>
          </a:xfrm>
          <a:prstGeom prst="rect">
            <a:avLst/>
          </a:prstGeom>
        </p:spPr>
        <p:txBody>
          <a:bodyPr wrap="none" lIns="54857" tIns="27428" rIns="54857" bIns="27428">
            <a:spAutoFit/>
          </a:bodyPr>
          <a:lstStyle/>
          <a:p>
            <a:pPr algn="ctr"/>
            <a:r>
              <a:rPr lang="en-GB" sz="1200" b="1" dirty="0" err="1">
                <a:solidFill>
                  <a:srgbClr val="3E9D51"/>
                </a:solidFill>
                <a:effectLst>
                  <a:outerShdw blurRad="38100" dist="38100" dir="2700000" algn="tl">
                    <a:srgbClr val="000000">
                      <a:alpha val="43137"/>
                    </a:srgbClr>
                  </a:outerShdw>
                </a:effectLst>
              </a:rPr>
              <a:t>Ceremonia</a:t>
            </a:r>
            <a:r>
              <a:rPr lang="en-GB" sz="1200" b="1" dirty="0">
                <a:solidFill>
                  <a:srgbClr val="3E9D51"/>
                </a:solidFill>
                <a:effectLst>
                  <a:outerShdw blurRad="38100" dist="38100" dir="2700000" algn="tl">
                    <a:srgbClr val="000000">
                      <a:alpha val="43137"/>
                    </a:srgbClr>
                  </a:outerShdw>
                </a:effectLst>
              </a:rPr>
              <a:t> de </a:t>
            </a:r>
            <a:r>
              <a:rPr lang="en-GB" sz="1200" b="1" dirty="0" err="1">
                <a:solidFill>
                  <a:srgbClr val="3E9D51"/>
                </a:solidFill>
                <a:effectLst>
                  <a:outerShdw blurRad="38100" dist="38100" dir="2700000" algn="tl">
                    <a:srgbClr val="000000">
                      <a:alpha val="43137"/>
                    </a:srgbClr>
                  </a:outerShdw>
                </a:effectLst>
              </a:rPr>
              <a:t>clausura</a:t>
            </a:r>
            <a:r>
              <a:rPr lang="en-GB" sz="1200" b="1" dirty="0">
                <a:solidFill>
                  <a:srgbClr val="3E9D51"/>
                </a:solidFill>
                <a:effectLst>
                  <a:outerShdw blurRad="38100" dist="38100" dir="2700000" algn="tl">
                    <a:srgbClr val="000000">
                      <a:alpha val="43137"/>
                    </a:srgbClr>
                  </a:outerShdw>
                </a:effectLst>
              </a:rPr>
              <a:t> AISV</a:t>
            </a:r>
          </a:p>
          <a:p>
            <a:pPr algn="ctr"/>
            <a:r>
              <a:rPr lang="en-GB" sz="1200" dirty="0">
                <a:solidFill>
                  <a:srgbClr val="3E9D51"/>
                </a:solidFill>
              </a:rPr>
              <a:t>1 Julio 2021</a:t>
            </a:r>
            <a:endParaRPr lang="en-US" sz="1200" dirty="0"/>
          </a:p>
        </p:txBody>
      </p:sp>
      <p:pic>
        <p:nvPicPr>
          <p:cNvPr id="2" name="Picture 1"/>
          <p:cNvPicPr>
            <a:picLocks noChangeAspect="1"/>
          </p:cNvPicPr>
          <p:nvPr/>
        </p:nvPicPr>
        <p:blipFill>
          <a:blip r:embed="rId5"/>
          <a:stretch>
            <a:fillRect/>
          </a:stretch>
        </p:blipFill>
        <p:spPr>
          <a:xfrm>
            <a:off x="3014993" y="1197992"/>
            <a:ext cx="1436153" cy="1008989"/>
          </a:xfrm>
          <a:prstGeom prst="rect">
            <a:avLst/>
          </a:prstGeom>
        </p:spPr>
      </p:pic>
      <p:sp>
        <p:nvSpPr>
          <p:cNvPr id="18" name="Rectangle 17"/>
          <p:cNvSpPr/>
          <p:nvPr/>
        </p:nvSpPr>
        <p:spPr>
          <a:xfrm>
            <a:off x="2879647" y="663656"/>
            <a:ext cx="1758865" cy="609390"/>
          </a:xfrm>
          <a:prstGeom prst="rect">
            <a:avLst/>
          </a:prstGeom>
        </p:spPr>
        <p:txBody>
          <a:bodyPr wrap="none" lIns="54857" tIns="27428" rIns="54857" bIns="27428">
            <a:spAutoFit/>
          </a:bodyPr>
          <a:lstStyle/>
          <a:p>
            <a:pPr algn="ctr"/>
            <a:r>
              <a:rPr lang="es-ES" sz="1200" b="1" dirty="0">
                <a:solidFill>
                  <a:srgbClr val="3E9D51"/>
                </a:solidFill>
                <a:effectLst>
                  <a:outerShdw blurRad="38100" dist="38100" dir="2700000" algn="tl">
                    <a:srgbClr val="000000">
                      <a:alpha val="43137"/>
                    </a:srgbClr>
                  </a:outerShdw>
                </a:effectLst>
              </a:rPr>
              <a:t>Sanidad vegetal y </a:t>
            </a:r>
          </a:p>
          <a:p>
            <a:pPr algn="ctr"/>
            <a:r>
              <a:rPr lang="es-ES" sz="1200" b="1" dirty="0">
                <a:solidFill>
                  <a:srgbClr val="3E9D51"/>
                </a:solidFill>
                <a:effectLst>
                  <a:outerShdw blurRad="38100" dist="38100" dir="2700000" algn="tl">
                    <a:srgbClr val="000000">
                      <a:alpha val="43137"/>
                    </a:srgbClr>
                  </a:outerShdw>
                </a:effectLst>
              </a:rPr>
              <a:t>derecho a la alimentación</a:t>
            </a:r>
          </a:p>
          <a:p>
            <a:pPr algn="ctr"/>
            <a:r>
              <a:rPr lang="en-GB" sz="1200" dirty="0">
                <a:solidFill>
                  <a:srgbClr val="3E9D51"/>
                </a:solidFill>
              </a:rPr>
              <a:t>Oct 2020 – Feb 2021</a:t>
            </a:r>
            <a:endParaRPr lang="en-US" sz="1200" dirty="0"/>
          </a:p>
        </p:txBody>
      </p:sp>
      <p:sp>
        <p:nvSpPr>
          <p:cNvPr id="19" name="Rectangle 18"/>
          <p:cNvSpPr/>
          <p:nvPr/>
        </p:nvSpPr>
        <p:spPr>
          <a:xfrm>
            <a:off x="3097889" y="2316357"/>
            <a:ext cx="1399986" cy="424724"/>
          </a:xfrm>
          <a:prstGeom prst="rect">
            <a:avLst/>
          </a:prstGeom>
        </p:spPr>
        <p:txBody>
          <a:bodyPr wrap="none" lIns="54857" tIns="27428" rIns="54857" bIns="27428">
            <a:spAutoFit/>
          </a:bodyPr>
          <a:lstStyle/>
          <a:p>
            <a:pPr algn="ctr"/>
            <a:r>
              <a:rPr lang="en-GB" sz="1200" b="1" dirty="0" err="1">
                <a:solidFill>
                  <a:srgbClr val="3E9D51"/>
                </a:solidFill>
                <a:effectLst>
                  <a:outerShdw blurRad="38100" dist="38100" dir="2700000" algn="tl">
                    <a:srgbClr val="000000">
                      <a:alpha val="43137"/>
                    </a:srgbClr>
                  </a:outerShdw>
                </a:effectLst>
              </a:rPr>
              <a:t>Seminario</a:t>
            </a:r>
            <a:r>
              <a:rPr lang="en-GB" sz="1200" b="1" dirty="0">
                <a:solidFill>
                  <a:srgbClr val="3E9D51"/>
                </a:solidFill>
                <a:effectLst>
                  <a:outerShdw blurRad="38100" dist="38100" dir="2700000" algn="tl">
                    <a:srgbClr val="000000">
                      <a:alpha val="43137"/>
                    </a:srgbClr>
                  </a:outerShdw>
                </a:effectLst>
              </a:rPr>
              <a:t> web AISV</a:t>
            </a:r>
          </a:p>
          <a:p>
            <a:pPr algn="ctr"/>
            <a:r>
              <a:rPr lang="en-GB" sz="1200" dirty="0">
                <a:solidFill>
                  <a:srgbClr val="3E9D51"/>
                </a:solidFill>
              </a:rPr>
              <a:t>29-30 Junio 2021</a:t>
            </a:r>
            <a:endParaRPr lang="en-US" sz="1200" dirty="0"/>
          </a:p>
        </p:txBody>
      </p:sp>
      <p:sp>
        <p:nvSpPr>
          <p:cNvPr id="20" name="Rectangle 19"/>
          <p:cNvSpPr/>
          <p:nvPr/>
        </p:nvSpPr>
        <p:spPr>
          <a:xfrm>
            <a:off x="961424" y="2314266"/>
            <a:ext cx="2034710" cy="424724"/>
          </a:xfrm>
          <a:prstGeom prst="rect">
            <a:avLst/>
          </a:prstGeom>
        </p:spPr>
        <p:txBody>
          <a:bodyPr wrap="none" lIns="54857" tIns="27428" rIns="54857" bIns="27428">
            <a:spAutoFit/>
          </a:bodyPr>
          <a:lstStyle/>
          <a:p>
            <a:pPr algn="ctr"/>
            <a:r>
              <a:rPr lang="en-GB" sz="1200" b="1" dirty="0" err="1">
                <a:solidFill>
                  <a:srgbClr val="3E9D51"/>
                </a:solidFill>
                <a:effectLst>
                  <a:outerShdw blurRad="38100" dist="38100" dir="2700000" algn="tl">
                    <a:srgbClr val="000000">
                      <a:alpha val="43137"/>
                    </a:srgbClr>
                  </a:outerShdw>
                </a:effectLst>
              </a:rPr>
              <a:t>Revisión</a:t>
            </a:r>
            <a:r>
              <a:rPr lang="en-GB" sz="1200" b="1" dirty="0">
                <a:solidFill>
                  <a:srgbClr val="3E9D51"/>
                </a:solidFill>
                <a:effectLst>
                  <a:outerShdw blurRad="38100" dist="38100" dir="2700000" algn="tl">
                    <a:srgbClr val="000000">
                      <a:alpha val="43137"/>
                    </a:srgbClr>
                  </a:outerShdw>
                </a:effectLst>
              </a:rPr>
              <a:t> del </a:t>
            </a:r>
            <a:r>
              <a:rPr lang="en-GB" sz="1200" b="1" dirty="0" err="1">
                <a:solidFill>
                  <a:srgbClr val="3E9D51"/>
                </a:solidFill>
                <a:effectLst>
                  <a:outerShdw blurRad="38100" dist="38100" dir="2700000" algn="tl">
                    <a:srgbClr val="000000">
                      <a:alpha val="43137"/>
                    </a:srgbClr>
                  </a:outerShdw>
                </a:effectLst>
              </a:rPr>
              <a:t>cambio</a:t>
            </a:r>
            <a:r>
              <a:rPr lang="en-GB" sz="1200" b="1" dirty="0">
                <a:solidFill>
                  <a:srgbClr val="3E9D51"/>
                </a:solidFill>
                <a:effectLst>
                  <a:outerShdw blurRad="38100" dist="38100" dir="2700000" algn="tl">
                    <a:srgbClr val="000000">
                      <a:alpha val="43137"/>
                    </a:srgbClr>
                  </a:outerShdw>
                </a:effectLst>
              </a:rPr>
              <a:t> </a:t>
            </a:r>
            <a:r>
              <a:rPr lang="en-GB" sz="1200" b="1" dirty="0" err="1">
                <a:solidFill>
                  <a:srgbClr val="3E9D51"/>
                </a:solidFill>
                <a:effectLst>
                  <a:outerShdw blurRad="38100" dist="38100" dir="2700000" algn="tl">
                    <a:srgbClr val="000000">
                      <a:alpha val="43137"/>
                    </a:srgbClr>
                  </a:outerShdw>
                </a:effectLst>
              </a:rPr>
              <a:t>climático</a:t>
            </a:r>
            <a:r>
              <a:rPr lang="en-GB" sz="1200" b="1" dirty="0">
                <a:solidFill>
                  <a:srgbClr val="3E9D51"/>
                </a:solidFill>
                <a:effectLst>
                  <a:outerShdw blurRad="38100" dist="38100" dir="2700000" algn="tl">
                    <a:srgbClr val="000000">
                      <a:alpha val="43137"/>
                    </a:srgbClr>
                  </a:outerShdw>
                </a:effectLst>
              </a:rPr>
              <a:t> </a:t>
            </a:r>
          </a:p>
          <a:p>
            <a:pPr algn="ctr"/>
            <a:r>
              <a:rPr lang="en-GB" sz="1200" b="1" dirty="0">
                <a:solidFill>
                  <a:srgbClr val="3E9D51"/>
                </a:solidFill>
                <a:effectLst>
                  <a:outerShdw blurRad="38100" dist="38100" dir="2700000" algn="tl">
                    <a:srgbClr val="000000">
                      <a:alpha val="43137"/>
                    </a:srgbClr>
                  </a:outerShdw>
                </a:effectLst>
              </a:rPr>
              <a:t>&amp; SV </a:t>
            </a:r>
            <a:r>
              <a:rPr lang="en-GB" sz="1200" dirty="0">
                <a:solidFill>
                  <a:srgbClr val="3E9D51"/>
                </a:solidFill>
              </a:rPr>
              <a:t>1 Junio 2021</a:t>
            </a:r>
            <a:endParaRPr lang="en-US" sz="1200" dirty="0"/>
          </a:p>
        </p:txBody>
      </p:sp>
      <p:sp>
        <p:nvSpPr>
          <p:cNvPr id="21" name="Rectangle 20"/>
          <p:cNvSpPr/>
          <p:nvPr/>
        </p:nvSpPr>
        <p:spPr>
          <a:xfrm>
            <a:off x="4659500" y="777309"/>
            <a:ext cx="1534060" cy="424724"/>
          </a:xfrm>
          <a:prstGeom prst="rect">
            <a:avLst/>
          </a:prstGeom>
        </p:spPr>
        <p:txBody>
          <a:bodyPr wrap="none" lIns="54857" tIns="27428" rIns="54857" bIns="27428">
            <a:spAutoFit/>
          </a:bodyPr>
          <a:lstStyle/>
          <a:p>
            <a:pPr algn="ctr"/>
            <a:r>
              <a:rPr lang="en-GB" sz="1200" b="1" dirty="0">
                <a:solidFill>
                  <a:srgbClr val="3E9D51"/>
                </a:solidFill>
                <a:effectLst>
                  <a:outerShdw blurRad="38100" dist="38100" dir="2700000" algn="tl">
                    <a:srgbClr val="000000">
                      <a:alpha val="43137"/>
                    </a:srgbClr>
                  </a:outerShdw>
                </a:effectLst>
              </a:rPr>
              <a:t>CMF-15 </a:t>
            </a:r>
          </a:p>
          <a:p>
            <a:pPr algn="ctr"/>
            <a:r>
              <a:rPr lang="en-GB" sz="1200" dirty="0">
                <a:solidFill>
                  <a:srgbClr val="3E9D51"/>
                </a:solidFill>
              </a:rPr>
              <a:t>16 </a:t>
            </a:r>
            <a:r>
              <a:rPr lang="en-GB" sz="1200" dirty="0" err="1">
                <a:solidFill>
                  <a:srgbClr val="3E9D51"/>
                </a:solidFill>
              </a:rPr>
              <a:t>Marzo</a:t>
            </a:r>
            <a:r>
              <a:rPr lang="en-GB" sz="1200" dirty="0">
                <a:solidFill>
                  <a:srgbClr val="3E9D51"/>
                </a:solidFill>
              </a:rPr>
              <a:t> – 1 </a:t>
            </a:r>
            <a:r>
              <a:rPr lang="en-GB" sz="1200" dirty="0" err="1">
                <a:solidFill>
                  <a:srgbClr val="3E9D51"/>
                </a:solidFill>
              </a:rPr>
              <a:t>Abr</a:t>
            </a:r>
            <a:r>
              <a:rPr lang="en-GB" sz="1200" dirty="0">
                <a:solidFill>
                  <a:srgbClr val="3E9D51"/>
                </a:solidFill>
              </a:rPr>
              <a:t> 2021</a:t>
            </a:r>
            <a:endParaRPr lang="en-US" sz="1200" dirty="0"/>
          </a:p>
        </p:txBody>
      </p:sp>
      <p:pic>
        <p:nvPicPr>
          <p:cNvPr id="22" name="Picture 8" descr="IPPC | International Plant Protection Convention on Twitter ..."/>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1113044" y="2738997"/>
            <a:ext cx="1693527" cy="846764"/>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2"/>
          <p:cNvPicPr>
            <a:picLocks noChangeAspect="1"/>
          </p:cNvPicPr>
          <p:nvPr/>
        </p:nvPicPr>
        <p:blipFill>
          <a:blip r:embed="rId7"/>
          <a:stretch>
            <a:fillRect/>
          </a:stretch>
        </p:blipFill>
        <p:spPr>
          <a:xfrm>
            <a:off x="1537013" y="3175528"/>
            <a:ext cx="1269558" cy="410233"/>
          </a:xfrm>
          <a:prstGeom prst="rect">
            <a:avLst/>
          </a:prstGeom>
        </p:spPr>
      </p:pic>
      <p:pic>
        <p:nvPicPr>
          <p:cNvPr id="4" name="Picture 3"/>
          <p:cNvPicPr>
            <a:picLocks noChangeAspect="1"/>
          </p:cNvPicPr>
          <p:nvPr/>
        </p:nvPicPr>
        <p:blipFill>
          <a:blip r:embed="rId8"/>
          <a:stretch>
            <a:fillRect/>
          </a:stretch>
        </p:blipFill>
        <p:spPr>
          <a:xfrm>
            <a:off x="3014993" y="2707950"/>
            <a:ext cx="1488174" cy="861160"/>
          </a:xfrm>
          <a:prstGeom prst="rect">
            <a:avLst/>
          </a:prstGeom>
        </p:spPr>
      </p:pic>
      <p:pic>
        <p:nvPicPr>
          <p:cNvPr id="2050" name="Picture 2" descr="SAVE FOOD: Global Initiative on Food Loss and Waste Reduction | Food and  Agriculture Organization of the United Nation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0975" y="2707950"/>
            <a:ext cx="1532659" cy="8611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3799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139190" y="269670"/>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Actividades</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globales</a:t>
            </a: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del AISV</a:t>
            </a:r>
            <a:endParaRPr lang="en-US"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stretch>
            <a:fillRect/>
          </a:stretch>
        </p:blipFill>
        <p:spPr>
          <a:xfrm>
            <a:off x="2775192" y="2275571"/>
            <a:ext cx="1546952" cy="765084"/>
          </a:xfrm>
          <a:prstGeom prst="rect">
            <a:avLst/>
          </a:prstGeom>
        </p:spPr>
      </p:pic>
      <p:pic>
        <p:nvPicPr>
          <p:cNvPr id="7" name="Picture 6"/>
          <p:cNvPicPr>
            <a:picLocks noChangeAspect="1"/>
          </p:cNvPicPr>
          <p:nvPr/>
        </p:nvPicPr>
        <p:blipFill>
          <a:blip r:embed="rId4"/>
          <a:stretch>
            <a:fillRect/>
          </a:stretch>
        </p:blipFill>
        <p:spPr>
          <a:xfrm>
            <a:off x="3773229" y="958574"/>
            <a:ext cx="2500072" cy="1176736"/>
          </a:xfrm>
          <a:prstGeom prst="rect">
            <a:avLst/>
          </a:prstGeom>
        </p:spPr>
      </p:pic>
      <p:pic>
        <p:nvPicPr>
          <p:cNvPr id="8" name="Picture 7"/>
          <p:cNvPicPr>
            <a:picLocks noChangeAspect="1"/>
          </p:cNvPicPr>
          <p:nvPr/>
        </p:nvPicPr>
        <p:blipFill>
          <a:blip r:embed="rId5"/>
          <a:stretch>
            <a:fillRect/>
          </a:stretch>
        </p:blipFill>
        <p:spPr>
          <a:xfrm>
            <a:off x="1032723" y="818311"/>
            <a:ext cx="1355735" cy="1316999"/>
          </a:xfrm>
          <a:prstGeom prst="rect">
            <a:avLst/>
          </a:prstGeom>
        </p:spPr>
      </p:pic>
      <p:pic>
        <p:nvPicPr>
          <p:cNvPr id="9" name="Picture 8"/>
          <p:cNvPicPr>
            <a:picLocks noChangeAspect="1"/>
          </p:cNvPicPr>
          <p:nvPr/>
        </p:nvPicPr>
        <p:blipFill>
          <a:blip r:embed="rId6"/>
          <a:stretch>
            <a:fillRect/>
          </a:stretch>
        </p:blipFill>
        <p:spPr>
          <a:xfrm>
            <a:off x="2521366" y="818311"/>
            <a:ext cx="1132177" cy="1316999"/>
          </a:xfrm>
          <a:prstGeom prst="rect">
            <a:avLst/>
          </a:prstGeom>
        </p:spPr>
      </p:pic>
      <p:pic>
        <p:nvPicPr>
          <p:cNvPr id="10" name="Picture 9"/>
          <p:cNvPicPr>
            <a:picLocks noChangeAspect="1"/>
          </p:cNvPicPr>
          <p:nvPr/>
        </p:nvPicPr>
        <p:blipFill>
          <a:blip r:embed="rId7"/>
          <a:stretch>
            <a:fillRect/>
          </a:stretch>
        </p:blipFill>
        <p:spPr>
          <a:xfrm>
            <a:off x="4421808" y="2255468"/>
            <a:ext cx="1851494" cy="1321920"/>
          </a:xfrm>
          <a:prstGeom prst="rect">
            <a:avLst/>
          </a:prstGeom>
        </p:spPr>
      </p:pic>
      <p:pic>
        <p:nvPicPr>
          <p:cNvPr id="11" name="Picture 10"/>
          <p:cNvPicPr>
            <a:picLocks noChangeAspect="1"/>
          </p:cNvPicPr>
          <p:nvPr/>
        </p:nvPicPr>
        <p:blipFill>
          <a:blip r:embed="rId8"/>
          <a:stretch>
            <a:fillRect/>
          </a:stretch>
        </p:blipFill>
        <p:spPr>
          <a:xfrm>
            <a:off x="1032723" y="2255468"/>
            <a:ext cx="1659800" cy="1332318"/>
          </a:xfrm>
          <a:prstGeom prst="rect">
            <a:avLst/>
          </a:prstGeom>
        </p:spPr>
      </p:pic>
      <p:pic>
        <p:nvPicPr>
          <p:cNvPr id="13" name="Picture 12"/>
          <p:cNvPicPr>
            <a:picLocks noChangeAspect="1"/>
          </p:cNvPicPr>
          <p:nvPr/>
        </p:nvPicPr>
        <p:blipFill>
          <a:blip r:embed="rId9"/>
          <a:stretch>
            <a:fillRect/>
          </a:stretch>
        </p:blipFill>
        <p:spPr>
          <a:xfrm>
            <a:off x="3229196" y="3040655"/>
            <a:ext cx="761854" cy="551915"/>
          </a:xfrm>
          <a:prstGeom prst="rect">
            <a:avLst/>
          </a:prstGeom>
        </p:spPr>
      </p:pic>
    </p:spTree>
    <p:extLst>
      <p:ext uri="{BB962C8B-B14F-4D97-AF65-F5344CB8AC3E}">
        <p14:creationId xmlns:p14="http://schemas.microsoft.com/office/powerpoint/2010/main" val="255500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4EADD4A-2C82-43C5-8834-7BD9C35ECFA0}"/>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675519" y="695258"/>
            <a:ext cx="2052827" cy="176240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1139190" y="360045"/>
            <a:ext cx="5064443" cy="548640"/>
          </a:xfrm>
          <a:prstGeom prst="rect">
            <a:avLst/>
          </a:prstGeom>
        </p:spPr>
        <p:txBody>
          <a:bodyPr lIns="54857" tIns="27428" rIns="54857" bIns="2742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AISV </a:t>
            </a:r>
            <a:r>
              <a:rPr lang="en-GB" sz="216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comunicaciones</a:t>
            </a:r>
            <a:endParaRPr lang="en-US" sz="216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1026" name="Picture 2" descr="http://www.fao.org/fileadmin/templates/IYPH2020/images/homepage/05_Communication_Guide/IYPH2020_CommGuide_EN.png"/>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l="18608" t="11057" r="20835" b="6297"/>
          <a:stretch/>
        </p:blipFill>
        <p:spPr bwMode="auto">
          <a:xfrm>
            <a:off x="3572033" y="2361496"/>
            <a:ext cx="1373208" cy="1253799"/>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www.fao.org/fileadmin/templates/IYPH2020/images/communication_guide/Activitybook/IYPH_mock-up_Activity_Book_EN.png"/>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11959" t="10691" r="14182" b="11650"/>
          <a:stretch/>
        </p:blipFill>
        <p:spPr bwMode="auto">
          <a:xfrm rot="895478">
            <a:off x="1100030" y="980963"/>
            <a:ext cx="1774535" cy="1088382"/>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www.fao.org/fileadmin/templates/IYPH2020/images/IYPH2020_Brochure.png"/>
          <p:cNvPicPr>
            <a:picLocks noChangeAspect="1" noChangeArrowheads="1"/>
          </p:cNvPicPr>
          <p:nvPr/>
        </p:nvPicPr>
        <p:blipFill rotWithShape="1">
          <a:blip r:embed="rId6" cstate="hqprint">
            <a:extLst>
              <a:ext uri="{28A0092B-C50C-407E-A947-70E740481C1C}">
                <a14:useLocalDpi xmlns:a14="http://schemas.microsoft.com/office/drawing/2010/main" val="0"/>
              </a:ext>
            </a:extLst>
          </a:blip>
          <a:srcRect l="18926" t="27284" r="20404" b="18614"/>
          <a:stretch/>
        </p:blipFill>
        <p:spPr bwMode="auto">
          <a:xfrm>
            <a:off x="4746749" y="2461283"/>
            <a:ext cx="1542966" cy="1031951"/>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www.fao.org/fileadmin/templates/IYPH2020/images/communication_guide/Poster/IYPH_mock-up_poster_EN.png"/>
          <p:cNvPicPr>
            <a:picLocks noChangeAspect="1" noChangeArrowheads="1"/>
          </p:cNvPicPr>
          <p:nvPr/>
        </p:nvPicPr>
        <p:blipFill rotWithShape="1">
          <a:blip r:embed="rId7" cstate="hqprint">
            <a:extLst>
              <a:ext uri="{28A0092B-C50C-407E-A947-70E740481C1C}">
                <a14:useLocalDpi xmlns:a14="http://schemas.microsoft.com/office/drawing/2010/main" val="0"/>
              </a:ext>
            </a:extLst>
          </a:blip>
          <a:srcRect l="26290" r="26048" b="7125"/>
          <a:stretch/>
        </p:blipFill>
        <p:spPr bwMode="auto">
          <a:xfrm>
            <a:off x="4660820" y="871934"/>
            <a:ext cx="926903" cy="1337868"/>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9"/>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94335" y="2077902"/>
            <a:ext cx="1247800" cy="766762"/>
          </a:xfrm>
          <a:prstGeom prst="rect">
            <a:avLst/>
          </a:prstGeom>
        </p:spPr>
      </p:pic>
      <p:pic>
        <p:nvPicPr>
          <p:cNvPr id="11" name="Picture 10"/>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79574" y="2905105"/>
            <a:ext cx="1262561" cy="710191"/>
          </a:xfrm>
          <a:prstGeom prst="rect">
            <a:avLst/>
          </a:prstGeom>
        </p:spPr>
      </p:pic>
      <p:pic>
        <p:nvPicPr>
          <p:cNvPr id="12" name="Picture 11"/>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381563" y="2231340"/>
            <a:ext cx="1141898" cy="1383955"/>
          </a:xfrm>
          <a:prstGeom prst="rect">
            <a:avLst/>
          </a:prstGeom>
        </p:spPr>
      </p:pic>
    </p:spTree>
    <p:extLst>
      <p:ext uri="{BB962C8B-B14F-4D97-AF65-F5344CB8AC3E}">
        <p14:creationId xmlns:p14="http://schemas.microsoft.com/office/powerpoint/2010/main" val="36941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937094" y="1210367"/>
            <a:ext cx="2234576" cy="2618395"/>
          </a:xfrm>
          <a:prstGeom prst="rect">
            <a:avLst/>
          </a:prstGeom>
          <a:ln>
            <a:solidFill>
              <a:schemeClr val="bg1">
                <a:lumMod val="65000"/>
              </a:schemeClr>
            </a:solidFill>
          </a:ln>
        </p:spPr>
      </p:pic>
      <p:sp>
        <p:nvSpPr>
          <p:cNvPr id="2" name="Title 1"/>
          <p:cNvSpPr>
            <a:spLocks noGrp="1"/>
          </p:cNvSpPr>
          <p:nvPr>
            <p:ph type="title"/>
          </p:nvPr>
        </p:nvSpPr>
        <p:spPr>
          <a:xfrm>
            <a:off x="1264973" y="737989"/>
            <a:ext cx="4906697" cy="685800"/>
          </a:xfrm>
        </p:spPr>
        <p:txBody>
          <a:bodyPr/>
          <a:lstStyle/>
          <a:p>
            <a:pPr algn="ctr" defTabSz="548640" eaLnBrk="1" hangingPunct="1">
              <a:lnSpc>
                <a:spcPct val="90000"/>
              </a:lnSpc>
              <a:defRPr/>
            </a:pPr>
            <a:r>
              <a:rPr lang="en-U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DIGITAL – </a:t>
            </a:r>
            <a:r>
              <a:rPr lang="en-US" sz="18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Medios</a:t>
            </a:r>
            <a:r>
              <a:rPr lang="en-U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de </a:t>
            </a:r>
            <a:r>
              <a:rPr lang="en-US" sz="1800" b="1" dirty="0" err="1">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comunicación</a:t>
            </a:r>
            <a:r>
              <a:rPr lang="en-US" sz="18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social</a:t>
            </a:r>
          </a:p>
        </p:txBody>
      </p:sp>
      <p:sp>
        <p:nvSpPr>
          <p:cNvPr id="6" name="Rectangle 5">
            <a:extLst>
              <a:ext uri="{FF2B5EF4-FFF2-40B4-BE49-F238E27FC236}">
                <a16:creationId xmlns:a16="http://schemas.microsoft.com/office/drawing/2014/main" id="{2B83BB9F-98EB-3143-AD2C-2A8495EFC673}"/>
              </a:ext>
            </a:extLst>
          </p:cNvPr>
          <p:cNvSpPr/>
          <p:nvPr/>
        </p:nvSpPr>
        <p:spPr>
          <a:xfrm>
            <a:off x="921544" y="1047233"/>
            <a:ext cx="2954828" cy="2944665"/>
          </a:xfrm>
          <a:prstGeom prst="rect">
            <a:avLst/>
          </a:prstGeom>
        </p:spPr>
        <p:txBody>
          <a:bodyPr wrap="square" lIns="76782" tIns="38392" rIns="76782" bIns="38392">
            <a:spAutoFit/>
          </a:bodyPr>
          <a:lstStyle/>
          <a:p>
            <a:pPr defTabSz="599860">
              <a:lnSpc>
                <a:spcPct val="115000"/>
              </a:lnSpc>
              <a:defRPr/>
            </a:pPr>
            <a:r>
              <a:rPr lang="es-ES" sz="1080" b="1" dirty="0">
                <a:solidFill>
                  <a:srgbClr val="000000"/>
                </a:solidFill>
                <a:latin typeface="Calibri (body)"/>
                <a:ea typeface="Arial" panose="020B0604020202020204" pitchFamily="34" charset="0"/>
              </a:rPr>
              <a:t>Alcance acumulado en las redes sociales</a:t>
            </a:r>
            <a:endParaRPr lang="en-GB" sz="1080" b="1" dirty="0">
              <a:solidFill>
                <a:srgbClr val="000000"/>
              </a:solidFill>
              <a:latin typeface="Calibri (body)"/>
              <a:ea typeface="Arial" panose="020B0604020202020204" pitchFamily="34" charset="0"/>
            </a:endParaRPr>
          </a:p>
          <a:p>
            <a:pPr marL="171450" indent="-171450" defTabSz="599860">
              <a:lnSpc>
                <a:spcPct val="115000"/>
              </a:lnSpc>
              <a:buFont typeface="Arial" panose="020B0604020202020204" pitchFamily="34" charset="0"/>
              <a:buChar char="•"/>
              <a:defRPr/>
            </a:pPr>
            <a:r>
              <a:rPr lang="es-ES" sz="1080" dirty="0">
                <a:solidFill>
                  <a:srgbClr val="000000"/>
                </a:solidFill>
                <a:latin typeface="Calibri (body)"/>
              </a:rPr>
              <a:t>1 350 publicaciones relacionadas con la sanidad vegetal.</a:t>
            </a:r>
          </a:p>
          <a:p>
            <a:pPr marL="171450" indent="-171450" defTabSz="599860">
              <a:lnSpc>
                <a:spcPct val="115000"/>
              </a:lnSpc>
              <a:buFont typeface="Arial" panose="020B0604020202020204" pitchFamily="34" charset="0"/>
              <a:buChar char="•"/>
              <a:defRPr/>
            </a:pPr>
            <a:r>
              <a:rPr lang="es-ES" sz="1080" dirty="0">
                <a:solidFill>
                  <a:srgbClr val="000000"/>
                </a:solidFill>
                <a:latin typeface="Calibri (body)"/>
              </a:rPr>
              <a:t>Mencionado casi 24 000 veces en otras cuentas de redes sociales.</a:t>
            </a:r>
          </a:p>
          <a:p>
            <a:pPr marL="171450" indent="-171450" defTabSz="599860">
              <a:lnSpc>
                <a:spcPct val="115000"/>
              </a:lnSpc>
              <a:buFont typeface="Arial" panose="020B0604020202020204" pitchFamily="34" charset="0"/>
              <a:buChar char="•"/>
              <a:defRPr/>
            </a:pPr>
            <a:r>
              <a:rPr lang="es-ES" sz="1080" dirty="0">
                <a:solidFill>
                  <a:srgbClr val="000000"/>
                </a:solidFill>
                <a:latin typeface="Calibri (body)"/>
              </a:rPr>
              <a:t>Vistas potenciales: más de 300 millones de cuentas de redes sociales en su </a:t>
            </a:r>
            <a:r>
              <a:rPr lang="es-ES" sz="1080" dirty="0" err="1">
                <a:solidFill>
                  <a:srgbClr val="000000"/>
                </a:solidFill>
                <a:latin typeface="Calibri (body)"/>
              </a:rPr>
              <a:t>feed</a:t>
            </a:r>
            <a:r>
              <a:rPr lang="es-ES" sz="1080" dirty="0">
                <a:solidFill>
                  <a:srgbClr val="000000"/>
                </a:solidFill>
                <a:latin typeface="Calibri (body)"/>
              </a:rPr>
              <a:t>.</a:t>
            </a:r>
          </a:p>
          <a:p>
            <a:pPr defTabSz="599860">
              <a:lnSpc>
                <a:spcPct val="115000"/>
              </a:lnSpc>
              <a:defRPr/>
            </a:pPr>
            <a:r>
              <a:rPr lang="es-ES" sz="1080" b="1" dirty="0">
                <a:solidFill>
                  <a:srgbClr val="000000"/>
                </a:solidFill>
                <a:latin typeface="Calibri (body)"/>
                <a:ea typeface="Arial" panose="020B0604020202020204" pitchFamily="34" charset="0"/>
              </a:rPr>
              <a:t>Marzo de 2021 Difusión en las redes sociales</a:t>
            </a:r>
            <a:endParaRPr lang="en-US" sz="1080" b="1" dirty="0">
              <a:solidFill>
                <a:srgbClr val="000000"/>
              </a:solidFill>
              <a:latin typeface="Calibri (body)"/>
              <a:ea typeface="Arial" panose="020B0604020202020204" pitchFamily="34" charset="0"/>
            </a:endParaRPr>
          </a:p>
          <a:p>
            <a:pPr marL="171450" indent="-171450" defTabSz="599860">
              <a:lnSpc>
                <a:spcPct val="115000"/>
              </a:lnSpc>
              <a:buFont typeface="Arial" panose="020B0604020202020204" pitchFamily="34" charset="0"/>
              <a:buChar char="•"/>
              <a:defRPr/>
            </a:pPr>
            <a:r>
              <a:rPr lang="en-US" sz="1080" dirty="0">
                <a:solidFill>
                  <a:srgbClr val="000000"/>
                </a:solidFill>
                <a:latin typeface="Calibri (body)"/>
                <a:ea typeface="Arial" panose="020B0604020202020204" pitchFamily="34" charset="0"/>
              </a:rPr>
              <a:t>147 </a:t>
            </a:r>
            <a:r>
              <a:rPr lang="es-ES" sz="1080" dirty="0">
                <a:solidFill>
                  <a:srgbClr val="000000"/>
                </a:solidFill>
                <a:latin typeface="Calibri (body)"/>
                <a:ea typeface="Arial" panose="020B0604020202020204" pitchFamily="34" charset="0"/>
              </a:rPr>
              <a:t>publicaciones relacionadas con la sanidad vegetal</a:t>
            </a:r>
            <a:r>
              <a:rPr lang="en-US" sz="1080" dirty="0">
                <a:solidFill>
                  <a:srgbClr val="000000"/>
                </a:solidFill>
                <a:latin typeface="Calibri (body)"/>
                <a:ea typeface="Arial" panose="020B0604020202020204" pitchFamily="34" charset="0"/>
              </a:rPr>
              <a:t>. </a:t>
            </a:r>
          </a:p>
          <a:p>
            <a:pPr marL="171450" indent="-171450" defTabSz="599860">
              <a:lnSpc>
                <a:spcPct val="115000"/>
              </a:lnSpc>
              <a:buFont typeface="Arial" panose="020B0604020202020204" pitchFamily="34" charset="0"/>
              <a:buChar char="•"/>
              <a:defRPr/>
            </a:pPr>
            <a:r>
              <a:rPr lang="es-ES" sz="1080" dirty="0">
                <a:solidFill>
                  <a:srgbClr val="000000"/>
                </a:solidFill>
                <a:latin typeface="Calibri (body)"/>
                <a:ea typeface="Arial" panose="020B0604020202020204" pitchFamily="34" charset="0"/>
              </a:rPr>
              <a:t>Mencionado más de 1690 veces desde otras cuentas de redes sociales</a:t>
            </a:r>
            <a:r>
              <a:rPr lang="en-US" sz="1080" dirty="0">
                <a:solidFill>
                  <a:srgbClr val="000000"/>
                </a:solidFill>
                <a:latin typeface="Calibri (body)"/>
                <a:ea typeface="Arial" panose="020B0604020202020204" pitchFamily="34" charset="0"/>
              </a:rPr>
              <a:t>. </a:t>
            </a:r>
          </a:p>
          <a:p>
            <a:pPr marL="171450" indent="-171450" defTabSz="599860">
              <a:lnSpc>
                <a:spcPct val="115000"/>
              </a:lnSpc>
              <a:buFont typeface="Arial" panose="020B0604020202020204" pitchFamily="34" charset="0"/>
              <a:buChar char="•"/>
              <a:defRPr/>
            </a:pPr>
            <a:r>
              <a:rPr lang="es-ES" sz="1080" dirty="0">
                <a:solidFill>
                  <a:srgbClr val="000000"/>
                </a:solidFill>
                <a:latin typeface="Calibri (body)"/>
                <a:ea typeface="Arial" panose="020B0604020202020204" pitchFamily="34" charset="0"/>
              </a:rPr>
              <a:t>Vistas potenciales: más de 16 millones de cuentas de redes sociales en su </a:t>
            </a:r>
            <a:r>
              <a:rPr lang="es-ES" sz="1080" dirty="0" err="1">
                <a:solidFill>
                  <a:srgbClr val="000000"/>
                </a:solidFill>
                <a:latin typeface="Calibri (body)"/>
                <a:ea typeface="Arial" panose="020B0604020202020204" pitchFamily="34" charset="0"/>
              </a:rPr>
              <a:t>feed</a:t>
            </a:r>
            <a:r>
              <a:rPr lang="es-ES" sz="1080" dirty="0">
                <a:solidFill>
                  <a:srgbClr val="000000"/>
                </a:solidFill>
                <a:latin typeface="Calibri (body)"/>
                <a:ea typeface="Arial" panose="020B0604020202020204" pitchFamily="34" charset="0"/>
              </a:rPr>
              <a:t>.</a:t>
            </a:r>
            <a:endParaRPr lang="en-GB" sz="1080" dirty="0">
              <a:solidFill>
                <a:srgbClr val="000000"/>
              </a:solidFill>
              <a:latin typeface="Calibri (body)"/>
            </a:endParaRPr>
          </a:p>
        </p:txBody>
      </p:sp>
    </p:spTree>
    <p:extLst>
      <p:ext uri="{BB962C8B-B14F-4D97-AF65-F5344CB8AC3E}">
        <p14:creationId xmlns:p14="http://schemas.microsoft.com/office/powerpoint/2010/main" val="3527817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0828" y="476824"/>
            <a:ext cx="3881762" cy="685800"/>
          </a:xfrm>
        </p:spPr>
        <p:txBody>
          <a:bodyPr/>
          <a:lstStyle/>
          <a:p>
            <a:r>
              <a:rPr lang="en-US" sz="162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DIGITAL - </a:t>
            </a:r>
            <a:r>
              <a:rPr lang="es-ES" sz="162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Aspectos destacados del sitio web</a:t>
            </a:r>
            <a:r>
              <a:rPr lang="en-US" sz="1620" b="1" dirty="0">
                <a:solidFill>
                  <a:srgbClr val="00B050"/>
                </a:solidFill>
              </a:rPr>
              <a:t/>
            </a:r>
            <a:br>
              <a:rPr lang="en-US" sz="1620" b="1" dirty="0">
                <a:solidFill>
                  <a:srgbClr val="00B050"/>
                </a:solidFill>
              </a:rPr>
            </a:br>
            <a:endParaRPr lang="en-US" sz="1620" b="1" dirty="0">
              <a:solidFill>
                <a:srgbClr val="00B050"/>
              </a:solidFill>
            </a:endParaRPr>
          </a:p>
        </p:txBody>
      </p:sp>
      <p:sp>
        <p:nvSpPr>
          <p:cNvPr id="5" name="Content Placeholder 2">
            <a:extLst>
              <a:ext uri="{FF2B5EF4-FFF2-40B4-BE49-F238E27FC236}">
                <a16:creationId xmlns:a16="http://schemas.microsoft.com/office/drawing/2014/main" id="{2BF21F16-FAA6-3146-8156-E3A4EB46B2D7}"/>
              </a:ext>
            </a:extLst>
          </p:cNvPr>
          <p:cNvSpPr txBox="1">
            <a:spLocks/>
          </p:cNvSpPr>
          <p:nvPr/>
        </p:nvSpPr>
        <p:spPr bwMode="auto">
          <a:xfrm>
            <a:off x="1323044" y="1301437"/>
            <a:ext cx="2945892" cy="17987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0035" tIns="30018" rIns="60035" bIns="30018" numCol="1" anchor="t" anchorCtr="0" compatLnSpc="1">
            <a:prstTxWarp prst="textNoShape">
              <a:avLst/>
            </a:prstTxWarp>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sz="2178" b="0" i="0" kern="100" baseline="0" smtClean="0">
                <a:solidFill>
                  <a:schemeClr val="tx1"/>
                </a:solidFill>
                <a:effectLst/>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defTabSz="599932">
              <a:lnSpc>
                <a:spcPct val="115000"/>
              </a:lnSpc>
              <a:spcBef>
                <a:spcPct val="0"/>
              </a:spcBef>
              <a:spcAft>
                <a:spcPts val="0"/>
              </a:spcAft>
              <a:defRPr/>
            </a:pPr>
            <a:r>
              <a:rPr lang="en-US" sz="1080" b="1" dirty="0" err="1">
                <a:solidFill>
                  <a:srgbClr val="000000"/>
                </a:solidFill>
                <a:latin typeface="Calibri (body)"/>
                <a:cs typeface="Arial" charset="0"/>
              </a:rPr>
              <a:t>Estadísticas</a:t>
            </a:r>
            <a:r>
              <a:rPr lang="en-US" sz="1080" b="1" dirty="0">
                <a:solidFill>
                  <a:srgbClr val="000000"/>
                </a:solidFill>
                <a:latin typeface="Calibri (body)"/>
                <a:cs typeface="Arial" charset="0"/>
              </a:rPr>
              <a:t> </a:t>
            </a:r>
            <a:r>
              <a:rPr lang="en-US" sz="1080" b="1" dirty="0" err="1">
                <a:solidFill>
                  <a:srgbClr val="000000"/>
                </a:solidFill>
                <a:latin typeface="Calibri (body)"/>
                <a:cs typeface="Arial" charset="0"/>
              </a:rPr>
              <a:t>acumulativas</a:t>
            </a:r>
            <a:r>
              <a:rPr lang="en-US" sz="1080" b="1" dirty="0">
                <a:solidFill>
                  <a:srgbClr val="000000"/>
                </a:solidFill>
                <a:latin typeface="Calibri (body)"/>
                <a:cs typeface="Arial" charset="0"/>
              </a:rPr>
              <a:t> / de por </a:t>
            </a:r>
            <a:r>
              <a:rPr lang="en-US" sz="1080" b="1" dirty="0" err="1">
                <a:solidFill>
                  <a:srgbClr val="000000"/>
                </a:solidFill>
                <a:latin typeface="Calibri (body)"/>
                <a:cs typeface="Arial" charset="0"/>
              </a:rPr>
              <a:t>vida</a:t>
            </a:r>
            <a:endParaRPr lang="en-US" sz="1080" b="1" dirty="0">
              <a:solidFill>
                <a:srgbClr val="000000"/>
              </a:solidFill>
              <a:latin typeface="Calibri (body)"/>
              <a:cs typeface="Arial" charset="0"/>
            </a:endParaRPr>
          </a:p>
          <a:p>
            <a:pPr defTabSz="599932">
              <a:lnSpc>
                <a:spcPct val="115000"/>
              </a:lnSpc>
              <a:spcBef>
                <a:spcPct val="0"/>
              </a:spcBef>
              <a:spcAft>
                <a:spcPts val="0"/>
              </a:spcAft>
              <a:defRPr/>
            </a:pPr>
            <a:r>
              <a:rPr lang="en-US" sz="1080" b="1" dirty="0">
                <a:solidFill>
                  <a:srgbClr val="000000"/>
                </a:solidFill>
                <a:latin typeface="Calibri (body)"/>
                <a:cs typeface="Arial" charset="0"/>
              </a:rPr>
              <a:t>Sitio web del IYPH</a:t>
            </a:r>
          </a:p>
          <a:p>
            <a:pPr marL="171450" indent="-171450" defTabSz="599932">
              <a:lnSpc>
                <a:spcPct val="115000"/>
              </a:lnSpc>
              <a:spcBef>
                <a:spcPct val="0"/>
              </a:spcBef>
              <a:spcAft>
                <a:spcPts val="0"/>
              </a:spcAft>
              <a:buFont typeface="Arial" panose="020B0604020202020204" pitchFamily="34" charset="0"/>
              <a:buChar char="•"/>
              <a:defRPr/>
            </a:pPr>
            <a:r>
              <a:rPr lang="en-US" sz="1080" dirty="0">
                <a:solidFill>
                  <a:srgbClr val="000000"/>
                </a:solidFill>
                <a:latin typeface="Calibri (body)"/>
                <a:cs typeface="Arial" charset="0"/>
              </a:rPr>
              <a:t>135 000 </a:t>
            </a:r>
            <a:r>
              <a:rPr lang="en-US" sz="1080" dirty="0" err="1">
                <a:solidFill>
                  <a:srgbClr val="000000"/>
                </a:solidFill>
                <a:latin typeface="Calibri (body)"/>
                <a:cs typeface="Arial" charset="0"/>
              </a:rPr>
              <a:t>usuarios</a:t>
            </a:r>
            <a:r>
              <a:rPr lang="en-US" sz="1080" dirty="0">
                <a:solidFill>
                  <a:srgbClr val="000000"/>
                </a:solidFill>
                <a:latin typeface="Calibri (body)"/>
                <a:cs typeface="Arial" charset="0"/>
              </a:rPr>
              <a:t> y 347 000 </a:t>
            </a:r>
            <a:r>
              <a:rPr lang="en-US" sz="1080" dirty="0" err="1">
                <a:solidFill>
                  <a:srgbClr val="000000"/>
                </a:solidFill>
                <a:latin typeface="Calibri (body)"/>
                <a:cs typeface="Arial" charset="0"/>
              </a:rPr>
              <a:t>visitas</a:t>
            </a:r>
            <a:r>
              <a:rPr lang="en-GB" sz="1080" dirty="0">
                <a:solidFill>
                  <a:srgbClr val="000000"/>
                </a:solidFill>
                <a:latin typeface="Calibri (body)"/>
                <a:cs typeface="Arial" charset="0"/>
              </a:rPr>
              <a:t>.</a:t>
            </a:r>
            <a:r>
              <a:rPr lang="en-GB" sz="1080" dirty="0">
                <a:solidFill>
                  <a:srgbClr val="000000"/>
                </a:solidFill>
                <a:latin typeface="Calibri (body)"/>
                <a:ea typeface="Calibri" panose="020F0502020204030204" pitchFamily="34" charset="0"/>
                <a:cs typeface="Times New Roman" panose="02020603050405020304" pitchFamily="18" charset="0"/>
              </a:rPr>
              <a:t> </a:t>
            </a:r>
          </a:p>
          <a:p>
            <a:pPr marL="287967" indent="-287967" defTabSz="522661">
              <a:lnSpc>
                <a:spcPct val="115000"/>
              </a:lnSpc>
              <a:spcAft>
                <a:spcPts val="0"/>
              </a:spcAft>
              <a:buFont typeface="Symbol" panose="05050102010706020507" pitchFamily="18" charset="2"/>
              <a:buChar char=""/>
              <a:defRPr/>
            </a:pPr>
            <a:endParaRPr lang="en-GB" sz="1080" b="1" dirty="0">
              <a:solidFill>
                <a:srgbClr val="000000"/>
              </a:solidFill>
              <a:latin typeface="Calibri (body)"/>
              <a:ea typeface="Calibri" panose="020F0502020204030204" pitchFamily="34" charset="0"/>
              <a:cs typeface="Times New Roman" panose="02020603050405020304" pitchFamily="18" charset="0"/>
            </a:endParaRPr>
          </a:p>
          <a:p>
            <a:pPr defTabSz="522661">
              <a:lnSpc>
                <a:spcPct val="115000"/>
              </a:lnSpc>
              <a:spcAft>
                <a:spcPts val="0"/>
              </a:spcAft>
              <a:defRPr/>
            </a:pPr>
            <a:r>
              <a:rPr lang="es-ES" sz="1080" b="1" dirty="0">
                <a:solidFill>
                  <a:srgbClr val="000000"/>
                </a:solidFill>
                <a:latin typeface="Calibri (body)"/>
                <a:ea typeface="Calibri" panose="020F0502020204030204" pitchFamily="34" charset="0"/>
                <a:cs typeface="Times New Roman" panose="02020603050405020304" pitchFamily="18" charset="0"/>
              </a:rPr>
              <a:t>Aspectos destacados del sitio web </a:t>
            </a:r>
            <a:r>
              <a:rPr lang="en-GB" sz="1080" dirty="0">
                <a:solidFill>
                  <a:srgbClr val="000000"/>
                </a:solidFill>
                <a:latin typeface="Calibri (body)"/>
                <a:ea typeface="Calibri" panose="020F0502020204030204" pitchFamily="34" charset="0"/>
                <a:cs typeface="Times New Roman" panose="02020603050405020304" pitchFamily="18" charset="0"/>
              </a:rPr>
              <a:t>(Feb 2021)</a:t>
            </a:r>
          </a:p>
          <a:p>
            <a:pPr marL="171450" indent="-171450" defTabSz="522661">
              <a:lnSpc>
                <a:spcPct val="115000"/>
              </a:lnSpc>
              <a:spcAft>
                <a:spcPts val="0"/>
              </a:spcAft>
              <a:buFont typeface="Arial" panose="020B0604020202020204" pitchFamily="34" charset="0"/>
              <a:buChar char="•"/>
              <a:defRPr/>
            </a:pPr>
            <a:r>
              <a:rPr lang="en-US" sz="1080" dirty="0">
                <a:solidFill>
                  <a:srgbClr val="000000"/>
                </a:solidFill>
                <a:latin typeface="Calibri (body)"/>
              </a:rPr>
              <a:t>3 800 </a:t>
            </a:r>
            <a:r>
              <a:rPr lang="en-US" sz="1080" dirty="0" err="1">
                <a:solidFill>
                  <a:srgbClr val="000000"/>
                </a:solidFill>
                <a:latin typeface="Calibri (body)"/>
              </a:rPr>
              <a:t>usuarios</a:t>
            </a:r>
            <a:r>
              <a:rPr lang="en-US" sz="1080" dirty="0">
                <a:solidFill>
                  <a:srgbClr val="000000"/>
                </a:solidFill>
                <a:latin typeface="Calibri (body)"/>
              </a:rPr>
              <a:t> </a:t>
            </a:r>
          </a:p>
          <a:p>
            <a:pPr marL="171450" indent="-171450" defTabSz="522661">
              <a:lnSpc>
                <a:spcPct val="115000"/>
              </a:lnSpc>
              <a:spcAft>
                <a:spcPts val="0"/>
              </a:spcAft>
              <a:buFont typeface="Arial" panose="020B0604020202020204" pitchFamily="34" charset="0"/>
              <a:buChar char="•"/>
              <a:defRPr/>
            </a:pPr>
            <a:r>
              <a:rPr lang="en-US" sz="1080" dirty="0">
                <a:solidFill>
                  <a:srgbClr val="000000"/>
                </a:solidFill>
                <a:latin typeface="Calibri (body)"/>
              </a:rPr>
              <a:t>7 800 </a:t>
            </a:r>
            <a:r>
              <a:rPr lang="en-US" sz="1080" dirty="0" err="1">
                <a:solidFill>
                  <a:srgbClr val="000000"/>
                </a:solidFill>
                <a:latin typeface="Calibri (body)"/>
              </a:rPr>
              <a:t>visitas</a:t>
            </a:r>
            <a:endParaRPr lang="en-US" sz="1080" dirty="0">
              <a:solidFill>
                <a:srgbClr val="000000"/>
              </a:solidFill>
              <a:latin typeface="Calibri (body)"/>
            </a:endParaRPr>
          </a:p>
          <a:p>
            <a:pPr marL="171450" indent="-171450" defTabSz="522661">
              <a:lnSpc>
                <a:spcPct val="115000"/>
              </a:lnSpc>
              <a:spcAft>
                <a:spcPts val="0"/>
              </a:spcAft>
              <a:buFont typeface="Arial" panose="020B0604020202020204" pitchFamily="34" charset="0"/>
              <a:buChar char="•"/>
              <a:defRPr/>
            </a:pPr>
            <a:r>
              <a:rPr lang="en-US" sz="1080" dirty="0">
                <a:solidFill>
                  <a:srgbClr val="000000"/>
                </a:solidFill>
                <a:latin typeface="Calibri (body)"/>
              </a:rPr>
              <a:t>Un </a:t>
            </a:r>
            <a:r>
              <a:rPr lang="en-US" sz="1080" dirty="0" err="1">
                <a:solidFill>
                  <a:srgbClr val="000000"/>
                </a:solidFill>
                <a:latin typeface="Calibri (body)"/>
              </a:rPr>
              <a:t>promedioo</a:t>
            </a:r>
            <a:r>
              <a:rPr lang="en-US" sz="1080" dirty="0">
                <a:solidFill>
                  <a:srgbClr val="000000"/>
                </a:solidFill>
                <a:latin typeface="Calibri (body)"/>
              </a:rPr>
              <a:t> de 02:00 </a:t>
            </a:r>
            <a:r>
              <a:rPr lang="en-US" sz="1080" dirty="0" err="1">
                <a:solidFill>
                  <a:srgbClr val="000000"/>
                </a:solidFill>
                <a:latin typeface="Calibri (body)"/>
              </a:rPr>
              <a:t>minutos</a:t>
            </a:r>
            <a:r>
              <a:rPr lang="en-US" sz="1020" b="1" dirty="0">
                <a:solidFill>
                  <a:srgbClr val="000000"/>
                </a:solidFill>
              </a:rPr>
              <a:t> </a:t>
            </a:r>
            <a:endParaRPr lang="en-GB" sz="1020" b="1" dirty="0">
              <a:solidFill>
                <a:srgbClr val="000000"/>
              </a:solidFill>
              <a:latin typeface="Arial" panose="020B0604020202020204"/>
            </a:endParaRPr>
          </a:p>
          <a:p>
            <a:pPr marL="423935" lvl="1" indent="0" defTabSz="522661">
              <a:lnSpc>
                <a:spcPct val="115000"/>
              </a:lnSpc>
              <a:spcAft>
                <a:spcPts val="0"/>
              </a:spcAft>
              <a:buNone/>
              <a:defRPr/>
            </a:pPr>
            <a:r>
              <a:rPr lang="x-none" sz="480" dirty="0">
                <a:solidFill>
                  <a:srgbClr val="000000"/>
                </a:solidFill>
                <a:latin typeface="Arial" panose="020B0604020202020204"/>
              </a:rPr>
              <a:t> </a:t>
            </a:r>
            <a:r>
              <a:rPr lang="en-GB" sz="480" dirty="0">
                <a:solidFill>
                  <a:srgbClr val="000000"/>
                </a:solidFill>
                <a:latin typeface="Segoe UI" panose="020B0502040204020203" pitchFamily="34" charset="0"/>
                <a:ea typeface="Calibri" panose="020F0502020204030204" pitchFamily="34" charset="0"/>
                <a:cs typeface="Times New Roman" panose="02020603050405020304" pitchFamily="18" charset="0"/>
              </a:rPr>
              <a:t> </a:t>
            </a:r>
            <a:endParaRPr lang="en-GB" sz="48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Picture 11" descr="A screenshot of a computer screen&#10;&#10;Description automatically generated">
            <a:extLst>
              <a:ext uri="{FF2B5EF4-FFF2-40B4-BE49-F238E27FC236}">
                <a16:creationId xmlns:a16="http://schemas.microsoft.com/office/drawing/2014/main" id="{294D6D54-0540-EB4E-B5F1-D8AFD66FBA8E}"/>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8340" r="25764"/>
          <a:stretch/>
        </p:blipFill>
        <p:spPr>
          <a:xfrm>
            <a:off x="4041647" y="1162625"/>
            <a:ext cx="2679193" cy="2147770"/>
          </a:xfrm>
          <a:prstGeom prst="rect">
            <a:avLst/>
          </a:prstGeom>
        </p:spPr>
      </p:pic>
    </p:spTree>
    <p:extLst>
      <p:ext uri="{BB962C8B-B14F-4D97-AF65-F5344CB8AC3E}">
        <p14:creationId xmlns:p14="http://schemas.microsoft.com/office/powerpoint/2010/main" val="2202603554"/>
      </p:ext>
    </p:extLst>
  </p:cSld>
  <p:clrMapOvr>
    <a:masterClrMapping/>
  </p:clrMapOvr>
</p:sld>
</file>

<file path=ppt/theme/theme1.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D963CC3F0875A4F809A82CD7A0E2C72" ma:contentTypeVersion="14" ma:contentTypeDescription="Creare un nuovo documento." ma:contentTypeScope="" ma:versionID="3c2195c66016758615922c4ddf2a1af5">
  <xsd:schema xmlns:xsd="http://www.w3.org/2001/XMLSchema" xmlns:xs="http://www.w3.org/2001/XMLSchema" xmlns:p="http://schemas.microsoft.com/office/2006/metadata/properties" xmlns:ns3="74cf45d8-fa4f-410c-aa0c-a54a74e70538" xmlns:ns4="0d1e1dbd-64ef-481a-82f8-19a6a8eb110e" targetNamespace="http://schemas.microsoft.com/office/2006/metadata/properties" ma:root="true" ma:fieldsID="3c100b6d425fd441707a1a469d9d3118" ns3:_="" ns4:_="">
    <xsd:import namespace="74cf45d8-fa4f-410c-aa0c-a54a74e70538"/>
    <xsd:import namespace="0d1e1dbd-64ef-481a-82f8-19a6a8eb110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cf45d8-fa4f-410c-aa0c-a54a74e705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d1e1dbd-64ef-481a-82f8-19a6a8eb110e" elementFormDefault="qualified">
    <xsd:import namespace="http://schemas.microsoft.com/office/2006/documentManagement/types"/>
    <xsd:import namespace="http://schemas.microsoft.com/office/infopath/2007/PartnerControls"/>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element name="SharingHintHash" ma:index="19"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EE8761-EA41-4F5E-8A98-4EF362FD20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cf45d8-fa4f-410c-aa0c-a54a74e70538"/>
    <ds:schemaRef ds:uri="0d1e1dbd-64ef-481a-82f8-19a6a8eb11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AC09AD3-5727-4A22-9AAA-99160A390D9F}">
  <ds:schemaRefs>
    <ds:schemaRef ds:uri="http://schemas.microsoft.com/sharepoint/v3/contenttype/forms"/>
  </ds:schemaRefs>
</ds:datastoreItem>
</file>

<file path=customXml/itemProps3.xml><?xml version="1.0" encoding="utf-8"?>
<ds:datastoreItem xmlns:ds="http://schemas.openxmlformats.org/officeDocument/2006/customXml" ds:itemID="{1D7308A9-DE0F-4D9D-A7B2-4A113CD3F9A7}">
  <ds:schemaRefs>
    <ds:schemaRef ds:uri="74cf45d8-fa4f-410c-aa0c-a54a74e70538"/>
    <ds:schemaRef ds:uri="http://purl.org/dc/elements/1.1/"/>
    <ds:schemaRef ds:uri="0d1e1dbd-64ef-481a-82f8-19a6a8eb110e"/>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665</TotalTime>
  <Words>1868</Words>
  <Application>Microsoft Office PowerPoint</Application>
  <PresentationFormat>Custom</PresentationFormat>
  <Paragraphs>176</Paragraphs>
  <Slides>16</Slides>
  <Notes>12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16</vt:i4>
      </vt:variant>
    </vt:vector>
  </HeadingPairs>
  <TitlesOfParts>
    <vt:vector size="28" baseType="lpstr">
      <vt:lpstr>.AppleSystemUIFont</vt:lpstr>
      <vt:lpstr>Arial</vt:lpstr>
      <vt:lpstr>Arial Unicode MS</vt:lpstr>
      <vt:lpstr>Calibri</vt:lpstr>
      <vt:lpstr>Calibri (body)</vt:lpstr>
      <vt:lpstr>Georgia</vt:lpstr>
      <vt:lpstr>Segoe UI</vt:lpstr>
      <vt:lpstr>Symbol</vt:lpstr>
      <vt:lpstr>Times New Roman</vt:lpstr>
      <vt:lpstr>Wingdings</vt:lpstr>
      <vt:lpstr>1_COVER</vt:lpstr>
      <vt:lpstr>Internal screen</vt:lpstr>
      <vt:lpstr>AÑO INTERNACIONAL  DE LA  SANIDAD VEGETAL</vt:lpstr>
      <vt:lpstr>2020: el Año Internacional de la Sanidad Vegetal</vt:lpstr>
      <vt:lpstr>PowerPoint Presentation</vt:lpstr>
      <vt:lpstr>Prórroga del Año Internacional de la Sanidad Vegetal hasta el 2021</vt:lpstr>
      <vt:lpstr>PowerPoint Presentation</vt:lpstr>
      <vt:lpstr>PowerPoint Presentation</vt:lpstr>
      <vt:lpstr>PowerPoint Presentation</vt:lpstr>
      <vt:lpstr>DIGITAL – Medios de comunicación social</vt:lpstr>
      <vt:lpstr>DIGITAL - Aspectos destacados del sitio web </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Alejandra, JimenezTabares (NSP)</cp:lastModifiedBy>
  <cp:revision>51</cp:revision>
  <dcterms:created xsi:type="dcterms:W3CDTF">2015-09-25T08:23:42Z</dcterms:created>
  <dcterms:modified xsi:type="dcterms:W3CDTF">2021-08-08T13:28:33Z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0x0101000D963CC3F0875A4F809A82CD7A0E2C72</vt:lpwstr>
  </property>
</Properties>
</file>