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25"/>
  </p:notesMasterIdLst>
  <p:handoutMasterIdLst>
    <p:handoutMasterId r:id="rId26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2" r:id="rId22"/>
    <p:sldId id="283" r:id="rId23"/>
    <p:sldId id="264" r:id="rId2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1" dt="2021-06-24T09:16:10.060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85587" autoAdjust="0"/>
  </p:normalViewPr>
  <p:slideViewPr>
    <p:cSldViewPr>
      <p:cViewPr varScale="1">
        <p:scale>
          <a:sx n="62" d="100"/>
          <a:sy n="62" d="100"/>
        </p:scale>
        <p:origin x="-105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4T09:16:48.332" v="121" actId="207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16/08/2021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Esta presentación ofrecerá una descripción general de las principales etapas del proceso de elaboración de guías y materiales de capacitación de la CIPF.</a:t>
            </a:r>
          </a:p>
          <a:p>
            <a:endParaRPr lang="es-ES" dirty="0" smtClean="0"/>
          </a:p>
          <a:p>
            <a:r>
              <a:rPr lang="es-ES" dirty="0" smtClean="0"/>
              <a:t>También destacará que los Temas para nuevos recursos de implementación podrán presentarse durante la Convocatoria de Temas de 2021 y describirá los seis borradores de Especificaciones para Guías y materiales de capacitación de la CIPF que forman parte de la Consulta 2021.</a:t>
            </a:r>
          </a:p>
          <a:p>
            <a:endParaRPr lang="es-ES" dirty="0" smtClean="0"/>
          </a:p>
          <a:p>
            <a:r>
              <a:rPr lang="es-ES" dirty="0" smtClean="0"/>
              <a:t>Finalmente, la presentación alentará a las ONPF y ORPF a participar y se destacará cómo podrían contribuir al desarrollo de nuevas guías y materiales de capacitación de la CIPF.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6037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(El contenido de esta diapositiva fue proporcionado por </a:t>
            </a:r>
            <a:r>
              <a:rPr lang="es-ES" dirty="0" err="1" smtClean="0"/>
              <a:t>Qingpo</a:t>
            </a:r>
            <a:r>
              <a:rPr lang="es-ES" dirty="0" smtClean="0"/>
              <a:t>)</a:t>
            </a:r>
            <a:endParaRPr lang="en-CA" dirty="0" smtClean="0"/>
          </a:p>
          <a:p>
            <a:endParaRPr lang="en-CA" dirty="0" smtClean="0"/>
          </a:p>
          <a:p>
            <a:r>
              <a:rPr lang="es-ES" dirty="0" smtClean="0"/>
              <a:t>Las ONPI están bajo la supervisión del CI. Se prevé que un nuevo subgrupo reemplace al actual grupo de ONPI.</a:t>
            </a:r>
          </a:p>
          <a:p>
            <a:r>
              <a:rPr lang="es-ES" dirty="0" smtClean="0"/>
              <a:t>El borrador de Mandato para el subgrupo ha sido aprobado por el CI y está abierto a consulta hasta el 31 de agosto.</a:t>
            </a:r>
          </a:p>
          <a:p>
            <a:r>
              <a:rPr lang="es-ES" dirty="0" smtClean="0"/>
              <a:t>El CI revisará el Mandato en base a los comentarios recibidos.</a:t>
            </a:r>
          </a:p>
          <a:p>
            <a:r>
              <a:rPr lang="es-ES" dirty="0" smtClean="0"/>
              <a:t>El Mandato se presentará a la CMF-16 para su aprobación.</a:t>
            </a:r>
          </a:p>
          <a:p>
            <a:endParaRPr lang="en-US" dirty="0" smtClean="0"/>
          </a:p>
          <a:p>
            <a:r>
              <a:rPr lang="es-ES" dirty="0" smtClean="0"/>
              <a:t>Se prevé que la convocatoria de miembros para el subgrupo se abra en el segundo trimestre de 2022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r>
              <a:rPr lang="es-ES" dirty="0" smtClean="0"/>
              <a:t>El "IC VM 09" acordó establecer un subgrupo del CI sobre obligaciones nacionales de presentación de informes y aprobó el Mandato que se presentará a consulta de los países. Los miembros pueden ser seleccionados de las Partes Contratantes, las ORPF y las organizaciones internacionales de la siguiente manera</a:t>
            </a:r>
            <a:r>
              <a:rPr lang="en-US" dirty="0" smtClean="0"/>
              <a:t>:</a:t>
            </a:r>
            <a:r>
              <a:rPr lang="en-US" dirty="0" smtClean="0"/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Hasta tres representantes de las Partes Contratantes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Un representante del Bureau de la CMF (Opcional)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Un líder y otro representante del CI - Un representante del CN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Hasta tres representantes de las ORPF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Al menos dos expertos que representen a entidades que tengan sistemas de obligación de presentación de informes nacionales como el CDB, la FAO, la OIE, el PNUMA, el CABI, la Organización Mundial de la Salud, etc.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7480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Después del período de consulta, se finalizará la Especificación y se podrá comenzar a trabajar en la guía o en los materiales de capacitación tan pronto como se disponga de recursos financieros y humanos suficientes.</a:t>
            </a:r>
          </a:p>
          <a:p>
            <a:endParaRPr lang="es-ES" dirty="0" smtClean="0"/>
          </a:p>
          <a:p>
            <a:r>
              <a:rPr lang="es-ES" dirty="0" smtClean="0"/>
              <a:t>Los recursos se asignan primero a los temas de mayor prioridad en la Lista de Temas de implementación y desarrollo de capacidad (CI LT).</a:t>
            </a:r>
          </a:p>
          <a:p>
            <a:endParaRPr lang="es-ES" dirty="0" smtClean="0"/>
          </a:p>
          <a:p>
            <a:r>
              <a:rPr lang="es-ES" dirty="0" smtClean="0"/>
              <a:t>Los recursos financieros para el desarrollo de guías y materiales de capacitación de la CIPF pueden provenir de</a:t>
            </a:r>
            <a:r>
              <a:rPr lang="en-US" baseline="0" dirty="0" smtClean="0"/>
              <a:t>: 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fondos ordinarios del programa de la Secretaría de la CIPF;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fondos aportados al fondo fiduciario de múltiples donantes de la CIPF por partes contratantes, donantes y organizaciones internacionales;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Proyectos o programas de la FAO o del STDF;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proyectos o iniciativas nacionales, regionales e internacionales;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baseline="0" dirty="0" smtClean="0"/>
              <a:t>contribuciones en especie de partes contratantes y socios.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71565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Ya se han identificado recursos financieros para 4 de los 6 Temas que he descrito hoy. Una vez que se hayan finalizado estas 4 especificaciones, se podrá iniciar el trabajo para desarrollar estos recursos de implementación.</a:t>
            </a:r>
          </a:p>
          <a:p>
            <a:endParaRPr lang="es-ES" dirty="0" smtClean="0"/>
          </a:p>
          <a:p>
            <a:r>
              <a:rPr lang="es-ES" dirty="0" smtClean="0"/>
              <a:t>Los dos cursos a distancia y la Guía sobre planificación de contingencias se financian a través del Proyecto de facilitación del comercio en COMESA y se espera que se publiquen en 2022.</a:t>
            </a:r>
          </a:p>
          <a:p>
            <a:endParaRPr lang="en-CA" baseline="0" dirty="0"/>
          </a:p>
          <a:p>
            <a:r>
              <a:rPr lang="es-ES" baseline="0" dirty="0" smtClean="0"/>
              <a:t>El desarrollo de planes de estudio de capacitación para funcionarios de sanidad vegetal está financiado por la República de Corea a través del Fondo Fiduciario de Múltiples Donantes y se prevé que esté disponible en 2023.</a:t>
            </a:r>
          </a:p>
          <a:p>
            <a:endParaRPr lang="es-ES" baseline="0" dirty="0" smtClean="0"/>
          </a:p>
          <a:p>
            <a:r>
              <a:rPr lang="es-ES" baseline="0" dirty="0" smtClean="0"/>
              <a:t>La Guía de Procedimientos de Seguridad Fitosanitaria y la Guía de Regulaciones y Legislación para Gestionar los Riesgos Fitosanitarios de los Artículos Reglamentados aún no tienen financiamiento y aún es incierto cuándo comenzará el trabajo sobre estos dos temas.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12297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Cuando se disponga de recursos humanos y financieros, podrá comenzar el trabajo para desarrollar el producto.</a:t>
            </a:r>
          </a:p>
          <a:p>
            <a:endParaRPr lang="es-ES" dirty="0" smtClean="0"/>
          </a:p>
          <a:p>
            <a:r>
              <a:rPr lang="es-ES" dirty="0" smtClean="0"/>
              <a:t>Esto generalmente incluye</a:t>
            </a:r>
            <a:r>
              <a:rPr lang="en-US" dirty="0" smtClean="0"/>
              <a:t>:</a:t>
            </a:r>
            <a:endParaRPr lang="en-US" dirty="0"/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Establecer el grupo de trabajo que desarrollará el producto y ayudará a preparar un plan de implementación.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El plan de implementación tiene como objetivo crear conciencia y fomentar el uso del producto por parte de la comunidad de la CIPF y deberá ponerse en marcha cuando se publique el producto.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Generalmente, el producto se publica en inglés proporcionándose versiones en otros idiomas cuando hay recursos </a:t>
            </a:r>
            <a:r>
              <a:rPr lang="es-ES" dirty="0" err="1" smtClean="0"/>
              <a:t>disponiblespara</a:t>
            </a:r>
            <a:r>
              <a:rPr lang="es-ES" dirty="0" smtClean="0"/>
              <a:t> la traducción.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s-ES" dirty="0" smtClean="0"/>
              <a:t>Se puede encontrar una copia del </a:t>
            </a:r>
            <a:r>
              <a:rPr lang="es-ES" i="1" dirty="0" smtClean="0"/>
              <a:t>Proceso para el desarrollo de guías y materiales de capacitación de la CIPF </a:t>
            </a:r>
            <a:r>
              <a:rPr lang="es-ES" dirty="0" smtClean="0"/>
              <a:t>en el PFI: https://www.ippc.int/en/publications/88591/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14798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Hay varias formas en que las ONPF y las ORPF pueden involucrarse en el desarrollo de guías y materiales de capacitación de la CIPF.</a:t>
            </a:r>
          </a:p>
          <a:p>
            <a:endParaRPr lang="es-ES" dirty="0" smtClean="0"/>
          </a:p>
          <a:p>
            <a:r>
              <a:rPr lang="es-ES" dirty="0" smtClean="0"/>
              <a:t>Usted puede</a:t>
            </a:r>
            <a:r>
              <a:rPr lang="en-CA" dirty="0" smtClean="0"/>
              <a:t>: </a:t>
            </a:r>
            <a:endParaRPr lang="en-CA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Presentar una propuesta de Tema para guías y materiales de capacitación durante la Convocatoria de Temas 2021 antes del 15 de septiembre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Revisar los borradores de Especificaciones para guías y materiales de capacitación utilizando SCL. La fecha límite de 2021 es el 31 de agosto.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Ponerse en contacto con la Secretaría de la CIPF si puede aportar recursos para apoyar el desarrollo de recursos de implementación o para facilitar su traducción.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Responder a las convocatorias de expertos para participar en grupos de trabajo.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Presentar un estudio de caso relevante cuando se emita una convocatoria.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s-ES" dirty="0" smtClean="0"/>
              <a:t>¡Se alienta a las ONPF y ORPF a participar en estas actividades!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0260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Por favor, proporcione comentarios sobre su preferencia sobre el momento de consultas futuras sobre los proyectos de Especificaciones para guías y materiales de capacitación de la CIPF.</a:t>
            </a:r>
          </a:p>
          <a:p>
            <a:endParaRPr lang="es-ES" dirty="0" smtClean="0"/>
          </a:p>
          <a:p>
            <a:r>
              <a:rPr lang="es-ES" dirty="0" smtClean="0"/>
              <a:t>¿Preferiría un único período de consulta fijo cada año, dos períodos de consulta fijos por año o consultas ad-hoc?</a:t>
            </a:r>
            <a:endParaRPr lang="en-US" baseline="0" dirty="0"/>
          </a:p>
          <a:p>
            <a:endParaRPr lang="en-US" baseline="0" dirty="0"/>
          </a:p>
          <a:p>
            <a:r>
              <a:rPr lang="es-ES" dirty="0" smtClean="0"/>
              <a:t>Recordar de la diapositiva</a:t>
            </a:r>
          </a:p>
          <a:p>
            <a:endParaRPr lang="es-ES" dirty="0" smtClean="0"/>
          </a:p>
          <a:p>
            <a:r>
              <a:rPr lang="es-ES" dirty="0" smtClean="0"/>
              <a:t>La consulta de 2021 incluye 23 ítems:</a:t>
            </a:r>
          </a:p>
          <a:p>
            <a:r>
              <a:rPr lang="es-ES" dirty="0" smtClean="0"/>
              <a:t>8 NIMF</a:t>
            </a:r>
          </a:p>
          <a:p>
            <a:r>
              <a:rPr lang="es-ES" dirty="0" smtClean="0"/>
              <a:t>1 Recomendación de la CMF</a:t>
            </a:r>
          </a:p>
          <a:p>
            <a:r>
              <a:rPr lang="es-ES" dirty="0" smtClean="0"/>
              <a:t>6 Especificaciones de guías y materiales de capacitación de la CIPF</a:t>
            </a:r>
          </a:p>
          <a:p>
            <a:r>
              <a:rPr lang="es-ES" dirty="0" smtClean="0"/>
              <a:t>1 Mandato: subgrupo del CI sobre obligaciones nacionales de presentación de informes (ONPI)</a:t>
            </a:r>
          </a:p>
          <a:p>
            <a:r>
              <a:rPr lang="es-ES" dirty="0" smtClean="0"/>
              <a:t>6 Tratamientos fitosanitarios</a:t>
            </a:r>
          </a:p>
          <a:p>
            <a:r>
              <a:rPr lang="es-ES" dirty="0" smtClean="0"/>
              <a:t>1 Protocolo de diagnóstico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1031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Los períodos de consulta del CI están abiertos durante 60 días. ¿Preferiría que el período de consulta para las guías y los materiales de capacitación de la CIPF y otros asuntos del CI se alinearan con otras actividades de consulta de la CIPF?</a:t>
            </a:r>
            <a:endParaRPr lang="en-US" baseline="0" dirty="0"/>
          </a:p>
          <a:p>
            <a:endParaRPr lang="en-US" baseline="0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ES" dirty="0" smtClean="0"/>
              <a:t>Por favor clasifique sus preferencias para el momento de las consultas futuras sobre borradores de Especificaciones para guías y materiales de capacitación de la CIPF (1 es su opción más preferida).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ES" dirty="0" smtClean="0"/>
              <a:t>Por favor agregue comentarios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638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Las Guías y materiales de capacitación de la CIPF son herramientas que ayudan a las ONPF a implementar la Convención Internacional de Protección Fitosanitaria, sus normas internacionales para medidas fitosanitarias (NIMF) y las recomendaciones de la Comisión de Medidas Fitosanitarias (CMF).</a:t>
            </a:r>
          </a:p>
          <a:p>
            <a:endParaRPr lang="es-ES" dirty="0" smtClean="0"/>
          </a:p>
          <a:p>
            <a:r>
              <a:rPr lang="es-ES" dirty="0" smtClean="0"/>
              <a:t>Las Guías y materiales de capacitación de la CIPF se elaboran bajo los auspicios de la Secretaría de la CIPF con la supervisión del Comité de Implementación y Desarrollo de Capacidad (CI) y con la participación de expertos internacionales seleccionados.</a:t>
            </a:r>
          </a:p>
          <a:p>
            <a:endParaRPr lang="es-ES" dirty="0" smtClean="0"/>
          </a:p>
          <a:p>
            <a:r>
              <a:rPr lang="es-ES" dirty="0" smtClean="0"/>
              <a:t>La elaboración de guías y materiales de capacitación de la CIPF sigue un proceso documentado que está diseñado para ser abierto, transparente e inclusivo.</a:t>
            </a:r>
          </a:p>
          <a:p>
            <a:endParaRPr lang="en-US" dirty="0"/>
          </a:p>
          <a:p>
            <a:r>
              <a:rPr lang="es-ES" dirty="0" smtClean="0"/>
              <a:t>Este proceso conduce al desarrollo de guías y materiales de capacitación consistentes y de alta calidad destinados a satisfacer necesidades específicas identificadas por la comunidad de la CIPF.</a:t>
            </a:r>
          </a:p>
          <a:p>
            <a:endParaRPr lang="es-ES" dirty="0" smtClean="0"/>
          </a:p>
          <a:p>
            <a:r>
              <a:rPr lang="es-ES" dirty="0" smtClean="0"/>
              <a:t>La presentación de hoy se centrará en las tres primeras etapas del proceso.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34334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Los Temas para guías y materiales de capacitación son presentados generalmente por las ONPF y ORPF durante la Convocatoria de Temas.</a:t>
            </a:r>
          </a:p>
          <a:p>
            <a:r>
              <a:rPr lang="es-ES" dirty="0" smtClean="0"/>
              <a:t>Estas propuestas son revisadas por el Grupo de Trabajo para Temas y por el Comité de Implementación y Desarrollo de Capacidad (CI) antes de ser enviados a la CMF.</a:t>
            </a:r>
          </a:p>
          <a:p>
            <a:r>
              <a:rPr lang="es-ES" dirty="0" smtClean="0"/>
              <a:t>Sin embargo, los Temas solo se pueden agregar a la Lista de Temas de implementación y desarrollo de capacidad por la CMF.</a:t>
            </a:r>
          </a:p>
          <a:p>
            <a:r>
              <a:rPr lang="es-ES" dirty="0" smtClean="0"/>
              <a:t>El Comité de Implementación y Desarrollo de Capacidad (CI) es responsable de establecer la prioridad relativa de los Temas en la Lista de Temas del CI y selecciona a un miembro del CI para liderar el desarrollo del producto.</a:t>
            </a:r>
          </a:p>
          <a:p>
            <a:endParaRPr lang="es-ES" dirty="0" smtClean="0"/>
          </a:p>
          <a:p>
            <a:r>
              <a:rPr lang="es-ES" dirty="0" smtClean="0"/>
              <a:t>En una etapa posterior, se invita también al CN a que asigne un representante para que siga el desarrollo del producto.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0255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La Convocatoria de Temas (CT) generalmente se lanza cada 2 años. Sin embargo, la última CT fue en 2018 y la próxima está prevista para 2023.</a:t>
            </a:r>
          </a:p>
          <a:p>
            <a:r>
              <a:rPr lang="es-ES" dirty="0" smtClean="0"/>
              <a:t>La CT 2021 está actualmente abierta y las Partes Contratantes y ORPF están invitadas a presentar propuestas de Temas antes del 15 de septiembre de 2021.</a:t>
            </a:r>
          </a:p>
          <a:p>
            <a:r>
              <a:rPr lang="es-ES" dirty="0" smtClean="0"/>
              <a:t>Las propuestas pueden incluir Temas relacionados con las NIMF o con Guías y materiales de capacitación de la CIPF.</a:t>
            </a:r>
          </a:p>
          <a:p>
            <a:r>
              <a:rPr lang="es-ES" dirty="0" smtClean="0"/>
              <a:t>Se han desarrollado nuevos formularios electrónicos para la CT de 2021. ¡Utilice por favor estos nuevos formularios electrónicos para presentar sus propuestas de Temas!</a:t>
            </a:r>
          </a:p>
          <a:p>
            <a:r>
              <a:rPr lang="es-ES" dirty="0" smtClean="0"/>
              <a:t>Más información sobre la CT se puede encontrar en el PFI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0218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Uno de los elementos clave de la presentación de un Tema es el borrador de Especificación. El borrador de la Especificación debe describir claramente el propósito, el alcance y el contenido de la guía o el material de capacitación propuesto y listar las referencias relevantes y materiales de apoyo.</a:t>
            </a:r>
          </a:p>
          <a:p>
            <a:r>
              <a:rPr lang="es-ES" dirty="0" smtClean="0"/>
              <a:t>El CI revisa el borrador de Especificación y lo aprueba para consulta.</a:t>
            </a:r>
          </a:p>
          <a:p>
            <a:r>
              <a:rPr lang="es-ES" dirty="0" smtClean="0"/>
              <a:t>Las ONPF y ORPF tienen 60 días para presentar comentarios sobre el borrador de la Especificación.</a:t>
            </a:r>
          </a:p>
          <a:p>
            <a:r>
              <a:rPr lang="es-ES" dirty="0" smtClean="0"/>
              <a:t>El CI revisa el borrador de la Especificación considerando los comentarios de la consulta.</a:t>
            </a:r>
          </a:p>
          <a:p>
            <a:r>
              <a:rPr lang="es-ES" dirty="0" smtClean="0"/>
              <a:t>Luego, el CI aprueba la Especificación y la Especificación final se publica en el PFI.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8150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La Consulta 2021 se inició el 1 de julio y finalizará el 31 de agosto.</a:t>
            </a:r>
          </a:p>
          <a:p>
            <a:endParaRPr lang="es-ES" dirty="0" smtClean="0"/>
          </a:p>
          <a:p>
            <a:r>
              <a:rPr lang="es-ES" dirty="0" smtClean="0"/>
              <a:t>Esta es una oportunidad para que las ONPF y ORPF revisen y proporcionen comentarios y ayuden a dar forma al proceso de establecimiento de normas y al desarrollo de recursos de implementación.</a:t>
            </a:r>
          </a:p>
          <a:p>
            <a:endParaRPr lang="es-ES" dirty="0" smtClean="0"/>
          </a:p>
          <a:p>
            <a:r>
              <a:rPr lang="es-ES" dirty="0" smtClean="0"/>
              <a:t>Hay 23 ítems incluidos en la Consulta 2021. Siete de ellos están bajo la supervisión del CI: 6 especificaciones para Guías y Material de Capacitación y el Mandato para las ONPI.</a:t>
            </a:r>
          </a:p>
          <a:p>
            <a:endParaRPr lang="en-CA" baseline="0" dirty="0"/>
          </a:p>
          <a:p>
            <a:r>
              <a:rPr lang="es-ES" baseline="0" dirty="0" smtClean="0"/>
              <a:t>Esto incluye:</a:t>
            </a:r>
          </a:p>
          <a:p>
            <a:r>
              <a:rPr lang="es-ES" baseline="0" dirty="0" smtClean="0"/>
              <a:t>8 NIMF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baseline="0" dirty="0" smtClean="0"/>
              <a:t>1 Recomendación de la CMF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baseline="0" dirty="0" smtClean="0"/>
              <a:t>6 Especificaciones de Guías y materiales de capacitación de la CIPF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baseline="0" dirty="0" smtClean="0"/>
              <a:t>1 Mandato: subgrupo del CI sobre obligaciones nacionales de presentación de informes (ONPI)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baseline="0" dirty="0" smtClean="0"/>
              <a:t>6 Tratamientos fitosanitarios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baseline="0" dirty="0" smtClean="0"/>
              <a:t>1 Protocolo de diagnóstico</a:t>
            </a:r>
          </a:p>
          <a:p>
            <a:endParaRPr lang="es-ES" baseline="0" dirty="0" smtClean="0"/>
          </a:p>
          <a:p>
            <a:r>
              <a:rPr lang="es-ES" dirty="0" smtClean="0"/>
              <a:t>El resto de esta presentación se centra en los recursos de implementación y en proporcionar información adicional sobre los 6 borradores de Especificaciones que están para comentarios de las ONPF/ORPF en 2021.</a:t>
            </a:r>
          </a:p>
          <a:p>
            <a:endParaRPr lang="es-ES" dirty="0" smtClean="0"/>
          </a:p>
          <a:p>
            <a:r>
              <a:rPr lang="es-ES" dirty="0" smtClean="0"/>
              <a:t>*** Reconociendo que hay muchos elementos para revisar durante el período de consulta de 2021, la evaluación de los Talleres Regionales de este año incluirá un par de preguntas dirigidas a identificar las preferencias de las PC para el momento de las futuras consultas sobre borradores de Especificaciones para Guías y material de capacitación de la CIPF y otros asuntos de implementación y desarrollo de capacidad (ver las diapositivas 16 y 17)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8650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Como se mencionó, hay seis borradores de especificaciones para recursos de implementación que están abiertos a la revisión de las ONPF y ORPF hasta finales de agosto.</a:t>
            </a:r>
          </a:p>
          <a:p>
            <a:endParaRPr lang="es-ES" dirty="0" smtClean="0"/>
          </a:p>
          <a:p>
            <a:r>
              <a:rPr lang="es-ES" dirty="0" smtClean="0"/>
              <a:t>Estos incluyen: 3 guías, 2 cursos electrónicos y un conjunto de planes de estudio de formación.</a:t>
            </a: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95838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Esta diapositiva lista las 3 Guías de la CIPF que tienen borradores de Especificaciones para consulta este año. Quisiera brindar información adicional sobre el alcance propuesto de cada una de estas guías:</a:t>
            </a:r>
          </a:p>
          <a:p>
            <a:endParaRPr lang="en-CA" dirty="0"/>
          </a:p>
          <a:p>
            <a:pPr marL="228600" indent="-228600">
              <a:buAutoNum type="arabicPeriod"/>
            </a:pPr>
            <a:r>
              <a:rPr lang="es-ES" dirty="0" smtClean="0"/>
              <a:t>La Guía sobre Planificación de Contingencias tiene por objeto brindar orientación práctica para ayudar a las ONPF a desarrollar e implementar planes de contingencia eficaces para abordar las incursiones o brotes de plagas cuarentenarias. El borrador de la Especificación sugiere que la guía incluya cómo prepararse y prevenir emergencias fitosanitarias, así como cómo detectar incursiones y responder de manera efectiva cuando ocurren</a:t>
            </a:r>
            <a:r>
              <a:rPr lang="en-US" dirty="0" smtClean="0"/>
              <a:t>.</a:t>
            </a: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s-ES" dirty="0" smtClean="0"/>
              <a:t>El segundo borrador de la Especificación en esta lista es para una guía que se focalizará en las regulaciones y legislación necesarias para gestionar los riesgos fitosanitarios en artículos reglamentados que no sean plantas y ni productos vegetales. La Guía considerará artículos reglamentados tales como instalaciones de almacenamiento, embalajes, aeronaves, embarcaciones y otros medios de transporte, contenedores, suelo y cualquier otro organismo, objeto o material capaz de albergar o dispersar plagas de plantas. El borrador de Especificación propone que la guía también debería proporcionar modelo de legislación y orientación para ayudar a las ONPF a trabajar con agencias fronterizas y proporcionar recomendaciones para armonizar el uso de medidas fitosanitarias en artículos reglamentados que no sean productos</a:t>
            </a:r>
            <a:r>
              <a:rPr lang="en-US" dirty="0" smtClean="0"/>
              <a:t>.</a:t>
            </a: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s-ES" dirty="0" smtClean="0"/>
              <a:t>El tercer borrador de la Especificación describe el contenido propuesto para una guía que proporcionará orientación sobre los procedimientos de seguridad fitosanitaria y las mejores prácticas para gestionar la integridad fitosanitaria y la condición libre de plagas de los envíos de productos vegetales antes de la exportación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863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lista los 3 materiales de capacitación de la CIPF que tienen borradores de Especificaciones para consulta este año</a:t>
            </a:r>
            <a:r>
              <a:rPr kumimoji="0" lang="en-CA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lang="en-US" dirty="0"/>
          </a:p>
          <a:p>
            <a:pPr marL="228600" indent="-228600">
              <a:buFont typeface="+mj-lt"/>
              <a:buAutoNum type="arabicPeriod" startAt="4"/>
            </a:pPr>
            <a:endParaRPr lang="en-US" dirty="0"/>
          </a:p>
          <a:p>
            <a:pPr marL="228600" indent="-228600">
              <a:buFont typeface="+mj-lt"/>
              <a:buAutoNum type="arabicPeriod" startAt="4"/>
            </a:pPr>
            <a:r>
              <a:rPr lang="es-ES" dirty="0" smtClean="0"/>
              <a:t>El curso de aprendizaje electrónico sobre inspección y diagnóstico tiene como objetivo mejorar la capacidad del personal de las ONPF y entidades autorizadas para realizar inspecciones fitosanitarias de envíos de plantas, productos vegetales y otros artículos reglamentados en la importación y exportación. El borrador de Especificación propone que el curso proporcione orientación sobre el examen visual para detectar plagas y artículos reglamentados y también se centra en las metodologías de muestreo y la preparación de especímenes para enviarlos al laboratorio de diagnóstico para apoyar la inspección</a:t>
            </a:r>
            <a:r>
              <a:rPr lang="en-US" dirty="0" smtClean="0"/>
              <a:t>. </a:t>
            </a:r>
            <a:endParaRPr lang="en-US" dirty="0"/>
          </a:p>
          <a:p>
            <a:pPr marL="228600" indent="-228600">
              <a:buFont typeface="+mj-lt"/>
              <a:buAutoNum type="arabicPeriod" startAt="4"/>
            </a:pPr>
            <a:endParaRPr lang="en-US" dirty="0"/>
          </a:p>
          <a:p>
            <a:pPr marL="228600" indent="-228600">
              <a:buFont typeface="+mj-lt"/>
              <a:buAutoNum type="arabicPeriod" startAt="4"/>
            </a:pPr>
            <a:r>
              <a:rPr lang="es-ES" dirty="0" smtClean="0"/>
              <a:t>Se espera que el curso a distancia sobre las obligaciones de vigilancia y reporte introduzca conceptos clave relacionados con la vigilancia, la determinación de la condición de plagas y la notificación de plagas, particularmente en lo que se refiere a la detección de nuevas plagas y plagas emergentes. Proporcionará recomendaciones prácticas para ayudar a las ONPF a fortalecer sus sistemas nacionales de vigilancia y actividades de vigilancia para apoyar la detección temprana de plagas, el monitoreo de plagas y la determinación de la condición de plagas. También proporcionará orientación específica para ayudar a las ONPF a desarrollar un sistema nacional para la presentación de informes para informar sobre la ocurrencia, brote y dispersión de plagas</a:t>
            </a:r>
            <a:r>
              <a:rPr lang="en-US" dirty="0" smtClean="0"/>
              <a:t>. </a:t>
            </a:r>
            <a:endParaRPr lang="en-US" dirty="0"/>
          </a:p>
          <a:p>
            <a:pPr marL="228600" indent="-228600">
              <a:buFont typeface="+mj-lt"/>
              <a:buAutoNum type="arabicPeriod" startAt="4"/>
            </a:pPr>
            <a:endParaRPr lang="en-US" dirty="0"/>
          </a:p>
          <a:p>
            <a:pPr marL="228600" indent="-228600">
              <a:buFont typeface="+mj-lt"/>
              <a:buAutoNum type="arabicPeriod" startAt="4"/>
            </a:pPr>
            <a:r>
              <a:rPr lang="es-ES" dirty="0" smtClean="0"/>
              <a:t>El borrador final de la Especificación describe la propuesta para desarrollar un conjunto de programas de capacitación para asistir a las ONPF y a la Secretaría de la CIPF a desarrollar programas de capacitación apropiados para mejorar los conocimientos y habilidades de los funcionarios de sanidad vegetal. Estos planes de estudio podrían utilizarse como base para capacitar a los funcionarios de sanidad vegetal que trabajan en las ONPF, en la Secretaría de la CIPF o como facilitadores de la Evaluación de la Capacidad Fitosanitaria (ECF), así como a los miembros de la Comisión de Medidas Fitosanitarias (CMF), órganos subsidiarios y grupos relacionados</a:t>
            </a:r>
            <a:r>
              <a:rPr lang="en-US" dirty="0" smtClean="0"/>
              <a:t>. </a:t>
            </a:r>
            <a:endParaRPr lang="en-US" dirty="0"/>
          </a:p>
          <a:p>
            <a:pPr marL="228600" indent="-228600">
              <a:buAutoNum type="arabicPeriod" startAt="2"/>
            </a:pPr>
            <a:endParaRPr lang="en-US" dirty="0"/>
          </a:p>
          <a:p>
            <a:pPr marL="228600" indent="-228600">
              <a:buAutoNum type="arabicPeriod" startAt="2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2320E-14F5-4297-A759-5CB62EFA747F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8958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752B27FF-FAB0-40D1-80D1-96A0DB7ECFA2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00184" y="599835"/>
            <a:ext cx="1125415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500184" y="599835"/>
            <a:ext cx="1125415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417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825F"/>
                </a:solidFill>
              </a:rPr>
              <a:t>Draft</a:t>
            </a:r>
            <a:r>
              <a:rPr lang="en-US" baseline="0" dirty="0" smtClean="0">
                <a:solidFill>
                  <a:srgbClr val="00825F"/>
                </a:solidFill>
              </a:rPr>
              <a:t> Specifications for new IPPC Guides and Training Materials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439400" y="6413091"/>
            <a:ext cx="17526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‹Nº›</a:t>
            </a:fld>
            <a:r>
              <a:rPr lang="it-IT" sz="2000" dirty="0" smtClean="0">
                <a:solidFill>
                  <a:srgbClr val="A81E3B"/>
                </a:solidFill>
              </a:rPr>
              <a:t>/19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8591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en/core-activities/standards-and-implementation/call-for-topics-standards-and-implementation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=""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=""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200" y="2057400"/>
            <a:ext cx="12498000" cy="1066800"/>
          </a:xfrm>
        </p:spPr>
        <p:txBody>
          <a:bodyPr/>
          <a:lstStyle/>
          <a:p>
            <a:r>
              <a:rPr lang="it-IT" dirty="0" smtClean="0"/>
              <a:t>Borradores de Especificaciones para nuevas Guías y Material de </a:t>
            </a:r>
            <a:r>
              <a:rPr lang="it-IT" dirty="0" smtClean="0"/>
              <a:t>Capacitación de </a:t>
            </a:r>
            <a:r>
              <a:rPr lang="it-IT" dirty="0" smtClean="0"/>
              <a:t>la CIPF</a:t>
            </a:r>
            <a:endParaRPr lang="x-none" dirty="0"/>
          </a:p>
        </p:txBody>
      </p:sp>
      <p:sp>
        <p:nvSpPr>
          <p:cNvPr id="9" name="Subtitle 8">
            <a:extLst>
              <a:ext uri="{FF2B5EF4-FFF2-40B4-BE49-F238E27FC236}">
                <a16:creationId xmlns=""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Talleres Regionales de la CIPF 2021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0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Borradores de Especificaciones para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materiales de capacitación de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la CIPF </a:t>
            </a: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2021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2844" y="1752600"/>
            <a:ext cx="61466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1200"/>
              </a:spcAft>
              <a:buFont typeface="+mj-lt"/>
              <a:buAutoNum type="arabicPeriod" startAt="4"/>
            </a:pP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Inspección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y diagnóstico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curso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electrónico (2020-011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spcAft>
                <a:spcPts val="1200"/>
              </a:spcAft>
              <a:buFont typeface="+mj-lt"/>
              <a:buAutoNum type="arabicPeriod" startAt="4"/>
            </a:pP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spcAft>
                <a:spcPts val="1200"/>
              </a:spcAft>
              <a:buFont typeface="+mj-lt"/>
              <a:buAutoNum type="arabicPeriod" startAt="4"/>
            </a:pP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Obligaciones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de vigilancia y presentación de informes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curso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electrónico (2020-012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spcAft>
                <a:spcPts val="1200"/>
              </a:spcAft>
              <a:buFont typeface="+mj-lt"/>
              <a:buAutoNum type="arabicPeriod" startAt="4"/>
            </a:pP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spcAft>
                <a:spcPts val="1200"/>
              </a:spcAft>
              <a:buFont typeface="+mj-lt"/>
              <a:buAutoNum type="arabicPeriod" startAt="4"/>
            </a:pP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Capacitación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de funcionarios de sanidad vegetal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planes de estudios (2017-054)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476" y="1807612"/>
            <a:ext cx="1140051" cy="11400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475" y="3175975"/>
            <a:ext cx="1140051" cy="11400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3477" y="4545608"/>
            <a:ext cx="1261981" cy="126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68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="" xmlns:a16="http://schemas.microsoft.com/office/drawing/2014/main" id="{0D63FE5C-14A7-42D6-A681-E416B88371AA}"/>
              </a:ext>
            </a:extLst>
          </p:cNvPr>
          <p:cNvSpPr txBox="1">
            <a:spLocks/>
          </p:cNvSpPr>
          <p:nvPr/>
        </p:nvSpPr>
        <p:spPr>
          <a:xfrm>
            <a:off x="1817842" y="6315"/>
            <a:ext cx="8664844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ES" sz="3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Borrador </a:t>
            </a:r>
            <a:r>
              <a:rPr lang="es-ES" sz="3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de Mandato: subgrupo </a:t>
            </a:r>
            <a:r>
              <a:rPr lang="es-ES" sz="3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del </a:t>
            </a:r>
            <a:r>
              <a:rPr lang="es-ES" sz="3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CI sobre Obligaciones Nacionales </a:t>
            </a:r>
            <a:r>
              <a:rPr lang="es-ES" sz="3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de </a:t>
            </a:r>
            <a:r>
              <a:rPr lang="es-ES" sz="3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Presentación de </a:t>
            </a:r>
            <a:r>
              <a:rPr lang="es-ES" sz="3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Arial Unicode MS"/>
                <a:cs typeface="Arial"/>
              </a:rPr>
              <a:t>Informes</a:t>
            </a:r>
            <a:endParaRPr lang="en-US" sz="3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/>
              <a:ea typeface="Arial Unicode MS" panose="020B0604020202020204" pitchFamily="34" charset="-128"/>
              <a:cs typeface="Calibri Light"/>
            </a:endParaRPr>
          </a:p>
        </p:txBody>
      </p:sp>
      <p:sp>
        <p:nvSpPr>
          <p:cNvPr id="1898" name="TextBox 1897">
            <a:extLst>
              <a:ext uri="{FF2B5EF4-FFF2-40B4-BE49-F238E27FC236}">
                <a16:creationId xmlns="" xmlns:a16="http://schemas.microsoft.com/office/drawing/2014/main" id="{74879C44-2703-43CA-8F7C-049E7FC883D0}"/>
              </a:ext>
            </a:extLst>
          </p:cNvPr>
          <p:cNvSpPr txBox="1"/>
          <p:nvPr/>
        </p:nvSpPr>
        <p:spPr>
          <a:xfrm>
            <a:off x="1960774" y="2553829"/>
            <a:ext cx="8378981" cy="37548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300" dirty="0">
                <a:latin typeface="Calibri (body)"/>
                <a:ea typeface="+mn-lt"/>
                <a:cs typeface="+mn-lt"/>
              </a:rPr>
              <a:t>El borrador de Mandato para este nuevo subgrupo está abierto a consulta hasta el 31 de </a:t>
            </a:r>
            <a:r>
              <a:rPr lang="es-ES" sz="2300" dirty="0" smtClean="0">
                <a:latin typeface="Calibri (body)"/>
                <a:ea typeface="+mn-lt"/>
                <a:cs typeface="+mn-lt"/>
              </a:rPr>
              <a:t>agosto</a:t>
            </a:r>
            <a:endParaRPr lang="en-US" sz="2300" dirty="0">
              <a:latin typeface="Calibri (body)"/>
              <a:ea typeface="+mn-lt"/>
              <a:cs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300" dirty="0">
                <a:latin typeface="Calibri (body)"/>
                <a:ea typeface="+mn-lt"/>
                <a:cs typeface="+mn-lt"/>
              </a:rPr>
              <a:t>El Mandato será revisado en función de los comentarios recibidos y se presentará a la CMF-16 para su aprobación</a:t>
            </a:r>
            <a:r>
              <a:rPr lang="en-US" sz="2300" dirty="0" smtClean="0">
                <a:latin typeface="Calibri (body)"/>
                <a:ea typeface="+mn-lt"/>
                <a:cs typeface="+mn-lt"/>
              </a:rPr>
              <a:t>;</a:t>
            </a:r>
            <a:endParaRPr lang="en-US" sz="2300" dirty="0">
              <a:latin typeface="Calibri (body)"/>
              <a:ea typeface="+mn-lt"/>
              <a:cs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300" dirty="0">
                <a:latin typeface="Calibri (body)"/>
                <a:ea typeface="+mn-lt"/>
                <a:cs typeface="+mn-lt"/>
              </a:rPr>
              <a:t>Se prevé abrir una convocatoria para nominaciones en 2022</a:t>
            </a:r>
            <a:r>
              <a:rPr lang="en-US" sz="2300" dirty="0" smtClean="0">
                <a:latin typeface="Calibri (body)"/>
                <a:ea typeface="+mn-lt"/>
                <a:cs typeface="+mn-lt"/>
              </a:rPr>
              <a:t>;</a:t>
            </a:r>
            <a:endParaRPr lang="en-US" sz="2300" dirty="0">
              <a:latin typeface="Calibri (body)"/>
              <a:ea typeface="+mn-lt"/>
              <a:cs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300" dirty="0">
                <a:latin typeface="Calibri (body)"/>
                <a:ea typeface="+mn-lt"/>
                <a:cs typeface="+mn-lt"/>
              </a:rPr>
              <a:t>Se prevé que la membresía incluya: representantes de las Partes Contratantes, ORPF, órganos subsidiarios y organizaciones internacionales</a:t>
            </a:r>
            <a:r>
              <a:rPr lang="en-GB" dirty="0" smtClean="0">
                <a:latin typeface="Calibri (body)"/>
                <a:ea typeface="+mn-lt"/>
                <a:cs typeface="+mn-lt"/>
              </a:rPr>
              <a:t>.</a:t>
            </a:r>
            <a:endParaRPr lang="en-GB" dirty="0">
              <a:latin typeface="Calibri (body)"/>
              <a:ea typeface="+mn-lt"/>
              <a:cs typeface="+mn-lt"/>
            </a:endParaRPr>
          </a:p>
        </p:txBody>
      </p:sp>
      <p:sp>
        <p:nvSpPr>
          <p:cNvPr id="1909" name="Scroll: Horizontal 1908">
            <a:extLst>
              <a:ext uri="{FF2B5EF4-FFF2-40B4-BE49-F238E27FC236}">
                <a16:creationId xmlns="" xmlns:a16="http://schemas.microsoft.com/office/drawing/2014/main" id="{FF37E33C-D7D5-4EF5-9664-4ABE4FB12760}"/>
              </a:ext>
            </a:extLst>
          </p:cNvPr>
          <p:cNvSpPr/>
          <p:nvPr/>
        </p:nvSpPr>
        <p:spPr>
          <a:xfrm>
            <a:off x="1524000" y="1524000"/>
            <a:ext cx="10134600" cy="1029831"/>
          </a:xfrm>
          <a:prstGeom prst="horizontalScroll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10" name="TextBox 1">
            <a:extLst>
              <a:ext uri="{FF2B5EF4-FFF2-40B4-BE49-F238E27FC236}">
                <a16:creationId xmlns="" xmlns:a16="http://schemas.microsoft.com/office/drawing/2014/main" id="{9C66B750-09FF-431D-9DCD-17F7D222BA17}"/>
              </a:ext>
            </a:extLst>
          </p:cNvPr>
          <p:cNvSpPr txBox="1"/>
          <p:nvPr/>
        </p:nvSpPr>
        <p:spPr>
          <a:xfrm>
            <a:off x="1701448" y="1627550"/>
            <a:ext cx="9880952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 b="1" dirty="0">
                <a:ea typeface="+mn-lt"/>
                <a:cs typeface="+mn-lt"/>
              </a:rPr>
              <a:t>Se establecerá un nuevo subgrupo del CI sobre obligaciones </a:t>
            </a:r>
            <a:r>
              <a:rPr lang="es-ES" sz="2400" b="1" dirty="0" smtClean="0">
                <a:ea typeface="+mn-lt"/>
                <a:cs typeface="+mn-lt"/>
              </a:rPr>
              <a:t>nacionales de </a:t>
            </a:r>
            <a:r>
              <a:rPr lang="es-ES" sz="2400" b="1" dirty="0">
                <a:ea typeface="+mn-lt"/>
                <a:cs typeface="+mn-lt"/>
              </a:rPr>
              <a:t>presentación de </a:t>
            </a:r>
            <a:r>
              <a:rPr lang="es-ES" sz="2400" b="1" dirty="0" smtClean="0">
                <a:ea typeface="+mn-lt"/>
                <a:cs typeface="+mn-lt"/>
              </a:rPr>
              <a:t>informes, </a:t>
            </a:r>
            <a:r>
              <a:rPr lang="es-ES" sz="2400" b="1" dirty="0">
                <a:ea typeface="+mn-lt"/>
                <a:cs typeface="+mn-lt"/>
              </a:rPr>
              <a:t>que reemplazará al actual grupo del CI sobre </a:t>
            </a:r>
            <a:r>
              <a:rPr lang="es-ES" sz="2400" b="1" dirty="0" smtClean="0">
                <a:ea typeface="+mn-lt"/>
                <a:cs typeface="+mn-lt"/>
              </a:rPr>
              <a:t>OPIN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95630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0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Etapa 3</a:t>
            </a:r>
            <a:r>
              <a:rPr lang="en-US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Identificación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 recursos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61077" y="1361301"/>
            <a:ext cx="8030094" cy="50475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El trabajo solo podrá continuar cuando se disponga de suficientes recursos financieros y humanos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.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Los recursos financieros pueden provenir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de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: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fondos ordinarios del programa de la Secretaría de la CIPF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;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fondos aportados por partes contratantes, donantes y organizaciones internacionales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al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fondo fiduciario de múltiples donantes de la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CIPF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;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proyectos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o programas de la FAO o del STDF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;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s-AR" dirty="0" smtClean="0">
                <a:cs typeface="Calibri"/>
              </a:rPr>
              <a:t>proyectos o iniciativas nacionales, regionales o internacionales;</a:t>
            </a:r>
            <a:endParaRPr lang="es-AR" dirty="0" smtClean="0">
              <a:cs typeface="Calibri"/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s-ES" dirty="0" smtClean="0">
                <a:cs typeface="Calibri"/>
              </a:rPr>
              <a:t>contribuciones </a:t>
            </a:r>
            <a:r>
              <a:rPr lang="es-ES" dirty="0">
                <a:cs typeface="Calibri"/>
              </a:rPr>
              <a:t>en especie de Partes Contratantes y </a:t>
            </a:r>
            <a:r>
              <a:rPr lang="es-ES" dirty="0" smtClean="0">
                <a:cs typeface="Calibri"/>
              </a:rPr>
              <a:t>socios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4953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599792"/>
              </p:ext>
            </p:extLst>
          </p:nvPr>
        </p:nvGraphicFramePr>
        <p:xfrm>
          <a:off x="2242458" y="1554479"/>
          <a:ext cx="7903029" cy="4817849"/>
        </p:xfrm>
        <a:graphic>
          <a:graphicData uri="http://schemas.openxmlformats.org/drawingml/2006/table">
            <a:tbl>
              <a:tblPr/>
              <a:tblGrid>
                <a:gridCol w="3984546">
                  <a:extLst>
                    <a:ext uri="{9D8B030D-6E8A-4147-A177-3AD203B41FA5}">
                      <a16:colId xmlns="" xmlns:a16="http://schemas.microsoft.com/office/drawing/2014/main" val="4286066994"/>
                    </a:ext>
                  </a:extLst>
                </a:gridCol>
                <a:gridCol w="2559946">
                  <a:extLst>
                    <a:ext uri="{9D8B030D-6E8A-4147-A177-3AD203B41FA5}">
                      <a16:colId xmlns="" xmlns:a16="http://schemas.microsoft.com/office/drawing/2014/main" val="1618688433"/>
                    </a:ext>
                  </a:extLst>
                </a:gridCol>
                <a:gridCol w="1358537">
                  <a:extLst>
                    <a:ext uri="{9D8B030D-6E8A-4147-A177-3AD203B41FA5}">
                      <a16:colId xmlns="" xmlns:a16="http://schemas.microsoft.com/office/drawing/2014/main" val="2398304425"/>
                    </a:ext>
                  </a:extLst>
                </a:gridCol>
              </a:tblGrid>
              <a:tr h="864876">
                <a:tc>
                  <a:txBody>
                    <a:bodyPr/>
                    <a:lstStyle/>
                    <a:p>
                      <a:pPr algn="ctr" fontAlgn="ctr"/>
                      <a:r>
                        <a:rPr lang="es-A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Guía o material de capacitación</a:t>
                      </a:r>
                      <a:r>
                        <a:rPr lang="es-AR" sz="2000" b="1" i="0" u="none" strike="noStrike" baseline="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la CIPF</a:t>
                      </a:r>
                      <a:endParaRPr lang="es-A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A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 de financiamiento</a:t>
                      </a:r>
                      <a:endParaRPr lang="es-A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AR" sz="20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Publicación</a:t>
                      </a:r>
                      <a:r>
                        <a:rPr lang="es-AR" sz="2000" b="1" i="0" u="none" strike="noStrike" baseline="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prevista</a:t>
                      </a:r>
                      <a:endParaRPr lang="es-A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2682565"/>
                  </a:ext>
                </a:extLst>
              </a:tr>
              <a:tr h="56549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Obligaciones de vigilancia y presentación de informes, curso electrónico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228600" lvl="1" algn="l" fontAlgn="ctr"/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 de facilitación del comercio en COMESA</a:t>
                      </a:r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27529475"/>
                  </a:ext>
                </a:extLst>
              </a:tr>
              <a:tr h="56549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AR" sz="17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Inspección, curso </a:t>
                      </a:r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electrónico</a:t>
                      </a:r>
                      <a:endParaRPr lang="es-AR" sz="17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1" algn="l" fontAlgn="ctr"/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4149105"/>
                  </a:ext>
                </a:extLst>
              </a:tr>
              <a:tr h="56549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AR" sz="17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 de Contingencia, Guía</a:t>
                      </a:r>
                      <a:endParaRPr lang="es-AR" sz="17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1" algn="l" fontAlgn="ctr"/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1590801"/>
                  </a:ext>
                </a:extLst>
              </a:tr>
              <a:tr h="56549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Capacitación de funcionarios de sanidad vegetal, </a:t>
                      </a:r>
                      <a:r>
                        <a:rPr lang="es-ES" sz="1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currícula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AR" sz="17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República de Corea (Fondo Fiduciario de múltiples donantes)</a:t>
                      </a: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76040583"/>
                  </a:ext>
                </a:extLst>
              </a:tr>
              <a:tr h="56549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Desarrollo de procedimientos de seguridad fitosanitaria, guía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AR" sz="17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 financiamiento</a:t>
                      </a:r>
                      <a:endParaRPr lang="es-AR" sz="17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?</a:t>
                      </a: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9123408"/>
                  </a:ext>
                </a:extLst>
              </a:tr>
              <a:tr h="905800"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s-ES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Regulaciones y legislación para la gestión de riesgos fitosanitarios en artículos regulados, Guía</a:t>
                      </a:r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lvl="1" algn="l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AR" sz="17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 financiamiento</a:t>
                      </a:r>
                      <a:endParaRPr lang="en-CA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?</a:t>
                      </a:r>
                    </a:p>
                  </a:txBody>
                  <a:tcPr marL="7973" marR="7973" marT="79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506724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657600" y="152400"/>
            <a:ext cx="48953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Identificación de recursos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812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13792" y="53906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Recursos humanos y financieros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00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462348" y="1514235"/>
            <a:ext cx="7176345" cy="44358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400" b="1" dirty="0">
                <a:solidFill>
                  <a:prstClr val="black"/>
                </a:solidFill>
                <a:cs typeface="Calibri" panose="020F0502020204030204" pitchFamily="34" charset="0"/>
              </a:rPr>
              <a:t>Cuando se disponga de recursos humanos y financieros, el trabajo podrá continuar con</a:t>
            </a:r>
            <a:r>
              <a:rPr lang="es-ES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:</a:t>
            </a:r>
            <a:r>
              <a:rPr lang="en-US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  </a:t>
            </a:r>
            <a:endParaRPr lang="en-US" sz="24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Establecer el grupo de trabajo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s-AR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Desarrollar el producto</a:t>
            </a:r>
            <a:endParaRPr lang="es-AR" sz="24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s-ES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Preparar </a:t>
            </a: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un plan de implementación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s-AR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Publicar el producto</a:t>
            </a:r>
            <a:endParaRPr lang="es-AR" sz="24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s-ES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Publicar </a:t>
            </a: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versiones en otros idiomas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 startAt="4"/>
            </a:pP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Información adicional sobre el proceso: 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  <a:hlinkClick r:id="rId3"/>
            </a:endParaRP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  <a:cs typeface="Calibri" panose="020F0502020204030204" pitchFamily="34" charset="0"/>
                <a:hlinkClick r:id="rId3"/>
              </a:rPr>
              <a:t>https://www.ippc.int/en/publications/88591/</a:t>
            </a:r>
            <a:r>
              <a:rPr lang="en-US" sz="2400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724891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33795" y="3477324"/>
            <a:ext cx="5072189" cy="70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13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9" y="43580"/>
            <a:ext cx="8456346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4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Formas </a:t>
            </a:r>
            <a:r>
              <a:rPr lang="es-AR" sz="4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de </a:t>
            </a:r>
            <a:r>
              <a:rPr lang="es-AR" sz="4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participar</a:t>
            </a:r>
            <a:endParaRPr lang="en-US" sz="40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00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6033375" y="1620455"/>
            <a:ext cx="4939425" cy="4356762"/>
          </a:xfrm>
          <a:prstGeom prst="rect">
            <a:avLst/>
          </a:prstGeom>
        </p:spPr>
        <p:txBody>
          <a:bodyPr lIns="91440" tIns="45720" rIns="91440" bIns="45720" anchor="t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  <a:defRPr/>
            </a:pPr>
            <a:endParaRPr lang="en-US" sz="2400" b="1" dirty="0">
              <a:solidFill>
                <a:prstClr val="black"/>
              </a:solidFill>
              <a:latin typeface="Calibri (Body)"/>
            </a:endParaRPr>
          </a:p>
          <a:p>
            <a:pPr marL="514350" indent="-514350">
              <a:lnSpc>
                <a:spcPct val="120000"/>
              </a:lnSpc>
              <a:buAutoNum type="arabicPeriod"/>
              <a:defRPr/>
            </a:pPr>
            <a:r>
              <a:rPr lang="es-ES" sz="7200" dirty="0">
                <a:latin typeface="Arial"/>
                <a:cs typeface="Arial"/>
              </a:rPr>
              <a:t>Presentar una propuesta de Tema para una guía o materiales de capacitación durante la Convocatoria de temas </a:t>
            </a:r>
            <a:r>
              <a:rPr lang="es-ES" sz="7200" dirty="0" smtClean="0">
                <a:latin typeface="Arial"/>
                <a:cs typeface="Arial"/>
              </a:rPr>
              <a:t>2021</a:t>
            </a:r>
            <a:endParaRPr lang="en-US" sz="7200" dirty="0">
              <a:latin typeface="Arial"/>
              <a:cs typeface="Arial"/>
            </a:endParaRPr>
          </a:p>
          <a:p>
            <a:pPr marL="514350" indent="-514350">
              <a:lnSpc>
                <a:spcPct val="120000"/>
              </a:lnSpc>
              <a:buAutoNum type="arabicPeriod"/>
              <a:defRPr/>
            </a:pPr>
            <a:r>
              <a:rPr lang="es-ES" sz="7200" dirty="0">
                <a:latin typeface="Arial"/>
                <a:cs typeface="Arial"/>
              </a:rPr>
              <a:t>Examinar los borradores de Especificaciones usando el </a:t>
            </a:r>
            <a:r>
              <a:rPr lang="es-ES" sz="7200" dirty="0" smtClean="0">
                <a:latin typeface="Arial"/>
                <a:cs typeface="Arial"/>
              </a:rPr>
              <a:t>SCL</a:t>
            </a:r>
            <a:endParaRPr lang="en-US" sz="7200" dirty="0">
              <a:latin typeface="Arial"/>
              <a:cs typeface="Arial"/>
            </a:endParaRPr>
          </a:p>
          <a:p>
            <a:pPr marL="514350" indent="-514350">
              <a:lnSpc>
                <a:spcPct val="120000"/>
              </a:lnSpc>
              <a:buAutoNum type="arabicPeriod"/>
              <a:defRPr/>
            </a:pPr>
            <a:r>
              <a:rPr lang="es-ES" sz="7200" dirty="0">
                <a:latin typeface="Arial"/>
                <a:cs typeface="Arial"/>
              </a:rPr>
              <a:t>Proporcionar recursos para apoyar el desarrollo de recursos de implementación o para facilitar su </a:t>
            </a:r>
            <a:r>
              <a:rPr lang="es-ES" sz="7200" dirty="0" smtClean="0">
                <a:latin typeface="Arial"/>
                <a:cs typeface="Arial"/>
              </a:rPr>
              <a:t>traducción</a:t>
            </a:r>
            <a:endParaRPr lang="en-US" sz="7200" dirty="0">
              <a:latin typeface="Arial"/>
              <a:cs typeface="Arial"/>
            </a:endParaRPr>
          </a:p>
          <a:p>
            <a:pPr marL="514350" indent="-514350">
              <a:lnSpc>
                <a:spcPct val="120000"/>
              </a:lnSpc>
              <a:buAutoNum type="arabicPeriod"/>
              <a:defRPr/>
            </a:pPr>
            <a:r>
              <a:rPr lang="es-ES" sz="7200" dirty="0">
                <a:latin typeface="Calibri (Body)"/>
              </a:rPr>
              <a:t>Responder a las convocatorias de expertos para participar en grupos de </a:t>
            </a:r>
            <a:r>
              <a:rPr lang="es-ES" sz="7200" dirty="0" smtClean="0">
                <a:latin typeface="Calibri (Body)"/>
              </a:rPr>
              <a:t>trabajo</a:t>
            </a:r>
            <a:endParaRPr lang="en-US" sz="7200" dirty="0">
              <a:latin typeface="Calibri (Body)"/>
            </a:endParaRPr>
          </a:p>
          <a:p>
            <a:pPr marL="514350" indent="-514350">
              <a:lnSpc>
                <a:spcPct val="120000"/>
              </a:lnSpc>
              <a:buAutoNum type="arabicPeriod"/>
              <a:defRPr/>
            </a:pPr>
            <a:r>
              <a:rPr lang="es-ES" sz="7200" dirty="0">
                <a:latin typeface="Calibri (Body)"/>
              </a:rPr>
              <a:t>Presentar un estudio de caso cuando haya una </a:t>
            </a:r>
            <a:r>
              <a:rPr lang="es-ES" sz="7200" dirty="0" smtClean="0">
                <a:latin typeface="Calibri (Body)"/>
              </a:rPr>
              <a:t>convocatoria</a:t>
            </a:r>
            <a:endParaRPr lang="en-US" sz="7200" dirty="0">
              <a:latin typeface="Calibri (Body)"/>
            </a:endParaRPr>
          </a:p>
          <a:p>
            <a:pPr marL="0" indent="0">
              <a:buNone/>
              <a:defRPr/>
            </a:pPr>
            <a:endParaRPr lang="en-US" sz="2400" b="1" dirty="0">
              <a:solidFill>
                <a:prstClr val="black"/>
              </a:solidFill>
              <a:latin typeface="Calibri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139" y="1919607"/>
            <a:ext cx="3781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55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21771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Momento de futuras consultas del CI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61077" y="1400175"/>
            <a:ext cx="8030094" cy="49244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Indique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por favor su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preferencia sobre el momento para las futuras consultas sobre borradores de especificaciones para las guías y los materiales de capacitación de la CIPF y otros asuntos del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CI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b="1" dirty="0">
                <a:solidFill>
                  <a:prstClr val="black"/>
                </a:solidFill>
                <a:cs typeface="Calibri" panose="020F0502020204030204" pitchFamily="34" charset="0"/>
              </a:rPr>
              <a:t>1.  </a:t>
            </a: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Por favor seleccione una opción</a:t>
            </a:r>
            <a:r>
              <a:rPr lang="en-US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: </a:t>
            </a:r>
            <a:endParaRPr lang="en-US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Un período de consulta fijo por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año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Un período de consulta fijo por año con la opción de una segunda consulta en otro momento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fijo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Consultas según sea necesario (sin período de consulta anual fijo)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Sin preferencias</a:t>
            </a:r>
            <a:endParaRPr lang="es-AR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705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-54109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Momento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de futuras consultas del </a:t>
            </a: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CI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61077" y="1361301"/>
            <a:ext cx="8030094" cy="463203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dirty="0">
                <a:solidFill>
                  <a:prstClr val="black"/>
                </a:solidFill>
                <a:cs typeface="Calibri" panose="020F0502020204030204" pitchFamily="34" charset="0"/>
              </a:rPr>
              <a:t>2. </a:t>
            </a:r>
            <a:r>
              <a:rPr lang="es-ES" b="1" dirty="0">
                <a:solidFill>
                  <a:prstClr val="black"/>
                </a:solidFill>
                <a:cs typeface="Calibri" panose="020F0502020204030204" pitchFamily="34" charset="0"/>
              </a:rPr>
              <a:t>Indique por favor su(s) preferencia(s) sobre el momento de futuras consultas sobre borradores de especificaciones para las guías y materiales de capacitación de la </a:t>
            </a:r>
            <a:r>
              <a:rPr lang="es-ES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CIPF</a:t>
            </a:r>
            <a:r>
              <a:rPr lang="en-US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:</a:t>
            </a:r>
            <a:endParaRPr lang="en-US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Del 1 de julio al 31 de agosto (para alinearlo con la consulta sobre borradores de especificaciones para las NIMF)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5 de enero al 7 de marzo (para alinearlo con el inicio del período de notificación para los protocolos de diagnóstico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Fechas alternativas sugeridas  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____________________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Sin preferencias</a:t>
            </a:r>
            <a:endParaRPr lang="es-AR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3. </a:t>
            </a: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Comentarios:</a:t>
            </a:r>
            <a:endParaRPr lang="es-AR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002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es-AR" dirty="0" smtClean="0"/>
              <a:t>Gracias</a:t>
            </a:r>
            <a:endParaRPr lang="es-AR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 de la CIPF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58844" y="0"/>
            <a:ext cx="8456346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4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Resumen</a:t>
            </a:r>
            <a:endParaRPr lang="es-AR" sz="40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00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6033375" y="1818007"/>
            <a:ext cx="4634625" cy="40426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 smtClean="0">
                <a:solidFill>
                  <a:prstClr val="black"/>
                </a:solidFill>
                <a:latin typeface="Calibri (Body)"/>
              </a:rPr>
              <a:t>Proceso para el desarrollo de Guías y Material de Capacitación de la CIPF</a:t>
            </a:r>
          </a:p>
          <a:p>
            <a:r>
              <a:rPr lang="es-AR" dirty="0" smtClean="0">
                <a:solidFill>
                  <a:prstClr val="black"/>
                </a:solidFill>
                <a:latin typeface="Calibri (Body)"/>
              </a:rPr>
              <a:t>Convocatoria para Temas 2021</a:t>
            </a:r>
          </a:p>
          <a:p>
            <a:r>
              <a:rPr lang="es-AR" dirty="0" smtClean="0">
                <a:solidFill>
                  <a:prstClr val="black"/>
                </a:solidFill>
                <a:latin typeface="Calibri (Body)"/>
              </a:rPr>
              <a:t>Consulta sobre borradores de Especificaciones 2021</a:t>
            </a:r>
          </a:p>
          <a:p>
            <a:r>
              <a:rPr lang="es-AR" dirty="0" smtClean="0">
                <a:solidFill>
                  <a:prstClr val="black"/>
                </a:solidFill>
                <a:latin typeface="Calibri (Body)"/>
              </a:rPr>
              <a:t>Otras formas de participación</a:t>
            </a:r>
          </a:p>
          <a:p>
            <a:pPr marL="0" indent="0">
              <a:buNone/>
              <a:defRPr/>
            </a:pPr>
            <a:endParaRPr lang="en-US" sz="2400" b="1" dirty="0">
              <a:solidFill>
                <a:prstClr val="black"/>
              </a:solidFill>
              <a:latin typeface="Calibri (Body)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611" y="1818008"/>
            <a:ext cx="2908044" cy="39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8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12366" y="64792"/>
            <a:ext cx="7317434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s-AR" sz="30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Proceso </a:t>
            </a:r>
            <a:r>
              <a:rPr lang="es-AR" sz="3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para el desarrollo de Guías y Material de Capacitación de la CIPF</a:t>
            </a:r>
            <a:endParaRPr lang="en-US" sz="30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00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247703" y="1715052"/>
            <a:ext cx="7176345" cy="44358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AR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Principales etapas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Presentación</a:t>
            </a:r>
            <a:r>
              <a:rPr lang="es-ES" sz="2400" b="1" dirty="0">
                <a:solidFill>
                  <a:prstClr val="black"/>
                </a:solidFill>
                <a:cs typeface="Calibri" panose="020F0502020204030204" pitchFamily="34" charset="0"/>
              </a:rPr>
              <a:t>, selección y priorización de </a:t>
            </a:r>
            <a:r>
              <a:rPr lang="es-ES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Temas</a:t>
            </a:r>
            <a:endParaRPr lang="en-US" sz="24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s-ES" sz="2400" b="1" dirty="0">
                <a:solidFill>
                  <a:prstClr val="black"/>
                </a:solidFill>
                <a:cs typeface="Calibri" panose="020F0502020204030204" pitchFamily="34" charset="0"/>
              </a:rPr>
              <a:t>Finalización de la Especificación de la guía o material de </a:t>
            </a:r>
            <a:r>
              <a:rPr lang="es-ES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capacitación</a:t>
            </a:r>
            <a:endParaRPr lang="en-US" sz="24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s-AR" sz="24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Identificación de recursos</a:t>
            </a:r>
          </a:p>
          <a:p>
            <a:pPr marL="457200" indent="-457200">
              <a:buFont typeface="+mj-lt"/>
              <a:buAutoNum type="arabicPeriod"/>
            </a:pPr>
            <a:r>
              <a:rPr lang="es-AR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Establecimiento del grupo de trabajo</a:t>
            </a:r>
          </a:p>
          <a:p>
            <a:pPr marL="457200" indent="-457200">
              <a:buFont typeface="+mj-lt"/>
              <a:buAutoNum type="arabicPeriod"/>
            </a:pPr>
            <a:r>
              <a:rPr lang="es-AR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Desarrollo del producto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Preparación </a:t>
            </a: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del plan de </a:t>
            </a:r>
            <a:r>
              <a:rPr lang="es-ES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implementación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s-AR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Publicación del producto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Publicación </a:t>
            </a:r>
            <a:r>
              <a:rPr lang="es-ES" sz="2400" dirty="0">
                <a:solidFill>
                  <a:prstClr val="black"/>
                </a:solidFill>
                <a:cs typeface="Calibri" panose="020F0502020204030204" pitchFamily="34" charset="0"/>
              </a:rPr>
              <a:t>de versiones en otros idiomas</a:t>
            </a:r>
            <a:endParaRPr lang="en-US" sz="24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724891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endParaRPr lang="fr-FR" altLang="en-US" b="1" dirty="0">
              <a:solidFill>
                <a:prstClr val="black"/>
              </a:solidFill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52455" y="3516294"/>
            <a:ext cx="5003800" cy="69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98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56692" y="10886"/>
            <a:ext cx="7725508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Etapa</a:t>
            </a:r>
            <a:r>
              <a:rPr lang="en-US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1:</a:t>
            </a:r>
            <a:r>
              <a:rPr lang="en-US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s-ES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Presentación</a:t>
            </a:r>
            <a:r>
              <a:rPr lang="es-ES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, selección y priorización de Temas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4399" y="1507153"/>
            <a:ext cx="80300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Los Temas para guías y materiales de capacitación se envían generalmente durante la </a:t>
            </a:r>
            <a:r>
              <a:rPr lang="es-ES" b="1" dirty="0">
                <a:solidFill>
                  <a:srgbClr val="165A30"/>
                </a:solidFill>
                <a:cs typeface="Calibri" panose="020F0502020204030204" pitchFamily="34" charset="0"/>
              </a:rPr>
              <a:t>Convocatoria de </a:t>
            </a:r>
            <a:r>
              <a:rPr lang="es-ES" b="1" dirty="0" smtClean="0">
                <a:solidFill>
                  <a:srgbClr val="165A30"/>
                </a:solidFill>
                <a:cs typeface="Calibri" panose="020F0502020204030204" pitchFamily="34" charset="0"/>
              </a:rPr>
              <a:t>Temas</a:t>
            </a:r>
            <a:endParaRPr lang="en-US" b="1" dirty="0">
              <a:solidFill>
                <a:srgbClr val="165A30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Las presentaciones incluyen un borrador de Especificación para la guía o material de capacitación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Las propuestas de Temas son revisadas por el Grupo de Trabajo para Temas y el Comité de Implementación y Desarrollo de Capacidades (CI) y luego recomendadas para aprobación por la CMF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 CMF selecciona los temas que se agregarán a la Lista de Temas de Implementación y Desarrollo de Capacidades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El CI determina la prioridad relativa de los temas de la lista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Se identifica a un miembro del CI para liderar el desarrollo del producto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71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49489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Convocatoria </a:t>
            </a:r>
            <a:r>
              <a:rPr lang="es-AR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para Temas 2021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4399" y="1678755"/>
            <a:ext cx="803009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Se invita a las Partes Contratantes y las Organizaciones Regionales de Protección Fitosanitaria a presentar propuestas de temas antes del </a:t>
            </a:r>
            <a:r>
              <a:rPr lang="es-ES" b="1" dirty="0">
                <a:solidFill>
                  <a:prstClr val="black"/>
                </a:solidFill>
                <a:cs typeface="Calibri" panose="020F0502020204030204" pitchFamily="34" charset="0"/>
              </a:rPr>
              <a:t>15 de septiembre de </a:t>
            </a:r>
            <a:r>
              <a:rPr lang="es-ES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2021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Las propuestas pueden incluir temas relacionados con Normas Internacionales para Medidas Fitosanitarias (NIMF) o con guías y materiales de capacitación de la CIPF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Nuevos formularios electrónico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s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!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Más información sobre la convocatoria de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temas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: 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  <a:hlinkClick r:id="rId3"/>
              </a:rPr>
              <a:t>http://www.ippc.int/en/core-activities/standards-and-implementation/call-for-topics-standards-and-implementation/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7805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0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Etapa 2: Finalización de </a:t>
            </a: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la Es</a:t>
            </a: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pecificación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4399" y="1678755"/>
            <a:ext cx="80300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Con cada propuesta de tema que se presente se debe proporcionar un borrador de Especificación para la guía o material de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capacitación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El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Líder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del CI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examina y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si es necesario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revisa el 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borrador de la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Especificación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El CI examina el borrador de Especificación y lo aprueba para consulta </a:t>
            </a:r>
            <a:r>
              <a:rPr lang="es-AR" b="1" dirty="0" smtClean="0">
                <a:solidFill>
                  <a:srgbClr val="165A30"/>
                </a:solidFill>
                <a:cs typeface="Calibri" panose="020F0502020204030204" pitchFamily="34" charset="0"/>
              </a:rPr>
              <a:t>consulta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Las ONPF y ORPF tienen 60 días para presentar comentarios sobre el borrador de la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Especificación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Considerando los comentarios de la consulta, el CI revisa el borrador de Especificación y lo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aprueba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 Especificación final se publica en el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PFI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82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6037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Consulta </a:t>
            </a:r>
            <a:r>
              <a:rPr lang="en-US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2021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4399" y="1447800"/>
            <a:ext cx="80300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 Consulta 2021 está abierta desde el 1 de julio hasta el 31 de agosto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/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/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La consulta de este año incluye 24 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ítems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:  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8 borradores de NIMF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1 </a:t>
            </a: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borrador de recomendación de la CMF</a:t>
            </a:r>
            <a:endParaRPr lang="es-AR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1 </a:t>
            </a: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borrador de Es</a:t>
            </a: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pecificación para una norma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6 borradores de Especificaciones para guías y materiales de capacitación de la CIPF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1 Mandato: subgrupo del CI sobre Obligaciones Nacionales de Presentació</a:t>
            </a: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n de </a:t>
            </a:r>
            <a:r>
              <a:rPr lang="es-AR" b="1" dirty="0">
                <a:solidFill>
                  <a:prstClr val="black"/>
                </a:solidFill>
                <a:cs typeface="Calibri" panose="020F0502020204030204" pitchFamily="34" charset="0"/>
              </a:rPr>
              <a:t>Informes </a:t>
            </a:r>
            <a:r>
              <a:rPr lang="es-AR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(ONPI)</a:t>
            </a:r>
            <a:endParaRPr lang="es-AR" b="1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6 tratamientos</a:t>
            </a: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 fitosanitarios</a:t>
            </a:r>
            <a:endParaRPr lang="es-AR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1 protocolo</a:t>
            </a:r>
            <a:r>
              <a:rPr lang="es-AR" dirty="0" smtClean="0">
                <a:solidFill>
                  <a:prstClr val="black"/>
                </a:solidFill>
                <a:cs typeface="Calibri" panose="020F0502020204030204" pitchFamily="34" charset="0"/>
              </a:rPr>
              <a:t> de diagnostico</a:t>
            </a:r>
            <a:endParaRPr lang="es-AR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799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99138" y="21771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Seis borradores de Especificaciones para Guías y Materiales de capacitación de la CIPF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04399" y="1678755"/>
            <a:ext cx="8030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62" y="1612649"/>
            <a:ext cx="1212351" cy="12123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837" y="3140248"/>
            <a:ext cx="1140431" cy="11404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862" y="4595927"/>
            <a:ext cx="1262379" cy="12623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4277" y="1783124"/>
            <a:ext cx="520899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sz="3200" dirty="0" smtClean="0">
                <a:solidFill>
                  <a:prstClr val="black"/>
                </a:solidFill>
                <a:cs typeface="Calibri" panose="020F0502020204030204" pitchFamily="34" charset="0"/>
              </a:rPr>
              <a:t>3 guías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AR" sz="32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AR" sz="32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sz="3200" dirty="0" smtClean="0">
                <a:solidFill>
                  <a:prstClr val="black"/>
                </a:solidFill>
                <a:cs typeface="Calibri" panose="020F0502020204030204" pitchFamily="34" charset="0"/>
              </a:rPr>
              <a:t>2 cursos electrónicos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AR" sz="32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AR" sz="3200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AR" sz="3200" dirty="0" smtClean="0">
                <a:solidFill>
                  <a:prstClr val="black"/>
                </a:solidFill>
                <a:cs typeface="Calibri" panose="020F0502020204030204" pitchFamily="34" charset="0"/>
              </a:rPr>
              <a:t>1 conjunto de </a:t>
            </a:r>
            <a:r>
              <a:rPr lang="es-AR" sz="32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curricula</a:t>
            </a:r>
            <a:r>
              <a:rPr lang="es-AR" sz="3200" dirty="0" smtClean="0">
                <a:solidFill>
                  <a:prstClr val="black"/>
                </a:solidFill>
                <a:cs typeface="Calibri" panose="020F0502020204030204" pitchFamily="34" charset="0"/>
              </a:rPr>
              <a:t> de formación</a:t>
            </a:r>
            <a:endParaRPr lang="es-AR" sz="32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1044" y="1612649"/>
            <a:ext cx="1213209" cy="12071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0659" y="1612649"/>
            <a:ext cx="1213209" cy="12071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7175" y="3137819"/>
            <a:ext cx="1140051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45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485292" y="0"/>
            <a:ext cx="7268308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AR" sz="3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Borradores de Especificaciones para guías de la CIPF 2021</a:t>
            </a:r>
            <a:endParaRPr lang="es-AR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899138" y="1514235"/>
            <a:ext cx="8440616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85880" y="1976706"/>
            <a:ext cx="589835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1200"/>
              </a:spcAft>
              <a:buFont typeface="+mj-lt"/>
              <a:buAutoNum type="arabicPeriod"/>
            </a:pP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Planificación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de contingencias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Guía (2019-012)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914400" lvl="1" indent="-457200">
              <a:spcAft>
                <a:spcPts val="1200"/>
              </a:spcAft>
              <a:buFont typeface="+mj-lt"/>
              <a:buAutoNum type="arabicPeriod"/>
            </a:pP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Desarrollo e implementación de regulaciones y legislación para </a:t>
            </a: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la gestión de riesgos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fitosanitarios en artículos reglamentados para las ONPF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Guía (2018-008)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	</a:t>
            </a:r>
          </a:p>
          <a:p>
            <a:pPr marL="914400" lvl="1" indent="-457200">
              <a:spcAft>
                <a:spcPts val="1200"/>
              </a:spcAft>
              <a:buFont typeface="+mj-lt"/>
              <a:buAutoNum type="arabicPeriod"/>
            </a:pPr>
            <a:r>
              <a:rPr lang="es-ES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Desarrollo </a:t>
            </a:r>
            <a:r>
              <a:rPr lang="es-ES" b="1" i="1" dirty="0">
                <a:solidFill>
                  <a:prstClr val="black"/>
                </a:solidFill>
                <a:cs typeface="Calibri" panose="020F0502020204030204" pitchFamily="34" charset="0"/>
              </a:rPr>
              <a:t>de procedimientos de seguridad fitosanitaria</a:t>
            </a:r>
            <a:r>
              <a:rPr lang="es-ES" dirty="0">
                <a:solidFill>
                  <a:prstClr val="black"/>
                </a:solidFill>
                <a:cs typeface="Calibri" panose="020F0502020204030204" pitchFamily="34" charset="0"/>
              </a:rPr>
              <a:t>, Guía (2018-028</a:t>
            </a:r>
            <a:r>
              <a:rPr lang="es-ES" dirty="0" smtClean="0">
                <a:solidFill>
                  <a:prstClr val="black"/>
                </a:solidFill>
                <a:cs typeface="Calibri" panose="020F0502020204030204" pitchFamily="34" charset="0"/>
              </a:rPr>
              <a:t>)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317" y="1976705"/>
            <a:ext cx="884008" cy="8795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2098" y="3220793"/>
            <a:ext cx="884012" cy="879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334" y="4562829"/>
            <a:ext cx="915540" cy="91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2720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3b9c205-ff93-4b66-a73e-1385ea8adb4a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11170</TotalTime>
  <Words>3586</Words>
  <Application>Microsoft Office PowerPoint</Application>
  <PresentationFormat>Personalizado</PresentationFormat>
  <Paragraphs>278</Paragraphs>
  <Slides>18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COVER</vt:lpstr>
      <vt:lpstr>Internal screen</vt:lpstr>
      <vt:lpstr>Borradores de Especificaciones para nuevas Guías y Material de Capacitación de la CIPF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Company>FAO of the UN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Giovannini, Cristiana (AGAH)</dc:creator>
  <cp:lastModifiedBy>Ezequiel Ferro</cp:lastModifiedBy>
  <cp:revision>41</cp:revision>
  <cp:lastPrinted>2018-12-10T09:55:32Z</cp:lastPrinted>
  <dcterms:created xsi:type="dcterms:W3CDTF">2019-07-18T08:44:31Z</dcterms:created>
  <dcterms:modified xsi:type="dcterms:W3CDTF">2021-08-16T23:43:24Z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