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62" r:id="rId5"/>
  </p:sldMasterIdLst>
  <p:notesMasterIdLst>
    <p:notesMasterId r:id="rId22"/>
  </p:notesMasterIdLst>
  <p:sldIdLst>
    <p:sldId id="257" r:id="rId6"/>
    <p:sldId id="387" r:id="rId7"/>
    <p:sldId id="389" r:id="rId8"/>
    <p:sldId id="391" r:id="rId9"/>
    <p:sldId id="396" r:id="rId10"/>
    <p:sldId id="424" r:id="rId11"/>
    <p:sldId id="439" r:id="rId12"/>
    <p:sldId id="407" r:id="rId13"/>
    <p:sldId id="408" r:id="rId14"/>
    <p:sldId id="440" r:id="rId15"/>
    <p:sldId id="441" r:id="rId16"/>
    <p:sldId id="442" r:id="rId17"/>
    <p:sldId id="409" r:id="rId18"/>
    <p:sldId id="410" r:id="rId19"/>
    <p:sldId id="443" r:id="rId20"/>
    <p:sldId id="267" r:id="rId21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0DA44F6-E85F-4311-99DE-7C2DA262AB56}" v="1" dt="2021-07-08T19:40:44.75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52" autoAdjust="0"/>
    <p:restoredTop sz="94660"/>
  </p:normalViewPr>
  <p:slideViewPr>
    <p:cSldViewPr snapToGrid="0">
      <p:cViewPr varScale="1">
        <p:scale>
          <a:sx n="65" d="100"/>
          <a:sy n="65" d="100"/>
        </p:scale>
        <p:origin x="716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45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lauger, Raixa (FAOSLM)" userId="S::raixa.llauger@fao.org::343f8044-8235-4899-8c4c-685a3a5be6cf" providerId="AD" clId="Web-{F0DA44F6-E85F-4311-99DE-7C2DA262AB56}"/>
    <pc:docChg chg="modSld">
      <pc:chgData name="Llauger, Raixa (FAOSLM)" userId="S::raixa.llauger@fao.org::343f8044-8235-4899-8c4c-685a3a5be6cf" providerId="AD" clId="Web-{F0DA44F6-E85F-4311-99DE-7C2DA262AB56}" dt="2021-07-08T19:40:44.759" v="0"/>
      <pc:docMkLst>
        <pc:docMk/>
      </pc:docMkLst>
      <pc:sldChg chg="addSp">
        <pc:chgData name="Llauger, Raixa (FAOSLM)" userId="S::raixa.llauger@fao.org::343f8044-8235-4899-8c4c-685a3a5be6cf" providerId="AD" clId="Web-{F0DA44F6-E85F-4311-99DE-7C2DA262AB56}" dt="2021-07-08T19:40:44.759" v="0"/>
        <pc:sldMkLst>
          <pc:docMk/>
          <pc:sldMk cId="2812550651" sldId="257"/>
        </pc:sldMkLst>
        <pc:spChg chg="add">
          <ac:chgData name="Llauger, Raixa (FAOSLM)" userId="S::raixa.llauger@fao.org::343f8044-8235-4899-8c4c-685a3a5be6cf" providerId="AD" clId="Web-{F0DA44F6-E85F-4311-99DE-7C2DA262AB56}" dt="2021-07-08T19:40:44.759" v="0"/>
          <ac:spMkLst>
            <pc:docMk/>
            <pc:sldMk cId="2812550651" sldId="257"/>
            <ac:spMk id="6" creationId="{1560D0FC-9468-44B4-B77B-DCCA75B97B9B}"/>
          </ac:spMkLst>
        </pc:sp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892ED27-DC12-4CCC-A18A-C443762462DB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7D6AB1E5-081B-472F-84F1-669D2ED1ACAA}">
      <dgm:prSet phldrT="[Text]" custT="1"/>
      <dgm:spPr/>
      <dgm:t>
        <a:bodyPr/>
        <a:lstStyle/>
        <a:p>
          <a:r>
            <a:rPr lang="es-ES" sz="2000" noProof="0"/>
            <a:t>Estratégica para la disponibilidad de alimentos, la seguridad alimentaria y la nutrición</a:t>
          </a:r>
          <a:endParaRPr lang="en-US" sz="2000" noProof="0"/>
        </a:p>
      </dgm:t>
    </dgm:pt>
    <dgm:pt modelId="{2922AD57-2A66-437A-9EFF-EC40AE7BAF90}" type="parTrans" cxnId="{100D389A-4975-4E49-91D4-37DA1B517128}">
      <dgm:prSet/>
      <dgm:spPr/>
      <dgm:t>
        <a:bodyPr/>
        <a:lstStyle/>
        <a:p>
          <a:endParaRPr lang="en-US" noProof="0"/>
        </a:p>
      </dgm:t>
    </dgm:pt>
    <dgm:pt modelId="{78AD9951-C9D4-472B-A38B-0ADCA4813EC8}" type="sibTrans" cxnId="{100D389A-4975-4E49-91D4-37DA1B517128}">
      <dgm:prSet/>
      <dgm:spPr/>
      <dgm:t>
        <a:bodyPr/>
        <a:lstStyle/>
        <a:p>
          <a:endParaRPr lang="en-US" noProof="0"/>
        </a:p>
      </dgm:t>
    </dgm:pt>
    <dgm:pt modelId="{9E132C10-7B9D-4EEF-B6EA-98C459BCFD1A}">
      <dgm:prSet phldrT="[Text]" custT="1"/>
      <dgm:spPr/>
      <dgm:t>
        <a:bodyPr/>
        <a:lstStyle/>
        <a:p>
          <a:pPr algn="l"/>
          <a:r>
            <a:rPr lang="es-ES" sz="2000" noProof="0"/>
            <a:t>Esencial para el logro de los ODS</a:t>
          </a:r>
          <a:endParaRPr lang="en-US" sz="2000" noProof="0"/>
        </a:p>
      </dgm:t>
    </dgm:pt>
    <dgm:pt modelId="{C790D68F-3C0F-40C7-BD4B-07C19A04FC98}" type="parTrans" cxnId="{E0778FD2-E142-4935-9627-03D46C44B4D6}">
      <dgm:prSet/>
      <dgm:spPr/>
      <dgm:t>
        <a:bodyPr/>
        <a:lstStyle/>
        <a:p>
          <a:endParaRPr lang="en-US" noProof="0"/>
        </a:p>
      </dgm:t>
    </dgm:pt>
    <dgm:pt modelId="{6D9158B3-0CEB-486D-ADEA-87A4D07E07B9}" type="sibTrans" cxnId="{E0778FD2-E142-4935-9627-03D46C44B4D6}">
      <dgm:prSet/>
      <dgm:spPr/>
      <dgm:t>
        <a:bodyPr/>
        <a:lstStyle/>
        <a:p>
          <a:endParaRPr lang="en-US" noProof="0"/>
        </a:p>
      </dgm:t>
    </dgm:pt>
    <dgm:pt modelId="{7EDCF09F-FEF2-4447-9297-1D9FE6231053}">
      <dgm:prSet phldrT="[Text]" custT="1"/>
      <dgm:spPr/>
      <dgm:t>
        <a:bodyPr/>
        <a:lstStyle/>
        <a:p>
          <a:pPr algn="l"/>
          <a:r>
            <a:rPr lang="es-ES" sz="2000" noProof="0"/>
            <a:t>Estrategia de vida de 15 millones de agricultores y 2 millones de pescadores que dependen de ella</a:t>
          </a:r>
          <a:endParaRPr lang="en-US" sz="2000" noProof="0"/>
        </a:p>
      </dgm:t>
    </dgm:pt>
    <dgm:pt modelId="{4D361D78-AEFA-4419-89E1-E645BC453EA2}" type="parTrans" cxnId="{7FDB4A48-7CA5-4DCB-A04D-41AA7050AD2B}">
      <dgm:prSet/>
      <dgm:spPr/>
      <dgm:t>
        <a:bodyPr/>
        <a:lstStyle/>
        <a:p>
          <a:endParaRPr lang="en-US" noProof="0"/>
        </a:p>
      </dgm:t>
    </dgm:pt>
    <dgm:pt modelId="{C6DB400A-58F2-4F9A-A632-C4A538E9AC51}" type="sibTrans" cxnId="{7FDB4A48-7CA5-4DCB-A04D-41AA7050AD2B}">
      <dgm:prSet/>
      <dgm:spPr/>
      <dgm:t>
        <a:bodyPr/>
        <a:lstStyle/>
        <a:p>
          <a:endParaRPr lang="en-US" noProof="0"/>
        </a:p>
      </dgm:t>
    </dgm:pt>
    <dgm:pt modelId="{34B60182-8487-4D50-8776-0972805AAEEE}" type="pres">
      <dgm:prSet presAssocID="{8892ED27-DC12-4CCC-A18A-C443762462DB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1B522F33-6FFB-443D-90CD-232E4847985A}" type="pres">
      <dgm:prSet presAssocID="{7D6AB1E5-081B-472F-84F1-669D2ED1ACAA}" presName="composite" presStyleCnt="0"/>
      <dgm:spPr/>
    </dgm:pt>
    <dgm:pt modelId="{26DBF97D-1784-4514-887B-A01A9128E109}" type="pres">
      <dgm:prSet presAssocID="{7D6AB1E5-081B-472F-84F1-669D2ED1ACAA}" presName="imgShp" presStyleLbl="fgImgPlace1" presStyleIdx="0" presStyleCnt="3" custLinFactX="-29965" custLinFactNeighborX="-100000" custLinFactNeighborY="1657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961F8A98-F5ED-4782-9C9A-261B41CF34FB}" type="pres">
      <dgm:prSet presAssocID="{7D6AB1E5-081B-472F-84F1-669D2ED1ACAA}" presName="txShp" presStyleLbl="node1" presStyleIdx="0" presStyleCnt="3" custScaleX="150376" custScaleY="52655" custLinFactNeighborX="8046" custLinFactNeighborY="1631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B198D1A-BA59-4932-98B5-D0C7DECF51FE}" type="pres">
      <dgm:prSet presAssocID="{78AD9951-C9D4-472B-A38B-0ADCA4813EC8}" presName="spacing" presStyleCnt="0"/>
      <dgm:spPr/>
    </dgm:pt>
    <dgm:pt modelId="{CCDE24FF-B30D-4DA7-9646-5ED2389A8614}" type="pres">
      <dgm:prSet presAssocID="{9E132C10-7B9D-4EEF-B6EA-98C459BCFD1A}" presName="composite" presStyleCnt="0"/>
      <dgm:spPr/>
    </dgm:pt>
    <dgm:pt modelId="{91020694-C596-4BB4-B1ED-ECA2504FFD0D}" type="pres">
      <dgm:prSet presAssocID="{9E132C10-7B9D-4EEF-B6EA-98C459BCFD1A}" presName="imgShp" presStyleLbl="fgImgPlace1" presStyleIdx="1" presStyleCnt="3" custLinFactNeighborX="-6447" custLinFactNeighborY="-21850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9000" r="-49000"/>
          </a:stretch>
        </a:blipFill>
      </dgm:spPr>
    </dgm:pt>
    <dgm:pt modelId="{779F08C2-D12F-46EE-9A9B-AC13ABEE1255}" type="pres">
      <dgm:prSet presAssocID="{9E132C10-7B9D-4EEF-B6EA-98C459BCFD1A}" presName="txShp" presStyleLbl="node1" presStyleIdx="1" presStyleCnt="3" custScaleY="56913" custLinFactNeighborX="2731" custLinFactNeighborY="-2614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915A3D4-EE45-4B32-B187-3C7FF45FC20A}" type="pres">
      <dgm:prSet presAssocID="{6D9158B3-0CEB-486D-ADEA-87A4D07E07B9}" presName="spacing" presStyleCnt="0"/>
      <dgm:spPr/>
    </dgm:pt>
    <dgm:pt modelId="{D4B23DC5-671F-4E10-B4C5-BC99805CFFB2}" type="pres">
      <dgm:prSet presAssocID="{7EDCF09F-FEF2-4447-9297-1D9FE6231053}" presName="composite" presStyleCnt="0"/>
      <dgm:spPr/>
    </dgm:pt>
    <dgm:pt modelId="{966D0B82-9464-452E-A920-9C6351B35BCB}" type="pres">
      <dgm:prSet presAssocID="{7EDCF09F-FEF2-4447-9297-1D9FE6231053}" presName="imgShp" presStyleLbl="fgImgPlace1" presStyleIdx="2" presStyleCnt="3" custLinFactNeighborX="-6324" custLinFactNeighborY="-40349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D97D2F61-8B31-48F8-813E-980561F67881}" type="pres">
      <dgm:prSet presAssocID="{7EDCF09F-FEF2-4447-9297-1D9FE6231053}" presName="txShp" presStyleLbl="node1" presStyleIdx="2" presStyleCnt="3" custScaleY="61603" custLinFactNeighborX="2435" custLinFactNeighborY="-4981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F513C65D-61D8-41DA-96AE-0A8FECF74ABE}" type="presOf" srcId="{7EDCF09F-FEF2-4447-9297-1D9FE6231053}" destId="{D97D2F61-8B31-48F8-813E-980561F67881}" srcOrd="0" destOrd="0" presId="urn:microsoft.com/office/officeart/2005/8/layout/vList3"/>
    <dgm:cxn modelId="{100D389A-4975-4E49-91D4-37DA1B517128}" srcId="{8892ED27-DC12-4CCC-A18A-C443762462DB}" destId="{7D6AB1E5-081B-472F-84F1-669D2ED1ACAA}" srcOrd="0" destOrd="0" parTransId="{2922AD57-2A66-437A-9EFF-EC40AE7BAF90}" sibTransId="{78AD9951-C9D4-472B-A38B-0ADCA4813EC8}"/>
    <dgm:cxn modelId="{ABB18126-6278-43C0-ADEC-ED7D6F0137D9}" type="presOf" srcId="{8892ED27-DC12-4CCC-A18A-C443762462DB}" destId="{34B60182-8487-4D50-8776-0972805AAEEE}" srcOrd="0" destOrd="0" presId="urn:microsoft.com/office/officeart/2005/8/layout/vList3"/>
    <dgm:cxn modelId="{E0778FD2-E142-4935-9627-03D46C44B4D6}" srcId="{8892ED27-DC12-4CCC-A18A-C443762462DB}" destId="{9E132C10-7B9D-4EEF-B6EA-98C459BCFD1A}" srcOrd="1" destOrd="0" parTransId="{C790D68F-3C0F-40C7-BD4B-07C19A04FC98}" sibTransId="{6D9158B3-0CEB-486D-ADEA-87A4D07E07B9}"/>
    <dgm:cxn modelId="{F0B80899-36A9-4FFE-8D79-2CFD8CEAB733}" type="presOf" srcId="{9E132C10-7B9D-4EEF-B6EA-98C459BCFD1A}" destId="{779F08C2-D12F-46EE-9A9B-AC13ABEE1255}" srcOrd="0" destOrd="0" presId="urn:microsoft.com/office/officeart/2005/8/layout/vList3"/>
    <dgm:cxn modelId="{A529348C-8A50-416A-8605-14735EC674A7}" type="presOf" srcId="{7D6AB1E5-081B-472F-84F1-669D2ED1ACAA}" destId="{961F8A98-F5ED-4782-9C9A-261B41CF34FB}" srcOrd="0" destOrd="0" presId="urn:microsoft.com/office/officeart/2005/8/layout/vList3"/>
    <dgm:cxn modelId="{7FDB4A48-7CA5-4DCB-A04D-41AA7050AD2B}" srcId="{8892ED27-DC12-4CCC-A18A-C443762462DB}" destId="{7EDCF09F-FEF2-4447-9297-1D9FE6231053}" srcOrd="2" destOrd="0" parTransId="{4D361D78-AEFA-4419-89E1-E645BC453EA2}" sibTransId="{C6DB400A-58F2-4F9A-A632-C4A538E9AC51}"/>
    <dgm:cxn modelId="{BFAAB43E-B7AB-4EA8-9692-AD95A2458FD3}" type="presParOf" srcId="{34B60182-8487-4D50-8776-0972805AAEEE}" destId="{1B522F33-6FFB-443D-90CD-232E4847985A}" srcOrd="0" destOrd="0" presId="urn:microsoft.com/office/officeart/2005/8/layout/vList3"/>
    <dgm:cxn modelId="{4BC3A918-0F83-481F-B7F9-39628C97EFED}" type="presParOf" srcId="{1B522F33-6FFB-443D-90CD-232E4847985A}" destId="{26DBF97D-1784-4514-887B-A01A9128E109}" srcOrd="0" destOrd="0" presId="urn:microsoft.com/office/officeart/2005/8/layout/vList3"/>
    <dgm:cxn modelId="{2CBD10E0-7E61-48C4-9BD0-7A5C8C8DF01E}" type="presParOf" srcId="{1B522F33-6FFB-443D-90CD-232E4847985A}" destId="{961F8A98-F5ED-4782-9C9A-261B41CF34FB}" srcOrd="1" destOrd="0" presId="urn:microsoft.com/office/officeart/2005/8/layout/vList3"/>
    <dgm:cxn modelId="{B1FCCAC4-C2C6-41DD-93A0-69F31B523F44}" type="presParOf" srcId="{34B60182-8487-4D50-8776-0972805AAEEE}" destId="{BB198D1A-BA59-4932-98B5-D0C7DECF51FE}" srcOrd="1" destOrd="0" presId="urn:microsoft.com/office/officeart/2005/8/layout/vList3"/>
    <dgm:cxn modelId="{9F631DBF-55FA-4992-A665-C550955B42E3}" type="presParOf" srcId="{34B60182-8487-4D50-8776-0972805AAEEE}" destId="{CCDE24FF-B30D-4DA7-9646-5ED2389A8614}" srcOrd="2" destOrd="0" presId="urn:microsoft.com/office/officeart/2005/8/layout/vList3"/>
    <dgm:cxn modelId="{D67EFD4E-9E82-49B3-8D55-D195326457CC}" type="presParOf" srcId="{CCDE24FF-B30D-4DA7-9646-5ED2389A8614}" destId="{91020694-C596-4BB4-B1ED-ECA2504FFD0D}" srcOrd="0" destOrd="0" presId="urn:microsoft.com/office/officeart/2005/8/layout/vList3"/>
    <dgm:cxn modelId="{1F095721-E234-4176-9A85-076E8C843C0E}" type="presParOf" srcId="{CCDE24FF-B30D-4DA7-9646-5ED2389A8614}" destId="{779F08C2-D12F-46EE-9A9B-AC13ABEE1255}" srcOrd="1" destOrd="0" presId="urn:microsoft.com/office/officeart/2005/8/layout/vList3"/>
    <dgm:cxn modelId="{B56B78A1-ADAB-4C47-984C-988907C26534}" type="presParOf" srcId="{34B60182-8487-4D50-8776-0972805AAEEE}" destId="{2915A3D4-EE45-4B32-B187-3C7FF45FC20A}" srcOrd="3" destOrd="0" presId="urn:microsoft.com/office/officeart/2005/8/layout/vList3"/>
    <dgm:cxn modelId="{5529011E-931A-4847-8170-6BC9C5F80B4F}" type="presParOf" srcId="{34B60182-8487-4D50-8776-0972805AAEEE}" destId="{D4B23DC5-671F-4E10-B4C5-BC99805CFFB2}" srcOrd="4" destOrd="0" presId="urn:microsoft.com/office/officeart/2005/8/layout/vList3"/>
    <dgm:cxn modelId="{9650D2EF-E553-4D95-8313-F894D35E30E5}" type="presParOf" srcId="{D4B23DC5-671F-4E10-B4C5-BC99805CFFB2}" destId="{966D0B82-9464-452E-A920-9C6351B35BCB}" srcOrd="0" destOrd="0" presId="urn:microsoft.com/office/officeart/2005/8/layout/vList3"/>
    <dgm:cxn modelId="{A5D2B5E3-2F61-442C-861F-4B504AB4C40B}" type="presParOf" srcId="{D4B23DC5-671F-4E10-B4C5-BC99805CFFB2}" destId="{D97D2F61-8B31-48F8-813E-980561F67881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1F8A98-F5ED-4782-9C9A-261B41CF34FB}">
      <dsp:nvSpPr>
        <dsp:cNvPr id="0" name=""/>
        <dsp:cNvSpPr/>
      </dsp:nvSpPr>
      <dsp:spPr>
        <a:xfrm rot="10800000">
          <a:off x="-2" y="575937"/>
          <a:ext cx="11314232" cy="75523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2489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noProof="0"/>
            <a:t>Estratégica para la disponibilidad de alimentos, la seguridad alimentaria y la nutrición</a:t>
          </a:r>
          <a:endParaRPr lang="en-US" sz="2000" kern="1200" noProof="0"/>
        </a:p>
      </dsp:txBody>
      <dsp:txXfrm rot="10800000">
        <a:off x="188806" y="575937"/>
        <a:ext cx="11125424" cy="755233"/>
      </dsp:txXfrm>
    </dsp:sp>
    <dsp:sp modelId="{26DBF97D-1784-4514-887B-A01A9128E109}">
      <dsp:nvSpPr>
        <dsp:cNvPr id="0" name=""/>
        <dsp:cNvSpPr/>
      </dsp:nvSpPr>
      <dsp:spPr>
        <a:xfrm>
          <a:off x="0" y="240144"/>
          <a:ext cx="1434304" cy="1434304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9F08C2-D12F-46EE-9A9B-AC13ABEE1255}">
      <dsp:nvSpPr>
        <dsp:cNvPr id="0" name=""/>
        <dsp:cNvSpPr/>
      </dsp:nvSpPr>
      <dsp:spPr>
        <a:xfrm rot="10800000">
          <a:off x="2459188" y="1798893"/>
          <a:ext cx="7523961" cy="81630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2489" tIns="76200" rIns="14224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noProof="0"/>
            <a:t>Esencial para el logro de los ODS</a:t>
          </a:r>
          <a:endParaRPr lang="en-US" sz="2000" kern="1200" noProof="0"/>
        </a:p>
      </dsp:txBody>
      <dsp:txXfrm rot="10800000">
        <a:off x="2663264" y="1798893"/>
        <a:ext cx="7319885" cy="816305"/>
      </dsp:txXfrm>
    </dsp:sp>
    <dsp:sp modelId="{91020694-C596-4BB4-B1ED-ECA2504FFD0D}">
      <dsp:nvSpPr>
        <dsp:cNvPr id="0" name=""/>
        <dsp:cNvSpPr/>
      </dsp:nvSpPr>
      <dsp:spPr>
        <a:xfrm>
          <a:off x="1444087" y="1551454"/>
          <a:ext cx="1434304" cy="1434304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9000" r="-49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7D2F61-8B31-48F8-813E-980561F67881}">
      <dsp:nvSpPr>
        <dsp:cNvPr id="0" name=""/>
        <dsp:cNvSpPr/>
      </dsp:nvSpPr>
      <dsp:spPr>
        <a:xfrm rot="10800000">
          <a:off x="2436917" y="3288143"/>
          <a:ext cx="7523961" cy="88357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2489" tIns="76200" rIns="14224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noProof="0"/>
            <a:t>Estrategia de vida de 15 millones de agricultores y 2 millones de pescadores que dependen de ella</a:t>
          </a:r>
          <a:endParaRPr lang="en-US" sz="2000" kern="1200" noProof="0"/>
        </a:p>
      </dsp:txBody>
      <dsp:txXfrm rot="10800000">
        <a:off x="2657810" y="3288143"/>
        <a:ext cx="7303068" cy="883574"/>
      </dsp:txXfrm>
    </dsp:sp>
    <dsp:sp modelId="{966D0B82-9464-452E-A920-9C6351B35BCB}">
      <dsp:nvSpPr>
        <dsp:cNvPr id="0" name=""/>
        <dsp:cNvSpPr/>
      </dsp:nvSpPr>
      <dsp:spPr>
        <a:xfrm>
          <a:off x="1445851" y="3148577"/>
          <a:ext cx="1434304" cy="1434304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CA4CD3-8E66-4639-B07A-E48C624EC1BA}" type="datetimeFigureOut">
              <a:rPr lang="es-CL" smtClean="0"/>
              <a:t>06-09-2021</a:t>
            </a:fld>
            <a:endParaRPr lang="es-C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C7D14F-605E-4264-B5B9-0ABEDF0682FE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046147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L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GB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EF0B6-3BFF-44D4-9912-49980C1EA87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28089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DB8FD7-811F-4338-87AC-5A811AF800C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22954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DB8FD7-811F-4338-87AC-5A811AF800C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51856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DB8FD7-811F-4338-87AC-5A811AF800C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9126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tr-TR" dirty="0">
              <a:ea typeface="MS PGothic" panose="020B0600070205080204" pitchFamily="34" charset="-128"/>
            </a:endParaRPr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57066" indent="-291179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64717" indent="-23294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30604" indent="-23294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96491" indent="-23294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D728477-0536-4E04-8EB3-2A8C7EC7DFE3}" type="slidenum">
              <a:rPr lang="en-GB" altLang="tr-TR" sz="1200">
                <a:latin typeface="Arial" panose="020B0604020202020204" pitchFamily="34" charset="0"/>
              </a:rPr>
              <a:pPr/>
              <a:t>13</a:t>
            </a:fld>
            <a:endParaRPr lang="en-GB" altLang="tr-TR" sz="12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56373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tr-TR" dirty="0">
              <a:ea typeface="MS PGothic" panose="020B0600070205080204" pitchFamily="34" charset="-128"/>
            </a:endParaRPr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57066" indent="-291179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64717" indent="-23294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30604" indent="-23294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96491" indent="-23294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D728477-0536-4E04-8EB3-2A8C7EC7DFE3}" type="slidenum">
              <a:rPr lang="en-GB" altLang="tr-TR" sz="1200">
                <a:latin typeface="Arial" panose="020B0604020202020204" pitchFamily="34" charset="0"/>
              </a:rPr>
              <a:pPr/>
              <a:t>14</a:t>
            </a:fld>
            <a:endParaRPr lang="en-GB" altLang="tr-TR" sz="12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7699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DB8FD7-811F-4338-87AC-5A811AF800C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54791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EF0B6-3BFF-44D4-9912-49980C1EA87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17890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DB8FD7-811F-4338-87AC-5A811AF800C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7983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DB8FD7-811F-4338-87AC-5A811AF800C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59709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DB8FD7-811F-4338-87AC-5A811AF800C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23085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b="1" baseline="0"/>
          </a:p>
          <a:p>
            <a:endParaRPr lang="es-CL" b="1" baseline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DB8FD7-811F-4338-87AC-5A811AF800C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21109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tr-TR" dirty="0">
              <a:ea typeface="MS PGothic" panose="020B0600070205080204" pitchFamily="34" charset="-128"/>
            </a:endParaRPr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57066" indent="-291179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64717" indent="-23294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30604" indent="-23294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96491" indent="-23294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D728477-0536-4E04-8EB3-2A8C7EC7DFE3}" type="slidenum">
              <a:rPr lang="en-GB" altLang="tr-TR" sz="1200">
                <a:latin typeface="Arial" panose="020B0604020202020204" pitchFamily="34" charset="0"/>
              </a:rPr>
              <a:pPr/>
              <a:t>6</a:t>
            </a:fld>
            <a:endParaRPr lang="en-GB" altLang="tr-TR" sz="12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39667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tr-TR" dirty="0">
              <a:ea typeface="MS PGothic" panose="020B0600070205080204" pitchFamily="34" charset="-128"/>
            </a:endParaRPr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57066" indent="-291179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64717" indent="-23294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30604" indent="-23294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96491" indent="-23294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D728477-0536-4E04-8EB3-2A8C7EC7DFE3}" type="slidenum">
              <a:rPr lang="en-GB" altLang="tr-TR" sz="1200">
                <a:latin typeface="Arial" panose="020B0604020202020204" pitchFamily="34" charset="0"/>
              </a:rPr>
              <a:pPr/>
              <a:t>7</a:t>
            </a:fld>
            <a:endParaRPr lang="en-GB" altLang="tr-TR" sz="12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43025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tr-TR" dirty="0">
              <a:ea typeface="MS PGothic" panose="020B0600070205080204" pitchFamily="34" charset="-128"/>
            </a:endParaRPr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57066" indent="-291179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64717" indent="-23294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30604" indent="-23294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96491" indent="-23294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D728477-0536-4E04-8EB3-2A8C7EC7DFE3}" type="slidenum">
              <a:rPr lang="en-GB" altLang="tr-TR" sz="1200">
                <a:latin typeface="Arial" panose="020B0604020202020204" pitchFamily="34" charset="0"/>
              </a:rPr>
              <a:pPr/>
              <a:t>8</a:t>
            </a:fld>
            <a:endParaRPr lang="en-GB" altLang="tr-TR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89255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tr-TR">
              <a:ea typeface="MS PGothic" panose="020B0600070205080204" pitchFamily="34" charset="-128"/>
            </a:endParaRPr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57066" indent="-291179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64717" indent="-23294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30604" indent="-23294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96491" indent="-23294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D728477-0536-4E04-8EB3-2A8C7EC7DFE3}" type="slidenum">
              <a:rPr lang="en-GB" altLang="tr-TR" sz="1200">
                <a:latin typeface="Arial" panose="020B0604020202020204" pitchFamily="34" charset="0"/>
              </a:rPr>
              <a:pPr/>
              <a:t>9</a:t>
            </a:fld>
            <a:endParaRPr lang="en-GB" altLang="tr-TR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5319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1353620" y="2276872"/>
            <a:ext cx="7776864" cy="1368152"/>
          </a:xfrm>
          <a:prstGeom prst="rect">
            <a:avLst/>
          </a:prstGeom>
        </p:spPr>
        <p:txBody>
          <a:bodyPr lIns="0" tIns="46800" rIns="0" anchor="t"/>
          <a:lstStyle>
            <a:lvl1pPr algn="l">
              <a:defRPr sz="4600" baseline="0">
                <a:solidFill>
                  <a:schemeClr val="bg1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- Option 1</a:t>
            </a:r>
            <a:br>
              <a:rPr lang="en-US"/>
            </a:br>
            <a:endParaRPr lang="en-US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353620" y="3645024"/>
            <a:ext cx="7775007" cy="632268"/>
          </a:xfrm>
          <a:prstGeom prst="rect">
            <a:avLst/>
          </a:prstGeom>
        </p:spPr>
        <p:txBody>
          <a:bodyPr lIns="0" tIns="46800" rIns="0" anchor="t"/>
          <a:lstStyle>
            <a:lvl1pPr marL="0" indent="0" algn="l">
              <a:buNone/>
              <a:defRPr sz="24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1353620" y="5589240"/>
            <a:ext cx="7772622" cy="288032"/>
          </a:xfrm>
          <a:prstGeom prst="rect">
            <a:avLst/>
          </a:prstGeom>
        </p:spPr>
        <p:txBody>
          <a:bodyPr lIns="0" tIns="46800" rIns="0"/>
          <a:lstStyle>
            <a:lvl1pPr marL="0" indent="0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Name of the presenter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1343472" y="5877272"/>
            <a:ext cx="7782770" cy="292285"/>
          </a:xfrm>
          <a:prstGeom prst="rect">
            <a:avLst/>
          </a:prstGeom>
        </p:spPr>
        <p:txBody>
          <a:bodyPr lIns="0" tIns="46800" rIns="0"/>
          <a:lstStyle>
            <a:lvl1pPr marL="0" indent="0">
              <a:buFontTx/>
              <a:buNone/>
              <a:defRPr sz="1600" b="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Title, Organization</a:t>
            </a:r>
          </a:p>
        </p:txBody>
      </p:sp>
    </p:spTree>
    <p:extLst>
      <p:ext uri="{BB962C8B-B14F-4D97-AF65-F5344CB8AC3E}">
        <p14:creationId xmlns:p14="http://schemas.microsoft.com/office/powerpoint/2010/main" val="1159203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Connettore 1 31">
            <a:extLst>
              <a:ext uri="{FF2B5EF4-FFF2-40B4-BE49-F238E27FC236}">
                <a16:creationId xmlns:a16="http://schemas.microsoft.com/office/drawing/2014/main" id="{979C4701-D86E-8642-9831-6649FA5CFB66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301D986D-7DC2-6B42-A3AA-10A8F8722BA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6453336"/>
            <a:ext cx="12192000" cy="251454"/>
          </a:xfrm>
          <a:prstGeom prst="rect">
            <a:avLst/>
          </a:prstGeom>
        </p:spPr>
        <p:txBody>
          <a:bodyPr lIns="540000" rIns="540000"/>
          <a:lstStyle>
            <a:lvl1pPr marL="0" indent="0">
              <a:buFontTx/>
              <a:buNone/>
              <a:defRPr sz="1400" b="0">
                <a:solidFill>
                  <a:srgbClr val="5792C9"/>
                </a:solidFill>
              </a:defRPr>
            </a:lvl1pPr>
          </a:lstStyle>
          <a:p>
            <a:pPr lvl="0"/>
            <a:r>
              <a:rPr lang="en-US"/>
              <a:t>Regional NDC Dialogues │ 28-30 April 2021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196904FE-A34D-024F-87C3-7F0E775D274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936000"/>
            <a:ext cx="12192000" cy="410425"/>
          </a:xfrm>
          <a:prstGeom prst="rect">
            <a:avLst/>
          </a:prstGeom>
          <a:solidFill>
            <a:srgbClr val="5792C9">
              <a:alpha val="21000"/>
            </a:srgbClr>
          </a:solidFill>
        </p:spPr>
        <p:txBody>
          <a:bodyPr lIns="540000" rIns="540000" anchor="ctr" anchorCtr="0"/>
          <a:lstStyle>
            <a:lvl1pPr marL="0" indent="0" algn="r">
              <a:buFontTx/>
              <a:buNone/>
              <a:defRPr sz="1400" b="1">
                <a:solidFill>
                  <a:srgbClr val="5792C9"/>
                </a:solidFill>
              </a:defRPr>
            </a:lvl1pPr>
          </a:lstStyle>
          <a:p>
            <a:pPr lvl="0"/>
            <a:r>
              <a:rPr lang="en-US"/>
              <a:t>CLICK TO EDIT PPT TITLE </a:t>
            </a:r>
            <a:r>
              <a:rPr lang="it-IT" b="1"/>
              <a:t>|</a:t>
            </a:r>
            <a:r>
              <a:rPr lang="it-IT"/>
              <a:t> </a:t>
            </a:r>
            <a:r>
              <a:rPr lang="it-IT" err="1"/>
              <a:t>Section</a:t>
            </a:r>
            <a:r>
              <a:rPr lang="it-IT"/>
              <a:t> </a:t>
            </a:r>
            <a:r>
              <a:rPr lang="it-IT" err="1"/>
              <a:t>title</a:t>
            </a:r>
            <a:endParaRPr lang="en-US"/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5792C9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</a:p>
        </p:txBody>
      </p:sp>
    </p:spTree>
    <p:extLst>
      <p:ext uri="{BB962C8B-B14F-4D97-AF65-F5344CB8AC3E}">
        <p14:creationId xmlns:p14="http://schemas.microsoft.com/office/powerpoint/2010/main" val="10314098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Connettore 1 31">
            <a:extLst>
              <a:ext uri="{FF2B5EF4-FFF2-40B4-BE49-F238E27FC236}">
                <a16:creationId xmlns:a16="http://schemas.microsoft.com/office/drawing/2014/main" id="{979C4701-D86E-8642-9831-6649FA5CFB66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301D986D-7DC2-6B42-A3AA-10A8F8722BA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6453336"/>
            <a:ext cx="12192000" cy="251454"/>
          </a:xfrm>
          <a:prstGeom prst="rect">
            <a:avLst/>
          </a:prstGeom>
        </p:spPr>
        <p:txBody>
          <a:bodyPr lIns="540000" rIns="540000"/>
          <a:lstStyle>
            <a:lvl1pPr marL="0" indent="0">
              <a:buFontTx/>
              <a:buNone/>
              <a:defRPr sz="1400" b="0">
                <a:solidFill>
                  <a:srgbClr val="5792C9"/>
                </a:solidFill>
              </a:defRPr>
            </a:lvl1pPr>
          </a:lstStyle>
          <a:p>
            <a:pPr lvl="0"/>
            <a:r>
              <a:rPr lang="en-US"/>
              <a:t>Regional NDC Dialogues │ 28-30 April 2021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196904FE-A34D-024F-87C3-7F0E775D274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936000"/>
            <a:ext cx="12192000" cy="410425"/>
          </a:xfrm>
          <a:prstGeom prst="rect">
            <a:avLst/>
          </a:prstGeom>
          <a:solidFill>
            <a:srgbClr val="5792C9">
              <a:alpha val="21000"/>
            </a:srgbClr>
          </a:solidFill>
        </p:spPr>
        <p:txBody>
          <a:bodyPr lIns="540000" rIns="540000" anchor="ctr" anchorCtr="0"/>
          <a:lstStyle>
            <a:lvl1pPr marL="0" indent="0" algn="r">
              <a:buFontTx/>
              <a:buNone/>
              <a:defRPr sz="1400" b="1">
                <a:solidFill>
                  <a:srgbClr val="5792C9"/>
                </a:solidFill>
              </a:defRPr>
            </a:lvl1pPr>
          </a:lstStyle>
          <a:p>
            <a:pPr lvl="0"/>
            <a:r>
              <a:rPr lang="en-US"/>
              <a:t>CLICK TO EDIT PPT TITLE </a:t>
            </a:r>
            <a:r>
              <a:rPr lang="it-IT" b="1"/>
              <a:t>|</a:t>
            </a:r>
            <a:r>
              <a:rPr lang="it-IT"/>
              <a:t> </a:t>
            </a:r>
            <a:r>
              <a:rPr lang="it-IT" err="1"/>
              <a:t>Section</a:t>
            </a:r>
            <a:r>
              <a:rPr lang="it-IT"/>
              <a:t> </a:t>
            </a:r>
            <a:r>
              <a:rPr lang="it-IT" err="1"/>
              <a:t>title</a:t>
            </a:r>
            <a:endParaRPr lang="en-US"/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5792C9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6018110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Connettore 1 31">
            <a:extLst>
              <a:ext uri="{FF2B5EF4-FFF2-40B4-BE49-F238E27FC236}">
                <a16:creationId xmlns:a16="http://schemas.microsoft.com/office/drawing/2014/main" id="{979C4701-D86E-8642-9831-6649FA5CFB66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Txt 2 columns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  <a:endParaRPr lang="it-IT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9DA800EC-B653-524B-B3B9-B688B8D28DA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453336"/>
            <a:ext cx="12192000" cy="251454"/>
          </a:xfrm>
          <a:prstGeom prst="rect">
            <a:avLst/>
          </a:prstGeom>
        </p:spPr>
        <p:txBody>
          <a:bodyPr lIns="540000" rIns="540000"/>
          <a:lstStyle>
            <a:lvl1pPr marL="0" indent="0">
              <a:buFontTx/>
              <a:buNone/>
              <a:defRPr sz="1400" b="0">
                <a:solidFill>
                  <a:srgbClr val="5792C9"/>
                </a:solidFill>
              </a:defRPr>
            </a:lvl1pPr>
          </a:lstStyle>
          <a:p>
            <a:pPr lvl="0"/>
            <a:r>
              <a:rPr lang="en-US"/>
              <a:t>Regional NDC Dialogues │ 28-30 April 2021</a:t>
            </a:r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5792C9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02FC7541-8AA0-E444-B27C-A8D17B21AF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936000"/>
            <a:ext cx="12192000" cy="410425"/>
          </a:xfrm>
          <a:prstGeom prst="rect">
            <a:avLst/>
          </a:prstGeom>
          <a:solidFill>
            <a:srgbClr val="5792C9">
              <a:alpha val="21000"/>
            </a:srgbClr>
          </a:solidFill>
        </p:spPr>
        <p:txBody>
          <a:bodyPr lIns="540000" rIns="540000" anchor="ctr" anchorCtr="0"/>
          <a:lstStyle>
            <a:lvl1pPr marL="0" indent="0" algn="r">
              <a:buFontTx/>
              <a:buNone/>
              <a:defRPr sz="1400" b="1">
                <a:solidFill>
                  <a:srgbClr val="5792C9"/>
                </a:solidFill>
              </a:defRPr>
            </a:lvl1pPr>
          </a:lstStyle>
          <a:p>
            <a:pPr lvl="0"/>
            <a:r>
              <a:rPr lang="en-US"/>
              <a:t>CLICK TO EDIT PPT TITLE </a:t>
            </a:r>
            <a:r>
              <a:rPr lang="it-IT" b="1"/>
              <a:t>|</a:t>
            </a:r>
            <a:r>
              <a:rPr lang="it-IT"/>
              <a:t> </a:t>
            </a:r>
            <a:r>
              <a:rPr lang="it-IT" err="1"/>
              <a:t>Section</a:t>
            </a:r>
            <a:r>
              <a:rPr lang="it-IT"/>
              <a:t> </a:t>
            </a:r>
            <a:r>
              <a:rPr lang="it-IT" err="1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214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Connettore 1 31">
            <a:extLst>
              <a:ext uri="{FF2B5EF4-FFF2-40B4-BE49-F238E27FC236}">
                <a16:creationId xmlns:a16="http://schemas.microsoft.com/office/drawing/2014/main" id="{979C4701-D86E-8642-9831-6649FA5CFB66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5792C9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rgbClr val="5792C9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Click to edit txt</a:t>
            </a:r>
            <a:br>
              <a:rPr lang="en-US"/>
            </a:br>
            <a:endParaRPr lang="en-US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A942C5EC-D235-9B4E-95C4-C1BB3EDBA0B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453336"/>
            <a:ext cx="12192000" cy="251454"/>
          </a:xfrm>
          <a:prstGeom prst="rect">
            <a:avLst/>
          </a:prstGeom>
        </p:spPr>
        <p:txBody>
          <a:bodyPr lIns="540000" rIns="540000"/>
          <a:lstStyle>
            <a:lvl1pPr marL="0" indent="0">
              <a:buFontTx/>
              <a:buNone/>
              <a:defRPr sz="1400" b="0">
                <a:solidFill>
                  <a:srgbClr val="5792C9"/>
                </a:solidFill>
              </a:defRPr>
            </a:lvl1pPr>
          </a:lstStyle>
          <a:p>
            <a:pPr lvl="0"/>
            <a:r>
              <a:rPr lang="en-US"/>
              <a:t>Regional NDC Dialogues │ 28-30 April 2021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CD757D66-E2E8-8844-B264-44E38125D66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936000"/>
            <a:ext cx="12192000" cy="410425"/>
          </a:xfrm>
          <a:prstGeom prst="rect">
            <a:avLst/>
          </a:prstGeom>
          <a:solidFill>
            <a:srgbClr val="5792C9">
              <a:alpha val="21000"/>
            </a:srgbClr>
          </a:solidFill>
        </p:spPr>
        <p:txBody>
          <a:bodyPr lIns="540000" rIns="540000" anchor="ctr" anchorCtr="0"/>
          <a:lstStyle>
            <a:lvl1pPr marL="0" indent="0" algn="r">
              <a:buFontTx/>
              <a:buNone/>
              <a:defRPr sz="1400" b="1">
                <a:solidFill>
                  <a:srgbClr val="5792C9"/>
                </a:solidFill>
              </a:defRPr>
            </a:lvl1pPr>
          </a:lstStyle>
          <a:p>
            <a:pPr lvl="0"/>
            <a:r>
              <a:rPr lang="en-US"/>
              <a:t>CLICK TO EDIT PPT TITLE </a:t>
            </a:r>
            <a:r>
              <a:rPr lang="it-IT" b="1"/>
              <a:t>|</a:t>
            </a:r>
            <a:r>
              <a:rPr lang="it-IT"/>
              <a:t> </a:t>
            </a:r>
            <a:r>
              <a:rPr lang="it-IT" err="1"/>
              <a:t>Section</a:t>
            </a:r>
            <a:r>
              <a:rPr lang="it-IT"/>
              <a:t> </a:t>
            </a:r>
            <a:r>
              <a:rPr lang="it-IT" err="1"/>
              <a:t>title</a:t>
            </a:r>
            <a:endParaRPr lang="en-US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txt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</a:p>
        </p:txBody>
      </p:sp>
    </p:spTree>
    <p:extLst>
      <p:ext uri="{BB962C8B-B14F-4D97-AF65-F5344CB8AC3E}">
        <p14:creationId xmlns:p14="http://schemas.microsoft.com/office/powerpoint/2010/main" val="2156562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0D4D21-B791-4947-87E5-39D65CB64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59C38D9-13E4-43A6-A45F-437316F896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E6B39BA-644C-491D-A49F-B70CFA995C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49566-6958-44F3-A651-B80974282537}" type="datetimeFigureOut">
              <a:rPr lang="es-CL" smtClean="0"/>
              <a:t>06-09-2021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E9F6ED4-678A-41EB-8938-605792174A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3404342-DC64-4402-B6EB-CD1439BC4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460B2-D555-4BD9-8E43-8403BB8F276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911780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E18A9-1574-4CD8-A65F-D16BD3AB7D5A}" type="datetimeFigureOut">
              <a:rPr lang="es-CL" smtClean="0"/>
              <a:t>06-09-2021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4DCC2-8E97-484B-A341-5D5A28CA8FA9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990556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slideLayout" Target="../slideLayouts/slideLayout4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9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680" y="0"/>
            <a:ext cx="12216679" cy="6871882"/>
          </a:xfrm>
          <a:prstGeom prst="rect">
            <a:avLst/>
          </a:prstGeom>
        </p:spPr>
      </p:pic>
      <p:cxnSp>
        <p:nvCxnSpPr>
          <p:cNvPr id="16" name="Connettore 1 5">
            <a:extLst>
              <a:ext uri="{FF2B5EF4-FFF2-40B4-BE49-F238E27FC236}">
                <a16:creationId xmlns:a16="http://schemas.microsoft.com/office/drawing/2014/main" id="{E0F49708-37C0-0147-AC77-5774DCB79EAE}"/>
              </a:ext>
            </a:extLst>
          </p:cNvPr>
          <p:cNvCxnSpPr>
            <a:cxnSpLocks/>
          </p:cNvCxnSpPr>
          <p:nvPr userDrawn="1"/>
        </p:nvCxnSpPr>
        <p:spPr>
          <a:xfrm>
            <a:off x="1343472" y="5538495"/>
            <a:ext cx="777686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7" y="305716"/>
            <a:ext cx="4176465" cy="963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530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6447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459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8" r:id="rId5"/>
    <p:sldLayoutId id="2147483669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29.jpeg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12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11" Type="http://schemas.microsoft.com/office/2007/relationships/hdphoto" Target="../media/hdphoto2.wdp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microsoft.com/office/2007/relationships/hdphoto" Target="../media/hdphoto1.wdp"/><Relationship Id="rId9" Type="http://schemas.openxmlformats.org/officeDocument/2006/relationships/image" Target="../media/image26.png"/><Relationship Id="rId1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31.jpeg"/><Relationship Id="rId7" Type="http://schemas.microsoft.com/office/2007/relationships/hdphoto" Target="../media/hdphoto4.wdp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png"/><Relationship Id="rId5" Type="http://schemas.microsoft.com/office/2007/relationships/hdphoto" Target="../media/hdphoto3.wdp"/><Relationship Id="rId10" Type="http://schemas.openxmlformats.org/officeDocument/2006/relationships/image" Target="../media/image36.png"/><Relationship Id="rId4" Type="http://schemas.openxmlformats.org/officeDocument/2006/relationships/image" Target="../media/image32.png"/><Relationship Id="rId9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A75D63-3593-E742-86C8-E80485B6F0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53620" y="2130451"/>
            <a:ext cx="9815825" cy="1368152"/>
          </a:xfrm>
        </p:spPr>
        <p:txBody>
          <a:bodyPr/>
          <a:lstStyle/>
          <a:p>
            <a:r>
              <a:rPr lang="es-419" dirty="0"/>
              <a:t>Actividades regionales de desarrollo de la capacidad fitosanitaria de la FAO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890DB8-C2B0-EF49-9154-5A1EB6676C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53620" y="3931655"/>
            <a:ext cx="7775007" cy="936501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endParaRPr lang="en-US" i="1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800" i="1" dirty="0" smtClean="0"/>
              <a:t>Taller Regional de la CIPF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PA" sz="1800" i="1" dirty="0"/>
              <a:t> </a:t>
            </a:r>
            <a:r>
              <a:rPr lang="es-PA" sz="1800" i="1" dirty="0" smtClean="0"/>
              <a:t>6 de septiembre, 2021</a:t>
            </a:r>
            <a:endParaRPr lang="en-US" sz="1800" i="1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20793C-7896-3548-994B-BA3C7E58166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43472" y="5619894"/>
            <a:ext cx="7772622" cy="288032"/>
          </a:xfrm>
        </p:spPr>
        <p:txBody>
          <a:bodyPr lIns="0" tIns="46800" rIns="0" bIns="45720" anchor="t"/>
          <a:lstStyle/>
          <a:p>
            <a:r>
              <a:rPr lang="es-PA" dirty="0" smtClean="0"/>
              <a:t>Raixa Llauger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EF3C294-CF47-C744-BEED-AEFA9B73D39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43472" y="5907926"/>
            <a:ext cx="7782770" cy="292285"/>
          </a:xfrm>
        </p:spPr>
        <p:txBody>
          <a:bodyPr/>
          <a:lstStyle/>
          <a:p>
            <a:r>
              <a:rPr lang="es-ES_tradnl" dirty="0"/>
              <a:t>Oficina Subregional de FAO para </a:t>
            </a:r>
            <a:r>
              <a:rPr lang="es-ES_tradnl" dirty="0" smtClean="0"/>
              <a:t>Mesoamérica (SLM)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2550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8335" y="0"/>
            <a:ext cx="0" cy="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Rectángulo 2"/>
          <p:cNvSpPr/>
          <p:nvPr/>
        </p:nvSpPr>
        <p:spPr>
          <a:xfrm>
            <a:off x="264117" y="990091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ES" sz="2800" b="1" dirty="0">
                <a:solidFill>
                  <a:srgbClr val="002060"/>
                </a:solidFill>
                <a:cs typeface="Segoe UI" panose="020B0502040204020203" pitchFamily="34" charset="0"/>
              </a:rPr>
              <a:t>Un proyecto regional para los países de la Comunidad Andina</a:t>
            </a:r>
            <a:endParaRPr lang="en-US" sz="2800" b="1" dirty="0">
              <a:solidFill>
                <a:srgbClr val="002060"/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-68827" y="2188549"/>
            <a:ext cx="7403691" cy="3439403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r>
              <a:rPr lang="es-ES" b="1" dirty="0">
                <a:solidFill>
                  <a:schemeClr val="accent1"/>
                </a:solidFill>
                <a:cs typeface="Segoe UI" panose="020B0502040204020203" pitchFamily="34" charset="0"/>
              </a:rPr>
              <a:t>Antecedentes</a:t>
            </a:r>
          </a:p>
          <a:p>
            <a:pPr>
              <a:spcAft>
                <a:spcPts val="300"/>
              </a:spcAft>
              <a:buClr>
                <a:srgbClr val="0070C0"/>
              </a:buClr>
              <a:buFont typeface="Wingdings" pitchFamily="2" charset="2"/>
              <a:buChar char="§"/>
            </a:pPr>
            <a:r>
              <a:rPr lang="es-ES" dirty="0" smtClean="0">
                <a:cs typeface="Segoe UI" panose="020B0502040204020203" pitchFamily="34" charset="0"/>
              </a:rPr>
              <a:t>En ALC Brotes </a:t>
            </a:r>
            <a:r>
              <a:rPr lang="es-ES" dirty="0">
                <a:cs typeface="Segoe UI" panose="020B0502040204020203" pitchFamily="34" charset="0"/>
              </a:rPr>
              <a:t>en la Guajira, Colombia (2019) y Piura, Perú (2021) </a:t>
            </a:r>
          </a:p>
          <a:p>
            <a:pPr>
              <a:spcAft>
                <a:spcPts val="300"/>
              </a:spcAft>
              <a:buClr>
                <a:srgbClr val="0070C0"/>
              </a:buClr>
              <a:buFont typeface="Wingdings" pitchFamily="2" charset="2"/>
              <a:buChar char="§"/>
            </a:pPr>
            <a:r>
              <a:rPr lang="es-ES" dirty="0">
                <a:cs typeface="Segoe UI" panose="020B0502040204020203" pitchFamily="34" charset="0"/>
              </a:rPr>
              <a:t> Contenidos con recursos de emergencia y apoyo privado </a:t>
            </a:r>
          </a:p>
          <a:p>
            <a:pPr>
              <a:spcAft>
                <a:spcPts val="300"/>
              </a:spcAft>
              <a:buClr>
                <a:srgbClr val="0070C0"/>
              </a:buClr>
              <a:buFont typeface="Wingdings" pitchFamily="2" charset="2"/>
              <a:buChar char="§"/>
            </a:pPr>
            <a:r>
              <a:rPr lang="es-ES" dirty="0">
                <a:cs typeface="Segoe UI" panose="020B0502040204020203" pitchFamily="34" charset="0"/>
              </a:rPr>
              <a:t> Riesgo latente en los países (zonas de producción, fronteras)</a:t>
            </a:r>
          </a:p>
          <a:p>
            <a:pPr>
              <a:spcAft>
                <a:spcPts val="300"/>
              </a:spcAft>
              <a:buClr>
                <a:srgbClr val="0070C0"/>
              </a:buClr>
              <a:buFont typeface="Wingdings" pitchFamily="2" charset="2"/>
              <a:buChar char="§"/>
            </a:pPr>
            <a:r>
              <a:rPr lang="es-ES" dirty="0">
                <a:cs typeface="Segoe UI" panose="020B0502040204020203" pitchFamily="34" charset="0"/>
              </a:rPr>
              <a:t> Vulnerabilidad de cadenas de exportación y consumo interno</a:t>
            </a:r>
          </a:p>
          <a:p>
            <a:pPr>
              <a:spcAft>
                <a:spcPts val="300"/>
              </a:spcAft>
              <a:buClr>
                <a:srgbClr val="0070C0"/>
              </a:buClr>
              <a:buFont typeface="Wingdings" pitchFamily="2" charset="2"/>
              <a:buChar char="§"/>
            </a:pPr>
            <a:r>
              <a:rPr lang="es-ES" dirty="0">
                <a:cs typeface="Segoe UI" panose="020B0502040204020203" pitchFamily="34" charset="0"/>
              </a:rPr>
              <a:t> Vulnerabilidad de pequeños y micro productores</a:t>
            </a:r>
          </a:p>
          <a:p>
            <a:pPr>
              <a:spcAft>
                <a:spcPts val="300"/>
              </a:spcAft>
              <a:buClr>
                <a:srgbClr val="0070C0"/>
              </a:buClr>
              <a:buFont typeface="Wingdings" pitchFamily="2" charset="2"/>
              <a:buChar char="§"/>
            </a:pPr>
            <a:r>
              <a:rPr lang="es-ES" dirty="0">
                <a:cs typeface="Segoe UI" panose="020B0502040204020203" pitchFamily="34" charset="0"/>
              </a:rPr>
              <a:t> Limitada capacidad de gasto de instituciones públicas</a:t>
            </a:r>
          </a:p>
          <a:p>
            <a:pPr>
              <a:spcAft>
                <a:spcPts val="300"/>
              </a:spcAft>
              <a:buClr>
                <a:srgbClr val="0070C0"/>
              </a:buClr>
              <a:buFont typeface="Wingdings" pitchFamily="2" charset="2"/>
              <a:buChar char="§"/>
            </a:pPr>
            <a:r>
              <a:rPr lang="es-ES" dirty="0">
                <a:cs typeface="Segoe UI" panose="020B0502040204020203" pitchFamily="34" charset="0"/>
              </a:rPr>
              <a:t> Limitada concurrencia articulada del sector privado</a:t>
            </a:r>
          </a:p>
          <a:p>
            <a:pPr>
              <a:spcAft>
                <a:spcPts val="300"/>
              </a:spcAft>
              <a:buClr>
                <a:srgbClr val="0070C0"/>
              </a:buClr>
              <a:buFont typeface="Wingdings" pitchFamily="2" charset="2"/>
              <a:buChar char="§"/>
            </a:pPr>
            <a:r>
              <a:rPr lang="es-ES" dirty="0">
                <a:cs typeface="Segoe UI" panose="020B0502040204020203" pitchFamily="34" charset="0"/>
              </a:rPr>
              <a:t> Brechas importantes de inversión en prevención y control</a:t>
            </a:r>
          </a:p>
          <a:p>
            <a:pPr>
              <a:spcAft>
                <a:spcPts val="300"/>
              </a:spcAft>
              <a:buClr>
                <a:srgbClr val="0070C0"/>
              </a:buClr>
              <a:buFont typeface="Wingdings" pitchFamily="2" charset="2"/>
              <a:buChar char="§"/>
            </a:pPr>
            <a:r>
              <a:rPr lang="es-ES" dirty="0">
                <a:cs typeface="Segoe UI" panose="020B0502040204020203" pitchFamily="34" charset="0"/>
              </a:rPr>
              <a:t> Problemáticas y desafíos similares entre los países</a:t>
            </a:r>
          </a:p>
          <a:p>
            <a:endParaRPr lang="en-US" dirty="0" smtClean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87CB7C8D-0BCE-4CC8-94CB-92930585C731}"/>
              </a:ext>
            </a:extLst>
          </p:cNvPr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000"/>
                    </a14:imgEffect>
                    <a14:imgEffect>
                      <a14:brightnessContrast bright="-2000" contrast="8000"/>
                    </a14:imgEffect>
                  </a14:imgLayer>
                </a14:imgProps>
              </a:ext>
            </a:extLst>
          </a:blip>
          <a:srcRect l="15330" t="26815" r="20664" b="16794"/>
          <a:stretch/>
        </p:blipFill>
        <p:spPr>
          <a:xfrm>
            <a:off x="7097060" y="782101"/>
            <a:ext cx="4658004" cy="2544121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895A2BA2-D784-4498-8345-3D4A5969F32A}"/>
              </a:ext>
            </a:extLst>
          </p:cNvPr>
          <p:cNvSpPr txBox="1"/>
          <p:nvPr/>
        </p:nvSpPr>
        <p:spPr>
          <a:xfrm>
            <a:off x="9558195" y="3250624"/>
            <a:ext cx="22150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u="sng" dirty="0">
                <a:solidFill>
                  <a:schemeClr val="accent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Fuente</a:t>
            </a:r>
            <a:r>
              <a:rPr lang="es-ES" sz="1400" dirty="0">
                <a:solidFill>
                  <a:schemeClr val="accent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: </a:t>
            </a:r>
            <a:r>
              <a:rPr lang="es-ES" sz="1400" dirty="0" err="1">
                <a:solidFill>
                  <a:schemeClr val="accent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Kema</a:t>
            </a:r>
            <a:r>
              <a:rPr lang="es-ES" sz="1400" dirty="0">
                <a:solidFill>
                  <a:schemeClr val="accent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(2021).</a:t>
            </a:r>
            <a:endParaRPr lang="es-419" sz="1400" dirty="0">
              <a:solidFill>
                <a:schemeClr val="accent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F094996E-8EEC-4D7C-9D82-D18F5DE8140F}"/>
              </a:ext>
            </a:extLst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6" t="14501" r="6970" b="10999"/>
          <a:stretch/>
        </p:blipFill>
        <p:spPr bwMode="auto">
          <a:xfrm>
            <a:off x="4269534" y="5688118"/>
            <a:ext cx="1512166" cy="80765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B0FABFDE-00C4-4E6B-A424-2B38A7D9FFE5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3077577" y="5677206"/>
            <a:ext cx="1254760" cy="733425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06B7C84E-7D74-4517-841C-A0FED9C644E9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6117374" y="5841973"/>
            <a:ext cx="1656182" cy="617913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C3D7947E-8873-4E20-83C9-3A39F88BAFD5}"/>
              </a:ext>
            </a:extLst>
          </p:cNvPr>
          <p:cNvPicPr/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9" t="37394" r="6868" b="35971"/>
          <a:stretch/>
        </p:blipFill>
        <p:spPr bwMode="auto">
          <a:xfrm>
            <a:off x="9616530" y="4034718"/>
            <a:ext cx="2386013" cy="111612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77500E34-C8A6-479E-97D5-FBCB93DC20F6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09" y="5477841"/>
            <a:ext cx="1728192" cy="1228206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7FD0D642-6143-42B2-B51D-766869D4D7D7}"/>
              </a:ext>
            </a:extLst>
          </p:cNvPr>
          <p:cNvPicPr/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4000"/>
                    </a14:imgEffect>
                    <a14:imgEffect>
                      <a14:brightnessContrast bright="3000" contras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49" t="28702" b="30172"/>
          <a:stretch/>
        </p:blipFill>
        <p:spPr bwMode="auto">
          <a:xfrm>
            <a:off x="6561631" y="4399746"/>
            <a:ext cx="2284337" cy="71354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6E374197-C888-42D1-8F28-57C0EE5166CE}"/>
              </a:ext>
            </a:extLst>
          </p:cNvPr>
          <p:cNvPicPr/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6676" y="5505043"/>
            <a:ext cx="981590" cy="954843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Picture 4" descr="IPPC - International Plant Protection Convention">
            <a:extLst>
              <a:ext uri="{FF2B5EF4-FFF2-40B4-BE49-F238E27FC236}">
                <a16:creationId xmlns:a16="http://schemas.microsoft.com/office/drawing/2014/main" id="{559A52ED-E81A-4283-B1BE-A150261920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8196" y="5799136"/>
            <a:ext cx="2525650" cy="66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F7C473DD-CFF0-42B6-998A-A15763E6DB19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t="5757" r="4252" b="1882"/>
          <a:stretch/>
        </p:blipFill>
        <p:spPr>
          <a:xfrm>
            <a:off x="7958735" y="5769598"/>
            <a:ext cx="1657795" cy="658800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5456545" y="19647"/>
            <a:ext cx="607669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Programa</a:t>
            </a:r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de </a:t>
            </a:r>
            <a:r>
              <a:rPr lang="en-US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Prevención</a:t>
            </a:r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de la </a:t>
            </a:r>
            <a:r>
              <a:rPr lang="en-US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Marchitez</a:t>
            </a:r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por Fusarium Raza 4 Tropical del </a:t>
            </a:r>
            <a:r>
              <a:rPr lang="en-US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Banano</a:t>
            </a:r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(MF-R4T)</a:t>
            </a: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113325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9B350D4B-6C5E-485B-BBBE-235EDA4E3741}"/>
              </a:ext>
            </a:extLst>
          </p:cNvPr>
          <p:cNvGrpSpPr/>
          <p:nvPr/>
        </p:nvGrpSpPr>
        <p:grpSpPr>
          <a:xfrm>
            <a:off x="7358395" y="5947356"/>
            <a:ext cx="4723258" cy="608136"/>
            <a:chOff x="1434269" y="4496503"/>
            <a:chExt cx="6823491" cy="950741"/>
          </a:xfrm>
        </p:grpSpPr>
        <p:pic>
          <p:nvPicPr>
            <p:cNvPr id="5" name="Picture 8" descr="Bandera De Ecuador - Banco de fotos e imágenes de stock - iStock">
              <a:extLst>
                <a:ext uri="{FF2B5EF4-FFF2-40B4-BE49-F238E27FC236}">
                  <a16:creationId xmlns:a16="http://schemas.microsoft.com/office/drawing/2014/main" id="{AF6F038B-7F20-43FB-A5F6-6E1C38E12B4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396"/>
            <a:stretch/>
          </p:blipFill>
          <p:spPr bwMode="auto">
            <a:xfrm>
              <a:off x="3143963" y="4496503"/>
              <a:ext cx="1565104" cy="9469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10" descr="Download wallpapers Colombian flag, Colombia, South America, silk, flag of  Colombia besthqwallpapers.com | Bandera de colombia, Bandera, Fotos de  colombia">
              <a:extLst>
                <a:ext uri="{FF2B5EF4-FFF2-40B4-BE49-F238E27FC236}">
                  <a16:creationId xmlns:a16="http://schemas.microsoft.com/office/drawing/2014/main" id="{E0FBAA0F-5709-4D74-A123-227111D5EEB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4269" y="4496503"/>
              <a:ext cx="1519398" cy="9469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2" descr="▷ Bandera de Perú | Historia | Significado de colores 🥇【Imágenes】">
              <a:extLst>
                <a:ext uri="{FF2B5EF4-FFF2-40B4-BE49-F238E27FC236}">
                  <a16:creationId xmlns:a16="http://schemas.microsoft.com/office/drawing/2014/main" id="{DDF1A82B-B6CE-424E-A81A-6FB48AB505A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18000"/>
                      </a14:imgEffect>
                      <a14:imgEffect>
                        <a14:brightnessContrast contrast="1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310" t="14606" r="20117" b="13627"/>
            <a:stretch/>
          </p:blipFill>
          <p:spPr bwMode="auto">
            <a:xfrm>
              <a:off x="4893692" y="4496504"/>
              <a:ext cx="1654375" cy="948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14" descr="Download wallpapers Bolivian flag, Bolivia, national flag, national  symbols, flag of Bolivia besthqwallpapers.com | Bolivia flag, Bolivian  flag, Flag">
              <a:extLst>
                <a:ext uri="{FF2B5EF4-FFF2-40B4-BE49-F238E27FC236}">
                  <a16:creationId xmlns:a16="http://schemas.microsoft.com/office/drawing/2014/main" id="{CBCED982-13C6-4CBB-B5B1-90D455CCAE7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38362" y="4500295"/>
              <a:ext cx="1519398" cy="9469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CuadroTexto 2"/>
          <p:cNvSpPr txBox="1"/>
          <p:nvPr/>
        </p:nvSpPr>
        <p:spPr>
          <a:xfrm>
            <a:off x="540775" y="973394"/>
            <a:ext cx="9757652" cy="538609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3200" b="1" dirty="0">
                <a:solidFill>
                  <a:srgbClr val="002060"/>
                </a:solidFill>
                <a:cs typeface="Segoe UI" panose="020B0502040204020203" pitchFamily="34" charset="0"/>
              </a:rPr>
              <a:t>Proceso de formulación de la propuesta conjunta</a:t>
            </a:r>
            <a:endParaRPr lang="en-US" sz="3200" b="1" dirty="0" smtClean="0">
              <a:solidFill>
                <a:srgbClr val="002060"/>
              </a:solidFill>
            </a:endParaRPr>
          </a:p>
        </p:txBody>
      </p:sp>
      <p:sp>
        <p:nvSpPr>
          <p:cNvPr id="10" name="17 CuadroTexto"/>
          <p:cNvSpPr txBox="1"/>
          <p:nvPr/>
        </p:nvSpPr>
        <p:spPr>
          <a:xfrm>
            <a:off x="960585" y="1512003"/>
            <a:ext cx="72198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solidFill>
                  <a:srgbClr val="002060"/>
                </a:solidFill>
                <a:cs typeface="Segoe UI" panose="020B0502040204020203" pitchFamily="34" charset="0"/>
              </a:rPr>
              <a:t>Principales avances de abril a  </a:t>
            </a:r>
            <a:r>
              <a:rPr lang="es-ES" sz="2800" b="1" dirty="0" smtClean="0">
                <a:solidFill>
                  <a:srgbClr val="002060"/>
                </a:solidFill>
                <a:cs typeface="Segoe UI" panose="020B0502040204020203" pitchFamily="34" charset="0"/>
              </a:rPr>
              <a:t>septiembre </a:t>
            </a:r>
            <a:r>
              <a:rPr lang="es-ES" sz="2800" b="1" dirty="0">
                <a:solidFill>
                  <a:srgbClr val="002060"/>
                </a:solidFill>
                <a:cs typeface="Segoe UI" panose="020B0502040204020203" pitchFamily="34" charset="0"/>
              </a:rPr>
              <a:t>2021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88BF4A0E-E626-4244-8FF0-C4E33AD4FC08}"/>
              </a:ext>
            </a:extLst>
          </p:cNvPr>
          <p:cNvSpPr txBox="1"/>
          <p:nvPr/>
        </p:nvSpPr>
        <p:spPr>
          <a:xfrm>
            <a:off x="191344" y="2249140"/>
            <a:ext cx="7655363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  <a:buClr>
                <a:srgbClr val="0070C0"/>
              </a:buClr>
              <a:buFont typeface="Wingdings" pitchFamily="2" charset="2"/>
              <a:buChar char="§"/>
            </a:pPr>
            <a:r>
              <a:rPr lang="es-ES" sz="18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s-ES" sz="1800" dirty="0">
                <a:cs typeface="Segoe UI" panose="020B0502040204020203" pitchFamily="34" charset="0"/>
              </a:rPr>
              <a:t>Hoja de Ruta conjunta acordada (sesión COTASA de la CAN ampliado) </a:t>
            </a:r>
          </a:p>
          <a:p>
            <a:pPr algn="just">
              <a:spcAft>
                <a:spcPts val="600"/>
              </a:spcAft>
              <a:buClr>
                <a:srgbClr val="0070C0"/>
              </a:buClr>
              <a:buFont typeface="Wingdings" pitchFamily="2" charset="2"/>
              <a:buChar char="§"/>
            </a:pPr>
            <a:r>
              <a:rPr lang="es-ES" sz="1800" dirty="0">
                <a:cs typeface="Segoe UI" panose="020B0502040204020203" pitchFamily="34" charset="0"/>
              </a:rPr>
              <a:t> Constitución del equipo de formulación (</a:t>
            </a:r>
            <a:r>
              <a:rPr lang="it-IT" sz="1800" dirty="0">
                <a:cs typeface="Segoe UI" panose="020B0502040204020203" pitchFamily="34" charset="0"/>
              </a:rPr>
              <a:t>FAO, CAN, BI/CIAT e IICA + contrapartes institucionales)</a:t>
            </a:r>
            <a:r>
              <a:rPr lang="es-ES" sz="1800" dirty="0">
                <a:cs typeface="Segoe UI" panose="020B0502040204020203" pitchFamily="34" charset="0"/>
              </a:rPr>
              <a:t> </a:t>
            </a:r>
          </a:p>
          <a:p>
            <a:pPr algn="just">
              <a:spcAft>
                <a:spcPts val="600"/>
              </a:spcAft>
              <a:buClr>
                <a:srgbClr val="0070C0"/>
              </a:buClr>
              <a:buFont typeface="Wingdings" pitchFamily="2" charset="2"/>
              <a:buChar char="§"/>
            </a:pPr>
            <a:r>
              <a:rPr lang="es-ES" sz="1800" dirty="0">
                <a:cs typeface="Segoe UI" panose="020B0502040204020203" pitchFamily="34" charset="0"/>
              </a:rPr>
              <a:t> 1</a:t>
            </a:r>
            <a:r>
              <a:rPr lang="es-ES" sz="1800" baseline="30000" dirty="0">
                <a:cs typeface="Segoe UI" panose="020B0502040204020203" pitchFamily="34" charset="0"/>
              </a:rPr>
              <a:t>er</a:t>
            </a:r>
            <a:r>
              <a:rPr lang="es-ES" sz="1800" dirty="0">
                <a:cs typeface="Segoe UI" panose="020B0502040204020203" pitchFamily="34" charset="0"/>
              </a:rPr>
              <a:t> intercambio técnico (</a:t>
            </a:r>
            <a:r>
              <a:rPr lang="es-ES" sz="1800" dirty="0" err="1">
                <a:cs typeface="Segoe UI" panose="020B0502040204020203" pitchFamily="34" charset="0"/>
              </a:rPr>
              <a:t>ONPFs</a:t>
            </a:r>
            <a:r>
              <a:rPr lang="es-ES" sz="1800" dirty="0">
                <a:cs typeface="Segoe UI" panose="020B0502040204020203" pitchFamily="34" charset="0"/>
              </a:rPr>
              <a:t> países, otros actores de Colombia, BI/CIAT y FAO)</a:t>
            </a:r>
          </a:p>
          <a:p>
            <a:pPr algn="just">
              <a:spcAft>
                <a:spcPts val="600"/>
              </a:spcAft>
              <a:buClr>
                <a:srgbClr val="0070C0"/>
              </a:buClr>
              <a:buFont typeface="Wingdings" pitchFamily="2" charset="2"/>
              <a:buChar char="§"/>
            </a:pPr>
            <a:r>
              <a:rPr lang="es-ES" sz="1800" dirty="0">
                <a:cs typeface="Segoe UI" panose="020B0502040204020203" pitchFamily="34" charset="0"/>
              </a:rPr>
              <a:t> Compilación datos socioeconómicos y productivos de musáceas en los países (representaciones FAO)</a:t>
            </a:r>
          </a:p>
          <a:p>
            <a:pPr algn="just">
              <a:spcAft>
                <a:spcPts val="600"/>
              </a:spcAft>
              <a:buClr>
                <a:srgbClr val="0070C0"/>
              </a:buClr>
              <a:buFont typeface="Wingdings" pitchFamily="2" charset="2"/>
              <a:buChar char="§"/>
            </a:pPr>
            <a:r>
              <a:rPr lang="es-ES" sz="1800" dirty="0">
                <a:cs typeface="Segoe UI" panose="020B0502040204020203" pitchFamily="34" charset="0"/>
              </a:rPr>
              <a:t> 2º intercambio técnico (diálogos público-privados en Perú, </a:t>
            </a:r>
            <a:r>
              <a:rPr lang="es-ES" sz="1800" dirty="0" smtClean="0">
                <a:cs typeface="Segoe UI" panose="020B0502040204020203" pitchFamily="34" charset="0"/>
              </a:rPr>
              <a:t>Bolivia, Ecuador  </a:t>
            </a:r>
            <a:r>
              <a:rPr lang="es-ES" sz="1800" dirty="0">
                <a:cs typeface="Segoe UI" panose="020B0502040204020203" pitchFamily="34" charset="0"/>
              </a:rPr>
              <a:t>y Colombia)</a:t>
            </a:r>
          </a:p>
          <a:p>
            <a:pPr algn="just">
              <a:spcAft>
                <a:spcPts val="600"/>
              </a:spcAft>
              <a:buClr>
                <a:srgbClr val="0070C0"/>
              </a:buClr>
              <a:buFont typeface="Wingdings" pitchFamily="2" charset="2"/>
              <a:buChar char="§"/>
            </a:pPr>
            <a:r>
              <a:rPr lang="es-ES" sz="1800" dirty="0">
                <a:cs typeface="Segoe UI" panose="020B0502040204020203" pitchFamily="34" charset="0"/>
              </a:rPr>
              <a:t> Nuevo Proyecto Cooperación Técnica de FAO para la formulación (julio 2021 a julio 2022)</a:t>
            </a:r>
          </a:p>
          <a:p>
            <a:pPr algn="just">
              <a:spcAft>
                <a:spcPts val="600"/>
              </a:spcAft>
              <a:buClr>
                <a:srgbClr val="0070C0"/>
              </a:buClr>
              <a:buFont typeface="Wingdings" pitchFamily="2" charset="2"/>
              <a:buChar char="§"/>
            </a:pPr>
            <a:r>
              <a:rPr lang="es-ES" sz="1800" dirty="0">
                <a:cs typeface="Segoe UI" panose="020B0502040204020203" pitchFamily="34" charset="0"/>
              </a:rPr>
              <a:t> Nota Conceptual (bosquejo)</a:t>
            </a:r>
          </a:p>
          <a:p>
            <a:pPr algn="just">
              <a:spcAft>
                <a:spcPts val="600"/>
              </a:spcAft>
              <a:buClr>
                <a:srgbClr val="0070C0"/>
              </a:buClr>
              <a:buFont typeface="Wingdings" pitchFamily="2" charset="2"/>
              <a:buChar char="§"/>
            </a:pPr>
            <a:r>
              <a:rPr lang="es-ES" sz="1800" dirty="0">
                <a:cs typeface="Segoe UI" panose="020B0502040204020203" pitchFamily="34" charset="0"/>
              </a:rPr>
              <a:t> Otros avances relacionados </a:t>
            </a:r>
            <a:r>
              <a:rPr lang="es-ES" sz="1800" dirty="0" smtClean="0">
                <a:cs typeface="Segoe UI" panose="020B0502040204020203" pitchFamily="34" charset="0"/>
              </a:rPr>
              <a:t>(fortalecimiento de capacidades/virtuales</a:t>
            </a:r>
            <a:r>
              <a:rPr lang="es-ES" sz="1800" dirty="0">
                <a:cs typeface="Segoe UI" panose="020B0502040204020203" pitchFamily="34" charset="0"/>
              </a:rPr>
              <a:t>, </a:t>
            </a:r>
            <a:r>
              <a:rPr lang="es-ES" sz="1800" dirty="0" smtClean="0">
                <a:cs typeface="Segoe UI" panose="020B0502040204020203" pitchFamily="34" charset="0"/>
              </a:rPr>
              <a:t>proceso de compra de Kit Bioseguridad)</a:t>
            </a:r>
            <a:endParaRPr lang="es-ES" sz="1800" dirty="0">
              <a:cs typeface="Segoe UI" panose="020B0502040204020203" pitchFamily="34" charset="0"/>
            </a:endParaRPr>
          </a:p>
        </p:txBody>
      </p:sp>
      <p:pic>
        <p:nvPicPr>
          <p:cNvPr id="12" name="65d40596-17a0-4170-9b39-1b6bdfec59b4" descr="Image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5808" y="2175234"/>
            <a:ext cx="3912436" cy="2189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6BDF4952-7D67-4F5F-B7F8-522D8E53E8D5}"/>
              </a:ext>
            </a:extLst>
          </p:cNvPr>
          <p:cNvPicPr/>
          <p:nvPr/>
        </p:nvPicPr>
        <p:blipFill rotWithShape="1">
          <a:blip r:embed="rId10"/>
          <a:srcRect l="66252" t="78806" r="1244" b="8712"/>
          <a:stretch/>
        </p:blipFill>
        <p:spPr>
          <a:xfrm>
            <a:off x="10250122" y="4788306"/>
            <a:ext cx="1296144" cy="733425"/>
          </a:xfrm>
          <a:prstGeom prst="rect">
            <a:avLst/>
          </a:prstGeom>
        </p:spPr>
      </p:pic>
      <p:sp>
        <p:nvSpPr>
          <p:cNvPr id="9" name="CuadroTexto 8"/>
          <p:cNvSpPr txBox="1"/>
          <p:nvPr/>
        </p:nvSpPr>
        <p:spPr>
          <a:xfrm>
            <a:off x="6125497" y="255639"/>
            <a:ext cx="5956156" cy="1154162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r>
              <a:rPr lang="en-US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Programa</a:t>
            </a:r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de </a:t>
            </a:r>
            <a:r>
              <a:rPr lang="en-US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Prevención</a:t>
            </a:r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de la </a:t>
            </a:r>
            <a:r>
              <a:rPr lang="en-US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Marchitez</a:t>
            </a:r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por Fusarium Raza 4 Tropical del </a:t>
            </a:r>
            <a:r>
              <a:rPr lang="en-US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Banano</a:t>
            </a:r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(MF-R4T)</a:t>
            </a:r>
          </a:p>
          <a:p>
            <a:endParaRPr lang="en-US" b="1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0712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CuadroTexto 4"/>
          <p:cNvSpPr txBox="1"/>
          <p:nvPr/>
        </p:nvSpPr>
        <p:spPr>
          <a:xfrm>
            <a:off x="422787" y="886446"/>
            <a:ext cx="11375923" cy="907941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pPr algn="ctr"/>
            <a:r>
              <a:rPr lang="es-PA" sz="2800" b="1" dirty="0" smtClean="0">
                <a:solidFill>
                  <a:srgbClr val="002060"/>
                </a:solidFill>
              </a:rPr>
              <a:t>DIÁLOGOS CON EL SECTOR PRIVADO EN LOS PAÍSES DE LA COMUNIDAD ANDINA (junio –agosto 2021)</a:t>
            </a:r>
            <a:endParaRPr lang="en-US" sz="2800" b="1" dirty="0" smtClean="0">
              <a:solidFill>
                <a:srgbClr val="002060"/>
              </a:solidFill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-117987" y="1835547"/>
            <a:ext cx="9094839" cy="5032147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r>
              <a:rPr lang="es-ES" b="1" dirty="0">
                <a:latin typeface="Segoe UI" panose="020B0502040204020203" pitchFamily="34" charset="0"/>
                <a:cs typeface="Segoe UI" panose="020B0502040204020203" pitchFamily="34" charset="0"/>
              </a:rPr>
              <a:t>Prioridades de la cadena de valor, elementos a incluir en el diseño del proyecto, y actores a </a:t>
            </a:r>
            <a:r>
              <a:rPr lang="es-ES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involucrar.</a:t>
            </a:r>
            <a:endParaRPr lang="es-ES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419" dirty="0" smtClean="0"/>
              <a:t>El fortalecimiento de  las capacidades para la </a:t>
            </a:r>
            <a:r>
              <a:rPr lang="es-419" dirty="0"/>
              <a:t>vigilancia por </a:t>
            </a:r>
            <a:r>
              <a:rPr lang="es-419" dirty="0" err="1"/>
              <a:t>Foc</a:t>
            </a:r>
            <a:r>
              <a:rPr lang="es-419" dirty="0"/>
              <a:t> </a:t>
            </a:r>
            <a:r>
              <a:rPr lang="es-419" dirty="0" smtClean="0"/>
              <a:t>R4T en los países de la CAN  con una mayor cobertura </a:t>
            </a:r>
            <a:r>
              <a:rPr lang="es-419" dirty="0"/>
              <a:t>en medidas de bioseguridad con énfasis en los pequeños productores</a:t>
            </a:r>
            <a:r>
              <a:rPr lang="es-419" dirty="0" smtClean="0"/>
              <a:t>;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s-ES" dirty="0"/>
              <a:t>El incremento de las inversiones regionales en infraestructura como laboratorios de referencia / servicios regionales, cuarentena externa / interna, bioseguridad, e introducción de material vegetal libre de patógenos.</a:t>
            </a:r>
            <a:endParaRPr lang="en-US" dirty="0"/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s-ES" dirty="0"/>
              <a:t>El fortalecimiento de las capacidades de gestión de riesgos en los sitios de producción de musáceas en región fronteriza.</a:t>
            </a:r>
            <a:endParaRPr lang="en-US" dirty="0"/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s-ES" dirty="0"/>
              <a:t>Incluir atención específica a los actores productivos más vulnerables, incluidos los micro y pequeños productores,</a:t>
            </a:r>
            <a:endParaRPr lang="en-US" dirty="0"/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s-ES" dirty="0"/>
              <a:t>La promoción de la confianza entre los sectores público y </a:t>
            </a:r>
            <a:r>
              <a:rPr lang="es-ES" dirty="0" smtClean="0"/>
              <a:t>privado.</a:t>
            </a:r>
            <a:endParaRPr lang="es-419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419" dirty="0" smtClean="0"/>
              <a:t>El fortalecimiento de las investigaciones en la región que tributen a las estrategias  del programa de  vigilancia, manejo de la raza 4 tropical.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419" dirty="0" smtClean="0"/>
              <a:t>Solicitud de apoyo </a:t>
            </a:r>
            <a:r>
              <a:rPr lang="es-ES" dirty="0" smtClean="0"/>
              <a:t>a la  </a:t>
            </a:r>
            <a:r>
              <a:rPr lang="es-ES" dirty="0"/>
              <a:t>FAO </a:t>
            </a:r>
            <a:r>
              <a:rPr lang="es-ES" dirty="0" smtClean="0"/>
              <a:t>para  </a:t>
            </a:r>
            <a:r>
              <a:rPr lang="es-ES" dirty="0"/>
              <a:t>la movilización de </a:t>
            </a:r>
            <a:r>
              <a:rPr lang="es-ES" dirty="0" smtClean="0"/>
              <a:t>especialistas </a:t>
            </a:r>
            <a:r>
              <a:rPr lang="es-ES" dirty="0"/>
              <a:t>mediante la CSS para brindar asistencia técnica </a:t>
            </a:r>
            <a:r>
              <a:rPr lang="es-ES" dirty="0" smtClean="0"/>
              <a:t>en áreas que pueden estar afectadas , </a:t>
            </a:r>
            <a:r>
              <a:rPr lang="es-ES" dirty="0" err="1" smtClean="0"/>
              <a:t>asi</a:t>
            </a:r>
            <a:r>
              <a:rPr lang="es-ES" dirty="0" smtClean="0"/>
              <a:t> como en zonas de</a:t>
            </a:r>
            <a:endParaRPr lang="en-US" dirty="0" smtClean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0206" y="1971981"/>
            <a:ext cx="3234812" cy="1985501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0206" y="4237702"/>
            <a:ext cx="3315311" cy="226142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5968181" y="83724"/>
            <a:ext cx="6223819" cy="1154162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r>
              <a:rPr lang="en-US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Programa</a:t>
            </a:r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de </a:t>
            </a:r>
            <a:r>
              <a:rPr lang="en-US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Prevención</a:t>
            </a:r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de la </a:t>
            </a:r>
            <a:r>
              <a:rPr lang="en-US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Marchitez</a:t>
            </a:r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por Fusarium Raza 4 Tropical del </a:t>
            </a:r>
            <a:r>
              <a:rPr lang="en-US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Banano</a:t>
            </a:r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(MF-R4T)</a:t>
            </a:r>
          </a:p>
          <a:p>
            <a:endParaRPr lang="en-US" b="1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98196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Slide Number Placeholder 10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dobe Fangsong Std R" pitchFamily="18" charset="-128"/>
                <a:ea typeface="Adobe Fangsong Std R" pitchFamily="18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dobe Fangsong Std R" pitchFamily="18" charset="-128"/>
                <a:ea typeface="Adobe Fangsong Std R" pitchFamily="18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dobe Fangsong Std R" pitchFamily="18" charset="-128"/>
                <a:ea typeface="Adobe Fangsong Std R" pitchFamily="18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dobe Fangsong Std R" pitchFamily="18" charset="-128"/>
                <a:ea typeface="Adobe Fangsong Std R" pitchFamily="18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dobe Fangsong Std R" pitchFamily="18" charset="-128"/>
                <a:ea typeface="Adobe Fangsong Std R" pitchFamily="18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dobe Fangsong Std R" pitchFamily="18" charset="-128"/>
                <a:ea typeface="Adobe Fangsong Std R" pitchFamily="18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dobe Fangsong Std R" pitchFamily="18" charset="-128"/>
                <a:ea typeface="Adobe Fangsong Std R" pitchFamily="18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dobe Fangsong Std R" pitchFamily="18" charset="-128"/>
                <a:ea typeface="Adobe Fangsong Std R" pitchFamily="18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dobe Fangsong Std R" pitchFamily="18" charset="-128"/>
                <a:ea typeface="Adobe Fangsong Std R" pitchFamily="18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41A23D1-A1E2-4191-9104-31B6992D8339}" type="slidenum">
              <a:rPr lang="it-IT" altLang="en-US" sz="1200">
                <a:solidFill>
                  <a:srgbClr val="7F7F7F"/>
                </a:solidFill>
                <a:latin typeface="Calibri" panose="020F0502020204030204" pitchFamily="34" charset="0"/>
              </a:rPr>
              <a:pPr>
                <a:spcBef>
                  <a:spcPct val="0"/>
                </a:spcBef>
                <a:buFontTx/>
                <a:buNone/>
              </a:pPr>
              <a:t>13</a:t>
            </a:fld>
            <a:endParaRPr lang="it-IT" altLang="en-US" sz="1200">
              <a:solidFill>
                <a:srgbClr val="7F7F7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460761" y="1137684"/>
            <a:ext cx="1116124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800" b="1" dirty="0">
                <a:latin typeface="Segoe UI" panose="020B0502040204020203" pitchFamily="34" charset="0"/>
                <a:cs typeface="Segoe UI" panose="020B0502040204020203" pitchFamily="34" charset="0"/>
              </a:rPr>
              <a:t>Programa de Sanidad Forestal: </a:t>
            </a:r>
            <a:endParaRPr lang="es-ES" b="1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 algn="just">
              <a:buFont typeface="Arial" panose="020B0604020202020204" pitchFamily="34" charset="0"/>
              <a:buChar char="•"/>
            </a:pPr>
            <a:r>
              <a:rPr lang="es-ES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Desarrollo </a:t>
            </a:r>
            <a:r>
              <a:rPr lang="es-ES" sz="1600" dirty="0">
                <a:latin typeface="Segoe UI" panose="020B0502040204020203" pitchFamily="34" charset="0"/>
                <a:cs typeface="Segoe UI" panose="020B0502040204020203" pitchFamily="34" charset="0"/>
              </a:rPr>
              <a:t>de jornada fitosanitaria sobre manejo de descortezadores del pino; </a:t>
            </a:r>
            <a:endParaRPr lang="es-ES" sz="16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 algn="just">
              <a:buFont typeface="Arial" panose="020B0604020202020204" pitchFamily="34" charset="0"/>
              <a:buChar char="•"/>
            </a:pPr>
            <a:r>
              <a:rPr lang="es-ES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Elaboración </a:t>
            </a:r>
            <a:r>
              <a:rPr lang="es-ES" sz="1600" dirty="0">
                <a:latin typeface="Segoe UI" panose="020B0502040204020203" pitchFamily="34" charset="0"/>
                <a:cs typeface="Segoe UI" panose="020B0502040204020203" pitchFamily="34" charset="0"/>
              </a:rPr>
              <a:t>del Plan de acción de subregional para el manejo de plagas forestales </a:t>
            </a:r>
            <a:r>
              <a:rPr lang="es-ES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2021-2024.</a:t>
            </a:r>
          </a:p>
          <a:p>
            <a:pPr marL="971550" lvl="1" indent="-514350" algn="just">
              <a:buFont typeface="Arial" panose="020B0604020202020204" pitchFamily="34" charset="0"/>
              <a:buChar char="•"/>
            </a:pPr>
            <a:r>
              <a:rPr lang="es-ES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Coordinación </a:t>
            </a:r>
            <a:r>
              <a:rPr lang="es-ES" sz="1600" dirty="0">
                <a:latin typeface="Segoe UI" panose="020B0502040204020203" pitchFamily="34" charset="0"/>
                <a:cs typeface="Segoe UI" panose="020B0502040204020203" pitchFamily="34" charset="0"/>
              </a:rPr>
              <a:t>para conformación de un grupo técnico experto (Comando para el MIP DF).</a:t>
            </a:r>
          </a:p>
          <a:p>
            <a:pPr algn="just"/>
            <a:endParaRPr lang="es-ES" sz="18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/>
            <a:r>
              <a:rPr lang="es-ES" sz="1800" b="1" dirty="0">
                <a:latin typeface="Segoe UI" panose="020B0502040204020203" pitchFamily="34" charset="0"/>
                <a:cs typeface="Segoe UI" panose="020B0502040204020203" pitchFamily="34" charset="0"/>
              </a:rPr>
              <a:t>Programa para prevenir la llegada de la Langosta Centroamericana: </a:t>
            </a:r>
            <a:endParaRPr lang="es-ES" sz="1800" b="1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 algn="just">
              <a:buFont typeface="Arial" panose="020B0604020202020204" pitchFamily="34" charset="0"/>
              <a:buChar char="•"/>
            </a:pPr>
            <a:r>
              <a:rPr lang="es-ES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Campaña </a:t>
            </a:r>
            <a:r>
              <a:rPr lang="es-ES" sz="1600" dirty="0">
                <a:latin typeface="Segoe UI" panose="020B0502040204020203" pitchFamily="34" charset="0"/>
                <a:cs typeface="Segoe UI" panose="020B0502040204020203" pitchFamily="34" charset="0"/>
              </a:rPr>
              <a:t>de divulgación: videos, </a:t>
            </a:r>
            <a:r>
              <a:rPr lang="es-ES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brochure</a:t>
            </a:r>
            <a:r>
              <a:rPr lang="es-ES" sz="1600" dirty="0">
                <a:latin typeface="Segoe UI" panose="020B0502040204020203" pitchFamily="34" charset="0"/>
                <a:cs typeface="Segoe UI" panose="020B0502040204020203" pitchFamily="34" charset="0"/>
              </a:rPr>
              <a:t>, afiches, </a:t>
            </a:r>
            <a:endParaRPr lang="es-ES" sz="16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 algn="just">
              <a:buFont typeface="Arial" panose="020B0604020202020204" pitchFamily="34" charset="0"/>
              <a:buChar char="•"/>
            </a:pPr>
            <a:r>
              <a:rPr lang="es-ES" sz="1600" dirty="0">
                <a:latin typeface="Segoe UI" panose="020B0502040204020203" pitchFamily="34" charset="0"/>
                <a:cs typeface="Segoe UI" panose="020B0502040204020203" pitchFamily="34" charset="0"/>
              </a:rPr>
              <a:t>A</a:t>
            </a:r>
            <a:r>
              <a:rPr lang="es-ES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compañamiento </a:t>
            </a:r>
            <a:r>
              <a:rPr lang="es-ES" sz="1600" dirty="0">
                <a:latin typeface="Segoe UI" panose="020B0502040204020203" pitchFamily="34" charset="0"/>
                <a:cs typeface="Segoe UI" panose="020B0502040204020203" pitchFamily="34" charset="0"/>
              </a:rPr>
              <a:t>a los países para acciones de MIP Langosta, </a:t>
            </a:r>
            <a:endParaRPr lang="es-ES" sz="16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971550" lvl="1" indent="-514350" algn="just">
              <a:buFont typeface="Arial" panose="020B0604020202020204" pitchFamily="34" charset="0"/>
              <a:buChar char="•"/>
            </a:pPr>
            <a:r>
              <a:rPr lang="es-ES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Desarrollo </a:t>
            </a:r>
            <a:r>
              <a:rPr lang="es-ES" sz="1600" dirty="0">
                <a:latin typeface="Segoe UI" panose="020B0502040204020203" pitchFamily="34" charset="0"/>
                <a:cs typeface="Segoe UI" panose="020B0502040204020203" pitchFamily="34" charset="0"/>
              </a:rPr>
              <a:t>de acciones a través de una consultoría especializada en: Alertas, vigilancia y simulacros de actuación  y Jornadas virtuales de </a:t>
            </a:r>
            <a:r>
              <a:rPr lang="es-ES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capacitación.</a:t>
            </a:r>
            <a:endParaRPr lang="es-ES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4118345" y="1137684"/>
            <a:ext cx="95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 flipV="1">
            <a:off x="-1874957" y="690241"/>
            <a:ext cx="531653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 flipV="1">
            <a:off x="-1874957" y="690241"/>
            <a:ext cx="531653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5" name="Grupo 4"/>
          <p:cNvGrpSpPr/>
          <p:nvPr/>
        </p:nvGrpSpPr>
        <p:grpSpPr>
          <a:xfrm>
            <a:off x="1662545" y="4017819"/>
            <a:ext cx="9000196" cy="2754458"/>
            <a:chOff x="2133600" y="3784313"/>
            <a:chExt cx="8778523" cy="2951018"/>
          </a:xfrm>
        </p:grpSpPr>
        <p:pic>
          <p:nvPicPr>
            <p:cNvPr id="2049" name="Picture 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4743" y="6334036"/>
              <a:ext cx="2333218" cy="3801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1" name="Grupo 10"/>
            <p:cNvGrpSpPr/>
            <p:nvPr/>
          </p:nvGrpSpPr>
          <p:grpSpPr>
            <a:xfrm>
              <a:off x="2133600" y="3784313"/>
              <a:ext cx="8778523" cy="2951018"/>
              <a:chOff x="744279" y="4128243"/>
              <a:chExt cx="7483598" cy="2719764"/>
            </a:xfrm>
          </p:grpSpPr>
          <p:pic>
            <p:nvPicPr>
              <p:cNvPr id="9" name="Imagen 8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055927" y="4274289"/>
                <a:ext cx="2966924" cy="2573718"/>
              </a:xfrm>
              <a:prstGeom prst="rect">
                <a:avLst/>
              </a:prstGeom>
            </p:spPr>
          </p:pic>
          <p:pic>
            <p:nvPicPr>
              <p:cNvPr id="2" name="Imagen 1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121776" y="4274289"/>
                <a:ext cx="2106101" cy="2514685"/>
              </a:xfrm>
              <a:prstGeom prst="rect">
                <a:avLst/>
              </a:prstGeom>
            </p:spPr>
          </p:pic>
          <p:pic>
            <p:nvPicPr>
              <p:cNvPr id="15" name="Picture 4"/>
              <p:cNvPicPr/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44279" y="4128243"/>
                <a:ext cx="2212723" cy="2197397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14" name="CuadroTexto 13"/>
          <p:cNvSpPr txBox="1"/>
          <p:nvPr/>
        </p:nvSpPr>
        <p:spPr>
          <a:xfrm>
            <a:off x="3806067" y="254999"/>
            <a:ext cx="7931888" cy="535531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defTabSz="914400">
              <a:lnSpc>
                <a:spcPct val="90000"/>
              </a:lnSpc>
              <a:spcBef>
                <a:spcPct val="0"/>
              </a:spcBef>
              <a:buNone/>
              <a:defRPr sz="3200" b="1">
                <a:solidFill>
                  <a:srgbClr val="00206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s-PA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Otros Programas Fitosanitarios</a:t>
            </a:r>
            <a:endParaRPr lang="en-US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817875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Slide Number Placeholder 10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dobe Fangsong Std R" pitchFamily="18" charset="-128"/>
                <a:ea typeface="Adobe Fangsong Std R" pitchFamily="18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dobe Fangsong Std R" pitchFamily="18" charset="-128"/>
                <a:ea typeface="Adobe Fangsong Std R" pitchFamily="18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dobe Fangsong Std R" pitchFamily="18" charset="-128"/>
                <a:ea typeface="Adobe Fangsong Std R" pitchFamily="18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dobe Fangsong Std R" pitchFamily="18" charset="-128"/>
                <a:ea typeface="Adobe Fangsong Std R" pitchFamily="18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dobe Fangsong Std R" pitchFamily="18" charset="-128"/>
                <a:ea typeface="Adobe Fangsong Std R" pitchFamily="18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dobe Fangsong Std R" pitchFamily="18" charset="-128"/>
                <a:ea typeface="Adobe Fangsong Std R" pitchFamily="18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dobe Fangsong Std R" pitchFamily="18" charset="-128"/>
                <a:ea typeface="Adobe Fangsong Std R" pitchFamily="18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dobe Fangsong Std R" pitchFamily="18" charset="-128"/>
                <a:ea typeface="Adobe Fangsong Std R" pitchFamily="18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dobe Fangsong Std R" pitchFamily="18" charset="-128"/>
                <a:ea typeface="Adobe Fangsong Std R" pitchFamily="18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41A23D1-A1E2-4191-9104-31B6992D8339}" type="slidenum">
              <a:rPr lang="it-IT" altLang="en-US" sz="1200">
                <a:solidFill>
                  <a:srgbClr val="7F7F7F"/>
                </a:solidFill>
                <a:latin typeface="Calibri" panose="020F0502020204030204" pitchFamily="34" charset="0"/>
              </a:rPr>
              <a:pPr>
                <a:spcBef>
                  <a:spcPct val="0"/>
                </a:spcBef>
                <a:buFontTx/>
                <a:buNone/>
              </a:pPr>
              <a:t>14</a:t>
            </a:fld>
            <a:endParaRPr lang="it-IT" altLang="en-US" sz="1200">
              <a:solidFill>
                <a:srgbClr val="7F7F7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3806067" y="254999"/>
            <a:ext cx="7931888" cy="535531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defTabSz="914400">
              <a:lnSpc>
                <a:spcPct val="90000"/>
              </a:lnSpc>
              <a:spcBef>
                <a:spcPct val="0"/>
              </a:spcBef>
              <a:buNone/>
              <a:defRPr sz="3200" b="1">
                <a:solidFill>
                  <a:srgbClr val="00206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s-PA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Otros Programas Fitosanitarios</a:t>
            </a:r>
            <a:endParaRPr lang="en-US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492378" y="1266882"/>
            <a:ext cx="11449272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="1" dirty="0" err="1">
                <a:latin typeface="Segoe UI" panose="020B0502040204020203" pitchFamily="34" charset="0"/>
                <a:cs typeface="Segoe UI" panose="020B0502040204020203" pitchFamily="34" charset="0"/>
              </a:rPr>
              <a:t>Fortalecimiento</a:t>
            </a:r>
            <a:r>
              <a:rPr lang="en-US" b="1" dirty="0">
                <a:latin typeface="Segoe UI" panose="020B0502040204020203" pitchFamily="34" charset="0"/>
                <a:cs typeface="Segoe UI" panose="020B0502040204020203" pitchFamily="34" charset="0"/>
              </a:rPr>
              <a:t> de </a:t>
            </a:r>
            <a:r>
              <a:rPr lang="en-US" b="1" dirty="0" err="1">
                <a:latin typeface="Segoe UI" panose="020B0502040204020203" pitchFamily="34" charset="0"/>
                <a:cs typeface="Segoe UI" panose="020B0502040204020203" pitchFamily="34" charset="0"/>
              </a:rPr>
              <a:t>Capacidades</a:t>
            </a:r>
            <a:r>
              <a:rPr lang="en-US" b="1" dirty="0">
                <a:latin typeface="Segoe UI" panose="020B0502040204020203" pitchFamily="34" charset="0"/>
                <a:cs typeface="Segoe UI" panose="020B0502040204020203" pitchFamily="34" charset="0"/>
              </a:rPr>
              <a:t> – </a:t>
            </a:r>
            <a:r>
              <a:rPr lang="en-US" b="1" dirty="0" err="1">
                <a:latin typeface="Segoe UI" panose="020B0502040204020203" pitchFamily="34" charset="0"/>
                <a:cs typeface="Segoe UI" panose="020B0502040204020203" pitchFamily="34" charset="0"/>
              </a:rPr>
              <a:t>Formato</a:t>
            </a:r>
            <a:r>
              <a:rPr lang="en-US" b="1" dirty="0">
                <a:latin typeface="Segoe UI" panose="020B0502040204020203" pitchFamily="34" charset="0"/>
                <a:cs typeface="Segoe UI" panose="020B0502040204020203" pitchFamily="34" charset="0"/>
              </a:rPr>
              <a:t> Virtual: </a:t>
            </a:r>
            <a:endParaRPr lang="en-US" b="1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s-ES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30 </a:t>
            </a:r>
            <a:r>
              <a:rPr lang="es-ES" sz="1600" dirty="0">
                <a:latin typeface="Segoe UI" panose="020B0502040204020203" pitchFamily="34" charset="0"/>
                <a:cs typeface="Segoe UI" panose="020B0502040204020203" pitchFamily="34" charset="0"/>
              </a:rPr>
              <a:t>sesiones en jornadas fitosanitarias con la participación de 90 expertos internacionales; 23,000 participantes y 71,000 visualizaciones. </a:t>
            </a:r>
            <a:endParaRPr lang="es-ES" sz="16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s-ES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Campaña </a:t>
            </a:r>
            <a:r>
              <a:rPr lang="es-ES" sz="1600" dirty="0">
                <a:latin typeface="Segoe UI" panose="020B0502040204020203" pitchFamily="34" charset="0"/>
                <a:cs typeface="Segoe UI" panose="020B0502040204020203" pitchFamily="34" charset="0"/>
              </a:rPr>
              <a:t>de comunicación para la  prevención COVID-19. </a:t>
            </a:r>
            <a:endParaRPr lang="es-ES" sz="16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s-ES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Preparación </a:t>
            </a:r>
            <a:r>
              <a:rPr lang="es-ES" sz="1600" dirty="0">
                <a:latin typeface="Segoe UI" panose="020B0502040204020203" pitchFamily="34" charset="0"/>
                <a:cs typeface="Segoe UI" panose="020B0502040204020203" pitchFamily="34" charset="0"/>
              </a:rPr>
              <a:t>actual del curso e-</a:t>
            </a:r>
            <a:r>
              <a:rPr lang="es-ES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learning</a:t>
            </a:r>
            <a:r>
              <a:rPr lang="es-ES" sz="1600" dirty="0">
                <a:latin typeface="Segoe UI" panose="020B0502040204020203" pitchFamily="34" charset="0"/>
                <a:cs typeface="Segoe UI" panose="020B0502040204020203" pitchFamily="34" charset="0"/>
              </a:rPr>
              <a:t> para emergencias en  sanidad vegetal  para 7000 técnicos. </a:t>
            </a:r>
          </a:p>
          <a:p>
            <a:pPr algn="just"/>
            <a:endParaRPr lang="es-ES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/>
            <a:r>
              <a:rPr lang="es-ES" b="1" dirty="0">
                <a:latin typeface="Segoe UI" panose="020B0502040204020203" pitchFamily="34" charset="0"/>
                <a:cs typeface="Segoe UI" panose="020B0502040204020203" pitchFamily="34" charset="0"/>
              </a:rPr>
              <a:t>Programa para el fortalecimiento de las capacidades de vigilancia, prevención y control de la enfermedad de los cítricos </a:t>
            </a:r>
            <a:r>
              <a:rPr lang="es-ES" b="1" dirty="0" err="1">
                <a:latin typeface="Segoe UI" panose="020B0502040204020203" pitchFamily="34" charset="0"/>
                <a:cs typeface="Segoe UI" panose="020B0502040204020203" pitchFamily="34" charset="0"/>
              </a:rPr>
              <a:t>Huanglongbing</a:t>
            </a:r>
            <a:r>
              <a:rPr lang="es-ES" b="1" dirty="0">
                <a:latin typeface="Segoe UI" panose="020B0502040204020203" pitchFamily="34" charset="0"/>
                <a:cs typeface="Segoe UI" panose="020B0502040204020203" pitchFamily="34" charset="0"/>
              </a:rPr>
              <a:t> (HLB) y su vector </a:t>
            </a:r>
            <a:r>
              <a:rPr lang="es-ES" b="1" i="1" dirty="0" err="1">
                <a:latin typeface="Segoe UI" panose="020B0502040204020203" pitchFamily="34" charset="0"/>
                <a:cs typeface="Segoe UI" panose="020B0502040204020203" pitchFamily="34" charset="0"/>
              </a:rPr>
              <a:t>Diaphorina</a:t>
            </a:r>
            <a:r>
              <a:rPr lang="es-ES" b="1" i="1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s-ES" b="1" i="1" dirty="0" err="1">
                <a:latin typeface="Segoe UI" panose="020B0502040204020203" pitchFamily="34" charset="0"/>
                <a:cs typeface="Segoe UI" panose="020B0502040204020203" pitchFamily="34" charset="0"/>
              </a:rPr>
              <a:t>citri</a:t>
            </a:r>
            <a:r>
              <a:rPr lang="es-ES" b="1" i="1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s-ES" b="1" dirty="0">
                <a:latin typeface="Segoe UI" panose="020B0502040204020203" pitchFamily="34" charset="0"/>
                <a:cs typeface="Segoe UI" panose="020B0502040204020203" pitchFamily="34" charset="0"/>
              </a:rPr>
              <a:t>en El Salvador y  Panamá: </a:t>
            </a:r>
            <a:r>
              <a:rPr lang="es-ES" dirty="0">
                <a:latin typeface="Segoe UI" panose="020B0502040204020203" pitchFamily="34" charset="0"/>
                <a:cs typeface="Segoe UI" panose="020B0502040204020203" pitchFamily="34" charset="0"/>
              </a:rPr>
              <a:t>se fortalecen las capacidades para la producción de plantas sanas de cítricos, y el programa de vigilancia y manejo.</a:t>
            </a:r>
          </a:p>
        </p:txBody>
      </p:sp>
      <p:grpSp>
        <p:nvGrpSpPr>
          <p:cNvPr id="4" name="Grupo 3"/>
          <p:cNvGrpSpPr/>
          <p:nvPr/>
        </p:nvGrpSpPr>
        <p:grpSpPr>
          <a:xfrm>
            <a:off x="1422401" y="4164796"/>
            <a:ext cx="9217892" cy="2356076"/>
            <a:chOff x="532447" y="4691269"/>
            <a:chExt cx="8611553" cy="2049158"/>
          </a:xfrm>
        </p:grpSpPr>
        <p:pic>
          <p:nvPicPr>
            <p:cNvPr id="2" name="Imagen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2447" y="4710223"/>
              <a:ext cx="2841331" cy="2011251"/>
            </a:xfrm>
            <a:prstGeom prst="rect">
              <a:avLst/>
            </a:prstGeom>
          </p:spPr>
        </p:pic>
        <p:pic>
          <p:nvPicPr>
            <p:cNvPr id="8" name="Imagen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52020" y="4691269"/>
              <a:ext cx="5791980" cy="204915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7918870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CuadroTexto 5"/>
          <p:cNvSpPr txBox="1"/>
          <p:nvPr/>
        </p:nvSpPr>
        <p:spPr>
          <a:xfrm>
            <a:off x="727587" y="1248697"/>
            <a:ext cx="9940413" cy="661720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r>
              <a:rPr lang="es-PA" sz="4000" b="1" dirty="0" smtClean="0">
                <a:solidFill>
                  <a:schemeClr val="accent1">
                    <a:lumMod val="75000"/>
                  </a:schemeClr>
                </a:solidFill>
              </a:rPr>
              <a:t>……. DESAFÍOS EN LA REGIÓN ….</a:t>
            </a:r>
            <a:endParaRPr lang="en-US" sz="4000" b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727587" y="2104103"/>
            <a:ext cx="10746658" cy="4708981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pPr algn="just">
              <a:spcAft>
                <a:spcPts val="600"/>
              </a:spcAft>
              <a:buClr>
                <a:srgbClr val="0070C0"/>
              </a:buClr>
              <a:buFont typeface="Wingdings" pitchFamily="2" charset="2"/>
              <a:buChar char="§"/>
            </a:pPr>
            <a:r>
              <a:rPr lang="es-ES" sz="2000" dirty="0" smtClean="0">
                <a:cs typeface="Segoe UI" panose="020B0502040204020203" pitchFamily="34" charset="0"/>
              </a:rPr>
              <a:t>Fortalecimiento </a:t>
            </a:r>
            <a:r>
              <a:rPr lang="es-ES" sz="2000" dirty="0">
                <a:cs typeface="Segoe UI" panose="020B0502040204020203" pitchFamily="34" charset="0"/>
              </a:rPr>
              <a:t>de las </a:t>
            </a:r>
            <a:r>
              <a:rPr lang="es-ES" sz="2000" b="1" dirty="0">
                <a:cs typeface="Segoe UI" panose="020B0502040204020203" pitchFamily="34" charset="0"/>
              </a:rPr>
              <a:t>capacidades de gestión de </a:t>
            </a:r>
            <a:r>
              <a:rPr lang="es-ES" sz="2000" b="1" dirty="0" smtClean="0">
                <a:cs typeface="Segoe UI" panose="020B0502040204020203" pitchFamily="34" charset="0"/>
              </a:rPr>
              <a:t>riesgos, para llevar a cabo los análisis de riesgos ( disponer de las ARP actualizados), </a:t>
            </a:r>
            <a:r>
              <a:rPr lang="es-ES" sz="2000" dirty="0" smtClean="0">
                <a:cs typeface="Segoe UI" panose="020B0502040204020203" pitchFamily="34" charset="0"/>
              </a:rPr>
              <a:t> </a:t>
            </a:r>
            <a:r>
              <a:rPr lang="es-ES" sz="2000" dirty="0">
                <a:cs typeface="Segoe UI" panose="020B0502040204020203" pitchFamily="34" charset="0"/>
              </a:rPr>
              <a:t>adaptación de las regulaciones, planes de acción </a:t>
            </a:r>
            <a:r>
              <a:rPr lang="es-ES" sz="2000" dirty="0" smtClean="0">
                <a:cs typeface="Segoe UI" panose="020B0502040204020203" pitchFamily="34" charset="0"/>
              </a:rPr>
              <a:t> nacionales y </a:t>
            </a:r>
            <a:r>
              <a:rPr lang="es-ES" sz="2000" dirty="0">
                <a:cs typeface="Segoe UI" panose="020B0502040204020203" pitchFamily="34" charset="0"/>
              </a:rPr>
              <a:t>de comunicación, capacidades de prevención, diagnóstico y </a:t>
            </a:r>
            <a:r>
              <a:rPr lang="es-ES" sz="2000" dirty="0" smtClean="0">
                <a:cs typeface="Segoe UI" panose="020B0502040204020203" pitchFamily="34" charset="0"/>
              </a:rPr>
              <a:t>contención.</a:t>
            </a:r>
          </a:p>
          <a:p>
            <a:pPr algn="just">
              <a:spcAft>
                <a:spcPts val="600"/>
              </a:spcAft>
              <a:buClr>
                <a:srgbClr val="0070C0"/>
              </a:buClr>
              <a:buFont typeface="Wingdings" pitchFamily="2" charset="2"/>
              <a:buChar char="§"/>
            </a:pPr>
            <a:r>
              <a:rPr lang="es-ES" sz="2000" dirty="0" smtClean="0">
                <a:cs typeface="Segoe UI" panose="020B0502040204020203" pitchFamily="34" charset="0"/>
              </a:rPr>
              <a:t> Movilización de recursos para incremento </a:t>
            </a:r>
            <a:r>
              <a:rPr lang="es-ES" sz="2000" dirty="0">
                <a:cs typeface="Segoe UI" panose="020B0502040204020203" pitchFamily="34" charset="0"/>
              </a:rPr>
              <a:t>en las </a:t>
            </a:r>
            <a:r>
              <a:rPr lang="es-ES" sz="2000" b="1" dirty="0">
                <a:cs typeface="Segoe UI" panose="020B0502040204020203" pitchFamily="34" charset="0"/>
              </a:rPr>
              <a:t>inversiones</a:t>
            </a:r>
            <a:r>
              <a:rPr lang="es-ES" sz="2000" dirty="0">
                <a:cs typeface="Segoe UI" panose="020B0502040204020203" pitchFamily="34" charset="0"/>
              </a:rPr>
              <a:t> regionales en </a:t>
            </a:r>
            <a:r>
              <a:rPr lang="es-ES" sz="2000" b="1" dirty="0">
                <a:cs typeface="Segoe UI" panose="020B0502040204020203" pitchFamily="34" charset="0"/>
              </a:rPr>
              <a:t>infraestructura</a:t>
            </a:r>
            <a:r>
              <a:rPr lang="es-ES" sz="2000" dirty="0">
                <a:cs typeface="Segoe UI" panose="020B0502040204020203" pitchFamily="34" charset="0"/>
              </a:rPr>
              <a:t> (laboratorio de referencia/servicios regionales, cuarentena externa/interna y bioseguridad, introducción de material vegetal), </a:t>
            </a:r>
            <a:r>
              <a:rPr lang="es-ES" sz="2000" b="1" dirty="0">
                <a:cs typeface="Segoe UI" panose="020B0502040204020203" pitchFamily="34" charset="0"/>
              </a:rPr>
              <a:t>tecnología </a:t>
            </a:r>
            <a:r>
              <a:rPr lang="es-ES" sz="2000" dirty="0">
                <a:cs typeface="Segoe UI" panose="020B0502040204020203" pitchFamily="34" charset="0"/>
              </a:rPr>
              <a:t>(adaptación e innovación) e </a:t>
            </a:r>
            <a:r>
              <a:rPr lang="es-ES" sz="2000" b="1" dirty="0">
                <a:cs typeface="Segoe UI" panose="020B0502040204020203" pitchFamily="34" charset="0"/>
              </a:rPr>
              <a:t>investigación</a:t>
            </a:r>
            <a:r>
              <a:rPr lang="es-ES" sz="2000" dirty="0">
                <a:cs typeface="Segoe UI" panose="020B0502040204020203" pitchFamily="34" charset="0"/>
              </a:rPr>
              <a:t> (resistencia, control biológico, …) </a:t>
            </a:r>
          </a:p>
          <a:p>
            <a:pPr algn="just">
              <a:spcAft>
                <a:spcPts val="600"/>
              </a:spcAft>
              <a:buClr>
                <a:srgbClr val="0070C0"/>
              </a:buClr>
              <a:buFont typeface="Wingdings" pitchFamily="2" charset="2"/>
              <a:buChar char="§"/>
            </a:pPr>
            <a:r>
              <a:rPr lang="es-ES" sz="2000" dirty="0">
                <a:cs typeface="Segoe UI" panose="020B0502040204020203" pitchFamily="34" charset="0"/>
              </a:rPr>
              <a:t> Atención específica a los </a:t>
            </a:r>
            <a:r>
              <a:rPr lang="es-ES" sz="2000" b="1" dirty="0">
                <a:cs typeface="Segoe UI" panose="020B0502040204020203" pitchFamily="34" charset="0"/>
              </a:rPr>
              <a:t>actores productivos más vulnerables</a:t>
            </a:r>
            <a:r>
              <a:rPr lang="es-ES" sz="2000" dirty="0">
                <a:cs typeface="Segoe UI" panose="020B0502040204020203" pitchFamily="34" charset="0"/>
              </a:rPr>
              <a:t>, incluyendo a micro y pequeños productores, asociaciones/cooperativas y ciertos encadenamientos productivos (transferencia y asistencia técnica, alternativas productivas, internalización de costos en precios, resguardo de la imagen)</a:t>
            </a:r>
          </a:p>
          <a:p>
            <a:pPr algn="just">
              <a:spcAft>
                <a:spcPts val="600"/>
              </a:spcAft>
              <a:buClr>
                <a:srgbClr val="0070C0"/>
              </a:buClr>
              <a:buFont typeface="Wingdings" pitchFamily="2" charset="2"/>
              <a:buChar char="§"/>
            </a:pPr>
            <a:r>
              <a:rPr lang="es-ES" sz="2000" dirty="0">
                <a:cs typeface="Segoe UI" panose="020B0502040204020203" pitchFamily="34" charset="0"/>
              </a:rPr>
              <a:t> Fomento de las confianzas, la articulación y la </a:t>
            </a:r>
            <a:r>
              <a:rPr lang="es-ES" sz="2000" b="1" dirty="0">
                <a:cs typeface="Segoe UI" panose="020B0502040204020203" pitchFamily="34" charset="0"/>
              </a:rPr>
              <a:t>concurrencia pública y privada </a:t>
            </a:r>
            <a:r>
              <a:rPr lang="es-ES" sz="2000" b="1" dirty="0" smtClean="0">
                <a:cs typeface="Segoe UI" panose="020B0502040204020203" pitchFamily="34" charset="0"/>
              </a:rPr>
              <a:t>.</a:t>
            </a:r>
          </a:p>
          <a:p>
            <a:pPr>
              <a:spcAft>
                <a:spcPts val="600"/>
              </a:spcAft>
              <a:buClr>
                <a:srgbClr val="0070C0"/>
              </a:buClr>
            </a:pPr>
            <a:endParaRPr lang="es-ES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44814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5FC05A-AE64-4E4A-A536-72DB6DB09B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Gracias!</a:t>
            </a:r>
          </a:p>
        </p:txBody>
      </p:sp>
      <p:sp>
        <p:nvSpPr>
          <p:cNvPr id="6" name="Marcador de texto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2901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296141985"/>
              </p:ext>
            </p:extLst>
          </p:nvPr>
        </p:nvGraphicFramePr>
        <p:xfrm>
          <a:off x="133350" y="1470967"/>
          <a:ext cx="11314228" cy="51640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33350" y="978199"/>
            <a:ext cx="10472306" cy="1343378"/>
          </a:xfrm>
        </p:spPr>
        <p:txBody>
          <a:bodyPr/>
          <a:lstStyle/>
          <a:p>
            <a:r>
              <a:rPr lang="en-US" sz="3200">
                <a:solidFill>
                  <a:srgbClr val="2669B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n-US" sz="3200" err="1">
                <a:solidFill>
                  <a:srgbClr val="2669B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agricultura</a:t>
            </a:r>
            <a:r>
              <a:rPr lang="en-US" sz="3200">
                <a:solidFill>
                  <a:srgbClr val="2669B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los </a:t>
            </a:r>
            <a:r>
              <a:rPr lang="en-US" sz="3200" err="1">
                <a:solidFill>
                  <a:srgbClr val="2669B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sistemas</a:t>
            </a:r>
            <a:r>
              <a:rPr lang="en-US" sz="3200">
                <a:solidFill>
                  <a:srgbClr val="2669B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err="1">
                <a:solidFill>
                  <a:srgbClr val="2669B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alimentarios</a:t>
            </a:r>
            <a:r>
              <a:rPr lang="en-US" sz="3200">
                <a:solidFill>
                  <a:srgbClr val="2669B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en ALC</a:t>
            </a:r>
            <a:endParaRPr lang="en-US" sz="3200" b="1"/>
          </a:p>
        </p:txBody>
      </p:sp>
      <p:pic>
        <p:nvPicPr>
          <p:cNvPr id="2050" name="Picture 2" descr="Communications materials – United Nations Sustainable Development">
            <a:extLst>
              <a:ext uri="{FF2B5EF4-FFF2-40B4-BE49-F238E27FC236}">
                <a16:creationId xmlns:a16="http://schemas.microsoft.com/office/drawing/2014/main" id="{26A0CDC8-A467-4B87-AE64-626BC32CED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4138" y="5167136"/>
            <a:ext cx="1808821" cy="1552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7054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AE1B491-B6F5-4F72-89D4-F1669AB785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69" r="18647" b="1"/>
          <a:stretch/>
        </p:blipFill>
        <p:spPr bwMode="auto">
          <a:xfrm>
            <a:off x="7620111" y="128119"/>
            <a:ext cx="1845254" cy="1845733"/>
          </a:xfrm>
          <a:custGeom>
            <a:avLst/>
            <a:gdLst>
              <a:gd name="connsiteX0" fmla="*/ 3028805 w 6057610"/>
              <a:gd name="connsiteY0" fmla="*/ 0 h 6057610"/>
              <a:gd name="connsiteX1" fmla="*/ 6057610 w 6057610"/>
              <a:gd name="connsiteY1" fmla="*/ 3028805 h 6057610"/>
              <a:gd name="connsiteX2" fmla="*/ 3028805 w 6057610"/>
              <a:gd name="connsiteY2" fmla="*/ 6057610 h 6057610"/>
              <a:gd name="connsiteX3" fmla="*/ 0 w 6057610"/>
              <a:gd name="connsiteY3" fmla="*/ 3028805 h 6057610"/>
              <a:gd name="connsiteX4" fmla="*/ 3028805 w 6057610"/>
              <a:gd name="connsiteY4" fmla="*/ 0 h 6057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7610" h="6057610">
                <a:moveTo>
                  <a:pt x="3028805" y="0"/>
                </a:moveTo>
                <a:cubicBezTo>
                  <a:pt x="4701568" y="0"/>
                  <a:pt x="6057610" y="1356042"/>
                  <a:pt x="6057610" y="3028805"/>
                </a:cubicBezTo>
                <a:cubicBezTo>
                  <a:pt x="6057610" y="4701568"/>
                  <a:pt x="4701568" y="6057610"/>
                  <a:pt x="3028805" y="6057610"/>
                </a:cubicBezTo>
                <a:cubicBezTo>
                  <a:pt x="1356042" y="6057610"/>
                  <a:pt x="0" y="4701568"/>
                  <a:pt x="0" y="3028805"/>
                </a:cubicBezTo>
                <a:cubicBezTo>
                  <a:pt x="0" y="1356042"/>
                  <a:pt x="1356042" y="0"/>
                  <a:pt x="3028805" y="0"/>
                </a:cubicBezTo>
                <a:close/>
              </a:path>
            </a:pathLst>
          </a:custGeom>
          <a:solidFill>
            <a:schemeClr val="bg1"/>
          </a:solidFill>
          <a:effectLst>
            <a:softEdge rad="0"/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6F910CE-FECF-4CCF-A487-23075D67FED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82" r="19099" b="-2"/>
          <a:stretch/>
        </p:blipFill>
        <p:spPr bwMode="auto">
          <a:xfrm>
            <a:off x="8566178" y="3759799"/>
            <a:ext cx="3625822" cy="3098201"/>
          </a:xfrm>
          <a:custGeom>
            <a:avLst/>
            <a:gdLst>
              <a:gd name="connsiteX0" fmla="*/ 1901420 w 3453522"/>
              <a:gd name="connsiteY0" fmla="*/ 0 h 2950205"/>
              <a:gd name="connsiteX1" fmla="*/ 3368648 w 3453522"/>
              <a:gd name="connsiteY1" fmla="*/ 691940 h 2950205"/>
              <a:gd name="connsiteX2" fmla="*/ 3453522 w 3453522"/>
              <a:gd name="connsiteY2" fmla="*/ 805440 h 2950205"/>
              <a:gd name="connsiteX3" fmla="*/ 3453522 w 3453522"/>
              <a:gd name="connsiteY3" fmla="*/ 2950205 h 2950205"/>
              <a:gd name="connsiteX4" fmla="*/ 316036 w 3453522"/>
              <a:gd name="connsiteY4" fmla="*/ 2950205 h 2950205"/>
              <a:gd name="connsiteX5" fmla="*/ 229491 w 3453522"/>
              <a:gd name="connsiteY5" fmla="*/ 2807749 h 2950205"/>
              <a:gd name="connsiteX6" fmla="*/ 0 w 3453522"/>
              <a:gd name="connsiteY6" fmla="*/ 1901419 h 2950205"/>
              <a:gd name="connsiteX7" fmla="*/ 1901420 w 3453522"/>
              <a:gd name="connsiteY7" fmla="*/ 0 h 2950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53522" h="2950205">
                <a:moveTo>
                  <a:pt x="1901420" y="0"/>
                </a:moveTo>
                <a:cubicBezTo>
                  <a:pt x="2492116" y="0"/>
                  <a:pt x="3019900" y="269355"/>
                  <a:pt x="3368648" y="691940"/>
                </a:cubicBezTo>
                <a:lnTo>
                  <a:pt x="3453522" y="805440"/>
                </a:lnTo>
                <a:lnTo>
                  <a:pt x="3453522" y="2950205"/>
                </a:lnTo>
                <a:lnTo>
                  <a:pt x="316036" y="2950205"/>
                </a:lnTo>
                <a:lnTo>
                  <a:pt x="229491" y="2807749"/>
                </a:lnTo>
                <a:cubicBezTo>
                  <a:pt x="83134" y="2538330"/>
                  <a:pt x="0" y="2229583"/>
                  <a:pt x="0" y="1901419"/>
                </a:cubicBezTo>
                <a:cubicBezTo>
                  <a:pt x="0" y="851294"/>
                  <a:pt x="851295" y="0"/>
                  <a:pt x="1901420" y="0"/>
                </a:cubicBezTo>
                <a:close/>
              </a:path>
            </a:pathLst>
          </a:custGeom>
          <a:noFill/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A76A890B-92AB-49C7-B7EA-E1E36B48BD3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14" r="1803" b="-1"/>
          <a:stretch/>
        </p:blipFill>
        <p:spPr bwMode="auto">
          <a:xfrm>
            <a:off x="9296031" y="925689"/>
            <a:ext cx="2726635" cy="2727345"/>
          </a:xfrm>
          <a:custGeom>
            <a:avLst/>
            <a:gdLst>
              <a:gd name="connsiteX0" fmla="*/ 3028805 w 6057610"/>
              <a:gd name="connsiteY0" fmla="*/ 0 h 6057610"/>
              <a:gd name="connsiteX1" fmla="*/ 6057610 w 6057610"/>
              <a:gd name="connsiteY1" fmla="*/ 3028805 h 6057610"/>
              <a:gd name="connsiteX2" fmla="*/ 3028805 w 6057610"/>
              <a:gd name="connsiteY2" fmla="*/ 6057610 h 6057610"/>
              <a:gd name="connsiteX3" fmla="*/ 0 w 6057610"/>
              <a:gd name="connsiteY3" fmla="*/ 3028805 h 6057610"/>
              <a:gd name="connsiteX4" fmla="*/ 3028805 w 6057610"/>
              <a:gd name="connsiteY4" fmla="*/ 0 h 6057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7610" h="6057610">
                <a:moveTo>
                  <a:pt x="3028805" y="0"/>
                </a:moveTo>
                <a:cubicBezTo>
                  <a:pt x="4701568" y="0"/>
                  <a:pt x="6057610" y="1356042"/>
                  <a:pt x="6057610" y="3028805"/>
                </a:cubicBezTo>
                <a:cubicBezTo>
                  <a:pt x="6057610" y="4701568"/>
                  <a:pt x="4701568" y="6057610"/>
                  <a:pt x="3028805" y="6057610"/>
                </a:cubicBezTo>
                <a:cubicBezTo>
                  <a:pt x="1356042" y="6057610"/>
                  <a:pt x="0" y="4701568"/>
                  <a:pt x="0" y="3028805"/>
                </a:cubicBezTo>
                <a:cubicBezTo>
                  <a:pt x="0" y="1356042"/>
                  <a:pt x="1356042" y="0"/>
                  <a:pt x="3028805" y="0"/>
                </a:cubicBezTo>
                <a:close/>
              </a:path>
            </a:pathLst>
          </a:custGeom>
          <a:noFill/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422820" y="1245264"/>
            <a:ext cx="7755467" cy="5007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2669B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Cambio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2669B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2669B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climático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2669B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en la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2669B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región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2669B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2860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5791C8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457200" marR="0" lvl="0" indent="-22860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Impactos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</a:t>
            </a:r>
            <a:r>
              <a:rPr lang="en-US" sz="2400" dirty="0">
                <a:solidFill>
                  <a:srgbClr val="0070C0"/>
                </a:solidFill>
                <a:latin typeface="Calibri Light" panose="020F0302020204030204"/>
              </a:rPr>
              <a:t>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n la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agricultura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22860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5791C8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457200" marR="0" lvl="0" indent="-22860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Incremento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en la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frecuencia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de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desastres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climáticos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, que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seguirán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multiplicándose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si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la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temperatura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en 2050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alcanza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más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de 2°C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.</a:t>
            </a:r>
          </a:p>
          <a:p>
            <a:pPr marL="457200" marR="0" lvl="0" indent="-22860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PA" sz="2400" b="1" dirty="0" smtClean="0">
                <a:solidFill>
                  <a:srgbClr val="0070C0"/>
                </a:solidFill>
                <a:latin typeface="Calibri Light" panose="020F0302020204030204"/>
              </a:rPr>
              <a:t>Incremento de las </a:t>
            </a:r>
            <a:r>
              <a:rPr lang="es-PA" sz="2400" b="1" dirty="0" err="1" smtClean="0">
                <a:solidFill>
                  <a:srgbClr val="0070C0"/>
                </a:solidFill>
                <a:latin typeface="Calibri Light" panose="020F0302020204030204"/>
              </a:rPr>
              <a:t>emegencias</a:t>
            </a:r>
            <a:r>
              <a:rPr lang="es-PA" sz="2400" b="1" dirty="0" smtClean="0">
                <a:solidFill>
                  <a:srgbClr val="0070C0"/>
                </a:solidFill>
                <a:latin typeface="Calibri Light" panose="020F0302020204030204"/>
              </a:rPr>
              <a:t> fito-zoosanitarias</a:t>
            </a:r>
            <a:r>
              <a:rPr lang="es-PA" sz="2400" dirty="0" smtClean="0">
                <a:solidFill>
                  <a:srgbClr val="0070C0"/>
                </a:solidFill>
                <a:latin typeface="Calibri Light" panose="020F0302020204030204"/>
              </a:rPr>
              <a:t>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5791C8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457200" marR="0" lvl="0" indent="-22860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 dirty="0">
                <a:solidFill>
                  <a:srgbClr val="0070C0"/>
                </a:solidFill>
                <a:latin typeface="Calibri Light" panose="020F0302020204030204"/>
              </a:rPr>
              <a:t>El sector </a:t>
            </a:r>
            <a:r>
              <a:rPr lang="en-US" sz="2400" dirty="0" err="1">
                <a:solidFill>
                  <a:srgbClr val="0070C0"/>
                </a:solidFill>
                <a:latin typeface="Calibri Light" panose="020F0302020204030204"/>
              </a:rPr>
              <a:t>ya</a:t>
            </a:r>
            <a:r>
              <a:rPr lang="en-US" sz="2400" dirty="0">
                <a:solidFill>
                  <a:srgbClr val="0070C0"/>
                </a:solidFill>
                <a:latin typeface="Calibri Light" panose="020F0302020204030204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Calibri Light" panose="020F0302020204030204"/>
              </a:rPr>
              <a:t>absorbe</a:t>
            </a:r>
            <a:r>
              <a:rPr lang="en-US" sz="2400" dirty="0">
                <a:solidFill>
                  <a:srgbClr val="0070C0"/>
                </a:solidFill>
                <a:latin typeface="Calibri Light" panose="020F0302020204030204"/>
              </a:rPr>
              <a:t>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26% de los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daños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y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pérdidas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provocados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por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desastres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climáticos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457200" marR="0" lvl="0" indent="-22860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83% de los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daños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y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pérdidas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provocados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por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sequía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son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absorbidos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por el sector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agrícola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, en particular los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cultivos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y la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ganadería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5791C8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5518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360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7095" y="2216129"/>
            <a:ext cx="11309683" cy="5013959"/>
          </a:xfrm>
        </p:spPr>
        <p:txBody>
          <a:bodyPr>
            <a:normAutofit/>
          </a:bodyPr>
          <a:lstStyle/>
          <a:p>
            <a:pPr algn="just"/>
            <a:r>
              <a:rPr lang="es-ES" sz="3200" b="1" i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 un contexto de cambio climático y un deterioro acelerado de los recursos naturales en ALC</a:t>
            </a:r>
          </a:p>
          <a:p>
            <a:pPr algn="just"/>
            <a:endParaRPr lang="es-ES" sz="3200" b="1" i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es-ES" sz="3200" b="1" i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¿Cómo puede la región sostener su contribución a la alimentación y la nutrición mundial, al tiempo que reduce los impactos ambientales de la agricultura</a:t>
            </a:r>
            <a:r>
              <a:rPr lang="es-ES" sz="3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just"/>
            <a:endParaRPr lang="es-E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es-E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¿ </a:t>
            </a:r>
            <a:r>
              <a:rPr lang="es-ES" sz="3200" b="1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Cómo atender en nuestra región los temas relacionados con la emergencias </a:t>
            </a:r>
            <a:r>
              <a:rPr lang="es-ES" sz="3200" b="1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fito-zoosanitarias</a:t>
            </a:r>
            <a:r>
              <a:rPr lang="es-E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9547FA4-ABBA-4714-9F67-6D939CD5E669}"/>
              </a:ext>
            </a:extLst>
          </p:cNvPr>
          <p:cNvSpPr/>
          <p:nvPr/>
        </p:nvSpPr>
        <p:spPr>
          <a:xfrm>
            <a:off x="288642" y="1294349"/>
            <a:ext cx="43384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>
                <a:solidFill>
                  <a:srgbClr val="0070C0"/>
                </a:solidFill>
                <a:latin typeface="Calibri" panose="020F0502020204030204"/>
              </a:rPr>
              <a:t>EL DESAFÍO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5264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8777" y="2591318"/>
            <a:ext cx="5145635" cy="3430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3200" y="1505395"/>
            <a:ext cx="10927644" cy="593557"/>
          </a:xfrm>
        </p:spPr>
        <p:txBody>
          <a:bodyPr>
            <a:noAutofit/>
          </a:bodyPr>
          <a:lstStyle/>
          <a:p>
            <a:r>
              <a:rPr lang="es-ES" sz="2000" b="1">
                <a:solidFill>
                  <a:schemeClr val="tx1"/>
                </a:solidFill>
              </a:rPr>
              <a:t>La transformación hacia una agricultura más sostenible y resiliente se logrará a través de la innovación tecnológica y la revolución digital y no a costa de nuestro patrimonio natural.</a:t>
            </a:r>
            <a:endParaRPr lang="en-US" sz="2000" b="1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-401052" y="401055"/>
            <a:ext cx="11630525" cy="1074819"/>
          </a:xfrm>
        </p:spPr>
        <p:txBody>
          <a:bodyPr/>
          <a:lstStyle/>
          <a:p>
            <a:pPr algn="ctr"/>
            <a:r>
              <a:rPr lang="es-ES" sz="3200" b="1">
                <a:solidFill>
                  <a:schemeClr val="accent1">
                    <a:lumMod val="75000"/>
                  </a:schemeClr>
                </a:solidFill>
              </a:rPr>
              <a:t>LA INNOVACION ES CLAVE PARA LA TRANSFORMACION</a:t>
            </a:r>
            <a:endParaRPr lang="en-US" sz="3200" b="1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27071" y="3191086"/>
            <a:ext cx="508379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srgbClr val="5791C8">
                    <a:lumMod val="75000"/>
                  </a:srgbClr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Innovación tecnológica: </a:t>
            </a:r>
            <a:r>
              <a:rPr kumimoji="0" lang="es-ES" sz="2000" i="0" u="none" strike="noStrike" kern="1200" cap="none" spc="0" normalizeH="0" baseline="0" noProof="0" dirty="0">
                <a:ln>
                  <a:noFill/>
                </a:ln>
                <a:solidFill>
                  <a:srgbClr val="5791C8">
                    <a:lumMod val="75000"/>
                  </a:srgbClr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agricultura de precisión, imágenes satelitales, drones, plataformas de monitoreo en tiempo real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rgbClr val="5791C8">
                  <a:lumMod val="75000"/>
                </a:srgbClr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srgbClr val="5791C8">
                    <a:lumMod val="75000"/>
                  </a:srgbClr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Revolución digital</a:t>
            </a:r>
            <a:r>
              <a:rPr kumimoji="0" lang="es-ES" sz="2000" i="0" u="none" strike="noStrike" kern="1200" cap="none" spc="0" normalizeH="0" baseline="0" noProof="0" dirty="0">
                <a:ln>
                  <a:noFill/>
                </a:ln>
                <a:solidFill>
                  <a:srgbClr val="5791C8">
                    <a:lumMod val="75000"/>
                  </a:srgbClr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: </a:t>
            </a:r>
            <a:r>
              <a:rPr kumimoji="0" lang="es-ES" sz="2000" i="0" u="none" strike="noStrike" kern="1200" cap="none" spc="0" normalizeH="0" baseline="0" noProof="0" dirty="0" err="1">
                <a:ln>
                  <a:noFill/>
                </a:ln>
                <a:solidFill>
                  <a:srgbClr val="5791C8">
                    <a:lumMod val="75000"/>
                  </a:srgbClr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IoT</a:t>
            </a:r>
            <a:r>
              <a:rPr kumimoji="0" lang="es-ES" sz="2000" i="0" u="none" strike="noStrike" kern="1200" cap="none" spc="0" normalizeH="0" baseline="0" noProof="0" dirty="0">
                <a:ln>
                  <a:noFill/>
                </a:ln>
                <a:solidFill>
                  <a:srgbClr val="5791C8">
                    <a:lumMod val="75000"/>
                  </a:srgbClr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, Inteligencia Artificial, Big Data, Machine </a:t>
            </a:r>
            <a:r>
              <a:rPr kumimoji="0" lang="es-ES" sz="2000" i="0" u="none" strike="noStrike" kern="1200" cap="none" spc="0" normalizeH="0" baseline="0" noProof="0" dirty="0" err="1">
                <a:ln>
                  <a:noFill/>
                </a:ln>
                <a:solidFill>
                  <a:srgbClr val="5791C8">
                    <a:lumMod val="75000"/>
                  </a:srgbClr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Learning</a:t>
            </a:r>
            <a:r>
              <a:rPr kumimoji="0" lang="es-ES" sz="2000" i="0" u="none" strike="noStrike" kern="1200" cap="none" spc="0" normalizeH="0" baseline="0" noProof="0" dirty="0">
                <a:ln>
                  <a:noFill/>
                </a:ln>
                <a:solidFill>
                  <a:srgbClr val="5791C8">
                    <a:lumMod val="75000"/>
                  </a:srgbClr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, Block </a:t>
            </a:r>
            <a:r>
              <a:rPr kumimoji="0" lang="es-ES" sz="2000" i="0" u="none" strike="noStrike" kern="1200" cap="none" spc="0" normalizeH="0" baseline="0" noProof="0" dirty="0" err="1">
                <a:ln>
                  <a:noFill/>
                </a:ln>
                <a:solidFill>
                  <a:srgbClr val="5791C8">
                    <a:lumMod val="75000"/>
                  </a:srgbClr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Chain</a:t>
            </a:r>
            <a:endParaRPr kumimoji="0" lang="en-US" sz="2000" i="0" u="none" strike="noStrike" kern="1200" cap="none" spc="0" normalizeH="0" baseline="0" noProof="0" dirty="0">
              <a:ln>
                <a:noFill/>
              </a:ln>
              <a:solidFill>
                <a:srgbClr val="5791C8">
                  <a:lumMod val="75000"/>
                </a:srgbClr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330804" y="2442704"/>
            <a:ext cx="5876325" cy="415498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PA" sz="2400" b="1" dirty="0" smtClean="0">
                <a:solidFill>
                  <a:schemeClr val="accent1">
                    <a:lumMod val="75000"/>
                  </a:schemeClr>
                </a:solidFill>
              </a:rPr>
              <a:t>Aplicación en la esfera  fitosanitaria:</a:t>
            </a:r>
            <a:endParaRPr lang="en-US" sz="2400" b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380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6252" y="1558532"/>
            <a:ext cx="6535114" cy="4356743"/>
          </a:xfrm>
          <a:prstGeom prst="rect">
            <a:avLst/>
          </a:prstGeom>
        </p:spPr>
      </p:pic>
      <p:sp>
        <p:nvSpPr>
          <p:cNvPr id="13" name="Rectángulo 12"/>
          <p:cNvSpPr/>
          <p:nvPr/>
        </p:nvSpPr>
        <p:spPr>
          <a:xfrm>
            <a:off x="0" y="3736904"/>
            <a:ext cx="10632504" cy="1656184"/>
          </a:xfrm>
          <a:prstGeom prst="rect">
            <a:avLst/>
          </a:prstGeom>
          <a:solidFill>
            <a:schemeClr val="accent1">
              <a:lumMod val="60000"/>
              <a:lumOff val="40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CL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CuadroTexto 13"/>
          <p:cNvSpPr txBox="1"/>
          <p:nvPr/>
        </p:nvSpPr>
        <p:spPr>
          <a:xfrm>
            <a:off x="419708" y="4241830"/>
            <a:ext cx="9793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SV" sz="3600" b="1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Sanidad Vegetal</a:t>
            </a:r>
            <a:endParaRPr lang="es-SV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45965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4090" y="1558532"/>
            <a:ext cx="5057276" cy="4356743"/>
          </a:xfrm>
          <a:prstGeom prst="rect">
            <a:avLst/>
          </a:prstGeom>
        </p:spPr>
      </p:pic>
      <p:sp>
        <p:nvSpPr>
          <p:cNvPr id="14" name="CuadroTexto 13"/>
          <p:cNvSpPr txBox="1"/>
          <p:nvPr/>
        </p:nvSpPr>
        <p:spPr>
          <a:xfrm>
            <a:off x="419708" y="4241830"/>
            <a:ext cx="9793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SV" sz="3600" b="1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Sanidad Vegetal</a:t>
            </a:r>
            <a:endParaRPr lang="es-SV" sz="3600" b="1" dirty="0">
              <a:solidFill>
                <a:schemeClr val="bg1"/>
              </a:solidFill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68826" y="1558532"/>
            <a:ext cx="6725263" cy="4293483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r>
              <a:rPr lang="es-PA" sz="2400" b="1" dirty="0"/>
              <a:t>PROYECTOS EN EJECUCIÓN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PA" b="1" dirty="0"/>
              <a:t>TCP/RLA/3724 “</a:t>
            </a:r>
            <a:r>
              <a:rPr lang="es-ES" b="1" dirty="0"/>
              <a:t>Fortalecimiento de las capacidades regionales para la vigilancia, prevención, y manejo frente a la eventual propagación de la marchitez por Fusarium, causada por la raza 4 Tropical del hongo </a:t>
            </a:r>
            <a:r>
              <a:rPr lang="es-ES" b="1" i="1" dirty="0"/>
              <a:t>Fusarium </a:t>
            </a:r>
            <a:r>
              <a:rPr lang="es-ES" b="1" i="1" dirty="0" err="1"/>
              <a:t>oxysporum</a:t>
            </a:r>
            <a:r>
              <a:rPr lang="es-ES" b="1" i="1" dirty="0"/>
              <a:t> f</a:t>
            </a:r>
            <a:r>
              <a:rPr lang="es-ES" b="1" dirty="0"/>
              <a:t>. </a:t>
            </a:r>
            <a:r>
              <a:rPr lang="es-ES" b="1" dirty="0" err="1"/>
              <a:t>sp</a:t>
            </a:r>
            <a:r>
              <a:rPr lang="es-ES" b="1" dirty="0"/>
              <a:t>. </a:t>
            </a:r>
            <a:r>
              <a:rPr lang="es-ES" b="1" i="1" dirty="0" err="1"/>
              <a:t>cubense</a:t>
            </a:r>
            <a:r>
              <a:rPr lang="es-ES" b="1" dirty="0"/>
              <a:t> (</a:t>
            </a:r>
            <a:r>
              <a:rPr lang="es-ES" b="1" dirty="0" err="1"/>
              <a:t>Foc</a:t>
            </a:r>
            <a:r>
              <a:rPr lang="es-ES" b="1" dirty="0"/>
              <a:t> R4T)”</a:t>
            </a:r>
          </a:p>
          <a:p>
            <a:endParaRPr lang="en-US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dirty="0"/>
              <a:t> </a:t>
            </a:r>
            <a:r>
              <a:rPr lang="it-IT" b="1" dirty="0"/>
              <a:t>TCP/SLM/3803 </a:t>
            </a:r>
            <a:r>
              <a:rPr lang="es-ES" b="1" dirty="0"/>
              <a:t>Reducción del riesgo en agricultura ante amenazas fito-zoosanitarias y climáticas en la Región SICA, en un contexto COVID-19. </a:t>
            </a:r>
          </a:p>
          <a:p>
            <a:pPr algn="just"/>
            <a:endParaRPr lang="es-ES" b="1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b="1" dirty="0"/>
              <a:t>TCP/RLA/3810 “ Asistencia técnica para la </a:t>
            </a:r>
            <a:r>
              <a:rPr lang="es-ES" b="1" dirty="0" err="1"/>
              <a:t>gestíón</a:t>
            </a:r>
            <a:r>
              <a:rPr lang="es-ES" b="1" dirty="0"/>
              <a:t> y coordinación de la emergencia </a:t>
            </a:r>
            <a:r>
              <a:rPr lang="es-ES" b="1" dirty="0" err="1"/>
              <a:t>fitosanitria</a:t>
            </a:r>
            <a:r>
              <a:rPr lang="es-ES" b="1" dirty="0"/>
              <a:t> para Fusarium raza 4 Tropical en los países de la Comunidad Andina “.</a:t>
            </a:r>
            <a:endParaRPr lang="en-US" b="1" dirty="0"/>
          </a:p>
          <a:p>
            <a:endParaRPr lang="en-US" dirty="0" smtClean="0"/>
          </a:p>
        </p:txBody>
      </p:sp>
      <p:sp>
        <p:nvSpPr>
          <p:cNvPr id="3" name="CuadroTexto 2"/>
          <p:cNvSpPr txBox="1"/>
          <p:nvPr/>
        </p:nvSpPr>
        <p:spPr>
          <a:xfrm>
            <a:off x="4208206" y="92836"/>
            <a:ext cx="7643159" cy="969496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r>
              <a:rPr lang="en-US" sz="2000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Programa</a:t>
            </a:r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de </a:t>
            </a:r>
            <a:r>
              <a:rPr lang="en-US" sz="2000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Prevención</a:t>
            </a:r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de la </a:t>
            </a:r>
            <a:r>
              <a:rPr lang="en-US" sz="2000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Marchitez</a:t>
            </a:r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por Fusarium Raza 4 Tropical del </a:t>
            </a:r>
            <a:r>
              <a:rPr lang="en-US" sz="2000" b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Banano</a:t>
            </a:r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(MF-R4T)</a:t>
            </a:r>
          </a:p>
          <a:p>
            <a:endParaRPr lang="en-US" sz="20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934895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Slide Number Placeholder 10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dobe Fangsong Std R" pitchFamily="18" charset="-128"/>
                <a:ea typeface="Adobe Fangsong Std R" pitchFamily="18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dobe Fangsong Std R" pitchFamily="18" charset="-128"/>
                <a:ea typeface="Adobe Fangsong Std R" pitchFamily="18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dobe Fangsong Std R" pitchFamily="18" charset="-128"/>
                <a:ea typeface="Adobe Fangsong Std R" pitchFamily="18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dobe Fangsong Std R" pitchFamily="18" charset="-128"/>
                <a:ea typeface="Adobe Fangsong Std R" pitchFamily="18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dobe Fangsong Std R" pitchFamily="18" charset="-128"/>
                <a:ea typeface="Adobe Fangsong Std R" pitchFamily="18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dobe Fangsong Std R" pitchFamily="18" charset="-128"/>
                <a:ea typeface="Adobe Fangsong Std R" pitchFamily="18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dobe Fangsong Std R" pitchFamily="18" charset="-128"/>
                <a:ea typeface="Adobe Fangsong Std R" pitchFamily="18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dobe Fangsong Std R" pitchFamily="18" charset="-128"/>
                <a:ea typeface="Adobe Fangsong Std R" pitchFamily="18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dobe Fangsong Std R" pitchFamily="18" charset="-128"/>
                <a:ea typeface="Adobe Fangsong Std R" pitchFamily="18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41A23D1-A1E2-4191-9104-31B6992D8339}" type="slidenum">
              <a:rPr lang="it-IT" altLang="en-US" sz="1200">
                <a:solidFill>
                  <a:srgbClr val="7F7F7F"/>
                </a:solidFill>
                <a:latin typeface="Calibri" panose="020F0502020204030204" pitchFamily="34" charset="0"/>
              </a:rPr>
              <a:pPr>
                <a:spcBef>
                  <a:spcPct val="0"/>
                </a:spcBef>
                <a:buFontTx/>
                <a:buNone/>
              </a:pPr>
              <a:t>8</a:t>
            </a:fld>
            <a:endParaRPr lang="it-IT" altLang="en-US" sz="1200">
              <a:solidFill>
                <a:srgbClr val="7F7F7F"/>
              </a:solidFill>
              <a:latin typeface="Calibri" panose="020F0502020204030204" pitchFamily="34" charset="0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3798437" y="96743"/>
            <a:ext cx="7992888" cy="978729"/>
          </a:xfrm>
          <a:prstGeom prst="rect">
            <a:avLst/>
          </a:prstGeom>
        </p:spPr>
        <p:txBody>
          <a:bodyPr>
            <a:noAutofit/>
          </a:bodyPr>
          <a:lstStyle>
            <a:lvl1pPr defTabSz="914400">
              <a:lnSpc>
                <a:spcPct val="90000"/>
              </a:lnSpc>
              <a:spcBef>
                <a:spcPct val="0"/>
              </a:spcBef>
              <a:buNone/>
              <a:defRPr sz="3200" b="1">
                <a:solidFill>
                  <a:srgbClr val="00206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Programa</a:t>
            </a: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de </a:t>
            </a:r>
            <a:r>
              <a:rPr lang="en-US" sz="2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Prevención</a:t>
            </a: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de la </a:t>
            </a:r>
            <a:r>
              <a:rPr lang="en-US" sz="2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Marchitez</a:t>
            </a: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por Fusarium Raza 4 Tropical del Banano (MF-R4T)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491652" y="1101992"/>
            <a:ext cx="1025282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1800" dirty="0">
                <a:latin typeface="Segoe UI" panose="020B0502040204020203" pitchFamily="34" charset="0"/>
                <a:cs typeface="Segoe UI" panose="020B0502040204020203" pitchFamily="34" charset="0"/>
              </a:rPr>
              <a:t>Presencia de MF-R4T en la Guajira, Colombia( 2019) y  Piura, Peru ( 2021). </a:t>
            </a:r>
            <a:r>
              <a:rPr lang="en-US" sz="1800" b="1" dirty="0">
                <a:latin typeface="Segoe UI" panose="020B0502040204020203" pitchFamily="34" charset="0"/>
                <a:cs typeface="Segoe UI" panose="020B0502040204020203" pitchFamily="34" charset="0"/>
              </a:rPr>
              <a:t>La  region del SICA sin reportes </a:t>
            </a:r>
            <a:r>
              <a:rPr lang="en-US" sz="1800" dirty="0">
                <a:latin typeface="Segoe UI" panose="020B0502040204020203" pitchFamily="34" charset="0"/>
                <a:cs typeface="Segoe UI" panose="020B0502040204020203" pitchFamily="34" charset="0"/>
              </a:rPr>
              <a:t>de  MF-R4T</a:t>
            </a:r>
            <a:r>
              <a:rPr lang="en-US" sz="1800" dirty="0" smtClean="0">
                <a:latin typeface="Segoe UI" panose="020B0502040204020203" pitchFamily="34" charset="0"/>
                <a:cs typeface="Segoe UI" panose="020B0502040204020203" pitchFamily="34" charset="0"/>
              </a:rPr>
              <a:t>. Atención a </a:t>
            </a:r>
            <a:r>
              <a:rPr lang="en-US" dirty="0" smtClean="0">
                <a:latin typeface="Segoe UI" panose="020B0502040204020203" pitchFamily="34" charset="0"/>
                <a:cs typeface="Segoe UI" panose="020B0502040204020203" pitchFamily="34" charset="0"/>
              </a:rPr>
              <a:t>la emergencia Fitosanitaria en  Colombia y Perú.</a:t>
            </a:r>
            <a:endParaRPr lang="en-US" sz="18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1800" b="1" dirty="0">
                <a:latin typeface="Segoe UI" panose="020B0502040204020203" pitchFamily="34" charset="0"/>
                <a:cs typeface="Segoe UI" panose="020B0502040204020203" pitchFamily="34" charset="0"/>
              </a:rPr>
              <a:t>Elaboración del  plan de acción subregional </a:t>
            </a:r>
            <a:r>
              <a:rPr lang="es-ES" sz="1800" dirty="0">
                <a:latin typeface="Segoe UI" panose="020B0502040204020203" pitchFamily="34" charset="0"/>
                <a:cs typeface="Segoe UI" panose="020B0502040204020203" pitchFamily="34" charset="0"/>
              </a:rPr>
              <a:t>para la prevención y manejo de la MF-R4T.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1800" b="1" dirty="0">
                <a:latin typeface="Segoe UI" panose="020B0502040204020203" pitchFamily="34" charset="0"/>
                <a:cs typeface="Segoe UI" panose="020B0502040204020203" pitchFamily="34" charset="0"/>
              </a:rPr>
              <a:t>Simulacros para la exclusión, prevención y erradicación de primeros brotes de la MF-R4T </a:t>
            </a:r>
            <a:r>
              <a:rPr lang="es-ES" sz="1800" dirty="0">
                <a:latin typeface="Segoe UI" panose="020B0502040204020203" pitchFamily="34" charset="0"/>
                <a:cs typeface="Segoe UI" panose="020B0502040204020203" pitchFamily="34" charset="0"/>
              </a:rPr>
              <a:t>a nivel regional (Nicaragua, Honduras, Costa Rica, RD, Panamá, ELS, Belice, Guatemala, Ecuador)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1800" b="1" dirty="0">
                <a:latin typeface="Segoe UI" panose="020B0502040204020203" pitchFamily="34" charset="0"/>
                <a:cs typeface="Segoe UI" panose="020B0502040204020203" pitchFamily="34" charset="0"/>
              </a:rPr>
              <a:t>Campaña de divulgación</a:t>
            </a:r>
            <a:r>
              <a:rPr lang="es-ES" sz="1800" dirty="0">
                <a:latin typeface="Segoe UI" panose="020B0502040204020203" pitchFamily="34" charset="0"/>
                <a:cs typeface="Segoe UI" panose="020B0502040204020203" pitchFamily="34" charset="0"/>
              </a:rPr>
              <a:t>: videos, afiches, </a:t>
            </a:r>
            <a:r>
              <a:rPr lang="es-ES" sz="1800" dirty="0" err="1">
                <a:latin typeface="Segoe UI" panose="020B0502040204020203" pitchFamily="34" charset="0"/>
                <a:cs typeface="Segoe UI" panose="020B0502040204020203" pitchFamily="34" charset="0"/>
              </a:rPr>
              <a:t>brochure</a:t>
            </a:r>
            <a:r>
              <a:rPr lang="es-ES" sz="1800" dirty="0">
                <a:latin typeface="Segoe UI" panose="020B0502040204020203" pitchFamily="34" charset="0"/>
                <a:cs typeface="Segoe UI" panose="020B0502040204020203" pitchFamily="34" charset="0"/>
              </a:rPr>
              <a:t> y protocolos de bioseguridad.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1800" dirty="0">
                <a:latin typeface="Segoe UI" panose="020B0502040204020203" pitchFamily="34" charset="0"/>
                <a:cs typeface="Segoe UI" panose="020B0502040204020203" pitchFamily="34" charset="0"/>
              </a:rPr>
              <a:t>Participación en misiones técnicas especializadas: Ecuador y Colombia</a:t>
            </a:r>
            <a:r>
              <a:rPr lang="es-ES" sz="1800" dirty="0" smtClean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dirty="0" smtClean="0">
                <a:latin typeface="Segoe UI" panose="020B0502040204020203" pitchFamily="34" charset="0"/>
                <a:cs typeface="Segoe UI" panose="020B0502040204020203" pitchFamily="34" charset="0"/>
              </a:rPr>
              <a:t>Acciones de capacitación a nivel de toda la región de América Latina y Caribe en temas relacionados con bioseguridad, prevención , vigilancia, diagnóstico, manejo de la enfermedad</a:t>
            </a:r>
            <a:endParaRPr lang="es-ES" sz="18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8" name="Grupo 7"/>
          <p:cNvGrpSpPr/>
          <p:nvPr/>
        </p:nvGrpSpPr>
        <p:grpSpPr>
          <a:xfrm>
            <a:off x="658173" y="3839624"/>
            <a:ext cx="10962840" cy="2721174"/>
            <a:chOff x="14702" y="4678326"/>
            <a:chExt cx="9129297" cy="2179674"/>
          </a:xfrm>
        </p:grpSpPr>
        <p:pic>
          <p:nvPicPr>
            <p:cNvPr id="1026" name="Picture 32" descr="A group of people posing for a photo&#10;&#10;Description automatically generated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02" y="4820858"/>
              <a:ext cx="2775781" cy="2034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Imagen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27232" y="4764018"/>
              <a:ext cx="2683981" cy="2091593"/>
            </a:xfrm>
            <a:prstGeom prst="rect">
              <a:avLst/>
            </a:prstGeom>
          </p:spPr>
        </p:pic>
        <p:pic>
          <p:nvPicPr>
            <p:cNvPr id="6" name="Imagen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790483" y="4678326"/>
              <a:ext cx="1636749" cy="2179674"/>
            </a:xfrm>
            <a:prstGeom prst="rect">
              <a:avLst/>
            </a:prstGeom>
          </p:spPr>
        </p:pic>
        <p:pic>
          <p:nvPicPr>
            <p:cNvPr id="7" name="Imagen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111212" y="4779084"/>
              <a:ext cx="2032787" cy="20789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46131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Slide Number Placeholder 10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dobe Fangsong Std R" pitchFamily="18" charset="-128"/>
                <a:ea typeface="Adobe Fangsong Std R" pitchFamily="18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dobe Fangsong Std R" pitchFamily="18" charset="-128"/>
                <a:ea typeface="Adobe Fangsong Std R" pitchFamily="18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dobe Fangsong Std R" pitchFamily="18" charset="-128"/>
                <a:ea typeface="Adobe Fangsong Std R" pitchFamily="18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dobe Fangsong Std R" pitchFamily="18" charset="-128"/>
                <a:ea typeface="Adobe Fangsong Std R" pitchFamily="18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dobe Fangsong Std R" pitchFamily="18" charset="-128"/>
                <a:ea typeface="Adobe Fangsong Std R" pitchFamily="18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dobe Fangsong Std R" pitchFamily="18" charset="-128"/>
                <a:ea typeface="Adobe Fangsong Std R" pitchFamily="18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dobe Fangsong Std R" pitchFamily="18" charset="-128"/>
                <a:ea typeface="Adobe Fangsong Std R" pitchFamily="18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dobe Fangsong Std R" pitchFamily="18" charset="-128"/>
                <a:ea typeface="Adobe Fangsong Std R" pitchFamily="18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dobe Fangsong Std R" pitchFamily="18" charset="-128"/>
                <a:ea typeface="Adobe Fangsong Std R" pitchFamily="18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41A23D1-A1E2-4191-9104-31B6992D8339}" type="slidenum">
              <a:rPr lang="it-IT" altLang="en-US" sz="1200">
                <a:solidFill>
                  <a:srgbClr val="7F7F7F"/>
                </a:solidFill>
                <a:latin typeface="Calibri" panose="020F0502020204030204" pitchFamily="34" charset="0"/>
              </a:rPr>
              <a:pPr>
                <a:spcBef>
                  <a:spcPct val="0"/>
                </a:spcBef>
                <a:buFontTx/>
                <a:buNone/>
              </a:pPr>
              <a:t>9</a:t>
            </a:fld>
            <a:endParaRPr lang="it-IT" altLang="en-US" sz="1200">
              <a:solidFill>
                <a:srgbClr val="7F7F7F"/>
              </a:solidFill>
              <a:latin typeface="Calibri" panose="020F0502020204030204" pitchFamily="34" charset="0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537259" y="1387120"/>
            <a:ext cx="1094521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000" b="1" dirty="0">
                <a:latin typeface="Segoe UI" panose="020B0502040204020203" pitchFamily="34" charset="0"/>
                <a:cs typeface="Segoe UI" panose="020B0502040204020203" pitchFamily="34" charset="0"/>
              </a:rPr>
              <a:t>Talleres y  jornadas fitosanitarias  para el fortalecimiento de </a:t>
            </a:r>
            <a:r>
              <a:rPr lang="es-ES" sz="20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capacidades a nivel de ALC</a:t>
            </a:r>
            <a:r>
              <a:rPr lang="es-ES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s-ES" sz="2000" dirty="0">
                <a:latin typeface="Segoe UI" panose="020B0502040204020203" pitchFamily="34" charset="0"/>
                <a:cs typeface="Segoe UI" panose="020B0502040204020203" pitchFamily="34" charset="0"/>
              </a:rPr>
              <a:t>en: diagnóstico, bioseguridad, medidas fitosanitarias, alternativas de manejo, capacidad de respuesta de los países ante emergencias fitosanitarias , estrategias de comunicación</a:t>
            </a:r>
            <a:r>
              <a:rPr lang="es-ES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s-ES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000" b="1" dirty="0">
                <a:latin typeface="Segoe UI" panose="020B0502040204020203" pitchFamily="34" charset="0"/>
                <a:cs typeface="Segoe UI" panose="020B0502040204020203" pitchFamily="34" charset="0"/>
              </a:rPr>
              <a:t>Curso Virtual MF-R4T</a:t>
            </a:r>
            <a:r>
              <a:rPr lang="es-ES" sz="2000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000" b="1" dirty="0">
                <a:latin typeface="Segoe UI" panose="020B0502040204020203" pitchFamily="34" charset="0"/>
                <a:cs typeface="Segoe UI" panose="020B0502040204020203" pitchFamily="34" charset="0"/>
              </a:rPr>
              <a:t>Firma de </a:t>
            </a:r>
            <a:r>
              <a:rPr lang="en-US" sz="2000" b="1" dirty="0">
                <a:latin typeface="Segoe UI" panose="020B0502040204020203" pitchFamily="34" charset="0"/>
                <a:cs typeface="Segoe UI" panose="020B0502040204020203" pitchFamily="34" charset="0"/>
              </a:rPr>
              <a:t>memorandum de </a:t>
            </a:r>
            <a:r>
              <a:rPr lang="es-ES" sz="2000" b="1" dirty="0">
                <a:latin typeface="Segoe UI" panose="020B0502040204020203" pitchFamily="34" charset="0"/>
                <a:cs typeface="Segoe UI" panose="020B0502040204020203" pitchFamily="34" charset="0"/>
              </a:rPr>
              <a:t>entendimiento OIRSA-FAO</a:t>
            </a:r>
            <a:r>
              <a:rPr lang="es-ES" sz="2000" dirty="0"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000" b="1" dirty="0">
                <a:latin typeface="Segoe UI" panose="020B0502040204020203" pitchFamily="34" charset="0"/>
                <a:cs typeface="Segoe UI" panose="020B0502040204020203" pitchFamily="34" charset="0"/>
              </a:rPr>
              <a:t>Conformación del Comando Fitosanitario para la prevención de la MF-R4T</a:t>
            </a:r>
            <a:r>
              <a:rPr lang="es-ES" sz="2000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ES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2" name="Grupo 11"/>
          <p:cNvGrpSpPr/>
          <p:nvPr/>
        </p:nvGrpSpPr>
        <p:grpSpPr>
          <a:xfrm>
            <a:off x="714494" y="3700388"/>
            <a:ext cx="10614996" cy="2664296"/>
            <a:chOff x="637531" y="4258104"/>
            <a:chExt cx="8112717" cy="2036240"/>
          </a:xfrm>
        </p:grpSpPr>
        <p:pic>
          <p:nvPicPr>
            <p:cNvPr id="5" name="Imagen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7531" y="4280623"/>
              <a:ext cx="1581959" cy="1991202"/>
            </a:xfrm>
            <a:prstGeom prst="rect">
              <a:avLst/>
            </a:prstGeom>
          </p:spPr>
        </p:pic>
        <p:pic>
          <p:nvPicPr>
            <p:cNvPr id="10" name="Imagen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222989" y="4280623"/>
              <a:ext cx="1574961" cy="1991202"/>
            </a:xfrm>
            <a:prstGeom prst="rect">
              <a:avLst/>
            </a:prstGeom>
          </p:spPr>
        </p:pic>
        <p:pic>
          <p:nvPicPr>
            <p:cNvPr id="4" name="Imagen 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797950" y="4258104"/>
              <a:ext cx="2243522" cy="2036240"/>
            </a:xfrm>
            <a:prstGeom prst="rect">
              <a:avLst/>
            </a:prstGeom>
          </p:spPr>
        </p:pic>
        <p:pic>
          <p:nvPicPr>
            <p:cNvPr id="11" name="Imagen 1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994617" y="4258104"/>
              <a:ext cx="2755631" cy="2036240"/>
            </a:xfrm>
            <a:prstGeom prst="rect">
              <a:avLst/>
            </a:prstGeom>
          </p:spPr>
        </p:pic>
      </p:grpSp>
      <p:sp>
        <p:nvSpPr>
          <p:cNvPr id="13" name="CuadroTexto 12"/>
          <p:cNvSpPr txBox="1"/>
          <p:nvPr/>
        </p:nvSpPr>
        <p:spPr>
          <a:xfrm>
            <a:off x="3972324" y="101746"/>
            <a:ext cx="7416824" cy="978729"/>
          </a:xfrm>
          <a:prstGeom prst="rect">
            <a:avLst/>
          </a:prstGeom>
        </p:spPr>
        <p:txBody>
          <a:bodyPr>
            <a:noAutofit/>
          </a:bodyPr>
          <a:lstStyle>
            <a:lvl1pPr defTabSz="914400">
              <a:lnSpc>
                <a:spcPct val="90000"/>
              </a:lnSpc>
              <a:spcBef>
                <a:spcPct val="0"/>
              </a:spcBef>
              <a:buNone/>
              <a:defRPr sz="3200" b="1">
                <a:solidFill>
                  <a:srgbClr val="00206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Programa</a:t>
            </a: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de </a:t>
            </a:r>
            <a:r>
              <a:rPr lang="en-US" sz="2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Prevención</a:t>
            </a: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de la </a:t>
            </a:r>
            <a:r>
              <a:rPr lang="en-US" sz="2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Marchitez</a:t>
            </a: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por</a:t>
            </a: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Fusarium</a:t>
            </a: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Raza 4 Tropical del </a:t>
            </a:r>
            <a:r>
              <a:rPr lang="en-US" sz="2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Banano</a:t>
            </a:r>
            <a:r>
              <a:rPr 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(MF-R4T)</a:t>
            </a:r>
          </a:p>
        </p:txBody>
      </p:sp>
    </p:spTree>
    <p:extLst>
      <p:ext uri="{BB962C8B-B14F-4D97-AF65-F5344CB8AC3E}">
        <p14:creationId xmlns:p14="http://schemas.microsoft.com/office/powerpoint/2010/main" val="13155434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 - Option 1">
  <a:themeElements>
    <a:clrScheme name="FAO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791C8"/>
      </a:accent1>
      <a:accent2>
        <a:srgbClr val="1A648C"/>
      </a:accent2>
      <a:accent3>
        <a:srgbClr val="508931"/>
      </a:accent3>
      <a:accent4>
        <a:srgbClr val="EF781F"/>
      </a:accent4>
      <a:accent5>
        <a:srgbClr val="AB957B"/>
      </a:accent5>
      <a:accent6>
        <a:srgbClr val="A81E3B"/>
      </a:accent6>
      <a:hlink>
        <a:srgbClr val="5791C8"/>
      </a:hlink>
      <a:folHlink>
        <a:srgbClr val="797979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308DFCB8-2451-A94A-8BBF-8412BEB9CA4F}"/>
    </a:ext>
  </a:extLst>
</a:theme>
</file>

<file path=ppt/theme/theme2.xml><?xml version="1.0" encoding="utf-8"?>
<a:theme xmlns:a="http://schemas.openxmlformats.org/drawingml/2006/main" name="Internal screen">
  <a:themeElements>
    <a:clrScheme name="FAO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791C8"/>
      </a:accent1>
      <a:accent2>
        <a:srgbClr val="1A648C"/>
      </a:accent2>
      <a:accent3>
        <a:srgbClr val="508931"/>
      </a:accent3>
      <a:accent4>
        <a:srgbClr val="EF781F"/>
      </a:accent4>
      <a:accent5>
        <a:srgbClr val="AB957B"/>
      </a:accent5>
      <a:accent6>
        <a:srgbClr val="A81E3B"/>
      </a:accent6>
      <a:hlink>
        <a:srgbClr val="5791C8"/>
      </a:hlink>
      <a:folHlink>
        <a:srgbClr val="797979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549E151502FC454A9C15A1854F51D01D" ma:contentTypeVersion="13" ma:contentTypeDescription="Creare un nuovo documento." ma:contentTypeScope="" ma:versionID="38b18292bb03323ea96e5cd0abfb5b50">
  <xsd:schema xmlns:xsd="http://www.w3.org/2001/XMLSchema" xmlns:xs="http://www.w3.org/2001/XMLSchema" xmlns:p="http://schemas.microsoft.com/office/2006/metadata/properties" xmlns:ns3="76429911-d3d9-4481-b0a7-67c1795bc4dd" xmlns:ns4="73b864f5-be1b-4833-9d1d-3f3582d646dd" targetNamespace="http://schemas.microsoft.com/office/2006/metadata/properties" ma:root="true" ma:fieldsID="f72413bc37eb904afed9fbc43df43371" ns3:_="" ns4:_="">
    <xsd:import namespace="76429911-d3d9-4481-b0a7-67c1795bc4dd"/>
    <xsd:import namespace="73b864f5-be1b-4833-9d1d-3f3582d646d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6429911-d3d9-4481-b0a7-67c1795bc4d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b864f5-be1b-4833-9d1d-3f3582d646d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Hash suggerimento condivisione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4703688-AB2A-46BF-A310-68C54532116C}">
  <ds:schemaRefs>
    <ds:schemaRef ds:uri="76429911-d3d9-4481-b0a7-67c1795bc4dd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73b864f5-be1b-4833-9d1d-3f3582d646dd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01645BB4-F851-4A15-B0AC-BE9EB9C32C1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6429911-d3d9-4481-b0a7-67c1795bc4dd"/>
    <ds:schemaRef ds:uri="73b864f5-be1b-4833-9d1d-3f3582d646d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CDAE9C1-96E1-4860-B7AD-AA6103A3782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12375</TotalTime>
  <Words>1518</Words>
  <Application>Microsoft Office PowerPoint</Application>
  <PresentationFormat>Panorámica</PresentationFormat>
  <Paragraphs>130</Paragraphs>
  <Slides>16</Slides>
  <Notes>16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16</vt:i4>
      </vt:variant>
    </vt:vector>
  </HeadingPairs>
  <TitlesOfParts>
    <vt:vector size="27" baseType="lpstr">
      <vt:lpstr>MS PGothic</vt:lpstr>
      <vt:lpstr>.AppleSystemUIFont</vt:lpstr>
      <vt:lpstr>Adobe Fangsong Std R</vt:lpstr>
      <vt:lpstr>Arial</vt:lpstr>
      <vt:lpstr>Calibri</vt:lpstr>
      <vt:lpstr>Calibri Light</vt:lpstr>
      <vt:lpstr>Georgia</vt:lpstr>
      <vt:lpstr>Segoe UI</vt:lpstr>
      <vt:lpstr>Wingdings</vt:lpstr>
      <vt:lpstr>COVER - Option 1</vt:lpstr>
      <vt:lpstr>Internal screen</vt:lpstr>
      <vt:lpstr>Actividades regionales de desarrollo de la capacidad fitosanitaria de la FAO</vt:lpstr>
      <vt:lpstr>La agricultura y los sistemas alimentarios en ALC</vt:lpstr>
      <vt:lpstr>Presentación de PowerPoint</vt:lpstr>
      <vt:lpstr>Presentación de PowerPoint</vt:lpstr>
      <vt:lpstr>LA INNOVACION ES CLAVE PARA LA TRANSFORMACION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Gracias!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Reunión de taskforce Food Systems Summit</dc:title>
  <dc:creator>Bitran, Dafna (FAORLC)</dc:creator>
  <cp:lastModifiedBy>Llauger, Raixa (FAOSLM)</cp:lastModifiedBy>
  <cp:revision>75</cp:revision>
  <dcterms:created xsi:type="dcterms:W3CDTF">2021-05-18T12:09:06Z</dcterms:created>
  <dcterms:modified xsi:type="dcterms:W3CDTF">2021-09-06T13:45:17Z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0x010100549E151502FC454A9C15A1854F51D01D</vt:lpwstr>
  </property>
</Properties>
</file>