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406" r:id="rId3"/>
    <p:sldId id="411" r:id="rId4"/>
    <p:sldId id="413" r:id="rId5"/>
    <p:sldId id="414" r:id="rId6"/>
    <p:sldId id="388" r:id="rId7"/>
    <p:sldId id="415" r:id="rId8"/>
    <p:sldId id="417" r:id="rId9"/>
    <p:sldId id="391" r:id="rId10"/>
    <p:sldId id="412" r:id="rId11"/>
    <p:sldId id="390" r:id="rId12"/>
    <p:sldId id="416" r:id="rId13"/>
    <p:sldId id="276" r:id="rId14"/>
  </p:sldIdLst>
  <p:sldSz cx="12192000" cy="6858000"/>
  <p:notesSz cx="7010400" cy="9296400"/>
  <p:defaultTextStyle>
    <a:defPPr>
      <a:defRPr lang="es-A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nasa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0000"/>
    <a:srgbClr val="006600"/>
    <a:srgbClr val="A6DD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2308" autoAdjust="0"/>
  </p:normalViewPr>
  <p:slideViewPr>
    <p:cSldViewPr>
      <p:cViewPr varScale="1">
        <p:scale>
          <a:sx n="62" d="100"/>
          <a:sy n="62" d="100"/>
        </p:scale>
        <p:origin x="92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63537EC-D8A1-4301-A0E7-A34C7CFE3FF1}" type="datetimeFigureOut">
              <a:rPr lang="pt-BR"/>
              <a:pPr>
                <a:defRPr/>
              </a:pPr>
              <a:t>05/09/2021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1CE0A52-F340-4652-999D-EC18E507A092}" type="slidenum">
              <a:rPr lang="pt-BR" altLang="en-US"/>
              <a:pPr>
                <a:defRPr/>
              </a:pPr>
              <a:t>‹Nº›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954338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553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2FCD0656-E6E9-4FFA-B14D-59F969C49C24}" type="datetimeFigureOut">
              <a:rPr lang="es-PE"/>
              <a:pPr>
                <a:defRPr/>
              </a:pPr>
              <a:t>5/09/2021</a:t>
            </a:fld>
            <a:endParaRPr lang="es-PE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7988" y="698500"/>
            <a:ext cx="61944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4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PE" noProof="0"/>
              <a:t>Haga clic para modificar el estilo de texto del patrón</a:t>
            </a:r>
          </a:p>
          <a:p>
            <a:pPr lvl="1"/>
            <a:r>
              <a:rPr lang="es-PE" noProof="0"/>
              <a:t>Segundo nivel</a:t>
            </a:r>
          </a:p>
          <a:p>
            <a:pPr lvl="2"/>
            <a:r>
              <a:rPr lang="es-PE" noProof="0"/>
              <a:t>Tercer nivel</a:t>
            </a:r>
          </a:p>
          <a:p>
            <a:pPr lvl="3"/>
            <a:r>
              <a:rPr lang="es-PE" noProof="0"/>
              <a:t>Cuarto nivel</a:t>
            </a:r>
          </a:p>
          <a:p>
            <a:pPr lvl="4"/>
            <a:r>
              <a:rPr lang="es-PE" noProof="0"/>
              <a:t>Quinto nivel</a:t>
            </a:r>
          </a:p>
        </p:txBody>
      </p:sp>
      <p:sp>
        <p:nvSpPr>
          <p:cNvPr id="6554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554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EEBD1CD-7C36-40B1-B15A-9AF11FD14D18}" type="slidenum">
              <a:rPr lang="es-PE" altLang="pt-BR"/>
              <a:pPr>
                <a:defRPr/>
              </a:pPr>
              <a:t>‹Nº›</a:t>
            </a:fld>
            <a:endParaRPr lang="es-PE" altLang="pt-BR"/>
          </a:p>
        </p:txBody>
      </p:sp>
    </p:spTree>
    <p:extLst>
      <p:ext uri="{BB962C8B-B14F-4D97-AF65-F5344CB8AC3E}">
        <p14:creationId xmlns:p14="http://schemas.microsoft.com/office/powerpoint/2010/main" val="27002153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BD1CD-7C36-40B1-B15A-9AF11FD14D18}" type="slidenum">
              <a:rPr lang="es-PE" altLang="pt-BR" smtClean="0"/>
              <a:pPr>
                <a:defRPr/>
              </a:pPr>
              <a:t>1</a:t>
            </a:fld>
            <a:endParaRPr lang="es-PE" altLang="pt-BR"/>
          </a:p>
        </p:txBody>
      </p:sp>
    </p:spTree>
    <p:extLst>
      <p:ext uri="{BB962C8B-B14F-4D97-AF65-F5344CB8AC3E}">
        <p14:creationId xmlns:p14="http://schemas.microsoft.com/office/powerpoint/2010/main" val="19708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BD1CD-7C36-40B1-B15A-9AF11FD14D18}" type="slidenum">
              <a:rPr lang="es-PE" altLang="pt-BR" smtClean="0"/>
              <a:pPr>
                <a:defRPr/>
              </a:pPr>
              <a:t>6</a:t>
            </a:fld>
            <a:endParaRPr lang="es-PE" altLang="pt-BR"/>
          </a:p>
        </p:txBody>
      </p:sp>
    </p:spTree>
    <p:extLst>
      <p:ext uri="{BB962C8B-B14F-4D97-AF65-F5344CB8AC3E}">
        <p14:creationId xmlns:p14="http://schemas.microsoft.com/office/powerpoint/2010/main" val="1115542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BD1CD-7C36-40B1-B15A-9AF11FD14D18}" type="slidenum">
              <a:rPr lang="es-PE" altLang="pt-BR" smtClean="0"/>
              <a:pPr>
                <a:defRPr/>
              </a:pPr>
              <a:t>7</a:t>
            </a:fld>
            <a:endParaRPr lang="es-PE" altLang="pt-BR"/>
          </a:p>
        </p:txBody>
      </p:sp>
    </p:spTree>
    <p:extLst>
      <p:ext uri="{BB962C8B-B14F-4D97-AF65-F5344CB8AC3E}">
        <p14:creationId xmlns:p14="http://schemas.microsoft.com/office/powerpoint/2010/main" val="1449718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25" indent="-174625" algn="just">
              <a:spcBef>
                <a:spcPct val="0"/>
              </a:spcBef>
              <a:defRPr/>
            </a:pPr>
            <a:r>
              <a:rPr lang="es-ES" altLang="es-PE" sz="1200" dirty="0" smtClean="0"/>
              <a:t>Desde mayo 2020 intercambio de certificados electrónicos Argentina -  Chile, utilizando solución </a:t>
            </a:r>
            <a:r>
              <a:rPr lang="es-ES" altLang="es-PE" sz="1200" dirty="0" err="1" smtClean="0"/>
              <a:t>ePhyto</a:t>
            </a:r>
            <a:r>
              <a:rPr lang="es-ES" altLang="es-PE" sz="1200" dirty="0" smtClean="0"/>
              <a:t>, en ambos sentidos.</a:t>
            </a:r>
          </a:p>
          <a:p>
            <a:pPr marL="174625" indent="-174625" algn="just">
              <a:spcBef>
                <a:spcPct val="0"/>
              </a:spcBef>
              <a:defRPr/>
            </a:pPr>
            <a:r>
              <a:rPr lang="es-ES" altLang="es-PE" sz="1200" dirty="0" smtClean="0"/>
              <a:t>Desde julio de 2020 intercambio de certificados electrónicos  EEUU – Argentina utilizando solución </a:t>
            </a:r>
            <a:r>
              <a:rPr lang="es-ES" altLang="es-PE" sz="1200" dirty="0" err="1" smtClean="0"/>
              <a:t>ePhyto</a:t>
            </a:r>
            <a:r>
              <a:rPr lang="es-ES" altLang="es-PE" sz="1200" dirty="0" smtClean="0"/>
              <a:t>. A fin de año Argentina – EEUU.</a:t>
            </a:r>
          </a:p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BD1CD-7C36-40B1-B15A-9AF11FD14D18}" type="slidenum">
              <a:rPr lang="es-PE" altLang="pt-BR" smtClean="0"/>
              <a:pPr>
                <a:defRPr/>
              </a:pPr>
              <a:t>9</a:t>
            </a:fld>
            <a:endParaRPr lang="es-PE" altLang="pt-BR"/>
          </a:p>
        </p:txBody>
      </p:sp>
    </p:spTree>
    <p:extLst>
      <p:ext uri="{BB962C8B-B14F-4D97-AF65-F5344CB8AC3E}">
        <p14:creationId xmlns:p14="http://schemas.microsoft.com/office/powerpoint/2010/main" val="3128634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BD1CD-7C36-40B1-B15A-9AF11FD14D18}" type="slidenum">
              <a:rPr lang="es-PE" altLang="pt-BR" smtClean="0"/>
              <a:pPr>
                <a:defRPr/>
              </a:pPr>
              <a:t>10</a:t>
            </a:fld>
            <a:endParaRPr lang="es-PE" altLang="pt-BR"/>
          </a:p>
        </p:txBody>
      </p:sp>
    </p:spTree>
    <p:extLst>
      <p:ext uri="{BB962C8B-B14F-4D97-AF65-F5344CB8AC3E}">
        <p14:creationId xmlns:p14="http://schemas.microsoft.com/office/powerpoint/2010/main" val="1395292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BD1CD-7C36-40B1-B15A-9AF11FD14D18}" type="slidenum">
              <a:rPr lang="es-PE" altLang="pt-BR" smtClean="0"/>
              <a:pPr>
                <a:defRPr/>
              </a:pPr>
              <a:t>12</a:t>
            </a:fld>
            <a:endParaRPr lang="es-PE" altLang="pt-BR"/>
          </a:p>
        </p:txBody>
      </p:sp>
    </p:spTree>
    <p:extLst>
      <p:ext uri="{BB962C8B-B14F-4D97-AF65-F5344CB8AC3E}">
        <p14:creationId xmlns:p14="http://schemas.microsoft.com/office/powerpoint/2010/main" val="3023790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AR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D2EDA-EC63-4505-8D00-54833CFBD317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2CE32-8A59-4D2A-AA2E-DF5190F26752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690637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11D3-FDE5-4A16-95DB-ABBF359FFCC3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70137-0AB2-45AA-AD4A-2054C4065609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39994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24625-61DB-4D6D-AE1D-F39829288408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B07A4-6588-4A24-B8D7-5BEE3D60964F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85210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4609F-138F-4541-B481-8C785DCC3245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B7453-ED96-49B9-AC7B-3D5F9184D734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503616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CA7E8-E43A-4070-9926-C776C4BFE6C3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31574-4E4C-4D00-B907-7092A5BA1539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260865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D270F-0F3A-49D1-96C7-2F5431CEE313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AB22A-5326-40F5-9F93-9BDE02F09DE9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354290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9A105-0CD4-4D70-BCB5-59475B87905B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1F323-6B39-441F-9F4D-1733C16D65C9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274447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E3144-AD3A-42D5-B8E5-1B9AB995418F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4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71AE1-656B-4E65-9381-071C9D7A84B4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294745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C1856-2E40-4007-80DD-53F4011A8BDA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D3760-312C-4922-B92F-195233957D4F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80428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A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D9862-45E1-46F9-9B7C-CDFB7B529327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A7E60-E0E6-47B8-981A-09C7CE0F9F5D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567699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A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AR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2387B-EECE-4B65-9EC3-02575492D71C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44D98-15F0-43E3-B32D-D6316697FA3D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  <p:extLst>
      <p:ext uri="{BB962C8B-B14F-4D97-AF65-F5344CB8AC3E}">
        <p14:creationId xmlns:p14="http://schemas.microsoft.com/office/powerpoint/2010/main" val="1026302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 smtClean="0"/>
              <a:t>Click to edit Master title style</a:t>
            </a:r>
            <a:endParaRPr lang="es-AR" altLang="pt-BR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 smtClean="0"/>
              <a:t>Click to edit Master text styles</a:t>
            </a:r>
          </a:p>
          <a:p>
            <a:pPr lvl="1"/>
            <a:r>
              <a:rPr lang="en-US" altLang="pt-BR" smtClean="0"/>
              <a:t>Second level</a:t>
            </a:r>
          </a:p>
          <a:p>
            <a:pPr lvl="2"/>
            <a:r>
              <a:rPr lang="en-US" altLang="pt-BR" smtClean="0"/>
              <a:t>Third level</a:t>
            </a:r>
          </a:p>
          <a:p>
            <a:pPr lvl="3"/>
            <a:r>
              <a:rPr lang="en-US" altLang="pt-BR" smtClean="0"/>
              <a:t>Fourth level</a:t>
            </a:r>
          </a:p>
          <a:p>
            <a:pPr lvl="4"/>
            <a:r>
              <a:rPr lang="en-US" altLang="pt-BR" smtClean="0"/>
              <a:t>Fifth level</a:t>
            </a:r>
            <a:endParaRPr lang="es-AR" altLang="pt-BR" smtClean="0"/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8D8A5B-5BE6-4023-A372-35F0E95C2BEE}" type="datetimeFigureOut">
              <a:rPr lang="es-AR"/>
              <a:pPr>
                <a:defRPr/>
              </a:pPr>
              <a:t>5/9/2021</a:t>
            </a:fld>
            <a:endParaRPr lang="es-AR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E487168-4A6A-4FD1-9EC7-7AFE4A61FE68}" type="slidenum">
              <a:rPr lang="es-AR" altLang="pt-BR"/>
              <a:pPr>
                <a:defRPr/>
              </a:pPr>
              <a:t>‹Nº›</a:t>
            </a:fld>
            <a:endParaRPr lang="es-A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hyperlink" Target="http://www.cosave.org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aixaDeTexto 2"/>
          <p:cNvSpPr txBox="1">
            <a:spLocks noChangeArrowheads="1"/>
          </p:cNvSpPr>
          <p:nvPr/>
        </p:nvSpPr>
        <p:spPr bwMode="auto">
          <a:xfrm>
            <a:off x="1524000" y="549276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4000" b="1" dirty="0">
                <a:latin typeface="Arial Rounded MT Bold" panose="020F0704030504030204" pitchFamily="34" charset="0"/>
              </a:rPr>
              <a:t>T</a:t>
            </a:r>
            <a:r>
              <a:rPr lang="es-ES" altLang="en-US" sz="4000" b="1" dirty="0" smtClean="0">
                <a:latin typeface="Arial Rounded MT Bold" panose="020F0704030504030204" pitchFamily="34" charset="0"/>
              </a:rPr>
              <a:t>aller Regional de la CIPF 2021 para América Latina</a:t>
            </a:r>
            <a:endParaRPr lang="en-US" altLang="en-US" sz="4000" b="1" dirty="0">
              <a:latin typeface="Arial Rounded MT Bold" panose="020F0704030504030204" pitchFamily="34" charset="0"/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9048973" y="6309320"/>
            <a:ext cx="3023691" cy="26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s-CL" altLang="pt-BR" sz="1400" i="1" dirty="0" smtClean="0">
                <a:latin typeface="Verdana" panose="020B0604030504040204" pitchFamily="34" charset="0"/>
              </a:rPr>
              <a:t>6 </a:t>
            </a:r>
            <a:r>
              <a:rPr lang="es-CL" altLang="pt-BR" sz="1400" i="1" dirty="0" smtClean="0">
                <a:latin typeface="Verdana" panose="020B0604030504040204" pitchFamily="34" charset="0"/>
              </a:rPr>
              <a:t>setiembre </a:t>
            </a:r>
            <a:r>
              <a:rPr lang="es-CL" altLang="pt-BR" sz="1400" i="1" dirty="0" smtClean="0">
                <a:latin typeface="Verdana" panose="020B0604030504040204" pitchFamily="34" charset="0"/>
              </a:rPr>
              <a:t>2021</a:t>
            </a:r>
            <a:endParaRPr lang="pt-BR" altLang="pt-BR" sz="1400" i="1" dirty="0">
              <a:latin typeface="Verdana" panose="020B0604030504040204" pitchFamily="34" charset="0"/>
            </a:endParaRPr>
          </a:p>
        </p:txBody>
      </p:sp>
      <p:sp>
        <p:nvSpPr>
          <p:cNvPr id="4101" name="CaixaDeTexto 2"/>
          <p:cNvSpPr txBox="1">
            <a:spLocks noChangeArrowheads="1"/>
          </p:cNvSpPr>
          <p:nvPr/>
        </p:nvSpPr>
        <p:spPr bwMode="auto">
          <a:xfrm>
            <a:off x="6455470" y="2636912"/>
            <a:ext cx="39610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3000" b="1" dirty="0" smtClean="0"/>
              <a:t>Actividades de ORPF</a:t>
            </a:r>
            <a:endParaRPr lang="en-US" altLang="en-US" sz="3000" b="1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600057" y="4725145"/>
            <a:ext cx="3455739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s-CL" altLang="pt-BR" sz="1800" b="1" dirty="0">
                <a:latin typeface="Verdana" panose="020B0604030504040204" pitchFamily="34" charset="0"/>
              </a:rPr>
              <a:t>James Pazo</a:t>
            </a: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s-CL" altLang="pt-BR" sz="1800" dirty="0">
                <a:latin typeface="Verdana" panose="020B0604030504040204" pitchFamily="34" charset="0"/>
              </a:rPr>
              <a:t>Secretario de Coordinación</a:t>
            </a:r>
            <a:endParaRPr lang="pt-BR" altLang="pt-BR" sz="1800" dirty="0">
              <a:latin typeface="Verdana" panose="020B060403050404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983432" y="5363924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b="1">
                <a:latin typeface="Arial Rounded MT Bold" panose="020F0704030504030204" pitchFamily="34" charset="0"/>
              </a:rPr>
              <a:t>Comité de Sanidad Vegetal del Sur</a:t>
            </a:r>
            <a:endParaRPr lang="es-P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CuadroTexto 7"/>
          <p:cNvSpPr txBox="1">
            <a:spLocks noChangeArrowheads="1"/>
          </p:cNvSpPr>
          <p:nvPr/>
        </p:nvSpPr>
        <p:spPr bwMode="auto">
          <a:xfrm>
            <a:off x="479376" y="1527176"/>
            <a:ext cx="38651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PE" sz="2400" b="1" dirty="0" smtClean="0"/>
              <a:t>3.2. </a:t>
            </a:r>
            <a:r>
              <a:rPr lang="es-PE" altLang="es-PE" sz="2400" b="1" dirty="0" smtClean="0"/>
              <a:t>Inteligencia Fitosanitaria</a:t>
            </a:r>
            <a:endParaRPr lang="es-PY" altLang="es-PE" sz="2400" b="1" dirty="0"/>
          </a:p>
        </p:txBody>
      </p:sp>
      <p:sp>
        <p:nvSpPr>
          <p:cNvPr id="5129" name="CuadroTexto 1"/>
          <p:cNvSpPr txBox="1">
            <a:spLocks noChangeArrowheads="1"/>
          </p:cNvSpPr>
          <p:nvPr/>
        </p:nvSpPr>
        <p:spPr bwMode="auto">
          <a:xfrm>
            <a:off x="526901" y="900584"/>
            <a:ext cx="71532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3. TEMAS </a:t>
            </a:r>
            <a:r>
              <a:rPr lang="es-PY" altLang="es-PE" dirty="0"/>
              <a:t>DE INTERÉS REGIONAL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9264352" y="2708920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 algn="just">
              <a:defRPr/>
            </a:pPr>
            <a:r>
              <a:rPr lang="es-ES" altLang="es-PE" dirty="0" smtClean="0"/>
              <a:t>:</a:t>
            </a:r>
            <a:endParaRPr lang="es-ES" altLang="es-PE" dirty="0"/>
          </a:p>
          <a:p>
            <a:pPr algn="just">
              <a:defRPr/>
            </a:pPr>
            <a:r>
              <a:rPr lang="es-ES" altLang="es-PE" dirty="0" smtClean="0"/>
              <a:t> </a:t>
            </a:r>
          </a:p>
          <a:p>
            <a:pPr algn="just">
              <a:defRPr/>
            </a:pPr>
            <a:endParaRPr lang="es-ES" altLang="es-PE" dirty="0"/>
          </a:p>
        </p:txBody>
      </p:sp>
      <p:grpSp>
        <p:nvGrpSpPr>
          <p:cNvPr id="26" name="Grupo 25"/>
          <p:cNvGrpSpPr/>
          <p:nvPr/>
        </p:nvGrpSpPr>
        <p:grpSpPr>
          <a:xfrm>
            <a:off x="623392" y="2204864"/>
            <a:ext cx="11089232" cy="900802"/>
            <a:chOff x="1164649" y="703195"/>
            <a:chExt cx="2893336" cy="573803"/>
          </a:xfrm>
          <a:solidFill>
            <a:srgbClr val="33CC33"/>
          </a:solidFill>
        </p:grpSpPr>
        <p:sp>
          <p:nvSpPr>
            <p:cNvPr id="27" name="Rectángulo redondeado 26"/>
            <p:cNvSpPr/>
            <p:nvPr/>
          </p:nvSpPr>
          <p:spPr>
            <a:xfrm>
              <a:off x="2367074" y="703195"/>
              <a:ext cx="1690911" cy="57380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ectángulo 27"/>
            <p:cNvSpPr/>
            <p:nvPr/>
          </p:nvSpPr>
          <p:spPr>
            <a:xfrm>
              <a:off x="1164649" y="720001"/>
              <a:ext cx="1183637" cy="54019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2700" rIns="19050" bIns="12700" numCol="1" spcCol="1270" anchor="ctr" anchorCtr="0">
              <a:noAutofit/>
            </a:bodyPr>
            <a:lstStyle/>
            <a:p>
              <a:pPr lvl="0" algn="ctr" defTabSz="422275">
                <a:lnSpc>
                  <a:spcPct val="90000"/>
                </a:lnSpc>
                <a:spcAft>
                  <a:spcPct val="35000"/>
                </a:spcAft>
              </a:pPr>
              <a:r>
                <a:rPr lang="es-PE" dirty="0" smtClean="0">
                  <a:latin typeface="Arial Rounded MT Bold" panose="020F0704030504030204" pitchFamily="34" charset="0"/>
                </a:rPr>
                <a:t>Resolución N° 274/95 </a:t>
              </a:r>
              <a:r>
                <a:rPr lang="es-PE" dirty="0">
                  <a:latin typeface="Arial Rounded MT Bold" panose="020F0704030504030204" pitchFamily="34" charset="0"/>
                </a:rPr>
                <a:t>-19D</a:t>
              </a:r>
              <a:endParaRPr lang="es-PE" b="0" kern="1200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623392" y="4688438"/>
            <a:ext cx="11089232" cy="1620882"/>
            <a:chOff x="1164649" y="703195"/>
            <a:chExt cx="2893336" cy="573803"/>
          </a:xfrm>
          <a:solidFill>
            <a:schemeClr val="accent1"/>
          </a:solidFill>
        </p:grpSpPr>
        <p:sp>
          <p:nvSpPr>
            <p:cNvPr id="32" name="Rectángulo redondeado 31"/>
            <p:cNvSpPr/>
            <p:nvPr/>
          </p:nvSpPr>
          <p:spPr>
            <a:xfrm>
              <a:off x="2367074" y="703195"/>
              <a:ext cx="1690911" cy="57380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ectángulo 32"/>
            <p:cNvSpPr/>
            <p:nvPr/>
          </p:nvSpPr>
          <p:spPr>
            <a:xfrm>
              <a:off x="1164649" y="720001"/>
              <a:ext cx="1183637" cy="54019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2700" rIns="19050" bIns="12700" numCol="1" spcCol="1270" anchor="ctr" anchorCtr="0">
              <a:noAutofit/>
            </a:bodyPr>
            <a:lstStyle/>
            <a:p>
              <a:pPr lvl="0" algn="ctr" defTabSz="422275">
                <a:lnSpc>
                  <a:spcPct val="90000"/>
                </a:lnSpc>
                <a:spcAft>
                  <a:spcPct val="35000"/>
                </a:spcAft>
              </a:pPr>
              <a:r>
                <a:rPr lang="es-PE" dirty="0" smtClean="0">
                  <a:latin typeface="Arial Rounded MT Bold" panose="020F0704030504030204" pitchFamily="34" charset="0"/>
                </a:rPr>
                <a:t>ACT </a:t>
              </a:r>
              <a:r>
                <a:rPr lang="es-ES" dirty="0">
                  <a:latin typeface="Arial Rounded MT Bold" panose="020F0704030504030204" pitchFamily="34" charset="0"/>
                </a:rPr>
                <a:t>Inteligencia Fitosanitaria Prospectiva (IFP): fortalecer la capacidad y disminuir brechas en la Región Sur.</a:t>
              </a:r>
              <a:endParaRPr lang="es-PE" b="0" kern="1200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34" name="Grupo 33"/>
          <p:cNvGrpSpPr/>
          <p:nvPr/>
        </p:nvGrpSpPr>
        <p:grpSpPr>
          <a:xfrm>
            <a:off x="623392" y="3212976"/>
            <a:ext cx="11089232" cy="1368152"/>
            <a:chOff x="1164649" y="703195"/>
            <a:chExt cx="2893336" cy="871501"/>
          </a:xfrm>
          <a:solidFill>
            <a:schemeClr val="accent5"/>
          </a:solidFill>
        </p:grpSpPr>
        <p:sp>
          <p:nvSpPr>
            <p:cNvPr id="35" name="Rectángulo redondeado 34"/>
            <p:cNvSpPr/>
            <p:nvPr/>
          </p:nvSpPr>
          <p:spPr>
            <a:xfrm>
              <a:off x="2367074" y="703195"/>
              <a:ext cx="1690911" cy="87150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285750" indent="-285750">
                <a:buFontTx/>
                <a:buChar char="-"/>
              </a:pPr>
              <a:r>
                <a:rPr lang="es-PE" dirty="0" smtClean="0"/>
                <a:t>Identificación y análisis de tipos de modelos</a:t>
              </a:r>
            </a:p>
            <a:p>
              <a:pPr marL="285750" indent="-285750">
                <a:buFontTx/>
                <a:buChar char="-"/>
              </a:pPr>
              <a:r>
                <a:rPr lang="es-PE" dirty="0" smtClean="0"/>
                <a:t>Identificación de capacidades en la región</a:t>
              </a:r>
            </a:p>
            <a:p>
              <a:pPr marL="285750" indent="-285750">
                <a:buFontTx/>
                <a:buChar char="-"/>
              </a:pPr>
              <a:r>
                <a:rPr lang="es-PE" dirty="0" smtClean="0"/>
                <a:t>Implementación de modelo</a:t>
              </a:r>
            </a:p>
            <a:p>
              <a:pPr marL="285750" indent="-285750">
                <a:buFontTx/>
                <a:buChar char="-"/>
              </a:pPr>
              <a:r>
                <a:rPr lang="es-ES" dirty="0" smtClean="0"/>
                <a:t>Sistema </a:t>
              </a:r>
              <a:r>
                <a:rPr lang="es-ES" dirty="0"/>
                <a:t>de manejo de base de datos</a:t>
              </a:r>
              <a:endParaRPr lang="es-PE" dirty="0" smtClean="0"/>
            </a:p>
            <a:p>
              <a:pPr marL="285750" indent="-285750">
                <a:buFontTx/>
                <a:buChar char="-"/>
              </a:pPr>
              <a:endParaRPr lang="es-PE" dirty="0"/>
            </a:p>
          </p:txBody>
        </p:sp>
        <p:sp>
          <p:nvSpPr>
            <p:cNvPr id="36" name="Rectángulo 35"/>
            <p:cNvSpPr/>
            <p:nvPr/>
          </p:nvSpPr>
          <p:spPr>
            <a:xfrm>
              <a:off x="1164649" y="720001"/>
              <a:ext cx="1183637" cy="85469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2700" rIns="19050" bIns="12700" numCol="1" spcCol="1270" anchor="ctr" anchorCtr="0">
              <a:noAutofit/>
            </a:bodyPr>
            <a:lstStyle/>
            <a:p>
              <a:pPr lvl="0" algn="ctr" defTabSz="422275">
                <a:lnSpc>
                  <a:spcPct val="90000"/>
                </a:lnSpc>
                <a:spcAft>
                  <a:spcPct val="35000"/>
                </a:spcAft>
              </a:pPr>
              <a:r>
                <a:rPr lang="es-PE" dirty="0" smtClean="0">
                  <a:latin typeface="Arial Rounded MT Bold" panose="020F0704030504030204" pitchFamily="34" charset="0"/>
                </a:rPr>
                <a:t>PT 2021 GT IF</a:t>
              </a:r>
              <a:endParaRPr lang="es-PE" b="0" kern="1200" dirty="0"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3" name="Rectángulo 2"/>
          <p:cNvSpPr/>
          <p:nvPr/>
        </p:nvSpPr>
        <p:spPr>
          <a:xfrm>
            <a:off x="5447928" y="235062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just" defTabSz="355600">
              <a:lnSpc>
                <a:spcPct val="90000"/>
              </a:lnSpc>
              <a:spcAft>
                <a:spcPct val="15000"/>
              </a:spcAft>
            </a:pPr>
            <a:r>
              <a:rPr lang="es-ES" sz="2000" b="1" dirty="0">
                <a:solidFill>
                  <a:schemeClr val="bg1"/>
                </a:solidFill>
              </a:rPr>
              <a:t>Lineamientos para el Desarrollo de Inteligencia Fitosanitaria en la Región COSAVE</a:t>
            </a:r>
            <a:endParaRPr lang="es-PE" sz="2000" b="1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5231904" y="4725144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• I</a:t>
            </a:r>
            <a:r>
              <a:rPr lang="es-ES" dirty="0" smtClean="0">
                <a:solidFill>
                  <a:schemeClr val="bg1"/>
                </a:solidFill>
              </a:rPr>
              <a:t>dentificar </a:t>
            </a:r>
            <a:r>
              <a:rPr lang="es-ES" dirty="0">
                <a:solidFill>
                  <a:schemeClr val="bg1"/>
                </a:solidFill>
              </a:rPr>
              <a:t>la estrategia y herramientas </a:t>
            </a:r>
            <a:r>
              <a:rPr lang="es-ES" dirty="0" smtClean="0">
                <a:solidFill>
                  <a:schemeClr val="bg1"/>
                </a:solidFill>
              </a:rPr>
              <a:t>para implementar </a:t>
            </a:r>
            <a:r>
              <a:rPr lang="es-ES" dirty="0">
                <a:solidFill>
                  <a:schemeClr val="bg1"/>
                </a:solidFill>
              </a:rPr>
              <a:t>la inteligencia fitosanitaria prospectiva en la Región Sur.</a:t>
            </a:r>
          </a:p>
          <a:p>
            <a:r>
              <a:rPr lang="es-ES" dirty="0">
                <a:solidFill>
                  <a:schemeClr val="bg1"/>
                </a:solidFill>
              </a:rPr>
              <a:t>• Diseñar e implementar pilotos para algunas herramientas clave.</a:t>
            </a:r>
          </a:p>
          <a:p>
            <a:r>
              <a:rPr lang="es-ES" dirty="0">
                <a:solidFill>
                  <a:schemeClr val="bg1"/>
                </a:solidFill>
              </a:rPr>
              <a:t>• Elaborar una propuesta para facilitar la plena adopción de la inteligencia fitosanitaria prospectiva en la región</a:t>
            </a:r>
            <a:endParaRPr lang="es-P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3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67408" y="1341439"/>
            <a:ext cx="10873207" cy="4463825"/>
          </a:xfrm>
        </p:spPr>
        <p:txBody>
          <a:bodyPr/>
          <a:lstStyle/>
          <a:p>
            <a:pPr marL="0" indent="0" algn="just">
              <a:buNone/>
              <a:defRPr/>
            </a:pPr>
            <a:r>
              <a:rPr lang="es-CL" sz="2800" b="1" dirty="0">
                <a:latin typeface="+mj-lt"/>
                <a:cs typeface="Arial" pitchFamily="34" charset="0"/>
              </a:rPr>
              <a:t> </a:t>
            </a:r>
            <a:endParaRPr lang="es-CL" sz="2800" dirty="0" smtClean="0">
              <a:latin typeface="+mj-lt"/>
              <a:cs typeface="Arial" pitchFamily="34" charset="0"/>
            </a:endParaRPr>
          </a:p>
          <a:p>
            <a:pPr algn="just">
              <a:defRPr/>
            </a:pP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Convenio de Cooperación IICA COSAVE</a:t>
            </a:r>
          </a:p>
          <a:p>
            <a:pPr marL="0" indent="0" algn="just">
              <a:buNone/>
              <a:defRPr/>
            </a:pPr>
            <a:endParaRPr lang="es-E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defRPr/>
            </a:pP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Proyecto </a:t>
            </a:r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PROCISUR </a:t>
            </a:r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HLB</a:t>
            </a:r>
          </a:p>
          <a:p>
            <a:pPr marL="0" indent="0" algn="just">
              <a:buNone/>
              <a:defRPr/>
            </a:pPr>
            <a:r>
              <a:rPr lang="es-ES" sz="2400" dirty="0" smtClean="0"/>
              <a:t>Apoyo al </a:t>
            </a:r>
            <a:r>
              <a:rPr lang="es-ES" sz="2400" dirty="0"/>
              <a:t>Proyecto PROCISUR, SAG-INIA Chile: “Desarrollo y promoción de herramientas innovadoras para la prevención y mitigación del efecto de HLB en los países miembros del PROCISUR”. Atención de requerimientos de información </a:t>
            </a:r>
            <a:r>
              <a:rPr lang="es-ES" sz="2400" dirty="0" smtClean="0"/>
              <a:t>por GT HLB.</a:t>
            </a:r>
            <a:endParaRPr lang="es-ES" sz="2400" dirty="0"/>
          </a:p>
          <a:p>
            <a:pPr marL="0" indent="0" algn="just">
              <a:buNone/>
              <a:defRPr/>
            </a:pPr>
            <a:r>
              <a:rPr lang="es-ES" sz="2400" dirty="0" smtClean="0"/>
              <a:t>Curso </a:t>
            </a:r>
            <a:r>
              <a:rPr lang="es-ES" sz="2400" dirty="0"/>
              <a:t>virtual: “Fundamentos del análisis de datos espaciales con el software estadístico R”. Del 6 al 10 de setiembre 2021</a:t>
            </a:r>
            <a:r>
              <a:rPr lang="es-E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s-E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  <a:defRPr/>
            </a:pPr>
            <a:r>
              <a:rPr lang="es-ES" sz="2400" dirty="0"/>
              <a:t> </a:t>
            </a:r>
            <a:r>
              <a:rPr lang="es-ES" sz="2400" dirty="0" smtClean="0"/>
              <a:t>   </a:t>
            </a:r>
          </a:p>
        </p:txBody>
      </p:sp>
      <p:sp>
        <p:nvSpPr>
          <p:cNvPr id="4" name="CaixaDeTexto 2"/>
          <p:cNvSpPr txBox="1">
            <a:spLocks noChangeArrowheads="1"/>
          </p:cNvSpPr>
          <p:nvPr/>
        </p:nvSpPr>
        <p:spPr bwMode="auto">
          <a:xfrm>
            <a:off x="767408" y="908050"/>
            <a:ext cx="5734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CL" altLang="pt-BR" dirty="0" smtClean="0"/>
              <a:t>4. </a:t>
            </a:r>
            <a:r>
              <a:rPr lang="es-CL" altLang="pt-BR" dirty="0" smtClean="0"/>
              <a:t>Acciones de </a:t>
            </a:r>
            <a:r>
              <a:rPr lang="es-CL" altLang="pt-BR" dirty="0"/>
              <a:t>C</a:t>
            </a:r>
            <a:r>
              <a:rPr lang="es-CL" altLang="pt-BR" dirty="0" smtClean="0"/>
              <a:t>ooperación</a:t>
            </a:r>
            <a:endParaRPr lang="es-CL" altLang="pt-B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CuadroTexto 1"/>
          <p:cNvSpPr txBox="1">
            <a:spLocks noChangeArrowheads="1"/>
          </p:cNvSpPr>
          <p:nvPr/>
        </p:nvSpPr>
        <p:spPr bwMode="auto">
          <a:xfrm>
            <a:off x="767408" y="1693252"/>
            <a:ext cx="10513168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200" b="1" dirty="0" smtClean="0">
                <a:latin typeface="Arial Rounded MT Bold" panose="020F0704030504030204" pitchFamily="34" charset="0"/>
              </a:rPr>
              <a:t>Grupo Interamericano de Coordinación en Sanidad Vegetal - GICSV</a:t>
            </a:r>
            <a:r>
              <a:rPr lang="es-ES" altLang="es-PE" sz="2200" b="1" dirty="0" smtClean="0">
                <a:latin typeface="Arial Rounded MT Bold" panose="020F0704030504030204" pitchFamily="34" charset="0"/>
              </a:rPr>
              <a:t>. (CAN, CAHFSA, COSAVE, NAPPO, OIRSA)</a:t>
            </a:r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2200" b="1" dirty="0" smtClean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200" b="1" dirty="0" smtClean="0"/>
              <a:t>Grupos de Trabajo</a:t>
            </a:r>
            <a:endParaRPr lang="es-ES" altLang="es-PE" sz="2200" b="1" dirty="0" smtClean="0"/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2200" dirty="0" smtClean="0">
              <a:solidFill>
                <a:srgbClr val="FF0000"/>
              </a:solidFill>
            </a:endParaRPr>
          </a:p>
          <a:p>
            <a:pPr marL="703263" indent="-342900" algn="just"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s-ES" altLang="es-PE" sz="2200" dirty="0"/>
              <a:t>GT Certificación electrónica:</a:t>
            </a:r>
          </a:p>
          <a:p>
            <a:pPr algn="just">
              <a:spcBef>
                <a:spcPct val="0"/>
              </a:spcBef>
              <a:buNone/>
              <a:defRPr/>
            </a:pPr>
            <a:r>
              <a:rPr lang="es-ES" altLang="es-PE" sz="2200" dirty="0"/>
              <a:t>	Plan de contingencia</a:t>
            </a:r>
          </a:p>
          <a:p>
            <a:pPr algn="just">
              <a:spcBef>
                <a:spcPct val="0"/>
              </a:spcBef>
              <a:buNone/>
              <a:defRPr/>
            </a:pPr>
            <a:r>
              <a:rPr lang="es-ES" altLang="es-PE" sz="2200" dirty="0"/>
              <a:t>	Taller internacional</a:t>
            </a:r>
          </a:p>
          <a:p>
            <a:pPr marL="703263" indent="-342900" algn="just"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endParaRPr lang="es-ES" altLang="es-PE" sz="2200" dirty="0" smtClean="0"/>
          </a:p>
          <a:p>
            <a:pPr marL="703263" indent="-342900" algn="just"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s-ES" altLang="es-PE" sz="2200" dirty="0" smtClean="0"/>
              <a:t>GT Tuta absoluta</a:t>
            </a:r>
            <a:endParaRPr lang="es-ES" altLang="es-PE" sz="2200" dirty="0" smtClean="0"/>
          </a:p>
          <a:p>
            <a:pPr marL="703263" indent="-342900" algn="just"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s-ES" altLang="es-PE" sz="2200" dirty="0" smtClean="0"/>
              <a:t>GT </a:t>
            </a:r>
            <a:r>
              <a:rPr lang="es-ES" altLang="es-PE" sz="2200" dirty="0" smtClean="0"/>
              <a:t>HLB</a:t>
            </a:r>
          </a:p>
          <a:p>
            <a:pPr marL="703263" indent="-342900" algn="just"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s-ES" altLang="es-PE" sz="2200" dirty="0" smtClean="0"/>
              <a:t>GT Langosta</a:t>
            </a:r>
          </a:p>
          <a:p>
            <a:pPr marL="703263" indent="-342900" algn="just"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s-ES" altLang="es-PE" sz="2200" dirty="0" smtClean="0"/>
              <a:t>GT </a:t>
            </a:r>
            <a:r>
              <a:rPr lang="es-ES" altLang="es-PE" sz="2200" dirty="0" err="1" smtClean="0"/>
              <a:t>Foc</a:t>
            </a:r>
            <a:r>
              <a:rPr lang="es-ES" altLang="es-PE" sz="2200" dirty="0" smtClean="0"/>
              <a:t> R4T</a:t>
            </a:r>
          </a:p>
          <a:p>
            <a:pPr marL="703263" indent="-342900" algn="just"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es-ES" altLang="es-PE" sz="2200" dirty="0" smtClean="0"/>
              <a:t>GT Moscas de la fruta</a:t>
            </a:r>
            <a:endParaRPr lang="es-ES" altLang="es-PE" sz="2200" dirty="0"/>
          </a:p>
        </p:txBody>
      </p:sp>
      <p:sp>
        <p:nvSpPr>
          <p:cNvPr id="4" name="CuadroTexto 1"/>
          <p:cNvSpPr txBox="1">
            <a:spLocks noChangeArrowheads="1"/>
          </p:cNvSpPr>
          <p:nvPr/>
        </p:nvSpPr>
        <p:spPr bwMode="auto">
          <a:xfrm>
            <a:off x="479376" y="900009"/>
            <a:ext cx="8208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6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>
              <a:defRPr/>
            </a:pPr>
            <a:r>
              <a:rPr lang="es-PY" altLang="es-PE" sz="3200" b="1" dirty="0" smtClean="0"/>
              <a:t>3.2 Asuntos </a:t>
            </a:r>
            <a:r>
              <a:rPr lang="es-PY" altLang="es-PE" sz="3200" b="1" dirty="0"/>
              <a:t>estratégicos de interés regional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717032"/>
            <a:ext cx="2563804" cy="115212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26034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3646489" y="1484314"/>
            <a:ext cx="489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pt-BR" sz="2800" b="1">
                <a:latin typeface="Verdana" panose="020B0604030504040204" pitchFamily="34" charset="0"/>
              </a:rPr>
              <a:t>Muchas gracias</a:t>
            </a:r>
            <a:endParaRPr lang="es-AR" altLang="pt-BR" sz="2800" b="1">
              <a:latin typeface="Verdana" panose="020B0604030504040204" pitchFamily="34" charset="0"/>
            </a:endParaRPr>
          </a:p>
        </p:txBody>
      </p:sp>
      <p:sp>
        <p:nvSpPr>
          <p:cNvPr id="16388" name="CuadroTexto 1"/>
          <p:cNvSpPr txBox="1">
            <a:spLocks noChangeArrowheads="1"/>
          </p:cNvSpPr>
          <p:nvPr/>
        </p:nvSpPr>
        <p:spPr bwMode="auto">
          <a:xfrm>
            <a:off x="3936158" y="2588712"/>
            <a:ext cx="41040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PE" sz="2400" dirty="0"/>
              <a:t>secretaria_tecnica@cosave.org</a:t>
            </a:r>
            <a:endParaRPr lang="es-PE" altLang="es-PE" sz="24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es-ES" altLang="es-PE" sz="2400" dirty="0"/>
              <a:t>cosave@cosave.org</a:t>
            </a:r>
            <a:endParaRPr lang="es-PE" altLang="es-PE" sz="2400" dirty="0"/>
          </a:p>
          <a:p>
            <a:pPr>
              <a:spcBef>
                <a:spcPct val="0"/>
              </a:spcBef>
              <a:buFontTx/>
              <a:buNone/>
            </a:pPr>
            <a:endParaRPr lang="es-PE" altLang="es-PE" sz="2400" dirty="0"/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4816475" y="3750937"/>
            <a:ext cx="25574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pt-BR" sz="2000">
                <a:latin typeface="Verdana" panose="020B0604030504040204" pitchFamily="34" charset="0"/>
                <a:hlinkClick r:id="rId2"/>
              </a:rPr>
              <a:t>www.cosave.org</a:t>
            </a:r>
            <a:r>
              <a:rPr lang="es-ES" altLang="pt-BR" sz="2000">
                <a:latin typeface="Verdana" panose="020B0604030504040204" pitchFamily="34" charset="0"/>
              </a:rPr>
              <a:t> </a:t>
            </a:r>
            <a:endParaRPr lang="es-AR" altLang="pt-BR" sz="2000">
              <a:latin typeface="Verdana" panose="020B0604030504040204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19336" y="4797152"/>
            <a:ext cx="11929886" cy="864096"/>
            <a:chOff x="173307" y="4797152"/>
            <a:chExt cx="11929886" cy="864096"/>
          </a:xfrm>
        </p:grpSpPr>
        <p:pic>
          <p:nvPicPr>
            <p:cNvPr id="14" name="Picture 68" descr="Uruguai (1)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6480" y="4797152"/>
              <a:ext cx="1686713" cy="86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9" descr="Peru (1)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4272" y="4797152"/>
              <a:ext cx="1686713" cy="86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0" descr="Paraguai (1)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0647" y="4797152"/>
              <a:ext cx="1873625" cy="86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71" descr="Chile (1)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8439" y="4797152"/>
              <a:ext cx="1686713" cy="86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72" descr="Brasil (1)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2797" y="4797152"/>
              <a:ext cx="1605642" cy="86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3" descr="Argentina (1)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07" y="4797152"/>
              <a:ext cx="1747515" cy="86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74" descr="Bolivia (1)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577" y="4797152"/>
              <a:ext cx="1648429" cy="864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1"/>
          <p:cNvSpPr txBox="1">
            <a:spLocks noChangeArrowheads="1"/>
          </p:cNvSpPr>
          <p:nvPr/>
        </p:nvSpPr>
        <p:spPr bwMode="auto">
          <a:xfrm>
            <a:off x="407368" y="1527175"/>
            <a:ext cx="5112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6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>
              <a:defRPr/>
            </a:pPr>
            <a:r>
              <a:rPr lang="es-PY" altLang="es-PE" sz="2400" b="1" dirty="0" smtClean="0"/>
              <a:t>1.1 Resoluciones </a:t>
            </a:r>
            <a:r>
              <a:rPr lang="es-PY" altLang="es-PE" sz="2400" b="1" dirty="0" smtClean="0"/>
              <a:t>adoptadas</a:t>
            </a:r>
            <a:endParaRPr lang="es-PY" altLang="es-PE" sz="2400" b="1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358198"/>
              </p:ext>
            </p:extLst>
          </p:nvPr>
        </p:nvGraphicFramePr>
        <p:xfrm>
          <a:off x="623392" y="2028944"/>
          <a:ext cx="5472608" cy="442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4320480"/>
              </a:tblGrid>
              <a:tr h="261062">
                <a:tc>
                  <a:txBody>
                    <a:bodyPr/>
                    <a:lstStyle/>
                    <a:p>
                      <a:pPr algn="ctr"/>
                      <a:r>
                        <a:rPr lang="es-PE" sz="1300" dirty="0" smtClean="0"/>
                        <a:t>Resolución CD N°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300" dirty="0" smtClean="0"/>
                        <a:t>Aprueba</a:t>
                      </a:r>
                      <a:endParaRPr lang="es-PE" sz="1300" dirty="0"/>
                    </a:p>
                  </a:txBody>
                  <a:tcPr/>
                </a:tc>
              </a:tr>
              <a:tr h="183334">
                <a:tc>
                  <a:txBody>
                    <a:bodyPr/>
                    <a:lstStyle/>
                    <a:p>
                      <a:r>
                        <a:rPr lang="es-AR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282/98 – 20D</a:t>
                      </a:r>
                      <a:endParaRPr lang="es-PE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Lineamientos para la Vigilancia del Bosque Nativo</a:t>
                      </a:r>
                      <a:endParaRPr lang="es-PE" sz="1300" dirty="0" smtClean="0"/>
                    </a:p>
                    <a:p>
                      <a:endParaRPr lang="es-PE" sz="1300" dirty="0"/>
                    </a:p>
                  </a:txBody>
                  <a:tcPr/>
                </a:tc>
              </a:tr>
              <a:tr h="1102072">
                <a:tc>
                  <a:txBody>
                    <a:bodyPr/>
                    <a:lstStyle/>
                    <a:p>
                      <a:r>
                        <a:rPr lang="es-PE" sz="1300" dirty="0" smtClean="0"/>
                        <a:t>283/98 – 20D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Plan de Contingencia para la Certificación Electrónica entre las ONPF de la Región del COSAVE”,  y el reporte “Situación actual de la Certificación Electrónica en la Región del COSAVE”</a:t>
                      </a:r>
                      <a:endParaRPr lang="es-PE" sz="13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300" dirty="0" smtClean="0"/>
                        <a:t>284/98 – 20D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Estándar Regional de Protección Fitosanitaria 2.17 versión 1.1 sobre “Lineamientos generales para elaborar un sistema de trazabilidad de plantas para plantar”.</a:t>
                      </a:r>
                      <a:endParaRPr lang="es-PE" sz="13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300" dirty="0" smtClean="0"/>
                        <a:t>285/98 – 20D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i="0" dirty="0" smtClean="0"/>
                        <a:t>Lineamientos generales para la vigilancia de</a:t>
                      </a:r>
                      <a:r>
                        <a:rPr lang="es-ES" sz="1300" i="1" dirty="0" smtClean="0"/>
                        <a:t> Drosophila </a:t>
                      </a:r>
                      <a:r>
                        <a:rPr lang="es-ES" sz="1300" i="1" dirty="0" err="1" smtClean="0"/>
                        <a:t>suzukii</a:t>
                      </a:r>
                      <a:endParaRPr lang="es-PE" sz="13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300" dirty="0" smtClean="0"/>
                        <a:t>286/98 – 20D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Actualización del “Plan Regional de contención del </a:t>
                      </a:r>
                      <a:r>
                        <a:rPr lang="es-ES" sz="1300" dirty="0" err="1" smtClean="0"/>
                        <a:t>Huanglongbing</a:t>
                      </a:r>
                      <a:r>
                        <a:rPr lang="es-ES" sz="1300" dirty="0" smtClean="0"/>
                        <a:t> de los cítricos (HLB)” y fichas técnicas anexas</a:t>
                      </a:r>
                      <a:endParaRPr lang="es-PE" sz="13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300" dirty="0" smtClean="0"/>
                        <a:t>287/98 – 20D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Lineamientos para la vigilancia de la polilla gitana subespecies asiáticas (</a:t>
                      </a:r>
                      <a:r>
                        <a:rPr lang="es-ES" sz="1300" i="1" dirty="0" smtClean="0"/>
                        <a:t>Lymantria dispar asiática</a:t>
                      </a:r>
                      <a:r>
                        <a:rPr lang="es-ES" sz="1300" dirty="0" smtClean="0"/>
                        <a:t> y </a:t>
                      </a:r>
                      <a:r>
                        <a:rPr lang="es-ES" sz="1300" i="1" dirty="0" smtClean="0"/>
                        <a:t>Lymantria dispar </a:t>
                      </a:r>
                      <a:r>
                        <a:rPr lang="es-ES" sz="1300" i="1" dirty="0" err="1" smtClean="0"/>
                        <a:t>japonic</a:t>
                      </a:r>
                      <a:r>
                        <a:rPr lang="es-ES" sz="1300" dirty="0" err="1" smtClean="0"/>
                        <a:t>a</a:t>
                      </a:r>
                      <a:r>
                        <a:rPr lang="es-ES" sz="1300" dirty="0" smtClean="0"/>
                        <a:t>) (</a:t>
                      </a:r>
                      <a:r>
                        <a:rPr lang="es-ES" sz="1300" dirty="0" err="1" smtClean="0"/>
                        <a:t>Lepidoptera</a:t>
                      </a:r>
                      <a:r>
                        <a:rPr lang="es-ES" sz="1300" dirty="0" smtClean="0"/>
                        <a:t>: </a:t>
                      </a:r>
                      <a:r>
                        <a:rPr lang="es-ES" sz="1300" dirty="0" err="1" smtClean="0"/>
                        <a:t>Erebidae</a:t>
                      </a:r>
                      <a:r>
                        <a:rPr lang="es-ES" sz="1300" dirty="0" smtClean="0"/>
                        <a:t>) en área de riesgo.</a:t>
                      </a:r>
                      <a:endParaRPr lang="es-PE" sz="13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901925"/>
              </p:ext>
            </p:extLst>
          </p:nvPr>
        </p:nvGraphicFramePr>
        <p:xfrm>
          <a:off x="6096000" y="2030144"/>
          <a:ext cx="5544617" cy="371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4392489"/>
              </a:tblGrid>
              <a:tr h="261062">
                <a:tc>
                  <a:txBody>
                    <a:bodyPr/>
                    <a:lstStyle/>
                    <a:p>
                      <a:pPr algn="ctr"/>
                      <a:r>
                        <a:rPr lang="es-PE" sz="1300" dirty="0" smtClean="0"/>
                        <a:t>Resolución CD N°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300" dirty="0" smtClean="0"/>
                        <a:t>Aprueba</a:t>
                      </a:r>
                      <a:endParaRPr lang="es-PE" sz="1300" dirty="0"/>
                    </a:p>
                  </a:txBody>
                  <a:tcPr/>
                </a:tc>
              </a:tr>
              <a:tr h="5084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PE" sz="1300" dirty="0" smtClean="0"/>
                        <a:t>288/98 – 20D</a:t>
                      </a:r>
                      <a:endParaRPr lang="es-PE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ES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Guía de apoyo para evaluar pruebas de especificidad para organismos de control biológico (Parasitoides y depredadores)</a:t>
                      </a:r>
                      <a:endParaRPr lang="es-PE" sz="13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289/99 – 21D</a:t>
                      </a:r>
                      <a:endParaRPr lang="es-AR" sz="13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El Informe  sobre  el   Estado  Financiero  del   Convenio   COSAVE/IICA, correspondiente al ejercicio del año 2020 y el Plan Anual de Cooperación Técnica 2020 y propuesta temas 2021</a:t>
                      </a:r>
                      <a:endParaRPr lang="es-PE" sz="1300" dirty="0" smtClean="0"/>
                    </a:p>
                    <a:p>
                      <a:endParaRPr lang="es-PE" sz="1300" dirty="0"/>
                    </a:p>
                  </a:txBody>
                  <a:tcPr/>
                </a:tc>
              </a:tr>
              <a:tr h="646152">
                <a:tc>
                  <a:txBody>
                    <a:bodyPr/>
                    <a:lstStyle/>
                    <a:p>
                      <a:r>
                        <a:rPr lang="es-PE" sz="1300" dirty="0" smtClean="0"/>
                        <a:t>290/99 – 21D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Especificaciones técnicas estandarizadas de insumos de trampeo (trampas y atrayentes) para moscas de la fruta</a:t>
                      </a:r>
                      <a:endParaRPr lang="es-PE" sz="1300" dirty="0" smtClean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300" dirty="0" smtClean="0"/>
                        <a:t>291/99 – 21D</a:t>
                      </a:r>
                    </a:p>
                    <a:p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dirty="0" smtClean="0"/>
                        <a:t>Plan de Trabajo 2021</a:t>
                      </a:r>
                      <a:endParaRPr lang="es-PE" sz="1300" dirty="0"/>
                    </a:p>
                  </a:txBody>
                  <a:tcPr/>
                </a:tc>
              </a:tr>
              <a:tr h="418792">
                <a:tc>
                  <a:txBody>
                    <a:bodyPr/>
                    <a:lstStyle/>
                    <a:p>
                      <a:r>
                        <a:rPr lang="es-PE" sz="1300" dirty="0" smtClean="0"/>
                        <a:t>292/99 – 21D</a:t>
                      </a:r>
                      <a:endParaRPr lang="es-P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300" i="0" dirty="0" smtClean="0"/>
                        <a:t>Formato e instructivo de la base de datos de condición de plagas de COSAVE.</a:t>
                      </a:r>
                      <a:endParaRPr lang="es-PE" sz="1300" i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407368" y="786770"/>
            <a:ext cx="698477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CL" dirty="0"/>
              <a:t>1. </a:t>
            </a:r>
            <a:r>
              <a:rPr lang="es-CL" dirty="0" smtClean="0"/>
              <a:t>Gobernanza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21045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uadroTexto 1"/>
          <p:cNvSpPr txBox="1">
            <a:spLocks noChangeArrowheads="1"/>
          </p:cNvSpPr>
          <p:nvPr/>
        </p:nvSpPr>
        <p:spPr bwMode="auto">
          <a:xfrm>
            <a:off x="407368" y="1708353"/>
            <a:ext cx="5544616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-304800" algn="just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Certificación </a:t>
            </a:r>
            <a:r>
              <a:rPr lang="es-MX" altLang="es-PE" sz="2200" dirty="0" smtClean="0">
                <a:latin typeface="+mj-lt"/>
                <a:ea typeface="Verdana" panose="020B0604030504040204" pitchFamily="34" charset="0"/>
              </a:rPr>
              <a:t>Electrónica</a:t>
            </a:r>
            <a:endParaRPr lang="es-MX" altLang="es-PE" sz="2200" dirty="0">
              <a:latin typeface="+mj-lt"/>
              <a:ea typeface="Verdana" panose="020B0604030504040204" pitchFamily="34" charset="0"/>
            </a:endParaRPr>
          </a:p>
          <a:p>
            <a:pPr indent="-304800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Comisión de Medidas </a:t>
            </a:r>
            <a:r>
              <a:rPr lang="es-MX" altLang="es-PE" sz="2200" dirty="0" smtClean="0">
                <a:latin typeface="+mj-lt"/>
                <a:ea typeface="Verdana" panose="020B0604030504040204" pitchFamily="34" charset="0"/>
              </a:rPr>
              <a:t>Fitosanitarias</a:t>
            </a:r>
            <a:endParaRPr lang="es-MX" altLang="es-PE" sz="2200" dirty="0">
              <a:latin typeface="+mj-lt"/>
              <a:ea typeface="Verdana" panose="020B0604030504040204" pitchFamily="34" charset="0"/>
            </a:endParaRPr>
          </a:p>
          <a:p>
            <a:pPr marL="534988" indent="-268288" algn="just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Control </a:t>
            </a:r>
            <a:r>
              <a:rPr lang="es-MX" altLang="es-PE" sz="2200" dirty="0" smtClean="0">
                <a:latin typeface="+mj-lt"/>
                <a:ea typeface="Verdana" panose="020B0604030504040204" pitchFamily="34" charset="0"/>
              </a:rPr>
              <a:t>Biológico</a:t>
            </a:r>
            <a:endParaRPr lang="es-MX" altLang="es-PE" sz="2200" dirty="0">
              <a:latin typeface="+mj-lt"/>
              <a:ea typeface="Verdana" panose="020B0604030504040204" pitchFamily="34" charset="0"/>
            </a:endParaRPr>
          </a:p>
          <a:p>
            <a:pPr indent="-304800" algn="just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Cuarentena </a:t>
            </a:r>
            <a:r>
              <a:rPr lang="es-MX" altLang="es-PE" sz="2200" dirty="0" smtClean="0">
                <a:latin typeface="+mj-lt"/>
                <a:ea typeface="Verdana" panose="020B0604030504040204" pitchFamily="34" charset="0"/>
              </a:rPr>
              <a:t>Vegetal</a:t>
            </a:r>
            <a:endParaRPr lang="es-MX" altLang="es-PE" sz="2200" dirty="0">
              <a:latin typeface="+mj-lt"/>
              <a:ea typeface="Verdana" panose="020B0604030504040204" pitchFamily="34" charset="0"/>
            </a:endParaRPr>
          </a:p>
          <a:p>
            <a:pPr marL="534988" indent="-268288" algn="just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</a:t>
            </a:r>
            <a:r>
              <a:rPr lang="es-MX" altLang="es-PE" sz="2200" dirty="0" err="1">
                <a:latin typeface="+mj-lt"/>
                <a:ea typeface="Verdana" panose="020B0604030504040204" pitchFamily="34" charset="0"/>
              </a:rPr>
              <a:t>Huanglongbing</a:t>
            </a: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 (HLB</a:t>
            </a:r>
            <a:r>
              <a:rPr lang="es-MX" altLang="es-PE" sz="2200" dirty="0" smtClean="0">
                <a:latin typeface="+mj-lt"/>
                <a:ea typeface="Verdana" panose="020B0604030504040204" pitchFamily="34" charset="0"/>
              </a:rPr>
              <a:t>)</a:t>
            </a:r>
            <a:endParaRPr lang="es-MX" altLang="es-PE" sz="2200" dirty="0">
              <a:latin typeface="+mj-lt"/>
              <a:ea typeface="Verdana" panose="020B0604030504040204" pitchFamily="34" charset="0"/>
            </a:endParaRPr>
          </a:p>
          <a:p>
            <a:pPr marL="534988" indent="-268288" algn="just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Inteligencia </a:t>
            </a:r>
            <a:r>
              <a:rPr lang="es-MX" altLang="es-PE" sz="2200" dirty="0" smtClean="0">
                <a:latin typeface="+mj-lt"/>
                <a:ea typeface="Verdana" panose="020B0604030504040204" pitchFamily="34" charset="0"/>
              </a:rPr>
              <a:t>Fitosanitaria</a:t>
            </a:r>
            <a:endParaRPr lang="es-MX" altLang="es-PE" sz="2200" dirty="0">
              <a:latin typeface="+mj-lt"/>
              <a:ea typeface="Verdana" panose="020B0604030504040204" pitchFamily="34" charset="0"/>
            </a:endParaRPr>
          </a:p>
          <a:p>
            <a:pPr marL="534988" indent="-268288" algn="just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</a:t>
            </a:r>
            <a:r>
              <a:rPr lang="es-MX" altLang="es-PE" sz="2200" dirty="0" smtClean="0">
                <a:latin typeface="+mj-lt"/>
                <a:ea typeface="Verdana" panose="020B0604030504040204" pitchFamily="34" charset="0"/>
              </a:rPr>
              <a:t>Langosta</a:t>
            </a:r>
            <a:endParaRPr lang="es-MX" altLang="es-PE" sz="2200" dirty="0">
              <a:latin typeface="+mj-lt"/>
              <a:ea typeface="Verdana" panose="020B0604030504040204" pitchFamily="34" charset="0"/>
            </a:endParaRPr>
          </a:p>
          <a:p>
            <a:pPr marL="534988" indent="-268288" algn="just">
              <a:spcBef>
                <a:spcPct val="0"/>
              </a:spcBef>
              <a:buFont typeface="+mj-lt"/>
              <a:buAutoNum type="arabicPeriod"/>
            </a:pP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GT </a:t>
            </a:r>
            <a:r>
              <a:rPr lang="es-MX" altLang="es-PE" sz="2200" dirty="0" err="1">
                <a:latin typeface="+mj-lt"/>
                <a:ea typeface="Verdana" panose="020B0604030504040204" pitchFamily="34" charset="0"/>
              </a:rPr>
              <a:t>Lobesia</a:t>
            </a:r>
            <a:r>
              <a:rPr lang="es-MX" altLang="es-PE" sz="2200" dirty="0">
                <a:latin typeface="+mj-lt"/>
                <a:ea typeface="Verdana" panose="020B0604030504040204" pitchFamily="34" charset="0"/>
              </a:rPr>
              <a:t> </a:t>
            </a:r>
            <a:r>
              <a:rPr lang="es-MX" altLang="es-PE" sz="2200" dirty="0" err="1" smtClean="0">
                <a:latin typeface="+mj-lt"/>
                <a:ea typeface="Verdana" panose="020B0604030504040204" pitchFamily="34" charset="0"/>
              </a:rPr>
              <a:t>botrana</a:t>
            </a:r>
            <a:endParaRPr lang="es-MX" altLang="es-PE" sz="2200" dirty="0" smtClean="0">
              <a:latin typeface="+mj-lt"/>
              <a:ea typeface="Verdana" panose="020B0604030504040204" pitchFamily="34" charset="0"/>
            </a:endParaRPr>
          </a:p>
        </p:txBody>
      </p:sp>
      <p:sp>
        <p:nvSpPr>
          <p:cNvPr id="4" name="CuadroTexto 1"/>
          <p:cNvSpPr txBox="1">
            <a:spLocks noChangeArrowheads="1"/>
          </p:cNvSpPr>
          <p:nvPr/>
        </p:nvSpPr>
        <p:spPr bwMode="auto">
          <a:xfrm>
            <a:off x="6261868" y="1700808"/>
            <a:ext cx="559477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marL="571500" indent="-571500" algn="just">
              <a:buFont typeface="Arial" panose="020B0604020202020204" pitchFamily="34" charset="0"/>
              <a:buChar char="•"/>
              <a:defRPr sz="2200">
                <a:latin typeface="+mj-lt"/>
                <a:ea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 indent="-396875">
              <a:buFont typeface="+mj-lt"/>
              <a:buAutoNum type="arabicPeriod" startAt="9"/>
            </a:pPr>
            <a:r>
              <a:rPr lang="es-MX" altLang="es-PE" dirty="0"/>
              <a:t>GT Moscas de la </a:t>
            </a:r>
            <a:r>
              <a:rPr lang="es-MX" altLang="es-PE" dirty="0" smtClean="0"/>
              <a:t>Fruta  </a:t>
            </a:r>
            <a:endParaRPr lang="es-MX" altLang="es-PE" dirty="0"/>
          </a:p>
          <a:p>
            <a:pPr algn="l">
              <a:buFont typeface="+mj-lt"/>
              <a:buAutoNum type="arabicPeriod" startAt="10"/>
            </a:pPr>
            <a:r>
              <a:rPr lang="es-MX" altLang="es-PE" dirty="0" smtClean="0"/>
              <a:t>GT Muestreo </a:t>
            </a:r>
            <a:r>
              <a:rPr lang="es-MX" altLang="es-PE" dirty="0"/>
              <a:t>Inspección y </a:t>
            </a:r>
            <a:r>
              <a:rPr lang="es-MX" altLang="es-PE" dirty="0" smtClean="0"/>
              <a:t>Certificación</a:t>
            </a:r>
            <a:endParaRPr lang="es-MX" altLang="es-PE" dirty="0"/>
          </a:p>
          <a:p>
            <a:pPr>
              <a:buFont typeface="+mj-lt"/>
              <a:buAutoNum type="arabicPeriod" startAt="11"/>
            </a:pPr>
            <a:r>
              <a:rPr lang="es-MX" altLang="es-PE" dirty="0"/>
              <a:t>GT Productos Fitosanitarios </a:t>
            </a:r>
          </a:p>
          <a:p>
            <a:pPr algn="l">
              <a:buFont typeface="+mj-lt"/>
              <a:buAutoNum type="arabicPeriod" startAt="11"/>
            </a:pPr>
            <a:r>
              <a:rPr lang="es-MX" altLang="es-PE" dirty="0"/>
              <a:t>GT Sanidad de Material de </a:t>
            </a:r>
            <a:r>
              <a:rPr lang="es-MX" altLang="es-PE" dirty="0" smtClean="0"/>
              <a:t>Propagación</a:t>
            </a:r>
            <a:endParaRPr lang="es-MX" altLang="es-PE" dirty="0"/>
          </a:p>
          <a:p>
            <a:pPr>
              <a:buFont typeface="+mj-lt"/>
              <a:buAutoNum type="arabicPeriod" startAt="11"/>
            </a:pPr>
            <a:r>
              <a:rPr lang="es-MX" altLang="es-PE" dirty="0"/>
              <a:t>GT Sanidad </a:t>
            </a:r>
            <a:r>
              <a:rPr lang="es-MX" altLang="es-PE" dirty="0" smtClean="0"/>
              <a:t>Forestal</a:t>
            </a:r>
            <a:endParaRPr lang="es-MX" altLang="es-PE" dirty="0"/>
          </a:p>
          <a:p>
            <a:pPr>
              <a:buFont typeface="+mj-lt"/>
              <a:buAutoNum type="arabicPeriod" startAt="11"/>
            </a:pPr>
            <a:r>
              <a:rPr lang="es-MX" altLang="es-PE" dirty="0"/>
              <a:t>GT Vigilancia </a:t>
            </a:r>
            <a:r>
              <a:rPr lang="es-MX" altLang="es-PE" dirty="0" smtClean="0"/>
              <a:t>Fitosanitaria</a:t>
            </a:r>
            <a:endParaRPr lang="es-MX" altLang="es-PE" dirty="0" smtClean="0"/>
          </a:p>
          <a:p>
            <a:pPr marL="534988" indent="0">
              <a:buNone/>
            </a:pPr>
            <a:endParaRPr lang="es-MX" altLang="es-PE" sz="1400" dirty="0" smtClean="0"/>
          </a:p>
          <a:p>
            <a:pPr marL="534988" indent="0">
              <a:buNone/>
            </a:pPr>
            <a:r>
              <a:rPr lang="es-MX" altLang="es-PE" dirty="0" smtClean="0"/>
              <a:t>47 </a:t>
            </a:r>
            <a:r>
              <a:rPr lang="es-MX" altLang="es-PE" dirty="0"/>
              <a:t>Reuniones Virtuales</a:t>
            </a:r>
          </a:p>
        </p:txBody>
      </p:sp>
      <p:sp>
        <p:nvSpPr>
          <p:cNvPr id="6" name="CuadroTexto 1"/>
          <p:cNvSpPr txBox="1">
            <a:spLocks noChangeArrowheads="1"/>
          </p:cNvSpPr>
          <p:nvPr/>
        </p:nvSpPr>
        <p:spPr bwMode="auto">
          <a:xfrm>
            <a:off x="479549" y="908720"/>
            <a:ext cx="30961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1.2 </a:t>
            </a:r>
            <a:r>
              <a:rPr lang="es-PY" altLang="es-PE" dirty="0"/>
              <a:t>Grupos </a:t>
            </a:r>
            <a:r>
              <a:rPr lang="es-PY" altLang="es-PE" dirty="0"/>
              <a:t>Técnicos</a:t>
            </a:r>
          </a:p>
        </p:txBody>
      </p:sp>
      <p:pic>
        <p:nvPicPr>
          <p:cNvPr id="8" name="Imagen 7"/>
          <p:cNvPicPr/>
          <p:nvPr/>
        </p:nvPicPr>
        <p:blipFill rotWithShape="1">
          <a:blip r:embed="rId2"/>
          <a:srcRect t="8988" b="11999"/>
          <a:stretch/>
        </p:blipFill>
        <p:spPr bwMode="auto">
          <a:xfrm>
            <a:off x="533522" y="5060395"/>
            <a:ext cx="3672408" cy="1608965"/>
          </a:xfrm>
          <a:prstGeom prst="rect">
            <a:avLst/>
          </a:prstGeom>
          <a:noFill/>
          <a:ln>
            <a:solidFill>
              <a:srgbClr val="33CC33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n 8"/>
          <p:cNvPicPr/>
          <p:nvPr/>
        </p:nvPicPr>
        <p:blipFill rotWithShape="1">
          <a:blip r:embed="rId3"/>
          <a:srcRect l="587" t="8874" r="830" b="11952"/>
          <a:stretch/>
        </p:blipFill>
        <p:spPr bwMode="auto">
          <a:xfrm>
            <a:off x="4349946" y="5045120"/>
            <a:ext cx="3600400" cy="1611753"/>
          </a:xfrm>
          <a:prstGeom prst="rect">
            <a:avLst/>
          </a:prstGeom>
          <a:noFill/>
          <a:ln>
            <a:solidFill>
              <a:srgbClr val="33CC33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en 11"/>
          <p:cNvPicPr/>
          <p:nvPr/>
        </p:nvPicPr>
        <p:blipFill rotWithShape="1">
          <a:blip r:embed="rId4"/>
          <a:srcRect l="4651" t="4963" r="3870" b="7334"/>
          <a:stretch/>
        </p:blipFill>
        <p:spPr>
          <a:xfrm>
            <a:off x="8112224" y="5060394"/>
            <a:ext cx="3384376" cy="1604611"/>
          </a:xfrm>
          <a:prstGeom prst="rect">
            <a:avLst/>
          </a:prstGeom>
          <a:noFill/>
          <a:ln>
            <a:solidFill>
              <a:srgbClr val="33CC33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07708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"/>
          <p:cNvSpPr txBox="1">
            <a:spLocks noChangeArrowheads="1"/>
          </p:cNvSpPr>
          <p:nvPr/>
        </p:nvSpPr>
        <p:spPr bwMode="auto">
          <a:xfrm>
            <a:off x="407368" y="1943249"/>
            <a:ext cx="11017224" cy="407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b="1" dirty="0" smtClean="0"/>
              <a:t>GT Control Biológico. </a:t>
            </a:r>
            <a:r>
              <a:rPr lang="es-ES" altLang="es-PE" sz="2100" dirty="0" smtClean="0"/>
              <a:t>Taller virtual "</a:t>
            </a:r>
            <a:r>
              <a:rPr lang="es-ES" altLang="es-PE" sz="2100" dirty="0"/>
              <a:t>Guía de Análisis de Riesgo para la importación de Microorganismos </a:t>
            </a:r>
            <a:r>
              <a:rPr lang="es-ES" altLang="es-PE" sz="2100" dirty="0" smtClean="0"/>
              <a:t>Benéficos”.  26 y 27 mayo 2021.</a:t>
            </a:r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1400" dirty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b="1" dirty="0" smtClean="0"/>
              <a:t>GT Sanidad Forestal</a:t>
            </a:r>
            <a:r>
              <a:rPr lang="es-ES" altLang="es-PE" sz="2100" dirty="0" smtClean="0"/>
              <a:t>. Seminario virtual: “Riesgos </a:t>
            </a:r>
            <a:r>
              <a:rPr lang="es-ES" altLang="es-PE" sz="2100" dirty="0"/>
              <a:t>fitosanitarios asociados a la Polilla gitana asiática (PGA), </a:t>
            </a:r>
            <a:r>
              <a:rPr lang="es-ES" altLang="es-PE" sz="2100" i="1" dirty="0"/>
              <a:t>Lymantria dispar </a:t>
            </a:r>
            <a:r>
              <a:rPr lang="es-ES" altLang="es-PE" sz="2100" i="1" dirty="0" err="1"/>
              <a:t>asiatica</a:t>
            </a:r>
            <a:r>
              <a:rPr lang="es-ES" altLang="es-PE" sz="2100" dirty="0"/>
              <a:t> y </a:t>
            </a:r>
            <a:r>
              <a:rPr lang="es-ES" altLang="es-PE" sz="2100" i="1" dirty="0" smtClean="0"/>
              <a:t>Lymantria </a:t>
            </a:r>
            <a:r>
              <a:rPr lang="es-ES" altLang="es-PE" sz="2100" i="1" dirty="0"/>
              <a:t>dispar </a:t>
            </a:r>
            <a:r>
              <a:rPr lang="es-ES" altLang="es-PE" sz="2100" i="1" dirty="0" err="1"/>
              <a:t>japonica</a:t>
            </a:r>
            <a:r>
              <a:rPr lang="es-ES" altLang="es-PE" sz="2100" dirty="0"/>
              <a:t>”. 20 y 21 de julio de 2021</a:t>
            </a:r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1400" b="1" dirty="0" smtClean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b="1" dirty="0" smtClean="0"/>
              <a:t>GT Moscas de la Fruta</a:t>
            </a:r>
            <a:r>
              <a:rPr lang="es-ES" altLang="es-PE" sz="2100" dirty="0" smtClean="0"/>
              <a:t>. Taller </a:t>
            </a:r>
            <a:r>
              <a:rPr lang="es-ES" altLang="es-PE" sz="2100" dirty="0"/>
              <a:t>virtual: “Metodologías de identificación de moscas de la fruta en la región COSAVE”. 18 y 19 de agosto de </a:t>
            </a:r>
            <a:r>
              <a:rPr lang="es-ES" altLang="es-PE" sz="2100" dirty="0" smtClean="0"/>
              <a:t>2021.</a:t>
            </a:r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1400" dirty="0" smtClean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b="1" dirty="0" smtClean="0"/>
              <a:t>GT Sanidad de Material de Propagación</a:t>
            </a:r>
            <a:r>
              <a:rPr lang="es-ES" altLang="es-PE" sz="2100" dirty="0" smtClean="0"/>
              <a:t>. </a:t>
            </a:r>
            <a:r>
              <a:rPr lang="es-ES" altLang="es-PE" sz="2100" dirty="0"/>
              <a:t>Seminario virtual: “Marco regulatorio de las PNCR en la región del COSAVE</a:t>
            </a:r>
            <a:r>
              <a:rPr lang="es-ES" altLang="es-PE" sz="2100" dirty="0" smtClean="0"/>
              <a:t>”. 24 y 25 de noviembre 2021.</a:t>
            </a:r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1400" dirty="0" smtClean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b="1" dirty="0" smtClean="0"/>
              <a:t>GT Productos Fitosanitarios. </a:t>
            </a:r>
            <a:r>
              <a:rPr lang="es-ES" altLang="es-PE" sz="2100" dirty="0" smtClean="0"/>
              <a:t>Declaración COSAVE sobre </a:t>
            </a:r>
            <a:r>
              <a:rPr lang="es-ES" altLang="es-PE" sz="2100" dirty="0" smtClean="0"/>
              <a:t>LMR - UE</a:t>
            </a:r>
            <a:endParaRPr lang="es-ES" altLang="es-PE" sz="2100" dirty="0" smtClean="0"/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1400" b="1" dirty="0" smtClean="0"/>
          </a:p>
        </p:txBody>
      </p:sp>
      <p:sp>
        <p:nvSpPr>
          <p:cNvPr id="5" name="CuadroTexto 1"/>
          <p:cNvSpPr txBox="1">
            <a:spLocks noChangeArrowheads="1"/>
          </p:cNvSpPr>
          <p:nvPr/>
        </p:nvSpPr>
        <p:spPr bwMode="auto">
          <a:xfrm>
            <a:off x="479549" y="908720"/>
            <a:ext cx="30961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1.2 </a:t>
            </a:r>
            <a:r>
              <a:rPr lang="es-PY" altLang="es-PE" dirty="0"/>
              <a:t>Grupos </a:t>
            </a:r>
            <a:r>
              <a:rPr lang="es-PY" altLang="es-PE" dirty="0"/>
              <a:t>Técnicos</a:t>
            </a:r>
          </a:p>
        </p:txBody>
      </p:sp>
    </p:spTree>
    <p:extLst>
      <p:ext uri="{BB962C8B-B14F-4D97-AF65-F5344CB8AC3E}">
        <p14:creationId xmlns:p14="http://schemas.microsoft.com/office/powerpoint/2010/main" val="4731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"/>
          <p:cNvSpPr txBox="1">
            <a:spLocks noChangeArrowheads="1"/>
          </p:cNvSpPr>
          <p:nvPr/>
        </p:nvSpPr>
        <p:spPr bwMode="auto">
          <a:xfrm>
            <a:off x="407368" y="1716772"/>
            <a:ext cx="1101722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0363" indent="-360363" algn="just">
              <a:spcBef>
                <a:spcPct val="0"/>
              </a:spcBef>
              <a:defRPr/>
            </a:pPr>
            <a:endParaRPr lang="es-ES" altLang="es-PE" sz="800" dirty="0" smtClean="0"/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800" dirty="0" smtClean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dirty="0" smtClean="0"/>
              <a:t>Taller </a:t>
            </a:r>
            <a:r>
              <a:rPr lang="es-ES" altLang="es-PE" sz="2100" dirty="0"/>
              <a:t>virtual: “Metodologías de identificación de moscas de la fruta en la región COSAVE”. 18 y 19 de agosto de </a:t>
            </a:r>
            <a:r>
              <a:rPr lang="es-ES" altLang="es-PE" sz="2100" dirty="0" smtClean="0"/>
              <a:t>2021.</a:t>
            </a:r>
          </a:p>
        </p:txBody>
      </p:sp>
      <p:pic>
        <p:nvPicPr>
          <p:cNvPr id="5" name="Imagen 4"/>
          <p:cNvPicPr/>
          <p:nvPr/>
        </p:nvPicPr>
        <p:blipFill rotWithShape="1">
          <a:blip r:embed="rId2"/>
          <a:srcRect l="12935" t="10242" r="13335" b="13462"/>
          <a:stretch/>
        </p:blipFill>
        <p:spPr bwMode="auto">
          <a:xfrm>
            <a:off x="551384" y="2996952"/>
            <a:ext cx="5184576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n 7"/>
          <p:cNvPicPr/>
          <p:nvPr/>
        </p:nvPicPr>
        <p:blipFill rotWithShape="1">
          <a:blip r:embed="rId3"/>
          <a:srcRect l="11994" t="10243" r="13099" b="12625"/>
          <a:stretch/>
        </p:blipFill>
        <p:spPr bwMode="auto">
          <a:xfrm>
            <a:off x="6229335" y="2996951"/>
            <a:ext cx="5267265" cy="31302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CuadroTexto 1"/>
          <p:cNvSpPr txBox="1">
            <a:spLocks noChangeArrowheads="1"/>
          </p:cNvSpPr>
          <p:nvPr/>
        </p:nvSpPr>
        <p:spPr bwMode="auto">
          <a:xfrm>
            <a:off x="479549" y="908720"/>
            <a:ext cx="30961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1.2 </a:t>
            </a:r>
            <a:r>
              <a:rPr lang="es-PY" altLang="es-PE" dirty="0"/>
              <a:t>Grupos </a:t>
            </a:r>
            <a:r>
              <a:rPr lang="es-PY" altLang="es-PE" dirty="0"/>
              <a:t>Técnicos</a:t>
            </a:r>
          </a:p>
        </p:txBody>
      </p:sp>
    </p:spTree>
    <p:extLst>
      <p:ext uri="{BB962C8B-B14F-4D97-AF65-F5344CB8AC3E}">
        <p14:creationId xmlns:p14="http://schemas.microsoft.com/office/powerpoint/2010/main" val="425339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CuadroTexto 1"/>
          <p:cNvSpPr txBox="1">
            <a:spLocks noChangeArrowheads="1"/>
          </p:cNvSpPr>
          <p:nvPr/>
        </p:nvSpPr>
        <p:spPr bwMode="auto">
          <a:xfrm>
            <a:off x="407368" y="786730"/>
            <a:ext cx="66246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2. </a:t>
            </a:r>
            <a:r>
              <a:rPr lang="es-PY" altLang="es-PE" dirty="0"/>
              <a:t>A</a:t>
            </a:r>
            <a:r>
              <a:rPr lang="es-PY" altLang="es-PE" dirty="0" smtClean="0"/>
              <a:t>SUNTOS </a:t>
            </a:r>
            <a:r>
              <a:rPr lang="es-PY" altLang="es-PE" dirty="0"/>
              <a:t>ESTRATÉGICOS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062658"/>
              </p:ext>
            </p:extLst>
          </p:nvPr>
        </p:nvGraphicFramePr>
        <p:xfrm>
          <a:off x="1883972" y="1746252"/>
          <a:ext cx="8676524" cy="49231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97376"/>
                <a:gridCol w="1879148"/>
              </a:tblGrid>
              <a:tr h="530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6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Borradores de NIMF en Consulta</a:t>
                      </a:r>
                      <a:endParaRPr lang="es-PE" sz="16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</a:t>
                      </a:r>
                      <a:r>
                        <a:rPr lang="es-PE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° </a:t>
                      </a:r>
                      <a:r>
                        <a:rPr lang="es-PE" sz="14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COMENTARIOS</a:t>
                      </a:r>
                    </a:p>
                  </a:txBody>
                  <a:tcPr marL="42964" marR="42964" marT="0" marB="0" anchor="ctr"/>
                </a:tc>
              </a:tr>
              <a:tr h="3006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DRAFT ANNEX TO ISPM 20: Use of specific import authorizations (2008-006)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464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DRAFT 2021 AMENDMENTS TO ISPM 5: GLOSSARY OF PHYTOSANITARY TERMS (1994-001)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4837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DRAFT Revision of ISPM 18: Requirements for the use of irradiation as a phytosanitary measure (2014-007)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</a:rPr>
                        <a:t>26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5836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DRAFT ISPM: Revision of ISPM 4 (Requirements for the establishment of pest free areas) (2009-002)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4837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Reduce the incidence of contaminating pests associated with regulated articles and unregulated goods to protect plant health and facilitate trade (2019-002)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4300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DRAFT ISPM: Audit in the phytosanitary context (2015-014)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4837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DRAFT ISPM: Focused revision of ISPM 12 (Phytosanitary certificates) in relation to re-export (2015-011)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4649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DRAFT ISPM: Commodity-based standards for phytosanitary measures (2019-008)</a:t>
                      </a:r>
                      <a:endParaRPr lang="es-PE" sz="14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s-PE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  <a:tr h="3006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TOTAL</a:t>
                      </a:r>
                    </a:p>
                  </a:txBody>
                  <a:tcPr marL="42964" marR="4296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b="1" dirty="0" smtClean="0">
                          <a:effectLst/>
                        </a:rPr>
                        <a:t>170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964" marR="42964" marT="0" marB="0" anchor="b"/>
                </a:tc>
              </a:tr>
            </a:tbl>
          </a:graphicData>
        </a:graphic>
      </p:graphicFrame>
      <p:sp>
        <p:nvSpPr>
          <p:cNvPr id="4" name="CuadroTexto 1"/>
          <p:cNvSpPr txBox="1">
            <a:spLocks noChangeArrowheads="1"/>
          </p:cNvSpPr>
          <p:nvPr/>
        </p:nvSpPr>
        <p:spPr bwMode="auto">
          <a:xfrm>
            <a:off x="407368" y="1340768"/>
            <a:ext cx="5112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6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>
              <a:defRPr/>
            </a:pPr>
            <a:r>
              <a:rPr lang="es-PY" altLang="es-PE" sz="2400" b="1" dirty="0"/>
              <a:t>2</a:t>
            </a:r>
            <a:r>
              <a:rPr lang="es-PY" altLang="es-PE" sz="2400" b="1" dirty="0" smtClean="0"/>
              <a:t>.1 CIPF</a:t>
            </a:r>
            <a:endParaRPr lang="es-PY" altLang="es-PE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CuadroTexto 1"/>
          <p:cNvSpPr txBox="1">
            <a:spLocks noChangeArrowheads="1"/>
          </p:cNvSpPr>
          <p:nvPr/>
        </p:nvSpPr>
        <p:spPr bwMode="auto">
          <a:xfrm>
            <a:off x="47328" y="1556792"/>
            <a:ext cx="11521280" cy="506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0363" algn="just">
              <a:spcBef>
                <a:spcPct val="0"/>
              </a:spcBef>
              <a:buNone/>
              <a:defRPr/>
            </a:pPr>
            <a:r>
              <a:rPr lang="es-ES" altLang="es-PE" sz="1900" b="1" dirty="0" smtClean="0"/>
              <a:t>Términos </a:t>
            </a:r>
            <a:r>
              <a:rPr lang="es-ES" altLang="es-PE" sz="1900" b="1" dirty="0"/>
              <a:t>de referencia y reglas de procedimiento del Comité de Implementación - CI</a:t>
            </a:r>
            <a:r>
              <a:rPr lang="es-ES" altLang="es-PE" sz="1900" dirty="0"/>
              <a:t> </a:t>
            </a:r>
          </a:p>
          <a:p>
            <a:pPr marL="360363" algn="just">
              <a:spcBef>
                <a:spcPct val="0"/>
              </a:spcBef>
              <a:buNone/>
              <a:defRPr/>
            </a:pPr>
            <a:r>
              <a:rPr lang="es-ES" altLang="es-PE" sz="1900" dirty="0"/>
              <a:t>27 julio 2021, la SC comunicó a la </a:t>
            </a:r>
            <a:r>
              <a:rPr lang="es-ES" altLang="es-PE" sz="1900" dirty="0" smtClean="0"/>
              <a:t>Secretaría </a:t>
            </a:r>
            <a:r>
              <a:rPr lang="es-ES" altLang="es-PE" sz="1900" dirty="0"/>
              <a:t>de CIPF que </a:t>
            </a:r>
            <a:r>
              <a:rPr lang="es-ES" altLang="es-PE" sz="1900" dirty="0" smtClean="0"/>
              <a:t>COSAVE revisó </a:t>
            </a:r>
            <a:r>
              <a:rPr lang="es-ES" altLang="es-PE" sz="1900" dirty="0"/>
              <a:t>la propuesta de Términos de referencia y Reglas de procedimiento del CI y no advierten modificaciones para emitir comentarios adicionales sobre lo ya expresado en la CMF 15, la misma que ya está considerada en las consultas realizadas el presente año</a:t>
            </a:r>
            <a:r>
              <a:rPr lang="es-ES" altLang="es-PE" sz="1900" dirty="0" smtClean="0"/>
              <a:t>.</a:t>
            </a:r>
          </a:p>
          <a:p>
            <a:pPr marL="360363" algn="just">
              <a:spcBef>
                <a:spcPct val="0"/>
              </a:spcBef>
              <a:buNone/>
              <a:defRPr/>
            </a:pPr>
            <a:endParaRPr lang="es-ES" altLang="es-PE" sz="1900" dirty="0" smtClean="0"/>
          </a:p>
          <a:p>
            <a:pPr marL="360363" algn="just">
              <a:spcBef>
                <a:spcPct val="0"/>
              </a:spcBef>
              <a:buNone/>
              <a:defRPr/>
            </a:pPr>
            <a:r>
              <a:rPr lang="es-ES" altLang="es-PE" sz="1900" b="1" dirty="0" smtClean="0"/>
              <a:t>NIMF </a:t>
            </a:r>
            <a:r>
              <a:rPr lang="es-ES" altLang="es-PE" sz="1900" b="1" dirty="0"/>
              <a:t>sobre la provisión segura de alimentos y otra ayuda humanitaria.</a:t>
            </a:r>
            <a:r>
              <a:rPr lang="es-ES" altLang="es-PE" sz="1900" dirty="0"/>
              <a:t> </a:t>
            </a:r>
          </a:p>
          <a:p>
            <a:pPr marL="360363" algn="just">
              <a:spcBef>
                <a:spcPct val="0"/>
              </a:spcBef>
              <a:buNone/>
              <a:defRPr/>
            </a:pPr>
            <a:r>
              <a:rPr lang="es-ES" altLang="es-PE" sz="1900" dirty="0"/>
              <a:t>13 agosto 2021, la SC respondió a la PPPO (Organización de Protección Vegetal del Pacífico) que el COSAVE no tienen comentarios respecto a su iniciativa de propuesta para una NIMF sobre la provisión segura de alimentos y ayuda humanitaria, para ser presentada en la convocatoria de temas de la CIPF; considerando que el 2018 se acordó en la CMF que se trabajará este tema como una propuesta de recomendación que ya fue revisada.</a:t>
            </a:r>
          </a:p>
          <a:p>
            <a:pPr marL="360363" algn="just">
              <a:spcBef>
                <a:spcPct val="0"/>
              </a:spcBef>
              <a:buNone/>
              <a:defRPr/>
            </a:pPr>
            <a:endParaRPr lang="es-ES" altLang="es-PE" sz="1900" dirty="0"/>
          </a:p>
          <a:p>
            <a:pPr marL="360363" algn="just">
              <a:spcBef>
                <a:spcPct val="0"/>
              </a:spcBef>
              <a:buNone/>
              <a:defRPr/>
            </a:pPr>
            <a:r>
              <a:rPr lang="es-ES" altLang="es-PE" sz="1900" b="1" dirty="0"/>
              <a:t>Movimiento internacional de frutas de mango, Anexo de la Norma basada en productos.</a:t>
            </a:r>
          </a:p>
          <a:p>
            <a:pPr marL="360363" algn="just">
              <a:spcBef>
                <a:spcPct val="0"/>
              </a:spcBef>
              <a:buNone/>
              <a:defRPr/>
            </a:pPr>
            <a:r>
              <a:rPr lang="es-ES" altLang="es-PE" sz="1900" dirty="0"/>
              <a:t>20 agosto 2021, la SC comunicó a la APPC (Comisión de Protección Vegetal del Asia y Pacifico) que su solicitud de apoyo en la presentación del tema fue trasmitida a los países miembros y apoyan en su iniciativa de presentar el tema a la convocatoria de la CIPF, precisando que COSAVE estará haciendo sus comentarios respecto a especificación dentro del programa de desarrollo de estándares.</a:t>
            </a:r>
            <a:endParaRPr lang="es-ES" altLang="es-PE" sz="1900" dirty="0" smtClean="0"/>
          </a:p>
          <a:p>
            <a:pPr algn="just">
              <a:spcBef>
                <a:spcPct val="0"/>
              </a:spcBef>
              <a:buNone/>
              <a:defRPr/>
            </a:pPr>
            <a:r>
              <a:rPr lang="es-ES" altLang="es-PE" sz="1900" dirty="0" smtClean="0"/>
              <a:t> </a:t>
            </a:r>
          </a:p>
        </p:txBody>
      </p:sp>
      <p:sp>
        <p:nvSpPr>
          <p:cNvPr id="5" name="CuadroTexto 1"/>
          <p:cNvSpPr txBox="1">
            <a:spLocks noChangeArrowheads="1"/>
          </p:cNvSpPr>
          <p:nvPr/>
        </p:nvSpPr>
        <p:spPr bwMode="auto">
          <a:xfrm>
            <a:off x="407368" y="786730"/>
            <a:ext cx="66246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2. </a:t>
            </a:r>
            <a:r>
              <a:rPr lang="es-PY" altLang="es-PE" dirty="0"/>
              <a:t>A</a:t>
            </a:r>
            <a:r>
              <a:rPr lang="es-PY" altLang="es-PE" dirty="0" smtClean="0"/>
              <a:t>SUNTOS </a:t>
            </a:r>
            <a:r>
              <a:rPr lang="es-PY" altLang="es-PE" dirty="0"/>
              <a:t>ESTRATÉGICOS</a:t>
            </a:r>
          </a:p>
        </p:txBody>
      </p:sp>
    </p:spTree>
    <p:extLst>
      <p:ext uri="{BB962C8B-B14F-4D97-AF65-F5344CB8AC3E}">
        <p14:creationId xmlns:p14="http://schemas.microsoft.com/office/powerpoint/2010/main" val="137289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1"/>
          <p:cNvSpPr txBox="1">
            <a:spLocks noChangeArrowheads="1"/>
          </p:cNvSpPr>
          <p:nvPr/>
        </p:nvSpPr>
        <p:spPr bwMode="auto">
          <a:xfrm>
            <a:off x="407368" y="1988840"/>
            <a:ext cx="972090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6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pPr>
              <a:defRPr/>
            </a:pPr>
            <a:r>
              <a:rPr lang="es-ES" altLang="es-PE" sz="3000" b="1" dirty="0"/>
              <a:t>2</a:t>
            </a:r>
            <a:r>
              <a:rPr lang="es-ES" altLang="es-PE" sz="3000" b="1" dirty="0" smtClean="0"/>
              <a:t>.2 </a:t>
            </a:r>
            <a:r>
              <a:rPr lang="es-ES" altLang="es-PE" sz="3000" b="1" dirty="0" smtClean="0"/>
              <a:t>Fortalecimiento </a:t>
            </a:r>
            <a:r>
              <a:rPr lang="es-ES" altLang="es-PE" sz="3000" b="1" dirty="0"/>
              <a:t>de vínculo con el sector privado</a:t>
            </a:r>
            <a:endParaRPr lang="es-PY" altLang="es-PE" sz="3000" b="1" dirty="0"/>
          </a:p>
        </p:txBody>
      </p:sp>
      <p:sp>
        <p:nvSpPr>
          <p:cNvPr id="6" name="CuadroTexto 1"/>
          <p:cNvSpPr txBox="1">
            <a:spLocks noChangeArrowheads="1"/>
          </p:cNvSpPr>
          <p:nvPr/>
        </p:nvSpPr>
        <p:spPr bwMode="auto">
          <a:xfrm>
            <a:off x="407368" y="3021920"/>
            <a:ext cx="11017224" cy="195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60363" indent="-360363" algn="just">
              <a:spcBef>
                <a:spcPct val="0"/>
              </a:spcBef>
              <a:defRPr/>
            </a:pPr>
            <a:endParaRPr lang="es-ES" altLang="es-PE" sz="800" dirty="0" smtClean="0"/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800" dirty="0" smtClean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dirty="0" smtClean="0"/>
              <a:t>Plan de Trabajo acordado entre el Comité de Sanidad Vegetal del Sur (COSAVE) y la Asociación Americana de Semillas (SAA) para promover la implementación de medidas fitosanitarias equivalentes y armonizadas para el intercambio de semillas a nivel regional y </a:t>
            </a:r>
            <a:r>
              <a:rPr lang="es-ES" altLang="es-PE" sz="2100" dirty="0" err="1" smtClean="0"/>
              <a:t>extraregional</a:t>
            </a:r>
            <a:r>
              <a:rPr lang="es-ES" altLang="es-PE" sz="2100" dirty="0" smtClean="0"/>
              <a:t>.</a:t>
            </a:r>
          </a:p>
          <a:p>
            <a:pPr marL="360363" indent="-360363" algn="just">
              <a:spcBef>
                <a:spcPct val="0"/>
              </a:spcBef>
              <a:defRPr/>
            </a:pPr>
            <a:endParaRPr lang="es-ES" altLang="es-PE" sz="2100" dirty="0" smtClean="0"/>
          </a:p>
          <a:p>
            <a:pPr marL="360363" indent="-360363" algn="just">
              <a:spcBef>
                <a:spcPct val="0"/>
              </a:spcBef>
              <a:defRPr/>
            </a:pPr>
            <a:r>
              <a:rPr lang="es-ES" altLang="es-PE" sz="2100" dirty="0" smtClean="0"/>
              <a:t>SMR - </a:t>
            </a:r>
            <a:r>
              <a:rPr lang="es-ES" altLang="es-PE" sz="2100" dirty="0" smtClean="0"/>
              <a:t>NIMF 38, semillas de maíz </a:t>
            </a:r>
            <a:r>
              <a:rPr lang="es-ES" altLang="es-PE" sz="2100" dirty="0" err="1" smtClean="0"/>
              <a:t>intraregión</a:t>
            </a:r>
            <a:r>
              <a:rPr lang="es-ES" altLang="es-PE" sz="2100" dirty="0" smtClean="0"/>
              <a:t>.</a:t>
            </a:r>
            <a:endParaRPr lang="es-ES" altLang="es-PE" sz="2100" dirty="0"/>
          </a:p>
        </p:txBody>
      </p:sp>
      <p:sp>
        <p:nvSpPr>
          <p:cNvPr id="8" name="CuadroTexto 1"/>
          <p:cNvSpPr txBox="1">
            <a:spLocks noChangeArrowheads="1"/>
          </p:cNvSpPr>
          <p:nvPr/>
        </p:nvSpPr>
        <p:spPr bwMode="auto">
          <a:xfrm>
            <a:off x="407368" y="930746"/>
            <a:ext cx="66246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2. </a:t>
            </a:r>
            <a:r>
              <a:rPr lang="es-PY" altLang="es-PE" dirty="0"/>
              <a:t>A</a:t>
            </a:r>
            <a:r>
              <a:rPr lang="es-PY" altLang="es-PE" dirty="0" smtClean="0"/>
              <a:t>SUNTOS </a:t>
            </a:r>
            <a:r>
              <a:rPr lang="es-PY" altLang="es-PE" dirty="0"/>
              <a:t>ESTRATÉGICOS</a:t>
            </a:r>
          </a:p>
        </p:txBody>
      </p:sp>
      <p:pic>
        <p:nvPicPr>
          <p:cNvPr id="1026" name="Picture 2" descr="3D Green and White Puzzle Men Shaking Hands PowerPoint Template,  Backgrounds &amp;amp; Google Slides - ID 0000011585 - SmileTemplates.co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5" t="37984" r="28606" b="8337"/>
          <a:stretch/>
        </p:blipFill>
        <p:spPr bwMode="auto">
          <a:xfrm>
            <a:off x="8616280" y="4581129"/>
            <a:ext cx="2016224" cy="172819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36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n 28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3627" l="1179" r="99057">
                        <a14:foregroundMark x1="58491" y1="17402" x2="58491" y2="17402"/>
                        <a14:foregroundMark x1="80189" y1="20343" x2="80189" y2="20343"/>
                        <a14:foregroundMark x1="71462" y1="15931" x2="71462" y2="15931"/>
                        <a14:foregroundMark x1="82783" y1="50980" x2="82783" y2="50980"/>
                        <a14:foregroundMark x1="75236" y1="83088" x2="75236" y2="83088"/>
                        <a14:foregroundMark x1="79009" y1="73284" x2="79009" y2="73284"/>
                        <a14:foregroundMark x1="74292" y1="74755" x2="74292" y2="74755"/>
                        <a14:foregroundMark x1="81132" y1="78186" x2="81132" y2="78186"/>
                        <a14:foregroundMark x1="71462" y1="25735" x2="71462" y2="25735"/>
                        <a14:foregroundMark x1="60142" y1="24510" x2="60142" y2="24510"/>
                        <a14:foregroundMark x1="65802" y1="8088" x2="65802" y2="8088"/>
                        <a14:foregroundMark x1="85613" y1="10539" x2="85613" y2="10539"/>
                        <a14:foregroundMark x1="85377" y1="14951" x2="85377" y2="14951"/>
                        <a14:foregroundMark x1="77830" y1="14706" x2="77830" y2="14706"/>
                        <a14:foregroundMark x1="62736" y1="13971" x2="62736" y2="13971"/>
                        <a14:foregroundMark x1="69811" y1="73529" x2="69811" y2="73529"/>
                        <a14:foregroundMark x1="73585" y1="71324" x2="73585" y2="71324"/>
                        <a14:foregroundMark x1="84670" y1="78676" x2="84670" y2="78676"/>
                        <a14:foregroundMark x1="80896" y1="83578" x2="80896" y2="83578"/>
                        <a14:foregroundMark x1="71226" y1="77206" x2="71226" y2="77206"/>
                        <a14:foregroundMark x1="71462" y1="81618" x2="71462" y2="81618"/>
                        <a14:foregroundMark x1="75236" y1="78676" x2="75236" y2="78676"/>
                        <a14:foregroundMark x1="76887" y1="81373" x2="76887" y2="81373"/>
                        <a14:foregroundMark x1="83962" y1="74755" x2="83962" y2="74755"/>
                        <a14:foregroundMark x1="79245" y1="69608" x2="80896" y2="81373"/>
                        <a14:foregroundMark x1="75943" y1="86520" x2="66981" y2="73529"/>
                        <a14:foregroundMark x1="54481" y1="19608" x2="82075" y2="15931"/>
                        <a14:foregroundMark x1="71698" y1="9559" x2="71698" y2="22304"/>
                        <a14:foregroundMark x1="79953" y1="13480" x2="68396" y2="23529"/>
                        <a14:foregroundMark x1="73113" y1="46814" x2="73113" y2="46814"/>
                        <a14:foregroundMark x1="73113" y1="39951" x2="91038" y2="48039"/>
                        <a14:foregroundMark x1="85613" y1="51716" x2="76179" y2="30637"/>
                        <a14:foregroundMark x1="76179" y1="27451" x2="76415" y2="9559"/>
                        <a14:foregroundMark x1="79717" y1="10784" x2="74292" y2="11520"/>
                        <a14:foregroundMark x1="81604" y1="12990" x2="72406" y2="6127"/>
                        <a14:foregroundMark x1="72170" y1="66912" x2="83962" y2="81618"/>
                        <a14:foregroundMark x1="89623" y1="78431" x2="70755" y2="72549"/>
                        <a14:foregroundMark x1="81132" y1="65441" x2="79245" y2="82598"/>
                        <a14:foregroundMark x1="83726" y1="71814" x2="76415" y2="69608"/>
                        <a14:foregroundMark x1="80189" y1="87990" x2="76415" y2="69608"/>
                        <a14:foregroundMark x1="59906" y1="79412" x2="90094" y2="76471"/>
                        <a14:foregroundMark x1="70283" y1="35049" x2="89151" y2="52206"/>
                        <a14:foregroundMark x1="76179" y1="35294" x2="89387" y2="50245"/>
                        <a14:foregroundMark x1="59198" y1="11765" x2="83962" y2="11520"/>
                        <a14:foregroundMark x1="51887" y1="17402" x2="79717" y2="29412"/>
                        <a14:foregroundMark x1="55660" y1="13480" x2="83019" y2="22794"/>
                        <a14:foregroundMark x1="72642" y1="50490" x2="72642" y2="50490"/>
                        <a14:foregroundMark x1="80896" y1="55392" x2="80896" y2="55392"/>
                        <a14:foregroundMark x1="77830" y1="56618" x2="77830" y2="56618"/>
                        <a14:foregroundMark x1="78302" y1="48529" x2="78302" y2="48529"/>
                        <a14:foregroundMark x1="75236" y1="49510" x2="75236" y2="49510"/>
                        <a14:foregroundMark x1="77358" y1="55147" x2="77358" y2="55147"/>
                        <a14:foregroundMark x1="75472" y1="54902" x2="75472" y2="54902"/>
                        <a14:foregroundMark x1="74528" y1="52696" x2="74528" y2="526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1336" y="3068960"/>
            <a:ext cx="1844651" cy="172819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0" name="CuadroTexto 7"/>
          <p:cNvSpPr txBox="1">
            <a:spLocks noChangeArrowheads="1"/>
          </p:cNvSpPr>
          <p:nvPr/>
        </p:nvSpPr>
        <p:spPr bwMode="auto">
          <a:xfrm>
            <a:off x="479376" y="1527176"/>
            <a:ext cx="40277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PE" sz="2400" b="1" dirty="0" smtClean="0"/>
              <a:t>3.1. Certificación electrónica</a:t>
            </a:r>
            <a:r>
              <a:rPr lang="es-PY" altLang="es-PE" sz="2400" b="1" dirty="0" smtClean="0"/>
              <a:t> </a:t>
            </a:r>
            <a:endParaRPr lang="es-PY" altLang="es-PE" sz="2400" b="1" dirty="0"/>
          </a:p>
        </p:txBody>
      </p:sp>
      <p:sp>
        <p:nvSpPr>
          <p:cNvPr id="5129" name="CuadroTexto 1"/>
          <p:cNvSpPr txBox="1">
            <a:spLocks noChangeArrowheads="1"/>
          </p:cNvSpPr>
          <p:nvPr/>
        </p:nvSpPr>
        <p:spPr bwMode="auto">
          <a:xfrm>
            <a:off x="526901" y="900584"/>
            <a:ext cx="71532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s-AR"/>
            </a:defPPr>
            <a:lvl1pPr eaLnBrk="1" hangingPunct="1">
              <a:buFontTx/>
              <a:buNone/>
              <a:defRPr sz="30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9pPr>
          </a:lstStyle>
          <a:p>
            <a:r>
              <a:rPr lang="es-PY" altLang="es-PE" dirty="0" smtClean="0"/>
              <a:t>3. TEMAS </a:t>
            </a:r>
            <a:r>
              <a:rPr lang="es-PY" altLang="es-PE" dirty="0"/>
              <a:t>DE INTERÉS REGIONAL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9264352" y="2708920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 algn="just">
              <a:defRPr/>
            </a:pPr>
            <a:r>
              <a:rPr lang="es-ES" altLang="es-PE" dirty="0" smtClean="0"/>
              <a:t>:</a:t>
            </a:r>
            <a:endParaRPr lang="es-ES" altLang="es-PE" dirty="0"/>
          </a:p>
          <a:p>
            <a:pPr algn="just">
              <a:defRPr/>
            </a:pPr>
            <a:r>
              <a:rPr lang="es-ES" altLang="es-PE" dirty="0" smtClean="0"/>
              <a:t> </a:t>
            </a:r>
          </a:p>
          <a:p>
            <a:pPr algn="just">
              <a:defRPr/>
            </a:pPr>
            <a:endParaRPr lang="es-ES" altLang="es-PE" dirty="0"/>
          </a:p>
        </p:txBody>
      </p:sp>
      <p:grpSp>
        <p:nvGrpSpPr>
          <p:cNvPr id="8" name="Grupo 7"/>
          <p:cNvGrpSpPr/>
          <p:nvPr/>
        </p:nvGrpSpPr>
        <p:grpSpPr>
          <a:xfrm>
            <a:off x="551384" y="3293286"/>
            <a:ext cx="2328939" cy="2079930"/>
            <a:chOff x="2254329" y="990097"/>
            <a:chExt cx="1623291" cy="1338875"/>
          </a:xfrm>
        </p:grpSpPr>
        <p:sp>
          <p:nvSpPr>
            <p:cNvPr id="15" name="Rectángulo redondeado 14"/>
            <p:cNvSpPr/>
            <p:nvPr/>
          </p:nvSpPr>
          <p:spPr>
            <a:xfrm>
              <a:off x="2254329" y="990097"/>
              <a:ext cx="1623291" cy="1338875"/>
            </a:xfrm>
            <a:prstGeom prst="roundRect">
              <a:avLst>
                <a:gd name="adj" fmla="val 10000"/>
              </a:avLst>
            </a:prstGeom>
            <a:ln w="76200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2285140" y="1307810"/>
              <a:ext cx="1561669" cy="990351"/>
            </a:xfrm>
            <a:prstGeom prst="rect">
              <a:avLst/>
            </a:prstGeom>
            <a:ln w="762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t" anchorCtr="0">
              <a:noAutofit/>
            </a:bodyPr>
            <a:lstStyle/>
            <a:p>
              <a:pPr marL="0" lvl="1" algn="just" defTabSz="355600">
                <a:lnSpc>
                  <a:spcPct val="90000"/>
                </a:lnSpc>
                <a:spcAft>
                  <a:spcPct val="15000"/>
                </a:spcAft>
              </a:pPr>
              <a:endParaRPr lang="it-IT" sz="2000" dirty="0" smtClean="0"/>
            </a:p>
            <a:p>
              <a:pPr marL="57150" lvl="1" indent="-57150" algn="ctr" defTabSz="3556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it-IT" sz="2000" b="1" dirty="0" smtClean="0"/>
                <a:t>Chile - Holanda</a:t>
              </a:r>
              <a:endParaRPr lang="it-IT" sz="2000" b="1" dirty="0"/>
            </a:p>
            <a:p>
              <a:pPr marL="57150" lvl="1" indent="-57150" algn="ctr" defTabSz="3556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it-IT" sz="2000" b="1" dirty="0"/>
                <a:t>Chile </a:t>
              </a:r>
              <a:r>
                <a:rPr lang="it-IT" sz="2000" b="1" dirty="0" smtClean="0"/>
                <a:t>- China</a:t>
              </a:r>
              <a:endParaRPr lang="it-IT" sz="2000" b="1" dirty="0"/>
            </a:p>
            <a:p>
              <a:pPr marL="57150" lvl="1" indent="-57150" algn="ctr" defTabSz="3556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it-IT" sz="2000" b="1" dirty="0"/>
                <a:t>Perú </a:t>
              </a:r>
              <a:r>
                <a:rPr lang="it-IT" sz="2000" b="1" dirty="0" smtClean="0"/>
                <a:t>- Holanda</a:t>
              </a:r>
              <a:endParaRPr lang="es-PE" sz="2000" b="1" kern="1200" dirty="0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943196" y="2934376"/>
            <a:ext cx="2070168" cy="891398"/>
            <a:chOff x="2615060" y="703195"/>
            <a:chExt cx="1442925" cy="573803"/>
          </a:xfrm>
        </p:grpSpPr>
        <p:sp>
          <p:nvSpPr>
            <p:cNvPr id="13" name="Rectángulo redondeado 12"/>
            <p:cNvSpPr/>
            <p:nvPr/>
          </p:nvSpPr>
          <p:spPr>
            <a:xfrm>
              <a:off x="2615060" y="703195"/>
              <a:ext cx="1442925" cy="573803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ctángulo 13"/>
            <p:cNvSpPr/>
            <p:nvPr/>
          </p:nvSpPr>
          <p:spPr>
            <a:xfrm>
              <a:off x="2631866" y="720001"/>
              <a:ext cx="1409313" cy="5401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2700" rIns="19050" bIns="12700" numCol="1" spcCol="1270" anchor="ctr" anchorCtr="0">
              <a:noAutofit/>
            </a:bodyPr>
            <a:lstStyle/>
            <a:p>
              <a:pPr lvl="0" algn="ctr" defTabSz="422275">
                <a:lnSpc>
                  <a:spcPct val="90000"/>
                </a:lnSpc>
                <a:spcAft>
                  <a:spcPct val="35000"/>
                </a:spcAft>
              </a:pPr>
              <a:r>
                <a:rPr lang="es-PE" dirty="0">
                  <a:latin typeface="Arial Rounded MT Bold" panose="020F0704030504030204" pitchFamily="34" charset="0"/>
                </a:rPr>
                <a:t>Tratados bilaterales</a:t>
              </a:r>
              <a:endParaRPr lang="es-PE" b="0" kern="1200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3503712" y="3224818"/>
            <a:ext cx="2701777" cy="2076390"/>
            <a:chOff x="6751527" y="990097"/>
            <a:chExt cx="1623291" cy="1338875"/>
          </a:xfrm>
        </p:grpSpPr>
        <p:sp>
          <p:nvSpPr>
            <p:cNvPr id="21" name="Rectángulo redondeado 20"/>
            <p:cNvSpPr/>
            <p:nvPr/>
          </p:nvSpPr>
          <p:spPr>
            <a:xfrm>
              <a:off x="6751527" y="990097"/>
              <a:ext cx="1623291" cy="1338875"/>
            </a:xfrm>
            <a:prstGeom prst="roundRect">
              <a:avLst>
                <a:gd name="adj" fmla="val 10000"/>
              </a:avLst>
            </a:prstGeom>
            <a:ln w="76200"/>
          </p:spPr>
          <p:style>
            <a:lnRef idx="2">
              <a:schemeClr val="accent4">
                <a:hueOff val="-3348577"/>
                <a:satOff val="20174"/>
                <a:lumOff val="1617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ectángulo 21"/>
            <p:cNvSpPr/>
            <p:nvPr/>
          </p:nvSpPr>
          <p:spPr>
            <a:xfrm>
              <a:off x="6782338" y="1307810"/>
              <a:ext cx="1561669" cy="990351"/>
            </a:xfrm>
            <a:prstGeom prst="rect">
              <a:avLst/>
            </a:prstGeom>
            <a:ln w="762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t" anchorCtr="0">
              <a:noAutofit/>
            </a:bodyPr>
            <a:lstStyle/>
            <a:p>
              <a:pPr marL="0" lvl="1" algn="just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s-PE" sz="1600" dirty="0"/>
            </a:p>
            <a:p>
              <a:pPr indent="-185738" algn="ctr" defTabSz="3556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es-PE" sz="1600" dirty="0" smtClean="0"/>
                <a:t> </a:t>
              </a:r>
              <a:r>
                <a:rPr lang="es-PE" sz="2000" b="1" dirty="0"/>
                <a:t>Chile, Colombia, México, </a:t>
              </a:r>
              <a:r>
                <a:rPr lang="es-PE" sz="2000" b="1" dirty="0" smtClean="0"/>
                <a:t>Perú</a:t>
              </a:r>
              <a:endParaRPr lang="es-PE" sz="2000" b="1" dirty="0"/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4228608" y="2937916"/>
            <a:ext cx="2157247" cy="770857"/>
            <a:chOff x="6962471" y="703195"/>
            <a:chExt cx="1592713" cy="573803"/>
          </a:xfrm>
        </p:grpSpPr>
        <p:sp>
          <p:nvSpPr>
            <p:cNvPr id="19" name="Rectángulo redondeado 18"/>
            <p:cNvSpPr/>
            <p:nvPr/>
          </p:nvSpPr>
          <p:spPr>
            <a:xfrm>
              <a:off x="6962471" y="703195"/>
              <a:ext cx="1592713" cy="573803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3348577"/>
                <a:satOff val="20174"/>
                <a:lumOff val="1617"/>
                <a:alphaOff val="0"/>
              </a:schemeClr>
            </a:fillRef>
            <a:effectRef idx="1">
              <a:schemeClr val="accent4">
                <a:hueOff val="-3348577"/>
                <a:satOff val="20174"/>
                <a:lumOff val="161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ángulo 19"/>
            <p:cNvSpPr/>
            <p:nvPr/>
          </p:nvSpPr>
          <p:spPr>
            <a:xfrm>
              <a:off x="6962471" y="720001"/>
              <a:ext cx="1575906" cy="5401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2700" rIns="19050" bIns="12700" numCol="1" spcCol="1270" anchor="ctr" anchorCtr="0">
              <a:noAutofit/>
            </a:bodyPr>
            <a:lstStyle/>
            <a:p>
              <a:pPr lvl="0" algn="ctr" defTabSz="422275">
                <a:lnSpc>
                  <a:spcPct val="90000"/>
                </a:lnSpc>
                <a:spcAft>
                  <a:spcPct val="35000"/>
                </a:spcAft>
              </a:pPr>
              <a:r>
                <a:rPr lang="es-PE" dirty="0">
                  <a:latin typeface="Arial Rounded MT Bold" panose="020F0704030504030204" pitchFamily="34" charset="0"/>
                </a:rPr>
                <a:t>Tratados plurilaterales AP</a:t>
              </a:r>
              <a:endParaRPr lang="es-PE" b="0" kern="1200" dirty="0"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23" name="Grupo 22"/>
          <p:cNvGrpSpPr/>
          <p:nvPr/>
        </p:nvGrpSpPr>
        <p:grpSpPr>
          <a:xfrm>
            <a:off x="6879103" y="3199335"/>
            <a:ext cx="2817297" cy="2461913"/>
            <a:chOff x="2029956" y="990097"/>
            <a:chExt cx="1847664" cy="1367247"/>
          </a:xfrm>
        </p:grpSpPr>
        <p:sp>
          <p:nvSpPr>
            <p:cNvPr id="24" name="Rectángulo redondeado 23"/>
            <p:cNvSpPr/>
            <p:nvPr/>
          </p:nvSpPr>
          <p:spPr>
            <a:xfrm>
              <a:off x="2029956" y="990097"/>
              <a:ext cx="1847664" cy="1367247"/>
            </a:xfrm>
            <a:prstGeom prst="roundRect">
              <a:avLst>
                <a:gd name="adj" fmla="val 10000"/>
              </a:avLst>
            </a:prstGeom>
            <a:ln w="76200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ctángulo 24"/>
            <p:cNvSpPr/>
            <p:nvPr/>
          </p:nvSpPr>
          <p:spPr>
            <a:xfrm>
              <a:off x="2079201" y="1310249"/>
              <a:ext cx="1707498" cy="990351"/>
            </a:xfrm>
            <a:prstGeom prst="rect">
              <a:avLst/>
            </a:prstGeom>
            <a:ln w="762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t" anchorCtr="0">
              <a:noAutofit/>
            </a:bodyPr>
            <a:lstStyle/>
            <a:p>
              <a:pPr marL="57150" lvl="1" indent="-57150" algn="just" defTabSz="355600">
                <a:lnSpc>
                  <a:spcPct val="90000"/>
                </a:lnSpc>
                <a:spcAft>
                  <a:spcPct val="15000"/>
                </a:spcAft>
                <a:buChar char="••"/>
              </a:pPr>
              <a:endParaRPr lang="it-IT" sz="800" b="1" dirty="0" smtClean="0"/>
            </a:p>
            <a:p>
              <a:pPr marL="57150" lvl="1" indent="-57150" algn="just" defTabSz="3556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it-IT" sz="2000" b="1" dirty="0" smtClean="0"/>
                <a:t>Argentina: Chile, EEUU, </a:t>
              </a:r>
              <a:r>
                <a:rPr lang="it-IT" sz="2000" b="1" dirty="0" smtClean="0"/>
                <a:t>Sri Lanka, Costa Rica.</a:t>
              </a:r>
              <a:endParaRPr lang="it-IT" sz="2000" b="1" dirty="0"/>
            </a:p>
            <a:p>
              <a:pPr marL="57150" lvl="1" indent="-57150" algn="just" defTabSz="3556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it-IT" sz="2000" b="1" dirty="0" smtClean="0"/>
                <a:t>Chile: EUU, Argentina, UE</a:t>
              </a:r>
              <a:r>
                <a:rPr lang="it-IT" sz="2000" b="1" dirty="0"/>
                <a:t>, Sri Lanka, Costa </a:t>
              </a:r>
              <a:r>
                <a:rPr lang="it-IT" sz="2000" b="1" dirty="0" smtClean="0"/>
                <a:t>Rica.</a:t>
              </a:r>
              <a:endParaRPr lang="it-IT" sz="2000" b="1" dirty="0"/>
            </a:p>
          </p:txBody>
        </p:sp>
      </p:grpSp>
      <p:grpSp>
        <p:nvGrpSpPr>
          <p:cNvPr id="26" name="Grupo 25"/>
          <p:cNvGrpSpPr/>
          <p:nvPr/>
        </p:nvGrpSpPr>
        <p:grpSpPr>
          <a:xfrm>
            <a:off x="7672866" y="2912433"/>
            <a:ext cx="2271537" cy="900802"/>
            <a:chOff x="2615060" y="703195"/>
            <a:chExt cx="1442925" cy="573803"/>
          </a:xfrm>
          <a:solidFill>
            <a:srgbClr val="33CC33"/>
          </a:solidFill>
        </p:grpSpPr>
        <p:sp>
          <p:nvSpPr>
            <p:cNvPr id="27" name="Rectángulo redondeado 26"/>
            <p:cNvSpPr/>
            <p:nvPr/>
          </p:nvSpPr>
          <p:spPr>
            <a:xfrm>
              <a:off x="2615060" y="703195"/>
              <a:ext cx="1442925" cy="57380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4">
                <a:hueOff val="-1116192"/>
                <a:satOff val="6725"/>
                <a:lumOff val="53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ectángulo 27"/>
            <p:cNvSpPr/>
            <p:nvPr/>
          </p:nvSpPr>
          <p:spPr>
            <a:xfrm>
              <a:off x="2631866" y="720001"/>
              <a:ext cx="1409313" cy="54019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2700" rIns="19050" bIns="12700" numCol="1" spcCol="1270" anchor="ctr" anchorCtr="0">
              <a:noAutofit/>
            </a:bodyPr>
            <a:lstStyle/>
            <a:p>
              <a:pPr lvl="0" algn="ctr" defTabSz="422275">
                <a:lnSpc>
                  <a:spcPct val="90000"/>
                </a:lnSpc>
                <a:spcAft>
                  <a:spcPct val="35000"/>
                </a:spcAft>
              </a:pPr>
              <a:r>
                <a:rPr lang="es-PE" dirty="0" smtClean="0">
                  <a:latin typeface="Arial Rounded MT Bold" panose="020F0704030504030204" pitchFamily="34" charset="0"/>
                </a:rPr>
                <a:t>Solución </a:t>
              </a:r>
              <a:r>
                <a:rPr lang="es-PE" dirty="0" err="1" smtClean="0">
                  <a:latin typeface="Arial Rounded MT Bold" panose="020F0704030504030204" pitchFamily="34" charset="0"/>
                </a:rPr>
                <a:t>ePhyto</a:t>
              </a:r>
              <a:endParaRPr lang="es-PE" b="0" kern="1200" dirty="0">
                <a:latin typeface="Arial Rounded MT Bold" panose="020F07040305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SAVE -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8932</TotalTime>
  <Words>1239</Words>
  <Application>Microsoft Office PowerPoint</Application>
  <PresentationFormat>Panorámica</PresentationFormat>
  <Paragraphs>169</Paragraphs>
  <Slides>13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0" baseType="lpstr">
      <vt:lpstr>Arial</vt:lpstr>
      <vt:lpstr>Arial Rounded MT Bold</vt:lpstr>
      <vt:lpstr>Calibri</vt:lpstr>
      <vt:lpstr>Times New Roman</vt:lpstr>
      <vt:lpstr>Verdana</vt:lpstr>
      <vt:lpstr>Wingdings</vt:lpstr>
      <vt:lpstr>COSAVE -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Sebastian</dc:creator>
  <cp:lastModifiedBy>senasa</cp:lastModifiedBy>
  <cp:revision>485</cp:revision>
  <cp:lastPrinted>2016-04-25T14:11:36Z</cp:lastPrinted>
  <dcterms:created xsi:type="dcterms:W3CDTF">2011-05-16T19:50:55Z</dcterms:created>
  <dcterms:modified xsi:type="dcterms:W3CDTF">2021-09-06T10:31:47Z</dcterms:modified>
</cp:coreProperties>
</file>