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15"/>
  </p:notesMasterIdLst>
  <p:handoutMasterIdLst>
    <p:handoutMasterId r:id="rId16"/>
  </p:handoutMasterIdLst>
  <p:sldIdLst>
    <p:sldId id="263" r:id="rId7"/>
    <p:sldId id="267" r:id="rId8"/>
    <p:sldId id="268" r:id="rId9"/>
    <p:sldId id="269" r:id="rId10"/>
    <p:sldId id="270" r:id="rId11"/>
    <p:sldId id="271" r:id="rId12"/>
    <p:sldId id="272" r:id="rId13"/>
    <p:sldId id="264" r:id="rId1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81" d="100"/>
          <a:sy n="81" d="100"/>
        </p:scale>
        <p:origin x="384"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5.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_rels/drawing5.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B40FF-085E-4CBF-8166-570464BB6FBF}"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FE99EF26-6CCD-4769-8531-4F66C103D40D}">
      <dgm:prSet phldrT="[Text]"/>
      <dgm:spPr>
        <a:solidFill>
          <a:srgbClr val="46DE54"/>
        </a:solidFill>
      </dgm:spPr>
      <dgm:t>
        <a:bodyPr/>
        <a:lstStyle/>
        <a:p>
          <a:r>
            <a:rPr lang="en-US" dirty="0">
              <a:effectLst>
                <a:outerShdw blurRad="38100" dist="38100" dir="2700000" algn="tl">
                  <a:srgbClr val="000000">
                    <a:alpha val="43137"/>
                  </a:srgbClr>
                </a:outerShdw>
              </a:effectLst>
            </a:rPr>
            <a:t>Additions</a:t>
          </a:r>
        </a:p>
      </dgm:t>
    </dgm:pt>
    <dgm:pt modelId="{D51A3CC9-8A5C-4846-874B-EFEBECC60177}" type="parTrans" cxnId="{23F61BC2-6EBA-43D1-AF01-3F21E2A1BF70}">
      <dgm:prSet/>
      <dgm:spPr/>
      <dgm:t>
        <a:bodyPr/>
        <a:lstStyle/>
        <a:p>
          <a:endParaRPr lang="en-US"/>
        </a:p>
      </dgm:t>
    </dgm:pt>
    <dgm:pt modelId="{4B9A4D3E-CF62-4B66-BD29-875C05CE0700}" type="sibTrans" cxnId="{23F61BC2-6EBA-43D1-AF01-3F21E2A1BF70}">
      <dgm:prSet/>
      <dgm:spPr/>
      <dgm:t>
        <a:bodyPr/>
        <a:lstStyle/>
        <a:p>
          <a:endParaRPr lang="en-US"/>
        </a:p>
      </dgm:t>
    </dgm:pt>
    <dgm:pt modelId="{00AED5A9-8184-4CFF-8A96-7136D9E38051}">
      <dgm:prSet phldrT="[Text]"/>
      <dgm:spPr>
        <a:solidFill>
          <a:srgbClr val="D4F5D6"/>
        </a:solidFill>
        <a:ln>
          <a:solidFill>
            <a:srgbClr val="D4F5D6">
              <a:alpha val="90000"/>
            </a:srgbClr>
          </a:solidFill>
        </a:ln>
      </dgm:spPr>
      <dgm:t>
        <a:bodyPr/>
        <a:lstStyle/>
        <a:p>
          <a:r>
            <a:rPr lang="en-US" dirty="0" smtClean="0"/>
            <a:t>[</a:t>
          </a:r>
          <a:r>
            <a:rPr lang="en-US" dirty="0" err="1" smtClean="0"/>
            <a:t>aucune</a:t>
          </a:r>
          <a:r>
            <a:rPr lang="en-US" dirty="0" smtClean="0"/>
            <a:t>]</a:t>
          </a:r>
          <a:endParaRPr lang="en-US" dirty="0"/>
        </a:p>
      </dgm:t>
    </dgm:pt>
    <dgm:pt modelId="{D8C7B2AA-F81D-4946-AD10-57F1B9957EC9}" type="parTrans" cxnId="{7C9B3104-7CF8-4C8D-BB6C-D6FA02C25863}">
      <dgm:prSet/>
      <dgm:spPr/>
      <dgm:t>
        <a:bodyPr/>
        <a:lstStyle/>
        <a:p>
          <a:endParaRPr lang="en-US"/>
        </a:p>
      </dgm:t>
    </dgm:pt>
    <dgm:pt modelId="{6C940793-5574-4ADF-ABF2-98DC08869C3B}" type="sibTrans" cxnId="{7C9B3104-7CF8-4C8D-BB6C-D6FA02C25863}">
      <dgm:prSet/>
      <dgm:spPr/>
      <dgm:t>
        <a:bodyPr/>
        <a:lstStyle/>
        <a:p>
          <a:endParaRPr lang="en-US"/>
        </a:p>
      </dgm:t>
    </dgm:pt>
    <dgm:pt modelId="{7906058C-0947-4F64-9E99-6AF81E0601FD}">
      <dgm:prSet phldrT="[Text]"/>
      <dgm:spPr>
        <a:solidFill>
          <a:srgbClr val="F6C233"/>
        </a:solidFill>
      </dgm:spPr>
      <dgm:t>
        <a:bodyPr/>
        <a:lstStyle/>
        <a:p>
          <a:r>
            <a:rPr lang="en-US" dirty="0" smtClean="0">
              <a:effectLst>
                <a:outerShdw blurRad="38100" dist="38100" dir="2700000" algn="tl">
                  <a:srgbClr val="000000">
                    <a:alpha val="43137"/>
                  </a:srgbClr>
                </a:outerShdw>
              </a:effectLst>
            </a:rPr>
            <a:t>Suppression</a:t>
          </a:r>
          <a:endParaRPr lang="en-US" dirty="0">
            <a:effectLst>
              <a:outerShdw blurRad="38100" dist="38100" dir="2700000" algn="tl">
                <a:srgbClr val="000000">
                  <a:alpha val="43137"/>
                </a:srgbClr>
              </a:outerShdw>
            </a:effectLst>
          </a:endParaRPr>
        </a:p>
      </dgm:t>
    </dgm:pt>
    <dgm:pt modelId="{D148B3C8-FF80-4841-BEB3-B75B615AC3AB}" type="parTrans" cxnId="{D541FDFE-6A2A-47E0-8AF2-B17968B5B13E}">
      <dgm:prSet/>
      <dgm:spPr/>
      <dgm:t>
        <a:bodyPr/>
        <a:lstStyle/>
        <a:p>
          <a:endParaRPr lang="en-US"/>
        </a:p>
      </dgm:t>
    </dgm:pt>
    <dgm:pt modelId="{5B796CCB-3233-43E8-84ED-8739B86DB271}" type="sibTrans" cxnId="{D541FDFE-6A2A-47E0-8AF2-B17968B5B13E}">
      <dgm:prSet/>
      <dgm:spPr/>
      <dgm:t>
        <a:bodyPr/>
        <a:lstStyle/>
        <a:p>
          <a:endParaRPr lang="en-US"/>
        </a:p>
      </dgm:t>
    </dgm:pt>
    <dgm:pt modelId="{7A9E7785-15FE-4E25-B412-41B49EB36292}">
      <dgm:prSet phldrT="[Text]"/>
      <dgm:spPr>
        <a:solidFill>
          <a:schemeClr val="accent6">
            <a:lumMod val="20000"/>
            <a:lumOff val="80000"/>
            <a:alpha val="90000"/>
          </a:schemeClr>
        </a:solidFill>
        <a:ln>
          <a:solidFill>
            <a:srgbClr val="FDF4DA"/>
          </a:solidFill>
        </a:ln>
      </dgm:spPr>
      <dgm:t>
        <a:bodyPr/>
        <a:lstStyle/>
        <a:p>
          <a:r>
            <a:rPr lang="en-US" dirty="0"/>
            <a:t>“Incidence”</a:t>
          </a:r>
        </a:p>
      </dgm:t>
    </dgm:pt>
    <dgm:pt modelId="{0D980F26-1F04-4D57-9D50-2978ABBF197D}" type="parTrans" cxnId="{C0F8FC46-622C-427E-A596-E21F424B6BE6}">
      <dgm:prSet/>
      <dgm:spPr/>
      <dgm:t>
        <a:bodyPr/>
        <a:lstStyle/>
        <a:p>
          <a:endParaRPr lang="en-US"/>
        </a:p>
      </dgm:t>
    </dgm:pt>
    <dgm:pt modelId="{D24079A3-D8B0-48D8-9E7E-7CFF534E71AF}" type="sibTrans" cxnId="{C0F8FC46-622C-427E-A596-E21F424B6BE6}">
      <dgm:prSet/>
      <dgm:spPr/>
      <dgm:t>
        <a:bodyPr/>
        <a:lstStyle/>
        <a:p>
          <a:endParaRPr lang="en-US"/>
        </a:p>
      </dgm:t>
    </dgm:pt>
    <dgm:pt modelId="{0994A572-C769-4166-8D30-C40323D05A18}">
      <dgm:prSet phldrT="[Text]"/>
      <dgm:spPr>
        <a:solidFill>
          <a:srgbClr val="5A94C5"/>
        </a:solidFill>
      </dgm:spPr>
      <dgm:t>
        <a:bodyPr/>
        <a:lstStyle/>
        <a:p>
          <a:r>
            <a:rPr lang="en-US" dirty="0" err="1" smtClean="0">
              <a:effectLst>
                <a:outerShdw blurRad="38100" dist="38100" dir="2700000" algn="tl">
                  <a:srgbClr val="000000">
                    <a:alpha val="43137"/>
                  </a:srgbClr>
                </a:outerShdw>
              </a:effectLst>
            </a:rPr>
            <a:t>Révisions</a:t>
          </a:r>
          <a:endParaRPr lang="en-US" dirty="0">
            <a:effectLst>
              <a:outerShdw blurRad="38100" dist="38100" dir="2700000" algn="tl">
                <a:srgbClr val="000000">
                  <a:alpha val="43137"/>
                </a:srgbClr>
              </a:outerShdw>
            </a:effectLst>
          </a:endParaRPr>
        </a:p>
      </dgm:t>
    </dgm:pt>
    <dgm:pt modelId="{A0B4CDFC-9EE5-4F96-BEE4-242427634442}" type="parTrans" cxnId="{995943EF-F251-47B6-B0E9-CE91F0E59210}">
      <dgm:prSet/>
      <dgm:spPr/>
      <dgm:t>
        <a:bodyPr/>
        <a:lstStyle/>
        <a:p>
          <a:endParaRPr lang="en-US"/>
        </a:p>
      </dgm:t>
    </dgm:pt>
    <dgm:pt modelId="{E3DD2DE3-B377-4B74-9CE2-C6633C5A59DF}" type="sibTrans" cxnId="{995943EF-F251-47B6-B0E9-CE91F0E59210}">
      <dgm:prSet/>
      <dgm:spPr/>
      <dgm:t>
        <a:bodyPr/>
        <a:lstStyle/>
        <a:p>
          <a:endParaRPr lang="en-US"/>
        </a:p>
      </dgm:t>
    </dgm:pt>
    <dgm:pt modelId="{7F810B24-6FAD-43A4-8DEC-8EBD53DAEFD7}">
      <dgm:prSet phldrT="[Text]"/>
      <dgm:spPr>
        <a:solidFill>
          <a:srgbClr val="D6DFEC"/>
        </a:solidFill>
        <a:ln>
          <a:solidFill>
            <a:srgbClr val="D6DFEC"/>
          </a:solidFill>
        </a:ln>
      </dgm:spPr>
      <dgm:t>
        <a:bodyPr/>
        <a:lstStyle/>
        <a:p>
          <a:r>
            <a:rPr lang="en-US" dirty="0" smtClean="0"/>
            <a:t>“</a:t>
          </a:r>
          <a:r>
            <a:rPr lang="en-GB" dirty="0" err="1" smtClean="0"/>
            <a:t>Enquête</a:t>
          </a:r>
          <a:r>
            <a:rPr lang="en-GB" dirty="0" smtClean="0"/>
            <a:t> de </a:t>
          </a:r>
          <a:r>
            <a:rPr lang="en-GB" dirty="0" err="1" smtClean="0"/>
            <a:t>détection</a:t>
          </a:r>
          <a:r>
            <a:rPr lang="en-US" dirty="0" smtClean="0"/>
            <a:t>”</a:t>
          </a:r>
          <a:endParaRPr lang="en-US" dirty="0"/>
        </a:p>
      </dgm:t>
    </dgm:pt>
    <dgm:pt modelId="{BB046DCB-E4A5-4D0C-9E1F-55E3D88A823D}" type="parTrans" cxnId="{CB0CF1EF-EB6C-47C9-B09D-BB5F704A3765}">
      <dgm:prSet/>
      <dgm:spPr/>
      <dgm:t>
        <a:bodyPr/>
        <a:lstStyle/>
        <a:p>
          <a:endParaRPr lang="en-US"/>
        </a:p>
      </dgm:t>
    </dgm:pt>
    <dgm:pt modelId="{622B1FCB-12BE-4C08-9A17-2FE8846B6B75}" type="sibTrans" cxnId="{CB0CF1EF-EB6C-47C9-B09D-BB5F704A3765}">
      <dgm:prSet/>
      <dgm:spPr/>
      <dgm:t>
        <a:bodyPr/>
        <a:lstStyle/>
        <a:p>
          <a:endParaRPr lang="en-US"/>
        </a:p>
      </dgm:t>
    </dgm:pt>
    <dgm:pt modelId="{335943A2-1F56-4186-8905-EBDCEDBB9C01}">
      <dgm:prSet phldrT="[Text]"/>
      <dgm:spPr>
        <a:solidFill>
          <a:srgbClr val="D6DFEC"/>
        </a:solidFill>
        <a:ln>
          <a:solidFill>
            <a:srgbClr val="D6DFEC"/>
          </a:solidFill>
        </a:ln>
      </dgm:spPr>
      <dgm:t>
        <a:bodyPr/>
        <a:lstStyle/>
        <a:p>
          <a:r>
            <a:rPr lang="en-US" dirty="0" smtClean="0"/>
            <a:t>“Action </a:t>
          </a:r>
          <a:r>
            <a:rPr lang="en-US" dirty="0" err="1" smtClean="0"/>
            <a:t>d’urgence</a:t>
          </a:r>
          <a:r>
            <a:rPr lang="en-US" dirty="0" smtClean="0"/>
            <a:t>”</a:t>
          </a:r>
          <a:endParaRPr lang="en-US" dirty="0"/>
        </a:p>
      </dgm:t>
    </dgm:pt>
    <dgm:pt modelId="{39040019-1407-4524-A10A-3F6233874EA2}" type="parTrans" cxnId="{79BDCE2C-2968-4FEB-A967-4DB9CB35B077}">
      <dgm:prSet/>
      <dgm:spPr/>
      <dgm:t>
        <a:bodyPr/>
        <a:lstStyle/>
        <a:p>
          <a:endParaRPr lang="en-GB"/>
        </a:p>
      </dgm:t>
    </dgm:pt>
    <dgm:pt modelId="{A54F8956-3C46-4AC3-81A5-8B5115E957E0}" type="sibTrans" cxnId="{79BDCE2C-2968-4FEB-A967-4DB9CB35B077}">
      <dgm:prSet/>
      <dgm:spPr/>
      <dgm:t>
        <a:bodyPr/>
        <a:lstStyle/>
        <a:p>
          <a:endParaRPr lang="en-GB"/>
        </a:p>
      </dgm:t>
    </dgm:pt>
    <dgm:pt modelId="{9EB6A392-0BF4-41D4-8CD1-EA21B2823852}">
      <dgm:prSet phldrT="[Text]"/>
      <dgm:spPr>
        <a:solidFill>
          <a:srgbClr val="D6DFEC"/>
        </a:solidFill>
        <a:ln>
          <a:solidFill>
            <a:srgbClr val="D6DFEC"/>
          </a:solidFill>
        </a:ln>
      </dgm:spPr>
      <dgm:t>
        <a:bodyPr/>
        <a:lstStyle/>
        <a:p>
          <a:r>
            <a:rPr lang="en-US" strike="sngStrike" dirty="0" smtClean="0">
              <a:solidFill>
                <a:srgbClr val="FF0000"/>
              </a:solidFill>
            </a:rPr>
            <a:t>“</a:t>
          </a:r>
          <a:r>
            <a:rPr lang="en-US" strike="sngStrike" dirty="0" err="1" smtClean="0">
              <a:solidFill>
                <a:srgbClr val="FF0000"/>
              </a:solidFill>
            </a:rPr>
            <a:t>Dédouanement</a:t>
          </a:r>
          <a:r>
            <a:rPr lang="en-US" strike="sngStrike" dirty="0" smtClean="0">
              <a:solidFill>
                <a:srgbClr val="FF0000"/>
              </a:solidFill>
            </a:rPr>
            <a:t> (d’un envoi)”</a:t>
          </a:r>
          <a:r>
            <a:rPr lang="en-US" dirty="0" smtClean="0"/>
            <a:t> </a:t>
          </a:r>
          <a:endParaRPr lang="en-US" dirty="0"/>
        </a:p>
      </dgm:t>
    </dgm:pt>
    <dgm:pt modelId="{3FFF889B-2896-4B26-AB70-044F568C139F}" type="parTrans" cxnId="{8213EA15-337C-4982-B7A7-EDA7EB9D503C}">
      <dgm:prSet/>
      <dgm:spPr/>
      <dgm:t>
        <a:bodyPr/>
        <a:lstStyle/>
        <a:p>
          <a:endParaRPr lang="fr-FR"/>
        </a:p>
      </dgm:t>
    </dgm:pt>
    <dgm:pt modelId="{11DD4D49-2BAC-41CB-B7EF-647E37A6ED98}" type="sibTrans" cxnId="{8213EA15-337C-4982-B7A7-EDA7EB9D503C}">
      <dgm:prSet/>
      <dgm:spPr/>
      <dgm:t>
        <a:bodyPr/>
        <a:lstStyle/>
        <a:p>
          <a:endParaRPr lang="fr-FR"/>
        </a:p>
      </dgm:t>
    </dgm:pt>
    <dgm:pt modelId="{49565663-46AC-44FA-8638-0FFF41FFDD94}" type="pres">
      <dgm:prSet presAssocID="{263B40FF-085E-4CBF-8166-570464BB6FBF}" presName="Name0" presStyleCnt="0">
        <dgm:presLayoutVars>
          <dgm:dir/>
          <dgm:animLvl val="lvl"/>
          <dgm:resizeHandles val="exact"/>
        </dgm:presLayoutVars>
      </dgm:prSet>
      <dgm:spPr/>
      <dgm:t>
        <a:bodyPr/>
        <a:lstStyle/>
        <a:p>
          <a:endParaRPr lang="en-GB"/>
        </a:p>
      </dgm:t>
    </dgm:pt>
    <dgm:pt modelId="{A82ABE33-DDDD-46EB-835B-005AD19D9CD4}" type="pres">
      <dgm:prSet presAssocID="{FE99EF26-6CCD-4769-8531-4F66C103D40D}" presName="linNode" presStyleCnt="0"/>
      <dgm:spPr/>
    </dgm:pt>
    <dgm:pt modelId="{794FE69C-B7E3-42EB-9208-B747EE5EFE32}" type="pres">
      <dgm:prSet presAssocID="{FE99EF26-6CCD-4769-8531-4F66C103D40D}" presName="parentText" presStyleLbl="node1" presStyleIdx="0" presStyleCnt="3">
        <dgm:presLayoutVars>
          <dgm:chMax val="1"/>
          <dgm:bulletEnabled val="1"/>
        </dgm:presLayoutVars>
      </dgm:prSet>
      <dgm:spPr/>
      <dgm:t>
        <a:bodyPr/>
        <a:lstStyle/>
        <a:p>
          <a:endParaRPr lang="en-GB"/>
        </a:p>
      </dgm:t>
    </dgm:pt>
    <dgm:pt modelId="{29F17004-E395-4BA1-B9CB-9030D9698BB7}" type="pres">
      <dgm:prSet presAssocID="{FE99EF26-6CCD-4769-8531-4F66C103D40D}" presName="descendantText" presStyleLbl="alignAccFollowNode1" presStyleIdx="0" presStyleCnt="3">
        <dgm:presLayoutVars>
          <dgm:bulletEnabled val="1"/>
        </dgm:presLayoutVars>
      </dgm:prSet>
      <dgm:spPr/>
      <dgm:t>
        <a:bodyPr/>
        <a:lstStyle/>
        <a:p>
          <a:endParaRPr lang="en-GB"/>
        </a:p>
      </dgm:t>
    </dgm:pt>
    <dgm:pt modelId="{D0CFAEBD-8D6B-4E9B-81EA-F34EA0418AAE}" type="pres">
      <dgm:prSet presAssocID="{4B9A4D3E-CF62-4B66-BD29-875C05CE0700}" presName="sp" presStyleCnt="0"/>
      <dgm:spPr/>
    </dgm:pt>
    <dgm:pt modelId="{65F73A1D-9D62-4BDF-ADF4-648B2C9919FA}" type="pres">
      <dgm:prSet presAssocID="{7906058C-0947-4F64-9E99-6AF81E0601FD}" presName="linNode" presStyleCnt="0"/>
      <dgm:spPr/>
    </dgm:pt>
    <dgm:pt modelId="{69BC1975-0D66-45B7-88CA-175D245A8DBA}" type="pres">
      <dgm:prSet presAssocID="{7906058C-0947-4F64-9E99-6AF81E0601FD}" presName="parentText" presStyleLbl="node1" presStyleIdx="1" presStyleCnt="3">
        <dgm:presLayoutVars>
          <dgm:chMax val="1"/>
          <dgm:bulletEnabled val="1"/>
        </dgm:presLayoutVars>
      </dgm:prSet>
      <dgm:spPr/>
      <dgm:t>
        <a:bodyPr/>
        <a:lstStyle/>
        <a:p>
          <a:endParaRPr lang="en-GB"/>
        </a:p>
      </dgm:t>
    </dgm:pt>
    <dgm:pt modelId="{5FB4D26D-D00D-416C-AD45-DB0FEB807D9A}" type="pres">
      <dgm:prSet presAssocID="{7906058C-0947-4F64-9E99-6AF81E0601FD}" presName="descendantText" presStyleLbl="alignAccFollowNode1" presStyleIdx="1" presStyleCnt="3">
        <dgm:presLayoutVars>
          <dgm:bulletEnabled val="1"/>
        </dgm:presLayoutVars>
      </dgm:prSet>
      <dgm:spPr/>
      <dgm:t>
        <a:bodyPr/>
        <a:lstStyle/>
        <a:p>
          <a:endParaRPr lang="en-GB"/>
        </a:p>
      </dgm:t>
    </dgm:pt>
    <dgm:pt modelId="{6ACA61AD-C513-4F6D-9EE0-C0D407235876}" type="pres">
      <dgm:prSet presAssocID="{5B796CCB-3233-43E8-84ED-8739B86DB271}" presName="sp" presStyleCnt="0"/>
      <dgm:spPr/>
    </dgm:pt>
    <dgm:pt modelId="{326502A3-FB72-4A03-A9E9-5175872424D7}" type="pres">
      <dgm:prSet presAssocID="{0994A572-C769-4166-8D30-C40323D05A18}" presName="linNode" presStyleCnt="0"/>
      <dgm:spPr/>
    </dgm:pt>
    <dgm:pt modelId="{29DB553E-68CA-4B04-896F-13CA3904BBAA}" type="pres">
      <dgm:prSet presAssocID="{0994A572-C769-4166-8D30-C40323D05A18}" presName="parentText" presStyleLbl="node1" presStyleIdx="2" presStyleCnt="3">
        <dgm:presLayoutVars>
          <dgm:chMax val="1"/>
          <dgm:bulletEnabled val="1"/>
        </dgm:presLayoutVars>
      </dgm:prSet>
      <dgm:spPr/>
      <dgm:t>
        <a:bodyPr/>
        <a:lstStyle/>
        <a:p>
          <a:endParaRPr lang="en-GB"/>
        </a:p>
      </dgm:t>
    </dgm:pt>
    <dgm:pt modelId="{61348FF6-2322-447C-BC8C-117816D4C0D5}" type="pres">
      <dgm:prSet presAssocID="{0994A572-C769-4166-8D30-C40323D05A18}" presName="descendantText" presStyleLbl="alignAccFollowNode1" presStyleIdx="2" presStyleCnt="3">
        <dgm:presLayoutVars>
          <dgm:bulletEnabled val="1"/>
        </dgm:presLayoutVars>
      </dgm:prSet>
      <dgm:spPr/>
      <dgm:t>
        <a:bodyPr/>
        <a:lstStyle/>
        <a:p>
          <a:endParaRPr lang="en-GB"/>
        </a:p>
      </dgm:t>
    </dgm:pt>
  </dgm:ptLst>
  <dgm:cxnLst>
    <dgm:cxn modelId="{211429E6-E22C-4753-A40F-DBF86BCE1138}" type="presOf" srcId="{FE99EF26-6CCD-4769-8531-4F66C103D40D}" destId="{794FE69C-B7E3-42EB-9208-B747EE5EFE32}" srcOrd="0" destOrd="0" presId="urn:microsoft.com/office/officeart/2005/8/layout/vList5"/>
    <dgm:cxn modelId="{7C9B3104-7CF8-4C8D-BB6C-D6FA02C25863}" srcId="{FE99EF26-6CCD-4769-8531-4F66C103D40D}" destId="{00AED5A9-8184-4CFF-8A96-7136D9E38051}" srcOrd="0" destOrd="0" parTransId="{D8C7B2AA-F81D-4946-AD10-57F1B9957EC9}" sibTransId="{6C940793-5574-4ADF-ABF2-98DC08869C3B}"/>
    <dgm:cxn modelId="{E18B59BF-481F-473E-B3FC-16211EB6FE49}" type="presOf" srcId="{335943A2-1F56-4186-8905-EBDCEDBB9C01}" destId="{61348FF6-2322-447C-BC8C-117816D4C0D5}" srcOrd="0" destOrd="0" presId="urn:microsoft.com/office/officeart/2005/8/layout/vList5"/>
    <dgm:cxn modelId="{599E5A70-C34F-49D4-8AA5-6069C85C9C1D}" type="presOf" srcId="{0994A572-C769-4166-8D30-C40323D05A18}" destId="{29DB553E-68CA-4B04-896F-13CA3904BBAA}" srcOrd="0" destOrd="0" presId="urn:microsoft.com/office/officeart/2005/8/layout/vList5"/>
    <dgm:cxn modelId="{3ED1A806-F64E-4EED-A8D4-D2412B3739B5}" type="presOf" srcId="{7906058C-0947-4F64-9E99-6AF81E0601FD}" destId="{69BC1975-0D66-45B7-88CA-175D245A8DBA}" srcOrd="0" destOrd="0" presId="urn:microsoft.com/office/officeart/2005/8/layout/vList5"/>
    <dgm:cxn modelId="{79BDCE2C-2968-4FEB-A967-4DB9CB35B077}" srcId="{0994A572-C769-4166-8D30-C40323D05A18}" destId="{335943A2-1F56-4186-8905-EBDCEDBB9C01}" srcOrd="0" destOrd="0" parTransId="{39040019-1407-4524-A10A-3F6233874EA2}" sibTransId="{A54F8956-3C46-4AC3-81A5-8B5115E957E0}"/>
    <dgm:cxn modelId="{D541FDFE-6A2A-47E0-8AF2-B17968B5B13E}" srcId="{263B40FF-085E-4CBF-8166-570464BB6FBF}" destId="{7906058C-0947-4F64-9E99-6AF81E0601FD}" srcOrd="1" destOrd="0" parTransId="{D148B3C8-FF80-4841-BEB3-B75B615AC3AB}" sibTransId="{5B796CCB-3233-43E8-84ED-8739B86DB271}"/>
    <dgm:cxn modelId="{35F9709F-E275-4FDD-974D-BB2FD06212E4}" type="presOf" srcId="{263B40FF-085E-4CBF-8166-570464BB6FBF}" destId="{49565663-46AC-44FA-8638-0FFF41FFDD94}" srcOrd="0" destOrd="0" presId="urn:microsoft.com/office/officeart/2005/8/layout/vList5"/>
    <dgm:cxn modelId="{8213EA15-337C-4982-B7A7-EDA7EB9D503C}" srcId="{0994A572-C769-4166-8D30-C40323D05A18}" destId="{9EB6A392-0BF4-41D4-8CD1-EA21B2823852}" srcOrd="1" destOrd="0" parTransId="{3FFF889B-2896-4B26-AB70-044F568C139F}" sibTransId="{11DD4D49-2BAC-41CB-B7EF-647E37A6ED98}"/>
    <dgm:cxn modelId="{C2774FF3-562A-4F9F-B0EA-7019ADC6082C}" type="presOf" srcId="{7A9E7785-15FE-4E25-B412-41B49EB36292}" destId="{5FB4D26D-D00D-416C-AD45-DB0FEB807D9A}" srcOrd="0" destOrd="0" presId="urn:microsoft.com/office/officeart/2005/8/layout/vList5"/>
    <dgm:cxn modelId="{23F61BC2-6EBA-43D1-AF01-3F21E2A1BF70}" srcId="{263B40FF-085E-4CBF-8166-570464BB6FBF}" destId="{FE99EF26-6CCD-4769-8531-4F66C103D40D}" srcOrd="0" destOrd="0" parTransId="{D51A3CC9-8A5C-4846-874B-EFEBECC60177}" sibTransId="{4B9A4D3E-CF62-4B66-BD29-875C05CE0700}"/>
    <dgm:cxn modelId="{C0F8FC46-622C-427E-A596-E21F424B6BE6}" srcId="{7906058C-0947-4F64-9E99-6AF81E0601FD}" destId="{7A9E7785-15FE-4E25-B412-41B49EB36292}" srcOrd="0" destOrd="0" parTransId="{0D980F26-1F04-4D57-9D50-2978ABBF197D}" sibTransId="{D24079A3-D8B0-48D8-9E7E-7CFF534E71AF}"/>
    <dgm:cxn modelId="{1FDD6AB0-886C-4CD9-A0E8-558941667034}" type="presOf" srcId="{00AED5A9-8184-4CFF-8A96-7136D9E38051}" destId="{29F17004-E395-4BA1-B9CB-9030D9698BB7}" srcOrd="0" destOrd="0" presId="urn:microsoft.com/office/officeart/2005/8/layout/vList5"/>
    <dgm:cxn modelId="{995943EF-F251-47B6-B0E9-CE91F0E59210}" srcId="{263B40FF-085E-4CBF-8166-570464BB6FBF}" destId="{0994A572-C769-4166-8D30-C40323D05A18}" srcOrd="2" destOrd="0" parTransId="{A0B4CDFC-9EE5-4F96-BEE4-242427634442}" sibTransId="{E3DD2DE3-B377-4B74-9CE2-C6633C5A59DF}"/>
    <dgm:cxn modelId="{CB0CF1EF-EB6C-47C9-B09D-BB5F704A3765}" srcId="{0994A572-C769-4166-8D30-C40323D05A18}" destId="{7F810B24-6FAD-43A4-8DEC-8EBD53DAEFD7}" srcOrd="2" destOrd="0" parTransId="{BB046DCB-E4A5-4D0C-9E1F-55E3D88A823D}" sibTransId="{622B1FCB-12BE-4C08-9A17-2FE8846B6B75}"/>
    <dgm:cxn modelId="{421945A8-2065-4351-A956-2E3C9F658DFE}" type="presOf" srcId="{9EB6A392-0BF4-41D4-8CD1-EA21B2823852}" destId="{61348FF6-2322-447C-BC8C-117816D4C0D5}" srcOrd="0" destOrd="1" presId="urn:microsoft.com/office/officeart/2005/8/layout/vList5"/>
    <dgm:cxn modelId="{1FBFD3AC-1A46-475E-BF9D-CC03D66CF811}" type="presOf" srcId="{7F810B24-6FAD-43A4-8DEC-8EBD53DAEFD7}" destId="{61348FF6-2322-447C-BC8C-117816D4C0D5}" srcOrd="0" destOrd="2" presId="urn:microsoft.com/office/officeart/2005/8/layout/vList5"/>
    <dgm:cxn modelId="{BB249BBF-29C2-486C-9E16-844E670CF538}" type="presParOf" srcId="{49565663-46AC-44FA-8638-0FFF41FFDD94}" destId="{A82ABE33-DDDD-46EB-835B-005AD19D9CD4}" srcOrd="0" destOrd="0" presId="urn:microsoft.com/office/officeart/2005/8/layout/vList5"/>
    <dgm:cxn modelId="{F0EB84F2-543F-4397-BD29-DAD50297DA28}" type="presParOf" srcId="{A82ABE33-DDDD-46EB-835B-005AD19D9CD4}" destId="{794FE69C-B7E3-42EB-9208-B747EE5EFE32}" srcOrd="0" destOrd="0" presId="urn:microsoft.com/office/officeart/2005/8/layout/vList5"/>
    <dgm:cxn modelId="{52EC9AA2-D245-4895-87B8-60515FF3970C}" type="presParOf" srcId="{A82ABE33-DDDD-46EB-835B-005AD19D9CD4}" destId="{29F17004-E395-4BA1-B9CB-9030D9698BB7}" srcOrd="1" destOrd="0" presId="urn:microsoft.com/office/officeart/2005/8/layout/vList5"/>
    <dgm:cxn modelId="{0601F785-6CD4-4CA7-8D1C-BEF06D744515}" type="presParOf" srcId="{49565663-46AC-44FA-8638-0FFF41FFDD94}" destId="{D0CFAEBD-8D6B-4E9B-81EA-F34EA0418AAE}" srcOrd="1" destOrd="0" presId="urn:microsoft.com/office/officeart/2005/8/layout/vList5"/>
    <dgm:cxn modelId="{31B7B27B-6000-4779-BA8F-878AE7370BB7}" type="presParOf" srcId="{49565663-46AC-44FA-8638-0FFF41FFDD94}" destId="{65F73A1D-9D62-4BDF-ADF4-648B2C9919FA}" srcOrd="2" destOrd="0" presId="urn:microsoft.com/office/officeart/2005/8/layout/vList5"/>
    <dgm:cxn modelId="{54B21D21-F10D-4DC4-910E-5676DB71F697}" type="presParOf" srcId="{65F73A1D-9D62-4BDF-ADF4-648B2C9919FA}" destId="{69BC1975-0D66-45B7-88CA-175D245A8DBA}" srcOrd="0" destOrd="0" presId="urn:microsoft.com/office/officeart/2005/8/layout/vList5"/>
    <dgm:cxn modelId="{76F7ACB0-6C54-4E6E-BA47-142FB805A5D9}" type="presParOf" srcId="{65F73A1D-9D62-4BDF-ADF4-648B2C9919FA}" destId="{5FB4D26D-D00D-416C-AD45-DB0FEB807D9A}" srcOrd="1" destOrd="0" presId="urn:microsoft.com/office/officeart/2005/8/layout/vList5"/>
    <dgm:cxn modelId="{C14CDAFF-7574-4134-BF02-F4C3C50A8AEA}" type="presParOf" srcId="{49565663-46AC-44FA-8638-0FFF41FFDD94}" destId="{6ACA61AD-C513-4F6D-9EE0-C0D407235876}" srcOrd="3" destOrd="0" presId="urn:microsoft.com/office/officeart/2005/8/layout/vList5"/>
    <dgm:cxn modelId="{A7A110EB-0A12-4B52-B576-4B6C8D88D508}" type="presParOf" srcId="{49565663-46AC-44FA-8638-0FFF41FFDD94}" destId="{326502A3-FB72-4A03-A9E9-5175872424D7}" srcOrd="4" destOrd="0" presId="urn:microsoft.com/office/officeart/2005/8/layout/vList5"/>
    <dgm:cxn modelId="{5791DA57-22C2-4F5A-A89F-4D65ECC12E07}" type="presParOf" srcId="{326502A3-FB72-4A03-A9E9-5175872424D7}" destId="{29DB553E-68CA-4B04-896F-13CA3904BBAA}" srcOrd="0" destOrd="0" presId="urn:microsoft.com/office/officeart/2005/8/layout/vList5"/>
    <dgm:cxn modelId="{3C17DAA6-2656-4716-B83B-B97E23676D87}" type="presParOf" srcId="{326502A3-FB72-4A03-A9E9-5175872424D7}" destId="{61348FF6-2322-447C-BC8C-117816D4C0D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custT="1"/>
      <dgm:spPr>
        <a:solidFill>
          <a:srgbClr val="FDF4DA">
            <a:alpha val="90000"/>
          </a:srgbClr>
        </a:solidFill>
        <a:ln>
          <a:solidFill>
            <a:srgbClr val="FDF4DA">
              <a:alpha val="90000"/>
            </a:srgbClr>
          </a:solidFill>
        </a:ln>
      </dgm:spPr>
      <dgm:t>
        <a:bodyPr/>
        <a:lstStyle/>
        <a:p>
          <a:r>
            <a:rPr lang="fr-FR" sz="2200" dirty="0" smtClean="0"/>
            <a:t>La définition actuelle du glossaire de « incidence », bien que s'accordant bien avec l'utilisation du terme en protection des végétaux, correspond à la définition épidémiologique de « prévalence » telle qu'elle est utilisée en santé humaine et animale</a:t>
          </a:r>
          <a:endParaRPr lang="en-US" sz="220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3353E323-CB19-43FF-8D69-18AB74F7A767}">
      <dgm:prSet phldrT="[Text]" custT="1"/>
      <dgm:spPr>
        <a:solidFill>
          <a:srgbClr val="F6C233"/>
        </a:solidFill>
        <a:ln>
          <a:solidFill>
            <a:srgbClr val="F6C233"/>
          </a:solidFill>
        </a:ln>
      </dgm:spPr>
      <dgm:t>
        <a:bodyPr/>
        <a:lstStyle/>
        <a:p>
          <a:pPr algn="l"/>
          <a:r>
            <a:rPr lang="en-GB" sz="2000" b="1" dirty="0" smtClean="0">
              <a:solidFill>
                <a:schemeClr val="tx1"/>
              </a:solidFill>
              <a:effectLst/>
            </a:rPr>
            <a:t>« Incidence (</a:t>
          </a:r>
          <a:r>
            <a:rPr lang="en-GB" sz="2000" b="0" dirty="0" smtClean="0">
              <a:solidFill>
                <a:schemeClr val="tx1"/>
              </a:solidFill>
              <a:effectLst/>
            </a:rPr>
            <a:t>d'un </a:t>
          </a:r>
          <a:r>
            <a:rPr lang="en-GB" sz="2000" b="1" dirty="0" err="1" smtClean="0">
              <a:solidFill>
                <a:schemeClr val="tx1"/>
              </a:solidFill>
              <a:effectLst/>
            </a:rPr>
            <a:t>organisme</a:t>
          </a:r>
          <a:r>
            <a:rPr lang="en-GB" sz="2000" b="1" dirty="0" smtClean="0">
              <a:solidFill>
                <a:schemeClr val="tx1"/>
              </a:solidFill>
              <a:effectLst/>
            </a:rPr>
            <a:t> </a:t>
          </a:r>
          <a:r>
            <a:rPr lang="en-GB" sz="2000" b="1" dirty="0" err="1" smtClean="0">
              <a:solidFill>
                <a:schemeClr val="tx1"/>
              </a:solidFill>
              <a:effectLst/>
            </a:rPr>
            <a:t>nuisible</a:t>
          </a:r>
          <a:r>
            <a:rPr lang="en-GB" sz="2000" b="1" dirty="0" smtClean="0">
              <a:solidFill>
                <a:schemeClr val="tx1"/>
              </a:solidFill>
              <a:effectLst/>
            </a:rPr>
            <a:t>) » :</a:t>
          </a:r>
        </a:p>
        <a:p>
          <a:pPr algn="l"/>
          <a:r>
            <a:rPr lang="fr-FR" sz="2000" b="1" dirty="0" smtClean="0">
              <a:solidFill>
                <a:schemeClr val="tx1"/>
              </a:solidFill>
              <a:effectLst/>
            </a:rPr>
            <a:t>« </a:t>
          </a:r>
          <a:r>
            <a:rPr lang="fr-FR" sz="2000" b="0" dirty="0" smtClean="0">
              <a:solidFill>
                <a:schemeClr val="tx1"/>
              </a:solidFill>
              <a:effectLst/>
            </a:rPr>
            <a:t>Proportion ou nombre d'unités dans lesquelles un </a:t>
          </a:r>
          <a:r>
            <a:rPr lang="fr-FR" sz="2000" b="1" dirty="0" smtClean="0">
              <a:solidFill>
                <a:schemeClr val="tx1"/>
              </a:solidFill>
              <a:effectLst/>
            </a:rPr>
            <a:t>organisme nuisible </a:t>
          </a:r>
          <a:r>
            <a:rPr lang="fr-FR" sz="2000" b="0" dirty="0" smtClean="0">
              <a:solidFill>
                <a:schemeClr val="tx1"/>
              </a:solidFill>
              <a:effectLst/>
            </a:rPr>
            <a:t>est présent dans </a:t>
          </a:r>
          <a:r>
            <a:rPr lang="fr-FR" sz="2000" b="1" dirty="0" smtClean="0">
              <a:solidFill>
                <a:schemeClr val="tx1"/>
              </a:solidFill>
              <a:effectLst/>
            </a:rPr>
            <a:t>un échantillon, un envoi, un champ ou une autre population définie »</a:t>
          </a:r>
          <a:endParaRPr lang="en-US" sz="200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9D14F5D2-79E3-4B78-A006-584B9EE00282}">
      <dgm:prSet custT="1"/>
      <dgm:spPr/>
      <dgm:t>
        <a:bodyPr/>
        <a:lstStyle/>
        <a:p>
          <a:r>
            <a:rPr lang="fr-FR" sz="2200" dirty="0"/>
            <a:t>Le sens général de « incidence » dans les dictionnaires conventionnels est conforme à sa définition du glossaire qui rend simplement le terme plus spécifique à la protection des végétaux</a:t>
          </a:r>
          <a:endParaRPr lang="en-GB" sz="2200" dirty="0"/>
        </a:p>
      </dgm:t>
    </dgm:pt>
    <dgm:pt modelId="{FA7720E7-B780-4F6C-9DED-EC472B0891F5}" type="parTrans" cxnId="{E9B40FC4-5DB1-4784-9EFA-72A3E3368A4B}">
      <dgm:prSet/>
      <dgm:spPr/>
      <dgm:t>
        <a:bodyPr/>
        <a:lstStyle/>
        <a:p>
          <a:endParaRPr lang="en-GB"/>
        </a:p>
      </dgm:t>
    </dgm:pt>
    <dgm:pt modelId="{DBFB699E-2211-4C3D-9DB4-A9CADA9EC7C7}" type="sibTrans" cxnId="{E9B40FC4-5DB1-4784-9EFA-72A3E3368A4B}">
      <dgm:prSet/>
      <dgm:spPr/>
      <dgm:t>
        <a:bodyPr/>
        <a:lstStyle/>
        <a:p>
          <a:endParaRPr lang="en-GB"/>
        </a:p>
      </dgm:t>
    </dgm:pt>
    <dgm:pt modelId="{39BDE425-73DE-46DA-BDAF-073EFFBECDE9}">
      <dgm:prSet custT="1"/>
      <dgm:spPr/>
      <dgm:t>
        <a:bodyPr/>
        <a:lstStyle/>
        <a:p>
          <a:r>
            <a:rPr lang="fr-FR" sz="2200" dirty="0"/>
            <a:t>Le terme « incidence » peut donc être supprimé du glossaire, et les termes « prévalence » et « incidence » peuvent être utilisés dans leur sens commun dans le dictionnaire.</a:t>
          </a:r>
          <a:endParaRPr lang="en-GB" sz="2200" dirty="0"/>
        </a:p>
      </dgm:t>
    </dgm:pt>
    <dgm:pt modelId="{2E5E3448-AADC-45C7-9E51-5BC84D7E175F}" type="parTrans" cxnId="{B1C57672-EB4E-47BA-93AC-907C9C1A1BCD}">
      <dgm:prSet/>
      <dgm:spPr/>
      <dgm:t>
        <a:bodyPr/>
        <a:lstStyle/>
        <a:p>
          <a:endParaRPr lang="en-GB"/>
        </a:p>
      </dgm:t>
    </dgm:pt>
    <dgm:pt modelId="{5B35AEC3-F8B5-4F95-9E26-2376E627CB3E}" type="sibTrans" cxnId="{B1C57672-EB4E-47BA-93AC-907C9C1A1BCD}">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ScaleY="100000" custLinFactNeighborX="-818" custLinFactNeighborY="-13059">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E9B40FC4-5DB1-4784-9EFA-72A3E3368A4B}" srcId="{3353E323-CB19-43FF-8D69-18AB74F7A767}" destId="{9D14F5D2-79E3-4B78-A006-584B9EE00282}" srcOrd="1" destOrd="0" parTransId="{FA7720E7-B780-4F6C-9DED-EC472B0891F5}" sibTransId="{DBFB699E-2211-4C3D-9DB4-A9CADA9EC7C7}"/>
    <dgm:cxn modelId="{9518A0D1-C79A-4E4E-A9B5-DCA86F3820AB}" srcId="{5E1F010D-719A-4457-87E8-5D7769197D3B}" destId="{3353E323-CB19-43FF-8D69-18AB74F7A767}" srcOrd="0" destOrd="0" parTransId="{EEC5F49C-8AE3-4E2A-A215-8770DB5B82C1}" sibTransId="{5BC80C2B-A228-4D8A-8A84-A7B9DDD08700}"/>
    <dgm:cxn modelId="{536ECD86-D9C7-40D0-8ABA-29FA644BFC73}" type="presOf" srcId="{299F6A74-8351-4A4F-B386-3986EE36DA80}" destId="{43050ECD-A3E9-4C47-8FE6-BEA6034E9946}" srcOrd="0" destOrd="0" presId="urn:microsoft.com/office/officeart/2005/8/layout/hList1"/>
    <dgm:cxn modelId="{B1C57672-EB4E-47BA-93AC-907C9C1A1BCD}" srcId="{3353E323-CB19-43FF-8D69-18AB74F7A767}" destId="{39BDE425-73DE-46DA-BDAF-073EFFBECDE9}" srcOrd="2" destOrd="0" parTransId="{2E5E3448-AADC-45C7-9E51-5BC84D7E175F}" sibTransId="{5B35AEC3-F8B5-4F95-9E26-2376E627CB3E}"/>
    <dgm:cxn modelId="{8DC6DF02-61CC-4E15-A5CE-259D776885C6}" type="presOf" srcId="{5E1F010D-719A-4457-87E8-5D7769197D3B}" destId="{0BFA647E-92FE-45E0-AE06-ABD504F66826}" srcOrd="0" destOrd="0" presId="urn:microsoft.com/office/officeart/2005/8/layout/hList1"/>
    <dgm:cxn modelId="{DF16796E-7877-4E50-9B72-6E3E1352D1F2}" type="presOf" srcId="{39BDE425-73DE-46DA-BDAF-073EFFBECDE9}" destId="{43050ECD-A3E9-4C47-8FE6-BEA6034E9946}" srcOrd="0" destOrd="2"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E6A53EA8-62BF-403F-95CB-6CE08BCB3EBF}" type="presOf" srcId="{9D14F5D2-79E3-4B78-A006-584B9EE00282}" destId="{43050ECD-A3E9-4C47-8FE6-BEA6034E9946}" srcOrd="0" destOrd="1" presId="urn:microsoft.com/office/officeart/2005/8/layout/hList1"/>
    <dgm:cxn modelId="{3E1C2995-DE3F-4BD3-BC20-182FF4AE35AF}" type="presOf" srcId="{3353E323-CB19-43FF-8D69-18AB74F7A767}" destId="{E930BD52-F34E-4EBD-9A9B-C7DEB21F1E79}" srcOrd="0" destOrd="0" presId="urn:microsoft.com/office/officeart/2005/8/layout/hList1"/>
    <dgm:cxn modelId="{2EC19AFC-29C3-448F-B565-24DD50910D90}" type="presParOf" srcId="{0BFA647E-92FE-45E0-AE06-ABD504F66826}" destId="{C9D697EF-FE5C-402C-830B-CCDCAD89BBD3}" srcOrd="0" destOrd="0" presId="urn:microsoft.com/office/officeart/2005/8/layout/hList1"/>
    <dgm:cxn modelId="{0F59283A-3EA4-407C-B5C0-06DF1DAE96C1}" type="presParOf" srcId="{C9D697EF-FE5C-402C-830B-CCDCAD89BBD3}" destId="{E930BD52-F34E-4EBD-9A9B-C7DEB21F1E79}" srcOrd="0" destOrd="0" presId="urn:microsoft.com/office/officeart/2005/8/layout/hList1"/>
    <dgm:cxn modelId="{69193363-C128-4E31-B429-627E31584CBE}"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GB" altLang="ja-JP" sz="2000" b="1" dirty="0" smtClean="0">
              <a:effectLst>
                <a:outerShdw blurRad="38100" dist="38100" dir="2700000" algn="tl">
                  <a:srgbClr val="000000">
                    <a:alpha val="43137"/>
                  </a:srgbClr>
                </a:outerShdw>
              </a:effectLst>
              <a:latin typeface="Arial" pitchFamily="34" charset="0"/>
              <a:cs typeface="Arial" pitchFamily="34" charset="0"/>
            </a:rPr>
            <a:t>« Action </a:t>
          </a:r>
          <a:r>
            <a:rPr lang="en-GB" altLang="ja-JP" sz="2000" b="1" dirty="0" err="1" smtClean="0">
              <a:effectLst>
                <a:outerShdw blurRad="38100" dist="38100" dir="2700000" algn="tl">
                  <a:srgbClr val="000000">
                    <a:alpha val="43137"/>
                  </a:srgbClr>
                </a:outerShdw>
              </a:effectLst>
              <a:latin typeface="Arial" pitchFamily="34" charset="0"/>
              <a:cs typeface="Arial" pitchFamily="34" charset="0"/>
            </a:rPr>
            <a:t>d'urgence</a:t>
          </a:r>
          <a:r>
            <a:rPr lang="en-GB" altLang="ja-JP" sz="2000" b="1" dirty="0" smtClean="0">
              <a:effectLst>
                <a:outerShdw blurRad="38100" dist="38100" dir="2700000" algn="tl">
                  <a:srgbClr val="000000">
                    <a:alpha val="43137"/>
                  </a:srgbClr>
                </a:outerShdw>
              </a:effectLst>
              <a:latin typeface="Arial" pitchFamily="34" charset="0"/>
              <a:cs typeface="Arial" pitchFamily="34" charset="0"/>
            </a:rPr>
            <a:t> » :</a:t>
          </a:r>
        </a:p>
        <a:p>
          <a:pPr algn="l"/>
          <a:r>
            <a:rPr lang="fr-FR" altLang="ja-JP" sz="2000" b="1" dirty="0" smtClean="0">
              <a:effectLst>
                <a:outerShdw blurRad="38100" dist="38100" dir="2700000" algn="tl">
                  <a:srgbClr val="000000">
                    <a:alpha val="43137"/>
                  </a:srgbClr>
                </a:outerShdw>
              </a:effectLst>
              <a:latin typeface="Arial" pitchFamily="34" charset="0"/>
              <a:cs typeface="Arial" pitchFamily="34" charset="0"/>
            </a:rPr>
            <a:t>« Une prompte </a:t>
          </a:r>
          <a:r>
            <a:rPr lang="en-GB" sz="2000" b="1" strike="sngStrike" dirty="0" smtClean="0">
              <a:solidFill>
                <a:schemeClr val="bg1"/>
              </a:solidFill>
              <a:effectLst>
                <a:outerShdw blurRad="38100" dist="38100" dir="2700000" algn="tl">
                  <a:srgbClr val="000000">
                    <a:alpha val="43137"/>
                  </a:srgbClr>
                </a:outerShdw>
              </a:effectLst>
              <a:latin typeface="Arial"/>
              <a:cs typeface="Arial"/>
            </a:rPr>
            <a:t>action</a:t>
          </a:r>
          <a:r>
            <a:rPr lang="en-GB" sz="2000" dirty="0" smtClean="0">
              <a:solidFill>
                <a:schemeClr val="bg1"/>
              </a:solidFill>
              <a:effectLst>
                <a:outerShdw blurRad="38100" dist="38100" dir="2700000" algn="tl">
                  <a:srgbClr val="000000">
                    <a:alpha val="43137"/>
                  </a:srgbClr>
                </a:outerShdw>
              </a:effectLst>
              <a:latin typeface="Arial"/>
              <a:cs typeface="Arial"/>
            </a:rPr>
            <a:t> </a:t>
          </a:r>
          <a:r>
            <a:rPr lang="fr-FR" altLang="ja-JP" sz="2000" b="1" dirty="0" smtClean="0">
              <a:effectLst>
                <a:outerShdw blurRad="38100" dist="38100" dir="2700000" algn="tl">
                  <a:srgbClr val="000000">
                    <a:alpha val="43137"/>
                  </a:srgbClr>
                </a:outerShdw>
              </a:effectLst>
              <a:latin typeface="Arial" pitchFamily="34" charset="0"/>
              <a:cs typeface="Arial" pitchFamily="34" charset="0"/>
            </a:rPr>
            <a:t>opération </a:t>
          </a:r>
          <a:r>
            <a:rPr lang="en-GB" sz="2000" strike="sngStrike" dirty="0" err="1" smtClean="0">
              <a:solidFill>
                <a:schemeClr val="bg1"/>
              </a:solidFill>
              <a:effectLst>
                <a:outerShdw blurRad="38100" dist="38100" dir="2700000" algn="tl">
                  <a:srgbClr val="000000">
                    <a:alpha val="43137"/>
                  </a:srgbClr>
                </a:outerShdw>
              </a:effectLst>
              <a:latin typeface="Arial"/>
              <a:cs typeface="Arial"/>
            </a:rPr>
            <a:t>phytosanitaire</a:t>
          </a:r>
          <a:r>
            <a:rPr lang="en-GB" sz="2000" dirty="0" smtClean="0">
              <a:solidFill>
                <a:schemeClr val="bg1"/>
              </a:solidFill>
              <a:effectLst>
                <a:outerShdw blurRad="38100" dist="38100" dir="2700000" algn="tl">
                  <a:srgbClr val="000000">
                    <a:alpha val="43137"/>
                  </a:srgbClr>
                </a:outerShdw>
              </a:effectLst>
              <a:latin typeface="Arial"/>
              <a:cs typeface="Arial"/>
            </a:rPr>
            <a:t> </a:t>
          </a:r>
          <a:r>
            <a:rPr lang="fr-FR" altLang="ja-JP" sz="2000" b="1" dirty="0" smtClean="0">
              <a:effectLst>
                <a:outerShdw blurRad="38100" dist="38100" dir="2700000" algn="tl">
                  <a:srgbClr val="000000">
                    <a:alpha val="43137"/>
                  </a:srgbClr>
                </a:outerShdw>
              </a:effectLst>
              <a:latin typeface="Arial" pitchFamily="34" charset="0"/>
              <a:cs typeface="Arial" pitchFamily="34" charset="0"/>
            </a:rPr>
            <a:t>officielle engagée pour empêcher l'entrée, l'établissement ou la dissémination d'un organisme nuisible dans une </a:t>
          </a:r>
          <a:r>
            <a:rPr lang="fr-FR" sz="2000" dirty="0" smtClean="0">
              <a:solidFill>
                <a:schemeClr val="bg1"/>
              </a:solidFill>
              <a:effectLst>
                <a:outerShdw blurRad="38100" dist="38100" dir="2700000" algn="tl">
                  <a:srgbClr val="000000">
                    <a:alpha val="43137"/>
                  </a:srgbClr>
                </a:outerShdw>
              </a:effectLst>
              <a:latin typeface="Arial"/>
              <a:cs typeface="Arial"/>
            </a:rPr>
            <a:t>situation</a:t>
          </a:r>
          <a:r>
            <a:rPr lang="fr-FR" altLang="ja-JP" sz="2000" b="1" dirty="0" smtClean="0">
              <a:effectLst>
                <a:outerShdw blurRad="38100" dist="38100" dir="2700000" algn="tl">
                  <a:srgbClr val="000000">
                    <a:alpha val="43137"/>
                  </a:srgbClr>
                </a:outerShdw>
              </a:effectLst>
              <a:latin typeface="Arial" pitchFamily="34" charset="0"/>
              <a:cs typeface="Arial" pitchFamily="34" charset="0"/>
            </a:rPr>
            <a:t> nouvelle </a:t>
          </a:r>
          <a:r>
            <a:rPr lang="en-GB" altLang="ja-JP" sz="2000" b="1" dirty="0" err="1" smtClean="0">
              <a:effectLst>
                <a:outerShdw blurRad="38100" dist="38100" dir="2700000" algn="tl">
                  <a:srgbClr val="000000">
                    <a:alpha val="43137"/>
                  </a:srgbClr>
                </a:outerShdw>
              </a:effectLst>
              <a:latin typeface="Arial" pitchFamily="34" charset="0"/>
              <a:cs typeface="Arial" pitchFamily="34" charset="0"/>
            </a:rPr>
            <a:t>ou</a:t>
          </a:r>
          <a:r>
            <a:rPr lang="en-GB" altLang="ja-JP" sz="2000" b="1" dirty="0" smtClean="0">
              <a:effectLst>
                <a:outerShdw blurRad="38100" dist="38100" dir="2700000" algn="tl">
                  <a:srgbClr val="000000">
                    <a:alpha val="43137"/>
                  </a:srgbClr>
                </a:outerShdw>
              </a:effectLst>
              <a:latin typeface="Arial" pitchFamily="34" charset="0"/>
              <a:cs typeface="Arial" pitchFamily="34" charset="0"/>
            </a:rPr>
            <a:t> </a:t>
          </a:r>
          <a:r>
            <a:rPr lang="en-GB" altLang="ja-JP" sz="2000" b="1" dirty="0" err="1" smtClean="0">
              <a:effectLst>
                <a:outerShdw blurRad="38100" dist="38100" dir="2700000" algn="tl">
                  <a:srgbClr val="000000">
                    <a:alpha val="43137"/>
                  </a:srgbClr>
                </a:outerShdw>
              </a:effectLst>
              <a:latin typeface="Arial" pitchFamily="34" charset="0"/>
              <a:cs typeface="Arial" pitchFamily="34" charset="0"/>
            </a:rPr>
            <a:t>inattendue</a:t>
          </a:r>
          <a:r>
            <a:rPr lang="en-GB" altLang="ja-JP" sz="2000" b="1" dirty="0" smtClean="0">
              <a:effectLst>
                <a:outerShdw blurRad="38100" dist="38100" dir="2700000" algn="tl">
                  <a:srgbClr val="000000">
                    <a:alpha val="43137"/>
                  </a:srgbClr>
                </a:outerShdw>
              </a:effectLst>
              <a:latin typeface="Arial" pitchFamily="34" charset="0"/>
              <a:cs typeface="Arial" pitchFamily="34" charset="0"/>
            </a:rPr>
            <a:t> </a:t>
          </a:r>
          <a:r>
            <a:rPr lang="fr-FR" sz="2000" dirty="0" smtClean="0">
              <a:solidFill>
                <a:schemeClr val="bg1"/>
              </a:solidFill>
              <a:effectLst>
                <a:outerShdw blurRad="38100" dist="38100" dir="2700000" algn="tl">
                  <a:srgbClr val="000000">
                    <a:alpha val="43137"/>
                  </a:srgbClr>
                </a:outerShdw>
              </a:effectLst>
              <a:latin typeface="Arial"/>
              <a:cs typeface="Arial"/>
            </a:rPr>
            <a:t>non traitée par les mesures phytosanitaires existantes</a:t>
          </a:r>
          <a:endParaRPr lang="en-US" sz="2000" dirty="0">
            <a:solidFill>
              <a:schemeClr val="bg1"/>
            </a:solidFill>
            <a:effectLst>
              <a:outerShdw blurRad="38100" dist="38100" dir="2700000" algn="tl">
                <a:srgbClr val="000000">
                  <a:alpha val="43137"/>
                </a:srgbClr>
              </a:outerShdw>
            </a:effectLst>
            <a:latin typeface="Arial"/>
            <a:cs typeface="Arial"/>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dgm:spPr/>
      <dgm:t>
        <a:bodyPr/>
        <a:lstStyle/>
        <a:p>
          <a:pPr marL="115200" marR="0" lvl="0" indent="-115200" defTabSz="914400" eaLnBrk="1" fontAlgn="auto" latinLnBrk="0" hangingPunct="1">
            <a:lnSpc>
              <a:spcPct val="90000"/>
            </a:lnSpc>
            <a:spcBef>
              <a:spcPts val="0"/>
            </a:spcBef>
            <a:spcAft>
              <a:spcPts val="300"/>
            </a:spcAft>
            <a:buClrTx/>
            <a:buSzTx/>
            <a:buFontTx/>
            <a:buNone/>
            <a:tabLst/>
            <a:defRPr/>
          </a:pPr>
          <a:r>
            <a:rPr lang="fr-FR" dirty="0" smtClean="0"/>
            <a:t>Remplacer « phytosanitaire » par « officiel » clarifie qu'une action d'urgence peut cibler à la fois des organismes nuisibles réglementés et non réglementés, tout en conservant la notion que toute action d'urgence doit être prise sous l'autorité de l'ONPV</a:t>
          </a:r>
          <a:endParaRPr lang="en-US"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1816763E-129B-4C1D-9379-11B19B05EE81}">
      <dgm:prSet/>
      <dgm:spPr/>
      <dgm:t>
        <a:bodyPr/>
        <a:lstStyle/>
        <a:p>
          <a:r>
            <a:rPr lang="fr-FR" dirty="0"/>
            <a:t>Le remplacement de « action » par « opération » assure la cohérence avec la définition « action phytosanitaire »</a:t>
          </a:r>
          <a:endParaRPr lang="en-GB" dirty="0"/>
        </a:p>
      </dgm:t>
    </dgm:pt>
    <dgm:pt modelId="{3019A4DF-1E98-4306-8E8D-BEBA5BC31EFC}" type="parTrans" cxnId="{B53CADA6-DAA8-433E-B74F-280D87F49118}">
      <dgm:prSet/>
      <dgm:spPr/>
      <dgm:t>
        <a:bodyPr/>
        <a:lstStyle/>
        <a:p>
          <a:endParaRPr lang="en-GB"/>
        </a:p>
      </dgm:t>
    </dgm:pt>
    <dgm:pt modelId="{93FF4174-17A0-4E73-B99F-E4CB8EDFCC97}" type="sibTrans" cxnId="{B53CADA6-DAA8-433E-B74F-280D87F49118}">
      <dgm:prSet/>
      <dgm:spPr/>
      <dgm:t>
        <a:bodyPr/>
        <a:lstStyle/>
        <a:p>
          <a:endParaRPr lang="en-GB"/>
        </a:p>
      </dgm:t>
    </dgm:pt>
    <dgm:pt modelId="{C83029ED-6CA7-4E43-B184-31A9969A03E6}">
      <dgm:prSet/>
      <dgm:spPr/>
      <dgm:t>
        <a:bodyPr/>
        <a:lstStyle/>
        <a:p>
          <a:r>
            <a:rPr lang="fr-FR" dirty="0"/>
            <a:t>L'ajout de « pour empêcher l'entrée, l'établissement ou la dissémination d'un organisme nuisible » indique explicitement le but d'une action d'urgence</a:t>
          </a:r>
          <a:endParaRPr lang="en-GB" dirty="0"/>
        </a:p>
      </dgm:t>
    </dgm:pt>
    <dgm:pt modelId="{E8DA4AC9-0490-4421-9356-5BFE30FEE6E5}" type="parTrans" cxnId="{4C5D244A-6171-4132-B23F-109053496EA9}">
      <dgm:prSet/>
      <dgm:spPr/>
      <dgm:t>
        <a:bodyPr/>
        <a:lstStyle/>
        <a:p>
          <a:endParaRPr lang="en-GB"/>
        </a:p>
      </dgm:t>
    </dgm:pt>
    <dgm:pt modelId="{146EAA3D-4511-4110-A258-A9BC353C0AFE}" type="sibTrans" cxnId="{4C5D244A-6171-4132-B23F-109053496EA9}">
      <dgm:prSet/>
      <dgm:spPr/>
      <dgm:t>
        <a:bodyPr/>
        <a:lstStyle/>
        <a:p>
          <a:endParaRPr lang="en-GB"/>
        </a:p>
      </dgm:t>
    </dgm:pt>
    <dgm:pt modelId="{2680DD7E-79D7-4615-A0BE-9BB6CC076F83}">
      <dgm:prSet/>
      <dgm:spPr/>
      <dgm:t>
        <a:bodyPr/>
        <a:lstStyle/>
        <a:p>
          <a:r>
            <a:rPr lang="fr-FR" dirty="0"/>
            <a:t>L'ajout de « non traité par les mesures phytosanitaires existantes » distingue clairement la situation déclenchant une « action d'urgence » de la situation déclenchant une « action phytosanitaire » où, selon sa définition, des opérations sont entreprises pour mettre en œuvre des mesures phytosanitaires (existantes)</a:t>
          </a:r>
          <a:endParaRPr lang="en-GB" dirty="0"/>
        </a:p>
      </dgm:t>
    </dgm:pt>
    <dgm:pt modelId="{D7A54AC4-22FE-4845-A6D0-1AB6F12CF8B5}" type="parTrans" cxnId="{8CA547FD-281A-4A97-BEA2-DBAED5BD7028}">
      <dgm:prSet/>
      <dgm:spPr/>
      <dgm:t>
        <a:bodyPr/>
        <a:lstStyle/>
        <a:p>
          <a:endParaRPr lang="en-GB"/>
        </a:p>
      </dgm:t>
    </dgm:pt>
    <dgm:pt modelId="{13B21364-7559-449B-8DD5-D8CFAD404603}" type="sibTrans" cxnId="{8CA547FD-281A-4A97-BEA2-DBAED5BD7028}">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DDB70CCE-7FFE-4A7B-9C71-D00D1C981171}" type="presOf" srcId="{C83029ED-6CA7-4E43-B184-31A9969A03E6}" destId="{43050ECD-A3E9-4C47-8FE6-BEA6034E9946}" srcOrd="0" destOrd="2" presId="urn:microsoft.com/office/officeart/2005/8/layout/hList1"/>
    <dgm:cxn modelId="{F6A82DA0-A7A3-475D-BC92-4F807C34766C}" type="presOf" srcId="{3353E323-CB19-43FF-8D69-18AB74F7A767}" destId="{E930BD52-F34E-4EBD-9A9B-C7DEB21F1E79}" srcOrd="0" destOrd="0" presId="urn:microsoft.com/office/officeart/2005/8/layout/hList1"/>
    <dgm:cxn modelId="{8CA547FD-281A-4A97-BEA2-DBAED5BD7028}" srcId="{3353E323-CB19-43FF-8D69-18AB74F7A767}" destId="{2680DD7E-79D7-4615-A0BE-9BB6CC076F83}" srcOrd="3" destOrd="0" parTransId="{D7A54AC4-22FE-4845-A6D0-1AB6F12CF8B5}" sibTransId="{13B21364-7559-449B-8DD5-D8CFAD404603}"/>
    <dgm:cxn modelId="{B53CADA6-DAA8-433E-B74F-280D87F49118}" srcId="{3353E323-CB19-43FF-8D69-18AB74F7A767}" destId="{1816763E-129B-4C1D-9379-11B19B05EE81}" srcOrd="1" destOrd="0" parTransId="{3019A4DF-1E98-4306-8E8D-BEBA5BC31EFC}" sibTransId="{93FF4174-17A0-4E73-B99F-E4CB8EDFCC97}"/>
    <dgm:cxn modelId="{11A07080-CEF6-4568-931C-43BEB84AB027}" type="presOf" srcId="{1816763E-129B-4C1D-9379-11B19B05EE81}" destId="{43050ECD-A3E9-4C47-8FE6-BEA6034E9946}" srcOrd="0" destOrd="1" presId="urn:microsoft.com/office/officeart/2005/8/layout/hList1"/>
    <dgm:cxn modelId="{592C6001-11C5-42C6-879B-3FFE7F82159D}" type="presOf" srcId="{5E1F010D-719A-4457-87E8-5D7769197D3B}" destId="{0BFA647E-92FE-45E0-AE06-ABD504F66826}" srcOrd="0" destOrd="0" presId="urn:microsoft.com/office/officeart/2005/8/layout/hList1"/>
    <dgm:cxn modelId="{868E8D9A-DDA1-4F82-BE01-345A1FF150B0}" type="presOf" srcId="{2680DD7E-79D7-4615-A0BE-9BB6CC076F83}" destId="{43050ECD-A3E9-4C47-8FE6-BEA6034E9946}" srcOrd="0" destOrd="3" presId="urn:microsoft.com/office/officeart/2005/8/layout/hList1"/>
    <dgm:cxn modelId="{4780CD56-BBDF-439B-8BD0-3196D0272530}" type="presOf" srcId="{E496333F-73E3-4416-ACEB-781E2589BD07}" destId="{43050ECD-A3E9-4C47-8FE6-BEA6034E9946}" srcOrd="0" destOrd="0" presId="urn:microsoft.com/office/officeart/2005/8/layout/hList1"/>
    <dgm:cxn modelId="{4C5D244A-6171-4132-B23F-109053496EA9}" srcId="{3353E323-CB19-43FF-8D69-18AB74F7A767}" destId="{C83029ED-6CA7-4E43-B184-31A9969A03E6}" srcOrd="2" destOrd="0" parTransId="{E8DA4AC9-0490-4421-9356-5BFE30FEE6E5}" sibTransId="{146EAA3D-4511-4110-A258-A9BC353C0AFE}"/>
    <dgm:cxn modelId="{6F640055-2E7D-4430-98AC-6D5C3A8E4C8C}" type="presParOf" srcId="{0BFA647E-92FE-45E0-AE06-ABD504F66826}" destId="{C9D697EF-FE5C-402C-830B-CCDCAD89BBD3}" srcOrd="0" destOrd="0" presId="urn:microsoft.com/office/officeart/2005/8/layout/hList1"/>
    <dgm:cxn modelId="{2BF0D779-C304-4646-A0A1-C40EC1FE1ED4}" type="presParOf" srcId="{C9D697EF-FE5C-402C-830B-CCDCAD89BBD3}" destId="{E930BD52-F34E-4EBD-9A9B-C7DEB21F1E79}" srcOrd="0" destOrd="0" presId="urn:microsoft.com/office/officeart/2005/8/layout/hList1"/>
    <dgm:cxn modelId="{B330A70B-2ED7-4DF6-9865-8000E93AD303}"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GB" altLang="ja-JP" sz="20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r>
            <a:rPr lang="en-GB" altLang="ja-JP" sz="2000" dirty="0" err="1" smtClean="0">
              <a:solidFill>
                <a:schemeClr val="bg1"/>
              </a:solidFill>
              <a:effectLst>
                <a:outerShdw blurRad="38100" dist="38100" dir="2700000" algn="tl">
                  <a:srgbClr val="000000">
                    <a:alpha val="43137"/>
                  </a:srgbClr>
                </a:outerShdw>
              </a:effectLst>
              <a:latin typeface="Arial" pitchFamily="34" charset="0"/>
              <a:cs typeface="Arial" pitchFamily="34" charset="0"/>
            </a:rPr>
            <a:t>Enquête</a:t>
          </a:r>
          <a:r>
            <a:rPr lang="en-GB" altLang="ja-JP" sz="20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de </a:t>
          </a:r>
          <a:r>
            <a:rPr lang="en-GB" altLang="ja-JP" sz="2000" dirty="0" err="1" smtClean="0">
              <a:solidFill>
                <a:schemeClr val="bg1"/>
              </a:solidFill>
              <a:effectLst>
                <a:outerShdw blurRad="38100" dist="38100" dir="2700000" algn="tl">
                  <a:srgbClr val="000000">
                    <a:alpha val="43137"/>
                  </a:srgbClr>
                </a:outerShdw>
              </a:effectLst>
              <a:latin typeface="Arial" pitchFamily="34" charset="0"/>
              <a:cs typeface="Arial" pitchFamily="34" charset="0"/>
            </a:rPr>
            <a:t>détection</a:t>
          </a:r>
          <a:r>
            <a:rPr lang="en-GB" altLang="ja-JP" sz="20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p>
        <a:p>
          <a:pPr algn="l"/>
          <a:r>
            <a:rPr lang="en-US" altLang="ja-JP" sz="2000" dirty="0" smtClean="0">
              <a:solidFill>
                <a:schemeClr val="bg1"/>
              </a:solidFill>
              <a:effectLst>
                <a:outerShdw blurRad="38100" dist="38100" dir="2700000" algn="tl">
                  <a:srgbClr val="000000">
                    <a:alpha val="43137"/>
                  </a:srgbClr>
                </a:outerShdw>
              </a:effectLst>
              <a:latin typeface="Arial"/>
              <a:cs typeface="Arial"/>
            </a:rPr>
            <a:t>“</a:t>
          </a:r>
          <a:r>
            <a:rPr lang="en-GB" altLang="ja-JP" sz="2000" dirty="0" err="1" smtClean="0">
              <a:solidFill>
                <a:schemeClr val="bg1"/>
              </a:solidFill>
              <a:effectLst>
                <a:outerShdw blurRad="38100" dist="38100" dir="2700000" algn="tl">
                  <a:srgbClr val="000000">
                    <a:alpha val="43137"/>
                  </a:srgbClr>
                </a:outerShdw>
              </a:effectLst>
              <a:latin typeface="Arial"/>
              <a:cs typeface="Arial"/>
            </a:rPr>
            <a:t>Enquête</a:t>
          </a:r>
          <a:r>
            <a:rPr lang="en-GB" altLang="ja-JP" sz="2000" dirty="0" smtClean="0">
              <a:solidFill>
                <a:schemeClr val="bg1"/>
              </a:solidFill>
              <a:effectLst>
                <a:outerShdw blurRad="38100" dist="38100" dir="2700000" algn="tl">
                  <a:srgbClr val="000000">
                    <a:alpha val="43137"/>
                  </a:srgbClr>
                </a:outerShdw>
              </a:effectLst>
              <a:latin typeface="Arial"/>
              <a:cs typeface="Arial"/>
            </a:rPr>
            <a:t> </a:t>
          </a:r>
          <a:r>
            <a:rPr lang="en-GB" altLang="ja-JP" sz="2000" dirty="0" err="1" smtClean="0">
              <a:solidFill>
                <a:schemeClr val="bg1"/>
              </a:solidFill>
              <a:effectLst>
                <a:outerShdw blurRad="38100" dist="38100" dir="2700000" algn="tl">
                  <a:srgbClr val="000000">
                    <a:alpha val="43137"/>
                  </a:srgbClr>
                </a:outerShdw>
              </a:effectLst>
              <a:latin typeface="Arial"/>
              <a:cs typeface="Arial"/>
            </a:rPr>
            <a:t>menée</a:t>
          </a:r>
          <a:r>
            <a:rPr lang="en-GB" altLang="ja-JP" sz="2000" dirty="0" smtClean="0">
              <a:solidFill>
                <a:schemeClr val="bg1"/>
              </a:solidFill>
              <a:effectLst>
                <a:outerShdw blurRad="38100" dist="38100" dir="2700000" algn="tl">
                  <a:srgbClr val="000000">
                    <a:alpha val="43137"/>
                  </a:srgbClr>
                </a:outerShdw>
              </a:effectLst>
              <a:latin typeface="Arial"/>
              <a:cs typeface="Arial"/>
            </a:rPr>
            <a:t> </a:t>
          </a:r>
          <a:r>
            <a:rPr lang="en-GB" sz="2000" strike="sngStrike" dirty="0" err="1" smtClean="0">
              <a:solidFill>
                <a:schemeClr val="bg1"/>
              </a:solidFill>
              <a:effectLst>
                <a:outerShdw blurRad="38100" dist="38100" dir="2700000" algn="tl">
                  <a:srgbClr val="000000">
                    <a:alpha val="43137"/>
                  </a:srgbClr>
                </a:outerShdw>
              </a:effectLst>
              <a:latin typeface="Arial"/>
              <a:cs typeface="Arial"/>
            </a:rPr>
            <a:t>dans</a:t>
          </a:r>
          <a:r>
            <a:rPr lang="en-GB" sz="2000" strike="sngStrike" dirty="0" smtClean="0">
              <a:solidFill>
                <a:schemeClr val="bg1"/>
              </a:solidFill>
              <a:effectLst>
                <a:outerShdw blurRad="38100" dist="38100" dir="2700000" algn="tl">
                  <a:srgbClr val="000000">
                    <a:alpha val="43137"/>
                  </a:srgbClr>
                </a:outerShdw>
              </a:effectLst>
              <a:latin typeface="Arial"/>
              <a:cs typeface="Arial"/>
            </a:rPr>
            <a:t> </a:t>
          </a:r>
          <a:r>
            <a:rPr lang="en-GB" sz="2000" strike="sngStrike" dirty="0" err="1" smtClean="0">
              <a:solidFill>
                <a:schemeClr val="bg1"/>
              </a:solidFill>
              <a:effectLst>
                <a:outerShdw blurRad="38100" dist="38100" dir="2700000" algn="tl">
                  <a:srgbClr val="000000">
                    <a:alpha val="43137"/>
                  </a:srgbClr>
                </a:outerShdw>
              </a:effectLst>
              <a:latin typeface="Arial"/>
              <a:cs typeface="Arial"/>
            </a:rPr>
            <a:t>une</a:t>
          </a:r>
          <a:r>
            <a:rPr lang="en-GB" sz="2000" strike="sngStrike" dirty="0" smtClean="0">
              <a:solidFill>
                <a:schemeClr val="bg1"/>
              </a:solidFill>
              <a:effectLst>
                <a:outerShdw blurRad="38100" dist="38100" dir="2700000" algn="tl">
                  <a:srgbClr val="000000">
                    <a:alpha val="43137"/>
                  </a:srgbClr>
                </a:outerShdw>
              </a:effectLst>
              <a:latin typeface="Arial"/>
              <a:cs typeface="Arial"/>
            </a:rPr>
            <a:t> zone</a:t>
          </a:r>
          <a:r>
            <a:rPr lang="en-GB" sz="2000" strike="noStrike" dirty="0" smtClean="0">
              <a:solidFill>
                <a:schemeClr val="bg1"/>
              </a:solidFill>
              <a:effectLst>
                <a:outerShdw blurRad="38100" dist="38100" dir="2700000" algn="tl">
                  <a:srgbClr val="000000">
                    <a:alpha val="43137"/>
                  </a:srgbClr>
                </a:outerShdw>
              </a:effectLst>
              <a:latin typeface="Arial"/>
              <a:cs typeface="Arial"/>
            </a:rPr>
            <a:t> pour determiner </a:t>
          </a:r>
          <a:r>
            <a:rPr lang="en-GB" sz="2000" b="1" strike="sngStrike" dirty="0" err="1" smtClean="0">
              <a:solidFill>
                <a:schemeClr val="bg1"/>
              </a:solidFill>
              <a:effectLst>
                <a:outerShdw blurRad="38100" dist="38100" dir="2700000" algn="tl">
                  <a:srgbClr val="000000">
                    <a:alpha val="43137"/>
                  </a:srgbClr>
                </a:outerShdw>
              </a:effectLst>
              <a:latin typeface="Arial"/>
              <a:cs typeface="Arial"/>
            </a:rPr>
            <a:t>si</a:t>
          </a:r>
          <a:r>
            <a:rPr lang="en-GB" sz="2000" b="1" strike="sngStrike" dirty="0" smtClean="0">
              <a:solidFill>
                <a:schemeClr val="bg1"/>
              </a:solidFill>
              <a:effectLst>
                <a:outerShdw blurRad="38100" dist="38100" dir="2700000" algn="tl">
                  <a:srgbClr val="000000">
                    <a:alpha val="43137"/>
                  </a:srgbClr>
                </a:outerShdw>
              </a:effectLst>
              <a:latin typeface="Arial"/>
              <a:cs typeface="Arial"/>
            </a:rPr>
            <a:t> un </a:t>
          </a:r>
          <a:r>
            <a:rPr lang="en-GB" sz="2000" b="1" strike="sngStrike" dirty="0" err="1" smtClean="0">
              <a:solidFill>
                <a:schemeClr val="bg1"/>
              </a:solidFill>
              <a:effectLst>
                <a:outerShdw blurRad="38100" dist="38100" dir="2700000" algn="tl">
                  <a:srgbClr val="000000">
                    <a:alpha val="43137"/>
                  </a:srgbClr>
                </a:outerShdw>
              </a:effectLst>
              <a:latin typeface="Arial"/>
              <a:cs typeface="Arial"/>
            </a:rPr>
            <a:t>organisme</a:t>
          </a:r>
          <a:r>
            <a:rPr lang="en-GB" sz="2000" b="1" strike="sngStrike" dirty="0" smtClean="0">
              <a:solidFill>
                <a:schemeClr val="bg1"/>
              </a:solidFill>
              <a:effectLst>
                <a:outerShdw blurRad="38100" dist="38100" dir="2700000" algn="tl">
                  <a:srgbClr val="000000">
                    <a:alpha val="43137"/>
                  </a:srgbClr>
                </a:outerShdw>
              </a:effectLst>
              <a:latin typeface="Arial"/>
              <a:cs typeface="Arial"/>
            </a:rPr>
            <a:t> </a:t>
          </a:r>
          <a:r>
            <a:rPr lang="en-GB" sz="2000" b="1" strike="sngStrike" dirty="0" err="1" smtClean="0">
              <a:solidFill>
                <a:schemeClr val="bg1"/>
              </a:solidFill>
              <a:effectLst>
                <a:outerShdw blurRad="38100" dist="38100" dir="2700000" algn="tl">
                  <a:srgbClr val="000000">
                    <a:alpha val="43137"/>
                  </a:srgbClr>
                </a:outerShdw>
              </a:effectLst>
              <a:latin typeface="Arial"/>
              <a:cs typeface="Arial"/>
            </a:rPr>
            <a:t>nuisible</a:t>
          </a:r>
          <a:r>
            <a:rPr lang="en-GB" sz="2000" b="1" strike="sngStrike" dirty="0" smtClean="0">
              <a:solidFill>
                <a:schemeClr val="bg1"/>
              </a:solidFill>
              <a:effectLst>
                <a:outerShdw blurRad="38100" dist="38100" dir="2700000" algn="tl">
                  <a:srgbClr val="000000">
                    <a:alpha val="43137"/>
                  </a:srgbClr>
                </a:outerShdw>
              </a:effectLst>
              <a:latin typeface="Arial"/>
              <a:cs typeface="Arial"/>
            </a:rPr>
            <a:t> </a:t>
          </a:r>
          <a:r>
            <a:rPr lang="en-GB" sz="2000" b="1" strike="sngStrike" dirty="0" err="1" smtClean="0">
              <a:solidFill>
                <a:schemeClr val="bg1"/>
              </a:solidFill>
              <a:effectLst>
                <a:outerShdw blurRad="38100" dist="38100" dir="2700000" algn="tl">
                  <a:srgbClr val="000000">
                    <a:alpha val="43137"/>
                  </a:srgbClr>
                </a:outerShdw>
              </a:effectLst>
              <a:latin typeface="Arial"/>
              <a:cs typeface="Arial"/>
            </a:rPr>
            <a:t>est</a:t>
          </a:r>
          <a:r>
            <a:rPr lang="en-GB" sz="2000" b="1" strike="sngStrike" dirty="0" smtClean="0">
              <a:solidFill>
                <a:schemeClr val="bg1"/>
              </a:solidFill>
              <a:effectLst>
                <a:outerShdw blurRad="38100" dist="38100" dir="2700000" algn="tl">
                  <a:srgbClr val="000000">
                    <a:alpha val="43137"/>
                  </a:srgbClr>
                </a:outerShdw>
              </a:effectLst>
              <a:latin typeface="Arial"/>
              <a:cs typeface="Arial"/>
            </a:rPr>
            <a:t> </a:t>
          </a:r>
          <a:r>
            <a:rPr lang="en-GB" sz="2000" b="1" strike="sngStrike" dirty="0" err="1" smtClean="0">
              <a:solidFill>
                <a:schemeClr val="bg1"/>
              </a:solidFill>
              <a:effectLst>
                <a:outerShdw blurRad="38100" dist="38100" dir="2700000" algn="tl">
                  <a:srgbClr val="000000">
                    <a:alpha val="43137"/>
                  </a:srgbClr>
                </a:outerShdw>
              </a:effectLst>
              <a:latin typeface="Arial"/>
              <a:cs typeface="Arial"/>
            </a:rPr>
            <a:t>présent</a:t>
          </a:r>
          <a:r>
            <a:rPr lang="en-GB" sz="2000" u="none" strike="noStrike" dirty="0" smtClean="0">
              <a:solidFill>
                <a:schemeClr val="bg1"/>
              </a:solidFill>
              <a:effectLst>
                <a:outerShdw blurRad="38100" dist="38100" dir="2700000" algn="tl">
                  <a:srgbClr val="000000">
                    <a:alpha val="43137"/>
                  </a:srgbClr>
                </a:outerShdw>
              </a:effectLst>
              <a:latin typeface="Arial"/>
              <a:cs typeface="Arial"/>
            </a:rPr>
            <a:t> </a:t>
          </a:r>
          <a:r>
            <a:rPr lang="fr-FR" sz="2000" u="none" strike="noStrike" dirty="0" smtClean="0">
              <a:solidFill>
                <a:schemeClr val="bg1"/>
              </a:solidFill>
              <a:effectLst>
                <a:outerShdw blurRad="38100" dist="38100" dir="2700000" algn="tl">
                  <a:srgbClr val="000000">
                    <a:alpha val="43137"/>
                  </a:srgbClr>
                </a:outerShdw>
              </a:effectLst>
              <a:latin typeface="Arial"/>
              <a:cs typeface="Arial"/>
            </a:rPr>
            <a:t>la présence ou l'absence d’un organisme nuisible</a:t>
          </a:r>
          <a:endParaRPr lang="en-US" sz="2000" dirty="0">
            <a:solidFill>
              <a:schemeClr val="bg1"/>
            </a:solidFill>
            <a:effectLst>
              <a:outerShdw blurRad="38100" dist="38100" dir="2700000" algn="tl">
                <a:srgbClr val="000000">
                  <a:alpha val="43137"/>
                </a:srgbClr>
              </a:outerShdw>
            </a:effectLst>
            <a:latin typeface="Arial"/>
            <a:cs typeface="Arial"/>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dgm:spPr/>
      <dgm:t>
        <a:bodyPr/>
        <a:lstStyle/>
        <a:p>
          <a:pPr>
            <a:spcAft>
              <a:spcPts val="300"/>
            </a:spcAft>
          </a:pPr>
          <a:r>
            <a:rPr lang="fr-FR" dirty="0" smtClean="0"/>
            <a:t>L'objectif d'une enquête de détection est de déterminer si un organisme nuisible est présent. Une enquête de détection peut ainsi être utilisée pour déterminer qu'un nuisible est absent</a:t>
          </a:r>
          <a:endParaRPr lang="en-US"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A5ED3837-04BD-4D5F-B226-BE10B61F3222}">
      <dgm:prSet/>
      <dgm:spPr/>
      <dgm:t>
        <a:bodyPr/>
        <a:lstStyle/>
        <a:p>
          <a:r>
            <a:rPr lang="fr-FR" dirty="0"/>
            <a:t>« Si » dans la définition exprime déjà la notion d'absence, mais sans être aussi explicite que dans les définitions de « enquête », « enquête délimitante » et « surveillance ». Il est donc suggéré de remplacer le conditionnel « si des organismes nuisibles sont présents » par la formulation plus explicite « la présence ou l'absence d'organismes nuisibles »</a:t>
          </a:r>
          <a:endParaRPr lang="en-GB" dirty="0"/>
        </a:p>
      </dgm:t>
    </dgm:pt>
    <dgm:pt modelId="{0823FBF4-C40A-4CBB-AAF7-9ED2EF9E21AC}" type="parTrans" cxnId="{B1DB5A8F-F637-4838-B255-3BFC85976A21}">
      <dgm:prSet/>
      <dgm:spPr/>
      <dgm:t>
        <a:bodyPr/>
        <a:lstStyle/>
        <a:p>
          <a:endParaRPr lang="en-GB"/>
        </a:p>
      </dgm:t>
    </dgm:pt>
    <dgm:pt modelId="{CB6F66E4-3243-4AD1-B4AC-181E6FA6B755}" type="sibTrans" cxnId="{B1DB5A8F-F637-4838-B255-3BFC85976A21}">
      <dgm:prSet/>
      <dgm:spPr/>
      <dgm:t>
        <a:bodyPr/>
        <a:lstStyle/>
        <a:p>
          <a:endParaRPr lang="en-GB"/>
        </a:p>
      </dgm:t>
    </dgm:pt>
    <dgm:pt modelId="{2A646F0D-118E-4E4A-8584-7BFD517B1D04}">
      <dgm:prSet/>
      <dgm:spPr/>
      <dgm:t>
        <a:bodyPr/>
        <a:lstStyle/>
        <a:p>
          <a:r>
            <a:rPr lang="fr-FR" dirty="0"/>
            <a:t>La définition récemment révisée de « enquête » comprend la formulation « dans une zone, un lieu de production ou un site de production ». Comme « enquête de détection » est explicitement </a:t>
          </a:r>
          <a:r>
            <a:rPr lang="fr-FR" dirty="0" smtClean="0"/>
            <a:t>définie </a:t>
          </a:r>
          <a:r>
            <a:rPr lang="fr-FR" dirty="0"/>
            <a:t>comme un sous-ensemble de « enquête », mentionner la portée spatiale d'une enquête de détection serait redondant, et la formulation « dans une zone » est donc supprimée</a:t>
          </a:r>
          <a:endParaRPr lang="en-GB" dirty="0"/>
        </a:p>
      </dgm:t>
    </dgm:pt>
    <dgm:pt modelId="{3FF5124D-DEF3-4070-B83A-5EEC53E4F17C}" type="parTrans" cxnId="{5F580753-0AB4-44D0-89C7-FD705116CFDB}">
      <dgm:prSet/>
      <dgm:spPr/>
      <dgm:t>
        <a:bodyPr/>
        <a:lstStyle/>
        <a:p>
          <a:endParaRPr lang="en-GB"/>
        </a:p>
      </dgm:t>
    </dgm:pt>
    <dgm:pt modelId="{263C49F2-FB19-4F64-AAED-A291DE50B3B6}" type="sibTrans" cxnId="{5F580753-0AB4-44D0-89C7-FD705116CFDB}">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5F580753-0AB4-44D0-89C7-FD705116CFDB}" srcId="{3353E323-CB19-43FF-8D69-18AB74F7A767}" destId="{2A646F0D-118E-4E4A-8584-7BFD517B1D04}" srcOrd="2" destOrd="0" parTransId="{3FF5124D-DEF3-4070-B83A-5EEC53E4F17C}" sibTransId="{263C49F2-FB19-4F64-AAED-A291DE50B3B6}"/>
    <dgm:cxn modelId="{9518A0D1-C79A-4E4E-A9B5-DCA86F3820AB}" srcId="{5E1F010D-719A-4457-87E8-5D7769197D3B}" destId="{3353E323-CB19-43FF-8D69-18AB74F7A767}" srcOrd="0" destOrd="0" parTransId="{EEC5F49C-8AE3-4E2A-A215-8770DB5B82C1}" sibTransId="{5BC80C2B-A228-4D8A-8A84-A7B9DDD08700}"/>
    <dgm:cxn modelId="{CB01B2E5-ABEB-4184-A07E-3ECA4506AC52}" type="presOf" srcId="{E496333F-73E3-4416-ACEB-781E2589BD07}" destId="{43050ECD-A3E9-4C47-8FE6-BEA6034E9946}" srcOrd="0" destOrd="0" presId="urn:microsoft.com/office/officeart/2005/8/layout/hList1"/>
    <dgm:cxn modelId="{371AEB80-3A04-4278-B118-EE595CDB1306}" type="presOf" srcId="{A5ED3837-04BD-4D5F-B226-BE10B61F3222}" destId="{43050ECD-A3E9-4C47-8FE6-BEA6034E9946}" srcOrd="0" destOrd="1" presId="urn:microsoft.com/office/officeart/2005/8/layout/hList1"/>
    <dgm:cxn modelId="{B1DB5A8F-F637-4838-B255-3BFC85976A21}" srcId="{3353E323-CB19-43FF-8D69-18AB74F7A767}" destId="{A5ED3837-04BD-4D5F-B226-BE10B61F3222}" srcOrd="1" destOrd="0" parTransId="{0823FBF4-C40A-4CBB-AAF7-9ED2EF9E21AC}" sibTransId="{CB6F66E4-3243-4AD1-B4AC-181E6FA6B755}"/>
    <dgm:cxn modelId="{94139B88-C8D5-453F-AD6A-4C05878A0684}" type="presOf" srcId="{2A646F0D-118E-4E4A-8584-7BFD517B1D04}" destId="{43050ECD-A3E9-4C47-8FE6-BEA6034E9946}" srcOrd="0" destOrd="2" presId="urn:microsoft.com/office/officeart/2005/8/layout/hList1"/>
    <dgm:cxn modelId="{26DC090B-152D-4A43-9535-44865CDC7475}" type="presOf" srcId="{5E1F010D-719A-4457-87E8-5D7769197D3B}" destId="{0BFA647E-92FE-45E0-AE06-ABD504F66826}" srcOrd="0" destOrd="0" presId="urn:microsoft.com/office/officeart/2005/8/layout/hList1"/>
    <dgm:cxn modelId="{255FBE1F-37F3-4A7C-8D73-D7805B7D6DB4}" type="presOf" srcId="{3353E323-CB19-43FF-8D69-18AB74F7A767}" destId="{E930BD52-F34E-4EBD-9A9B-C7DEB21F1E79}" srcOrd="0" destOrd="0" presId="urn:microsoft.com/office/officeart/2005/8/layout/hList1"/>
    <dgm:cxn modelId="{39D40527-550F-4B00-9514-F9F8C9FBA9A6}" type="presParOf" srcId="{0BFA647E-92FE-45E0-AE06-ABD504F66826}" destId="{C9D697EF-FE5C-402C-830B-CCDCAD89BBD3}" srcOrd="0" destOrd="0" presId="urn:microsoft.com/office/officeart/2005/8/layout/hList1"/>
    <dgm:cxn modelId="{C8CDC251-D337-45B4-8DD8-3FB7F528A820}" type="presParOf" srcId="{C9D697EF-FE5C-402C-830B-CCDCAD89BBD3}" destId="{E930BD52-F34E-4EBD-9A9B-C7DEB21F1E79}" srcOrd="0" destOrd="0" presId="urn:microsoft.com/office/officeart/2005/8/layout/hList1"/>
    <dgm:cxn modelId="{50A987A1-F33A-4451-8E1F-A97412683929}"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n-US"/>
        </a:p>
      </dgm:t>
    </dgm:pt>
    <dgm:pt modelId="{3353E323-CB19-43FF-8D69-18AB74F7A767}">
      <dgm:prSet phldrT="[Text]" custT="1"/>
      <dgm:spPr/>
      <dgm:t>
        <a:bodyPr/>
        <a:lstStyle/>
        <a:p>
          <a:r>
            <a:rPr lang="fr-FR" sz="1600" b="1" dirty="0" smtClean="0">
              <a:effectLst>
                <a:outerShdw blurRad="38100" dist="38100" dir="2700000" algn="tl">
                  <a:srgbClr val="000000">
                    <a:alpha val="43137"/>
                  </a:srgbClr>
                </a:outerShdw>
              </a:effectLst>
              <a:latin typeface="Calibri (body)"/>
              <a:cs typeface="Arial" pitchFamily="34" charset="0"/>
            </a:rPr>
            <a:t>Pour plus d'informations sur le</a:t>
          </a:r>
          <a:endParaRPr lang="en-GB" sz="1600" b="1" dirty="0" smtClean="0">
            <a:effectLst>
              <a:outerShdw blurRad="38100" dist="38100" dir="2700000" algn="tl">
                <a:srgbClr val="000000">
                  <a:alpha val="43137"/>
                </a:srgbClr>
              </a:outerShdw>
            </a:effectLst>
            <a:latin typeface="Calibri (body)"/>
            <a:cs typeface="Arial" pitchFamily="34" charset="0"/>
          </a:endParaRPr>
        </a:p>
        <a:p>
          <a:r>
            <a:rPr lang="fr-FR" sz="1600" b="1" dirty="0" smtClean="0">
              <a:effectLst>
                <a:outerShdw blurRad="38100" dist="38100" dir="2700000" algn="tl">
                  <a:srgbClr val="000000">
                    <a:alpha val="43137"/>
                  </a:srgbClr>
                </a:outerShdw>
              </a:effectLst>
              <a:latin typeface="Calibri (body)"/>
              <a:cs typeface="Arial" pitchFamily="34" charset="0"/>
            </a:rPr>
            <a:t> Projets d'amendements 2019 et 2020 à la NIMP 5, veuillez également vous référer à</a:t>
          </a:r>
          <a:r>
            <a:rPr lang="en-US" sz="1600" b="1" dirty="0" smtClean="0">
              <a:effectLst>
                <a:outerShdw blurRad="38100" dist="38100" dir="2700000" algn="tl">
                  <a:srgbClr val="000000">
                    <a:alpha val="43137"/>
                  </a:srgbClr>
                </a:outerShdw>
              </a:effectLst>
              <a:latin typeface="Calibri (body)"/>
              <a:cs typeface="Arial" pitchFamily="34" charset="0"/>
            </a:rPr>
            <a:t>:</a:t>
          </a:r>
          <a:endParaRPr lang="en-US" sz="1600" b="1"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fr-FR" sz="160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Les rapports des réunions du TPG de décembre 2018 et de novembre 2019</a:t>
          </a:r>
          <a:endParaRPr lang="en-US" sz="1600" dirty="0">
            <a:solidFill>
              <a:schemeClr val="tx1"/>
            </a:solidFill>
          </a:endParaRPr>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6058E0B4-8654-4B1A-B7D3-766A08BBD67B}">
      <dgm:prSet custT="1"/>
      <dgm:spPr/>
      <dgm:t>
        <a:bodyPr/>
        <a:lstStyle/>
        <a:p>
          <a:r>
            <a:rPr lang="fr-FR" sz="16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Le rapport de la réunion de mai 2019 et l'examen de l'OCS d'avril-mai 2020 de SC</a:t>
          </a:r>
          <a:endParaRPr lang="en-GB" sz="16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endParaRPr>
        </a:p>
      </dgm:t>
    </dgm:pt>
    <dgm:pt modelId="{6048DBA7-0C82-4B6C-87CF-555351FF8CBF}" type="parTrans" cxnId="{90BF7D65-6B45-4DCC-8F62-6DC7ACC4B35D}">
      <dgm:prSet/>
      <dgm:spPr/>
      <dgm:t>
        <a:bodyPr/>
        <a:lstStyle/>
        <a:p>
          <a:endParaRPr lang="en-GB"/>
        </a:p>
      </dgm:t>
    </dgm:pt>
    <dgm:pt modelId="{3E514980-1860-41FF-8058-6B83BCAD3A08}" type="sibTrans" cxnId="{90BF7D65-6B45-4DCC-8F62-6DC7ACC4B35D}">
      <dgm:prSet/>
      <dgm:spPr/>
      <dgm:t>
        <a:bodyPr/>
        <a:lstStyle/>
        <a:p>
          <a:endParaRPr lang="en-GB"/>
        </a:p>
      </dgm:t>
    </dgm:pt>
    <dgm:pt modelId="{1BCC75F9-1884-48B6-9953-70983386210A}">
      <dgm:prSet custT="1"/>
      <dgm:spPr/>
      <dgm:t>
        <a:bodyPr/>
        <a:lstStyle/>
        <a:p>
          <a:r>
            <a:rPr lang="fr-FR" sz="16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Le rapport de la réunion du TPG de décembre 2020</a:t>
          </a:r>
          <a:endParaRPr lang="en-GB" sz="16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endParaRPr>
        </a:p>
      </dgm:t>
    </dgm:pt>
    <dgm:pt modelId="{59A5D7DB-AEBC-4259-B0FA-4A7E61B2A394}" type="parTrans" cxnId="{FED416BD-0C30-458E-82D5-CDC5791400EC}">
      <dgm:prSet/>
      <dgm:spPr/>
      <dgm:t>
        <a:bodyPr/>
        <a:lstStyle/>
        <a:p>
          <a:endParaRPr lang="en-GB"/>
        </a:p>
      </dgm:t>
    </dgm:pt>
    <dgm:pt modelId="{FAB384B3-1F2C-4199-9E1A-F92E56BC82A4}" type="sibTrans" cxnId="{FED416BD-0C30-458E-82D5-CDC5791400EC}">
      <dgm:prSet/>
      <dgm:spPr/>
      <dgm:t>
        <a:bodyPr/>
        <a:lstStyle/>
        <a:p>
          <a:endParaRPr lang="en-GB"/>
        </a:p>
      </dgm:t>
    </dgm:pt>
    <dgm:pt modelId="{3EE8C31F-FAB1-451D-93F2-AA78B98C918B}">
      <dgm:prSet custT="1"/>
      <dgm:spPr/>
      <dgm:t>
        <a:bodyPr/>
        <a:lstStyle/>
        <a:p>
          <a:r>
            <a:rPr lang="fr-FR" sz="16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Le rapport de la réunion du SC-7 de mai 2021</a:t>
          </a:r>
          <a:endParaRPr lang="en-GB" sz="16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endParaRPr>
        </a:p>
      </dgm:t>
    </dgm:pt>
    <dgm:pt modelId="{BE8B799C-5DFD-477F-89EE-5366696B145F}" type="parTrans" cxnId="{D5B63794-1EF7-43C8-AF4B-C67B6337756E}">
      <dgm:prSet/>
      <dgm:spPr/>
      <dgm:t>
        <a:bodyPr/>
        <a:lstStyle/>
        <a:p>
          <a:endParaRPr lang="en-GB"/>
        </a:p>
      </dgm:t>
    </dgm:pt>
    <dgm:pt modelId="{B36E7FC8-0E40-4AC5-93F9-A5D82498AA74}" type="sibTrans" cxnId="{D5B63794-1EF7-43C8-AF4B-C67B6337756E}">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4A873885-FE62-466A-98E5-F3A9232E6699}" type="presOf" srcId="{1BCC75F9-1884-48B6-9953-70983386210A}" destId="{43050ECD-A3E9-4C47-8FE6-BEA6034E9946}" srcOrd="0" destOrd="2" presId="urn:microsoft.com/office/officeart/2005/8/layout/hList1"/>
    <dgm:cxn modelId="{D5B63794-1EF7-43C8-AF4B-C67B6337756E}" srcId="{3353E323-CB19-43FF-8D69-18AB74F7A767}" destId="{3EE8C31F-FAB1-451D-93F2-AA78B98C918B}" srcOrd="3" destOrd="0" parTransId="{BE8B799C-5DFD-477F-89EE-5366696B145F}" sibTransId="{B36E7FC8-0E40-4AC5-93F9-A5D82498AA74}"/>
    <dgm:cxn modelId="{6BDD30BD-5717-4ACC-A291-97C57974BA91}" type="presOf" srcId="{5E1F010D-719A-4457-87E8-5D7769197D3B}" destId="{0BFA647E-92FE-45E0-AE06-ABD504F66826}" srcOrd="0" destOrd="0" presId="urn:microsoft.com/office/officeart/2005/8/layout/hList1"/>
    <dgm:cxn modelId="{FED416BD-0C30-458E-82D5-CDC5791400EC}" srcId="{3353E323-CB19-43FF-8D69-18AB74F7A767}" destId="{1BCC75F9-1884-48B6-9953-70983386210A}" srcOrd="2" destOrd="0" parTransId="{59A5D7DB-AEBC-4259-B0FA-4A7E61B2A394}" sibTransId="{FAB384B3-1F2C-4199-9E1A-F92E56BC82A4}"/>
    <dgm:cxn modelId="{5D621B15-BF3A-47A0-AF9B-BD78D142EFF2}" type="presOf" srcId="{6058E0B4-8654-4B1A-B7D3-766A08BBD67B}" destId="{43050ECD-A3E9-4C47-8FE6-BEA6034E9946}" srcOrd="0" destOrd="1" presId="urn:microsoft.com/office/officeart/2005/8/layout/hList1"/>
    <dgm:cxn modelId="{AAB04328-3B85-4F39-945D-762408B1F685}" type="presOf" srcId="{3353E323-CB19-43FF-8D69-18AB74F7A767}" destId="{E930BD52-F34E-4EBD-9A9B-C7DEB21F1E79}" srcOrd="0" destOrd="0" presId="urn:microsoft.com/office/officeart/2005/8/layout/hList1"/>
    <dgm:cxn modelId="{90BF7D65-6B45-4DCC-8F62-6DC7ACC4B35D}" srcId="{3353E323-CB19-43FF-8D69-18AB74F7A767}" destId="{6058E0B4-8654-4B1A-B7D3-766A08BBD67B}" srcOrd="1" destOrd="0" parTransId="{6048DBA7-0C82-4B6C-87CF-555351FF8CBF}" sibTransId="{3E514980-1860-41FF-8058-6B83BCAD3A08}"/>
    <dgm:cxn modelId="{FD39DFFE-4F7D-4C7B-B229-B56AE135205B}" type="presOf" srcId="{E496333F-73E3-4416-ACEB-781E2589BD07}" destId="{43050ECD-A3E9-4C47-8FE6-BEA6034E9946}" srcOrd="0" destOrd="0" presId="urn:microsoft.com/office/officeart/2005/8/layout/hList1"/>
    <dgm:cxn modelId="{9D2797B1-BA67-41AD-89BD-7C769831204F}" type="presOf" srcId="{3EE8C31F-FAB1-451D-93F2-AA78B98C918B}" destId="{43050ECD-A3E9-4C47-8FE6-BEA6034E9946}" srcOrd="0" destOrd="3" presId="urn:microsoft.com/office/officeart/2005/8/layout/hList1"/>
    <dgm:cxn modelId="{B9A04E81-B02A-4A2F-9377-78F042FD0FB6}" type="presParOf" srcId="{0BFA647E-92FE-45E0-AE06-ABD504F66826}" destId="{C9D697EF-FE5C-402C-830B-CCDCAD89BBD3}" srcOrd="0" destOrd="0" presId="urn:microsoft.com/office/officeart/2005/8/layout/hList1"/>
    <dgm:cxn modelId="{BB88D594-E230-4C4D-B9FE-56513A6BC69E}" type="presParOf" srcId="{C9D697EF-FE5C-402C-830B-CCDCAD89BBD3}" destId="{E930BD52-F34E-4EBD-9A9B-C7DEB21F1E79}" srcOrd="0" destOrd="0" presId="urn:microsoft.com/office/officeart/2005/8/layout/hList1"/>
    <dgm:cxn modelId="{F74609E3-0FB0-4933-929A-A7E705AFC9C2}"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17004-E395-4BA1-B9CB-9030D9698BB7}">
      <dsp:nvSpPr>
        <dsp:cNvPr id="0" name=""/>
        <dsp:cNvSpPr/>
      </dsp:nvSpPr>
      <dsp:spPr>
        <a:xfrm rot="5400000">
          <a:off x="5047568" y="-1906736"/>
          <a:ext cx="1196605" cy="5313761"/>
        </a:xfrm>
        <a:prstGeom prst="round2SameRect">
          <a:avLst/>
        </a:prstGeom>
        <a:solidFill>
          <a:srgbClr val="D4F5D6"/>
        </a:solidFill>
        <a:ln w="12700" cap="flat" cmpd="sng" algn="ctr">
          <a:solidFill>
            <a:srgbClr val="D4F5D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smtClean="0"/>
            <a:t>[</a:t>
          </a:r>
          <a:r>
            <a:rPr lang="en-US" sz="2100" kern="1200" dirty="0" err="1" smtClean="0"/>
            <a:t>aucune</a:t>
          </a:r>
          <a:r>
            <a:rPr lang="en-US" sz="2100" kern="1200" dirty="0" smtClean="0"/>
            <a:t>]</a:t>
          </a:r>
          <a:endParaRPr lang="en-US" sz="2100" kern="1200" dirty="0"/>
        </a:p>
      </dsp:txBody>
      <dsp:txXfrm rot="-5400000">
        <a:off x="2988991" y="210254"/>
        <a:ext cx="5255348" cy="1079779"/>
      </dsp:txXfrm>
    </dsp:sp>
    <dsp:sp modelId="{794FE69C-B7E3-42EB-9208-B747EE5EFE32}">
      <dsp:nvSpPr>
        <dsp:cNvPr id="0" name=""/>
        <dsp:cNvSpPr/>
      </dsp:nvSpPr>
      <dsp:spPr>
        <a:xfrm>
          <a:off x="0" y="2266"/>
          <a:ext cx="2988990" cy="1495756"/>
        </a:xfrm>
        <a:prstGeom prst="roundRect">
          <a:avLst/>
        </a:prstGeom>
        <a:solidFill>
          <a:srgbClr val="46DE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72390" rIns="144780" bIns="72390" numCol="1" spcCol="1270" anchor="ctr" anchorCtr="0">
          <a:noAutofit/>
        </a:bodyPr>
        <a:lstStyle/>
        <a:p>
          <a:pPr lvl="0" algn="ctr" defTabSz="1689100">
            <a:lnSpc>
              <a:spcPct val="90000"/>
            </a:lnSpc>
            <a:spcBef>
              <a:spcPct val="0"/>
            </a:spcBef>
            <a:spcAft>
              <a:spcPct val="35000"/>
            </a:spcAft>
          </a:pPr>
          <a:r>
            <a:rPr lang="en-US" sz="3800" kern="1200" dirty="0">
              <a:effectLst>
                <a:outerShdw blurRad="38100" dist="38100" dir="2700000" algn="tl">
                  <a:srgbClr val="000000">
                    <a:alpha val="43137"/>
                  </a:srgbClr>
                </a:outerShdw>
              </a:effectLst>
            </a:rPr>
            <a:t>Additions</a:t>
          </a:r>
        </a:p>
      </dsp:txBody>
      <dsp:txXfrm>
        <a:off x="73017" y="75283"/>
        <a:ext cx="2842956" cy="1349722"/>
      </dsp:txXfrm>
    </dsp:sp>
    <dsp:sp modelId="{5FB4D26D-D00D-416C-AD45-DB0FEB807D9A}">
      <dsp:nvSpPr>
        <dsp:cNvPr id="0" name=""/>
        <dsp:cNvSpPr/>
      </dsp:nvSpPr>
      <dsp:spPr>
        <a:xfrm rot="5400000">
          <a:off x="5047568" y="-336191"/>
          <a:ext cx="1196605" cy="5313761"/>
        </a:xfrm>
        <a:prstGeom prst="round2SameRect">
          <a:avLst/>
        </a:prstGeom>
        <a:solidFill>
          <a:schemeClr val="accent6">
            <a:lumMod val="20000"/>
            <a:lumOff val="80000"/>
            <a:alpha val="90000"/>
          </a:schemeClr>
        </a:solidFill>
        <a:ln w="12700" cap="flat" cmpd="sng" algn="ctr">
          <a:solidFill>
            <a:srgbClr val="FDF4D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“Incidence”</a:t>
          </a:r>
        </a:p>
      </dsp:txBody>
      <dsp:txXfrm rot="-5400000">
        <a:off x="2988991" y="1780799"/>
        <a:ext cx="5255348" cy="1079779"/>
      </dsp:txXfrm>
    </dsp:sp>
    <dsp:sp modelId="{69BC1975-0D66-45B7-88CA-175D245A8DBA}">
      <dsp:nvSpPr>
        <dsp:cNvPr id="0" name=""/>
        <dsp:cNvSpPr/>
      </dsp:nvSpPr>
      <dsp:spPr>
        <a:xfrm>
          <a:off x="0" y="1572810"/>
          <a:ext cx="2988990" cy="1495756"/>
        </a:xfrm>
        <a:prstGeom prst="roundRect">
          <a:avLst/>
        </a:prstGeom>
        <a:solidFill>
          <a:srgbClr val="F6C2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72390" rIns="144780" bIns="72390" numCol="1" spcCol="1270" anchor="ctr" anchorCtr="0">
          <a:noAutofit/>
        </a:bodyPr>
        <a:lstStyle/>
        <a:p>
          <a:pPr lvl="0" algn="ctr" defTabSz="1689100">
            <a:lnSpc>
              <a:spcPct val="90000"/>
            </a:lnSpc>
            <a:spcBef>
              <a:spcPct val="0"/>
            </a:spcBef>
            <a:spcAft>
              <a:spcPct val="35000"/>
            </a:spcAft>
          </a:pPr>
          <a:r>
            <a:rPr lang="en-US" sz="3800" kern="1200" dirty="0" smtClean="0">
              <a:effectLst>
                <a:outerShdw blurRad="38100" dist="38100" dir="2700000" algn="tl">
                  <a:srgbClr val="000000">
                    <a:alpha val="43137"/>
                  </a:srgbClr>
                </a:outerShdw>
              </a:effectLst>
            </a:rPr>
            <a:t>Suppression</a:t>
          </a:r>
          <a:endParaRPr lang="en-US" sz="3800" kern="1200" dirty="0">
            <a:effectLst>
              <a:outerShdw blurRad="38100" dist="38100" dir="2700000" algn="tl">
                <a:srgbClr val="000000">
                  <a:alpha val="43137"/>
                </a:srgbClr>
              </a:outerShdw>
            </a:effectLst>
          </a:endParaRPr>
        </a:p>
      </dsp:txBody>
      <dsp:txXfrm>
        <a:off x="73017" y="1645827"/>
        <a:ext cx="2842956" cy="1349722"/>
      </dsp:txXfrm>
    </dsp:sp>
    <dsp:sp modelId="{61348FF6-2322-447C-BC8C-117816D4C0D5}">
      <dsp:nvSpPr>
        <dsp:cNvPr id="0" name=""/>
        <dsp:cNvSpPr/>
      </dsp:nvSpPr>
      <dsp:spPr>
        <a:xfrm rot="5400000">
          <a:off x="5047568" y="1234352"/>
          <a:ext cx="1196605" cy="5313761"/>
        </a:xfrm>
        <a:prstGeom prst="round2SameRect">
          <a:avLst/>
        </a:prstGeom>
        <a:solidFill>
          <a:srgbClr val="D6DFEC"/>
        </a:solidFill>
        <a:ln w="12700" cap="flat" cmpd="sng" algn="ctr">
          <a:solidFill>
            <a:srgbClr val="D6DFE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smtClean="0"/>
            <a:t>“Action </a:t>
          </a:r>
          <a:r>
            <a:rPr lang="en-US" sz="2100" kern="1200" dirty="0" err="1" smtClean="0"/>
            <a:t>d’urgence</a:t>
          </a:r>
          <a:r>
            <a:rPr lang="en-US" sz="2100" kern="1200" dirty="0" smtClean="0"/>
            <a:t>”</a:t>
          </a:r>
          <a:endParaRPr lang="en-US" sz="2100" kern="1200" dirty="0"/>
        </a:p>
        <a:p>
          <a:pPr marL="228600" lvl="1" indent="-228600" algn="l" defTabSz="933450">
            <a:lnSpc>
              <a:spcPct val="90000"/>
            </a:lnSpc>
            <a:spcBef>
              <a:spcPct val="0"/>
            </a:spcBef>
            <a:spcAft>
              <a:spcPct val="15000"/>
            </a:spcAft>
            <a:buChar char="••"/>
          </a:pPr>
          <a:r>
            <a:rPr lang="en-US" sz="2100" strike="sngStrike" kern="1200" dirty="0" smtClean="0">
              <a:solidFill>
                <a:srgbClr val="FF0000"/>
              </a:solidFill>
            </a:rPr>
            <a:t>“</a:t>
          </a:r>
          <a:r>
            <a:rPr lang="en-US" sz="2100" strike="sngStrike" kern="1200" dirty="0" err="1" smtClean="0">
              <a:solidFill>
                <a:srgbClr val="FF0000"/>
              </a:solidFill>
            </a:rPr>
            <a:t>Dédouanement</a:t>
          </a:r>
          <a:r>
            <a:rPr lang="en-US" sz="2100" strike="sngStrike" kern="1200" dirty="0" smtClean="0">
              <a:solidFill>
                <a:srgbClr val="FF0000"/>
              </a:solidFill>
            </a:rPr>
            <a:t> (d’un envoi)”</a:t>
          </a:r>
          <a:r>
            <a:rPr lang="en-US" sz="2100" kern="1200" dirty="0" smtClean="0"/>
            <a:t> </a:t>
          </a:r>
          <a:endParaRPr lang="en-US" sz="2100" kern="1200" dirty="0"/>
        </a:p>
        <a:p>
          <a:pPr marL="228600" lvl="1" indent="-228600" algn="l" defTabSz="933450">
            <a:lnSpc>
              <a:spcPct val="90000"/>
            </a:lnSpc>
            <a:spcBef>
              <a:spcPct val="0"/>
            </a:spcBef>
            <a:spcAft>
              <a:spcPct val="15000"/>
            </a:spcAft>
            <a:buChar char="••"/>
          </a:pPr>
          <a:r>
            <a:rPr lang="en-US" sz="2100" kern="1200" dirty="0" smtClean="0"/>
            <a:t>“</a:t>
          </a:r>
          <a:r>
            <a:rPr lang="en-GB" sz="2100" kern="1200" dirty="0" err="1" smtClean="0"/>
            <a:t>Enquête</a:t>
          </a:r>
          <a:r>
            <a:rPr lang="en-GB" sz="2100" kern="1200" dirty="0" smtClean="0"/>
            <a:t> de </a:t>
          </a:r>
          <a:r>
            <a:rPr lang="en-GB" sz="2100" kern="1200" dirty="0" err="1" smtClean="0"/>
            <a:t>détection</a:t>
          </a:r>
          <a:r>
            <a:rPr lang="en-US" sz="2100" kern="1200" dirty="0" smtClean="0"/>
            <a:t>”</a:t>
          </a:r>
          <a:endParaRPr lang="en-US" sz="2100" kern="1200" dirty="0"/>
        </a:p>
      </dsp:txBody>
      <dsp:txXfrm rot="-5400000">
        <a:off x="2988991" y="3351343"/>
        <a:ext cx="5255348" cy="1079779"/>
      </dsp:txXfrm>
    </dsp:sp>
    <dsp:sp modelId="{29DB553E-68CA-4B04-896F-13CA3904BBAA}">
      <dsp:nvSpPr>
        <dsp:cNvPr id="0" name=""/>
        <dsp:cNvSpPr/>
      </dsp:nvSpPr>
      <dsp:spPr>
        <a:xfrm>
          <a:off x="0" y="3143355"/>
          <a:ext cx="2988990" cy="1495756"/>
        </a:xfrm>
        <a:prstGeom prst="roundRect">
          <a:avLst/>
        </a:prstGeom>
        <a:solidFill>
          <a:srgbClr val="5A94C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72390" rIns="144780" bIns="72390" numCol="1" spcCol="1270" anchor="ctr" anchorCtr="0">
          <a:noAutofit/>
        </a:bodyPr>
        <a:lstStyle/>
        <a:p>
          <a:pPr lvl="0" algn="ctr" defTabSz="1689100">
            <a:lnSpc>
              <a:spcPct val="90000"/>
            </a:lnSpc>
            <a:spcBef>
              <a:spcPct val="0"/>
            </a:spcBef>
            <a:spcAft>
              <a:spcPct val="35000"/>
            </a:spcAft>
          </a:pPr>
          <a:r>
            <a:rPr lang="en-US" sz="3800" kern="1200" dirty="0" err="1" smtClean="0">
              <a:effectLst>
                <a:outerShdw blurRad="38100" dist="38100" dir="2700000" algn="tl">
                  <a:srgbClr val="000000">
                    <a:alpha val="43137"/>
                  </a:srgbClr>
                </a:outerShdw>
              </a:effectLst>
            </a:rPr>
            <a:t>Révisions</a:t>
          </a:r>
          <a:endParaRPr lang="en-US" sz="3800" kern="1200" dirty="0">
            <a:effectLst>
              <a:outerShdw blurRad="38100" dist="38100" dir="2700000" algn="tl">
                <a:srgbClr val="000000">
                  <a:alpha val="43137"/>
                </a:srgbClr>
              </a:outerShdw>
            </a:effectLst>
          </a:endParaRPr>
        </a:p>
      </dsp:txBody>
      <dsp:txXfrm>
        <a:off x="73017" y="3216372"/>
        <a:ext cx="2842956" cy="13497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0"/>
          <a:ext cx="11310255" cy="1872000"/>
        </a:xfrm>
        <a:prstGeom prst="rect">
          <a:avLst/>
        </a:prstGeom>
        <a:solidFill>
          <a:srgbClr val="F6C233"/>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l" defTabSz="889000">
            <a:lnSpc>
              <a:spcPct val="90000"/>
            </a:lnSpc>
            <a:spcBef>
              <a:spcPct val="0"/>
            </a:spcBef>
            <a:spcAft>
              <a:spcPct val="35000"/>
            </a:spcAft>
          </a:pPr>
          <a:r>
            <a:rPr lang="en-GB" sz="2000" b="1" kern="1200" dirty="0" smtClean="0">
              <a:solidFill>
                <a:schemeClr val="tx1"/>
              </a:solidFill>
              <a:effectLst/>
            </a:rPr>
            <a:t>« Incidence (</a:t>
          </a:r>
          <a:r>
            <a:rPr lang="en-GB" sz="2000" b="0" kern="1200" dirty="0" smtClean="0">
              <a:solidFill>
                <a:schemeClr val="tx1"/>
              </a:solidFill>
              <a:effectLst/>
            </a:rPr>
            <a:t>d'un </a:t>
          </a:r>
          <a:r>
            <a:rPr lang="en-GB" sz="2000" b="1" kern="1200" dirty="0" err="1" smtClean="0">
              <a:solidFill>
                <a:schemeClr val="tx1"/>
              </a:solidFill>
              <a:effectLst/>
            </a:rPr>
            <a:t>organisme</a:t>
          </a:r>
          <a:r>
            <a:rPr lang="en-GB" sz="2000" b="1" kern="1200" dirty="0" smtClean="0">
              <a:solidFill>
                <a:schemeClr val="tx1"/>
              </a:solidFill>
              <a:effectLst/>
            </a:rPr>
            <a:t> </a:t>
          </a:r>
          <a:r>
            <a:rPr lang="en-GB" sz="2000" b="1" kern="1200" dirty="0" err="1" smtClean="0">
              <a:solidFill>
                <a:schemeClr val="tx1"/>
              </a:solidFill>
              <a:effectLst/>
            </a:rPr>
            <a:t>nuisible</a:t>
          </a:r>
          <a:r>
            <a:rPr lang="en-GB" sz="2000" b="1" kern="1200" dirty="0" smtClean="0">
              <a:solidFill>
                <a:schemeClr val="tx1"/>
              </a:solidFill>
              <a:effectLst/>
            </a:rPr>
            <a:t>) » :</a:t>
          </a:r>
        </a:p>
        <a:p>
          <a:pPr lvl="0" algn="l" defTabSz="889000">
            <a:lnSpc>
              <a:spcPct val="90000"/>
            </a:lnSpc>
            <a:spcBef>
              <a:spcPct val="0"/>
            </a:spcBef>
            <a:spcAft>
              <a:spcPct val="35000"/>
            </a:spcAft>
          </a:pPr>
          <a:r>
            <a:rPr lang="fr-FR" sz="2000" b="1" kern="1200" dirty="0" smtClean="0">
              <a:solidFill>
                <a:schemeClr val="tx1"/>
              </a:solidFill>
              <a:effectLst/>
            </a:rPr>
            <a:t>« </a:t>
          </a:r>
          <a:r>
            <a:rPr lang="fr-FR" sz="2000" b="0" kern="1200" dirty="0" smtClean="0">
              <a:solidFill>
                <a:schemeClr val="tx1"/>
              </a:solidFill>
              <a:effectLst/>
            </a:rPr>
            <a:t>Proportion ou nombre d'unités dans lesquelles un </a:t>
          </a:r>
          <a:r>
            <a:rPr lang="fr-FR" sz="2000" b="1" kern="1200" dirty="0" smtClean="0">
              <a:solidFill>
                <a:schemeClr val="tx1"/>
              </a:solidFill>
              <a:effectLst/>
            </a:rPr>
            <a:t>organisme nuisible </a:t>
          </a:r>
          <a:r>
            <a:rPr lang="fr-FR" sz="2000" b="0" kern="1200" dirty="0" smtClean="0">
              <a:solidFill>
                <a:schemeClr val="tx1"/>
              </a:solidFill>
              <a:effectLst/>
            </a:rPr>
            <a:t>est présent dans </a:t>
          </a:r>
          <a:r>
            <a:rPr lang="fr-FR" sz="2000" b="1" kern="1200" dirty="0" smtClean="0">
              <a:solidFill>
                <a:schemeClr val="tx1"/>
              </a:solidFill>
              <a:effectLst/>
            </a:rPr>
            <a:t>un échantillon, un envoi, un champ ou une autre population définie »</a:t>
          </a:r>
          <a:endParaRPr lang="en-US" sz="2000" kern="1200" dirty="0">
            <a:solidFill>
              <a:schemeClr val="tx1"/>
            </a:solidFill>
            <a:effectLst/>
          </a:endParaRPr>
        </a:p>
      </dsp:txBody>
      <dsp:txXfrm>
        <a:off x="0" y="0"/>
        <a:ext cx="11310255" cy="1872000"/>
      </dsp:txXfrm>
    </dsp:sp>
    <dsp:sp modelId="{43050ECD-A3E9-4C47-8FE6-BEA6034E9946}">
      <dsp:nvSpPr>
        <dsp:cNvPr id="0" name=""/>
        <dsp:cNvSpPr/>
      </dsp:nvSpPr>
      <dsp:spPr>
        <a:xfrm>
          <a:off x="0" y="2092710"/>
          <a:ext cx="11310255" cy="2854800"/>
        </a:xfrm>
        <a:prstGeom prst="rect">
          <a:avLst/>
        </a:prstGeom>
        <a:solidFill>
          <a:srgbClr val="FDF4DA">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fr-FR" sz="2200" kern="1200" dirty="0" smtClean="0"/>
            <a:t>La définition actuelle du glossaire de « incidence », bien que s'accordant bien avec l'utilisation du terme en protection des végétaux, correspond à la définition épidémiologique de « prévalence » telle qu'elle est utilisée en santé humaine et animale</a:t>
          </a:r>
          <a:endParaRPr lang="en-US" sz="2200" kern="1200" dirty="0"/>
        </a:p>
        <a:p>
          <a:pPr marL="228600" lvl="1" indent="-228600" algn="l" defTabSz="977900">
            <a:lnSpc>
              <a:spcPct val="90000"/>
            </a:lnSpc>
            <a:spcBef>
              <a:spcPct val="0"/>
            </a:spcBef>
            <a:spcAft>
              <a:spcPct val="15000"/>
            </a:spcAft>
            <a:buChar char="••"/>
          </a:pPr>
          <a:r>
            <a:rPr lang="fr-FR" sz="2200" kern="1200" dirty="0"/>
            <a:t>Le sens général de « incidence » dans les dictionnaires conventionnels est conforme à sa définition du glossaire qui rend simplement le terme plus spécifique à la protection des végétaux</a:t>
          </a:r>
          <a:endParaRPr lang="en-GB" sz="2200" kern="1200" dirty="0"/>
        </a:p>
        <a:p>
          <a:pPr marL="228600" lvl="1" indent="-228600" algn="l" defTabSz="977900">
            <a:lnSpc>
              <a:spcPct val="90000"/>
            </a:lnSpc>
            <a:spcBef>
              <a:spcPct val="0"/>
            </a:spcBef>
            <a:spcAft>
              <a:spcPct val="15000"/>
            </a:spcAft>
            <a:buChar char="••"/>
          </a:pPr>
          <a:r>
            <a:rPr lang="fr-FR" sz="2200" kern="1200" dirty="0"/>
            <a:t>Le terme « incidence » peut donc être supprimé du glossaire, et les termes « prévalence » et « incidence » peuvent être utilisés dans leur sens commun dans le dictionnaire.</a:t>
          </a:r>
          <a:endParaRPr lang="en-GB" sz="2200" kern="1200" dirty="0"/>
        </a:p>
      </dsp:txBody>
      <dsp:txXfrm>
        <a:off x="0" y="2092710"/>
        <a:ext cx="11310255" cy="28548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69636"/>
          <a:ext cx="11310255" cy="1339669"/>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l" defTabSz="889000">
            <a:lnSpc>
              <a:spcPct val="90000"/>
            </a:lnSpc>
            <a:spcBef>
              <a:spcPct val="0"/>
            </a:spcBef>
            <a:spcAft>
              <a:spcPct val="35000"/>
            </a:spcAft>
          </a:pPr>
          <a:r>
            <a:rPr lang="en-GB" altLang="ja-JP" sz="2000" b="1" kern="1200" dirty="0" smtClean="0">
              <a:effectLst>
                <a:outerShdw blurRad="38100" dist="38100" dir="2700000" algn="tl">
                  <a:srgbClr val="000000">
                    <a:alpha val="43137"/>
                  </a:srgbClr>
                </a:outerShdw>
              </a:effectLst>
              <a:latin typeface="Arial" pitchFamily="34" charset="0"/>
              <a:cs typeface="Arial" pitchFamily="34" charset="0"/>
            </a:rPr>
            <a:t>« Action </a:t>
          </a:r>
          <a:r>
            <a:rPr lang="en-GB" altLang="ja-JP" sz="2000" b="1" kern="1200" dirty="0" err="1" smtClean="0">
              <a:effectLst>
                <a:outerShdw blurRad="38100" dist="38100" dir="2700000" algn="tl">
                  <a:srgbClr val="000000">
                    <a:alpha val="43137"/>
                  </a:srgbClr>
                </a:outerShdw>
              </a:effectLst>
              <a:latin typeface="Arial" pitchFamily="34" charset="0"/>
              <a:cs typeface="Arial" pitchFamily="34" charset="0"/>
            </a:rPr>
            <a:t>d'urgence</a:t>
          </a:r>
          <a:r>
            <a:rPr lang="en-GB" altLang="ja-JP" sz="2000" b="1" kern="1200" dirty="0" smtClean="0">
              <a:effectLst>
                <a:outerShdw blurRad="38100" dist="38100" dir="2700000" algn="tl">
                  <a:srgbClr val="000000">
                    <a:alpha val="43137"/>
                  </a:srgbClr>
                </a:outerShdw>
              </a:effectLst>
              <a:latin typeface="Arial" pitchFamily="34" charset="0"/>
              <a:cs typeface="Arial" pitchFamily="34" charset="0"/>
            </a:rPr>
            <a:t> » :</a:t>
          </a:r>
        </a:p>
        <a:p>
          <a:pPr lvl="0" algn="l" defTabSz="889000">
            <a:lnSpc>
              <a:spcPct val="90000"/>
            </a:lnSpc>
            <a:spcBef>
              <a:spcPct val="0"/>
            </a:spcBef>
            <a:spcAft>
              <a:spcPct val="35000"/>
            </a:spcAft>
          </a:pPr>
          <a:r>
            <a:rPr lang="fr-FR" altLang="ja-JP" sz="2000" b="1" kern="1200" dirty="0" smtClean="0">
              <a:effectLst>
                <a:outerShdw blurRad="38100" dist="38100" dir="2700000" algn="tl">
                  <a:srgbClr val="000000">
                    <a:alpha val="43137"/>
                  </a:srgbClr>
                </a:outerShdw>
              </a:effectLst>
              <a:latin typeface="Arial" pitchFamily="34" charset="0"/>
              <a:cs typeface="Arial" pitchFamily="34" charset="0"/>
            </a:rPr>
            <a:t>« Une prompte </a:t>
          </a:r>
          <a:r>
            <a:rPr lang="en-GB" sz="2000" b="1" strike="sngStrike" kern="1200" dirty="0" smtClean="0">
              <a:solidFill>
                <a:schemeClr val="bg1"/>
              </a:solidFill>
              <a:effectLst>
                <a:outerShdw blurRad="38100" dist="38100" dir="2700000" algn="tl">
                  <a:srgbClr val="000000">
                    <a:alpha val="43137"/>
                  </a:srgbClr>
                </a:outerShdw>
              </a:effectLst>
              <a:latin typeface="Arial"/>
              <a:cs typeface="Arial"/>
            </a:rPr>
            <a:t>action</a:t>
          </a:r>
          <a:r>
            <a:rPr lang="en-GB" sz="2000" kern="1200" dirty="0" smtClean="0">
              <a:solidFill>
                <a:schemeClr val="bg1"/>
              </a:solidFill>
              <a:effectLst>
                <a:outerShdw blurRad="38100" dist="38100" dir="2700000" algn="tl">
                  <a:srgbClr val="000000">
                    <a:alpha val="43137"/>
                  </a:srgbClr>
                </a:outerShdw>
              </a:effectLst>
              <a:latin typeface="Arial"/>
              <a:cs typeface="Arial"/>
            </a:rPr>
            <a:t> </a:t>
          </a:r>
          <a:r>
            <a:rPr lang="fr-FR" altLang="ja-JP" sz="2000" b="1" kern="1200" dirty="0" smtClean="0">
              <a:effectLst>
                <a:outerShdw blurRad="38100" dist="38100" dir="2700000" algn="tl">
                  <a:srgbClr val="000000">
                    <a:alpha val="43137"/>
                  </a:srgbClr>
                </a:outerShdw>
              </a:effectLst>
              <a:latin typeface="Arial" pitchFamily="34" charset="0"/>
              <a:cs typeface="Arial" pitchFamily="34" charset="0"/>
            </a:rPr>
            <a:t>opération </a:t>
          </a:r>
          <a:r>
            <a:rPr lang="en-GB" sz="2000" strike="sngStrike" kern="1200" dirty="0" err="1" smtClean="0">
              <a:solidFill>
                <a:schemeClr val="bg1"/>
              </a:solidFill>
              <a:effectLst>
                <a:outerShdw blurRad="38100" dist="38100" dir="2700000" algn="tl">
                  <a:srgbClr val="000000">
                    <a:alpha val="43137"/>
                  </a:srgbClr>
                </a:outerShdw>
              </a:effectLst>
              <a:latin typeface="Arial"/>
              <a:cs typeface="Arial"/>
            </a:rPr>
            <a:t>phytosanitaire</a:t>
          </a:r>
          <a:r>
            <a:rPr lang="en-GB" sz="2000" kern="1200" dirty="0" smtClean="0">
              <a:solidFill>
                <a:schemeClr val="bg1"/>
              </a:solidFill>
              <a:effectLst>
                <a:outerShdw blurRad="38100" dist="38100" dir="2700000" algn="tl">
                  <a:srgbClr val="000000">
                    <a:alpha val="43137"/>
                  </a:srgbClr>
                </a:outerShdw>
              </a:effectLst>
              <a:latin typeface="Arial"/>
              <a:cs typeface="Arial"/>
            </a:rPr>
            <a:t> </a:t>
          </a:r>
          <a:r>
            <a:rPr lang="fr-FR" altLang="ja-JP" sz="2000" b="1" kern="1200" dirty="0" smtClean="0">
              <a:effectLst>
                <a:outerShdw blurRad="38100" dist="38100" dir="2700000" algn="tl">
                  <a:srgbClr val="000000">
                    <a:alpha val="43137"/>
                  </a:srgbClr>
                </a:outerShdw>
              </a:effectLst>
              <a:latin typeface="Arial" pitchFamily="34" charset="0"/>
              <a:cs typeface="Arial" pitchFamily="34" charset="0"/>
            </a:rPr>
            <a:t>officielle engagée pour empêcher l'entrée, l'établissement ou la dissémination d'un organisme nuisible dans une </a:t>
          </a:r>
          <a:r>
            <a:rPr lang="fr-FR" sz="2000" kern="1200" dirty="0" smtClean="0">
              <a:solidFill>
                <a:schemeClr val="bg1"/>
              </a:solidFill>
              <a:effectLst>
                <a:outerShdw blurRad="38100" dist="38100" dir="2700000" algn="tl">
                  <a:srgbClr val="000000">
                    <a:alpha val="43137"/>
                  </a:srgbClr>
                </a:outerShdw>
              </a:effectLst>
              <a:latin typeface="Arial"/>
              <a:cs typeface="Arial"/>
            </a:rPr>
            <a:t>situation</a:t>
          </a:r>
          <a:r>
            <a:rPr lang="fr-FR" altLang="ja-JP" sz="2000" b="1" kern="1200" dirty="0" smtClean="0">
              <a:effectLst>
                <a:outerShdw blurRad="38100" dist="38100" dir="2700000" algn="tl">
                  <a:srgbClr val="000000">
                    <a:alpha val="43137"/>
                  </a:srgbClr>
                </a:outerShdw>
              </a:effectLst>
              <a:latin typeface="Arial" pitchFamily="34" charset="0"/>
              <a:cs typeface="Arial" pitchFamily="34" charset="0"/>
            </a:rPr>
            <a:t> nouvelle </a:t>
          </a:r>
          <a:r>
            <a:rPr lang="en-GB" altLang="ja-JP" sz="2000" b="1" kern="1200" dirty="0" err="1" smtClean="0">
              <a:effectLst>
                <a:outerShdw blurRad="38100" dist="38100" dir="2700000" algn="tl">
                  <a:srgbClr val="000000">
                    <a:alpha val="43137"/>
                  </a:srgbClr>
                </a:outerShdw>
              </a:effectLst>
              <a:latin typeface="Arial" pitchFamily="34" charset="0"/>
              <a:cs typeface="Arial" pitchFamily="34" charset="0"/>
            </a:rPr>
            <a:t>ou</a:t>
          </a:r>
          <a:r>
            <a:rPr lang="en-GB" altLang="ja-JP" sz="2000" b="1" kern="1200" dirty="0" smtClean="0">
              <a:effectLst>
                <a:outerShdw blurRad="38100" dist="38100" dir="2700000" algn="tl">
                  <a:srgbClr val="000000">
                    <a:alpha val="43137"/>
                  </a:srgbClr>
                </a:outerShdw>
              </a:effectLst>
              <a:latin typeface="Arial" pitchFamily="34" charset="0"/>
              <a:cs typeface="Arial" pitchFamily="34" charset="0"/>
            </a:rPr>
            <a:t> </a:t>
          </a:r>
          <a:r>
            <a:rPr lang="en-GB" altLang="ja-JP" sz="2000" b="1" kern="1200" dirty="0" err="1" smtClean="0">
              <a:effectLst>
                <a:outerShdw blurRad="38100" dist="38100" dir="2700000" algn="tl">
                  <a:srgbClr val="000000">
                    <a:alpha val="43137"/>
                  </a:srgbClr>
                </a:outerShdw>
              </a:effectLst>
              <a:latin typeface="Arial" pitchFamily="34" charset="0"/>
              <a:cs typeface="Arial" pitchFamily="34" charset="0"/>
            </a:rPr>
            <a:t>inattendue</a:t>
          </a:r>
          <a:r>
            <a:rPr lang="en-GB" altLang="ja-JP" sz="2000" b="1" kern="1200" dirty="0" smtClean="0">
              <a:effectLst>
                <a:outerShdw blurRad="38100" dist="38100" dir="2700000" algn="tl">
                  <a:srgbClr val="000000">
                    <a:alpha val="43137"/>
                  </a:srgbClr>
                </a:outerShdw>
              </a:effectLst>
              <a:latin typeface="Arial" pitchFamily="34" charset="0"/>
              <a:cs typeface="Arial" pitchFamily="34" charset="0"/>
            </a:rPr>
            <a:t> </a:t>
          </a:r>
          <a:r>
            <a:rPr lang="fr-FR" sz="2000" kern="1200" dirty="0" smtClean="0">
              <a:solidFill>
                <a:schemeClr val="bg1"/>
              </a:solidFill>
              <a:effectLst>
                <a:outerShdw blurRad="38100" dist="38100" dir="2700000" algn="tl">
                  <a:srgbClr val="000000">
                    <a:alpha val="43137"/>
                  </a:srgbClr>
                </a:outerShdw>
              </a:effectLst>
              <a:latin typeface="Arial"/>
              <a:cs typeface="Arial"/>
            </a:rPr>
            <a:t>non traitée par les mesures phytosanitaires existantes</a:t>
          </a:r>
          <a:endParaRPr lang="en-US" sz="2000" kern="1200" dirty="0">
            <a:solidFill>
              <a:schemeClr val="bg1"/>
            </a:solidFill>
            <a:effectLst>
              <a:outerShdw blurRad="38100" dist="38100" dir="2700000" algn="tl">
                <a:srgbClr val="000000">
                  <a:alpha val="43137"/>
                </a:srgbClr>
              </a:outerShdw>
            </a:effectLst>
            <a:latin typeface="Arial"/>
            <a:cs typeface="Arial"/>
          </a:endParaRPr>
        </a:p>
      </dsp:txBody>
      <dsp:txXfrm>
        <a:off x="0" y="69636"/>
        <a:ext cx="11310255" cy="1339669"/>
      </dsp:txXfrm>
    </dsp:sp>
    <dsp:sp modelId="{43050ECD-A3E9-4C47-8FE6-BEA6034E9946}">
      <dsp:nvSpPr>
        <dsp:cNvPr id="0" name=""/>
        <dsp:cNvSpPr/>
      </dsp:nvSpPr>
      <dsp:spPr>
        <a:xfrm>
          <a:off x="0" y="1409305"/>
          <a:ext cx="11310255" cy="368928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115200" marR="0" lvl="0" indent="-115200" algn="l" defTabSz="914400" eaLnBrk="1" fontAlgn="auto" latinLnBrk="0" hangingPunct="1">
            <a:lnSpc>
              <a:spcPct val="90000"/>
            </a:lnSpc>
            <a:spcBef>
              <a:spcPct val="0"/>
            </a:spcBef>
            <a:spcAft>
              <a:spcPts val="300"/>
            </a:spcAft>
            <a:buClrTx/>
            <a:buSzTx/>
            <a:buFontTx/>
            <a:buChar char="••"/>
            <a:tabLst/>
            <a:defRPr/>
          </a:pPr>
          <a:r>
            <a:rPr lang="fr-FR" sz="2100" kern="1200" dirty="0" smtClean="0"/>
            <a:t>Remplacer « phytosanitaire » par « officiel » clarifie qu'une action d'urgence peut cibler à la fois des organismes nuisibles réglementés et non réglementés, tout en conservant la notion que toute action d'urgence doit être prise sous l'autorité de l'ONPV</a:t>
          </a:r>
          <a:endParaRPr lang="en-US" sz="2100" kern="1200" dirty="0"/>
        </a:p>
        <a:p>
          <a:pPr marL="228600" lvl="1" indent="-228600" algn="l" defTabSz="933450">
            <a:lnSpc>
              <a:spcPct val="90000"/>
            </a:lnSpc>
            <a:spcBef>
              <a:spcPct val="0"/>
            </a:spcBef>
            <a:spcAft>
              <a:spcPct val="15000"/>
            </a:spcAft>
            <a:buChar char="••"/>
          </a:pPr>
          <a:r>
            <a:rPr lang="fr-FR" sz="2100" kern="1200" dirty="0"/>
            <a:t>Le remplacement de « action » par « opération » assure la cohérence avec la définition « action phytosanitaire »</a:t>
          </a:r>
          <a:endParaRPr lang="en-GB" sz="2100" kern="1200" dirty="0"/>
        </a:p>
        <a:p>
          <a:pPr marL="228600" lvl="1" indent="-228600" algn="l" defTabSz="933450">
            <a:lnSpc>
              <a:spcPct val="90000"/>
            </a:lnSpc>
            <a:spcBef>
              <a:spcPct val="0"/>
            </a:spcBef>
            <a:spcAft>
              <a:spcPct val="15000"/>
            </a:spcAft>
            <a:buChar char="••"/>
          </a:pPr>
          <a:r>
            <a:rPr lang="fr-FR" sz="2100" kern="1200" dirty="0"/>
            <a:t>L'ajout de « pour empêcher l'entrée, l'établissement ou la dissémination d'un organisme nuisible » indique explicitement le but d'une action d'urgence</a:t>
          </a:r>
          <a:endParaRPr lang="en-GB" sz="2100" kern="1200" dirty="0"/>
        </a:p>
        <a:p>
          <a:pPr marL="228600" lvl="1" indent="-228600" algn="l" defTabSz="933450">
            <a:lnSpc>
              <a:spcPct val="90000"/>
            </a:lnSpc>
            <a:spcBef>
              <a:spcPct val="0"/>
            </a:spcBef>
            <a:spcAft>
              <a:spcPct val="15000"/>
            </a:spcAft>
            <a:buChar char="••"/>
          </a:pPr>
          <a:r>
            <a:rPr lang="fr-FR" sz="2100" kern="1200" dirty="0"/>
            <a:t>L'ajout de « non traité par les mesures phytosanitaires existantes » distingue clairement la situation déclenchant une « action d'urgence » de la situation déclenchant une « action phytosanitaire » où, selon sa définition, des opérations sont entreprises pour mettre en œuvre des mesures phytosanitaires (existantes)</a:t>
          </a:r>
          <a:endParaRPr lang="en-GB" sz="2100" kern="1200" dirty="0"/>
        </a:p>
      </dsp:txBody>
      <dsp:txXfrm>
        <a:off x="0" y="1409305"/>
        <a:ext cx="11310255" cy="36892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00787"/>
          <a:ext cx="11310255" cy="1119912"/>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l" defTabSz="889000">
            <a:lnSpc>
              <a:spcPct val="90000"/>
            </a:lnSpc>
            <a:spcBef>
              <a:spcPct val="0"/>
            </a:spcBef>
            <a:spcAft>
              <a:spcPct val="35000"/>
            </a:spcAft>
          </a:pPr>
          <a:r>
            <a:rPr lang="en-GB" altLang="ja-JP" sz="2000"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r>
            <a:rPr lang="en-GB" altLang="ja-JP" sz="2000" kern="1200" dirty="0" err="1" smtClean="0">
              <a:solidFill>
                <a:schemeClr val="bg1"/>
              </a:solidFill>
              <a:effectLst>
                <a:outerShdw blurRad="38100" dist="38100" dir="2700000" algn="tl">
                  <a:srgbClr val="000000">
                    <a:alpha val="43137"/>
                  </a:srgbClr>
                </a:outerShdw>
              </a:effectLst>
              <a:latin typeface="Arial" pitchFamily="34" charset="0"/>
              <a:cs typeface="Arial" pitchFamily="34" charset="0"/>
            </a:rPr>
            <a:t>Enquête</a:t>
          </a:r>
          <a:r>
            <a:rPr lang="en-GB" altLang="ja-JP" sz="2000"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de </a:t>
          </a:r>
          <a:r>
            <a:rPr lang="en-GB" altLang="ja-JP" sz="2000" kern="1200" dirty="0" err="1" smtClean="0">
              <a:solidFill>
                <a:schemeClr val="bg1"/>
              </a:solidFill>
              <a:effectLst>
                <a:outerShdw blurRad="38100" dist="38100" dir="2700000" algn="tl">
                  <a:srgbClr val="000000">
                    <a:alpha val="43137"/>
                  </a:srgbClr>
                </a:outerShdw>
              </a:effectLst>
              <a:latin typeface="Arial" pitchFamily="34" charset="0"/>
              <a:cs typeface="Arial" pitchFamily="34" charset="0"/>
            </a:rPr>
            <a:t>détection</a:t>
          </a:r>
          <a:r>
            <a:rPr lang="en-GB" altLang="ja-JP" sz="2000"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p>
        <a:p>
          <a:pPr lvl="0" algn="l" defTabSz="889000">
            <a:lnSpc>
              <a:spcPct val="90000"/>
            </a:lnSpc>
            <a:spcBef>
              <a:spcPct val="0"/>
            </a:spcBef>
            <a:spcAft>
              <a:spcPct val="35000"/>
            </a:spcAft>
          </a:pPr>
          <a:r>
            <a:rPr lang="en-US" altLang="ja-JP" sz="2000" kern="1200" dirty="0" smtClean="0">
              <a:solidFill>
                <a:schemeClr val="bg1"/>
              </a:solidFill>
              <a:effectLst>
                <a:outerShdw blurRad="38100" dist="38100" dir="2700000" algn="tl">
                  <a:srgbClr val="000000">
                    <a:alpha val="43137"/>
                  </a:srgbClr>
                </a:outerShdw>
              </a:effectLst>
              <a:latin typeface="Arial"/>
              <a:cs typeface="Arial"/>
            </a:rPr>
            <a:t>“</a:t>
          </a:r>
          <a:r>
            <a:rPr lang="en-GB" altLang="ja-JP" sz="2000" kern="1200" dirty="0" err="1" smtClean="0">
              <a:solidFill>
                <a:schemeClr val="bg1"/>
              </a:solidFill>
              <a:effectLst>
                <a:outerShdw blurRad="38100" dist="38100" dir="2700000" algn="tl">
                  <a:srgbClr val="000000">
                    <a:alpha val="43137"/>
                  </a:srgbClr>
                </a:outerShdw>
              </a:effectLst>
              <a:latin typeface="Arial"/>
              <a:cs typeface="Arial"/>
            </a:rPr>
            <a:t>Enquête</a:t>
          </a:r>
          <a:r>
            <a:rPr lang="en-GB" altLang="ja-JP" sz="2000" kern="1200" dirty="0" smtClean="0">
              <a:solidFill>
                <a:schemeClr val="bg1"/>
              </a:solidFill>
              <a:effectLst>
                <a:outerShdw blurRad="38100" dist="38100" dir="2700000" algn="tl">
                  <a:srgbClr val="000000">
                    <a:alpha val="43137"/>
                  </a:srgbClr>
                </a:outerShdw>
              </a:effectLst>
              <a:latin typeface="Arial"/>
              <a:cs typeface="Arial"/>
            </a:rPr>
            <a:t> </a:t>
          </a:r>
          <a:r>
            <a:rPr lang="en-GB" altLang="ja-JP" sz="2000" kern="1200" dirty="0" err="1" smtClean="0">
              <a:solidFill>
                <a:schemeClr val="bg1"/>
              </a:solidFill>
              <a:effectLst>
                <a:outerShdw blurRad="38100" dist="38100" dir="2700000" algn="tl">
                  <a:srgbClr val="000000">
                    <a:alpha val="43137"/>
                  </a:srgbClr>
                </a:outerShdw>
              </a:effectLst>
              <a:latin typeface="Arial"/>
              <a:cs typeface="Arial"/>
            </a:rPr>
            <a:t>menée</a:t>
          </a:r>
          <a:r>
            <a:rPr lang="en-GB" altLang="ja-JP" sz="2000" kern="1200" dirty="0" smtClean="0">
              <a:solidFill>
                <a:schemeClr val="bg1"/>
              </a:solidFill>
              <a:effectLst>
                <a:outerShdw blurRad="38100" dist="38100" dir="2700000" algn="tl">
                  <a:srgbClr val="000000">
                    <a:alpha val="43137"/>
                  </a:srgbClr>
                </a:outerShdw>
              </a:effectLst>
              <a:latin typeface="Arial"/>
              <a:cs typeface="Arial"/>
            </a:rPr>
            <a:t> </a:t>
          </a:r>
          <a:r>
            <a:rPr lang="en-GB" sz="2000" strike="sngStrike" kern="1200" dirty="0" err="1" smtClean="0">
              <a:solidFill>
                <a:schemeClr val="bg1"/>
              </a:solidFill>
              <a:effectLst>
                <a:outerShdw blurRad="38100" dist="38100" dir="2700000" algn="tl">
                  <a:srgbClr val="000000">
                    <a:alpha val="43137"/>
                  </a:srgbClr>
                </a:outerShdw>
              </a:effectLst>
              <a:latin typeface="Arial"/>
              <a:cs typeface="Arial"/>
            </a:rPr>
            <a:t>dans</a:t>
          </a:r>
          <a:r>
            <a:rPr lang="en-GB" sz="2000" strike="sngStrike" kern="1200" dirty="0" smtClean="0">
              <a:solidFill>
                <a:schemeClr val="bg1"/>
              </a:solidFill>
              <a:effectLst>
                <a:outerShdw blurRad="38100" dist="38100" dir="2700000" algn="tl">
                  <a:srgbClr val="000000">
                    <a:alpha val="43137"/>
                  </a:srgbClr>
                </a:outerShdw>
              </a:effectLst>
              <a:latin typeface="Arial"/>
              <a:cs typeface="Arial"/>
            </a:rPr>
            <a:t> </a:t>
          </a:r>
          <a:r>
            <a:rPr lang="en-GB" sz="2000" strike="sngStrike" kern="1200" dirty="0" err="1" smtClean="0">
              <a:solidFill>
                <a:schemeClr val="bg1"/>
              </a:solidFill>
              <a:effectLst>
                <a:outerShdw blurRad="38100" dist="38100" dir="2700000" algn="tl">
                  <a:srgbClr val="000000">
                    <a:alpha val="43137"/>
                  </a:srgbClr>
                </a:outerShdw>
              </a:effectLst>
              <a:latin typeface="Arial"/>
              <a:cs typeface="Arial"/>
            </a:rPr>
            <a:t>une</a:t>
          </a:r>
          <a:r>
            <a:rPr lang="en-GB" sz="2000" strike="sngStrike" kern="1200" dirty="0" smtClean="0">
              <a:solidFill>
                <a:schemeClr val="bg1"/>
              </a:solidFill>
              <a:effectLst>
                <a:outerShdw blurRad="38100" dist="38100" dir="2700000" algn="tl">
                  <a:srgbClr val="000000">
                    <a:alpha val="43137"/>
                  </a:srgbClr>
                </a:outerShdw>
              </a:effectLst>
              <a:latin typeface="Arial"/>
              <a:cs typeface="Arial"/>
            </a:rPr>
            <a:t> zone</a:t>
          </a:r>
          <a:r>
            <a:rPr lang="en-GB" sz="2000" strike="noStrike" kern="1200" dirty="0" smtClean="0">
              <a:solidFill>
                <a:schemeClr val="bg1"/>
              </a:solidFill>
              <a:effectLst>
                <a:outerShdw blurRad="38100" dist="38100" dir="2700000" algn="tl">
                  <a:srgbClr val="000000">
                    <a:alpha val="43137"/>
                  </a:srgbClr>
                </a:outerShdw>
              </a:effectLst>
              <a:latin typeface="Arial"/>
              <a:cs typeface="Arial"/>
            </a:rPr>
            <a:t> pour determiner </a:t>
          </a:r>
          <a:r>
            <a:rPr lang="en-GB" sz="2000" b="1" strike="sngStrike" kern="1200" dirty="0" err="1" smtClean="0">
              <a:solidFill>
                <a:schemeClr val="bg1"/>
              </a:solidFill>
              <a:effectLst>
                <a:outerShdw blurRad="38100" dist="38100" dir="2700000" algn="tl">
                  <a:srgbClr val="000000">
                    <a:alpha val="43137"/>
                  </a:srgbClr>
                </a:outerShdw>
              </a:effectLst>
              <a:latin typeface="Arial"/>
              <a:cs typeface="Arial"/>
            </a:rPr>
            <a:t>si</a:t>
          </a:r>
          <a:r>
            <a:rPr lang="en-GB" sz="2000" b="1" strike="sngStrike" kern="1200" dirty="0" smtClean="0">
              <a:solidFill>
                <a:schemeClr val="bg1"/>
              </a:solidFill>
              <a:effectLst>
                <a:outerShdw blurRad="38100" dist="38100" dir="2700000" algn="tl">
                  <a:srgbClr val="000000">
                    <a:alpha val="43137"/>
                  </a:srgbClr>
                </a:outerShdw>
              </a:effectLst>
              <a:latin typeface="Arial"/>
              <a:cs typeface="Arial"/>
            </a:rPr>
            <a:t> un </a:t>
          </a:r>
          <a:r>
            <a:rPr lang="en-GB" sz="2000" b="1" strike="sngStrike" kern="1200" dirty="0" err="1" smtClean="0">
              <a:solidFill>
                <a:schemeClr val="bg1"/>
              </a:solidFill>
              <a:effectLst>
                <a:outerShdw blurRad="38100" dist="38100" dir="2700000" algn="tl">
                  <a:srgbClr val="000000">
                    <a:alpha val="43137"/>
                  </a:srgbClr>
                </a:outerShdw>
              </a:effectLst>
              <a:latin typeface="Arial"/>
              <a:cs typeface="Arial"/>
            </a:rPr>
            <a:t>organisme</a:t>
          </a:r>
          <a:r>
            <a:rPr lang="en-GB" sz="2000" b="1" strike="sngStrike" kern="1200" dirty="0" smtClean="0">
              <a:solidFill>
                <a:schemeClr val="bg1"/>
              </a:solidFill>
              <a:effectLst>
                <a:outerShdw blurRad="38100" dist="38100" dir="2700000" algn="tl">
                  <a:srgbClr val="000000">
                    <a:alpha val="43137"/>
                  </a:srgbClr>
                </a:outerShdw>
              </a:effectLst>
              <a:latin typeface="Arial"/>
              <a:cs typeface="Arial"/>
            </a:rPr>
            <a:t> </a:t>
          </a:r>
          <a:r>
            <a:rPr lang="en-GB" sz="2000" b="1" strike="sngStrike" kern="1200" dirty="0" err="1" smtClean="0">
              <a:solidFill>
                <a:schemeClr val="bg1"/>
              </a:solidFill>
              <a:effectLst>
                <a:outerShdw blurRad="38100" dist="38100" dir="2700000" algn="tl">
                  <a:srgbClr val="000000">
                    <a:alpha val="43137"/>
                  </a:srgbClr>
                </a:outerShdw>
              </a:effectLst>
              <a:latin typeface="Arial"/>
              <a:cs typeface="Arial"/>
            </a:rPr>
            <a:t>nuisible</a:t>
          </a:r>
          <a:r>
            <a:rPr lang="en-GB" sz="2000" b="1" strike="sngStrike" kern="1200" dirty="0" smtClean="0">
              <a:solidFill>
                <a:schemeClr val="bg1"/>
              </a:solidFill>
              <a:effectLst>
                <a:outerShdw blurRad="38100" dist="38100" dir="2700000" algn="tl">
                  <a:srgbClr val="000000">
                    <a:alpha val="43137"/>
                  </a:srgbClr>
                </a:outerShdw>
              </a:effectLst>
              <a:latin typeface="Arial"/>
              <a:cs typeface="Arial"/>
            </a:rPr>
            <a:t> </a:t>
          </a:r>
          <a:r>
            <a:rPr lang="en-GB" sz="2000" b="1" strike="sngStrike" kern="1200" dirty="0" err="1" smtClean="0">
              <a:solidFill>
                <a:schemeClr val="bg1"/>
              </a:solidFill>
              <a:effectLst>
                <a:outerShdw blurRad="38100" dist="38100" dir="2700000" algn="tl">
                  <a:srgbClr val="000000">
                    <a:alpha val="43137"/>
                  </a:srgbClr>
                </a:outerShdw>
              </a:effectLst>
              <a:latin typeface="Arial"/>
              <a:cs typeface="Arial"/>
            </a:rPr>
            <a:t>est</a:t>
          </a:r>
          <a:r>
            <a:rPr lang="en-GB" sz="2000" b="1" strike="sngStrike" kern="1200" dirty="0" smtClean="0">
              <a:solidFill>
                <a:schemeClr val="bg1"/>
              </a:solidFill>
              <a:effectLst>
                <a:outerShdw blurRad="38100" dist="38100" dir="2700000" algn="tl">
                  <a:srgbClr val="000000">
                    <a:alpha val="43137"/>
                  </a:srgbClr>
                </a:outerShdw>
              </a:effectLst>
              <a:latin typeface="Arial"/>
              <a:cs typeface="Arial"/>
            </a:rPr>
            <a:t> </a:t>
          </a:r>
          <a:r>
            <a:rPr lang="en-GB" sz="2000" b="1" strike="sngStrike" kern="1200" dirty="0" err="1" smtClean="0">
              <a:solidFill>
                <a:schemeClr val="bg1"/>
              </a:solidFill>
              <a:effectLst>
                <a:outerShdw blurRad="38100" dist="38100" dir="2700000" algn="tl">
                  <a:srgbClr val="000000">
                    <a:alpha val="43137"/>
                  </a:srgbClr>
                </a:outerShdw>
              </a:effectLst>
              <a:latin typeface="Arial"/>
              <a:cs typeface="Arial"/>
            </a:rPr>
            <a:t>présent</a:t>
          </a:r>
          <a:r>
            <a:rPr lang="en-GB" sz="2000" u="none" strike="noStrike" kern="1200" dirty="0" smtClean="0">
              <a:solidFill>
                <a:schemeClr val="bg1"/>
              </a:solidFill>
              <a:effectLst>
                <a:outerShdw blurRad="38100" dist="38100" dir="2700000" algn="tl">
                  <a:srgbClr val="000000">
                    <a:alpha val="43137"/>
                  </a:srgbClr>
                </a:outerShdw>
              </a:effectLst>
              <a:latin typeface="Arial"/>
              <a:cs typeface="Arial"/>
            </a:rPr>
            <a:t> </a:t>
          </a:r>
          <a:r>
            <a:rPr lang="fr-FR" sz="2000" u="none" strike="noStrike" kern="1200" dirty="0" smtClean="0">
              <a:solidFill>
                <a:schemeClr val="bg1"/>
              </a:solidFill>
              <a:effectLst>
                <a:outerShdw blurRad="38100" dist="38100" dir="2700000" algn="tl">
                  <a:srgbClr val="000000">
                    <a:alpha val="43137"/>
                  </a:srgbClr>
                </a:outerShdw>
              </a:effectLst>
              <a:latin typeface="Arial"/>
              <a:cs typeface="Arial"/>
            </a:rPr>
            <a:t>la présence ou l'absence d’un organisme nuisible</a:t>
          </a:r>
          <a:endParaRPr lang="en-US" sz="2000" kern="1200" dirty="0">
            <a:solidFill>
              <a:schemeClr val="bg1"/>
            </a:solidFill>
            <a:effectLst>
              <a:outerShdw blurRad="38100" dist="38100" dir="2700000" algn="tl">
                <a:srgbClr val="000000">
                  <a:alpha val="43137"/>
                </a:srgbClr>
              </a:outerShdw>
            </a:effectLst>
            <a:latin typeface="Arial"/>
            <a:cs typeface="Arial"/>
          </a:endParaRPr>
        </a:p>
      </dsp:txBody>
      <dsp:txXfrm>
        <a:off x="0" y="100787"/>
        <a:ext cx="11310255" cy="1119912"/>
      </dsp:txXfrm>
    </dsp:sp>
    <dsp:sp modelId="{43050ECD-A3E9-4C47-8FE6-BEA6034E9946}">
      <dsp:nvSpPr>
        <dsp:cNvPr id="0" name=""/>
        <dsp:cNvSpPr/>
      </dsp:nvSpPr>
      <dsp:spPr>
        <a:xfrm>
          <a:off x="0" y="1220700"/>
          <a:ext cx="11310255" cy="380457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ts val="300"/>
            </a:spcAft>
            <a:buChar char="••"/>
          </a:pPr>
          <a:r>
            <a:rPr lang="fr-FR" sz="2200" kern="1200" dirty="0" smtClean="0"/>
            <a:t>L'objectif d'une enquête de détection est de déterminer si un organisme nuisible est présent. Une enquête de détection peut ainsi être utilisée pour déterminer qu'un nuisible est absent</a:t>
          </a:r>
          <a:endParaRPr lang="en-US" sz="2200" kern="1200" dirty="0"/>
        </a:p>
        <a:p>
          <a:pPr marL="228600" lvl="1" indent="-228600" algn="l" defTabSz="977900">
            <a:lnSpc>
              <a:spcPct val="90000"/>
            </a:lnSpc>
            <a:spcBef>
              <a:spcPct val="0"/>
            </a:spcBef>
            <a:spcAft>
              <a:spcPct val="15000"/>
            </a:spcAft>
            <a:buChar char="••"/>
          </a:pPr>
          <a:r>
            <a:rPr lang="fr-FR" sz="2200" kern="1200" dirty="0"/>
            <a:t>« Si » dans la définition exprime déjà la notion d'absence, mais sans être aussi explicite que dans les définitions de « enquête », « enquête délimitante » et « surveillance ». Il est donc suggéré de remplacer le conditionnel « si des organismes nuisibles sont présents » par la formulation plus explicite « la présence ou l'absence d'organismes nuisibles »</a:t>
          </a:r>
          <a:endParaRPr lang="en-GB" sz="2200" kern="1200" dirty="0"/>
        </a:p>
        <a:p>
          <a:pPr marL="228600" lvl="1" indent="-228600" algn="l" defTabSz="977900">
            <a:lnSpc>
              <a:spcPct val="90000"/>
            </a:lnSpc>
            <a:spcBef>
              <a:spcPct val="0"/>
            </a:spcBef>
            <a:spcAft>
              <a:spcPct val="15000"/>
            </a:spcAft>
            <a:buChar char="••"/>
          </a:pPr>
          <a:r>
            <a:rPr lang="fr-FR" sz="2200" kern="1200" dirty="0"/>
            <a:t>La définition récemment révisée de « enquête » comprend la formulation « dans une zone, un lieu de production ou un site de production ». Comme « enquête de détection » est explicitement </a:t>
          </a:r>
          <a:r>
            <a:rPr lang="fr-FR" sz="2200" kern="1200" dirty="0" smtClean="0"/>
            <a:t>définie </a:t>
          </a:r>
          <a:r>
            <a:rPr lang="fr-FR" sz="2200" kern="1200" dirty="0"/>
            <a:t>comme un sous-ensemble de « enquête », mentionner la portée spatiale d'une enquête de détection serait redondant, et la formulation « dans une zone » est donc supprimée</a:t>
          </a:r>
          <a:endParaRPr lang="en-GB" sz="2200" kern="1200" dirty="0"/>
        </a:p>
      </dsp:txBody>
      <dsp:txXfrm>
        <a:off x="0" y="1220700"/>
        <a:ext cx="11310255" cy="38045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32997"/>
          <a:ext cx="11310255" cy="16128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fr-FR" sz="1600" b="1" kern="1200" dirty="0" smtClean="0">
              <a:effectLst>
                <a:outerShdw blurRad="38100" dist="38100" dir="2700000" algn="tl">
                  <a:srgbClr val="000000">
                    <a:alpha val="43137"/>
                  </a:srgbClr>
                </a:outerShdw>
              </a:effectLst>
              <a:latin typeface="Calibri (body)"/>
              <a:cs typeface="Arial" pitchFamily="34" charset="0"/>
            </a:rPr>
            <a:t>Pour plus d'informations sur le</a:t>
          </a:r>
          <a:endParaRPr lang="en-GB" sz="1600" b="1" kern="1200" dirty="0" smtClean="0">
            <a:effectLst>
              <a:outerShdw blurRad="38100" dist="38100" dir="2700000" algn="tl">
                <a:srgbClr val="000000">
                  <a:alpha val="43137"/>
                </a:srgbClr>
              </a:outerShdw>
            </a:effectLst>
            <a:latin typeface="Calibri (body)"/>
            <a:cs typeface="Arial" pitchFamily="34" charset="0"/>
          </a:endParaRPr>
        </a:p>
        <a:p>
          <a:pPr lvl="0" algn="ctr" defTabSz="711200">
            <a:lnSpc>
              <a:spcPct val="90000"/>
            </a:lnSpc>
            <a:spcBef>
              <a:spcPct val="0"/>
            </a:spcBef>
            <a:spcAft>
              <a:spcPct val="35000"/>
            </a:spcAft>
          </a:pPr>
          <a:r>
            <a:rPr lang="fr-FR" sz="1600" b="1" kern="1200" dirty="0" smtClean="0">
              <a:effectLst>
                <a:outerShdw blurRad="38100" dist="38100" dir="2700000" algn="tl">
                  <a:srgbClr val="000000">
                    <a:alpha val="43137"/>
                  </a:srgbClr>
                </a:outerShdw>
              </a:effectLst>
              <a:latin typeface="Calibri (body)"/>
              <a:cs typeface="Arial" pitchFamily="34" charset="0"/>
            </a:rPr>
            <a:t> Projets d'amendements 2019 et 2020 à la NIMP 5, veuillez également vous référer à</a:t>
          </a:r>
          <a:r>
            <a:rPr lang="en-US" sz="1600" b="1" kern="1200" dirty="0" smtClean="0">
              <a:effectLst>
                <a:outerShdw blurRad="38100" dist="38100" dir="2700000" algn="tl">
                  <a:srgbClr val="000000">
                    <a:alpha val="43137"/>
                  </a:srgbClr>
                </a:outerShdw>
              </a:effectLst>
              <a:latin typeface="Calibri (body)"/>
              <a:cs typeface="Arial" pitchFamily="34" charset="0"/>
            </a:rPr>
            <a:t>:</a:t>
          </a:r>
          <a:endParaRPr lang="en-US" sz="1600" b="1" kern="1200" dirty="0">
            <a:effectLst>
              <a:outerShdw blurRad="38100" dist="38100" dir="2700000" algn="tl">
                <a:srgbClr val="000000">
                  <a:alpha val="43137"/>
                </a:srgbClr>
              </a:outerShdw>
            </a:effectLst>
          </a:endParaRPr>
        </a:p>
      </dsp:txBody>
      <dsp:txXfrm>
        <a:off x="0" y="32997"/>
        <a:ext cx="11310255" cy="1612800"/>
      </dsp:txXfrm>
    </dsp:sp>
    <dsp:sp modelId="{43050ECD-A3E9-4C47-8FE6-BEA6034E9946}">
      <dsp:nvSpPr>
        <dsp:cNvPr id="0" name=""/>
        <dsp:cNvSpPr/>
      </dsp:nvSpPr>
      <dsp:spPr>
        <a:xfrm>
          <a:off x="0" y="1645797"/>
          <a:ext cx="11310255" cy="245951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fr-FR" sz="1600" kern="120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Les rapports des réunions du TPG de décembre 2018 et de novembre 2019</a:t>
          </a:r>
          <a:endParaRPr lang="en-US" sz="1600" kern="1200" dirty="0">
            <a:solidFill>
              <a:schemeClr val="tx1"/>
            </a:solidFill>
          </a:endParaRPr>
        </a:p>
        <a:p>
          <a:pPr marL="171450" lvl="1" indent="-171450" algn="l" defTabSz="711200">
            <a:lnSpc>
              <a:spcPct val="90000"/>
            </a:lnSpc>
            <a:spcBef>
              <a:spcPct val="0"/>
            </a:spcBef>
            <a:spcAft>
              <a:spcPct val="15000"/>
            </a:spcAft>
            <a:buChar char="••"/>
          </a:pPr>
          <a:r>
            <a:rPr lang="fr-FR" sz="1600" kern="12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Le rapport de la réunion de mai 2019 et l'examen de l'OCS d'avril-mai 2020 de SC</a:t>
          </a:r>
          <a:endParaRPr lang="en-GB" sz="1600" kern="12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endParaRPr>
        </a:p>
        <a:p>
          <a:pPr marL="171450" lvl="1" indent="-171450" algn="l" defTabSz="711200">
            <a:lnSpc>
              <a:spcPct val="90000"/>
            </a:lnSpc>
            <a:spcBef>
              <a:spcPct val="0"/>
            </a:spcBef>
            <a:spcAft>
              <a:spcPct val="15000"/>
            </a:spcAft>
            <a:buChar char="••"/>
          </a:pPr>
          <a:r>
            <a:rPr lang="fr-FR" sz="1600" kern="12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Le rapport de la réunion du TPG de décembre 2020</a:t>
          </a:r>
          <a:endParaRPr lang="en-GB" sz="1600" kern="12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endParaRPr>
        </a:p>
        <a:p>
          <a:pPr marL="171450" lvl="1" indent="-171450" algn="l" defTabSz="711200">
            <a:lnSpc>
              <a:spcPct val="90000"/>
            </a:lnSpc>
            <a:spcBef>
              <a:spcPct val="0"/>
            </a:spcBef>
            <a:spcAft>
              <a:spcPct val="15000"/>
            </a:spcAft>
            <a:buChar char="••"/>
          </a:pPr>
          <a:r>
            <a:rPr lang="fr-FR" sz="1600" kern="12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Le rapport de la réunion du SC-7 de mai 2021</a:t>
          </a:r>
          <a:endParaRPr lang="en-GB" sz="1600" kern="12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endParaRPr>
        </a:p>
      </dsp:txBody>
      <dsp:txXfrm>
        <a:off x="0" y="1645797"/>
        <a:ext cx="11310255" cy="245951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02/07/2021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02/07/2021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6514">
              <a:spcAft>
                <a:spcPts val="600"/>
              </a:spcAft>
            </a:pPr>
            <a:r>
              <a:rPr lang="en-US" altLang="ja-JP" sz="1000" dirty="0">
                <a:solidFill>
                  <a:schemeClr val="tx1"/>
                </a:solidFill>
              </a:rPr>
              <a:t>The Glossary is constantly being updated. This can involve additions, revisions or deletions.</a:t>
            </a:r>
          </a:p>
          <a:p>
            <a:pPr indent="-456514">
              <a:spcAft>
                <a:spcPts val="600"/>
              </a:spcAft>
            </a:pPr>
            <a:r>
              <a:rPr lang="en-US" altLang="ja-JP" sz="1000" dirty="0">
                <a:solidFill>
                  <a:schemeClr val="tx1"/>
                </a:solidFill>
              </a:rPr>
              <a:t>Because of this, make sure you only use the latest version of the Glossary! Available on IPP, under adopted standards page: https://www.ippc.int/en/core-activities/standards-setting/ispms/ .</a:t>
            </a:r>
          </a:p>
          <a:p>
            <a:pPr indent="-456514">
              <a:spcAft>
                <a:spcPts val="600"/>
              </a:spcAft>
            </a:pPr>
            <a:r>
              <a:rPr lang="en-US" altLang="ja-JP" sz="1000" dirty="0">
                <a:solidFill>
                  <a:schemeClr val="tx1"/>
                </a:solidFill>
              </a:rPr>
              <a:t>In the Draft 2019 and 2020 Amendments to ISPM 5, the proposals are: no addition, one deletion and </a:t>
            </a:r>
            <a:r>
              <a:rPr lang="en-US" altLang="ja-JP" sz="1000" dirty="0">
                <a:solidFill>
                  <a:srgbClr val="FF0000"/>
                </a:solidFill>
              </a:rPr>
              <a:t>two</a:t>
            </a:r>
            <a:r>
              <a:rPr lang="en-US" altLang="ja-JP" sz="1000" dirty="0">
                <a:solidFill>
                  <a:schemeClr val="tx1"/>
                </a:solidFill>
              </a:rPr>
              <a:t> revisions. </a:t>
            </a:r>
          </a:p>
          <a:p>
            <a:pPr indent="-456514">
              <a:spcAft>
                <a:spcPts val="600"/>
              </a:spcAft>
            </a:pPr>
            <a:r>
              <a:rPr lang="en-US" altLang="ja-JP" sz="1000" dirty="0">
                <a:solidFill>
                  <a:schemeClr val="tx1"/>
                </a:solidFill>
              </a:rPr>
              <a:t>The Technical Panel for the Glossary (TPG)</a:t>
            </a:r>
            <a:r>
              <a:rPr lang="en-US" altLang="ja-JP" sz="1000" baseline="0" dirty="0">
                <a:solidFill>
                  <a:schemeClr val="tx1"/>
                </a:solidFill>
              </a:rPr>
              <a:t> proposed the 2019 amendment on “detection survey” in December 2018 and the 2020 amendments on the other terms in November 2019.</a:t>
            </a:r>
          </a:p>
          <a:p>
            <a:pPr indent="-456514">
              <a:spcAft>
                <a:spcPts val="600"/>
              </a:spcAft>
            </a:pPr>
            <a:r>
              <a:rPr lang="en-US" altLang="ja-JP" sz="1000" baseline="0" dirty="0">
                <a:solidFill>
                  <a:schemeClr val="tx1"/>
                </a:solidFill>
              </a:rPr>
              <a:t>As the 2019 amendments to ISPM 5 contain only one proposed term (“detection survey”), the Secretariat had suggested that in this case, and at the discretion of the SC, consultation of the 2019 amendments may be delayed to 2020</a:t>
            </a:r>
            <a:endParaRPr lang="en-US" altLang="ja-JP" sz="1000" dirty="0">
              <a:solidFill>
                <a:schemeClr val="tx1"/>
              </a:solidFill>
            </a:endParaRPr>
          </a:p>
          <a:p>
            <a:pPr indent="-456514">
              <a:spcAft>
                <a:spcPts val="600"/>
              </a:spcAft>
            </a:pPr>
            <a:r>
              <a:rPr lang="en-US" altLang="ja-JP" sz="1000" dirty="0">
                <a:solidFill>
                  <a:schemeClr val="tx1"/>
                </a:solidFill>
              </a:rPr>
              <a:t>The Standards Committee (SC) approved </a:t>
            </a:r>
            <a:r>
              <a:rPr lang="en-US" altLang="ja-JP" sz="1000" baseline="0" dirty="0">
                <a:solidFill>
                  <a:schemeClr val="tx1"/>
                </a:solidFill>
              </a:rPr>
              <a:t>the 2019 amendments for first consultation at its May 2019 meeting. The SC revised </a:t>
            </a:r>
            <a:r>
              <a:rPr lang="en-GB" sz="1000" kern="1200" dirty="0">
                <a:solidFill>
                  <a:schemeClr val="tx1"/>
                </a:solidFill>
                <a:effectLst/>
                <a:latin typeface="+mn-lt"/>
                <a:ea typeface="+mn-ea"/>
                <a:cs typeface="+mn-cs"/>
              </a:rPr>
              <a:t>the 2020 amendments via the Online Comment System </a:t>
            </a:r>
            <a:r>
              <a:rPr lang="en-US" altLang="ja-JP" sz="1000" baseline="0" dirty="0">
                <a:solidFill>
                  <a:schemeClr val="tx1"/>
                </a:solidFill>
              </a:rPr>
              <a:t>in April </a:t>
            </a:r>
            <a:r>
              <a:rPr lang="en-GB" sz="1000" kern="1200" dirty="0">
                <a:solidFill>
                  <a:schemeClr val="tx1"/>
                </a:solidFill>
                <a:effectLst/>
                <a:latin typeface="+mn-lt"/>
                <a:ea typeface="+mn-ea"/>
                <a:cs typeface="+mn-cs"/>
              </a:rPr>
              <a:t>2020 (to replace the cancelled 2020-05 SC meeting) and approved them</a:t>
            </a:r>
            <a:r>
              <a:rPr lang="en-GB" sz="1000" kern="1200" baseline="0" dirty="0">
                <a:solidFill>
                  <a:schemeClr val="tx1"/>
                </a:solidFill>
                <a:effectLst/>
                <a:latin typeface="+mn-lt"/>
                <a:ea typeface="+mn-ea"/>
                <a:cs typeface="+mn-cs"/>
              </a:rPr>
              <a:t> </a:t>
            </a:r>
            <a:r>
              <a:rPr lang="en-GB" sz="1000" kern="1200" dirty="0">
                <a:solidFill>
                  <a:schemeClr val="tx1"/>
                </a:solidFill>
                <a:effectLst/>
                <a:latin typeface="+mn-lt"/>
                <a:ea typeface="+mn-ea"/>
                <a:cs typeface="+mn-cs"/>
              </a:rPr>
              <a:t>for first consultation via e-decision in May 2020.</a:t>
            </a:r>
          </a:p>
          <a:p>
            <a:pPr indent="-456514">
              <a:spcAft>
                <a:spcPts val="600"/>
              </a:spcAft>
            </a:pPr>
            <a:r>
              <a:rPr lang="en-GB" altLang="ja-JP" sz="1000" kern="1200" dirty="0">
                <a:solidFill>
                  <a:srgbClr val="FF0000"/>
                </a:solidFill>
                <a:effectLst/>
                <a:latin typeface="+mn-lt"/>
                <a:ea typeface="+mn-ea"/>
                <a:cs typeface="+mn-cs"/>
              </a:rPr>
              <a:t>The</a:t>
            </a:r>
            <a:r>
              <a:rPr lang="en-GB" altLang="ja-JP" sz="1000" kern="1200" baseline="0" dirty="0">
                <a:solidFill>
                  <a:srgbClr val="FF0000"/>
                </a:solidFill>
                <a:effectLst/>
                <a:latin typeface="+mn-lt"/>
                <a:ea typeface="+mn-ea"/>
                <a:cs typeface="+mn-cs"/>
              </a:rPr>
              <a:t> f</a:t>
            </a:r>
            <a:r>
              <a:rPr lang="en-GB" altLang="ja-JP" sz="1000" kern="1200" dirty="0">
                <a:solidFill>
                  <a:srgbClr val="FF0000"/>
                </a:solidFill>
                <a:effectLst/>
                <a:latin typeface="+mn-lt"/>
                <a:ea typeface="+mn-ea"/>
                <a:cs typeface="+mn-cs"/>
              </a:rPr>
              <a:t>irst consultation took place</a:t>
            </a:r>
            <a:r>
              <a:rPr lang="en-GB" altLang="ja-JP" sz="1000" kern="1200" baseline="0" dirty="0">
                <a:solidFill>
                  <a:srgbClr val="FF0000"/>
                </a:solidFill>
                <a:effectLst/>
                <a:latin typeface="+mn-lt"/>
                <a:ea typeface="+mn-ea"/>
                <a:cs typeface="+mn-cs"/>
              </a:rPr>
              <a:t> from 1 July to 30 September 2020.</a:t>
            </a:r>
          </a:p>
          <a:p>
            <a:pPr indent="-456514">
              <a:spcAft>
                <a:spcPts val="600"/>
              </a:spcAft>
            </a:pPr>
            <a:r>
              <a:rPr lang="en-GB" altLang="ja-JP" sz="1000" kern="1200" baseline="0" dirty="0">
                <a:solidFill>
                  <a:srgbClr val="FF0000"/>
                </a:solidFill>
                <a:effectLst/>
                <a:latin typeface="+mn-lt"/>
                <a:ea typeface="+mn-ea"/>
                <a:cs typeface="+mn-cs"/>
              </a:rPr>
              <a:t>The TPG at its December 2020 meeting reviewed the comments received from first consultation and produced a revised proposal which was amended by the SC-7 in May 2021.</a:t>
            </a:r>
          </a:p>
          <a:p>
            <a:pPr indent="-456514">
              <a:spcAft>
                <a:spcPts val="600"/>
              </a:spcAft>
            </a:pPr>
            <a:r>
              <a:rPr lang="en-GB" altLang="ja-JP" sz="1000" kern="1200" baseline="0" dirty="0">
                <a:solidFill>
                  <a:srgbClr val="FF0000"/>
                </a:solidFill>
                <a:effectLst/>
                <a:latin typeface="+mn-lt"/>
                <a:ea typeface="+mn-ea"/>
                <a:cs typeface="+mn-cs"/>
              </a:rPr>
              <a:t>The second consultation is taking place from 1 July to 30 September 2021.</a:t>
            </a:r>
            <a:endParaRPr lang="en-US" altLang="ja-JP" sz="1000" dirty="0">
              <a:solidFill>
                <a:srgbClr val="FF0000"/>
              </a:solidFill>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2</a:t>
            </a:fld>
            <a:endParaRPr lang="en-US" altLang="en-US"/>
          </a:p>
        </p:txBody>
      </p:sp>
    </p:spTree>
    <p:extLst>
      <p:ext uri="{BB962C8B-B14F-4D97-AF65-F5344CB8AC3E}">
        <p14:creationId xmlns:p14="http://schemas.microsoft.com/office/powerpoint/2010/main" val="3875855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6514" indent="-456514">
              <a:lnSpc>
                <a:spcPct val="90000"/>
              </a:lnSpc>
              <a:buFont typeface="Arial" charset="0"/>
              <a:buChar char="•"/>
            </a:pPr>
            <a:r>
              <a:rPr lang="en-US" altLang="ja-JP" sz="1000" dirty="0"/>
              <a:t>Addition:</a:t>
            </a:r>
          </a:p>
          <a:p>
            <a:pPr marL="456514" indent="-456514">
              <a:lnSpc>
                <a:spcPct val="90000"/>
              </a:lnSpc>
            </a:pPr>
            <a:r>
              <a:rPr lang="en-US" altLang="ja-JP" sz="1000" dirty="0"/>
              <a:t>	- [none]</a:t>
            </a:r>
          </a:p>
          <a:p>
            <a:pPr marL="456514" indent="-456514">
              <a:lnSpc>
                <a:spcPct val="90000"/>
              </a:lnSpc>
            </a:pPr>
            <a:endParaRPr lang="en-US" altLang="ja-JP" sz="1000" dirty="0"/>
          </a:p>
          <a:p>
            <a:pPr marL="456514" indent="-456514">
              <a:lnSpc>
                <a:spcPct val="90000"/>
              </a:lnSpc>
              <a:buFont typeface="Arial" charset="0"/>
              <a:buChar char="•"/>
            </a:pPr>
            <a:r>
              <a:rPr lang="en-US" altLang="ja-JP" sz="1000" dirty="0"/>
              <a:t>Deletions:</a:t>
            </a:r>
          </a:p>
          <a:p>
            <a:pPr marL="456514" indent="-456514">
              <a:lnSpc>
                <a:spcPct val="90000"/>
              </a:lnSpc>
            </a:pPr>
            <a:r>
              <a:rPr lang="en-US" altLang="ja-JP" sz="1000" dirty="0"/>
              <a:t>	- “incidence”</a:t>
            </a:r>
          </a:p>
          <a:p>
            <a:pPr marL="456514" indent="-456514" defTabSz="913028">
              <a:lnSpc>
                <a:spcPct val="90000"/>
              </a:lnSpc>
              <a:defRPr/>
            </a:pPr>
            <a:r>
              <a:rPr lang="en-US" altLang="ja-JP" sz="1000" dirty="0"/>
              <a:t>	</a:t>
            </a:r>
          </a:p>
          <a:p>
            <a:pPr marL="456514" indent="-456514">
              <a:lnSpc>
                <a:spcPct val="90000"/>
              </a:lnSpc>
              <a:buFont typeface="Arial" charset="0"/>
              <a:buChar char="•"/>
            </a:pPr>
            <a:r>
              <a:rPr lang="en-US" altLang="ja-JP" sz="1000" dirty="0"/>
              <a:t>Revisions:</a:t>
            </a:r>
          </a:p>
          <a:p>
            <a:pPr marL="456514" indent="-456514" defTabSz="913028">
              <a:lnSpc>
                <a:spcPct val="90000"/>
              </a:lnSpc>
              <a:defRPr/>
            </a:pPr>
            <a:r>
              <a:rPr lang="en-US" altLang="ja-JP" sz="1000" dirty="0"/>
              <a:t>	- “emergency action”</a:t>
            </a:r>
          </a:p>
          <a:p>
            <a:pPr marL="456514" indent="-456514">
              <a:lnSpc>
                <a:spcPct val="90000"/>
              </a:lnSpc>
            </a:pPr>
            <a:r>
              <a:rPr lang="en-US" altLang="ja-JP" sz="1000" dirty="0"/>
              <a:t>	</a:t>
            </a:r>
            <a:r>
              <a:rPr lang="en-US" altLang="ja-JP" sz="1000" dirty="0">
                <a:solidFill>
                  <a:srgbClr val="FF0000"/>
                </a:solidFill>
              </a:rPr>
              <a:t>- </a:t>
            </a:r>
            <a:r>
              <a:rPr lang="en-US" altLang="ja-JP" sz="1000" strike="sngStrike" dirty="0">
                <a:solidFill>
                  <a:srgbClr val="FF0000"/>
                </a:solidFill>
              </a:rPr>
              <a:t>“clearance of a consignment”</a:t>
            </a:r>
            <a:r>
              <a:rPr lang="en-US" altLang="ja-JP" sz="1000" strike="noStrike" dirty="0">
                <a:solidFill>
                  <a:srgbClr val="FF0000"/>
                </a:solidFill>
              </a:rPr>
              <a:t> (please see 2021 Amendments to ISPM 5)</a:t>
            </a:r>
            <a:endParaRPr lang="en-US" altLang="ja-JP" sz="1000" strike="sngStrike" dirty="0">
              <a:solidFill>
                <a:srgbClr val="FF0000"/>
              </a:solidFill>
            </a:endParaRPr>
          </a:p>
          <a:p>
            <a:pPr marL="456514" indent="-456514">
              <a:lnSpc>
                <a:spcPct val="90000"/>
              </a:lnSpc>
            </a:pPr>
            <a:r>
              <a:rPr lang="en-US" altLang="ja-JP" sz="1000" dirty="0"/>
              <a:t>	- “detection survey”</a:t>
            </a: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3</a:t>
            </a:fld>
            <a:endParaRPr lang="en-US" altLang="en-US"/>
          </a:p>
        </p:txBody>
      </p:sp>
    </p:spTree>
    <p:extLst>
      <p:ext uri="{BB962C8B-B14F-4D97-AF65-F5344CB8AC3E}">
        <p14:creationId xmlns:p14="http://schemas.microsoft.com/office/powerpoint/2010/main" val="3927347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000" kern="1200" dirty="0">
                <a:solidFill>
                  <a:schemeClr val="tx1"/>
                </a:solidFill>
                <a:effectLst/>
                <a:latin typeface="+mn-lt"/>
                <a:ea typeface="+mn-ea"/>
                <a:cs typeface="+mn-cs"/>
              </a:rPr>
              <a:t>The current Glossary definition of “incidence”, although fitting well with the use of the term in plant protection, corresponds to the epidemiological definition of “prevalence” as used in human and animal health. For example, </a:t>
            </a:r>
            <a:r>
              <a:rPr lang="en-GB" sz="1000" i="1" kern="1200" dirty="0">
                <a:solidFill>
                  <a:schemeClr val="tx1"/>
                </a:solidFill>
                <a:effectLst/>
                <a:latin typeface="+mn-lt"/>
                <a:ea typeface="+mn-ea"/>
                <a:cs typeface="+mn-cs"/>
              </a:rPr>
              <a:t>TERMIUM Plus</a:t>
            </a:r>
            <a:r>
              <a:rPr lang="en-GB" sz="1000" kern="1200" dirty="0">
                <a:solidFill>
                  <a:schemeClr val="tx1"/>
                </a:solidFill>
                <a:effectLst/>
                <a:latin typeface="+mn-lt"/>
                <a:ea typeface="+mn-ea"/>
                <a:cs typeface="+mn-cs"/>
              </a:rPr>
              <a:t> defines the two terms as following for the subject field “Statistics; Epidemiology; General Medicine, Hygiene and Health”:</a:t>
            </a:r>
            <a:endParaRPr lang="fr-FR" sz="1000" kern="1200" dirty="0">
              <a:solidFill>
                <a:schemeClr val="tx1"/>
              </a:solidFill>
              <a:effectLst/>
              <a:latin typeface="+mn-lt"/>
              <a:ea typeface="+mn-ea"/>
              <a:cs typeface="+mn-cs"/>
            </a:endParaRPr>
          </a:p>
          <a:p>
            <a:pPr marL="0" lvl="0" indent="0">
              <a:buFont typeface="Courier New" panose="02070309020205020404" pitchFamily="49" charset="0"/>
              <a:buNone/>
            </a:pPr>
            <a:r>
              <a:rPr lang="en-GB" sz="1000" u="none" kern="1200" baseline="0" dirty="0">
                <a:solidFill>
                  <a:schemeClr val="tx1"/>
                </a:solidFill>
                <a:effectLst/>
                <a:latin typeface="+mn-lt"/>
                <a:ea typeface="+mn-ea"/>
                <a:cs typeface="+mn-cs"/>
              </a:rPr>
              <a:t>     - </a:t>
            </a:r>
            <a:r>
              <a:rPr lang="en-GB" sz="1000" u="sng" kern="1200" dirty="0">
                <a:solidFill>
                  <a:schemeClr val="tx1"/>
                </a:solidFill>
                <a:effectLst/>
                <a:latin typeface="+mn-lt"/>
                <a:ea typeface="+mn-ea"/>
                <a:cs typeface="+mn-cs"/>
              </a:rPr>
              <a:t>incidence:</a:t>
            </a:r>
            <a:r>
              <a:rPr lang="en-GB" sz="1000" kern="1200" dirty="0">
                <a:solidFill>
                  <a:schemeClr val="tx1"/>
                </a:solidFill>
                <a:effectLst/>
                <a:latin typeface="+mn-lt"/>
                <a:ea typeface="+mn-ea"/>
                <a:cs typeface="+mn-cs"/>
              </a:rPr>
              <a:t> The number of new cases of a disease or condition in a population at risk over a given period, usually one year;</a:t>
            </a:r>
            <a:r>
              <a:rPr lang="en-GB" sz="1000" u="sng" kern="1200" dirty="0">
                <a:solidFill>
                  <a:schemeClr val="tx1"/>
                </a:solidFill>
                <a:effectLst/>
                <a:latin typeface="+mn-lt"/>
                <a:ea typeface="+mn-ea"/>
                <a:cs typeface="+mn-cs"/>
              </a:rPr>
              <a:t> </a:t>
            </a:r>
            <a:endParaRPr lang="fr-FR" sz="1000" kern="1200" dirty="0">
              <a:solidFill>
                <a:schemeClr val="tx1"/>
              </a:solidFill>
              <a:effectLst/>
              <a:latin typeface="+mn-lt"/>
              <a:ea typeface="+mn-ea"/>
              <a:cs typeface="+mn-cs"/>
            </a:endParaRPr>
          </a:p>
          <a:p>
            <a:pPr lvl="0"/>
            <a:r>
              <a:rPr lang="en-US" sz="1000" u="none" strike="noStrike" kern="1200" baseline="0" dirty="0">
                <a:solidFill>
                  <a:schemeClr val="tx1"/>
                </a:solidFill>
                <a:effectLst/>
                <a:latin typeface="+mn-lt"/>
                <a:ea typeface="+mn-ea"/>
                <a:cs typeface="+mn-cs"/>
              </a:rPr>
              <a:t>     - </a:t>
            </a:r>
            <a:r>
              <a:rPr lang="en-GB" sz="1000" u="sng" kern="1200" dirty="0">
                <a:solidFill>
                  <a:schemeClr val="tx1"/>
                </a:solidFill>
                <a:effectLst/>
                <a:latin typeface="+mn-lt"/>
                <a:ea typeface="+mn-ea"/>
                <a:cs typeface="+mn-cs"/>
              </a:rPr>
              <a:t>prevalence:</a:t>
            </a:r>
            <a:r>
              <a:rPr lang="en-GB" sz="1000" kern="1200" dirty="0">
                <a:solidFill>
                  <a:schemeClr val="tx1"/>
                </a:solidFill>
                <a:effectLst/>
                <a:latin typeface="+mn-lt"/>
                <a:ea typeface="+mn-ea"/>
                <a:cs typeface="+mn-cs"/>
              </a:rPr>
              <a:t> The number of people in a population with a specific disease or condition at a given time, usually expressed as a proportion of the number of affected people to the total population;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general meaning of “incidence” in conventional dictionaries is consistent with its Glossary definition that simply makes the term more specific to plant protection; </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000" kern="1200" dirty="0">
                <a:solidFill>
                  <a:schemeClr val="tx1"/>
                </a:solidFill>
                <a:effectLst/>
                <a:latin typeface="+mn-lt"/>
                <a:ea typeface="+mn-ea"/>
                <a:cs typeface="+mn-cs"/>
              </a:rPr>
              <a:t>It is therefore proposed</a:t>
            </a:r>
            <a:r>
              <a:rPr lang="en-GB" sz="1000" kern="1200" baseline="0" dirty="0">
                <a:solidFill>
                  <a:schemeClr val="tx1"/>
                </a:solidFill>
                <a:effectLst/>
                <a:latin typeface="+mn-lt"/>
                <a:ea typeface="+mn-ea"/>
                <a:cs typeface="+mn-cs"/>
              </a:rPr>
              <a:t> that t</a:t>
            </a:r>
            <a:r>
              <a:rPr lang="en-GB" sz="1000" kern="1200" dirty="0">
                <a:solidFill>
                  <a:schemeClr val="tx1"/>
                </a:solidFill>
                <a:effectLst/>
                <a:latin typeface="+mn-lt"/>
                <a:ea typeface="+mn-ea"/>
                <a:cs typeface="+mn-cs"/>
              </a:rPr>
              <a:t>he term “incidence” be removed from the Glossary, and the terms “prevalence” and “incidence” used in their common</a:t>
            </a:r>
            <a:r>
              <a:rPr lang="en-GB" sz="1000" kern="1200" baseline="0" dirty="0">
                <a:solidFill>
                  <a:schemeClr val="tx1"/>
                </a:solidFill>
                <a:effectLst/>
                <a:latin typeface="+mn-lt"/>
                <a:ea typeface="+mn-ea"/>
                <a:cs typeface="+mn-cs"/>
              </a:rPr>
              <a:t> dictionary sense</a:t>
            </a:r>
            <a:r>
              <a:rPr lang="en-GB" sz="1000" kern="1200" dirty="0">
                <a:solidFill>
                  <a:schemeClr val="tx1"/>
                </a:solidFill>
                <a:effectLst/>
                <a:latin typeface="+mn-lt"/>
                <a:ea typeface="+mn-ea"/>
                <a:cs typeface="+mn-cs"/>
              </a:rPr>
              <a:t>. </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4</a:t>
            </a:fld>
            <a:endParaRPr lang="en-US" altLang="en-US"/>
          </a:p>
        </p:txBody>
      </p:sp>
    </p:spTree>
    <p:extLst>
      <p:ext uri="{BB962C8B-B14F-4D97-AF65-F5344CB8AC3E}">
        <p14:creationId xmlns:p14="http://schemas.microsoft.com/office/powerpoint/2010/main" val="520595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788" y="5187735"/>
            <a:ext cx="5390305" cy="5389643"/>
          </a:xfrm>
        </p:spPr>
        <p:txBody>
          <a:bodyPr/>
          <a:lstStyle/>
          <a:p>
            <a:pPr marL="171450" lvl="0" indent="-171450">
              <a:buFont typeface="Arial" panose="020B0604020202020204" pitchFamily="34" charset="0"/>
              <a:buChar char="•"/>
            </a:pPr>
            <a:r>
              <a:rPr lang="en-GB" sz="900" kern="1200" dirty="0">
                <a:solidFill>
                  <a:schemeClr val="tx1"/>
                </a:solidFill>
                <a:effectLst/>
                <a:latin typeface="+mn-lt"/>
                <a:ea typeface="+mn-ea"/>
                <a:cs typeface="+mn-cs"/>
              </a:rPr>
              <a:t>There is a need for replacing “phytosanitary” with “official” in the current wording “phytosanitary action”, to clarify that an emergency action can target both regulated and non-regulated pests, and at the same time retain the notion that any emergency action should be taken under the authority of the NPPO. </a:t>
            </a:r>
            <a:endParaRPr lang="fr-FR" sz="9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900" kern="1200" dirty="0">
                <a:solidFill>
                  <a:schemeClr val="tx1"/>
                </a:solidFill>
                <a:effectLst/>
                <a:latin typeface="+mn-lt"/>
                <a:ea typeface="+mn-ea"/>
                <a:cs typeface="+mn-cs"/>
              </a:rPr>
              <a:t>In the definition, replacing “action” with “operation” is proposed for consistency with the definition of “phytosanitary action”, which is defined in the Glossary as “an official operation, such as inspection, testing, surveillance or treatment, undertaken to implement phytosanitary measures”.</a:t>
            </a:r>
          </a:p>
          <a:p>
            <a:pPr marL="171450" lvl="0" indent="-171450">
              <a:buFont typeface="Arial" panose="020B0604020202020204" pitchFamily="34" charset="0"/>
              <a:buChar char="•"/>
            </a:pPr>
            <a:r>
              <a:rPr lang="en-GB" sz="900" kern="1200" noProof="0" dirty="0">
                <a:solidFill>
                  <a:srgbClr val="FF0000"/>
                </a:solidFill>
                <a:effectLst/>
                <a:latin typeface="+mn-lt"/>
                <a:ea typeface="+mn-ea"/>
                <a:cs typeface="+mn-cs"/>
              </a:rPr>
              <a:t>With the word « phytosanitary » being replaced by « official », wording</a:t>
            </a:r>
            <a:r>
              <a:rPr lang="en-GB" sz="900" kern="1200" baseline="0" noProof="0" dirty="0">
                <a:solidFill>
                  <a:srgbClr val="FF0000"/>
                </a:solidFill>
                <a:effectLst/>
                <a:latin typeface="+mn-lt"/>
                <a:ea typeface="+mn-ea"/>
                <a:cs typeface="+mn-cs"/>
              </a:rPr>
              <a:t> is being added to explicitly state the purpose of an emergency action, namely « to prevent the entry, establishment or spread of a pest »; it is noted that a pest in question may be a regulated or a non-regulated pest, in consistency also with the change from « phytosanitary » to « official » (about the operation).</a:t>
            </a:r>
          </a:p>
          <a:p>
            <a:pPr marL="171450" lvl="0" indent="-171450">
              <a:buFont typeface="Arial" panose="020B0604020202020204" pitchFamily="34" charset="0"/>
              <a:buChar char="•"/>
            </a:pPr>
            <a:r>
              <a:rPr lang="en-GB" sz="900" kern="1200" baseline="0" noProof="0" dirty="0">
                <a:solidFill>
                  <a:srgbClr val="FF0000"/>
                </a:solidFill>
                <a:effectLst/>
                <a:latin typeface="+mn-lt"/>
                <a:ea typeface="+mn-ea"/>
                <a:cs typeface="+mn-cs"/>
              </a:rPr>
              <a:t>The word « phytosanitary » (about the situation) has been removed to avoid any confusion with situations where a « phytosanitary action » may be undertaken.</a:t>
            </a:r>
          </a:p>
          <a:p>
            <a:pPr marL="171450" lvl="0" indent="-171450">
              <a:buFont typeface="Arial" panose="020B0604020202020204" pitchFamily="34" charset="0"/>
              <a:buChar char="•"/>
            </a:pPr>
            <a:r>
              <a:rPr lang="en-GB" sz="900" kern="1200" baseline="0" noProof="0" dirty="0">
                <a:solidFill>
                  <a:srgbClr val="FF0000"/>
                </a:solidFill>
                <a:effectLst/>
                <a:latin typeface="+mn-lt"/>
                <a:ea typeface="+mn-ea"/>
                <a:cs typeface="+mn-cs"/>
              </a:rPr>
              <a:t>To distinctly characterize the situation in which an emergency action may be undertaken, </a:t>
            </a:r>
          </a:p>
          <a:p>
            <a:pPr marL="171450" lvl="0" indent="-171450">
              <a:buFontTx/>
              <a:buChar char="-"/>
            </a:pPr>
            <a:r>
              <a:rPr lang="en-GB" sz="900" kern="1200" baseline="0" noProof="0" dirty="0">
                <a:solidFill>
                  <a:srgbClr val="FF0000"/>
                </a:solidFill>
                <a:effectLst/>
                <a:latin typeface="+mn-lt"/>
                <a:ea typeface="+mn-ea"/>
                <a:cs typeface="+mn-cs"/>
              </a:rPr>
              <a:t>The word “phytosanitary” (about the situation) has been removed to avoid any confusion with situations where a “phytosanitary action” may be undertaken, and</a:t>
            </a:r>
          </a:p>
          <a:p>
            <a:pPr marL="171450" lvl="0" indent="-171450">
              <a:buFontTx/>
              <a:buChar char="-"/>
            </a:pPr>
            <a:r>
              <a:rPr lang="en-GB" sz="900" kern="1200" baseline="0" noProof="0" dirty="0">
                <a:solidFill>
                  <a:srgbClr val="FF0000"/>
                </a:solidFill>
                <a:effectLst/>
                <a:latin typeface="+mn-lt"/>
                <a:ea typeface="+mn-ea"/>
                <a:cs typeface="+mn-cs"/>
              </a:rPr>
              <a:t>The phrase « not addressed by existing phytosanitary measures » has been added, thereby clearly distinguishing the situation triggering an « emergency action » from the situation triggering a « phytosanitary action », where, according to its definition, operations are undertaken to implement (existing) phytosanitary measures.</a:t>
            </a:r>
            <a:endParaRPr lang="en-GB" sz="900" kern="1200" noProof="0" dirty="0">
              <a:solidFill>
                <a:srgbClr val="FF0000"/>
              </a:solidFill>
              <a:effectLst/>
              <a:latin typeface="+mn-lt"/>
              <a:ea typeface="+mn-ea"/>
              <a:cs typeface="+mn-cs"/>
            </a:endParaRPr>
          </a:p>
          <a:p>
            <a:pPr marL="171450" lvl="0" indent="-171450">
              <a:buFont typeface="Arial" panose="020B0604020202020204" pitchFamily="34" charset="0"/>
              <a:buChar char="•"/>
            </a:pPr>
            <a:r>
              <a:rPr lang="en-GB" sz="900" kern="1200" dirty="0">
                <a:solidFill>
                  <a:schemeClr val="tx1"/>
                </a:solidFill>
                <a:effectLst/>
                <a:latin typeface="+mn-lt"/>
                <a:ea typeface="+mn-ea"/>
                <a:cs typeface="+mn-cs"/>
              </a:rPr>
              <a:t>With the revision, the distinction is clarified as to how the terms “phytosanitary action” and “emergency action” should be used appropriately, namely:</a:t>
            </a:r>
            <a:endParaRPr lang="fr-FR" sz="900" kern="1200" dirty="0">
              <a:solidFill>
                <a:schemeClr val="tx1"/>
              </a:solidFill>
              <a:effectLst/>
              <a:latin typeface="+mn-lt"/>
              <a:ea typeface="+mn-ea"/>
              <a:cs typeface="+mn-cs"/>
            </a:endParaRPr>
          </a:p>
          <a:p>
            <a:pPr marL="0" lvl="0" indent="0">
              <a:buFont typeface="Arial" panose="020B0604020202020204" pitchFamily="34" charset="0"/>
              <a:buNone/>
            </a:pPr>
            <a:r>
              <a:rPr lang="fr-FR" sz="900" kern="1200" dirty="0">
                <a:solidFill>
                  <a:schemeClr val="tx1"/>
                </a:solidFill>
                <a:effectLst/>
                <a:latin typeface="+mn-lt"/>
                <a:ea typeface="+mn-ea"/>
                <a:cs typeface="+mn-cs"/>
              </a:rPr>
              <a:t>     -</a:t>
            </a:r>
            <a:r>
              <a:rPr lang="fr-FR" sz="900" kern="1200" baseline="0" dirty="0">
                <a:solidFill>
                  <a:schemeClr val="tx1"/>
                </a:solidFill>
                <a:effectLst/>
                <a:latin typeface="+mn-lt"/>
                <a:ea typeface="+mn-ea"/>
                <a:cs typeface="+mn-cs"/>
              </a:rPr>
              <a:t> </a:t>
            </a:r>
            <a:r>
              <a:rPr lang="en-GB" sz="900" kern="1200" dirty="0">
                <a:solidFill>
                  <a:schemeClr val="tx1"/>
                </a:solidFill>
                <a:effectLst/>
                <a:latin typeface="+mn-lt"/>
                <a:ea typeface="+mn-ea"/>
                <a:cs typeface="+mn-cs"/>
              </a:rPr>
              <a:t>the term “phytosanitary action” for operations undertaken to implement phytosanitary measures (e.g. in case of non-compliance of a consignment with phytosanitary import requirements);</a:t>
            </a:r>
            <a:endParaRPr lang="fr-FR" sz="900" kern="1200" dirty="0">
              <a:solidFill>
                <a:schemeClr val="tx1"/>
              </a:solidFill>
              <a:effectLst/>
              <a:latin typeface="+mn-lt"/>
              <a:ea typeface="+mn-ea"/>
              <a:cs typeface="+mn-cs"/>
            </a:endParaRPr>
          </a:p>
          <a:p>
            <a:pPr marL="0" lvl="0" indent="0">
              <a:buFont typeface="Arial" panose="020B0604020202020204" pitchFamily="34" charset="0"/>
              <a:buNone/>
            </a:pPr>
            <a:r>
              <a:rPr lang="fr-FR" sz="900" kern="1200" dirty="0">
                <a:solidFill>
                  <a:schemeClr val="tx1"/>
                </a:solidFill>
                <a:effectLst/>
                <a:latin typeface="+mn-lt"/>
                <a:ea typeface="+mn-ea"/>
                <a:cs typeface="+mn-cs"/>
              </a:rPr>
              <a:t>     -</a:t>
            </a:r>
            <a:r>
              <a:rPr lang="fr-FR" sz="900" kern="1200" baseline="0" dirty="0">
                <a:solidFill>
                  <a:schemeClr val="tx1"/>
                </a:solidFill>
                <a:effectLst/>
                <a:latin typeface="+mn-lt"/>
                <a:ea typeface="+mn-ea"/>
                <a:cs typeface="+mn-cs"/>
              </a:rPr>
              <a:t> </a:t>
            </a:r>
            <a:r>
              <a:rPr lang="en-GB" sz="900" kern="1200" dirty="0">
                <a:solidFill>
                  <a:schemeClr val="tx1"/>
                </a:solidFill>
                <a:effectLst/>
                <a:latin typeface="+mn-lt"/>
                <a:ea typeface="+mn-ea"/>
                <a:cs typeface="+mn-cs"/>
              </a:rPr>
              <a:t>the term “emergency action” for operations undertaken in new or unexpected </a:t>
            </a:r>
            <a:r>
              <a:rPr lang="en-GB" sz="900" kern="1200" baseline="0" dirty="0">
                <a:solidFill>
                  <a:schemeClr val="tx1"/>
                </a:solidFill>
                <a:effectLst/>
                <a:latin typeface="+mn-lt"/>
                <a:ea typeface="+mn-ea"/>
                <a:cs typeface="+mn-cs"/>
              </a:rPr>
              <a:t>situations</a:t>
            </a:r>
            <a:r>
              <a:rPr lang="en-GB" sz="900" kern="1200" dirty="0">
                <a:solidFill>
                  <a:schemeClr val="tx1"/>
                </a:solidFill>
                <a:effectLst/>
                <a:latin typeface="+mn-lt"/>
                <a:ea typeface="+mn-ea"/>
                <a:cs typeface="+mn-cs"/>
              </a:rPr>
              <a:t> </a:t>
            </a:r>
            <a:r>
              <a:rPr lang="en-GB" sz="900" kern="1200" dirty="0">
                <a:solidFill>
                  <a:srgbClr val="FF0000"/>
                </a:solidFill>
                <a:effectLst/>
                <a:latin typeface="+mn-lt"/>
                <a:ea typeface="+mn-ea"/>
                <a:cs typeface="+mn-cs"/>
              </a:rPr>
              <a:t>not addressed</a:t>
            </a:r>
            <a:r>
              <a:rPr lang="en-GB" sz="900" kern="1200" baseline="0" dirty="0">
                <a:solidFill>
                  <a:srgbClr val="FF0000"/>
                </a:solidFill>
                <a:effectLst/>
                <a:latin typeface="+mn-lt"/>
                <a:ea typeface="+mn-ea"/>
                <a:cs typeface="+mn-cs"/>
              </a:rPr>
              <a:t> by existing phytosanitary measures</a:t>
            </a:r>
            <a:r>
              <a:rPr lang="en-GB" sz="900" kern="1200" baseline="0" dirty="0">
                <a:solidFill>
                  <a:schemeClr val="tx1"/>
                </a:solidFill>
                <a:effectLst/>
                <a:latin typeface="+mn-lt"/>
                <a:ea typeface="+mn-ea"/>
                <a:cs typeface="+mn-cs"/>
              </a:rPr>
              <a:t>, such as the detection in an imported consignment of a pest not previously assesse</a:t>
            </a:r>
            <a:r>
              <a:rPr lang="en-GB" sz="900" kern="1200" dirty="0">
                <a:solidFill>
                  <a:schemeClr val="tx1"/>
                </a:solidFill>
                <a:effectLst/>
                <a:latin typeface="+mn-lt"/>
                <a:ea typeface="+mn-ea"/>
                <a:cs typeface="+mn-cs"/>
              </a:rPr>
              <a:t>d</a:t>
            </a:r>
            <a:r>
              <a:rPr lang="en-GB" sz="900" kern="1200" dirty="0">
                <a:solidFill>
                  <a:srgbClr val="FF0000"/>
                </a:solidFill>
                <a:effectLst/>
                <a:latin typeface="+mn-lt"/>
                <a:ea typeface="+mn-ea"/>
                <a:cs typeface="+mn-cs"/>
              </a:rPr>
              <a:t>, or not regulated for that particular host or pathway,</a:t>
            </a:r>
            <a:r>
              <a:rPr lang="en-GB" sz="900" kern="1200" baseline="0" dirty="0">
                <a:solidFill>
                  <a:srgbClr val="FF0000"/>
                </a:solidFill>
                <a:effectLst/>
                <a:latin typeface="+mn-lt"/>
                <a:ea typeface="+mn-ea"/>
                <a:cs typeface="+mn-cs"/>
              </a:rPr>
              <a:t> or the detection in an area of a pest that needs to be to be prevented from establishing or spreading following its recent entry</a:t>
            </a:r>
            <a:r>
              <a:rPr lang="en-GB" sz="900" kern="1200" dirty="0">
                <a:solidFill>
                  <a:srgbClr val="FF0000"/>
                </a:solidFill>
                <a:effectLst/>
                <a:latin typeface="+mn-lt"/>
                <a:ea typeface="+mn-ea"/>
                <a:cs typeface="+mn-cs"/>
              </a:rPr>
              <a:t>. Thus</a:t>
            </a:r>
            <a:r>
              <a:rPr lang="en-GB" sz="900" kern="1200" baseline="0" dirty="0">
                <a:solidFill>
                  <a:srgbClr val="FF0000"/>
                </a:solidFill>
                <a:effectLst/>
                <a:latin typeface="+mn-lt"/>
                <a:ea typeface="+mn-ea"/>
                <a:cs typeface="+mn-cs"/>
              </a:rPr>
              <a:t> the two concepts are disjunctive, the one not being a subset of the other.</a:t>
            </a:r>
            <a:endParaRPr lang="fr-FR" sz="900" kern="1200" dirty="0">
              <a:solidFill>
                <a:srgbClr val="FF0000"/>
              </a:solidFill>
              <a:effectLst/>
              <a:latin typeface="+mn-lt"/>
              <a:ea typeface="+mn-ea"/>
              <a:cs typeface="+mn-cs"/>
            </a:endParaRPr>
          </a:p>
          <a:p>
            <a:pPr marL="171450" indent="-171450">
              <a:buFont typeface="Arial" panose="020B0604020202020204" pitchFamily="34" charset="0"/>
              <a:buChar char="•"/>
            </a:pPr>
            <a:r>
              <a:rPr lang="en-GB" sz="900" kern="1200" dirty="0">
                <a:solidFill>
                  <a:srgbClr val="FF0000"/>
                </a:solidFill>
                <a:effectLst/>
                <a:latin typeface="+mn-lt"/>
                <a:ea typeface="+mn-ea"/>
                <a:cs typeface="+mn-cs"/>
              </a:rPr>
              <a:t>The proposed revision of the definition adequately</a:t>
            </a:r>
            <a:r>
              <a:rPr lang="en-GB" sz="900" kern="1200" baseline="0" dirty="0">
                <a:solidFill>
                  <a:srgbClr val="FF0000"/>
                </a:solidFill>
                <a:effectLst/>
                <a:latin typeface="+mn-lt"/>
                <a:ea typeface="+mn-ea"/>
                <a:cs typeface="+mn-cs"/>
              </a:rPr>
              <a:t> reflects the disjunctive use of the terms “emergency action” and “phytosanitary action”</a:t>
            </a:r>
            <a:r>
              <a:rPr lang="en-GB" sz="900" kern="1200" dirty="0">
                <a:solidFill>
                  <a:srgbClr val="FF0000"/>
                </a:solidFill>
                <a:effectLst/>
                <a:latin typeface="+mn-lt"/>
                <a:ea typeface="+mn-ea"/>
                <a:cs typeface="+mn-cs"/>
              </a:rPr>
              <a:t> in adopted ISPMs.</a:t>
            </a:r>
            <a:endParaRPr lang="fr-FR" sz="900" dirty="0">
              <a:solidFill>
                <a:srgbClr val="FF0000"/>
              </a:solidFill>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5</a:t>
            </a:fld>
            <a:endParaRPr lang="en-US" altLang="en-US"/>
          </a:p>
        </p:txBody>
      </p:sp>
    </p:spTree>
    <p:extLst>
      <p:ext uri="{BB962C8B-B14F-4D97-AF65-F5344CB8AC3E}">
        <p14:creationId xmlns:p14="http://schemas.microsoft.com/office/powerpoint/2010/main" val="2521911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788" y="5187735"/>
            <a:ext cx="5390305" cy="5051117"/>
          </a:xfrm>
        </p:spPr>
        <p:txBody>
          <a:bodyPr/>
          <a:lstStyle/>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“Detection survey” is used in several instances throughout ISPMs when referring to determining or verifying absence of a pest. </a:t>
            </a:r>
            <a:endParaRPr lang="fr-FR" sz="1000" kern="1200" dirty="0">
              <a:solidFill>
                <a:schemeClr val="tx1"/>
              </a:solidFill>
              <a:effectLst/>
              <a:latin typeface="+mn-lt"/>
              <a:ea typeface="+mn-ea"/>
              <a:cs typeface="+mn-cs"/>
            </a:endParaRPr>
          </a:p>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The objective of a detection survey is to determine whether a pest is present, meaning that presence and absence are equally possible outcomes of a detection survey and it can thus be used to determine that a pest is absent.</a:t>
            </a:r>
            <a:endParaRPr lang="fr-FR" sz="1000" kern="1200" dirty="0">
              <a:solidFill>
                <a:schemeClr val="tx1"/>
              </a:solidFill>
              <a:effectLst/>
              <a:latin typeface="+mn-lt"/>
              <a:ea typeface="+mn-ea"/>
              <a:cs typeface="+mn-cs"/>
            </a:endParaRPr>
          </a:p>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“If” in the definition already expresses the concept of absence, but without being as explicit as in the definitions of “survey”, “delimiting survey” and “surveillance”.</a:t>
            </a:r>
            <a:r>
              <a:rPr lang="en-GB" sz="1000" kern="1200" baseline="0" dirty="0">
                <a:solidFill>
                  <a:srgbClr val="FF0000"/>
                </a:solidFill>
                <a:effectLst/>
                <a:latin typeface="+mn-lt"/>
                <a:ea typeface="+mn-ea"/>
                <a:cs typeface="+mn-cs"/>
              </a:rPr>
              <a:t> </a:t>
            </a:r>
            <a:r>
              <a:rPr lang="en-GB" sz="1000" kern="1200" dirty="0">
                <a:solidFill>
                  <a:srgbClr val="FF0000"/>
                </a:solidFill>
                <a:effectLst/>
                <a:latin typeface="+mn-lt"/>
                <a:ea typeface="+mn-ea"/>
                <a:cs typeface="+mn-cs"/>
              </a:rPr>
              <a:t>As the wording “the presence</a:t>
            </a:r>
            <a:r>
              <a:rPr lang="en-GB" sz="1000" kern="1200" baseline="0" dirty="0">
                <a:solidFill>
                  <a:srgbClr val="FF0000"/>
                </a:solidFill>
                <a:effectLst/>
                <a:latin typeface="+mn-lt"/>
                <a:ea typeface="+mn-ea"/>
                <a:cs typeface="+mn-cs"/>
              </a:rPr>
              <a:t> or absence” should be used consistently</a:t>
            </a:r>
            <a:r>
              <a:rPr lang="en-GB" sz="1000" kern="1200" baseline="0" dirty="0">
                <a:solidFill>
                  <a:schemeClr val="tx1"/>
                </a:solidFill>
                <a:effectLst/>
                <a:latin typeface="+mn-lt"/>
                <a:ea typeface="+mn-ea"/>
                <a:cs typeface="+mn-cs"/>
              </a:rPr>
              <a:t>, i</a:t>
            </a:r>
            <a:r>
              <a:rPr lang="en-GB" sz="1000" kern="1200" dirty="0">
                <a:solidFill>
                  <a:schemeClr val="tx1"/>
                </a:solidFill>
                <a:effectLst/>
                <a:latin typeface="+mn-lt"/>
                <a:ea typeface="+mn-ea"/>
                <a:cs typeface="+mn-cs"/>
              </a:rPr>
              <a:t>t is suggested to replace the conditional “if pest are</a:t>
            </a:r>
            <a:r>
              <a:rPr lang="en-GB" sz="1000" kern="1200" baseline="0" dirty="0">
                <a:solidFill>
                  <a:schemeClr val="tx1"/>
                </a:solidFill>
                <a:effectLst/>
                <a:latin typeface="+mn-lt"/>
                <a:ea typeface="+mn-ea"/>
                <a:cs typeface="+mn-cs"/>
              </a:rPr>
              <a:t> present</a:t>
            </a:r>
            <a:r>
              <a:rPr lang="en-GB" sz="1000" kern="1200" dirty="0">
                <a:solidFill>
                  <a:schemeClr val="tx1"/>
                </a:solidFill>
                <a:effectLst/>
                <a:latin typeface="+mn-lt"/>
                <a:ea typeface="+mn-ea"/>
                <a:cs typeface="+mn-cs"/>
              </a:rPr>
              <a:t>” by the more</a:t>
            </a:r>
            <a:r>
              <a:rPr lang="en-GB" sz="1000" kern="1200" baseline="0" dirty="0">
                <a:solidFill>
                  <a:schemeClr val="tx1"/>
                </a:solidFill>
                <a:effectLst/>
                <a:latin typeface="+mn-lt"/>
                <a:ea typeface="+mn-ea"/>
                <a:cs typeface="+mn-cs"/>
              </a:rPr>
              <a:t> explicit wording “</a:t>
            </a:r>
            <a:r>
              <a:rPr lang="en-GB" sz="1000" kern="1200" baseline="0" dirty="0">
                <a:solidFill>
                  <a:srgbClr val="FF0000"/>
                </a:solidFill>
                <a:effectLst/>
                <a:latin typeface="+mn-lt"/>
                <a:ea typeface="+mn-ea"/>
                <a:cs typeface="+mn-cs"/>
              </a:rPr>
              <a:t>the</a:t>
            </a:r>
            <a:r>
              <a:rPr lang="en-GB" sz="1000" kern="1200" baseline="0" dirty="0">
                <a:solidFill>
                  <a:schemeClr val="tx1"/>
                </a:solidFill>
                <a:effectLst/>
                <a:latin typeface="+mn-lt"/>
                <a:ea typeface="+mn-ea"/>
                <a:cs typeface="+mn-cs"/>
              </a:rPr>
              <a:t> presence or absence of pests”</a:t>
            </a:r>
            <a:r>
              <a:rPr lang="en-GB" sz="1000" kern="1200" dirty="0">
                <a:solidFill>
                  <a:schemeClr val="tx1"/>
                </a:solidFill>
                <a:effectLst/>
                <a:latin typeface="+mn-lt"/>
                <a:ea typeface="+mn-ea"/>
                <a:cs typeface="+mn-cs"/>
              </a:rPr>
              <a:t>.</a:t>
            </a:r>
          </a:p>
          <a:p>
            <a:pPr marL="285321" indent="-285321">
              <a:spcAft>
                <a:spcPts val="600"/>
              </a:spcAft>
              <a:buFont typeface="Arial" panose="020B0604020202020204" pitchFamily="34" charset="0"/>
              <a:buChar char="•"/>
            </a:pPr>
            <a:r>
              <a:rPr lang="en-GB" sz="1000" kern="1200" dirty="0">
                <a:solidFill>
                  <a:srgbClr val="FF0000"/>
                </a:solidFill>
                <a:effectLst/>
                <a:latin typeface="+mn-lt"/>
                <a:ea typeface="+mn-ea"/>
                <a:cs typeface="+mn-cs"/>
              </a:rPr>
              <a:t>The recent revised definition of “survey” includes the wording</a:t>
            </a:r>
            <a:r>
              <a:rPr lang="en-GB" sz="1000" kern="1200" baseline="0" dirty="0">
                <a:solidFill>
                  <a:srgbClr val="FF0000"/>
                </a:solidFill>
                <a:effectLst/>
                <a:latin typeface="+mn-lt"/>
                <a:ea typeface="+mn-ea"/>
                <a:cs typeface="+mn-cs"/>
              </a:rPr>
              <a:t> </a:t>
            </a:r>
            <a:r>
              <a:rPr lang="en-GB" sz="1000" kern="1200" dirty="0">
                <a:solidFill>
                  <a:srgbClr val="FF0000"/>
                </a:solidFill>
                <a:effectLst/>
                <a:latin typeface="+mn-lt"/>
                <a:ea typeface="+mn-ea"/>
                <a:cs typeface="+mn-cs"/>
              </a:rPr>
              <a:t>“in an area, place of production or production site”. As “detection survey” is explicitly</a:t>
            </a:r>
            <a:r>
              <a:rPr lang="en-GB" sz="1000" kern="1200" baseline="0" dirty="0">
                <a:solidFill>
                  <a:srgbClr val="FF0000"/>
                </a:solidFill>
                <a:effectLst/>
                <a:latin typeface="+mn-lt"/>
                <a:ea typeface="+mn-ea"/>
                <a:cs typeface="+mn-cs"/>
              </a:rPr>
              <a:t> defined as a subset of “survey”, mentioning the spatial scope of a detection survey would be redundant, and the wording “in an area” is therefore deleted by this revision. This is in analogy to the fact that the temporal scope specified in the “survey” definition (i.e. “over a defined period”) is not being repeated in the definition of “detection survey”.</a:t>
            </a:r>
            <a:endParaRPr lang="fr-FR" sz="1000" kern="1200" dirty="0">
              <a:solidFill>
                <a:srgbClr val="FF0000"/>
              </a:solidFill>
              <a:effectLst/>
              <a:latin typeface="+mn-lt"/>
              <a:ea typeface="+mn-ea"/>
              <a:cs typeface="+mn-cs"/>
            </a:endParaRPr>
          </a:p>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The proposed revised definition of “detection survey” adequately reflects the use of the term in adopted ISPMs.</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6</a:t>
            </a:fld>
            <a:endParaRPr lang="en-US" altLang="en-US"/>
          </a:p>
        </p:txBody>
      </p:sp>
    </p:spTree>
    <p:extLst>
      <p:ext uri="{BB962C8B-B14F-4D97-AF65-F5344CB8AC3E}">
        <p14:creationId xmlns:p14="http://schemas.microsoft.com/office/powerpoint/2010/main" val="4261593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spcAft>
                <a:spcPts val="600"/>
              </a:spcAft>
            </a:pPr>
            <a:r>
              <a:rPr lang="en-US" sz="1000" dirty="0">
                <a:cs typeface="Arial" pitchFamily="34" charset="0"/>
              </a:rPr>
              <a:t>For more information on the 2019 and 2020 Draft Amendments to ISPM 5, please also refer to:</a:t>
            </a:r>
          </a:p>
          <a:p>
            <a:pPr marL="342386" indent="-342386">
              <a:spcAft>
                <a:spcPts val="600"/>
              </a:spcAft>
              <a:buFont typeface="Arial" panose="020B0604020202020204" pitchFamily="34" charset="0"/>
              <a:buChar char="•"/>
            </a:pPr>
            <a:r>
              <a:rPr lang="en-US" sz="1000" dirty="0">
                <a:cs typeface="Arial" pitchFamily="34" charset="0"/>
              </a:rPr>
              <a:t>The report</a:t>
            </a:r>
            <a:r>
              <a:rPr lang="en-US" sz="1000" dirty="0">
                <a:solidFill>
                  <a:srgbClr val="FF0000"/>
                </a:solidFill>
                <a:cs typeface="Arial" pitchFamily="34" charset="0"/>
              </a:rPr>
              <a:t>s</a:t>
            </a:r>
            <a:r>
              <a:rPr lang="en-US" sz="1000" dirty="0">
                <a:cs typeface="Arial" pitchFamily="34" charset="0"/>
              </a:rPr>
              <a:t> for the 2018 December </a:t>
            </a:r>
            <a:r>
              <a:rPr lang="en-US" sz="1000" dirty="0">
                <a:solidFill>
                  <a:srgbClr val="FF0000"/>
                </a:solidFill>
                <a:cs typeface="Arial" pitchFamily="34" charset="0"/>
              </a:rPr>
              <a:t>and 2019 November</a:t>
            </a:r>
            <a:r>
              <a:rPr lang="en-US" sz="1000" baseline="0" dirty="0">
                <a:solidFill>
                  <a:srgbClr val="FF0000"/>
                </a:solidFill>
                <a:cs typeface="Arial" pitchFamily="34" charset="0"/>
              </a:rPr>
              <a:t> </a:t>
            </a:r>
            <a:r>
              <a:rPr lang="en-US" sz="1000" dirty="0">
                <a:cs typeface="Arial" pitchFamily="34" charset="0"/>
              </a:rPr>
              <a:t>meeting</a:t>
            </a:r>
            <a:r>
              <a:rPr lang="en-US" sz="1000" dirty="0">
                <a:solidFill>
                  <a:srgbClr val="FF0000"/>
                </a:solidFill>
                <a:cs typeface="Arial" pitchFamily="34" charset="0"/>
              </a:rPr>
              <a:t>s</a:t>
            </a:r>
            <a:r>
              <a:rPr lang="en-US" sz="1000" dirty="0">
                <a:cs typeface="Arial" pitchFamily="34" charset="0"/>
              </a:rPr>
              <a:t> of the Technical Panel for the Glossary </a:t>
            </a:r>
            <a:r>
              <a:rPr lang="en-US" sz="1000" dirty="0">
                <a:solidFill>
                  <a:srgbClr val="FF0000"/>
                </a:solidFill>
                <a:cs typeface="Arial" pitchFamily="34" charset="0"/>
              </a:rPr>
              <a:t>(TPG)</a:t>
            </a:r>
            <a:r>
              <a:rPr lang="en-US" sz="1000" dirty="0">
                <a:cs typeface="Arial" pitchFamily="34" charset="0"/>
              </a:rPr>
              <a:t> are available at: https://www.ippc.int/en/core-activities/standards-setting/expert-drafting-groups/technical-panels/technical-panel-glossary-phytosanitary-terms-ispm-5/ </a:t>
            </a:r>
          </a:p>
          <a:p>
            <a:pPr marL="342386" indent="-342386" defTabSz="913028">
              <a:spcAft>
                <a:spcPts val="600"/>
              </a:spcAft>
              <a:buFont typeface="Arial" panose="020B0604020202020204" pitchFamily="34" charset="0"/>
              <a:buChar char="•"/>
              <a:defRPr/>
            </a:pPr>
            <a:r>
              <a:rPr lang="en-US" sz="1000" dirty="0">
                <a:cs typeface="Arial" pitchFamily="34" charset="0"/>
              </a:rPr>
              <a:t>The report for </a:t>
            </a:r>
            <a:r>
              <a:rPr lang="en-US" sz="1000" dirty="0">
                <a:solidFill>
                  <a:srgbClr val="FF0000"/>
                </a:solidFill>
                <a:cs typeface="Arial" pitchFamily="34" charset="0"/>
              </a:rPr>
              <a:t>the </a:t>
            </a:r>
            <a:r>
              <a:rPr lang="en-US" sz="1000" dirty="0">
                <a:cs typeface="Arial" pitchFamily="34" charset="0"/>
              </a:rPr>
              <a:t>2019 May </a:t>
            </a:r>
            <a:r>
              <a:rPr lang="en-US" sz="1000" dirty="0">
                <a:solidFill>
                  <a:srgbClr val="FF0000"/>
                </a:solidFill>
                <a:cs typeface="Arial" pitchFamily="34" charset="0"/>
              </a:rPr>
              <a:t>meeting of </a:t>
            </a:r>
            <a:r>
              <a:rPr lang="en-US" sz="1000" dirty="0">
                <a:cs typeface="Arial" pitchFamily="34" charset="0"/>
              </a:rPr>
              <a:t>the Standards Committee </a:t>
            </a:r>
            <a:r>
              <a:rPr lang="en-US" sz="1000" dirty="0">
                <a:solidFill>
                  <a:srgbClr val="FF0000"/>
                </a:solidFill>
                <a:cs typeface="Arial" pitchFamily="34" charset="0"/>
              </a:rPr>
              <a:t>(SC) is available at</a:t>
            </a:r>
            <a:r>
              <a:rPr lang="en-US" sz="1000" dirty="0">
                <a:cs typeface="Arial" pitchFamily="34" charset="0"/>
              </a:rPr>
              <a:t>: https://www.ippc.int/en/core-activities/standards-setting/standards-committee/</a:t>
            </a:r>
          </a:p>
          <a:p>
            <a:pPr marL="342386" indent="-342386" defTabSz="913028">
              <a:spcAft>
                <a:spcPts val="600"/>
              </a:spcAft>
              <a:buFont typeface="Arial" panose="020B0604020202020204" pitchFamily="34" charset="0"/>
              <a:buChar char="•"/>
              <a:defRPr/>
            </a:pPr>
            <a:r>
              <a:rPr lang="en-US" sz="1000" dirty="0">
                <a:cs typeface="Arial" pitchFamily="34" charset="0"/>
              </a:rPr>
              <a:t>The report for</a:t>
            </a:r>
            <a:r>
              <a:rPr lang="en-US" sz="1000" baseline="0" dirty="0">
                <a:cs typeface="Arial" pitchFamily="34" charset="0"/>
              </a:rPr>
              <a:t> the </a:t>
            </a:r>
            <a:r>
              <a:rPr lang="en-US" sz="1000" dirty="0">
                <a:cs typeface="Arial" pitchFamily="34" charset="0"/>
              </a:rPr>
              <a:t>OCS review</a:t>
            </a:r>
            <a:r>
              <a:rPr lang="en-US" sz="1000" baseline="0" dirty="0">
                <a:cs typeface="Arial" pitchFamily="34" charset="0"/>
              </a:rPr>
              <a:t> of the draft 2020 Amendments that took place from 27 April to 03 May 2020 and the subsequent review of the draft via e-decision that took place from 11 to 18 May 2020.</a:t>
            </a:r>
          </a:p>
          <a:p>
            <a:pPr marL="342386" indent="-342386" defTabSz="913028">
              <a:spcAft>
                <a:spcPts val="600"/>
              </a:spcAft>
              <a:buFont typeface="Arial" panose="020B0604020202020204" pitchFamily="34" charset="0"/>
              <a:buChar char="•"/>
              <a:defRPr/>
            </a:pPr>
            <a:r>
              <a:rPr lang="en-US" sz="1000" baseline="0" dirty="0">
                <a:solidFill>
                  <a:srgbClr val="FF0000"/>
                </a:solidFill>
                <a:cs typeface="Arial" pitchFamily="34" charset="0"/>
              </a:rPr>
              <a:t>The compiled comments from the first consultation are available at: https://www.ippc.int/fr/core-activities/standards-setting/member-consultation-draft-ispms/</a:t>
            </a:r>
          </a:p>
          <a:p>
            <a:pPr marL="342386" indent="-342386">
              <a:spcAft>
                <a:spcPts val="600"/>
              </a:spcAft>
              <a:buFont typeface="Arial" panose="020B0604020202020204" pitchFamily="34" charset="0"/>
              <a:buChar char="•"/>
            </a:pPr>
            <a:r>
              <a:rPr lang="en-US" sz="1000" dirty="0">
                <a:solidFill>
                  <a:srgbClr val="FF0000"/>
                </a:solidFill>
                <a:cs typeface="Arial" pitchFamily="34" charset="0"/>
              </a:rPr>
              <a:t>The report for the 2020 December meeting of the Technical Panel for the Glossary (TPG) is available at: https://www.ippc.int/fr/core-activities/standards-setting/expert-drafting-groups/technical-panels/technical-panel-glossary-phytosanitary-terms-ispm-5/</a:t>
            </a:r>
          </a:p>
          <a:p>
            <a:pPr marL="342386" indent="-342386">
              <a:spcAft>
                <a:spcPts val="600"/>
              </a:spcAft>
              <a:buFont typeface="Arial" panose="020B0604020202020204" pitchFamily="34" charset="0"/>
              <a:buChar char="•"/>
            </a:pPr>
            <a:r>
              <a:rPr lang="en-US" sz="1000" dirty="0">
                <a:solidFill>
                  <a:srgbClr val="FF0000"/>
                </a:solidFill>
                <a:cs typeface="Arial" pitchFamily="34" charset="0"/>
              </a:rPr>
              <a:t>The report for the 2021 May meeting of the Standards Committee Working</a:t>
            </a:r>
            <a:r>
              <a:rPr lang="en-US" sz="1000" baseline="0" dirty="0">
                <a:solidFill>
                  <a:srgbClr val="FF0000"/>
                </a:solidFill>
                <a:cs typeface="Arial" pitchFamily="34" charset="0"/>
              </a:rPr>
              <a:t> Group</a:t>
            </a:r>
            <a:r>
              <a:rPr lang="en-US" sz="1000" dirty="0">
                <a:solidFill>
                  <a:srgbClr val="FF0000"/>
                </a:solidFill>
                <a:cs typeface="Arial" pitchFamily="34" charset="0"/>
              </a:rPr>
              <a:t> (SC-7) is available at: https://www.ippc.int/en/core-activities/standards-setting/standards-committee/</a:t>
            </a:r>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4111487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83834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Draft</a:t>
            </a:r>
            <a:r>
              <a:rPr lang="en-US" baseline="0" dirty="0" smtClean="0">
                <a:solidFill>
                  <a:srgbClr val="00825F"/>
                </a:solidFill>
              </a:rPr>
              <a:t> 2019 and 2020 amendments to ISPM 5: Glossary of phytosanitary terms (1994-001)</a:t>
            </a:r>
            <a:endParaRPr lang="en-US" dirty="0">
              <a:solidFill>
                <a:srgbClr val="00825F"/>
              </a:solidFill>
            </a:endParaRPr>
          </a:p>
        </p:txBody>
      </p:sp>
      <p:pic>
        <p:nvPicPr>
          <p:cNvPr id="10" name="Immagine 9">
            <a:extLst>
              <a:ext uri="{FF2B5EF4-FFF2-40B4-BE49-F238E27FC236}">
                <a16:creationId xmlns=""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 xmlns:a16="http://schemas.microsoft.com/office/drawing/2014/main" id="{1EBFC24B-5A00-3A48-A356-A78F1A7ABB14}"/>
              </a:ext>
            </a:extLst>
          </p:cNvPr>
          <p:cNvSpPr txBox="1"/>
          <p:nvPr userDrawn="1"/>
        </p:nvSpPr>
        <p:spPr>
          <a:xfrm>
            <a:off x="10363200" y="6413091"/>
            <a:ext cx="18288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/8</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 xmlns:a16="http://schemas.microsoft.com/office/drawing/2014/main" id="{7F00055F-E0E9-4F4D-B87B-8E8D531A57DF}"/>
              </a:ext>
            </a:extLst>
          </p:cNvPr>
          <p:cNvSpPr>
            <a:spLocks noGrp="1"/>
          </p:cNvSpPr>
          <p:nvPr>
            <p:ph type="ctrTitle"/>
          </p:nvPr>
        </p:nvSpPr>
        <p:spPr>
          <a:xfrm>
            <a:off x="0" y="1295400"/>
            <a:ext cx="11887200" cy="1600200"/>
          </a:xfrm>
        </p:spPr>
        <p:txBody>
          <a:bodyPr/>
          <a:lstStyle/>
          <a:p>
            <a:r>
              <a:rPr lang="fr-FR" sz="3600" dirty="0"/>
              <a:t>PROJET d'amendements 2019 et 2020 à la NIMP 5 : Glossaire des termes </a:t>
            </a:r>
            <a:r>
              <a:rPr lang="fr-FR" sz="3600" dirty="0" smtClean="0"/>
              <a:t>phytosanitaires </a:t>
            </a:r>
            <a:r>
              <a:rPr lang="en-GB" sz="3600" dirty="0" smtClean="0"/>
              <a:t>(1994-001)</a:t>
            </a:r>
            <a:endParaRPr lang="x-none" sz="3600" dirty="0"/>
          </a:p>
        </p:txBody>
      </p:sp>
      <p:sp>
        <p:nvSpPr>
          <p:cNvPr id="9" name="Subtitle 8">
            <a:extLst>
              <a:ext uri="{FF2B5EF4-FFF2-40B4-BE49-F238E27FC236}">
                <a16:creationId xmlns="" xmlns:a16="http://schemas.microsoft.com/office/drawing/2014/main" id="{B80FD00C-FDF7-C641-83A3-7A869D10956B}"/>
              </a:ext>
            </a:extLst>
          </p:cNvPr>
          <p:cNvSpPr>
            <a:spLocks noGrp="1"/>
          </p:cNvSpPr>
          <p:nvPr>
            <p:ph type="subTitle" idx="1"/>
          </p:nvPr>
        </p:nvSpPr>
        <p:spPr>
          <a:xfrm>
            <a:off x="381000" y="3200400"/>
            <a:ext cx="10363200" cy="457200"/>
          </a:xfrm>
        </p:spPr>
        <p:txBody>
          <a:bodyPr/>
          <a:lstStyle/>
          <a:p>
            <a:r>
              <a:rPr lang="fr-FR" dirty="0">
                <a:solidFill>
                  <a:srgbClr val="FF0000"/>
                </a:solidFill>
              </a:rPr>
              <a:t>Deuxième</a:t>
            </a:r>
            <a:r>
              <a:rPr lang="fr-FR" dirty="0"/>
              <a:t> consultation </a:t>
            </a:r>
            <a:r>
              <a:rPr lang="fr-FR" dirty="0" smtClean="0"/>
              <a:t>1er </a:t>
            </a:r>
            <a:r>
              <a:rPr lang="fr-FR" dirty="0"/>
              <a:t>juillet au 30 septembre 2021</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eft Arrow 4"/>
          <p:cNvSpPr/>
          <p:nvPr/>
        </p:nvSpPr>
        <p:spPr>
          <a:xfrm rot="10800000">
            <a:off x="4335047" y="4588812"/>
            <a:ext cx="877417" cy="562225"/>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 name="Left Arrow 4"/>
          <p:cNvSpPr/>
          <p:nvPr/>
        </p:nvSpPr>
        <p:spPr>
          <a:xfrm rot="10800000">
            <a:off x="6670835" y="2057821"/>
            <a:ext cx="884245" cy="562225"/>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Freeform 5"/>
          <p:cNvSpPr/>
          <p:nvPr/>
        </p:nvSpPr>
        <p:spPr>
          <a:xfrm>
            <a:off x="7682775" y="1524085"/>
            <a:ext cx="3747223" cy="1826648"/>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3">
              <a:lumMod val="20000"/>
              <a:lumOff val="80000"/>
            </a:schemeClr>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a:lnSpc>
                <a:spcPct val="90000"/>
              </a:lnSpc>
            </a:pPr>
            <a:r>
              <a:rPr lang="fr-FR" altLang="ja-JP" sz="2000" dirty="0">
                <a:solidFill>
                  <a:schemeClr val="tx1"/>
                </a:solidFill>
                <a:latin typeface="Arial" panose="020B0604020202020204" pitchFamily="34" charset="0"/>
                <a:cs typeface="Arial" panose="020B0604020202020204" pitchFamily="34" charset="0"/>
              </a:rPr>
              <a:t>Pour cette raison, assurez-vous de n'utiliser que </a:t>
            </a:r>
            <a:r>
              <a:rPr lang="fr-FR" altLang="ja-JP" sz="2000" b="1" dirty="0">
                <a:solidFill>
                  <a:schemeClr val="tx1"/>
                </a:solidFill>
                <a:latin typeface="Arial" panose="020B0604020202020204" pitchFamily="34" charset="0"/>
                <a:cs typeface="Arial" panose="020B0604020202020204" pitchFamily="34" charset="0"/>
              </a:rPr>
              <a:t>la dernière version</a:t>
            </a:r>
            <a:r>
              <a:rPr lang="fr-FR" altLang="ja-JP" sz="2000" dirty="0">
                <a:solidFill>
                  <a:schemeClr val="tx1"/>
                </a:solidFill>
                <a:latin typeface="Arial" panose="020B0604020202020204" pitchFamily="34" charset="0"/>
                <a:cs typeface="Arial" panose="020B0604020202020204" pitchFamily="34" charset="0"/>
              </a:rPr>
              <a:t> du </a:t>
            </a:r>
            <a:r>
              <a:rPr lang="fr-FR" altLang="ja-JP" sz="2000" dirty="0" smtClean="0">
                <a:solidFill>
                  <a:schemeClr val="tx1"/>
                </a:solidFill>
                <a:latin typeface="Arial" panose="020B0604020202020204" pitchFamily="34" charset="0"/>
                <a:cs typeface="Arial" panose="020B0604020202020204" pitchFamily="34" charset="0"/>
              </a:rPr>
              <a:t>Glossaire </a:t>
            </a:r>
          </a:p>
          <a:p>
            <a:pPr indent="-457209" algn="ctr">
              <a:lnSpc>
                <a:spcPct val="90000"/>
              </a:lnSpc>
            </a:pPr>
            <a:r>
              <a:rPr lang="en-US" altLang="ja-JP" sz="2000" dirty="0" smtClean="0">
                <a:solidFill>
                  <a:schemeClr val="tx1"/>
                </a:solidFill>
                <a:latin typeface="Arial" panose="020B0604020202020204" pitchFamily="34" charset="0"/>
                <a:cs typeface="Arial" panose="020B0604020202020204" pitchFamily="34" charset="0"/>
              </a:rPr>
              <a:t>(</a:t>
            </a:r>
            <a:r>
              <a:rPr lang="en-US" altLang="ja-JP" sz="2000" dirty="0" err="1" smtClean="0">
                <a:solidFill>
                  <a:schemeClr val="tx1"/>
                </a:solidFill>
                <a:latin typeface="Arial" panose="020B0604020202020204" pitchFamily="34" charset="0"/>
                <a:cs typeface="Arial" panose="020B0604020202020204" pitchFamily="34" charset="0"/>
              </a:rPr>
              <a:t>disponible</a:t>
            </a:r>
            <a:r>
              <a:rPr lang="en-US" altLang="ja-JP" sz="2000" dirty="0" smtClean="0">
                <a:solidFill>
                  <a:schemeClr val="tx1"/>
                </a:solidFill>
                <a:latin typeface="Arial" panose="020B0604020202020204" pitchFamily="34" charset="0"/>
                <a:cs typeface="Arial" panose="020B0604020202020204" pitchFamily="34" charset="0"/>
              </a:rPr>
              <a:t> au </a:t>
            </a:r>
            <a:r>
              <a:rPr lang="en-US" altLang="ja-JP" sz="2000" b="1" dirty="0" smtClean="0">
                <a:solidFill>
                  <a:schemeClr val="tx1"/>
                </a:solidFill>
                <a:latin typeface="Arial" panose="020B0604020202020204" pitchFamily="34" charset="0"/>
                <a:cs typeface="Arial" panose="020B0604020202020204" pitchFamily="34" charset="0"/>
                <a:hlinkClick r:id="rId3"/>
              </a:rPr>
              <a:t>www.ippc.int</a:t>
            </a:r>
            <a:r>
              <a:rPr lang="en-US" altLang="ja-JP" sz="2000" dirty="0">
                <a:solidFill>
                  <a:schemeClr val="tx1"/>
                </a:solidFill>
                <a:latin typeface="Arial" panose="020B0604020202020204" pitchFamily="34" charset="0"/>
                <a:cs typeface="Arial" panose="020B0604020202020204" pitchFamily="34" charset="0"/>
              </a:rPr>
              <a:t>)!</a:t>
            </a:r>
          </a:p>
        </p:txBody>
      </p:sp>
      <p:sp>
        <p:nvSpPr>
          <p:cNvPr id="7" name="Left Arrow 6"/>
          <p:cNvSpPr/>
          <p:nvPr/>
        </p:nvSpPr>
        <p:spPr>
          <a:xfrm rot="17763943">
            <a:off x="1911524" y="3044589"/>
            <a:ext cx="826250" cy="643988"/>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Freeform 7"/>
          <p:cNvSpPr/>
          <p:nvPr/>
        </p:nvSpPr>
        <p:spPr>
          <a:xfrm>
            <a:off x="457201" y="4030489"/>
            <a:ext cx="3847948" cy="1843523"/>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a:spcAft>
                <a:spcPts val="600"/>
              </a:spcAft>
            </a:pPr>
            <a:r>
              <a:rPr lang="fr-FR" altLang="ja-JP" sz="2000" kern="900" dirty="0">
                <a:solidFill>
                  <a:schemeClr val="tx1"/>
                </a:solidFill>
                <a:latin typeface="Arial" panose="020B0604020202020204" pitchFamily="34" charset="0"/>
                <a:cs typeface="Arial" panose="020B0604020202020204" pitchFamily="34" charset="0"/>
              </a:rPr>
              <a:t>Dans </a:t>
            </a:r>
            <a:r>
              <a:rPr lang="fr-FR" altLang="ja-JP" sz="2000" b="1" kern="900" dirty="0">
                <a:solidFill>
                  <a:schemeClr val="tx1"/>
                </a:solidFill>
                <a:latin typeface="Arial" panose="020B0604020202020204" pitchFamily="34" charset="0"/>
                <a:cs typeface="Arial" panose="020B0604020202020204" pitchFamily="34" charset="0"/>
              </a:rPr>
              <a:t>le projet d'amendements 2019 et 2020 à la NIMP 5</a:t>
            </a:r>
            <a:r>
              <a:rPr lang="fr-FR" altLang="ja-JP" sz="2000" kern="900" dirty="0">
                <a:solidFill>
                  <a:schemeClr val="tx1"/>
                </a:solidFill>
                <a:latin typeface="Arial" panose="020B0604020202020204" pitchFamily="34" charset="0"/>
                <a:cs typeface="Arial" panose="020B0604020202020204" pitchFamily="34" charset="0"/>
              </a:rPr>
              <a:t>, les propositions sont </a:t>
            </a:r>
            <a:r>
              <a:rPr lang="en-US" altLang="ja-JP" sz="2000" kern="900" dirty="0" smtClean="0">
                <a:solidFill>
                  <a:schemeClr val="tx1"/>
                </a:solidFill>
                <a:latin typeface="Arial" panose="020B0604020202020204" pitchFamily="34" charset="0"/>
                <a:cs typeface="Arial" panose="020B0604020202020204" pitchFamily="34" charset="0"/>
              </a:rPr>
              <a:t>:</a:t>
            </a:r>
            <a:endParaRPr lang="en-US" altLang="ja-JP" sz="2000" kern="900" dirty="0">
              <a:solidFill>
                <a:schemeClr val="tx1"/>
              </a:solidFill>
              <a:latin typeface="Arial" panose="020B0604020202020204" pitchFamily="34" charset="0"/>
              <a:cs typeface="Arial" panose="020B0604020202020204" pitchFamily="34" charset="0"/>
            </a:endParaRPr>
          </a:p>
          <a:p>
            <a:pPr algn="ctr">
              <a:lnSpc>
                <a:spcPct val="90000"/>
              </a:lnSpc>
            </a:pPr>
            <a:r>
              <a:rPr lang="en-US" altLang="ja-JP" sz="2000" b="1" dirty="0">
                <a:solidFill>
                  <a:schemeClr val="tx1"/>
                </a:solidFill>
                <a:latin typeface="Arial" panose="020B0604020202020204" pitchFamily="34" charset="0"/>
                <a:cs typeface="Arial" panose="020B0604020202020204" pitchFamily="34" charset="0"/>
              </a:rPr>
              <a:t>0 addition</a:t>
            </a:r>
            <a:r>
              <a:rPr lang="en-US" altLang="ja-JP" sz="2000" b="1" dirty="0">
                <a:solidFill>
                  <a:srgbClr val="FF0000"/>
                </a:solidFill>
                <a:latin typeface="Arial" panose="020B0604020202020204" pitchFamily="34" charset="0"/>
                <a:cs typeface="Arial" panose="020B0604020202020204" pitchFamily="34" charset="0"/>
              </a:rPr>
              <a:t> </a:t>
            </a:r>
          </a:p>
          <a:p>
            <a:pPr algn="ctr">
              <a:lnSpc>
                <a:spcPct val="90000"/>
              </a:lnSpc>
            </a:pPr>
            <a:r>
              <a:rPr lang="en-US" altLang="ja-JP" sz="2000" b="1" dirty="0">
                <a:solidFill>
                  <a:schemeClr val="tx1"/>
                </a:solidFill>
                <a:latin typeface="Arial" panose="020B0604020202020204" pitchFamily="34" charset="0"/>
                <a:cs typeface="Arial" panose="020B0604020202020204" pitchFamily="34" charset="0"/>
              </a:rPr>
              <a:t>1 </a:t>
            </a:r>
            <a:r>
              <a:rPr lang="en-US" altLang="ja-JP" sz="2000" b="1" dirty="0" smtClean="0">
                <a:solidFill>
                  <a:schemeClr val="tx1"/>
                </a:solidFill>
                <a:latin typeface="Arial" panose="020B0604020202020204" pitchFamily="34" charset="0"/>
                <a:cs typeface="Arial" panose="020B0604020202020204" pitchFamily="34" charset="0"/>
              </a:rPr>
              <a:t>suppression</a:t>
            </a:r>
            <a:endParaRPr lang="en-US" altLang="ja-JP" sz="2000" b="1" dirty="0">
              <a:solidFill>
                <a:schemeClr val="tx1"/>
              </a:solidFill>
              <a:latin typeface="Arial" panose="020B0604020202020204" pitchFamily="34" charset="0"/>
              <a:cs typeface="Arial" panose="020B0604020202020204" pitchFamily="34" charset="0"/>
            </a:endParaRPr>
          </a:p>
          <a:p>
            <a:pPr algn="ctr">
              <a:lnSpc>
                <a:spcPct val="90000"/>
              </a:lnSpc>
            </a:pPr>
            <a:r>
              <a:rPr lang="en-US" altLang="ja-JP" sz="2000" b="1" dirty="0">
                <a:solidFill>
                  <a:schemeClr val="tx1"/>
                </a:solidFill>
                <a:latin typeface="Arial" panose="020B0604020202020204" pitchFamily="34" charset="0"/>
                <a:cs typeface="Arial" panose="020B0604020202020204" pitchFamily="34" charset="0"/>
              </a:rPr>
              <a:t>3 </a:t>
            </a:r>
            <a:r>
              <a:rPr lang="en-US" altLang="ja-JP" sz="2000" b="1" dirty="0">
                <a:solidFill>
                  <a:srgbClr val="FF0000"/>
                </a:solidFill>
                <a:latin typeface="Arial" panose="020B0604020202020204" pitchFamily="34" charset="0"/>
                <a:cs typeface="Arial" panose="020B0604020202020204" pitchFamily="34" charset="0"/>
              </a:rPr>
              <a:t>-&gt; 2 </a:t>
            </a:r>
            <a:r>
              <a:rPr lang="en-US" altLang="ja-JP" sz="2000" b="1" dirty="0" err="1" smtClean="0">
                <a:solidFill>
                  <a:schemeClr val="tx1"/>
                </a:solidFill>
                <a:latin typeface="Arial" panose="020B0604020202020204" pitchFamily="34" charset="0"/>
                <a:cs typeface="Arial" panose="020B0604020202020204" pitchFamily="34" charset="0"/>
              </a:rPr>
              <a:t>révisions</a:t>
            </a:r>
            <a:endParaRPr lang="en-US" altLang="ja-JP" sz="2000" b="1" dirty="0">
              <a:solidFill>
                <a:schemeClr val="tx1"/>
              </a:solidFill>
              <a:latin typeface="Arial" panose="020B0604020202020204" pitchFamily="34" charset="0"/>
              <a:cs typeface="Arial" panose="020B0604020202020204" pitchFamily="34" charset="0"/>
            </a:endParaRPr>
          </a:p>
        </p:txBody>
      </p:sp>
      <p:sp>
        <p:nvSpPr>
          <p:cNvPr id="9" name="Freeform 8"/>
          <p:cNvSpPr/>
          <p:nvPr/>
        </p:nvSpPr>
        <p:spPr>
          <a:xfrm>
            <a:off x="838200" y="1524000"/>
            <a:ext cx="5802500" cy="1826094"/>
          </a:xfrm>
          <a:custGeom>
            <a:avLst/>
            <a:gdLst>
              <a:gd name="connsiteX0" fmla="*/ 0 w 1784985"/>
              <a:gd name="connsiteY0" fmla="*/ 892493 h 1784985"/>
              <a:gd name="connsiteX1" fmla="*/ 892493 w 1784985"/>
              <a:gd name="connsiteY1" fmla="*/ 0 h 1784985"/>
              <a:gd name="connsiteX2" fmla="*/ 1784986 w 1784985"/>
              <a:gd name="connsiteY2" fmla="*/ 892493 h 1784985"/>
              <a:gd name="connsiteX3" fmla="*/ 892493 w 1784985"/>
              <a:gd name="connsiteY3" fmla="*/ 1784986 h 1784985"/>
              <a:gd name="connsiteX4" fmla="*/ 0 w 1784985"/>
              <a:gd name="connsiteY4" fmla="*/ 892493 h 178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4985" h="1784985">
                <a:moveTo>
                  <a:pt x="0" y="892493"/>
                </a:moveTo>
                <a:cubicBezTo>
                  <a:pt x="0" y="399583"/>
                  <a:pt x="399583" y="0"/>
                  <a:pt x="892493" y="0"/>
                </a:cubicBezTo>
                <a:cubicBezTo>
                  <a:pt x="1385403" y="0"/>
                  <a:pt x="1784986" y="399583"/>
                  <a:pt x="1784986" y="892493"/>
                </a:cubicBezTo>
                <a:cubicBezTo>
                  <a:pt x="1784986" y="1385403"/>
                  <a:pt x="1385403" y="1784986"/>
                  <a:pt x="892493" y="1784986"/>
                </a:cubicBezTo>
                <a:cubicBezTo>
                  <a:pt x="399583" y="1784986"/>
                  <a:pt x="0" y="1385403"/>
                  <a:pt x="0" y="892493"/>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lIns="276010" tIns="276010" rIns="276010" bIns="276010" spcCol="1270" anchor="ctr"/>
          <a:lstStyle/>
          <a:p>
            <a:pPr indent="-457209" algn="ctr">
              <a:lnSpc>
                <a:spcPct val="90000"/>
              </a:lnSpc>
            </a:pPr>
            <a:r>
              <a:rPr lang="fr-FR" altLang="ja-JP" sz="2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 glossaire est constamment mis à jour. Cela peut impliquer :</a:t>
            </a:r>
          </a:p>
          <a:p>
            <a:pPr indent="-457209" algn="ctr">
              <a:lnSpc>
                <a:spcPct val="90000"/>
              </a:lnSpc>
            </a:pPr>
            <a:r>
              <a:rPr lang="fr-FR" altLang="ja-JP"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ajouts, révisions, suppressions</a:t>
            </a:r>
            <a:endParaRPr lang="en-US" altLang="ja-JP"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Freeform 7"/>
          <p:cNvSpPr/>
          <p:nvPr/>
        </p:nvSpPr>
        <p:spPr>
          <a:xfrm>
            <a:off x="5417358" y="4030488"/>
            <a:ext cx="6012641" cy="1843525"/>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marL="285756" indent="-285756">
              <a:lnSpc>
                <a:spcPct val="90000"/>
              </a:lnSpc>
              <a:spcAft>
                <a:spcPts val="500"/>
              </a:spcAft>
              <a:buFont typeface="Arial" panose="020B0604020202020204" pitchFamily="34" charset="0"/>
              <a:buChar char="•"/>
            </a:pPr>
            <a:r>
              <a:rPr lang="en-US" altLang="ja-JP" sz="2000" b="1" dirty="0" smtClean="0">
                <a:solidFill>
                  <a:schemeClr val="tx1"/>
                </a:solidFill>
                <a:latin typeface="Arial" panose="020B0604020202020204" pitchFamily="34" charset="0"/>
                <a:cs typeface="Arial" panose="020B0604020202020204" pitchFamily="34" charset="0"/>
              </a:rPr>
              <a:t>Première consultation</a:t>
            </a:r>
            <a:r>
              <a:rPr lang="en-US" altLang="ja-JP" sz="2000" dirty="0">
                <a:solidFill>
                  <a:schemeClr val="tx1"/>
                </a:solidFill>
                <a:latin typeface="Arial" panose="020B0604020202020204" pitchFamily="34" charset="0"/>
                <a:cs typeface="Arial" panose="020B0604020202020204" pitchFamily="34" charset="0"/>
              </a:rPr>
              <a:t>: </a:t>
            </a:r>
            <a:br>
              <a:rPr lang="en-US" altLang="ja-JP" sz="2000" dirty="0">
                <a:solidFill>
                  <a:schemeClr val="tx1"/>
                </a:solidFill>
                <a:latin typeface="Arial" panose="020B0604020202020204" pitchFamily="34" charset="0"/>
                <a:cs typeface="Arial" panose="020B0604020202020204" pitchFamily="34" charset="0"/>
              </a:rPr>
            </a:br>
            <a:r>
              <a:rPr lang="fr-FR" altLang="ja-JP" sz="2000" dirty="0">
                <a:solidFill>
                  <a:schemeClr val="tx1"/>
                </a:solidFill>
                <a:latin typeface="Arial" panose="020B0604020202020204" pitchFamily="34" charset="0"/>
                <a:cs typeface="Arial" panose="020B0604020202020204" pitchFamily="34" charset="0"/>
              </a:rPr>
              <a:t>1 juillet au 30 septembre </a:t>
            </a:r>
            <a:r>
              <a:rPr lang="en-US" altLang="ja-JP" sz="2000" dirty="0" smtClean="0">
                <a:solidFill>
                  <a:schemeClr val="tx1"/>
                </a:solidFill>
                <a:latin typeface="Arial" panose="020B0604020202020204" pitchFamily="34" charset="0"/>
                <a:cs typeface="Arial" panose="020B0604020202020204" pitchFamily="34" charset="0"/>
              </a:rPr>
              <a:t>2020</a:t>
            </a:r>
            <a:endParaRPr lang="en-US" altLang="ja-JP" sz="2000" dirty="0">
              <a:solidFill>
                <a:schemeClr val="tx1"/>
              </a:solidFill>
              <a:latin typeface="Arial" panose="020B0604020202020204" pitchFamily="34" charset="0"/>
              <a:cs typeface="Arial" panose="020B0604020202020204" pitchFamily="34" charset="0"/>
            </a:endParaRPr>
          </a:p>
          <a:p>
            <a:pPr marL="285756" indent="-285756">
              <a:lnSpc>
                <a:spcPct val="90000"/>
              </a:lnSpc>
              <a:spcAft>
                <a:spcPts val="500"/>
              </a:spcAft>
              <a:buFont typeface="Arial" panose="020B0604020202020204" pitchFamily="34" charset="0"/>
              <a:buChar char="•"/>
            </a:pPr>
            <a:r>
              <a:rPr lang="en-US" altLang="ja-JP" sz="2000" b="1" dirty="0">
                <a:solidFill>
                  <a:srgbClr val="FF0000"/>
                </a:solidFill>
                <a:latin typeface="Arial" panose="020B0604020202020204" pitchFamily="34" charset="0"/>
                <a:cs typeface="Arial" panose="020B0604020202020204" pitchFamily="34" charset="0"/>
              </a:rPr>
              <a:t>PTG</a:t>
            </a:r>
            <a:r>
              <a:rPr lang="en-US" altLang="ja-JP" sz="2000" dirty="0">
                <a:solidFill>
                  <a:srgbClr val="FF0000"/>
                </a:solidFill>
                <a:latin typeface="Arial" panose="020B0604020202020204" pitchFamily="34" charset="0"/>
                <a:cs typeface="Arial" panose="020B0604020202020204" pitchFamily="34" charset="0"/>
              </a:rPr>
              <a:t>:</a:t>
            </a:r>
            <a:r>
              <a:rPr lang="ru-RU" altLang="ja-JP" sz="2000" dirty="0">
                <a:solidFill>
                  <a:srgbClr val="FF0000"/>
                </a:solidFill>
                <a:latin typeface="Arial" panose="020B0604020202020204" pitchFamily="34" charset="0"/>
                <a:cs typeface="Arial" panose="020B0604020202020204" pitchFamily="34" charset="0"/>
              </a:rPr>
              <a:t> </a:t>
            </a:r>
            <a:r>
              <a:rPr lang="en-US" altLang="ja-JP" sz="2000" dirty="0" err="1" smtClean="0">
                <a:solidFill>
                  <a:srgbClr val="FF0000"/>
                </a:solidFill>
                <a:latin typeface="Arial" panose="020B0604020202020204" pitchFamily="34" charset="0"/>
                <a:cs typeface="Arial" panose="020B0604020202020204" pitchFamily="34" charset="0"/>
              </a:rPr>
              <a:t>Décembre</a:t>
            </a:r>
            <a:r>
              <a:rPr lang="en-US" altLang="ja-JP" sz="2000" dirty="0" smtClean="0">
                <a:solidFill>
                  <a:srgbClr val="FF0000"/>
                </a:solidFill>
                <a:latin typeface="Arial" panose="020B0604020202020204" pitchFamily="34" charset="0"/>
                <a:cs typeface="Arial" panose="020B0604020202020204" pitchFamily="34" charset="0"/>
              </a:rPr>
              <a:t> </a:t>
            </a:r>
            <a:r>
              <a:rPr lang="en-US" altLang="ja-JP" sz="2000" dirty="0">
                <a:solidFill>
                  <a:srgbClr val="FF0000"/>
                </a:solidFill>
                <a:latin typeface="Arial" panose="020B0604020202020204" pitchFamily="34" charset="0"/>
                <a:cs typeface="Arial" panose="020B0604020202020204" pitchFamily="34" charset="0"/>
              </a:rPr>
              <a:t>2020</a:t>
            </a:r>
          </a:p>
          <a:p>
            <a:pPr marL="285756" indent="-285756">
              <a:lnSpc>
                <a:spcPct val="90000"/>
              </a:lnSpc>
              <a:spcAft>
                <a:spcPts val="500"/>
              </a:spcAft>
              <a:buFont typeface="Arial" panose="020B0604020202020204" pitchFamily="34" charset="0"/>
              <a:buChar char="•"/>
            </a:pPr>
            <a:r>
              <a:rPr lang="en-US" altLang="ja-JP" sz="2000" b="1" dirty="0" smtClean="0">
                <a:solidFill>
                  <a:srgbClr val="FF0000"/>
                </a:solidFill>
                <a:latin typeface="Arial" panose="020B0604020202020204" pitchFamily="34" charset="0"/>
                <a:cs typeface="Arial" panose="020B0604020202020204" pitchFamily="34" charset="0"/>
              </a:rPr>
              <a:t>CN-7</a:t>
            </a:r>
            <a:r>
              <a:rPr lang="en-US" altLang="ja-JP" sz="2000" dirty="0">
                <a:solidFill>
                  <a:srgbClr val="FF0000"/>
                </a:solidFill>
                <a:latin typeface="Arial" panose="020B0604020202020204" pitchFamily="34" charset="0"/>
                <a:cs typeface="Arial" panose="020B0604020202020204" pitchFamily="34" charset="0"/>
              </a:rPr>
              <a:t>: </a:t>
            </a:r>
            <a:r>
              <a:rPr lang="en-US" altLang="ja-JP" sz="2000" dirty="0" smtClean="0">
                <a:solidFill>
                  <a:srgbClr val="FF0000"/>
                </a:solidFill>
                <a:latin typeface="Arial" panose="020B0604020202020204" pitchFamily="34" charset="0"/>
                <a:cs typeface="Arial" panose="020B0604020202020204" pitchFamily="34" charset="0"/>
              </a:rPr>
              <a:t>Mai </a:t>
            </a:r>
            <a:r>
              <a:rPr lang="en-US" altLang="ja-JP" sz="2000" dirty="0">
                <a:solidFill>
                  <a:srgbClr val="FF0000"/>
                </a:solidFill>
                <a:latin typeface="Arial" panose="020B0604020202020204" pitchFamily="34" charset="0"/>
                <a:cs typeface="Arial" panose="020B0604020202020204" pitchFamily="34" charset="0"/>
              </a:rPr>
              <a:t>2021</a:t>
            </a:r>
          </a:p>
          <a:p>
            <a:pPr marL="285756" indent="-285756">
              <a:lnSpc>
                <a:spcPct val="90000"/>
              </a:lnSpc>
              <a:spcAft>
                <a:spcPts val="500"/>
              </a:spcAft>
              <a:buFont typeface="Arial" panose="020B0604020202020204" pitchFamily="34" charset="0"/>
              <a:buChar char="•"/>
            </a:pPr>
            <a:r>
              <a:rPr lang="en-US" altLang="ja-JP" sz="2000" b="1" dirty="0" err="1" smtClean="0">
                <a:solidFill>
                  <a:srgbClr val="FF0000"/>
                </a:solidFill>
                <a:latin typeface="Arial" panose="020B0604020202020204" pitchFamily="34" charset="0"/>
                <a:cs typeface="Arial" panose="020B0604020202020204" pitchFamily="34" charset="0"/>
              </a:rPr>
              <a:t>Seconde</a:t>
            </a:r>
            <a:r>
              <a:rPr lang="en-US" altLang="ja-JP" sz="2000" b="1" dirty="0" smtClean="0">
                <a:solidFill>
                  <a:srgbClr val="FF0000"/>
                </a:solidFill>
                <a:latin typeface="Arial" panose="020B0604020202020204" pitchFamily="34" charset="0"/>
                <a:cs typeface="Arial" panose="020B0604020202020204" pitchFamily="34" charset="0"/>
              </a:rPr>
              <a:t> </a:t>
            </a:r>
            <a:r>
              <a:rPr lang="en-US" altLang="ja-JP" sz="2000" b="1" dirty="0">
                <a:solidFill>
                  <a:srgbClr val="FF0000"/>
                </a:solidFill>
                <a:latin typeface="Arial" panose="020B0604020202020204" pitchFamily="34" charset="0"/>
                <a:cs typeface="Arial" panose="020B0604020202020204" pitchFamily="34" charset="0"/>
              </a:rPr>
              <a:t>consultation</a:t>
            </a:r>
            <a:r>
              <a:rPr lang="en-US" altLang="ja-JP" sz="2000" dirty="0">
                <a:solidFill>
                  <a:srgbClr val="FF0000"/>
                </a:solidFill>
                <a:latin typeface="Arial" panose="020B0604020202020204" pitchFamily="34" charset="0"/>
                <a:cs typeface="Arial" panose="020B0604020202020204" pitchFamily="34" charset="0"/>
              </a:rPr>
              <a:t>: </a:t>
            </a:r>
            <a:br>
              <a:rPr lang="en-US" altLang="ja-JP" sz="2000" dirty="0">
                <a:solidFill>
                  <a:srgbClr val="FF0000"/>
                </a:solidFill>
                <a:latin typeface="Arial" panose="020B0604020202020204" pitchFamily="34" charset="0"/>
                <a:cs typeface="Arial" panose="020B0604020202020204" pitchFamily="34" charset="0"/>
              </a:rPr>
            </a:br>
            <a:r>
              <a:rPr lang="en-US" altLang="ja-JP" sz="2000" dirty="0">
                <a:solidFill>
                  <a:srgbClr val="FF0000"/>
                </a:solidFill>
                <a:latin typeface="Arial" panose="020B0604020202020204" pitchFamily="34" charset="0"/>
                <a:cs typeface="Arial" panose="020B0604020202020204" pitchFamily="34" charset="0"/>
              </a:rPr>
              <a:t>1 </a:t>
            </a:r>
            <a:r>
              <a:rPr lang="en-US" altLang="ja-JP" sz="2000" dirty="0" err="1" smtClean="0">
                <a:solidFill>
                  <a:srgbClr val="FF0000"/>
                </a:solidFill>
                <a:latin typeface="Arial" panose="020B0604020202020204" pitchFamily="34" charset="0"/>
                <a:cs typeface="Arial" panose="020B0604020202020204" pitchFamily="34" charset="0"/>
              </a:rPr>
              <a:t>Juillet</a:t>
            </a:r>
            <a:r>
              <a:rPr lang="en-US" altLang="ja-JP" sz="2000" dirty="0" smtClean="0">
                <a:solidFill>
                  <a:srgbClr val="FF0000"/>
                </a:solidFill>
                <a:latin typeface="Arial" panose="020B0604020202020204" pitchFamily="34" charset="0"/>
                <a:cs typeface="Arial" panose="020B0604020202020204" pitchFamily="34" charset="0"/>
              </a:rPr>
              <a:t> au </a:t>
            </a:r>
            <a:r>
              <a:rPr lang="en-US" altLang="ja-JP" sz="2000" dirty="0">
                <a:solidFill>
                  <a:srgbClr val="FF0000"/>
                </a:solidFill>
                <a:latin typeface="Arial" panose="020B0604020202020204" pitchFamily="34" charset="0"/>
                <a:cs typeface="Arial" panose="020B0604020202020204" pitchFamily="34" charset="0"/>
              </a:rPr>
              <a:t>30 </a:t>
            </a:r>
            <a:r>
              <a:rPr lang="en-US" altLang="ja-JP" sz="2000" dirty="0" err="1" smtClean="0">
                <a:solidFill>
                  <a:srgbClr val="FF0000"/>
                </a:solidFill>
                <a:latin typeface="Arial" panose="020B0604020202020204" pitchFamily="34" charset="0"/>
                <a:cs typeface="Arial" panose="020B0604020202020204" pitchFamily="34" charset="0"/>
              </a:rPr>
              <a:t>Septembre</a:t>
            </a:r>
            <a:r>
              <a:rPr lang="en-US" altLang="ja-JP" sz="2000" dirty="0" smtClean="0">
                <a:solidFill>
                  <a:srgbClr val="FF0000"/>
                </a:solidFill>
                <a:latin typeface="Arial" panose="020B0604020202020204" pitchFamily="34" charset="0"/>
                <a:cs typeface="Arial" panose="020B0604020202020204" pitchFamily="34" charset="0"/>
              </a:rPr>
              <a:t> </a:t>
            </a:r>
            <a:r>
              <a:rPr lang="en-US" altLang="ja-JP" sz="2000" dirty="0">
                <a:solidFill>
                  <a:srgbClr val="FF0000"/>
                </a:solidFill>
                <a:latin typeface="Arial" panose="020B0604020202020204" pitchFamily="34" charset="0"/>
                <a:cs typeface="Arial" panose="020B0604020202020204" pitchFamily="34" charset="0"/>
              </a:rPr>
              <a:t>2021</a:t>
            </a:r>
          </a:p>
        </p:txBody>
      </p:sp>
      <p:sp>
        <p:nvSpPr>
          <p:cNvPr id="12"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Historique</a:t>
            </a:r>
            <a:endParaRPr lang="en-US" sz="4937" dirty="0"/>
          </a:p>
        </p:txBody>
      </p:sp>
    </p:spTree>
    <p:extLst>
      <p:ext uri="{BB962C8B-B14F-4D97-AF65-F5344CB8AC3E}">
        <p14:creationId xmlns:p14="http://schemas.microsoft.com/office/powerpoint/2010/main" val="444166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p:cNvGraphicFramePr>
          <p:nvPr>
            <p:extLst>
              <p:ext uri="{D42A27DB-BD31-4B8C-83A1-F6EECF244321}">
                <p14:modId xmlns:p14="http://schemas.microsoft.com/office/powerpoint/2010/main" val="726305438"/>
              </p:ext>
            </p:extLst>
          </p:nvPr>
        </p:nvGraphicFramePr>
        <p:xfrm>
          <a:off x="1944626" y="1600200"/>
          <a:ext cx="8302752" cy="46413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Liste</a:t>
            </a:r>
            <a:r>
              <a:rPr lang="en-US" sz="4937" dirty="0" smtClean="0"/>
              <a:t> des </a:t>
            </a:r>
            <a:r>
              <a:rPr lang="en-US" sz="4937" dirty="0" err="1" smtClean="0"/>
              <a:t>amendements</a:t>
            </a:r>
            <a:endParaRPr lang="en-US" sz="4937" dirty="0"/>
          </a:p>
        </p:txBody>
      </p:sp>
    </p:spTree>
    <p:extLst>
      <p:ext uri="{BB962C8B-B14F-4D97-AF65-F5344CB8AC3E}">
        <p14:creationId xmlns:p14="http://schemas.microsoft.com/office/powerpoint/2010/main" val="3658032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smtClean="0"/>
              <a:t>Suppression</a:t>
            </a:r>
            <a:endParaRPr lang="en-US" sz="4937" dirty="0"/>
          </a:p>
        </p:txBody>
      </p:sp>
      <p:graphicFrame>
        <p:nvGraphicFramePr>
          <p:cNvPr id="3" name="Diagram 2"/>
          <p:cNvGraphicFramePr/>
          <p:nvPr>
            <p:extLst>
              <p:ext uri="{D42A27DB-BD31-4B8C-83A1-F6EECF244321}">
                <p14:modId xmlns:p14="http://schemas.microsoft.com/office/powerpoint/2010/main" val="3332757208"/>
              </p:ext>
            </p:extLst>
          </p:nvPr>
        </p:nvGraphicFramePr>
        <p:xfrm>
          <a:off x="533400" y="1132114"/>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27242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Révisions</a:t>
            </a:r>
            <a:endParaRPr lang="en-US" sz="4937" dirty="0"/>
          </a:p>
        </p:txBody>
      </p:sp>
      <p:graphicFrame>
        <p:nvGraphicFramePr>
          <p:cNvPr id="16" name="Diagram 15"/>
          <p:cNvGraphicFramePr/>
          <p:nvPr>
            <p:extLst>
              <p:ext uri="{D42A27DB-BD31-4B8C-83A1-F6EECF244321}">
                <p14:modId xmlns:p14="http://schemas.microsoft.com/office/powerpoint/2010/main" val="1794964924"/>
              </p:ext>
            </p:extLst>
          </p:nvPr>
        </p:nvGraphicFramePr>
        <p:xfrm>
          <a:off x="5334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22981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t>Révisions</a:t>
            </a:r>
            <a:r>
              <a:rPr lang="en-US" sz="4937" dirty="0" smtClean="0"/>
              <a:t> (suite</a:t>
            </a:r>
            <a:endParaRPr lang="en-US" sz="4937" dirty="0"/>
          </a:p>
        </p:txBody>
      </p:sp>
      <p:graphicFrame>
        <p:nvGraphicFramePr>
          <p:cNvPr id="13" name="Diagram 12"/>
          <p:cNvGraphicFramePr/>
          <p:nvPr>
            <p:extLst>
              <p:ext uri="{D42A27DB-BD31-4B8C-83A1-F6EECF244321}">
                <p14:modId xmlns:p14="http://schemas.microsoft.com/office/powerpoint/2010/main" val="2428327009"/>
              </p:ext>
            </p:extLst>
          </p:nvPr>
        </p:nvGraphicFramePr>
        <p:xfrm>
          <a:off x="533400" y="1219200"/>
          <a:ext cx="11310255" cy="5126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68517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563313411"/>
              </p:ext>
            </p:extLst>
          </p:nvPr>
        </p:nvGraphicFramePr>
        <p:xfrm>
          <a:off x="533400" y="1447800"/>
          <a:ext cx="11310255" cy="4138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95121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 xmlns:a16="http://schemas.microsoft.com/office/drawing/2014/main" id="{58A43A09-91A0-0B4E-A1B9-69205A0FA910}"/>
              </a:ext>
            </a:extLst>
          </p:cNvPr>
          <p:cNvSpPr>
            <a:spLocks noGrp="1"/>
          </p:cNvSpPr>
          <p:nvPr>
            <p:ph type="ctrTitle"/>
          </p:nvPr>
        </p:nvSpPr>
        <p:spPr/>
        <p:txBody>
          <a:bodyPr/>
          <a:lstStyle/>
          <a:p>
            <a:pPr algn="ctr">
              <a:defRPr/>
            </a:pPr>
            <a:r>
              <a:rPr lang="it-IT" dirty="0" smtClean="0"/>
              <a:t>MERCI</a:t>
            </a:r>
            <a:endParaRPr lang="it-IT" dirty="0"/>
          </a:p>
        </p:txBody>
      </p:sp>
      <p:sp>
        <p:nvSpPr>
          <p:cNvPr id="3" name="Rectangle 2">
            <a:extLst>
              <a:ext uri="{FF2B5EF4-FFF2-40B4-BE49-F238E27FC236}">
                <a16:creationId xmlns=""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B6D1CDB-15D1-4C85-BFBF-7D1270C6F64A}">
  <ds:schemaRefs>
    <ds:schemaRef ds:uri="http://schemas.microsoft.com/office/2006/metadata/properties"/>
    <ds:schemaRef ds:uri="http://www.w3.org/XML/1998/namespace"/>
    <ds:schemaRef ds:uri="http://schemas.microsoft.com/office/2006/documentManagement/types"/>
    <ds:schemaRef ds:uri="http://purl.org/dc/elements/1.1/"/>
    <ds:schemaRef ds:uri="http://schemas.openxmlformats.org/package/2006/metadata/core-properties"/>
    <ds:schemaRef ds:uri="a3b9c205-ff93-4b66-a73e-1385ea8adb4a"/>
    <ds:schemaRef ds:uri="http://purl.org/dc/term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314</TotalTime>
  <Words>1687</Words>
  <Application>Microsoft Office PowerPoint</Application>
  <PresentationFormat>Grand écran</PresentationFormat>
  <Paragraphs>104</Paragraphs>
  <Slides>8</Slides>
  <Notes>6</Notes>
  <HiddenSlides>0</HiddenSlides>
  <MMClips>0</MMClips>
  <ScaleCrop>false</ScaleCrop>
  <HeadingPairs>
    <vt:vector size="6" baseType="variant">
      <vt:variant>
        <vt:lpstr>Polices utilisées</vt:lpstr>
      </vt:variant>
      <vt:variant>
        <vt:i4>11</vt:i4>
      </vt:variant>
      <vt:variant>
        <vt:lpstr>Thème</vt:lpstr>
      </vt:variant>
      <vt:variant>
        <vt:i4>2</vt:i4>
      </vt:variant>
      <vt:variant>
        <vt:lpstr>Titres des diapositives</vt:lpstr>
      </vt:variant>
      <vt:variant>
        <vt:i4>8</vt:i4>
      </vt:variant>
    </vt:vector>
  </HeadingPairs>
  <TitlesOfParts>
    <vt:vector size="21" baseType="lpstr">
      <vt:lpstr>Arial Unicode MS</vt:lpstr>
      <vt:lpstr>ＭＳ Ｐゴシック</vt:lpstr>
      <vt:lpstr>Yu Gothic</vt:lpstr>
      <vt:lpstr>.AppleSystemUIFont</vt:lpstr>
      <vt:lpstr>Arial</vt:lpstr>
      <vt:lpstr>Calibri</vt:lpstr>
      <vt:lpstr>Calibri (body)</vt:lpstr>
      <vt:lpstr>Calibri Light</vt:lpstr>
      <vt:lpstr>Courier New</vt:lpstr>
      <vt:lpstr>Georgia</vt:lpstr>
      <vt:lpstr>Wingdings</vt:lpstr>
      <vt:lpstr>COVER</vt:lpstr>
      <vt:lpstr>Internal screen</vt:lpstr>
      <vt:lpstr>PROJET d'amendements 2019 et 2020 à la NIMP 5 : Glossaire des termes phytosanitaires (1994-001)</vt:lpstr>
      <vt:lpstr>Présentation PowerPoint</vt:lpstr>
      <vt:lpstr>Présentation PowerPoint</vt:lpstr>
      <vt:lpstr>Présentation PowerPoint</vt:lpstr>
      <vt:lpstr>Présentation PowerPoint</vt:lpstr>
      <vt:lpstr>Présentation PowerPoint</vt:lpstr>
      <vt:lpstr>Présentation PowerPoint</vt:lpstr>
      <vt:lpstr>MERCI</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LK</cp:lastModifiedBy>
  <cp:revision>19</cp:revision>
  <cp:lastPrinted>2018-12-10T09:55:32Z</cp:lastPrinted>
  <dcterms:created xsi:type="dcterms:W3CDTF">2019-07-18T08:44:31Z</dcterms:created>
  <dcterms:modified xsi:type="dcterms:W3CDTF">2021-07-02T10:34:26Z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