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21"/>
  </p:notesMasterIdLst>
  <p:handoutMasterIdLst>
    <p:handoutMasterId r:id="rId22"/>
  </p:handoutMasterIdLst>
  <p:sldIdLst>
    <p:sldId id="263" r:id="rId7"/>
    <p:sldId id="277" r:id="rId8"/>
    <p:sldId id="266" r:id="rId9"/>
    <p:sldId id="267" r:id="rId10"/>
    <p:sldId id="278" r:id="rId11"/>
    <p:sldId id="279" r:id="rId12"/>
    <p:sldId id="280" r:id="rId13"/>
    <p:sldId id="281" r:id="rId14"/>
    <p:sldId id="282" r:id="rId15"/>
    <p:sldId id="273" r:id="rId16"/>
    <p:sldId id="283" r:id="rId17"/>
    <p:sldId id="284" r:id="rId18"/>
    <p:sldId id="285" r:id="rId19"/>
    <p:sldId id="264" r:id="rId20"/>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8932"/>
    <a:srgbClr val="A81E3B"/>
    <a:srgbClr val="00825F"/>
    <a:srgbClr val="AB967C"/>
    <a:srgbClr val="5792C9"/>
    <a:srgbClr val="79B9CF"/>
    <a:srgbClr val="DDA63A"/>
    <a:srgbClr val="1A648C"/>
    <a:srgbClr val="EFA91F"/>
    <a:srgbClr val="EF79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0D24F-D526-8E46-99B2-604127B64F5F}" v="11" dt="2021-06-24T09:16:10.060"/>
    <p1510:client id="{EE79A5B0-00A3-EC44-8CFB-CCA18BC320C9}" v="41" dt="2021-06-23T13:16:45.0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69" autoAdjust="0"/>
    <p:restoredTop sz="86408" autoAdjust="0"/>
  </p:normalViewPr>
  <p:slideViewPr>
    <p:cSldViewPr>
      <p:cViewPr varScale="1">
        <p:scale>
          <a:sx n="81" d="100"/>
          <a:sy n="81" d="100"/>
        </p:scale>
        <p:origin x="384" y="9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commentAuthors" Target="commentAuthors.xml"/><Relationship Id="rId28"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4T09:16:48.332" v="121" actId="207"/>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02/07/2021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‹N°›</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02/07/2021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‹N°›</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ippc.int/en/core-activities/governance/cpm/scientific-sessions-during-commission-phytosanitary-measures/2016-special-topic-session-sea-containers/"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ww.ippc.int/en/publications/82487/"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smtClean="0"/>
              <a:t>The following outline is a brief summary of the events in the development of the draft ISPM on Minimizing pest movement by sea containers. In April 2016, CPM-11 (2016) agreed that the status of the topic on Minimizing Pest Movement by Sea Containers (2008-001) should be changed to pending. Thus, events are listed below in chronological order up to April 2016.</a:t>
            </a:r>
          </a:p>
          <a:p>
            <a:r>
              <a:rPr lang="en-GB" sz="1200" kern="1200" dirty="0" smtClean="0">
                <a:solidFill>
                  <a:schemeClr val="tx1"/>
                </a:solidFill>
                <a:effectLst/>
                <a:latin typeface="+mn-lt"/>
                <a:ea typeface="+mn-ea"/>
                <a:cs typeface="+mn-cs"/>
              </a:rPr>
              <a:t>A special topics session (agenda item 14) was held on the issue of sea containers during CPM-11 (2016). Presentations given by NPPOs, relevant international organizations and stakeholders outlined the complex logistics of the movement of sea containers and the potential risks of the spread of pests. All presentations and discussion papers presented to the CPM are available at </a:t>
            </a:r>
            <a:r>
              <a:rPr lang="en-GB" sz="1200" u="sng" kern="1200" dirty="0" smtClean="0">
                <a:solidFill>
                  <a:schemeClr val="tx1"/>
                </a:solidFill>
                <a:effectLst/>
                <a:latin typeface="+mn-lt"/>
                <a:ea typeface="+mn-ea"/>
                <a:cs typeface="+mn-cs"/>
                <a:hlinkClick r:id="rId3"/>
              </a:rPr>
              <a:t>this link</a:t>
            </a:r>
            <a:r>
              <a:rPr lang="en-GB"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CPM-11 (2016) decisions are listed below (please refer to </a:t>
            </a:r>
            <a:r>
              <a:rPr lang="en-GB" sz="1200" u="sng" kern="1200" dirty="0" smtClean="0">
                <a:solidFill>
                  <a:schemeClr val="tx1"/>
                </a:solidFill>
                <a:effectLst/>
                <a:latin typeface="+mn-lt"/>
                <a:ea typeface="+mn-ea"/>
                <a:cs typeface="+mn-cs"/>
                <a:hlinkClick r:id="rId4"/>
              </a:rPr>
              <a:t>CPM-11 (2016) report</a:t>
            </a:r>
            <a:r>
              <a:rPr lang="en-GB" sz="1200" kern="1200" dirty="0" smtClean="0">
                <a:solidFill>
                  <a:schemeClr val="tx1"/>
                </a:solidFill>
                <a:effectLst/>
                <a:latin typeface="+mn-lt"/>
                <a:ea typeface="+mn-ea"/>
                <a:cs typeface="+mn-cs"/>
              </a:rPr>
              <a:t> for more information):</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 CPM: </a:t>
            </a:r>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Recognized the risk of pests and regulated articles, other than cargo, that can be moved with sea containers.</a:t>
            </a:r>
          </a:p>
          <a:p>
            <a:pPr lvl="0"/>
            <a:r>
              <a:rPr lang="en-US" sz="1200" kern="1200" dirty="0" smtClean="0">
                <a:solidFill>
                  <a:schemeClr val="tx1"/>
                </a:solidFill>
                <a:effectLst/>
                <a:latin typeface="+mn-lt"/>
                <a:ea typeface="+mn-ea"/>
                <a:cs typeface="+mn-cs"/>
              </a:rPr>
              <a:t>Agreed that the harmonization of requirements through the development of a draft ISPM on minimizing pest movement by sea containers (2008-001) is considered as complex to achieve. </a:t>
            </a:r>
          </a:p>
          <a:p>
            <a:pPr lvl="0"/>
            <a:r>
              <a:rPr lang="en-US" sz="1200" kern="1200" dirty="0" smtClean="0">
                <a:solidFill>
                  <a:schemeClr val="tx1"/>
                </a:solidFill>
                <a:effectLst/>
                <a:latin typeface="+mn-lt"/>
                <a:ea typeface="+mn-ea"/>
                <a:cs typeface="+mn-cs"/>
              </a:rPr>
              <a:t>Recognized that the implementation of the IMO/ILO/UNECE CTU Code, and of the Recommendation CPM 10/2015_01 on Sea Containers would help address the risks of sea containers being contaminated.</a:t>
            </a:r>
          </a:p>
          <a:p>
            <a:pPr lvl="0"/>
            <a:r>
              <a:rPr lang="en-US" sz="1200" kern="1200" dirty="0" smtClean="0">
                <a:solidFill>
                  <a:schemeClr val="tx1"/>
                </a:solidFill>
                <a:effectLst/>
                <a:latin typeface="+mn-lt"/>
                <a:ea typeface="+mn-ea"/>
                <a:cs typeface="+mn-cs"/>
              </a:rPr>
              <a:t>Agreed that the status of the topic on Minimizing Pest Movement by Sea Containers (2008-001) should be changed to pending and reconsidered by the CPM, in maximum five years, to allow for the implementation of the CTU Code and Recommendation CPM 10/2015_01 and an analysis of their impact on reducing pest movement by sea containers. </a:t>
            </a:r>
          </a:p>
          <a:p>
            <a:pPr lvl="0"/>
            <a:r>
              <a:rPr lang="en-US" sz="1200" kern="1200" dirty="0" smtClean="0">
                <a:solidFill>
                  <a:schemeClr val="tx1"/>
                </a:solidFill>
                <a:effectLst/>
                <a:latin typeface="+mn-lt"/>
                <a:ea typeface="+mn-ea"/>
                <a:cs typeface="+mn-cs"/>
              </a:rPr>
              <a:t>Agreed that some coordinated actions should be considered for assessing and addressing the pest risks associated with sea containers. </a:t>
            </a:r>
          </a:p>
          <a:p>
            <a:pPr lvl="0"/>
            <a:r>
              <a:rPr lang="en-US" sz="1200" kern="1200" dirty="0" smtClean="0">
                <a:solidFill>
                  <a:schemeClr val="tx1"/>
                </a:solidFill>
                <a:effectLst/>
                <a:latin typeface="+mn-lt"/>
                <a:ea typeface="+mn-ea"/>
                <a:cs typeface="+mn-cs"/>
              </a:rPr>
              <a:t>Encouraged NPPOs to gather information on the movement of pests via the sea containers to help clarify the risk.</a:t>
            </a:r>
          </a:p>
          <a:p>
            <a:pPr lvl="0"/>
            <a:r>
              <a:rPr lang="en-US" sz="1200" kern="1200" dirty="0" smtClean="0">
                <a:solidFill>
                  <a:schemeClr val="tx1"/>
                </a:solidFill>
                <a:effectLst/>
                <a:latin typeface="+mn-lt"/>
                <a:ea typeface="+mn-ea"/>
                <a:cs typeface="+mn-cs"/>
              </a:rPr>
              <a:t>Requested the Bureau (at its June 2016 meeting) to consider the development of a "set of complimentary actions" which, combined, may offer some value in assessing and managing the pests threats associated with sea containers and to propose such a possible program of complimentary actions to CPM-12 (2017). </a:t>
            </a:r>
          </a:p>
          <a:p>
            <a:pPr lvl="0"/>
            <a:r>
              <a:rPr lang="en-US" sz="1200" kern="1200" dirty="0" smtClean="0">
                <a:solidFill>
                  <a:schemeClr val="tx1"/>
                </a:solidFill>
                <a:effectLst/>
                <a:latin typeface="+mn-lt"/>
                <a:ea typeface="+mn-ea"/>
                <a:cs typeface="+mn-cs"/>
              </a:rPr>
              <a:t>Encouraged interested parties and CPs to submit discussion papers by 15 May 2016 to the IPPC Secretariat for the CPM Bureau to consider.</a:t>
            </a:r>
          </a:p>
          <a:p>
            <a:endParaRPr lang="en-US" dirty="0"/>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pPr>
                <a:defRPr/>
              </a:pPr>
              <a:t>3</a:t>
            </a:fld>
            <a:endParaRPr lang="en-US"/>
          </a:p>
        </p:txBody>
      </p:sp>
    </p:spTree>
    <p:extLst>
      <p:ext uri="{BB962C8B-B14F-4D97-AF65-F5344CB8AC3E}">
        <p14:creationId xmlns:p14="http://schemas.microsoft.com/office/powerpoint/2010/main" val="28332758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pPr>
                <a:defRPr/>
              </a:pPr>
              <a:t>10</a:t>
            </a:fld>
            <a:endParaRPr lang="en-US"/>
          </a:p>
        </p:txBody>
      </p:sp>
    </p:spTree>
    <p:extLst>
      <p:ext uri="{BB962C8B-B14F-4D97-AF65-F5344CB8AC3E}">
        <p14:creationId xmlns:p14="http://schemas.microsoft.com/office/powerpoint/2010/main" val="21767747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799132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1668179" y="513670"/>
            <a:ext cx="511629" cy="333830"/>
          </a:xfrm>
          <a:prstGeom prst="rect">
            <a:avLst/>
          </a:prstGeom>
        </p:spPr>
        <p:txBody>
          <a:bodyPr/>
          <a:lstStyle/>
          <a:p>
            <a:fld id="{752B27FF-FAB0-40D1-80D1-96A0DB7ECFA2}" type="slidenum">
              <a:rPr lang="en-GB" smtClean="0"/>
              <a:t>‹N°›</a:t>
            </a:fld>
            <a:endParaRPr lang="en-GB"/>
          </a:p>
        </p:txBody>
      </p:sp>
      <p:sp>
        <p:nvSpPr>
          <p:cNvPr id="10" name="Title 1"/>
          <p:cNvSpPr txBox="1">
            <a:spLocks/>
          </p:cNvSpPr>
          <p:nvPr userDrawn="1"/>
        </p:nvSpPr>
        <p:spPr>
          <a:xfrm>
            <a:off x="500184" y="599835"/>
            <a:ext cx="11254155"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42286373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5.xml"/><Relationship Id="rId7"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image" Target="../media/image3.emf"/><Relationship Id="rId4" Type="http://schemas.openxmlformats.org/officeDocument/2006/relationships/slideLayout" Target="../slideLayouts/slideLayout6.xml"/><Relationship Id="rId9"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smtClean="0">
                <a:solidFill>
                  <a:srgbClr val="00825F"/>
                </a:solidFill>
              </a:rPr>
              <a:t>Sea Container</a:t>
            </a:r>
            <a:r>
              <a:rPr lang="en-US" baseline="0" dirty="0" smtClean="0">
                <a:solidFill>
                  <a:srgbClr val="00825F"/>
                </a:solidFill>
              </a:rPr>
              <a:t> Regional Workshop</a:t>
            </a:r>
            <a:endParaRPr lang="en-US" dirty="0">
              <a:solidFill>
                <a:srgbClr val="00825F"/>
              </a:solidFill>
            </a:endParaRPr>
          </a:p>
        </p:txBody>
      </p:sp>
      <p:pic>
        <p:nvPicPr>
          <p:cNvPr id="10" name="Immagine 9">
            <a:extLst>
              <a:ext uri="{FF2B5EF4-FFF2-40B4-BE49-F238E27FC236}">
                <a16:creationId xmlns="" xmlns:a16="http://schemas.microsoft.com/office/drawing/2014/main" id="{7234DD0C-95AB-7940-8105-0A1AE1800F5F}"/>
              </a:ext>
            </a:extLst>
          </p:cNvPr>
          <p:cNvPicPr>
            <a:picLocks noChangeAspect="1"/>
          </p:cNvPicPr>
          <p:nvPr userDrawn="1"/>
        </p:nvPicPr>
        <p:blipFill rotWithShape="1">
          <a:blip r:embed="rId9"/>
          <a:srcRect r="29216"/>
          <a:stretch/>
        </p:blipFill>
        <p:spPr>
          <a:xfrm>
            <a:off x="539598" y="218898"/>
            <a:ext cx="1877238" cy="516014"/>
          </a:xfrm>
          <a:prstGeom prst="rect">
            <a:avLst/>
          </a:prstGeom>
        </p:spPr>
      </p:pic>
      <p:pic>
        <p:nvPicPr>
          <p:cNvPr id="3" name="Picture 2">
            <a:extLst>
              <a:ext uri="{FF2B5EF4-FFF2-40B4-BE49-F238E27FC236}">
                <a16:creationId xmlns="" xmlns:a16="http://schemas.microsoft.com/office/drawing/2014/main" id="{2C4EF50D-19C0-874B-B58B-28F04C603057}"/>
              </a:ext>
            </a:extLst>
          </p:cNvPr>
          <p:cNvPicPr>
            <a:picLocks noChangeAspect="1"/>
          </p:cNvPicPr>
          <p:nvPr userDrawn="1"/>
        </p:nvPicPr>
        <p:blipFill>
          <a:blip r:embed="rId10"/>
          <a:stretch>
            <a:fillRect/>
          </a:stretch>
        </p:blipFill>
        <p:spPr>
          <a:xfrm>
            <a:off x="9806784" y="233705"/>
            <a:ext cx="2016059" cy="516015"/>
          </a:xfrm>
          <a:prstGeom prst="rect">
            <a:avLst/>
          </a:prstGeom>
        </p:spPr>
      </p:pic>
      <p:sp>
        <p:nvSpPr>
          <p:cNvPr id="14" name="Rectangle 13">
            <a:extLst>
              <a:ext uri="{FF2B5EF4-FFF2-40B4-BE49-F238E27FC236}">
                <a16:creationId xmlns=""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 xmlns:a16="http://schemas.microsoft.com/office/drawing/2014/main" id="{1EBFC24B-5A00-3A48-A356-A78F1A7ABB14}"/>
              </a:ext>
            </a:extLst>
          </p:cNvPr>
          <p:cNvSpPr txBox="1"/>
          <p:nvPr userDrawn="1"/>
        </p:nvSpPr>
        <p:spPr>
          <a:xfrm>
            <a:off x="10134600" y="6413091"/>
            <a:ext cx="20574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‹N°›</a:t>
            </a:fld>
            <a:r>
              <a:rPr lang="it-IT" sz="2000" dirty="0" smtClean="0">
                <a:solidFill>
                  <a:srgbClr val="A81E3B"/>
                </a:solidFill>
              </a:rPr>
              <a:t>/14</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7" r:id="rId5"/>
    <p:sldLayoutId id="2147483958" r:id="rId6"/>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www.ippc.int/publications/specification-51-minimizing-pest-movement-sea-containers-and-conveyances-international"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hyperlink" Target="https://www.ippc.int/sites/default/files/documents/1262705885_2009-SC-Nov-Report-With_Appendic.pdf" TargetMode="External"/><Relationship Id="rId4" Type="http://schemas.openxmlformats.org/officeDocument/2006/relationships/hyperlink" Target="https://www.ippc.int/core-activities/governance/cpm"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 xmlns:a16="http://schemas.microsoft.com/office/drawing/2014/main" id="{7F00055F-E0E9-4F4D-B87B-8E8D531A57DF}"/>
              </a:ext>
            </a:extLst>
          </p:cNvPr>
          <p:cNvSpPr>
            <a:spLocks noGrp="1"/>
          </p:cNvSpPr>
          <p:nvPr>
            <p:ph type="ctrTitle"/>
          </p:nvPr>
        </p:nvSpPr>
        <p:spPr>
          <a:xfrm>
            <a:off x="0" y="1711562"/>
            <a:ext cx="12192000" cy="1066800"/>
          </a:xfrm>
        </p:spPr>
        <p:txBody>
          <a:bodyPr/>
          <a:lstStyle/>
          <a:p>
            <a:r>
              <a:rPr lang="fr-FR" dirty="0"/>
              <a:t>Coordonner l'effort mondial pour réduire l'introduction d'organismes nuisibles par </a:t>
            </a:r>
            <a:r>
              <a:rPr lang="fr-FR" dirty="0" smtClean="0"/>
              <a:t>la </a:t>
            </a:r>
            <a:r>
              <a:rPr lang="fr-FR" dirty="0"/>
              <a:t>voie </a:t>
            </a:r>
            <a:r>
              <a:rPr lang="fr-FR" dirty="0"/>
              <a:t>des </a:t>
            </a:r>
            <a:r>
              <a:rPr lang="fr-FR" dirty="0" smtClean="0"/>
              <a:t>conteneurs maritimes</a:t>
            </a:r>
            <a:endParaRPr lang="x-none"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BB0ABE4-5C91-FA4D-9764-B9CFC4B0247F}"/>
              </a:ext>
            </a:extLst>
          </p:cNvPr>
          <p:cNvSpPr txBox="1">
            <a:spLocks/>
          </p:cNvSpPr>
          <p:nvPr/>
        </p:nvSpPr>
        <p:spPr>
          <a:xfrm>
            <a:off x="1371600" y="1143000"/>
            <a:ext cx="8229600" cy="609600"/>
          </a:xfrm>
          <a:prstGeom prst="rect">
            <a:avLst/>
          </a:prstGeom>
        </p:spPr>
        <p:txBody>
          <a:bodyPr/>
          <a:lst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eaLnBrk="1" hangingPunct="1">
              <a:lnSpc>
                <a:spcPct val="9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fr-FR" sz="2800" dirty="0">
                <a:solidFill>
                  <a:srgbClr val="165A30"/>
                </a:solidFill>
                <a:latin typeface="Calibri (body)"/>
              </a:rPr>
              <a:t>Conseils supplémentaires de la </a:t>
            </a:r>
            <a:r>
              <a:rPr lang="fr-FR" sz="2800" dirty="0" smtClean="0">
                <a:solidFill>
                  <a:srgbClr val="165A30"/>
                </a:solidFill>
                <a:latin typeface="Calibri (body)"/>
              </a:rPr>
              <a:t>CMP-15 </a:t>
            </a:r>
            <a:r>
              <a:rPr lang="en-US" sz="2800" dirty="0" smtClean="0">
                <a:solidFill>
                  <a:srgbClr val="165A30"/>
                </a:solidFill>
                <a:latin typeface="Calibri (body)"/>
              </a:rPr>
              <a:t>(</a:t>
            </a:r>
            <a:r>
              <a:rPr lang="en-US" sz="2800" dirty="0" smtClean="0">
                <a:solidFill>
                  <a:srgbClr val="165A30"/>
                </a:solidFill>
                <a:latin typeface="Calibri (body)"/>
              </a:rPr>
              <a:t>2021</a:t>
            </a:r>
            <a:r>
              <a:rPr lang="en-US" sz="2800" dirty="0">
                <a:solidFill>
                  <a:srgbClr val="165A30"/>
                </a:solidFill>
                <a:latin typeface="Calibri (body)"/>
              </a:rPr>
              <a:t>)</a:t>
            </a:r>
          </a:p>
        </p:txBody>
      </p:sp>
      <p:sp>
        <p:nvSpPr>
          <p:cNvPr id="5" name="TextBox 4"/>
          <p:cNvSpPr txBox="1"/>
          <p:nvPr/>
        </p:nvSpPr>
        <p:spPr>
          <a:xfrm>
            <a:off x="609600" y="2209800"/>
            <a:ext cx="10820399" cy="3477875"/>
          </a:xfrm>
          <a:prstGeom prst="rect">
            <a:avLst/>
          </a:prstGeom>
          <a:noFill/>
        </p:spPr>
        <p:txBody>
          <a:bodyPr wrap="square" rtlCol="0">
            <a:spAutoFit/>
          </a:bodyPr>
          <a:lstStyle/>
          <a:p>
            <a:pPr marL="285750" indent="-285750">
              <a:buFont typeface="Arial" panose="020B0604020202020204" pitchFamily="34" charset="0"/>
              <a:buChar char="•"/>
            </a:pPr>
            <a:r>
              <a:rPr lang="fr-FR" sz="2000" dirty="0">
                <a:latin typeface="Arial" panose="020B0604020202020204" pitchFamily="34" charset="0"/>
                <a:cs typeface="Arial" panose="020B0604020202020204" pitchFamily="34" charset="0"/>
              </a:rPr>
              <a:t>Examiner et communiquer les points de vue sur la valeur potentielle d'un atelier international (ou d'une consultation technique ouverte) qui pourrait se tenir fin 2022</a:t>
            </a:r>
          </a:p>
          <a:p>
            <a:pPr marL="285750" indent="-285750">
              <a:buFont typeface="Arial" panose="020B0604020202020204" pitchFamily="34" charset="0"/>
              <a:buChar char="•"/>
            </a:pPr>
            <a:endParaRPr lang="fr-FR"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fr-FR" sz="2000" dirty="0">
                <a:latin typeface="Arial" panose="020B0604020202020204" pitchFamily="34" charset="0"/>
                <a:cs typeface="Arial" panose="020B0604020202020204" pitchFamily="34" charset="0"/>
              </a:rPr>
              <a:t>Élaborer un projet de termes de référence (</a:t>
            </a:r>
            <a:r>
              <a:rPr lang="fr-FR" sz="2000" dirty="0" err="1">
                <a:latin typeface="Arial" panose="020B0604020202020204" pitchFamily="34" charset="0"/>
                <a:cs typeface="Arial" panose="020B0604020202020204" pitchFamily="34" charset="0"/>
              </a:rPr>
              <a:t>TdR</a:t>
            </a:r>
            <a:r>
              <a:rPr lang="fr-FR" sz="2000" dirty="0">
                <a:latin typeface="Arial" panose="020B0604020202020204" pitchFamily="34" charset="0"/>
                <a:cs typeface="Arial" panose="020B0604020202020204" pitchFamily="34" charset="0"/>
              </a:rPr>
              <a:t>) pour un éventuel groupe de discussion de la </a:t>
            </a:r>
            <a:r>
              <a:rPr lang="fr-FR" sz="2000" dirty="0" smtClean="0">
                <a:latin typeface="Arial" panose="020B0604020202020204" pitchFamily="34" charset="0"/>
                <a:cs typeface="Arial" panose="020B0604020202020204" pitchFamily="34" charset="0"/>
              </a:rPr>
              <a:t>CMP </a:t>
            </a:r>
            <a:r>
              <a:rPr lang="fr-FR" sz="2000" dirty="0">
                <a:latin typeface="Arial" panose="020B0604020202020204" pitchFamily="34" charset="0"/>
                <a:cs typeface="Arial" panose="020B0604020202020204" pitchFamily="34" charset="0"/>
              </a:rPr>
              <a:t>qui serait chargé d'organiser un éventuel atelier/consultation en 2022 et/ou des recommandations pour une communication ultérieure à la </a:t>
            </a:r>
            <a:r>
              <a:rPr lang="fr-FR" sz="2000" dirty="0" smtClean="0">
                <a:latin typeface="Arial" panose="020B0604020202020204" pitchFamily="34" charset="0"/>
                <a:cs typeface="Arial" panose="020B0604020202020204" pitchFamily="34" charset="0"/>
              </a:rPr>
              <a:t>CMP-17 </a:t>
            </a:r>
            <a:r>
              <a:rPr lang="fr-FR" sz="2000" dirty="0">
                <a:latin typeface="Arial" panose="020B0604020202020204" pitchFamily="34" charset="0"/>
                <a:cs typeface="Arial" panose="020B0604020202020204" pitchFamily="34" charset="0"/>
              </a:rPr>
              <a:t>(2023)</a:t>
            </a:r>
          </a:p>
          <a:p>
            <a:pPr marL="285750" indent="-285750">
              <a:buFont typeface="Arial" panose="020B0604020202020204" pitchFamily="34" charset="0"/>
              <a:buChar char="•"/>
            </a:pPr>
            <a:r>
              <a:rPr lang="fr-FR" sz="2000" dirty="0" err="1" smtClean="0">
                <a:latin typeface="Arial" panose="020B0604020202020204" pitchFamily="34" charset="0"/>
                <a:cs typeface="Arial" panose="020B0604020202020204" pitchFamily="34" charset="0"/>
              </a:rPr>
              <a:t>Décrir</a:t>
            </a:r>
            <a:r>
              <a:rPr lang="fr-FR" sz="2000" dirty="0" smtClean="0">
                <a:latin typeface="Arial" panose="020B0604020202020204" pitchFamily="34" charset="0"/>
                <a:cs typeface="Arial" panose="020B0604020202020204" pitchFamily="34" charset="0"/>
              </a:rPr>
              <a:t> </a:t>
            </a:r>
            <a:r>
              <a:rPr lang="fr-FR" sz="2000" dirty="0">
                <a:latin typeface="Arial" panose="020B0604020202020204" pitchFamily="34" charset="0"/>
                <a:cs typeface="Arial" panose="020B0604020202020204" pitchFamily="34" charset="0"/>
              </a:rPr>
              <a:t>les principaux aspects potentiels que le SCTF considérerait comme importants pour l'inclusion dans </a:t>
            </a:r>
            <a:r>
              <a:rPr lang="en-US" sz="2000" dirty="0" smtClean="0">
                <a:latin typeface="Arial" panose="020B0604020202020204" pitchFamily="34" charset="0"/>
                <a:cs typeface="Arial" panose="020B0604020202020204" pitchFamily="34" charset="0"/>
              </a:rPr>
              <a:t>: </a:t>
            </a:r>
          </a:p>
          <a:p>
            <a:pPr marL="742950" lvl="1" indent="-285750">
              <a:buFont typeface="Arial" panose="020B0604020202020204" pitchFamily="34" charset="0"/>
              <a:buChar char="•"/>
            </a:pPr>
            <a:r>
              <a:rPr lang="en-US" sz="2000" dirty="0" smtClean="0">
                <a:latin typeface="Arial" panose="020B0604020202020204" pitchFamily="34" charset="0"/>
                <a:cs typeface="Arial" panose="020B0604020202020204" pitchFamily="34" charset="0"/>
              </a:rPr>
              <a:t>a</a:t>
            </a:r>
            <a:r>
              <a:rPr lang="en-US" sz="2000" dirty="0">
                <a:latin typeface="Arial" panose="020B0604020202020204" pitchFamily="34" charset="0"/>
                <a:cs typeface="Arial" panose="020B0604020202020204" pitchFamily="34" charset="0"/>
              </a:rPr>
              <a:t>) </a:t>
            </a:r>
            <a:r>
              <a:rPr lang="fr-FR" sz="2000" dirty="0">
                <a:latin typeface="Arial" panose="020B0604020202020204" pitchFamily="34" charset="0"/>
                <a:cs typeface="Arial" panose="020B0604020202020204" pitchFamily="34" charset="0"/>
              </a:rPr>
              <a:t>une révision potentielle de la recommandation n° 6 de la </a:t>
            </a:r>
            <a:r>
              <a:rPr lang="fr-FR" sz="2000" dirty="0" smtClean="0">
                <a:latin typeface="Arial" panose="020B0604020202020204" pitchFamily="34" charset="0"/>
                <a:cs typeface="Arial" panose="020B0604020202020204" pitchFamily="34" charset="0"/>
              </a:rPr>
              <a:t>CMP </a:t>
            </a:r>
            <a:r>
              <a:rPr lang="fr-FR" sz="2000" dirty="0">
                <a:latin typeface="Arial" panose="020B0604020202020204" pitchFamily="34" charset="0"/>
                <a:cs typeface="Arial" panose="020B0604020202020204" pitchFamily="34" charset="0"/>
              </a:rPr>
              <a:t>sur les conteneurs maritimes ; </a:t>
            </a:r>
            <a:r>
              <a:rPr lang="fr-FR" sz="2000" dirty="0" smtClean="0">
                <a:latin typeface="Arial" panose="020B0604020202020204" pitchFamily="34" charset="0"/>
                <a:cs typeface="Arial" panose="020B0604020202020204" pitchFamily="34" charset="0"/>
              </a:rPr>
              <a:t>et</a:t>
            </a:r>
          </a:p>
          <a:p>
            <a:pPr marL="742950" lvl="1" indent="-285750">
              <a:buFont typeface="Arial" panose="020B0604020202020204" pitchFamily="34" charset="0"/>
              <a:buChar char="•"/>
            </a:pPr>
            <a:r>
              <a:rPr lang="en-US" sz="2000" dirty="0" smtClean="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b) </a:t>
            </a:r>
            <a:r>
              <a:rPr lang="fr-FR" sz="2000" dirty="0">
                <a:latin typeface="Arial" panose="020B0604020202020204" pitchFamily="34" charset="0"/>
                <a:cs typeface="Arial" panose="020B0604020202020204" pitchFamily="34" charset="0"/>
              </a:rPr>
              <a:t>une NIMP potentielle sur les conteneurs maritimes</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538153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phytosanitary.info/sites/phytosanitary.info/files/styles/large/public/Aproceros-leucopoda_Schroeder_1.jpg?itok=at-PrJa7"/>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8305800" y="1504208"/>
            <a:ext cx="3735418" cy="4384745"/>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p:cNvSpPr txBox="1">
            <a:spLocks/>
          </p:cNvSpPr>
          <p:nvPr/>
        </p:nvSpPr>
        <p:spPr>
          <a:xfrm>
            <a:off x="457200" y="1524000"/>
            <a:ext cx="7696200" cy="4602163"/>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fr-FR" dirty="0"/>
              <a:t>Enquêtes de l'ONPV : données sur le degré de contamination intérieure et extérieure d'un sous-ensemble de conteneurs maritimes vides et emballés (avec cargaison), ainsi que de leurs cargaisons, en utilisant une approche uniforme.</a:t>
            </a:r>
          </a:p>
          <a:p>
            <a:r>
              <a:rPr lang="fr-FR" dirty="0"/>
              <a:t>Coordination avec les </a:t>
            </a:r>
            <a:r>
              <a:rPr lang="fr-FR" dirty="0" smtClean="0"/>
              <a:t>PC</a:t>
            </a:r>
            <a:r>
              <a:rPr lang="fr-FR" dirty="0"/>
              <a:t>, </a:t>
            </a:r>
            <a:r>
              <a:rPr lang="fr-FR" dirty="0"/>
              <a:t>les ORPV, l'industrie et d'autres organisations : Collaboration renforcée sur l'identification des risques phytosanitaires et sur les actions internationales possibles ainsi que la cohérence des réglementations pertinentes avec la Recommandation de la CMP relative aux conteneurs maritimes</a:t>
            </a:r>
            <a:r>
              <a:rPr lang="en-US" dirty="0" smtClean="0"/>
              <a:t>.</a:t>
            </a:r>
          </a:p>
          <a:p>
            <a:endParaRPr lang="en-US" dirty="0" smtClean="0"/>
          </a:p>
          <a:p>
            <a:endParaRPr lang="en-US" dirty="0"/>
          </a:p>
        </p:txBody>
      </p:sp>
      <p:sp>
        <p:nvSpPr>
          <p:cNvPr id="7" name="Title 1"/>
          <p:cNvSpPr txBox="1">
            <a:spLocks/>
          </p:cNvSpPr>
          <p:nvPr/>
        </p:nvSpPr>
        <p:spPr>
          <a:xfrm>
            <a:off x="1752600" y="304800"/>
            <a:ext cx="8229600"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b="1" kern="1200">
                <a:solidFill>
                  <a:schemeClr val="tx1"/>
                </a:solidFill>
                <a:latin typeface="Calibri (body)"/>
                <a:ea typeface="+mj-ea"/>
                <a:cs typeface="+mj-cs"/>
              </a:defRPr>
            </a:lvl1pPr>
          </a:lstStyle>
          <a:p>
            <a:pPr lvl="0">
              <a:defRPr/>
            </a:pPr>
            <a:r>
              <a:rPr lang="en-US" sz="2800" dirty="0" err="1" smtClean="0">
                <a:solidFill>
                  <a:srgbClr val="165A30"/>
                </a:solidFill>
              </a:rPr>
              <a:t>Programme</a:t>
            </a:r>
            <a:r>
              <a:rPr lang="en-US" sz="2800" dirty="0" smtClean="0">
                <a:solidFill>
                  <a:srgbClr val="165A30"/>
                </a:solidFill>
              </a:rPr>
              <a:t> de </a:t>
            </a:r>
            <a:r>
              <a:rPr lang="en-US" sz="2800" dirty="0">
                <a:solidFill>
                  <a:srgbClr val="165A30"/>
                </a:solidFill>
              </a:rPr>
              <a:t>travail final de la SCTF</a:t>
            </a:r>
            <a:endParaRPr kumimoji="0" lang="en-US" sz="3600" b="1" i="0" u="none" strike="noStrike" kern="1200" cap="none" spc="0" normalizeH="0" baseline="0" noProof="0" dirty="0">
              <a:ln>
                <a:noFill/>
              </a:ln>
              <a:solidFill>
                <a:sysClr val="windowText" lastClr="000000"/>
              </a:solidFill>
              <a:effectLst/>
              <a:uLnTx/>
              <a:uFillTx/>
              <a:latin typeface="Calibri (body)"/>
              <a:ea typeface="+mj-ea"/>
              <a:cs typeface="+mj-cs"/>
            </a:endParaRPr>
          </a:p>
        </p:txBody>
      </p:sp>
    </p:spTree>
    <p:extLst>
      <p:ext uri="{BB962C8B-B14F-4D97-AF65-F5344CB8AC3E}">
        <p14:creationId xmlns:p14="http://schemas.microsoft.com/office/powerpoint/2010/main" val="42838807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Brunel\Desktop\00112039.jpg"/>
          <p:cNvPicPr>
            <a:picLocks noChangeAspect="1" noChangeArrowheads="1"/>
          </p:cNvPicPr>
          <p:nvPr/>
        </p:nvPicPr>
        <p:blipFill>
          <a:blip r:embed="rId2" cstate="print"/>
          <a:srcRect/>
          <a:stretch>
            <a:fillRect/>
          </a:stretch>
        </p:blipFill>
        <p:spPr bwMode="auto">
          <a:xfrm>
            <a:off x="8003596" y="1676400"/>
            <a:ext cx="3664583" cy="4228170"/>
          </a:xfrm>
          <a:prstGeom prst="rect">
            <a:avLst/>
          </a:prstGeom>
          <a:noFill/>
          <a:ln w="38100">
            <a:solidFill>
              <a:srgbClr val="000000"/>
            </a:solidFill>
            <a:miter lim="800000"/>
            <a:headEnd/>
            <a:tailEnd/>
          </a:ln>
        </p:spPr>
      </p:pic>
      <p:sp>
        <p:nvSpPr>
          <p:cNvPr id="4" name="Content Placeholder 2"/>
          <p:cNvSpPr txBox="1">
            <a:spLocks/>
          </p:cNvSpPr>
          <p:nvPr/>
        </p:nvSpPr>
        <p:spPr>
          <a:xfrm>
            <a:off x="457200" y="1981200"/>
            <a:ext cx="7162800" cy="46021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r>
              <a:rPr lang="fr-FR" dirty="0">
                <a:solidFill>
                  <a:sysClr val="windowText" lastClr="000000"/>
                </a:solidFill>
              </a:rPr>
              <a:t>Communication et sensibilisation : </a:t>
            </a:r>
            <a:r>
              <a:rPr lang="fr-FR" b="0" dirty="0">
                <a:solidFill>
                  <a:sysClr val="windowText" lastClr="000000"/>
                </a:solidFill>
              </a:rPr>
              <a:t>Sensibilisation accrue des différentes parties prenantes aux risques phytosanitaires des conteneurs maritimes grâce à la fourniture d'informations et à une éventuelle gestion des risques</a:t>
            </a:r>
          </a:p>
          <a:p>
            <a:pPr lvl="0">
              <a:defRPr/>
            </a:pPr>
            <a:r>
              <a:rPr lang="fr-FR" dirty="0">
                <a:solidFill>
                  <a:sysClr val="windowText" lastClr="000000"/>
                </a:solidFill>
              </a:rPr>
              <a:t>Recommandations : </a:t>
            </a:r>
            <a:r>
              <a:rPr lang="fr-FR" b="0" dirty="0">
                <a:solidFill>
                  <a:sysClr val="windowText" lastClr="000000"/>
                </a:solidFill>
              </a:rPr>
              <a:t>à la </a:t>
            </a:r>
            <a:r>
              <a:rPr lang="fr-FR" b="0" dirty="0" smtClean="0">
                <a:solidFill>
                  <a:sysClr val="windowText" lastClr="000000"/>
                </a:solidFill>
              </a:rPr>
              <a:t>CMP </a:t>
            </a:r>
            <a:r>
              <a:rPr lang="fr-FR" b="0" dirty="0">
                <a:solidFill>
                  <a:sysClr val="windowText" lastClr="000000"/>
                </a:solidFill>
              </a:rPr>
              <a:t>comment aborder les risques des conteneurs maritimes élaborées et rapport final du SCTF </a:t>
            </a:r>
            <a:r>
              <a:rPr lang="fr-FR" b="0" dirty="0" smtClean="0">
                <a:solidFill>
                  <a:sysClr val="windowText" lastClr="000000"/>
                </a:solidFill>
              </a:rPr>
              <a:t>soumis</a:t>
            </a:r>
            <a:endParaRPr kumimoji="0" lang="en-US" sz="2800" b="0" i="0" u="none" strike="noStrike" kern="1200" cap="none" spc="0" normalizeH="0" baseline="0" noProof="0" dirty="0" smtClean="0">
              <a:ln>
                <a:noFill/>
              </a:ln>
              <a:solidFill>
                <a:sysClr val="windowText" lastClr="000000"/>
              </a:solidFill>
              <a:effectLst/>
              <a:uLnTx/>
              <a:uFillTx/>
              <a:latin typeface="Calibri" panose="020F0502020204030204"/>
            </a:endParaRPr>
          </a:p>
        </p:txBody>
      </p:sp>
      <p:sp>
        <p:nvSpPr>
          <p:cNvPr id="5" name="Title 1"/>
          <p:cNvSpPr txBox="1">
            <a:spLocks/>
          </p:cNvSpPr>
          <p:nvPr/>
        </p:nvSpPr>
        <p:spPr>
          <a:xfrm>
            <a:off x="1828800" y="726374"/>
            <a:ext cx="8229600"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b="1" kern="1200">
                <a:solidFill>
                  <a:schemeClr val="tx1"/>
                </a:solidFill>
                <a:latin typeface="Calibri (body)"/>
                <a:ea typeface="+mj-ea"/>
                <a:cs typeface="+mj-cs"/>
              </a:defRPr>
            </a:lvl1pPr>
          </a:lstStyle>
          <a:p>
            <a:pPr lvl="0">
              <a:defRPr/>
            </a:pPr>
            <a:r>
              <a:rPr lang="en-US" sz="2800" dirty="0" err="1">
                <a:solidFill>
                  <a:srgbClr val="165A30"/>
                </a:solidFill>
              </a:rPr>
              <a:t>Programme</a:t>
            </a:r>
            <a:r>
              <a:rPr lang="en-US" sz="2800" dirty="0">
                <a:solidFill>
                  <a:srgbClr val="165A30"/>
                </a:solidFill>
              </a:rPr>
              <a:t> de travail final de la SCTF</a:t>
            </a:r>
            <a:endParaRPr lang="en-US" dirty="0">
              <a:solidFill>
                <a:sysClr val="windowText" lastClr="000000"/>
              </a:solidFill>
            </a:endParaRPr>
          </a:p>
          <a:p>
            <a:pPr marL="0" marR="0" lvl="0" indent="0" algn="ctr" defTabSz="914400" rtl="0" eaLnBrk="1" fontAlgn="auto" latinLnBrk="0" hangingPunct="1">
              <a:lnSpc>
                <a:spcPct val="9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2800" b="1" i="0" u="none" strike="noStrike" kern="1200" cap="none" spc="0" normalizeH="0" baseline="0" noProof="0" dirty="0" smtClean="0">
                <a:ln>
                  <a:noFill/>
                </a:ln>
                <a:solidFill>
                  <a:srgbClr val="165A30"/>
                </a:solidFill>
                <a:effectLst/>
                <a:uLnTx/>
                <a:uFillTx/>
                <a:latin typeface="Calibri (body)"/>
                <a:ea typeface="+mj-ea"/>
                <a:cs typeface="+mj-cs"/>
              </a:rPr>
              <a:t>(</a:t>
            </a:r>
            <a:r>
              <a:rPr kumimoji="0" lang="en-US" sz="2800" b="1" i="0" u="none" strike="noStrike" kern="1200" cap="none" spc="0" normalizeH="0" baseline="0" noProof="0" dirty="0" smtClean="0">
                <a:ln>
                  <a:noFill/>
                </a:ln>
                <a:solidFill>
                  <a:srgbClr val="165A30"/>
                </a:solidFill>
                <a:effectLst/>
                <a:uLnTx/>
                <a:uFillTx/>
                <a:latin typeface="Calibri (body)"/>
                <a:ea typeface="+mj-ea"/>
                <a:cs typeface="+mj-cs"/>
              </a:rPr>
              <a:t>suite.)</a:t>
            </a:r>
            <a:endParaRPr kumimoji="0" lang="en-US" sz="3600" b="1" i="0" u="none" strike="noStrike" kern="1200" cap="none" spc="0" normalizeH="0" baseline="0" noProof="0" dirty="0">
              <a:ln>
                <a:noFill/>
              </a:ln>
              <a:solidFill>
                <a:sysClr val="windowText" lastClr="000000"/>
              </a:solidFill>
              <a:effectLst/>
              <a:uLnTx/>
              <a:uFillTx/>
              <a:latin typeface="Calibri (body)"/>
              <a:ea typeface="+mj-ea"/>
              <a:cs typeface="+mj-cs"/>
            </a:endParaRPr>
          </a:p>
        </p:txBody>
      </p:sp>
    </p:spTree>
    <p:extLst>
      <p:ext uri="{BB962C8B-B14F-4D97-AF65-F5344CB8AC3E}">
        <p14:creationId xmlns:p14="http://schemas.microsoft.com/office/powerpoint/2010/main" val="3348392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2"/>
          </p:nvPr>
        </p:nvSpPr>
        <p:spPr/>
        <p:txBody>
          <a:bodyPr/>
          <a:lstStyle/>
          <a:p>
            <a:fld id="{752B27FF-FAB0-40D1-80D1-96A0DB7ECFA2}" type="slidenum">
              <a:rPr lang="en-GB" smtClean="0"/>
              <a:t>13</a:t>
            </a:fld>
            <a:endParaRPr lang="en-GB"/>
          </a:p>
        </p:txBody>
      </p:sp>
      <p:sp>
        <p:nvSpPr>
          <p:cNvPr id="3" name="Content Placeholder 2"/>
          <p:cNvSpPr txBox="1">
            <a:spLocks/>
          </p:cNvSpPr>
          <p:nvPr/>
        </p:nvSpPr>
        <p:spPr>
          <a:xfrm>
            <a:off x="457200" y="1981200"/>
            <a:ext cx="11722608" cy="46021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0" indent="-457200">
              <a:buFont typeface="Arial" panose="020B0604020202020204" pitchFamily="34" charset="0"/>
              <a:buChar char="•"/>
              <a:defRPr/>
            </a:pPr>
            <a:r>
              <a:rPr lang="fr-FR" b="0" dirty="0">
                <a:solidFill>
                  <a:sysClr val="windowText" lastClr="000000"/>
                </a:solidFill>
              </a:rPr>
              <a:t>Créer un groupe de discussion </a:t>
            </a:r>
            <a:r>
              <a:rPr lang="fr-FR" b="0" dirty="0" smtClean="0">
                <a:solidFill>
                  <a:sysClr val="windowText" lastClr="000000"/>
                </a:solidFill>
              </a:rPr>
              <a:t>CMP </a:t>
            </a:r>
            <a:r>
              <a:rPr lang="fr-FR" b="0" dirty="0">
                <a:solidFill>
                  <a:sysClr val="windowText" lastClr="000000"/>
                </a:solidFill>
              </a:rPr>
              <a:t>sur les conteneurs maritimes</a:t>
            </a:r>
          </a:p>
          <a:p>
            <a:pPr marL="457200" lvl="0" indent="-457200">
              <a:buFont typeface="Arial" panose="020B0604020202020204" pitchFamily="34" charset="0"/>
              <a:buChar char="•"/>
              <a:defRPr/>
            </a:pPr>
            <a:r>
              <a:rPr lang="fr-FR" b="0" dirty="0" smtClean="0">
                <a:solidFill>
                  <a:sysClr val="windowText" lastClr="000000"/>
                </a:solidFill>
              </a:rPr>
              <a:t>Considérer </a:t>
            </a:r>
            <a:r>
              <a:rPr lang="fr-FR" b="0" dirty="0">
                <a:solidFill>
                  <a:sysClr val="windowText" lastClr="000000"/>
                </a:solidFill>
              </a:rPr>
              <a:t>l'intérêt d'un atelier international (ou d'une consultation technique à composition non limitée) qui pourrait se tenir fin 2022. Les résultats de l'atelier devraient être présentés à la </a:t>
            </a:r>
            <a:r>
              <a:rPr lang="fr-FR" b="0" dirty="0" smtClean="0">
                <a:solidFill>
                  <a:sysClr val="windowText" lastClr="000000"/>
                </a:solidFill>
              </a:rPr>
              <a:t>CMP-17 </a:t>
            </a:r>
            <a:r>
              <a:rPr lang="fr-FR" b="0" dirty="0">
                <a:solidFill>
                  <a:sysClr val="windowText" lastClr="000000"/>
                </a:solidFill>
              </a:rPr>
              <a:t>en 2023.</a:t>
            </a:r>
          </a:p>
          <a:p>
            <a:pPr marL="457200" lvl="0" indent="-457200">
              <a:buFont typeface="Arial" panose="020B0604020202020204" pitchFamily="34" charset="0"/>
              <a:buChar char="•"/>
              <a:defRPr/>
            </a:pPr>
            <a:r>
              <a:rPr lang="fr-FR" b="0" dirty="0" smtClean="0">
                <a:solidFill>
                  <a:sysClr val="windowText" lastClr="000000"/>
                </a:solidFill>
              </a:rPr>
              <a:t>Continuer avec l’un des points suivants </a:t>
            </a:r>
            <a:r>
              <a:rPr kumimoji="0" lang="en-US" sz="28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rPr>
              <a:t>: </a:t>
            </a:r>
          </a:p>
          <a:p>
            <a:pPr marL="514350" lvl="0" indent="-514350">
              <a:buFont typeface="Arial" panose="020B0604020202020204" pitchFamily="34" charset="0"/>
              <a:buAutoNum type="alphaLcParenR"/>
              <a:defRPr/>
            </a:pPr>
            <a:r>
              <a:rPr lang="fr-FR" b="0" dirty="0">
                <a:solidFill>
                  <a:sysClr val="windowText" lastClr="000000"/>
                </a:solidFill>
              </a:rPr>
              <a:t>une révision potentielle de la recommandation n° 6 de la CPM sur les conteneurs maritimes ;</a:t>
            </a:r>
          </a:p>
          <a:p>
            <a:pPr marL="514350" lvl="0" indent="-514350">
              <a:buFont typeface="Arial" panose="020B0604020202020204" pitchFamily="34" charset="0"/>
              <a:buAutoNum type="alphaLcParenR"/>
              <a:defRPr/>
            </a:pPr>
            <a:r>
              <a:rPr lang="fr-FR" b="0" dirty="0">
                <a:solidFill>
                  <a:sysClr val="windowText" lastClr="000000"/>
                </a:solidFill>
              </a:rPr>
              <a:t> une NIMP potentielle sur les conteneurs maritimes ;</a:t>
            </a:r>
            <a:endParaRPr kumimoji="0" lang="en-GB" sz="2800" b="1"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4" name="Title 1"/>
          <p:cNvSpPr txBox="1">
            <a:spLocks/>
          </p:cNvSpPr>
          <p:nvPr/>
        </p:nvSpPr>
        <p:spPr>
          <a:xfrm>
            <a:off x="1676400" y="815832"/>
            <a:ext cx="8229600"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b="1" kern="1200">
                <a:solidFill>
                  <a:schemeClr val="tx1"/>
                </a:solidFill>
                <a:latin typeface="Calibri (body)"/>
                <a:ea typeface="+mj-ea"/>
                <a:cs typeface="+mj-cs"/>
              </a:defRPr>
            </a:lvl1pPr>
          </a:lstStyle>
          <a:p>
            <a:pPr lvl="0">
              <a:defRPr/>
            </a:pPr>
            <a:r>
              <a:rPr lang="fr-FR" sz="2800" dirty="0">
                <a:solidFill>
                  <a:srgbClr val="165A30"/>
                </a:solidFill>
              </a:rPr>
              <a:t>Quel genre de décisions sont </a:t>
            </a:r>
            <a:r>
              <a:rPr lang="fr-FR" sz="2800" dirty="0" smtClean="0">
                <a:solidFill>
                  <a:srgbClr val="165A30"/>
                </a:solidFill>
              </a:rPr>
              <a:t>attendues </a:t>
            </a:r>
          </a:p>
          <a:p>
            <a:pPr lvl="0">
              <a:defRPr/>
            </a:pPr>
            <a:r>
              <a:rPr lang="fr-FR" sz="2800" dirty="0" smtClean="0">
                <a:solidFill>
                  <a:srgbClr val="165A30"/>
                </a:solidFill>
              </a:rPr>
              <a:t>de </a:t>
            </a:r>
            <a:r>
              <a:rPr lang="fr-FR" sz="2800" dirty="0" smtClean="0">
                <a:solidFill>
                  <a:srgbClr val="165A30"/>
                </a:solidFill>
              </a:rPr>
              <a:t>CMP-16</a:t>
            </a:r>
            <a:r>
              <a:rPr kumimoji="0" lang="en-GB" sz="2800" b="1" i="0" u="none" strike="noStrike" kern="1200" cap="none" spc="0" normalizeH="0" baseline="0" noProof="0" dirty="0" smtClean="0">
                <a:ln>
                  <a:noFill/>
                </a:ln>
                <a:solidFill>
                  <a:srgbClr val="165A30"/>
                </a:solidFill>
                <a:effectLst/>
                <a:uLnTx/>
                <a:uFillTx/>
                <a:latin typeface="Calibri (body)"/>
                <a:ea typeface="+mj-ea"/>
                <a:cs typeface="+mj-cs"/>
              </a:rPr>
              <a:t>(2022)</a:t>
            </a:r>
            <a:endParaRPr kumimoji="0" lang="en-GB" sz="2800" b="1" i="0" u="none" strike="noStrike" kern="1200" cap="none" spc="0" normalizeH="0" baseline="0" noProof="0" dirty="0">
              <a:ln>
                <a:noFill/>
              </a:ln>
              <a:solidFill>
                <a:srgbClr val="165A30"/>
              </a:solidFill>
              <a:effectLst/>
              <a:uLnTx/>
              <a:uFillTx/>
              <a:latin typeface="Calibri (body)"/>
              <a:ea typeface="+mj-ea"/>
              <a:cs typeface="+mj-cs"/>
            </a:endParaRPr>
          </a:p>
        </p:txBody>
      </p:sp>
    </p:spTree>
    <p:extLst>
      <p:ext uri="{BB962C8B-B14F-4D97-AF65-F5344CB8AC3E}">
        <p14:creationId xmlns:p14="http://schemas.microsoft.com/office/powerpoint/2010/main" val="34736819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 xmlns:a16="http://schemas.microsoft.com/office/drawing/2014/main" id="{58A43A09-91A0-0B4E-A1B9-69205A0FA910}"/>
              </a:ext>
            </a:extLst>
          </p:cNvPr>
          <p:cNvSpPr>
            <a:spLocks noGrp="1"/>
          </p:cNvSpPr>
          <p:nvPr>
            <p:ph type="ctrTitle"/>
          </p:nvPr>
        </p:nvSpPr>
        <p:spPr/>
        <p:txBody>
          <a:bodyPr/>
          <a:lstStyle/>
          <a:p>
            <a:pPr algn="ctr">
              <a:defRPr/>
            </a:pPr>
            <a:r>
              <a:rPr lang="it-IT" smtClean="0"/>
              <a:t>MERCI</a:t>
            </a:r>
            <a:endParaRPr lang="it-IT" dirty="0"/>
          </a:p>
        </p:txBody>
      </p:sp>
      <p:sp>
        <p:nvSpPr>
          <p:cNvPr id="3" name="Rectangle 2">
            <a:extLst>
              <a:ext uri="{FF2B5EF4-FFF2-40B4-BE49-F238E27FC236}">
                <a16:creationId xmlns="" xmlns:a16="http://schemas.microsoft.com/office/drawing/2014/main"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hlinkClick r:id="rId2">
                  <a:extLst>
                    <a:ext uri="{A12FA001-AC4F-418D-AE19-62706E023703}">
                      <ahyp:hlinkClr xmlns="" xmlns:ahyp="http://schemas.microsoft.com/office/drawing/2018/hyperlinkcolor" val="tx"/>
                    </a:ext>
                  </a:extLst>
                </a:hlinkClick>
              </a:rPr>
              <a:t>ippc@fao.org</a:t>
            </a:r>
            <a:r>
              <a:rPr lang="fr-FR" altLang="en-US" sz="1600" dirty="0">
                <a:solidFill>
                  <a:schemeClr val="bg1"/>
                </a:solidFill>
                <a:ea typeface="Arial Unicode MS" panose="020B0604020202020204" pitchFamily="34" charset="-128"/>
                <a:cs typeface="Arial" panose="020B0604020202020204" pitchFamily="34" charset="0"/>
              </a:rPr>
              <a:t> | </a:t>
            </a:r>
            <a:r>
              <a:rPr lang="fr-FR" altLang="en-US" sz="1600" dirty="0">
                <a:solidFill>
                  <a:schemeClr val="bg1"/>
                </a:solidFill>
                <a:ea typeface="Arial Unicode MS" panose="020B0604020202020204" pitchFamily="34" charset="-128"/>
                <a:cs typeface="Arial" panose="020B0604020202020204" pitchFamily="34" charset="0"/>
                <a:hlinkClick r:id="rId3">
                  <a:extLst>
                    <a:ext uri="{A12FA001-AC4F-418D-AE19-62706E023703}">
                      <ahyp:hlinkClr xmlns="" xmlns:ahyp="http://schemas.microsoft.com/office/drawing/2018/hyperlinkcolor" val="tx"/>
                    </a:ext>
                  </a:extLst>
                </a:hlinkClick>
              </a:rPr>
              <a:t>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 xmlns:a16="http://schemas.microsoft.com/office/drawing/2014/main" id="{1DBC72CB-2DA0-DF42-A9A9-8679DF49371D}"/>
              </a:ext>
            </a:extLst>
          </p:cNvPr>
          <p:cNvSpPr txBox="1">
            <a:spLocks/>
          </p:cNvSpPr>
          <p:nvPr/>
        </p:nvSpPr>
        <p:spPr>
          <a:xfrm>
            <a:off x="1143000" y="457200"/>
            <a:ext cx="10134600" cy="91440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smtClean="0"/>
              <a:t/>
            </a:r>
            <a:br>
              <a:rPr lang="en-US" sz="2800" dirty="0" smtClean="0"/>
            </a:br>
            <a:r>
              <a:rPr lang="fr-FR" sz="2800" b="1" dirty="0">
                <a:solidFill>
                  <a:srgbClr val="165A30"/>
                </a:solidFill>
              </a:rPr>
              <a:t>Risques associés </a:t>
            </a:r>
            <a:r>
              <a:rPr lang="fr-FR" sz="2800" b="1" dirty="0" smtClean="0">
                <a:solidFill>
                  <a:srgbClr val="165A30"/>
                </a:solidFill>
              </a:rPr>
              <a:t>aux mouvements </a:t>
            </a:r>
            <a:r>
              <a:rPr lang="fr-FR" sz="2800" b="1" dirty="0">
                <a:solidFill>
                  <a:srgbClr val="165A30"/>
                </a:solidFill>
              </a:rPr>
              <a:t>des conteneurs maritimes </a:t>
            </a:r>
            <a:endParaRPr lang="fr-FR" sz="2800" b="1" dirty="0" smtClean="0">
              <a:solidFill>
                <a:srgbClr val="165A30"/>
              </a:solidFill>
            </a:endParaRPr>
          </a:p>
          <a:p>
            <a:r>
              <a:rPr lang="fr-FR" sz="2800" b="1" dirty="0" smtClean="0">
                <a:solidFill>
                  <a:srgbClr val="165A30"/>
                </a:solidFill>
              </a:rPr>
              <a:t>et </a:t>
            </a:r>
            <a:r>
              <a:rPr lang="fr-FR" sz="2800" b="1" dirty="0">
                <a:solidFill>
                  <a:srgbClr val="165A30"/>
                </a:solidFill>
              </a:rPr>
              <a:t>de leurs cargaisons</a:t>
            </a:r>
            <a:r>
              <a:rPr lang="en-US" sz="2800" dirty="0" smtClean="0">
                <a:solidFill>
                  <a:srgbClr val="165A30"/>
                </a:solidFill>
              </a:rPr>
              <a:t/>
            </a:r>
            <a:br>
              <a:rPr lang="en-US" sz="2800" dirty="0" smtClean="0">
                <a:solidFill>
                  <a:srgbClr val="165A30"/>
                </a:solidFill>
              </a:rPr>
            </a:br>
            <a:r>
              <a:rPr lang="en-US" sz="2800" dirty="0" smtClean="0"/>
              <a:t> </a:t>
            </a:r>
            <a:endParaRPr lang="en-US" sz="2800" dirty="0"/>
          </a:p>
        </p:txBody>
      </p:sp>
      <p:sp>
        <p:nvSpPr>
          <p:cNvPr id="5" name="Content Placeholder 2">
            <a:extLst>
              <a:ext uri="{FF2B5EF4-FFF2-40B4-BE49-F238E27FC236}">
                <a16:creationId xmlns="" xmlns:a16="http://schemas.microsoft.com/office/drawing/2014/main" id="{9EC58194-F3A6-6348-A98C-E8CEC719760A}"/>
              </a:ext>
            </a:extLst>
          </p:cNvPr>
          <p:cNvSpPr txBox="1">
            <a:spLocks/>
          </p:cNvSpPr>
          <p:nvPr/>
        </p:nvSpPr>
        <p:spPr>
          <a:xfrm>
            <a:off x="457200" y="1905000"/>
            <a:ext cx="10820400" cy="4419600"/>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buFont typeface="Arial"/>
              <a:buNone/>
              <a:defRPr sz="2800" kern="1200">
                <a:solidFill>
                  <a:schemeClr val="tx1">
                    <a:tint val="75000"/>
                  </a:schemeClr>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chemeClr val="tx1">
                    <a:tint val="75000"/>
                  </a:schemeClr>
                </a:solidFill>
                <a:latin typeface="+mn-lt"/>
                <a:ea typeface="+mn-ea"/>
                <a:cs typeface="+mn-cs"/>
              </a:defRPr>
            </a:lvl2pPr>
            <a:lvl3pPr marL="914400" indent="0" algn="ctr" defTabSz="914400" rtl="0" eaLnBrk="1" latinLnBrk="0" hangingPunct="1">
              <a:lnSpc>
                <a:spcPct val="90000"/>
              </a:lnSpc>
              <a:spcBef>
                <a:spcPts val="500"/>
              </a:spcBef>
              <a:buFont typeface="Arial"/>
              <a:buNone/>
              <a:defRPr sz="2000" kern="1200">
                <a:solidFill>
                  <a:schemeClr val="tx1">
                    <a:tint val="75000"/>
                  </a:schemeClr>
                </a:solidFill>
                <a:latin typeface="+mn-lt"/>
                <a:ea typeface="+mn-ea"/>
                <a:cs typeface="+mn-cs"/>
              </a:defRPr>
            </a:lvl3pPr>
            <a:lvl4pPr marL="1371600" indent="0" algn="ctr" defTabSz="914400" rtl="0" eaLnBrk="1" latinLnBrk="0" hangingPunct="1">
              <a:lnSpc>
                <a:spcPct val="90000"/>
              </a:lnSpc>
              <a:spcBef>
                <a:spcPts val="500"/>
              </a:spcBef>
              <a:buFont typeface="Arial"/>
              <a:buNone/>
              <a:defRPr sz="1800" kern="1200">
                <a:solidFill>
                  <a:schemeClr val="tx1">
                    <a:tint val="75000"/>
                  </a:schemeClr>
                </a:solidFill>
                <a:latin typeface="+mn-lt"/>
                <a:ea typeface="+mn-ea"/>
                <a:cs typeface="+mn-cs"/>
              </a:defRPr>
            </a:lvl4pPr>
            <a:lvl5pPr marL="1828800" indent="0" algn="ctr" defTabSz="914400" rtl="0" eaLnBrk="1" latinLnBrk="0" hangingPunct="1">
              <a:lnSpc>
                <a:spcPct val="90000"/>
              </a:lnSpc>
              <a:spcBef>
                <a:spcPts val="500"/>
              </a:spcBef>
              <a:buFont typeface="Arial"/>
              <a:buNone/>
              <a:defRPr sz="1800" kern="1200">
                <a:solidFill>
                  <a:schemeClr val="tx1">
                    <a:tint val="75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800" kern="1200">
                <a:solidFill>
                  <a:schemeClr val="tx1">
                    <a:tint val="75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800" kern="1200">
                <a:solidFill>
                  <a:schemeClr val="tx1">
                    <a:tint val="75000"/>
                  </a:schemeClr>
                </a:solidFill>
                <a:latin typeface="+mn-lt"/>
                <a:ea typeface="+mn-ea"/>
                <a:cs typeface="+mn-cs"/>
              </a:defRPr>
            </a:lvl7pPr>
            <a:lvl8pPr marL="3200400" indent="0" algn="ctr" defTabSz="914400" rtl="0" eaLnBrk="1" latinLnBrk="0" hangingPunct="1">
              <a:lnSpc>
                <a:spcPct val="90000"/>
              </a:lnSpc>
              <a:spcBef>
                <a:spcPts val="500"/>
              </a:spcBef>
              <a:buFont typeface="Arial"/>
              <a:buNone/>
              <a:defRPr sz="1800" kern="1200">
                <a:solidFill>
                  <a:schemeClr val="tx1">
                    <a:tint val="75000"/>
                  </a:schemeClr>
                </a:solidFill>
                <a:latin typeface="+mn-lt"/>
                <a:ea typeface="+mn-ea"/>
                <a:cs typeface="+mn-cs"/>
              </a:defRPr>
            </a:lvl8pPr>
            <a:lvl9pPr marL="3657600" indent="0" algn="ctr" defTabSz="914400" rtl="0" eaLnBrk="1" latinLnBrk="0" hangingPunct="1">
              <a:lnSpc>
                <a:spcPct val="90000"/>
              </a:lnSpc>
              <a:spcBef>
                <a:spcPts val="500"/>
              </a:spcBef>
              <a:buFont typeface="Arial"/>
              <a:buNone/>
              <a:defRPr sz="1800" kern="1200">
                <a:solidFill>
                  <a:schemeClr val="tx1">
                    <a:tint val="75000"/>
                  </a:schemeClr>
                </a:solidFill>
                <a:latin typeface="+mn-lt"/>
                <a:ea typeface="+mn-ea"/>
                <a:cs typeface="+mn-cs"/>
              </a:defRPr>
            </a:lvl9pPr>
          </a:lstStyle>
          <a:p>
            <a:pPr marL="457200" indent="-457200" algn="l">
              <a:spcBef>
                <a:spcPts val="1200"/>
              </a:spcBef>
              <a:buFont typeface="Arial" panose="020B0604020202020204" pitchFamily="34" charset="0"/>
              <a:buChar char="•"/>
            </a:pPr>
            <a:r>
              <a:rPr lang="fr-FR" sz="1900" dirty="0">
                <a:solidFill>
                  <a:schemeClr val="tx1"/>
                </a:solidFill>
                <a:latin typeface="Arial" panose="020B0604020202020204" pitchFamily="34" charset="0"/>
                <a:cs typeface="Arial" panose="020B0604020202020204" pitchFamily="34" charset="0"/>
              </a:rPr>
              <a:t>Conteneurs maritimes (unités de transport de fret (CTU)) et leurs cargaisons - voie potentielle </a:t>
            </a:r>
            <a:r>
              <a:rPr lang="fr-FR" sz="1900" dirty="0" smtClean="0">
                <a:solidFill>
                  <a:schemeClr val="tx1"/>
                </a:solidFill>
                <a:latin typeface="Arial" panose="020B0604020202020204" pitchFamily="34" charset="0"/>
                <a:cs typeface="Arial" panose="020B0604020202020204" pitchFamily="34" charset="0"/>
              </a:rPr>
              <a:t>d’organismes nuisibles;</a:t>
            </a:r>
            <a:endParaRPr lang="fr-FR" sz="1900" dirty="0">
              <a:solidFill>
                <a:schemeClr val="tx1"/>
              </a:solidFill>
              <a:latin typeface="Arial" panose="020B0604020202020204" pitchFamily="34" charset="0"/>
              <a:cs typeface="Arial" panose="020B0604020202020204" pitchFamily="34" charset="0"/>
            </a:endParaRPr>
          </a:p>
          <a:p>
            <a:pPr marL="457200" indent="-457200" algn="l">
              <a:spcBef>
                <a:spcPts val="1200"/>
              </a:spcBef>
              <a:buFont typeface="Arial" panose="020B0604020202020204" pitchFamily="34" charset="0"/>
              <a:buChar char="•"/>
            </a:pPr>
            <a:r>
              <a:rPr lang="fr-FR" sz="1900" dirty="0">
                <a:solidFill>
                  <a:schemeClr val="tx1"/>
                </a:solidFill>
                <a:latin typeface="Arial" panose="020B0604020202020204" pitchFamily="34" charset="0"/>
                <a:cs typeface="Arial" panose="020B0604020202020204" pitchFamily="34" charset="0"/>
              </a:rPr>
              <a:t>Niveau de risque élevé - une fois introduits, les </a:t>
            </a:r>
            <a:r>
              <a:rPr lang="fr-FR" sz="1900" dirty="0">
                <a:solidFill>
                  <a:schemeClr val="tx1"/>
                </a:solidFill>
                <a:latin typeface="Arial" panose="020B0604020202020204" pitchFamily="34" charset="0"/>
                <a:cs typeface="Arial" panose="020B0604020202020204" pitchFamily="34" charset="0"/>
              </a:rPr>
              <a:t>d’organismes nuisibles sont </a:t>
            </a:r>
            <a:r>
              <a:rPr lang="fr-FR" sz="1900" dirty="0">
                <a:solidFill>
                  <a:schemeClr val="tx1"/>
                </a:solidFill>
                <a:latin typeface="Arial" panose="020B0604020202020204" pitchFamily="34" charset="0"/>
                <a:cs typeface="Arial" panose="020B0604020202020204" pitchFamily="34" charset="0"/>
              </a:rPr>
              <a:t>très difficiles et coûteux à contrôler ou à éradiquer </a:t>
            </a:r>
            <a:r>
              <a:rPr lang="fr-FR" sz="1900" dirty="0" smtClean="0">
                <a:solidFill>
                  <a:schemeClr val="tx1"/>
                </a:solidFill>
                <a:latin typeface="Arial" panose="020B0604020202020204" pitchFamily="34" charset="0"/>
                <a:cs typeface="Arial" panose="020B0604020202020204" pitchFamily="34" charset="0"/>
              </a:rPr>
              <a:t>;</a:t>
            </a:r>
            <a:endParaRPr lang="fr-FR" sz="1900" dirty="0">
              <a:solidFill>
                <a:schemeClr val="tx1"/>
              </a:solidFill>
              <a:latin typeface="Arial" panose="020B0604020202020204" pitchFamily="34" charset="0"/>
              <a:cs typeface="Arial" panose="020B0604020202020204" pitchFamily="34" charset="0"/>
            </a:endParaRPr>
          </a:p>
          <a:p>
            <a:pPr marL="457200" indent="-457200" algn="l">
              <a:spcBef>
                <a:spcPts val="1200"/>
              </a:spcBef>
              <a:buFont typeface="Arial" panose="020B0604020202020204" pitchFamily="34" charset="0"/>
              <a:buChar char="•"/>
            </a:pPr>
            <a:r>
              <a:rPr lang="fr-FR" sz="1900" dirty="0">
                <a:solidFill>
                  <a:schemeClr val="tx1"/>
                </a:solidFill>
                <a:latin typeface="Arial" panose="020B0604020202020204" pitchFamily="34" charset="0"/>
                <a:cs typeface="Arial" panose="020B0604020202020204" pitchFamily="34" charset="0"/>
              </a:rPr>
              <a:t>De nombreux types de parties prenantes impliquées.</a:t>
            </a:r>
          </a:p>
          <a:p>
            <a:pPr marL="457200" indent="-457200" algn="l">
              <a:spcBef>
                <a:spcPts val="1200"/>
              </a:spcBef>
              <a:buFont typeface="Arial" panose="020B0604020202020204" pitchFamily="34" charset="0"/>
              <a:buChar char="•"/>
            </a:pPr>
            <a:r>
              <a:rPr lang="fr-FR" sz="1900" dirty="0">
                <a:solidFill>
                  <a:schemeClr val="tx1"/>
                </a:solidFill>
                <a:latin typeface="Arial" panose="020B0604020202020204" pitchFamily="34" charset="0"/>
                <a:cs typeface="Arial" panose="020B0604020202020204" pitchFamily="34" charset="0"/>
              </a:rPr>
              <a:t>Lorsque les </a:t>
            </a:r>
            <a:r>
              <a:rPr lang="fr-FR" sz="1900" dirty="0" smtClean="0">
                <a:solidFill>
                  <a:schemeClr val="tx1"/>
                </a:solidFill>
                <a:latin typeface="Arial" panose="020B0604020202020204" pitchFamily="34" charset="0"/>
                <a:cs typeface="Arial" panose="020B0604020202020204" pitchFamily="34" charset="0"/>
              </a:rPr>
              <a:t>organismes </a:t>
            </a:r>
            <a:r>
              <a:rPr lang="fr-FR" sz="1900" dirty="0">
                <a:solidFill>
                  <a:schemeClr val="tx1"/>
                </a:solidFill>
                <a:latin typeface="Arial" panose="020B0604020202020204" pitchFamily="34" charset="0"/>
                <a:cs typeface="Arial" panose="020B0604020202020204" pitchFamily="34" charset="0"/>
              </a:rPr>
              <a:t>nuisibles sont </a:t>
            </a:r>
            <a:r>
              <a:rPr lang="fr-FR" sz="1900" dirty="0">
                <a:solidFill>
                  <a:schemeClr val="tx1"/>
                </a:solidFill>
                <a:latin typeface="Arial" panose="020B0604020202020204" pitchFamily="34" charset="0"/>
                <a:cs typeface="Arial" panose="020B0604020202020204" pitchFamily="34" charset="0"/>
              </a:rPr>
              <a:t>introduits en plus grand nombre, ou plus fréquemment, ils sont plus susceptibles de s'établir</a:t>
            </a:r>
          </a:p>
          <a:p>
            <a:pPr marL="457200" indent="-457200" algn="l">
              <a:spcBef>
                <a:spcPts val="1200"/>
              </a:spcBef>
              <a:buFont typeface="Arial" panose="020B0604020202020204" pitchFamily="34" charset="0"/>
              <a:buChar char="•"/>
            </a:pPr>
            <a:r>
              <a:rPr lang="fr-FR" sz="1900" dirty="0">
                <a:solidFill>
                  <a:schemeClr val="tx1"/>
                </a:solidFill>
                <a:latin typeface="Arial" panose="020B0604020202020204" pitchFamily="34" charset="0"/>
                <a:cs typeface="Arial" panose="020B0604020202020204" pitchFamily="34" charset="0"/>
              </a:rPr>
              <a:t>2019 </a:t>
            </a:r>
            <a:r>
              <a:rPr lang="fr-FR" sz="1900" dirty="0" smtClean="0">
                <a:solidFill>
                  <a:schemeClr val="tx1"/>
                </a:solidFill>
                <a:latin typeface="Arial" panose="020B0604020202020204" pitchFamily="34" charset="0"/>
                <a:cs typeface="Arial" panose="020B0604020202020204" pitchFamily="34" charset="0"/>
              </a:rPr>
              <a:t>: 25 </a:t>
            </a:r>
            <a:r>
              <a:rPr lang="fr-FR" sz="1900" dirty="0">
                <a:solidFill>
                  <a:schemeClr val="tx1"/>
                </a:solidFill>
                <a:latin typeface="Arial" panose="020B0604020202020204" pitchFamily="34" charset="0"/>
                <a:cs typeface="Arial" panose="020B0604020202020204" pitchFamily="34" charset="0"/>
              </a:rPr>
              <a:t>UTC dans le monde avec 217 millions de déplacements, même un faible </a:t>
            </a:r>
            <a:r>
              <a:rPr lang="fr-FR" sz="1900" dirty="0" smtClean="0">
                <a:solidFill>
                  <a:schemeClr val="tx1"/>
                </a:solidFill>
                <a:latin typeface="Arial" panose="020B0604020202020204" pitchFamily="34" charset="0"/>
                <a:cs typeface="Arial" panose="020B0604020202020204" pitchFamily="34" charset="0"/>
              </a:rPr>
              <a:t>pourcentage </a:t>
            </a:r>
            <a:r>
              <a:rPr lang="fr-FR" sz="1900" dirty="0">
                <a:solidFill>
                  <a:schemeClr val="tx1"/>
                </a:solidFill>
                <a:latin typeface="Arial" panose="020B0604020202020204" pitchFamily="34" charset="0"/>
                <a:cs typeface="Arial" panose="020B0604020202020204" pitchFamily="34" charset="0"/>
              </a:rPr>
              <a:t>de contamination présente des risques</a:t>
            </a:r>
          </a:p>
          <a:p>
            <a:pPr marL="457200" indent="-457200" algn="l">
              <a:spcBef>
                <a:spcPts val="1200"/>
              </a:spcBef>
              <a:buFont typeface="Arial" panose="020B0604020202020204" pitchFamily="34" charset="0"/>
              <a:buChar char="•"/>
            </a:pPr>
            <a:r>
              <a:rPr lang="fr-FR" sz="1900" dirty="0">
                <a:solidFill>
                  <a:schemeClr val="tx1"/>
                </a:solidFill>
                <a:latin typeface="Arial" panose="020B0604020202020204" pitchFamily="34" charset="0"/>
                <a:cs typeface="Arial" panose="020B0604020202020204" pitchFamily="34" charset="0"/>
              </a:rPr>
              <a:t>La contamination par les </a:t>
            </a:r>
            <a:r>
              <a:rPr lang="fr-FR" sz="1900" dirty="0" smtClean="0">
                <a:solidFill>
                  <a:schemeClr val="tx1"/>
                </a:solidFill>
                <a:latin typeface="Arial" panose="020B0604020202020204" pitchFamily="34" charset="0"/>
                <a:cs typeface="Arial" panose="020B0604020202020204" pitchFamily="34" charset="0"/>
              </a:rPr>
              <a:t>organismes </a:t>
            </a:r>
            <a:r>
              <a:rPr lang="fr-FR" sz="1900" dirty="0">
                <a:solidFill>
                  <a:schemeClr val="tx1"/>
                </a:solidFill>
                <a:latin typeface="Arial" panose="020B0604020202020204" pitchFamily="34" charset="0"/>
                <a:cs typeface="Arial" panose="020B0604020202020204" pitchFamily="34" charset="0"/>
              </a:rPr>
              <a:t>nuisibles est </a:t>
            </a:r>
            <a:r>
              <a:rPr lang="fr-FR" sz="1900" dirty="0">
                <a:solidFill>
                  <a:schemeClr val="tx1"/>
                </a:solidFill>
                <a:latin typeface="Arial" panose="020B0604020202020204" pitchFamily="34" charset="0"/>
                <a:cs typeface="Arial" panose="020B0604020202020204" pitchFamily="34" charset="0"/>
              </a:rPr>
              <a:t>au centre des préoccupations, car le contenu relève d'une réglementation supplémentaire</a:t>
            </a:r>
          </a:p>
          <a:p>
            <a:pPr marL="457200" indent="-457200" algn="l">
              <a:spcBef>
                <a:spcPts val="1200"/>
              </a:spcBef>
              <a:buFont typeface="Arial" panose="020B0604020202020204" pitchFamily="34" charset="0"/>
              <a:buChar char="•"/>
            </a:pPr>
            <a:r>
              <a:rPr lang="fr-FR" sz="1900" dirty="0">
                <a:solidFill>
                  <a:schemeClr val="tx1"/>
                </a:solidFill>
                <a:latin typeface="Arial" panose="020B0604020202020204" pitchFamily="34" charset="0"/>
                <a:cs typeface="Arial" panose="020B0604020202020204" pitchFamily="34" charset="0"/>
              </a:rPr>
              <a:t>Les conteneurs vides présentent également un risque de contamination par des </a:t>
            </a:r>
            <a:r>
              <a:rPr lang="fr-FR" sz="1900" dirty="0" smtClean="0">
                <a:solidFill>
                  <a:schemeClr val="tx1"/>
                </a:solidFill>
                <a:latin typeface="Arial" panose="020B0604020202020204" pitchFamily="34" charset="0"/>
                <a:cs typeface="Arial" panose="020B0604020202020204" pitchFamily="34" charset="0"/>
              </a:rPr>
              <a:t>organismes </a:t>
            </a:r>
            <a:r>
              <a:rPr lang="fr-FR" sz="1900" dirty="0">
                <a:solidFill>
                  <a:schemeClr val="tx1"/>
                </a:solidFill>
                <a:latin typeface="Arial" panose="020B0604020202020204" pitchFamily="34" charset="0"/>
                <a:cs typeface="Arial" panose="020B0604020202020204" pitchFamily="34" charset="0"/>
              </a:rPr>
              <a:t>nuisibles</a:t>
            </a:r>
            <a:endParaRPr lang="en-GB" sz="1900" dirty="0" smtClean="0">
              <a:latin typeface="Arial" panose="020B0604020202020204" pitchFamily="34" charset="0"/>
              <a:cs typeface="Arial" panose="020B0604020202020204" pitchFamily="34" charset="0"/>
            </a:endParaRPr>
          </a:p>
          <a:p>
            <a:pPr>
              <a:spcBef>
                <a:spcPts val="1200"/>
              </a:spcBef>
            </a:pPr>
            <a:endParaRPr lang="en-US" sz="2400" i="1" dirty="0"/>
          </a:p>
        </p:txBody>
      </p:sp>
    </p:spTree>
    <p:extLst>
      <p:ext uri="{BB962C8B-B14F-4D97-AF65-F5344CB8AC3E}">
        <p14:creationId xmlns:p14="http://schemas.microsoft.com/office/powerpoint/2010/main" val="21243103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59973" y="457772"/>
            <a:ext cx="4038600" cy="696410"/>
          </a:xfrm>
        </p:spPr>
        <p:txBody>
          <a:bodyPr>
            <a:noAutofit/>
          </a:bodyPr>
          <a:lstStyle/>
          <a:p>
            <a:r>
              <a:rPr lang="en-GB" sz="3600" b="1" dirty="0" err="1" smtClean="0">
                <a:solidFill>
                  <a:srgbClr val="165A30"/>
                </a:solidFill>
              </a:rPr>
              <a:t>Projets</a:t>
            </a:r>
            <a:r>
              <a:rPr lang="en-GB" sz="3600" b="1" dirty="0" smtClean="0">
                <a:solidFill>
                  <a:srgbClr val="165A30"/>
                </a:solidFill>
              </a:rPr>
              <a:t> de NIMP</a:t>
            </a:r>
            <a:endParaRPr lang="en-GB" sz="3600" b="1" dirty="0">
              <a:solidFill>
                <a:srgbClr val="165A30"/>
              </a:solidFill>
            </a:endParaRPr>
          </a:p>
        </p:txBody>
      </p:sp>
      <p:sp>
        <p:nvSpPr>
          <p:cNvPr id="3" name="Subtitle 2"/>
          <p:cNvSpPr>
            <a:spLocks noGrp="1"/>
          </p:cNvSpPr>
          <p:nvPr>
            <p:ph type="subTitle" idx="1"/>
          </p:nvPr>
        </p:nvSpPr>
        <p:spPr>
          <a:xfrm>
            <a:off x="1635512" y="1403255"/>
            <a:ext cx="8720255" cy="2146611"/>
          </a:xfrm>
        </p:spPr>
        <p:txBody>
          <a:bodyPr>
            <a:noAutofit/>
          </a:bodyPr>
          <a:lstStyle/>
          <a:p>
            <a:pPr algn="l"/>
            <a:r>
              <a:rPr lang="en-GB" sz="1200" b="1" dirty="0">
                <a:solidFill>
                  <a:schemeClr val="tx1"/>
                </a:solidFill>
                <a:latin typeface="Arial" charset="0"/>
              </a:rPr>
              <a:t>2016-04 CPM-11 decisions (special topics session)</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2015-11 Selection of EWG members on Sea containers</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2015-04 CPM-10 decisions: special topics session to be held at CPM-11 (2016) and adoption of CPM recommendations on sea containers</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2014-12: IMO/ILO/UNECE Code of Practice for Packing of Cargo Transport Units (CTU Code)</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2014-11: SC agreed TORs for a new EWG</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2014-05: SC discussion</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2014-04 CPM-9 (2014) decisions on the topic Minimizing pest movement by sea containers (</a:t>
            </a:r>
            <a:r>
              <a:rPr lang="en-GB" sz="1600" b="1" dirty="0">
                <a:solidFill>
                  <a:schemeClr val="tx1"/>
                </a:solidFill>
                <a:latin typeface="Arial" charset="0"/>
              </a:rPr>
              <a:t>2008-001</a:t>
            </a:r>
            <a:r>
              <a:rPr lang="en-GB" sz="1200" b="1" dirty="0">
                <a:solidFill>
                  <a:schemeClr val="tx1"/>
                </a:solidFill>
                <a:latin typeface="Arial" charset="0"/>
              </a:rPr>
              <a:t>)</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2014-02 - Draft industry guidance - IMO/ILO/UNECE Code of Practice for Packing of Cargo Transport Units (CTU Code)</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2013-12 Compiled comments on the 2013 member consultation</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2013-11 SC discussion and decisions</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2013-05 SC discussion and decisions</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2013-04 CPM-8 (2013) decisions</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2012-10 Strategic Planning Group (SPG) meeting </a:t>
            </a:r>
            <a:endParaRPr lang="en-US" sz="1200" b="1" dirty="0">
              <a:solidFill>
                <a:schemeClr val="tx1"/>
              </a:solidFill>
              <a:latin typeface="Arial" charset="0"/>
            </a:endParaRPr>
          </a:p>
        </p:txBody>
      </p:sp>
      <p:sp>
        <p:nvSpPr>
          <p:cNvPr id="4" name="Rectangle 3"/>
          <p:cNvSpPr/>
          <p:nvPr/>
        </p:nvSpPr>
        <p:spPr>
          <a:xfrm>
            <a:off x="1635512" y="4048013"/>
            <a:ext cx="8887523" cy="2292935"/>
          </a:xfrm>
          <a:prstGeom prst="rect">
            <a:avLst/>
          </a:prstGeom>
        </p:spPr>
        <p:txBody>
          <a:bodyPr wrap="square">
            <a:spAutoFit/>
          </a:bodyPr>
          <a:lstStyle/>
          <a:p>
            <a:r>
              <a:rPr lang="en-GB" sz="1100" b="1" dirty="0"/>
              <a:t>2012-09 Annual Cool Logistics Global Conference, Antwerp, Belgium</a:t>
            </a:r>
            <a:endParaRPr lang="en-US" sz="1100" b="1" dirty="0"/>
          </a:p>
          <a:p>
            <a:r>
              <a:rPr lang="en-GB" sz="1100" b="1" dirty="0"/>
              <a:t>2012-06 10th Container Owner's Association (COA) meeting</a:t>
            </a:r>
            <a:endParaRPr lang="en-US" sz="1100" b="1" dirty="0"/>
          </a:p>
          <a:p>
            <a:r>
              <a:rPr lang="en-GB" sz="1100" b="1" dirty="0"/>
              <a:t>2012-05 Expert Working Group (EWG) meeting in Malaysia</a:t>
            </a:r>
            <a:endParaRPr lang="en-US" sz="1100" b="1" dirty="0"/>
          </a:p>
          <a:p>
            <a:r>
              <a:rPr lang="en-GB" sz="1100" b="1" dirty="0"/>
              <a:t>2012-04 SC April 2012</a:t>
            </a:r>
            <a:endParaRPr lang="en-US" sz="1100" b="1" dirty="0"/>
          </a:p>
          <a:p>
            <a:r>
              <a:rPr lang="en-GB" sz="1100" b="1" dirty="0"/>
              <a:t>2012-03 CPM-7 (2012) decision and side event</a:t>
            </a:r>
            <a:endParaRPr lang="en-US" sz="1100" b="1" dirty="0"/>
          </a:p>
          <a:p>
            <a:r>
              <a:rPr lang="en-GB" sz="1100" b="1" dirty="0"/>
              <a:t>2011-11 Steering Committee on Sea Containers (SCSC)</a:t>
            </a:r>
            <a:endParaRPr lang="en-US" sz="1100" b="1" dirty="0"/>
          </a:p>
          <a:p>
            <a:r>
              <a:rPr lang="en-GB" sz="1100" b="1" dirty="0"/>
              <a:t>2011-11 SC November 2011</a:t>
            </a:r>
            <a:endParaRPr lang="en-US" sz="1100" b="1" dirty="0"/>
          </a:p>
          <a:p>
            <a:r>
              <a:rPr lang="en-GB" sz="1100" b="1" dirty="0"/>
              <a:t>2011-03 SC selected experts for Expert Working Group (EWG)</a:t>
            </a:r>
            <a:endParaRPr lang="en-US" sz="1100" b="1" dirty="0"/>
          </a:p>
          <a:p>
            <a:r>
              <a:rPr lang="en-GB" sz="1100" b="1" dirty="0"/>
              <a:t>2010-04 SC approved </a:t>
            </a:r>
            <a:r>
              <a:rPr lang="en-GB" sz="1100" b="1" u="sng" dirty="0">
                <a:hlinkClick r:id="rId3"/>
              </a:rPr>
              <a:t>Specification 51 </a:t>
            </a:r>
            <a:r>
              <a:rPr lang="en-GB" sz="1100" b="1" i="1" u="sng" dirty="0">
                <a:hlinkClick r:id="rId3"/>
              </a:rPr>
              <a:t>Minimizing pest movement by sea containers and conveyances in international trade</a:t>
            </a:r>
            <a:endParaRPr lang="en-US" sz="1100" b="1" dirty="0"/>
          </a:p>
          <a:p>
            <a:r>
              <a:rPr lang="en-GB" sz="1100" b="1" dirty="0"/>
              <a:t>2010-03 </a:t>
            </a:r>
            <a:r>
              <a:rPr lang="en-GB" sz="1100" b="1" u="sng" dirty="0">
                <a:hlinkClick r:id="rId4"/>
              </a:rPr>
              <a:t>CPM-5</a:t>
            </a:r>
            <a:r>
              <a:rPr lang="en-GB" sz="1100" b="1" dirty="0"/>
              <a:t> recommended this topic be worked on as a matter of urgency</a:t>
            </a:r>
            <a:endParaRPr lang="en-US" sz="1100" b="1" dirty="0"/>
          </a:p>
          <a:p>
            <a:r>
              <a:rPr lang="en-GB" sz="1100" b="1" u="sng" dirty="0">
                <a:hlinkClick r:id="rId5"/>
              </a:rPr>
              <a:t>2009-11 Standards Committee (SC)</a:t>
            </a:r>
            <a:r>
              <a:rPr lang="en-GB" sz="1100" b="1" dirty="0"/>
              <a:t> approved draft specification for MC</a:t>
            </a:r>
            <a:endParaRPr lang="en-US" sz="1100" b="1" dirty="0"/>
          </a:p>
          <a:p>
            <a:r>
              <a:rPr lang="en-GB" sz="1100" b="1" dirty="0"/>
              <a:t>2008-03 Third meeting of the Commission on </a:t>
            </a:r>
            <a:r>
              <a:rPr lang="en-GB" sz="1100" b="1" dirty="0" err="1"/>
              <a:t>Phytosanitary</a:t>
            </a:r>
            <a:r>
              <a:rPr lang="en-GB" sz="1100" b="1" dirty="0"/>
              <a:t> Measures (</a:t>
            </a:r>
            <a:r>
              <a:rPr lang="en-GB" sz="1100" b="1" u="sng" dirty="0">
                <a:hlinkClick r:id="rId4"/>
              </a:rPr>
              <a:t>CPM-3</a:t>
            </a:r>
            <a:r>
              <a:rPr lang="en-GB" sz="1100" b="1" dirty="0"/>
              <a:t>) added topic </a:t>
            </a:r>
            <a:r>
              <a:rPr lang="en-GB" sz="1100" b="1" i="1" dirty="0"/>
              <a:t>Minimizing pest movement by sea containers and conveyances</a:t>
            </a:r>
            <a:r>
              <a:rPr lang="en-GB" sz="1100" b="1" dirty="0"/>
              <a:t> (2008-001) to the </a:t>
            </a:r>
            <a:r>
              <a:rPr lang="en-GB" sz="1100" b="1" i="1" dirty="0"/>
              <a:t>List of topics for IPPC standards</a:t>
            </a:r>
            <a:r>
              <a:rPr lang="en-GB" sz="1100" b="1" dirty="0"/>
              <a:t>.</a:t>
            </a:r>
            <a:endParaRPr lang="en-US" sz="1100" b="1" dirty="0"/>
          </a:p>
        </p:txBody>
      </p:sp>
      <p:pic>
        <p:nvPicPr>
          <p:cNvPr id="5" name="Picture 4" descr="http://www.phytosanitary.info/sites/phytosanitary.info/files/styles/large/public/Ready%20to%20attack%20%28Tuta%20absoluta%29.jpg?itok=GWAlVJik"/>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831982" y="3367935"/>
            <a:ext cx="2194661" cy="19386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0561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05000" y="685800"/>
            <a:ext cx="7772400" cy="609600"/>
          </a:xfrm>
        </p:spPr>
        <p:txBody>
          <a:bodyPr>
            <a:normAutofit/>
          </a:bodyPr>
          <a:lstStyle/>
          <a:p>
            <a:r>
              <a:rPr lang="en-GB" sz="2800" b="1" dirty="0" err="1" smtClean="0">
                <a:solidFill>
                  <a:srgbClr val="165A30"/>
                </a:solidFill>
              </a:rPr>
              <a:t>Recommandation</a:t>
            </a:r>
            <a:r>
              <a:rPr lang="en-GB" sz="2800" b="1" dirty="0" smtClean="0">
                <a:solidFill>
                  <a:srgbClr val="165A30"/>
                </a:solidFill>
              </a:rPr>
              <a:t> de la CMP </a:t>
            </a:r>
            <a:r>
              <a:rPr lang="en-GB" sz="2800" b="1" dirty="0">
                <a:solidFill>
                  <a:srgbClr val="165A30"/>
                </a:solidFill>
              </a:rPr>
              <a:t>: </a:t>
            </a:r>
            <a:r>
              <a:rPr lang="en-GB" sz="2800" b="1" dirty="0" err="1">
                <a:solidFill>
                  <a:srgbClr val="165A30"/>
                </a:solidFill>
              </a:rPr>
              <a:t>Conteneurs</a:t>
            </a:r>
            <a:r>
              <a:rPr lang="en-GB" sz="2800" b="1" dirty="0">
                <a:solidFill>
                  <a:srgbClr val="165A30"/>
                </a:solidFill>
              </a:rPr>
              <a:t> </a:t>
            </a:r>
            <a:r>
              <a:rPr lang="en-GB" sz="2800" b="1" dirty="0" err="1" smtClean="0">
                <a:solidFill>
                  <a:srgbClr val="165A30"/>
                </a:solidFill>
              </a:rPr>
              <a:t>maritimes</a:t>
            </a:r>
            <a:endParaRPr lang="en-GB" sz="2800" b="1" dirty="0">
              <a:solidFill>
                <a:srgbClr val="165A30"/>
              </a:solidFill>
            </a:endParaRPr>
          </a:p>
        </p:txBody>
      </p:sp>
      <p:sp>
        <p:nvSpPr>
          <p:cNvPr id="3" name="Subtitle 2"/>
          <p:cNvSpPr>
            <a:spLocks noGrp="1"/>
          </p:cNvSpPr>
          <p:nvPr>
            <p:ph type="subTitle" idx="1"/>
          </p:nvPr>
        </p:nvSpPr>
        <p:spPr>
          <a:xfrm>
            <a:off x="76200" y="1600200"/>
            <a:ext cx="7752608" cy="1752600"/>
          </a:xfrm>
        </p:spPr>
        <p:txBody>
          <a:bodyPr>
            <a:noAutofit/>
          </a:bodyPr>
          <a:lstStyle/>
          <a:p>
            <a:pPr marL="457200" indent="-457200" algn="l">
              <a:buFont typeface="Arial" panose="020B0604020202020204" pitchFamily="34" charset="0"/>
              <a:buChar char="•"/>
            </a:pPr>
            <a:r>
              <a:rPr lang="fr-FR" sz="2000" dirty="0">
                <a:solidFill>
                  <a:schemeClr val="tx1"/>
                </a:solidFill>
                <a:latin typeface="Arial" panose="020B0604020202020204" pitchFamily="34" charset="0"/>
                <a:cs typeface="Arial" panose="020B0604020202020204" pitchFamily="34" charset="0"/>
              </a:rPr>
              <a:t>La </a:t>
            </a:r>
            <a:r>
              <a:rPr lang="fr-FR" sz="2000" dirty="0" smtClean="0">
                <a:solidFill>
                  <a:schemeClr val="tx1"/>
                </a:solidFill>
                <a:latin typeface="Arial" panose="020B0604020202020204" pitchFamily="34" charset="0"/>
                <a:cs typeface="Arial" panose="020B0604020202020204" pitchFamily="34" charset="0"/>
              </a:rPr>
              <a:t>CMP-9 </a:t>
            </a:r>
            <a:r>
              <a:rPr lang="fr-FR" sz="2000" dirty="0">
                <a:solidFill>
                  <a:schemeClr val="tx1"/>
                </a:solidFill>
                <a:latin typeface="Arial" panose="020B0604020202020204" pitchFamily="34" charset="0"/>
                <a:cs typeface="Arial" panose="020B0604020202020204" pitchFamily="34" charset="0"/>
              </a:rPr>
              <a:t>(2014) a demandé au Secrétariat, en association avec l'UE, les États-Unis, le Japon, l'Argentine et le Gabon, de préparer un projet de recommandation pour une éventuelle adoption à la </a:t>
            </a:r>
            <a:r>
              <a:rPr lang="fr-FR" sz="2000" dirty="0" smtClean="0">
                <a:solidFill>
                  <a:schemeClr val="tx1"/>
                </a:solidFill>
                <a:latin typeface="Arial" panose="020B0604020202020204" pitchFamily="34" charset="0"/>
                <a:cs typeface="Arial" panose="020B0604020202020204" pitchFamily="34" charset="0"/>
              </a:rPr>
              <a:t>CMP-10 </a:t>
            </a:r>
            <a:r>
              <a:rPr lang="fr-FR" sz="2000" dirty="0">
                <a:solidFill>
                  <a:schemeClr val="tx1"/>
                </a:solidFill>
                <a:latin typeface="Arial" panose="020B0604020202020204" pitchFamily="34" charset="0"/>
                <a:cs typeface="Arial" panose="020B0604020202020204" pitchFamily="34" charset="0"/>
              </a:rPr>
              <a:t>(2015).</a:t>
            </a:r>
          </a:p>
          <a:p>
            <a:pPr marL="457200" indent="-457200" algn="l">
              <a:buFont typeface="Arial" panose="020B0604020202020204" pitchFamily="34" charset="0"/>
              <a:buChar char="•"/>
            </a:pPr>
            <a:r>
              <a:rPr lang="fr-FR" sz="2000" dirty="0">
                <a:solidFill>
                  <a:schemeClr val="tx1"/>
                </a:solidFill>
                <a:latin typeface="Arial" panose="020B0604020202020204" pitchFamily="34" charset="0"/>
                <a:cs typeface="Arial" panose="020B0604020202020204" pitchFamily="34" charset="0"/>
              </a:rPr>
              <a:t>La CMP a reçu une proposition de recommandation </a:t>
            </a:r>
            <a:r>
              <a:rPr lang="fr-FR" sz="2000" dirty="0" smtClean="0">
                <a:solidFill>
                  <a:schemeClr val="tx1"/>
                </a:solidFill>
                <a:latin typeface="Arial" panose="020B0604020202020204" pitchFamily="34" charset="0"/>
                <a:cs typeface="Arial" panose="020B0604020202020204" pitchFamily="34" charset="0"/>
              </a:rPr>
              <a:t>sur </a:t>
            </a:r>
            <a:r>
              <a:rPr lang="fr-FR" sz="2000" dirty="0">
                <a:solidFill>
                  <a:schemeClr val="tx1"/>
                </a:solidFill>
                <a:latin typeface="Arial" panose="020B0604020202020204" pitchFamily="34" charset="0"/>
                <a:cs typeface="Arial" panose="020B0604020202020204" pitchFamily="34" charset="0"/>
              </a:rPr>
              <a:t>les conteneurs maritimes, élaborée par : l'Argentine, le Danemark, le Gabon, le Japon, les Pays-Bas et les États-Unis, et diffusée pour commentaires.</a:t>
            </a:r>
          </a:p>
          <a:p>
            <a:pPr marL="457200" indent="-457200" algn="l">
              <a:buFont typeface="Arial" panose="020B0604020202020204" pitchFamily="34" charset="0"/>
              <a:buChar char="•"/>
            </a:pPr>
            <a:r>
              <a:rPr lang="fr-FR" sz="2000" dirty="0">
                <a:solidFill>
                  <a:schemeClr val="tx1"/>
                </a:solidFill>
                <a:latin typeface="Arial" panose="020B0604020202020204" pitchFamily="34" charset="0"/>
                <a:cs typeface="Arial" panose="020B0604020202020204" pitchFamily="34" charset="0"/>
              </a:rPr>
              <a:t>Les commentaires ont été examinés par le Secrétariat et le projet de recommandation de la CMP a été révisé.</a:t>
            </a:r>
          </a:p>
          <a:p>
            <a:pPr marL="457200" indent="-457200" algn="l">
              <a:buFont typeface="Arial" panose="020B0604020202020204" pitchFamily="34" charset="0"/>
              <a:buChar char="•"/>
            </a:pPr>
            <a:r>
              <a:rPr lang="fr-FR" sz="2000" dirty="0">
                <a:solidFill>
                  <a:schemeClr val="tx1"/>
                </a:solidFill>
                <a:latin typeface="Arial" panose="020B0604020202020204" pitchFamily="34" charset="0"/>
                <a:cs typeface="Arial" panose="020B0604020202020204" pitchFamily="34" charset="0"/>
              </a:rPr>
              <a:t>Le Bureau a ensuite révisé le projet qui a été présenté à la CMP.</a:t>
            </a:r>
          </a:p>
          <a:p>
            <a:pPr marL="457200" indent="-457200" algn="l">
              <a:buFont typeface="Arial" panose="020B0604020202020204" pitchFamily="34" charset="0"/>
              <a:buChar char="•"/>
            </a:pPr>
            <a:r>
              <a:rPr lang="fr-FR" sz="2000" dirty="0">
                <a:solidFill>
                  <a:schemeClr val="tx1"/>
                </a:solidFill>
                <a:latin typeface="Arial" panose="020B0604020202020204" pitchFamily="34" charset="0"/>
                <a:cs typeface="Arial" panose="020B0604020202020204" pitchFamily="34" charset="0"/>
              </a:rPr>
              <a:t>Les modifications proposées ont été présentées et la CMP a accepté</a:t>
            </a:r>
            <a:r>
              <a:rPr lang="fr-FR" sz="1800" dirty="0">
                <a:solidFill>
                  <a:schemeClr val="tx1"/>
                </a:solidFill>
              </a:rPr>
              <a:t>.</a:t>
            </a:r>
            <a:endParaRPr lang="en-US" sz="1800" dirty="0">
              <a:solidFill>
                <a:schemeClr val="tx1"/>
              </a:solidFill>
            </a:endParaRPr>
          </a:p>
        </p:txBody>
      </p:sp>
      <p:sp>
        <p:nvSpPr>
          <p:cNvPr id="4" name="Rectangle 3"/>
          <p:cNvSpPr/>
          <p:nvPr/>
        </p:nvSpPr>
        <p:spPr>
          <a:xfrm>
            <a:off x="8001000" y="1524000"/>
            <a:ext cx="3692180" cy="4360126"/>
          </a:xfrm>
          <a:prstGeom prst="rect">
            <a:avLst/>
          </a:prstGeom>
          <a:blipFill rotWithShape="1">
            <a:blip r:embed="rId2" cstate="hqprint">
              <a:extLst>
                <a:ext uri="{28A0092B-C50C-407E-A947-70E740481C1C}">
                  <a14:useLocalDpi xmlns:a14="http://schemas.microsoft.com/office/drawing/2010/main" val="0"/>
                </a:ext>
              </a:extLst>
            </a:blip>
            <a:srcRect/>
            <a:stretch>
              <a:fillRect t="-5000" b="-5000"/>
            </a:stretch>
          </a:blipFill>
          <a:ln w="19050" cap="flat" cmpd="sng" algn="ctr">
            <a:solidFill>
              <a:srgbClr val="000000"/>
            </a:solidFill>
            <a:prstDash val="solid"/>
          </a:ln>
          <a:effectLst/>
        </p:spPr>
      </p:sp>
    </p:spTree>
    <p:extLst>
      <p:ext uri="{BB962C8B-B14F-4D97-AF65-F5344CB8AC3E}">
        <p14:creationId xmlns:p14="http://schemas.microsoft.com/office/powerpoint/2010/main" val="131293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 xmlns:a16="http://schemas.microsoft.com/office/drawing/2014/main" id="{1DBC72CB-2DA0-DF42-A9A9-8679DF49371D}"/>
              </a:ext>
            </a:extLst>
          </p:cNvPr>
          <p:cNvSpPr txBox="1">
            <a:spLocks/>
          </p:cNvSpPr>
          <p:nvPr/>
        </p:nvSpPr>
        <p:spPr>
          <a:xfrm>
            <a:off x="614490" y="685800"/>
            <a:ext cx="11531600"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b="1" kern="1200">
                <a:solidFill>
                  <a:schemeClr val="tx1"/>
                </a:solidFill>
                <a:latin typeface="Calibri (body)"/>
                <a:ea typeface="+mj-ea"/>
                <a:cs typeface="+mj-cs"/>
              </a:defRPr>
            </a:lvl1pPr>
          </a:lstStyle>
          <a:p>
            <a:pPr lvl="0">
              <a:defRPr/>
            </a:pPr>
            <a:r>
              <a:rPr lang="fr-FR" sz="2800" dirty="0">
                <a:solidFill>
                  <a:srgbClr val="165A30"/>
                </a:solidFill>
              </a:rPr>
              <a:t>Groupe de travail sur les conteneurs </a:t>
            </a:r>
            <a:r>
              <a:rPr lang="fr-FR" sz="2800" dirty="0" smtClean="0">
                <a:solidFill>
                  <a:srgbClr val="165A30"/>
                </a:solidFill>
              </a:rPr>
              <a:t>maritimes </a:t>
            </a:r>
            <a:r>
              <a:rPr kumimoji="0" lang="en-GB" sz="2800" b="1" i="0" u="none" strike="noStrike" kern="1200" cap="none" spc="0" normalizeH="0" baseline="0" noProof="0" dirty="0" smtClean="0">
                <a:ln>
                  <a:noFill/>
                </a:ln>
                <a:solidFill>
                  <a:srgbClr val="165A30"/>
                </a:solidFill>
                <a:effectLst/>
                <a:uLnTx/>
                <a:uFillTx/>
                <a:latin typeface="Calibri (body)"/>
                <a:ea typeface="+mj-ea"/>
                <a:cs typeface="+mj-cs"/>
              </a:rPr>
              <a:t>(</a:t>
            </a:r>
            <a:r>
              <a:rPr kumimoji="0" lang="en-GB" sz="2800" b="1" i="0" u="none" strike="noStrike" kern="1200" cap="none" spc="0" normalizeH="0" baseline="0" noProof="0" dirty="0" smtClean="0">
                <a:ln>
                  <a:noFill/>
                </a:ln>
                <a:solidFill>
                  <a:srgbClr val="165A30"/>
                </a:solidFill>
                <a:effectLst/>
                <a:uLnTx/>
                <a:uFillTx/>
                <a:latin typeface="Calibri (body)"/>
                <a:ea typeface="+mj-ea"/>
                <a:cs typeface="+mj-cs"/>
              </a:rPr>
              <a:t>SCTF</a:t>
            </a:r>
            <a:r>
              <a:rPr kumimoji="0" lang="en-GB" sz="2800" b="1" i="0" u="none" strike="noStrike" kern="1200" cap="none" spc="0" normalizeH="0" baseline="0" noProof="0" dirty="0" smtClean="0">
                <a:ln>
                  <a:noFill/>
                </a:ln>
                <a:solidFill>
                  <a:srgbClr val="165A30"/>
                </a:solidFill>
                <a:effectLst/>
                <a:uLnTx/>
                <a:uFillTx/>
                <a:latin typeface="Calibri (body)"/>
                <a:ea typeface="+mj-ea"/>
                <a:cs typeface="+mj-cs"/>
              </a:rPr>
              <a:t>)</a:t>
            </a:r>
            <a:endParaRPr kumimoji="0" lang="en-GB" sz="2800" b="1" i="0" u="none" strike="noStrike" kern="1200" cap="none" spc="0" normalizeH="0" baseline="0" noProof="0" dirty="0" smtClean="0">
              <a:ln>
                <a:noFill/>
              </a:ln>
              <a:solidFill>
                <a:srgbClr val="165A30"/>
              </a:solidFill>
              <a:effectLst/>
              <a:uLnTx/>
              <a:uFillTx/>
              <a:latin typeface="Calibri (body)"/>
              <a:ea typeface="+mj-ea"/>
              <a:cs typeface="+mj-cs"/>
            </a:endParaRPr>
          </a:p>
        </p:txBody>
      </p:sp>
      <p:sp>
        <p:nvSpPr>
          <p:cNvPr id="5" name="Content Placeholder 2">
            <a:extLst>
              <a:ext uri="{FF2B5EF4-FFF2-40B4-BE49-F238E27FC236}">
                <a16:creationId xmlns="" xmlns:a16="http://schemas.microsoft.com/office/drawing/2014/main" id="{9EC58194-F3A6-6348-A98C-E8CEC719760A}"/>
              </a:ext>
            </a:extLst>
          </p:cNvPr>
          <p:cNvSpPr txBox="1">
            <a:spLocks/>
          </p:cNvSpPr>
          <p:nvPr/>
        </p:nvSpPr>
        <p:spPr>
          <a:xfrm>
            <a:off x="638096" y="1600200"/>
            <a:ext cx="11531600" cy="31242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0" indent="-457200">
              <a:spcBef>
                <a:spcPts val="1200"/>
              </a:spcBef>
              <a:buFont typeface="Arial" panose="020B0604020202020204" pitchFamily="34" charset="0"/>
              <a:buChar char="•"/>
              <a:defRPr/>
            </a:pPr>
            <a:r>
              <a:rPr lang="fr-FR" b="0" dirty="0">
                <a:solidFill>
                  <a:sysClr val="windowText" lastClr="000000"/>
                </a:solidFill>
              </a:rPr>
              <a:t>Le SCTF est un sous-groupe IC ;</a:t>
            </a:r>
          </a:p>
          <a:p>
            <a:pPr marL="457200" lvl="0" indent="-457200">
              <a:spcBef>
                <a:spcPts val="1200"/>
              </a:spcBef>
              <a:buFont typeface="Arial" panose="020B0604020202020204" pitchFamily="34" charset="0"/>
              <a:buChar char="•"/>
              <a:defRPr/>
            </a:pPr>
            <a:r>
              <a:rPr lang="fr-FR" b="0" dirty="0">
                <a:solidFill>
                  <a:sysClr val="windowText" lastClr="000000"/>
                </a:solidFill>
              </a:rPr>
              <a:t>L'objectif du SCTF est de superviser et de diriger la mise en œuvre du plan d'action complémentaire sur les conteneurs maritimes approuvé par la </a:t>
            </a:r>
            <a:r>
              <a:rPr lang="fr-FR" b="0" dirty="0" smtClean="0">
                <a:solidFill>
                  <a:sysClr val="windowText" lastClr="000000"/>
                </a:solidFill>
              </a:rPr>
              <a:t>CMP </a:t>
            </a:r>
            <a:r>
              <a:rPr lang="fr-FR" b="0" dirty="0" smtClean="0">
                <a:solidFill>
                  <a:sysClr val="windowText" lastClr="000000"/>
                </a:solidFill>
              </a:rPr>
              <a:t>12 et supervisé </a:t>
            </a:r>
            <a:r>
              <a:rPr lang="fr-FR" b="0" dirty="0">
                <a:solidFill>
                  <a:sysClr val="windowText" lastClr="000000"/>
                </a:solidFill>
              </a:rPr>
              <a:t>par le </a:t>
            </a:r>
            <a:r>
              <a:rPr lang="fr-FR" b="0" dirty="0" smtClean="0">
                <a:solidFill>
                  <a:sysClr val="windowText" lastClr="000000"/>
                </a:solidFill>
              </a:rPr>
              <a:t>IC </a:t>
            </a:r>
            <a:r>
              <a:rPr lang="fr-FR" b="0" dirty="0">
                <a:solidFill>
                  <a:sysClr val="windowText" lastClr="000000"/>
                </a:solidFill>
              </a:rPr>
              <a:t>;</a:t>
            </a:r>
          </a:p>
          <a:p>
            <a:pPr marL="457200" lvl="0" indent="-457200">
              <a:spcBef>
                <a:spcPts val="1200"/>
              </a:spcBef>
              <a:buFont typeface="Arial" panose="020B0604020202020204" pitchFamily="34" charset="0"/>
              <a:buChar char="•"/>
              <a:defRPr/>
            </a:pPr>
            <a:r>
              <a:rPr lang="fr-FR" b="0" dirty="0">
                <a:solidFill>
                  <a:sysClr val="windowText" lastClr="000000"/>
                </a:solidFill>
              </a:rPr>
              <a:t>Le SCTF fonctionnera pour une période temporaire, au plus tard jusqu'en décembre 2021 et un rapport sera soumis à la </a:t>
            </a:r>
            <a:r>
              <a:rPr lang="fr-FR" b="0" dirty="0" smtClean="0">
                <a:solidFill>
                  <a:sysClr val="windowText" lastClr="000000"/>
                </a:solidFill>
              </a:rPr>
              <a:t>CMP-16 </a:t>
            </a:r>
            <a:r>
              <a:rPr lang="fr-FR" b="0" dirty="0">
                <a:solidFill>
                  <a:sysClr val="windowText" lastClr="000000"/>
                </a:solidFill>
              </a:rPr>
              <a:t>en 2022.</a:t>
            </a:r>
            <a:endPar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pic>
        <p:nvPicPr>
          <p:cNvPr id="6" name="Picture 3"/>
          <p:cNvPicPr>
            <a:picLocks noChangeAspect="1"/>
          </p:cNvPicPr>
          <p:nvPr/>
        </p:nvPicPr>
        <p:blipFill>
          <a:blip r:embed="rId2"/>
          <a:stretch>
            <a:fillRect/>
          </a:stretch>
        </p:blipFill>
        <p:spPr>
          <a:xfrm>
            <a:off x="651107" y="4495800"/>
            <a:ext cx="11531599" cy="1697625"/>
          </a:xfrm>
          <a:prstGeom prst="rect">
            <a:avLst/>
          </a:prstGeom>
        </p:spPr>
      </p:pic>
    </p:spTree>
    <p:extLst>
      <p:ext uri="{BB962C8B-B14F-4D97-AF65-F5344CB8AC3E}">
        <p14:creationId xmlns:p14="http://schemas.microsoft.com/office/powerpoint/2010/main" val="38016185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 xmlns:a16="http://schemas.microsoft.com/office/drawing/2014/main" id="{1A154FB8-D34E-F649-87F3-227E331D84BF}"/>
              </a:ext>
            </a:extLst>
          </p:cNvPr>
          <p:cNvSpPr txBox="1">
            <a:spLocks/>
          </p:cNvSpPr>
          <p:nvPr/>
        </p:nvSpPr>
        <p:spPr>
          <a:xfrm>
            <a:off x="609600" y="1600200"/>
            <a:ext cx="10820400" cy="40386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lvl="0" indent="-514350">
              <a:lnSpc>
                <a:spcPct val="110000"/>
              </a:lnSpc>
              <a:spcBef>
                <a:spcPts val="0"/>
              </a:spcBef>
              <a:buFont typeface="+mj-lt"/>
              <a:buAutoNum type="arabicPeriod"/>
              <a:defRPr/>
            </a:pPr>
            <a:r>
              <a:rPr lang="fr-FR" sz="2400" b="0" dirty="0" smtClean="0">
                <a:solidFill>
                  <a:sysClr val="windowText" lastClr="000000"/>
                </a:solidFill>
                <a:latin typeface="Arial" panose="020B0604020202020204" pitchFamily="34" charset="0"/>
                <a:cs typeface="Arial" panose="020B0604020202020204" pitchFamily="34" charset="0"/>
              </a:rPr>
              <a:t>De mesurer </a:t>
            </a:r>
            <a:r>
              <a:rPr lang="fr-FR" sz="2400" b="0" dirty="0">
                <a:solidFill>
                  <a:sysClr val="windowText" lastClr="000000"/>
                </a:solidFill>
                <a:latin typeface="Arial" panose="020B0604020202020204" pitchFamily="34" charset="0"/>
                <a:cs typeface="Arial" panose="020B0604020202020204" pitchFamily="34" charset="0"/>
              </a:rPr>
              <a:t>l'impact du Code CTU </a:t>
            </a:r>
            <a:r>
              <a:rPr lang="fr-FR" sz="2400" b="0" dirty="0" smtClean="0">
                <a:solidFill>
                  <a:sysClr val="windowText" lastClr="000000"/>
                </a:solidFill>
                <a:latin typeface="Arial" panose="020B0604020202020204" pitchFamily="34" charset="0"/>
                <a:cs typeface="Arial" panose="020B0604020202020204" pitchFamily="34" charset="0"/>
              </a:rPr>
              <a:t>par</a:t>
            </a:r>
            <a:r>
              <a:rPr lang="fr-FR" sz="2400" b="0" dirty="0" smtClean="0">
                <a:solidFill>
                  <a:sysClr val="windowText" lastClr="000000"/>
                </a:solidFill>
                <a:latin typeface="Arial" panose="020B0604020202020204" pitchFamily="34" charset="0"/>
                <a:cs typeface="Arial" panose="020B0604020202020204" pitchFamily="34" charset="0"/>
              </a:rPr>
              <a:t> </a:t>
            </a:r>
            <a:r>
              <a:rPr kumimoji="0" lang="en-GB" sz="24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a:t>
            </a:r>
            <a:endParaRPr kumimoji="0" lang="en-US" sz="24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endParaRPr>
          </a:p>
          <a:p>
            <a:pPr marL="857250" lvl="1" indent="-457200">
              <a:defRPr/>
            </a:pPr>
            <a:r>
              <a:rPr lang="fr-FR" b="0" dirty="0">
                <a:solidFill>
                  <a:sysClr val="windowText" lastClr="000000"/>
                </a:solidFill>
                <a:latin typeface="Arial" panose="020B0604020202020204" pitchFamily="34" charset="0"/>
                <a:cs typeface="Arial" panose="020B0604020202020204" pitchFamily="34" charset="0"/>
              </a:rPr>
              <a:t>L'élaboration d'un protocole commun </a:t>
            </a:r>
            <a:r>
              <a:rPr lang="fr-FR" b="0" dirty="0" smtClean="0">
                <a:solidFill>
                  <a:sysClr val="windowText" lastClr="000000"/>
                </a:solidFill>
                <a:latin typeface="Arial" panose="020B0604020202020204" pitchFamily="34" charset="0"/>
                <a:cs typeface="Arial" panose="020B0604020202020204" pitchFamily="34" charset="0"/>
              </a:rPr>
              <a:t>CIPV/OMI/Industrie </a:t>
            </a:r>
            <a:r>
              <a:rPr lang="fr-FR" b="0" dirty="0">
                <a:solidFill>
                  <a:sysClr val="windowText" lastClr="000000"/>
                </a:solidFill>
                <a:latin typeface="Arial" panose="020B0604020202020204" pitchFamily="34" charset="0"/>
                <a:cs typeface="Arial" panose="020B0604020202020204" pitchFamily="34" charset="0"/>
              </a:rPr>
              <a:t>pour la collecte de données relatives à la contamination des conteneurs maritimes ;</a:t>
            </a:r>
          </a:p>
          <a:p>
            <a:pPr marL="857250" lvl="1" indent="-457200">
              <a:defRPr/>
            </a:pPr>
            <a:r>
              <a:rPr lang="fr-FR" b="0" dirty="0" smtClean="0">
                <a:solidFill>
                  <a:sysClr val="windowText" lastClr="000000"/>
                </a:solidFill>
                <a:latin typeface="Arial" panose="020B0604020202020204" pitchFamily="34" charset="0"/>
                <a:cs typeface="Arial" panose="020B0604020202020204" pitchFamily="34" charset="0"/>
              </a:rPr>
              <a:t>Le s</a:t>
            </a:r>
            <a:r>
              <a:rPr lang="fr-FR" b="0" dirty="0" smtClean="0">
                <a:solidFill>
                  <a:sysClr val="windowText" lastClr="000000"/>
                </a:solidFill>
                <a:latin typeface="Arial" panose="020B0604020202020204" pitchFamily="34" charset="0"/>
                <a:cs typeface="Arial" panose="020B0604020202020204" pitchFamily="34" charset="0"/>
              </a:rPr>
              <a:t>uivi </a:t>
            </a:r>
            <a:r>
              <a:rPr lang="fr-FR" b="0" dirty="0">
                <a:solidFill>
                  <a:sysClr val="windowText" lastClr="000000"/>
                </a:solidFill>
                <a:latin typeface="Arial" panose="020B0604020202020204" pitchFamily="34" charset="0"/>
                <a:cs typeface="Arial" panose="020B0604020202020204" pitchFamily="34" charset="0"/>
              </a:rPr>
              <a:t>de l'adoption et de la mise en œuvre du Code CTU ;</a:t>
            </a:r>
            <a:endParaRPr kumimoji="0" lang="en-GB" sz="24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endParaRPr>
          </a:p>
          <a:p>
            <a:pPr marL="0" lvl="0" indent="0">
              <a:defRPr/>
            </a:pPr>
            <a:r>
              <a:rPr kumimoji="0" lang="en-GB" sz="24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2</a:t>
            </a:r>
            <a:r>
              <a:rPr lang="fr-FR" sz="2400" b="0" dirty="0">
                <a:solidFill>
                  <a:prstClr val="black"/>
                </a:solidFill>
                <a:latin typeface="Arial" panose="020B0604020202020204" pitchFamily="34" charset="0"/>
                <a:cs typeface="Arial" panose="020B0604020202020204" pitchFamily="34" charset="0"/>
              </a:rPr>
              <a:t> . </a:t>
            </a:r>
            <a:r>
              <a:rPr lang="fr-FR" sz="2400" b="0" dirty="0" smtClean="0">
                <a:solidFill>
                  <a:prstClr val="black"/>
                </a:solidFill>
                <a:latin typeface="Arial" panose="020B0604020202020204" pitchFamily="34" charset="0"/>
                <a:cs typeface="Arial" panose="020B0604020202020204" pitchFamily="34" charset="0"/>
              </a:rPr>
              <a:t>La Sensibilisation </a:t>
            </a:r>
            <a:r>
              <a:rPr lang="fr-FR" sz="2400" b="0" dirty="0">
                <a:solidFill>
                  <a:prstClr val="black"/>
                </a:solidFill>
                <a:latin typeface="Arial" panose="020B0604020202020204" pitchFamily="34" charset="0"/>
                <a:cs typeface="Arial" panose="020B0604020202020204" pitchFamily="34" charset="0"/>
              </a:rPr>
              <a:t>accrue aux risques phytosanitaires des conteneurs maritimes grâce à </a:t>
            </a:r>
            <a:r>
              <a:rPr kumimoji="0" lang="en-GB" sz="24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a:t>
            </a:r>
          </a:p>
          <a:p>
            <a:pPr marL="857250" lvl="1" indent="-457200">
              <a:defRPr/>
            </a:pPr>
            <a:r>
              <a:rPr lang="fr-FR" b="0" dirty="0" smtClean="0">
                <a:solidFill>
                  <a:prstClr val="black"/>
                </a:solidFill>
                <a:latin typeface="Arial" panose="020B0604020202020204" pitchFamily="34" charset="0"/>
                <a:cs typeface="Arial" panose="020B0604020202020204" pitchFamily="34" charset="0"/>
              </a:rPr>
              <a:t>La d</a:t>
            </a:r>
            <a:r>
              <a:rPr lang="fr-FR" b="0" dirty="0" smtClean="0">
                <a:solidFill>
                  <a:prstClr val="black"/>
                </a:solidFill>
                <a:latin typeface="Arial" panose="020B0604020202020204" pitchFamily="34" charset="0"/>
                <a:cs typeface="Arial" panose="020B0604020202020204" pitchFamily="34" charset="0"/>
              </a:rPr>
              <a:t>emande </a:t>
            </a:r>
            <a:r>
              <a:rPr lang="fr-FR" b="0" dirty="0">
                <a:solidFill>
                  <a:prstClr val="black"/>
                </a:solidFill>
                <a:latin typeface="Arial" panose="020B0604020202020204" pitchFamily="34" charset="0"/>
                <a:cs typeface="Arial" panose="020B0604020202020204" pitchFamily="34" charset="0"/>
              </a:rPr>
              <a:t>et </a:t>
            </a:r>
            <a:r>
              <a:rPr lang="fr-FR" b="0" dirty="0" smtClean="0">
                <a:solidFill>
                  <a:prstClr val="black"/>
                </a:solidFill>
                <a:latin typeface="Arial" panose="020B0604020202020204" pitchFamily="34" charset="0"/>
                <a:cs typeface="Arial" panose="020B0604020202020204" pitchFamily="34" charset="0"/>
              </a:rPr>
              <a:t>la publication </a:t>
            </a:r>
            <a:r>
              <a:rPr lang="fr-FR" b="0" dirty="0">
                <a:solidFill>
                  <a:prstClr val="black"/>
                </a:solidFill>
                <a:latin typeface="Arial" panose="020B0604020202020204" pitchFamily="34" charset="0"/>
                <a:cs typeface="Arial" panose="020B0604020202020204" pitchFamily="34" charset="0"/>
              </a:rPr>
              <a:t>de documents d'orientation sur la gestion du risque phytosanitaire pour les conteneurs maritimes ;</a:t>
            </a:r>
          </a:p>
          <a:p>
            <a:pPr marL="857250" lvl="1" indent="-457200">
              <a:defRPr/>
            </a:pPr>
            <a:r>
              <a:rPr lang="fr-FR" b="0" dirty="0" smtClean="0">
                <a:solidFill>
                  <a:prstClr val="black"/>
                </a:solidFill>
                <a:latin typeface="Arial" panose="020B0604020202020204" pitchFamily="34" charset="0"/>
                <a:cs typeface="Arial" panose="020B0604020202020204" pitchFamily="34" charset="0"/>
              </a:rPr>
              <a:t>L’encouragement des </a:t>
            </a:r>
            <a:r>
              <a:rPr lang="fr-FR" b="0" dirty="0">
                <a:solidFill>
                  <a:prstClr val="black"/>
                </a:solidFill>
                <a:latin typeface="Arial" panose="020B0604020202020204" pitchFamily="34" charset="0"/>
                <a:cs typeface="Arial" panose="020B0604020202020204" pitchFamily="34" charset="0"/>
              </a:rPr>
              <a:t>ONPV à informer l'industrie sur les risques et les actions internationales possibles pour gérer les risques phytosanitaires associés aux conteneurs maritimes </a:t>
            </a:r>
            <a:r>
              <a:rPr lang="fr-FR" b="0" dirty="0" smtClean="0">
                <a:solidFill>
                  <a:prstClr val="black"/>
                </a:solidFill>
                <a:latin typeface="Arial" panose="020B0604020202020204" pitchFamily="34" charset="0"/>
                <a:cs typeface="Arial" panose="020B0604020202020204" pitchFamily="34" charset="0"/>
              </a:rPr>
              <a:t>;</a:t>
            </a:r>
            <a:endParaRPr kumimoji="0" lang="en-SG" sz="2400" b="0" i="0" u="none" strike="noStrike" kern="1200" cap="none" spc="0" normalizeH="0" baseline="0" noProof="0" dirty="0" smtClean="0">
              <a:ln>
                <a:noFill/>
              </a:ln>
              <a:solidFill>
                <a:srgbClr val="FF0000"/>
              </a:solidFill>
              <a:effectLst/>
              <a:uLnTx/>
              <a:uFillTx/>
              <a:latin typeface="Arial" panose="020B0604020202020204" pitchFamily="34" charset="0"/>
              <a:cs typeface="Arial" panose="020B0604020202020204" pitchFamily="34" charset="0"/>
            </a:endParaRPr>
          </a:p>
        </p:txBody>
      </p:sp>
      <p:sp>
        <p:nvSpPr>
          <p:cNvPr id="7" name="Rettangolo 6"/>
          <p:cNvSpPr/>
          <p:nvPr/>
        </p:nvSpPr>
        <p:spPr>
          <a:xfrm>
            <a:off x="2133600" y="685800"/>
            <a:ext cx="7681911" cy="523220"/>
          </a:xfrm>
          <a:prstGeom prst="rect">
            <a:avLst/>
          </a:prstGeom>
        </p:spPr>
        <p:txBody>
          <a:bodyPr wrap="none">
            <a:spAutoFit/>
          </a:bodyPr>
          <a:lstStyle/>
          <a:p>
            <a:pPr lvl="0" defTabSz="914400">
              <a:defRPr/>
            </a:pPr>
            <a:r>
              <a:rPr lang="fr-FR" sz="2800" b="1" kern="0" dirty="0">
                <a:solidFill>
                  <a:srgbClr val="165A30"/>
                </a:solidFill>
                <a:latin typeface="Calibri (body)"/>
                <a:ea typeface="+mj-ea"/>
                <a:cs typeface="+mj-cs"/>
              </a:rPr>
              <a:t>Les tâches clés d'origine de la SCTF ont été</a:t>
            </a:r>
            <a:endParaRPr kumimoji="0" lang="en-GB" sz="1800" b="0" i="0" u="none" strike="noStrike" kern="0" cap="none" spc="0" normalizeH="0" baseline="0" noProof="0" dirty="0" smtClean="0">
              <a:ln>
                <a:noFill/>
              </a:ln>
              <a:solidFill>
                <a:sysClr val="windowText" lastClr="000000"/>
              </a:solidFill>
              <a:effectLst/>
              <a:uLnTx/>
              <a:uFillTx/>
            </a:endParaRPr>
          </a:p>
        </p:txBody>
      </p:sp>
    </p:spTree>
    <p:extLst>
      <p:ext uri="{BB962C8B-B14F-4D97-AF65-F5344CB8AC3E}">
        <p14:creationId xmlns:p14="http://schemas.microsoft.com/office/powerpoint/2010/main" val="32254316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 xmlns:a16="http://schemas.microsoft.com/office/drawing/2014/main" id="{2D5B427A-B08A-F641-87CC-D3742D4890A4}"/>
              </a:ext>
            </a:extLst>
          </p:cNvPr>
          <p:cNvSpPr txBox="1">
            <a:spLocks/>
          </p:cNvSpPr>
          <p:nvPr/>
        </p:nvSpPr>
        <p:spPr>
          <a:xfrm>
            <a:off x="170212" y="1697279"/>
            <a:ext cx="8059387" cy="52094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0" indent="-342900">
              <a:buFont typeface="Arial" panose="020B0604020202020204" pitchFamily="34" charset="0"/>
              <a:buChar char="•"/>
              <a:defRPr/>
            </a:pPr>
            <a:r>
              <a:rPr lang="fr-FR" sz="2000" b="0" dirty="0">
                <a:solidFill>
                  <a:sysClr val="windowText" lastClr="000000"/>
                </a:solidFill>
                <a:latin typeface="Arial" panose="020B0604020202020204" pitchFamily="34" charset="0"/>
                <a:cs typeface="Arial" panose="020B0604020202020204" pitchFamily="34" charset="0"/>
              </a:rPr>
              <a:t>Sensibilisation accrue aux risques phytosanitaires des conteneurs maritimes grâce à la publication des données sur la contamination ainsi que des documents d'orientation sur la gestion des risques phytosanitaires pour les conteneurs maritimes</a:t>
            </a:r>
          </a:p>
          <a:p>
            <a:pPr marL="342900" lvl="0" indent="-342900">
              <a:buFont typeface="Arial" panose="020B0604020202020204" pitchFamily="34" charset="0"/>
              <a:buChar char="•"/>
              <a:defRPr/>
            </a:pPr>
            <a:r>
              <a:rPr lang="fr-FR" sz="2000" b="0" dirty="0">
                <a:solidFill>
                  <a:sysClr val="windowText" lastClr="000000"/>
                </a:solidFill>
                <a:latin typeface="Arial" panose="020B0604020202020204" pitchFamily="34" charset="0"/>
                <a:cs typeface="Arial" panose="020B0604020202020204" pitchFamily="34" charset="0"/>
              </a:rPr>
              <a:t>Informations fournies sur les risques phytosanitaires des conteneurs maritimes et leur gestion</a:t>
            </a:r>
          </a:p>
          <a:p>
            <a:pPr marL="342900" lvl="0" indent="-342900">
              <a:buFont typeface="Arial" panose="020B0604020202020204" pitchFamily="34" charset="0"/>
              <a:buChar char="•"/>
              <a:defRPr/>
            </a:pPr>
            <a:r>
              <a:rPr lang="fr-FR" sz="2000" b="0" dirty="0" smtClean="0">
                <a:solidFill>
                  <a:sysClr val="windowText" lastClr="000000"/>
                </a:solidFill>
                <a:latin typeface="Arial" panose="020B0604020202020204" pitchFamily="34" charset="0"/>
                <a:cs typeface="Arial" panose="020B0604020202020204" pitchFamily="34" charset="0"/>
              </a:rPr>
              <a:t>Coordination </a:t>
            </a:r>
            <a:r>
              <a:rPr lang="fr-FR" sz="2000" b="0" dirty="0">
                <a:solidFill>
                  <a:sysClr val="windowText" lastClr="000000"/>
                </a:solidFill>
                <a:latin typeface="Arial" panose="020B0604020202020204" pitchFamily="34" charset="0"/>
                <a:cs typeface="Arial" panose="020B0604020202020204" pitchFamily="34" charset="0"/>
              </a:rPr>
              <a:t>avec les parties contractantes, les organisations régionales de protection des végétaux (ORPV), l'industrie et d'autres organisations internationales</a:t>
            </a:r>
          </a:p>
          <a:p>
            <a:pPr marL="342900" lvl="0" indent="-342900">
              <a:buFont typeface="Arial" panose="020B0604020202020204" pitchFamily="34" charset="0"/>
              <a:buChar char="•"/>
              <a:defRPr/>
            </a:pPr>
            <a:r>
              <a:rPr lang="fr-FR" sz="2000" b="0" dirty="0">
                <a:solidFill>
                  <a:sysClr val="windowText" lastClr="000000"/>
                </a:solidFill>
                <a:latin typeface="Arial" panose="020B0604020202020204" pitchFamily="34" charset="0"/>
                <a:cs typeface="Arial" panose="020B0604020202020204" pitchFamily="34" charset="0"/>
              </a:rPr>
              <a:t>Garantir le mécanisme permettant aux parties contractantes de faire rapport à la CMP sur leurs progrès et réalisations</a:t>
            </a:r>
            <a:r>
              <a:rPr kumimoji="0" lang="en-US"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 </a:t>
            </a:r>
            <a:endParaRPr kumimoji="0" lang="en-SG"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5" name="Rectangle 3"/>
          <p:cNvSpPr/>
          <p:nvPr/>
        </p:nvSpPr>
        <p:spPr>
          <a:xfrm>
            <a:off x="8534400" y="1371600"/>
            <a:ext cx="3546087" cy="4774581"/>
          </a:xfrm>
          <a:prstGeom prst="rect">
            <a:avLst/>
          </a:prstGeom>
          <a:blipFill rotWithShape="1">
            <a:blip r:embed="rId2" cstate="hqprint">
              <a:extLst>
                <a:ext uri="{28A0092B-C50C-407E-A947-70E740481C1C}">
                  <a14:useLocalDpi xmlns:a14="http://schemas.microsoft.com/office/drawing/2010/main" val="0"/>
                </a:ext>
              </a:extLst>
            </a:blip>
            <a:srcRect/>
            <a:stretch>
              <a:fillRect l="-34000" r="-34000"/>
            </a:stretch>
          </a:blipFill>
          <a:ln w="19050" cap="flat" cmpd="sng" algn="ctr">
            <a:solidFill>
              <a:srgbClr val="000000"/>
            </a:solidFill>
            <a:prstDash val="solid"/>
          </a:ln>
          <a:effectLst/>
        </p:spPr>
      </p:sp>
      <p:sp>
        <p:nvSpPr>
          <p:cNvPr id="6" name="Title 1">
            <a:extLst>
              <a:ext uri="{FF2B5EF4-FFF2-40B4-BE49-F238E27FC236}">
                <a16:creationId xmlns="" xmlns:a16="http://schemas.microsoft.com/office/drawing/2014/main" id="{857DEAEE-DCCF-144F-A371-6EE15737F0E9}"/>
              </a:ext>
            </a:extLst>
          </p:cNvPr>
          <p:cNvSpPr txBox="1">
            <a:spLocks/>
          </p:cNvSpPr>
          <p:nvPr/>
        </p:nvSpPr>
        <p:spPr>
          <a:xfrm>
            <a:off x="762000" y="746263"/>
            <a:ext cx="8603065"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b="1" kern="1200">
                <a:solidFill>
                  <a:schemeClr val="tx1"/>
                </a:solidFill>
                <a:latin typeface="Calibri (body)"/>
                <a:ea typeface="+mj-ea"/>
                <a:cs typeface="+mj-cs"/>
              </a:defRPr>
            </a:lvl1pPr>
          </a:lstStyle>
          <a:p>
            <a:pPr lvl="0">
              <a:defRPr/>
            </a:pPr>
            <a:r>
              <a:rPr lang="fr-FR" sz="2800" dirty="0" smtClean="0">
                <a:solidFill>
                  <a:srgbClr val="165A30"/>
                </a:solidFill>
              </a:rPr>
              <a:t>Quelques réalisations du </a:t>
            </a:r>
            <a:r>
              <a:rPr lang="fr-FR" sz="2800" dirty="0" smtClean="0">
                <a:solidFill>
                  <a:srgbClr val="165A30"/>
                </a:solidFill>
              </a:rPr>
              <a:t>SCTF pendant les </a:t>
            </a:r>
            <a:r>
              <a:rPr lang="fr-FR" sz="2800" dirty="0" smtClean="0">
                <a:solidFill>
                  <a:srgbClr val="165A30"/>
                </a:solidFill>
              </a:rPr>
              <a:t>5 ans</a:t>
            </a:r>
            <a:endParaRPr kumimoji="0" lang="en-US" sz="2800" b="1" i="0" u="none" strike="noStrike" kern="1200" cap="none" spc="0" normalizeH="0" baseline="0" noProof="0" dirty="0">
              <a:ln>
                <a:noFill/>
              </a:ln>
              <a:solidFill>
                <a:srgbClr val="165A30"/>
              </a:solidFill>
              <a:effectLst/>
              <a:uLnTx/>
              <a:uFillTx/>
            </a:endParaRPr>
          </a:p>
        </p:txBody>
      </p:sp>
    </p:spTree>
    <p:extLst>
      <p:ext uri="{BB962C8B-B14F-4D97-AF65-F5344CB8AC3E}">
        <p14:creationId xmlns:p14="http://schemas.microsoft.com/office/powerpoint/2010/main" val="14828151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53400" y="1371600"/>
            <a:ext cx="3787494" cy="4685370"/>
          </a:xfrm>
          <a:prstGeom prst="rect">
            <a:avLst/>
          </a:prstGeom>
          <a:blipFill rotWithShape="1">
            <a:blip r:embed="rId2"/>
            <a:stretch>
              <a:fillRect/>
            </a:stretch>
          </a:blipFill>
          <a:ln w="19050" cap="flat" cmpd="sng" algn="ctr">
            <a:solidFill>
              <a:srgbClr val="000000"/>
            </a:solidFill>
            <a:prstDash val="solid"/>
          </a:ln>
          <a:effectLst/>
        </p:spPr>
      </p:sp>
      <p:sp>
        <p:nvSpPr>
          <p:cNvPr id="5" name="Content Placeholder 2">
            <a:extLst>
              <a:ext uri="{FF2B5EF4-FFF2-40B4-BE49-F238E27FC236}">
                <a16:creationId xmlns="" xmlns:a16="http://schemas.microsoft.com/office/drawing/2014/main" id="{2D5B427A-B08A-F641-87CC-D3742D4890A4}"/>
              </a:ext>
            </a:extLst>
          </p:cNvPr>
          <p:cNvSpPr txBox="1">
            <a:spLocks/>
          </p:cNvSpPr>
          <p:nvPr/>
        </p:nvSpPr>
        <p:spPr>
          <a:xfrm>
            <a:off x="381000" y="2362200"/>
            <a:ext cx="7082884" cy="52094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0" indent="-342900">
              <a:buFont typeface="Arial" panose="020B0604020202020204" pitchFamily="34" charset="0"/>
              <a:buChar char="•"/>
              <a:defRPr/>
            </a:pPr>
            <a:r>
              <a:rPr lang="fr-FR" sz="2000" b="0" dirty="0">
                <a:solidFill>
                  <a:sysClr val="windowText" lastClr="000000"/>
                </a:solidFill>
                <a:latin typeface="Arial" panose="020B0604020202020204" pitchFamily="34" charset="0"/>
                <a:cs typeface="Arial" panose="020B0604020202020204" pitchFamily="34" charset="0"/>
              </a:rPr>
              <a:t>A fourni des conseils sur la façon dont le code des unités de transport de fret (CTU) ou tout autre instrument pourrait être mis à jour.</a:t>
            </a:r>
          </a:p>
          <a:p>
            <a:pPr marL="342900" lvl="0" indent="-342900">
              <a:buFont typeface="Arial" panose="020B0604020202020204" pitchFamily="34" charset="0"/>
              <a:buChar char="•"/>
              <a:defRPr/>
            </a:pPr>
            <a:r>
              <a:rPr lang="fr-FR" sz="2000" b="0" dirty="0" smtClean="0">
                <a:solidFill>
                  <a:sysClr val="windowText" lastClr="000000"/>
                </a:solidFill>
                <a:latin typeface="Arial" panose="020B0604020202020204" pitchFamily="34" charset="0"/>
                <a:cs typeface="Arial" panose="020B0604020202020204" pitchFamily="34" charset="0"/>
              </a:rPr>
              <a:t>A encouragé </a:t>
            </a:r>
            <a:r>
              <a:rPr lang="fr-FR" sz="2000" b="0" dirty="0">
                <a:solidFill>
                  <a:sysClr val="windowText" lastClr="000000"/>
                </a:solidFill>
                <a:latin typeface="Arial" panose="020B0604020202020204" pitchFamily="34" charset="0"/>
                <a:cs typeface="Arial" panose="020B0604020202020204" pitchFamily="34" charset="0"/>
              </a:rPr>
              <a:t>les ONPV à informer l'industrie sur les risques et les actions internationales possibles pour gérer les risques phytosanitaires associés aux conteneurs maritimes</a:t>
            </a:r>
          </a:p>
          <a:p>
            <a:pPr marL="342900" lvl="0" indent="-342900">
              <a:buFont typeface="Arial" panose="020B0604020202020204" pitchFamily="34" charset="0"/>
              <a:buChar char="•"/>
              <a:defRPr/>
            </a:pPr>
            <a:r>
              <a:rPr lang="fr-FR" sz="2000" b="0" dirty="0">
                <a:solidFill>
                  <a:sysClr val="windowText" lastClr="000000"/>
                </a:solidFill>
                <a:latin typeface="Arial" panose="020B0604020202020204" pitchFamily="34" charset="0"/>
                <a:cs typeface="Arial" panose="020B0604020202020204" pitchFamily="34" charset="0"/>
              </a:rPr>
              <a:t>Communication renforcée via les médias sociaux, fiches d'information, partage des meilleures pratiques</a:t>
            </a:r>
          </a:p>
          <a:p>
            <a:pPr marL="342900" lvl="0" indent="-342900">
              <a:buFont typeface="Arial" panose="020B0604020202020204" pitchFamily="34" charset="0"/>
              <a:buChar char="•"/>
              <a:defRPr/>
            </a:pPr>
            <a:r>
              <a:rPr lang="fr-FR" sz="2000" b="0" dirty="0">
                <a:solidFill>
                  <a:sysClr val="windowText" lastClr="000000"/>
                </a:solidFill>
                <a:latin typeface="Arial" panose="020B0604020202020204" pitchFamily="34" charset="0"/>
                <a:cs typeface="Arial" panose="020B0604020202020204" pitchFamily="34" charset="0"/>
              </a:rPr>
              <a:t>Projet pilote d'appui aux agences donatrices pour les pays en développement</a:t>
            </a:r>
            <a:r>
              <a:rPr kumimoji="0" lang="en-US" sz="24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 </a:t>
            </a:r>
            <a:endParaRPr kumimoji="0" lang="en-US" sz="24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6" name="Title 1">
            <a:extLst>
              <a:ext uri="{FF2B5EF4-FFF2-40B4-BE49-F238E27FC236}">
                <a16:creationId xmlns="" xmlns:a16="http://schemas.microsoft.com/office/drawing/2014/main" id="{857DEAEE-DCCF-144F-A371-6EE15737F0E9}"/>
              </a:ext>
            </a:extLst>
          </p:cNvPr>
          <p:cNvSpPr txBox="1">
            <a:spLocks/>
          </p:cNvSpPr>
          <p:nvPr/>
        </p:nvSpPr>
        <p:spPr>
          <a:xfrm>
            <a:off x="609600" y="914400"/>
            <a:ext cx="8603065"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b="1" kern="1200">
                <a:solidFill>
                  <a:schemeClr val="tx1"/>
                </a:solidFill>
                <a:latin typeface="Calibri (body)"/>
                <a:ea typeface="+mj-ea"/>
                <a:cs typeface="+mj-cs"/>
              </a:defRPr>
            </a:lvl1pPr>
          </a:lstStyle>
          <a:p>
            <a:pPr lvl="0">
              <a:defRPr/>
            </a:pPr>
            <a:r>
              <a:rPr lang="fr-FR" sz="2400" dirty="0">
                <a:solidFill>
                  <a:srgbClr val="165A30"/>
                </a:solidFill>
              </a:rPr>
              <a:t>Quelques réalisations du SCTF pendant les 5 ans</a:t>
            </a:r>
            <a:endParaRPr lang="en-US" sz="2400" dirty="0">
              <a:solidFill>
                <a:srgbClr val="165A30"/>
              </a:solidFill>
            </a:endParaRPr>
          </a:p>
          <a:p>
            <a:pPr marL="0" marR="0" lvl="0" indent="0" algn="ctr" defTabSz="914400" rtl="0" eaLnBrk="1" fontAlgn="auto" latinLnBrk="0" hangingPunct="1">
              <a:lnSpc>
                <a:spcPct val="9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2400" b="1" i="0" u="none" strike="noStrike" kern="1200" cap="none" spc="0" normalizeH="0" baseline="0" noProof="0" dirty="0" smtClean="0">
                <a:ln>
                  <a:noFill/>
                </a:ln>
                <a:solidFill>
                  <a:srgbClr val="165A30"/>
                </a:solidFill>
                <a:effectLst/>
                <a:uLnTx/>
                <a:uFillTx/>
                <a:latin typeface="Calibri (body)"/>
                <a:ea typeface="+mj-ea"/>
                <a:cs typeface="+mj-cs"/>
              </a:rPr>
              <a:t>(suite)</a:t>
            </a:r>
            <a:endParaRPr kumimoji="0" lang="en-US" sz="2400" b="1" i="0" u="none" strike="noStrike" kern="1200" cap="none" spc="0" normalizeH="0" baseline="0" noProof="0" dirty="0">
              <a:ln>
                <a:noFill/>
              </a:ln>
              <a:solidFill>
                <a:srgbClr val="165A30"/>
              </a:solidFill>
              <a:effectLst/>
              <a:uLnTx/>
              <a:uFillTx/>
              <a:latin typeface="Calibri (body)"/>
              <a:ea typeface="+mj-ea"/>
              <a:cs typeface="+mj-cs"/>
            </a:endParaRPr>
          </a:p>
        </p:txBody>
      </p:sp>
    </p:spTree>
    <p:extLst>
      <p:ext uri="{BB962C8B-B14F-4D97-AF65-F5344CB8AC3E}">
        <p14:creationId xmlns:p14="http://schemas.microsoft.com/office/powerpoint/2010/main" val="32061410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609600" y="2133600"/>
            <a:ext cx="11201400" cy="383973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0" indent="-457200">
              <a:buFont typeface="Arial" panose="020B0604020202020204" pitchFamily="34" charset="0"/>
              <a:buChar char="•"/>
              <a:defRPr/>
            </a:pPr>
            <a:r>
              <a:rPr lang="fr-FR" b="0" dirty="0">
                <a:solidFill>
                  <a:sysClr val="windowText" lastClr="000000"/>
                </a:solidFill>
              </a:rPr>
              <a:t>Questionnaire sur les conteneurs </a:t>
            </a:r>
            <a:r>
              <a:rPr lang="fr-FR" b="0" dirty="0" smtClean="0">
                <a:solidFill>
                  <a:sysClr val="windowText" lastClr="000000"/>
                </a:solidFill>
              </a:rPr>
              <a:t>maritimes</a:t>
            </a:r>
            <a:endParaRPr kumimoji="0" lang="en-US" sz="2800" b="0" i="0" u="none" strike="noStrike" kern="1200" cap="none" spc="0" normalizeH="0" baseline="0" noProof="0" dirty="0" smtClean="0">
              <a:ln>
                <a:noFill/>
              </a:ln>
              <a:solidFill>
                <a:sysClr val="windowText" lastClr="000000"/>
              </a:solidFill>
              <a:effectLst/>
              <a:uLnTx/>
              <a:uFillTx/>
              <a:latin typeface="Calibri" panose="020F0502020204030204"/>
            </a:endParaRPr>
          </a:p>
          <a:p>
            <a:pPr marL="457200" lvl="0" indent="-457200">
              <a:buFont typeface="Arial" panose="020B0604020202020204" pitchFamily="34" charset="0"/>
              <a:buChar char="•"/>
              <a:defRPr/>
            </a:pPr>
            <a:r>
              <a:rPr lang="fr-FR" b="0" dirty="0">
                <a:solidFill>
                  <a:srgbClr val="518932"/>
                </a:solidFill>
              </a:rPr>
              <a:t>Lignes directrices sur les enquêtes sur les conteneurs maritimes pour les organisations nationales de protection des végétaux</a:t>
            </a:r>
          </a:p>
          <a:p>
            <a:pPr marL="457200" lvl="0" indent="-457200">
              <a:buFont typeface="Arial" panose="020B0604020202020204" pitchFamily="34" charset="0"/>
              <a:buChar char="•"/>
              <a:defRPr/>
            </a:pPr>
            <a:r>
              <a:rPr lang="fr-FR" b="0" dirty="0">
                <a:solidFill>
                  <a:srgbClr val="518932"/>
                </a:solidFill>
              </a:rPr>
              <a:t>Directives </a:t>
            </a:r>
            <a:r>
              <a:rPr lang="fr-FR" b="0" dirty="0" smtClean="0">
                <a:solidFill>
                  <a:srgbClr val="518932"/>
                </a:solidFill>
              </a:rPr>
              <a:t>CIPV sur </a:t>
            </a:r>
            <a:r>
              <a:rPr lang="fr-FR" b="0" dirty="0">
                <a:solidFill>
                  <a:srgbClr val="518932"/>
                </a:solidFill>
              </a:rPr>
              <a:t>la propreté des conteneurs maritimes</a:t>
            </a:r>
          </a:p>
          <a:p>
            <a:pPr marL="457200" lvl="0" indent="-457200">
              <a:buFont typeface="Arial" panose="020B0604020202020204" pitchFamily="34" charset="0"/>
              <a:buChar char="•"/>
              <a:defRPr/>
            </a:pPr>
            <a:r>
              <a:rPr lang="fr-FR" b="0" dirty="0">
                <a:solidFill>
                  <a:srgbClr val="518932"/>
                </a:solidFill>
              </a:rPr>
              <a:t>Réduire la propagation des ravageurs envahissants par les conteneurs maritimes</a:t>
            </a:r>
            <a:r>
              <a:rPr lang="en-US" b="0" dirty="0">
                <a:solidFill>
                  <a:sysClr val="windowText" lastClr="000000"/>
                </a:solidFill>
              </a:rPr>
              <a:t>, Fiche </a:t>
            </a:r>
            <a:r>
              <a:rPr lang="en-US" b="0" dirty="0" err="1">
                <a:solidFill>
                  <a:sysClr val="windowText" lastClr="000000"/>
                </a:solidFill>
              </a:rPr>
              <a:t>d'information</a:t>
            </a:r>
            <a:r>
              <a:rPr lang="en-US" b="0" dirty="0">
                <a:solidFill>
                  <a:sysClr val="windowText" lastClr="000000"/>
                </a:solidFill>
              </a:rPr>
              <a:t> </a:t>
            </a:r>
            <a:r>
              <a:rPr lang="en-US" b="0" dirty="0" smtClean="0">
                <a:solidFill>
                  <a:sysClr val="windowText" lastClr="000000"/>
                </a:solidFill>
              </a:rPr>
              <a:t>CIPV</a:t>
            </a:r>
            <a:endParaRPr kumimoji="0" lang="en-US" sz="2800" b="0" i="0" u="none" strike="noStrike" kern="1200" cap="none" spc="0" normalizeH="0" baseline="0" noProof="0" dirty="0" smtClean="0">
              <a:ln>
                <a:noFill/>
              </a:ln>
              <a:solidFill>
                <a:sysClr val="windowText" lastClr="000000"/>
              </a:solidFill>
              <a:effectLst/>
              <a:uLnTx/>
              <a:uFillTx/>
              <a:latin typeface="Calibri" panose="020F0502020204030204"/>
            </a:endParaRPr>
          </a:p>
          <a:p>
            <a:pPr marL="457200" lvl="0" indent="-457200">
              <a:buFont typeface="Arial" panose="020B0604020202020204" pitchFamily="34" charset="0"/>
              <a:buChar char="•"/>
              <a:defRPr/>
            </a:pPr>
            <a:r>
              <a:rPr lang="fr-FR" b="0" u="sng" dirty="0" smtClean="0">
                <a:solidFill>
                  <a:srgbClr val="518932"/>
                </a:solidFill>
              </a:rPr>
              <a:t>Chaînes d'approvisionnement et propreté des conteneurs maritimes : un guide des meilleures pratiques de la CIPV sur les mesures visant à minimiser la contamination par les parasites</a:t>
            </a:r>
            <a:endParaRPr kumimoji="0" lang="en-US" sz="2800" b="0" i="0" u="none" strike="noStrike" kern="1200" cap="none" spc="0" normalizeH="0" baseline="0" noProof="0" dirty="0">
              <a:ln>
                <a:noFill/>
              </a:ln>
              <a:solidFill>
                <a:srgbClr val="518932"/>
              </a:solidFill>
              <a:effectLst/>
              <a:uLnTx/>
              <a:uFillTx/>
              <a:latin typeface="Calibri" panose="020F0502020204030204"/>
            </a:endParaRPr>
          </a:p>
        </p:txBody>
      </p:sp>
      <p:sp>
        <p:nvSpPr>
          <p:cNvPr id="5" name="Title 1"/>
          <p:cNvSpPr txBox="1">
            <a:spLocks/>
          </p:cNvSpPr>
          <p:nvPr/>
        </p:nvSpPr>
        <p:spPr>
          <a:xfrm>
            <a:off x="800100" y="381000"/>
            <a:ext cx="9677400" cy="91440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087375" eaLnBrk="0" fontAlgn="base" hangingPunct="0">
              <a:lnSpc>
                <a:spcPct val="100000"/>
              </a:lnSpc>
              <a:spcAft>
                <a:spcPct val="0"/>
              </a:spcAft>
              <a:defRPr/>
            </a:pPr>
            <a:r>
              <a:rPr lang="en-US" sz="3200" dirty="0" smtClean="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
            </a:r>
            <a:br>
              <a:rPr lang="en-US" sz="3200" dirty="0" smtClean="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br>
            <a:r>
              <a:rPr lang="fr-FR" sz="2800" dirty="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Résultats des travaux </a:t>
            </a:r>
            <a:r>
              <a:rPr lang="fr-FR" sz="2800" dirty="0" smtClean="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du SCTF </a:t>
            </a:r>
            <a:r>
              <a:rPr lang="fr-FR" sz="2800" dirty="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pour aider à résoudre</a:t>
            </a:r>
          </a:p>
          <a:p>
            <a:pPr algn="ctr" defTabSz="1087375" eaLnBrk="0" fontAlgn="base" hangingPunct="0">
              <a:lnSpc>
                <a:spcPct val="100000"/>
              </a:lnSpc>
              <a:spcAft>
                <a:spcPct val="0"/>
              </a:spcAft>
              <a:defRPr/>
            </a:pPr>
            <a:r>
              <a:rPr lang="fr-FR" sz="2800" dirty="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les risques phytosanitaires liés au </a:t>
            </a:r>
            <a:r>
              <a:rPr lang="fr-FR" sz="2800" dirty="0" smtClean="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CTU</a:t>
            </a:r>
            <a:endParaRPr lang="en-US" sz="2800" dirty="0"/>
          </a:p>
        </p:txBody>
      </p:sp>
    </p:spTree>
    <p:extLst>
      <p:ext uri="{BB962C8B-B14F-4D97-AF65-F5344CB8AC3E}">
        <p14:creationId xmlns:p14="http://schemas.microsoft.com/office/powerpoint/2010/main" val="3952135463"/>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Props1.xml><?xml version="1.0" encoding="utf-8"?>
<ds:datastoreItem xmlns:ds="http://schemas.openxmlformats.org/officeDocument/2006/customXml" ds:itemID="{D2323DA9-710D-4C08-8632-E1243AEA8C25}">
  <ds:schemaRefs>
    <ds:schemaRef ds:uri="http://schemas.microsoft.com/sharepoint/events"/>
  </ds:schemaRefs>
</ds:datastoreItem>
</file>

<file path=customXml/itemProps2.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3.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8B6D1CDB-15D1-4C85-BFBF-7D1270C6F64A}">
  <ds:schemaRefs>
    <ds:schemaRef ds:uri="http://schemas.microsoft.com/office/2006/documentManagement/types"/>
    <ds:schemaRef ds:uri="http://schemas.microsoft.com/office/2006/metadata/properties"/>
    <ds:schemaRef ds:uri="http://purl.org/dc/dcmitype/"/>
    <ds:schemaRef ds:uri="http://www.w3.org/XML/1998/namespace"/>
    <ds:schemaRef ds:uri="http://purl.org/dc/elements/1.1/"/>
    <ds:schemaRef ds:uri="a3b9c205-ff93-4b66-a73e-1385ea8adb4a"/>
    <ds:schemaRef ds:uri="http://schemas.microsoft.com/office/infopath/2007/PartnerControls"/>
    <ds:schemaRef ds:uri="http://schemas.openxmlformats.org/package/2006/metadata/core-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328</TotalTime>
  <Words>1477</Words>
  <Application>Microsoft Office PowerPoint</Application>
  <PresentationFormat>Grand écran</PresentationFormat>
  <Paragraphs>109</Paragraphs>
  <Slides>14</Slides>
  <Notes>2</Notes>
  <HiddenSlides>0</HiddenSlides>
  <MMClips>0</MMClips>
  <ScaleCrop>false</ScaleCrop>
  <HeadingPairs>
    <vt:vector size="6" baseType="variant">
      <vt:variant>
        <vt:lpstr>Polices utilisées</vt:lpstr>
      </vt:variant>
      <vt:variant>
        <vt:i4>8</vt:i4>
      </vt:variant>
      <vt:variant>
        <vt:lpstr>Thème</vt:lpstr>
      </vt:variant>
      <vt:variant>
        <vt:i4>2</vt:i4>
      </vt:variant>
      <vt:variant>
        <vt:lpstr>Titres des diapositives</vt:lpstr>
      </vt:variant>
      <vt:variant>
        <vt:i4>14</vt:i4>
      </vt:variant>
    </vt:vector>
  </HeadingPairs>
  <TitlesOfParts>
    <vt:vector size="24" baseType="lpstr">
      <vt:lpstr>Arial Unicode MS</vt:lpstr>
      <vt:lpstr>.AppleSystemUIFont</vt:lpstr>
      <vt:lpstr>Arial</vt:lpstr>
      <vt:lpstr>Calibri</vt:lpstr>
      <vt:lpstr>Calibri (body)</vt:lpstr>
      <vt:lpstr>Calibri Light</vt:lpstr>
      <vt:lpstr>Georgia</vt:lpstr>
      <vt:lpstr>Wingdings</vt:lpstr>
      <vt:lpstr>COVER</vt:lpstr>
      <vt:lpstr>Internal screen</vt:lpstr>
      <vt:lpstr>Coordonner l'effort mondial pour réduire l'introduction d'organismes nuisibles par la voie des conteneurs maritimes</vt:lpstr>
      <vt:lpstr>Présentation PowerPoint</vt:lpstr>
      <vt:lpstr>Projets de NIMP</vt:lpstr>
      <vt:lpstr>Recommandation de la CMP : Conteneurs maritimes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MERCI</vt:lpstr>
    </vt:vector>
  </TitlesOfParts>
  <Manager/>
  <Company>FAO of the UN</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LK</cp:lastModifiedBy>
  <cp:revision>19</cp:revision>
  <cp:lastPrinted>2018-12-10T09:55:32Z</cp:lastPrinted>
  <dcterms:created xsi:type="dcterms:W3CDTF">2019-07-18T08:44:31Z</dcterms:created>
  <dcterms:modified xsi:type="dcterms:W3CDTF">2021-07-02T10:21:55Z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