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3"/>
  </p:notesMasterIdLst>
  <p:handoutMasterIdLst>
    <p:handoutMasterId r:id="rId24"/>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64" r:id="rId22"/>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8" autoAdjust="0"/>
    <p:restoredTop sz="86408" autoAdjust="0"/>
  </p:normalViewPr>
  <p:slideViewPr>
    <p:cSldViewPr>
      <p:cViewPr varScale="1">
        <p:scale>
          <a:sx n="61" d="100"/>
          <a:sy n="61" d="100"/>
        </p:scale>
        <p:origin x="426"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solidFill>
                <a:srgbClr val="002060"/>
              </a:solidFill>
              <a:latin typeface="Calibri (body)" charset="-122"/>
            </a:endParaRPr>
          </a:p>
        </p:txBody>
      </p:sp>
      <p:sp>
        <p:nvSpPr>
          <p:cNvPr id="4" name="Slide Number Placeholder 3"/>
          <p:cNvSpPr>
            <a:spLocks noGrp="1"/>
          </p:cNvSpPr>
          <p:nvPr>
            <p:ph type="sldNum" sz="quarter" idx="10"/>
          </p:nvPr>
        </p:nvSpPr>
        <p:spPr/>
        <p:txBody>
          <a:bodyPr/>
          <a:lstStyle/>
          <a:p>
            <a:fld id="{83AA6AB3-E88D-4E81-AF7C-46B4269701E2}" type="slidenum">
              <a:rPr lang="en-US" smtClean="0"/>
              <a:t>3</a:t>
            </a:fld>
            <a:endParaRPr lang="en-US"/>
          </a:p>
        </p:txBody>
      </p:sp>
    </p:spTree>
    <p:extLst>
      <p:ext uri="{BB962C8B-B14F-4D97-AF65-F5344CB8AC3E}">
        <p14:creationId xmlns:p14="http://schemas.microsoft.com/office/powerpoint/2010/main" val="119603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12</a:t>
            </a:fld>
            <a:endParaRPr lang="it-IT"/>
          </a:p>
        </p:txBody>
      </p:sp>
    </p:spTree>
    <p:extLst>
      <p:ext uri="{BB962C8B-B14F-4D97-AF65-F5344CB8AC3E}">
        <p14:creationId xmlns:p14="http://schemas.microsoft.com/office/powerpoint/2010/main" val="4006584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13</a:t>
            </a:fld>
            <a:endParaRPr lang="it-IT"/>
          </a:p>
        </p:txBody>
      </p:sp>
    </p:spTree>
    <p:extLst>
      <p:ext uri="{BB962C8B-B14F-4D97-AF65-F5344CB8AC3E}">
        <p14:creationId xmlns:p14="http://schemas.microsoft.com/office/powerpoint/2010/main" val="1916603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14</a:t>
            </a:fld>
            <a:endParaRPr lang="it-IT"/>
          </a:p>
        </p:txBody>
      </p:sp>
    </p:spTree>
    <p:extLst>
      <p:ext uri="{BB962C8B-B14F-4D97-AF65-F5344CB8AC3E}">
        <p14:creationId xmlns:p14="http://schemas.microsoft.com/office/powerpoint/2010/main" val="325567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Due to the</a:t>
            </a:r>
            <a:r>
              <a:rPr lang="en-GB" baseline="0" dirty="0" smtClean="0"/>
              <a:t> COVID-19 pandemic, several key activities in the context of the IYPH were postponed into the first half of 2021. Subsequently, the IYPH was de facto extended until 1 July 2021, when the IYPH closing ceremony will take place.</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4</a:t>
            </a:fld>
            <a:endParaRPr lang="it-IT"/>
          </a:p>
        </p:txBody>
      </p:sp>
    </p:spTree>
    <p:extLst>
      <p:ext uri="{BB962C8B-B14F-4D97-AF65-F5344CB8AC3E}">
        <p14:creationId xmlns:p14="http://schemas.microsoft.com/office/powerpoint/2010/main" val="1808462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After the</a:t>
            </a:r>
            <a:r>
              <a:rPr lang="en-GB" baseline="0" dirty="0" smtClean="0"/>
              <a:t> IYPH launch event in December 2019, CPM-15 was postponed to March/April 2021, while the International Plant Protection Convention in Helsinki was cancelled and its convening postponed to May 2022. Other key initiatives took place in the context of World Food Day, the Human Rights Day and the CFS47 (cooperation between the IPPC Secretariat and the Right to Food Team). Three webinars are planned on 1, 29 and 30 June, respectively on the launch of the global study on climate change impacts on plant health, on plant health and food systems, and again on climate change, biodiversity and plant health, followed by the IYPH closing ceremony on 1 July.</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5</a:t>
            </a:fld>
            <a:endParaRPr lang="it-IT"/>
          </a:p>
        </p:txBody>
      </p:sp>
    </p:spTree>
    <p:extLst>
      <p:ext uri="{BB962C8B-B14F-4D97-AF65-F5344CB8AC3E}">
        <p14:creationId xmlns:p14="http://schemas.microsoft.com/office/powerpoint/2010/main" val="1453057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baseline="0" dirty="0" smtClean="0"/>
              <a:t>-IYPH art and drawing competition.</a:t>
            </a:r>
          </a:p>
          <a:p>
            <a:r>
              <a:rPr lang="en-GB" baseline="0" dirty="0" smtClean="0"/>
              <a:t>-IYPH photo contest.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-IYPH video contest by CIHEAM and </a:t>
            </a:r>
            <a:r>
              <a:rPr lang="en-GB" baseline="0" dirty="0" err="1" smtClean="0"/>
              <a:t>Euphresco</a:t>
            </a:r>
            <a:r>
              <a:rPr lang="en-GB" baseline="0" dirty="0" smtClean="0"/>
              <a: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(awards for the three to be provided at IYPH closing ceremony.</a:t>
            </a:r>
            <a:endParaRPr lang="en-US" baseline="0" dirty="0" smtClean="0"/>
          </a:p>
          <a:p>
            <a:r>
              <a:rPr lang="en-GB" baseline="0" dirty="0" smtClean="0"/>
              <a:t>-IYPH friends and events pages constantly updated.</a:t>
            </a:r>
          </a:p>
          <a:p>
            <a:r>
              <a:rPr lang="en-US" sz="2000" u="sng" dirty="0" smtClean="0">
                <a:solidFill>
                  <a:schemeClr val="tx2">
                    <a:lumMod val="50000"/>
                  </a:schemeClr>
                </a:solidFill>
              </a:rPr>
              <a:t>-Events and</a:t>
            </a:r>
            <a:r>
              <a:rPr lang="en-US" sz="2000" u="sng" baseline="0" dirty="0" smtClean="0">
                <a:solidFill>
                  <a:schemeClr val="tx2">
                    <a:lumMod val="50000"/>
                  </a:schemeClr>
                </a:solidFill>
              </a:rPr>
              <a:t> </a:t>
            </a:r>
            <a:r>
              <a:rPr lang="en-US" sz="2000" u="sng" dirty="0" smtClean="0">
                <a:solidFill>
                  <a:schemeClr val="tx2">
                    <a:lumMod val="50000"/>
                  </a:schemeClr>
                </a:solidFill>
              </a:rPr>
              <a:t>Webinars.</a:t>
            </a:r>
          </a:p>
          <a:p>
            <a:r>
              <a:rPr lang="en-GB" sz="2000" u="sng" dirty="0" smtClean="0">
                <a:solidFill>
                  <a:schemeClr val="tx2">
                    <a:lumMod val="50000"/>
                  </a:schemeClr>
                </a:solidFill>
              </a:rPr>
              <a:t>-4 podcasts on UN News</a:t>
            </a:r>
            <a:r>
              <a:rPr lang="en-GB" sz="2000" u="sng" baseline="0" dirty="0" smtClean="0">
                <a:solidFill>
                  <a:schemeClr val="tx2">
                    <a:lumMod val="50000"/>
                  </a:schemeClr>
                </a:solidFill>
              </a:rPr>
              <a:t>, FAO and Vatican News channels.</a:t>
            </a:r>
            <a:endParaRPr lang="en-US" sz="2000" u="sng" dirty="0" smtClean="0">
              <a:solidFill>
                <a:schemeClr val="tx2">
                  <a:lumMod val="50000"/>
                </a:schemeClr>
              </a:solidFill>
            </a:endParaRPr>
          </a:p>
          <a:p>
            <a:r>
              <a:rPr lang="en-US" sz="2000" u="sng" dirty="0" smtClean="0">
                <a:solidFill>
                  <a:schemeClr val="tx2">
                    <a:lumMod val="50000"/>
                  </a:schemeClr>
                </a:solidFill>
              </a:rPr>
              <a:t>-Articles and news.</a:t>
            </a:r>
          </a:p>
          <a:p>
            <a:r>
              <a:rPr lang="en-US" sz="2000" u="sng" dirty="0" smtClean="0">
                <a:solidFill>
                  <a:schemeClr val="tx2">
                    <a:lumMod val="50000"/>
                  </a:schemeClr>
                </a:solidFill>
              </a:rPr>
              <a:t>-Interviews.</a:t>
            </a:r>
          </a:p>
          <a:p>
            <a:r>
              <a:rPr lang="en-US" sz="2000" u="sng" dirty="0" smtClean="0">
                <a:solidFill>
                  <a:schemeClr val="tx2">
                    <a:lumMod val="50000"/>
                  </a:schemeClr>
                </a:solidFill>
              </a:rPr>
              <a:t>-Study on impact of climate change</a:t>
            </a:r>
            <a:r>
              <a:rPr lang="en-US" sz="2000" u="none" baseline="0" dirty="0" smtClean="0">
                <a:solidFill>
                  <a:schemeClr val="tx2">
                    <a:lumMod val="50000"/>
                  </a:schemeClr>
                </a:solidFill>
              </a:rPr>
              <a:t> on plant health.</a:t>
            </a:r>
            <a:endParaRPr lang="en-US" sz="2000" dirty="0" smtClean="0">
              <a:solidFill>
                <a:schemeClr val="tx2">
                  <a:lumMod val="50000"/>
                </a:schemeClr>
              </a:solidFill>
            </a:endParaRPr>
          </a:p>
          <a:p>
            <a:r>
              <a:rPr lang="en-US" sz="2000" dirty="0" smtClean="0">
                <a:solidFill>
                  <a:schemeClr val="tx2">
                    <a:lumMod val="50000"/>
                  </a:schemeClr>
                </a:solidFill>
              </a:rPr>
              <a:t>-Publication of </a:t>
            </a:r>
            <a:r>
              <a:rPr lang="en-US" sz="2000" u="sng" dirty="0" smtClean="0">
                <a:solidFill>
                  <a:schemeClr val="tx2">
                    <a:lumMod val="50000"/>
                  </a:schemeClr>
                </a:solidFill>
              </a:rPr>
              <a:t>phytosanitary research coordination</a:t>
            </a:r>
            <a:r>
              <a:rPr lang="en-US" sz="2000" dirty="0" smtClean="0">
                <a:solidFill>
                  <a:schemeClr val="tx2">
                    <a:lumMod val="50000"/>
                  </a:schemeClr>
                </a:solidFill>
              </a:rPr>
              <a:t> paper with </a:t>
            </a:r>
            <a:r>
              <a:rPr lang="en-US" sz="2000" dirty="0" err="1" smtClean="0">
                <a:solidFill>
                  <a:schemeClr val="tx2">
                    <a:lumMod val="50000"/>
                  </a:schemeClr>
                </a:solidFill>
              </a:rPr>
              <a:t>Euphresco</a:t>
            </a:r>
            <a:r>
              <a:rPr lang="en-US" sz="2000" dirty="0" smtClean="0">
                <a:solidFill>
                  <a:schemeClr val="tx2">
                    <a:lumMod val="50000"/>
                  </a:schemeClr>
                </a:solidFill>
              </a:rPr>
              <a:t>, followed by establishment of coordination mechanism.</a:t>
            </a:r>
          </a:p>
        </p:txBody>
      </p:sp>
      <p:sp>
        <p:nvSpPr>
          <p:cNvPr id="4" name="Slide Number Placeholder 3"/>
          <p:cNvSpPr>
            <a:spLocks noGrp="1"/>
          </p:cNvSpPr>
          <p:nvPr>
            <p:ph type="sldNum" sz="quarter" idx="10"/>
          </p:nvPr>
        </p:nvSpPr>
        <p:spPr/>
        <p:txBody>
          <a:bodyPr/>
          <a:lstStyle/>
          <a:p>
            <a:fld id="{A1D8A1CB-5492-D248-AAAB-D3DF051C3286}" type="slidenum">
              <a:rPr lang="it-IT" smtClean="0"/>
              <a:t>6</a:t>
            </a:fld>
            <a:endParaRPr lang="it-IT"/>
          </a:p>
        </p:txBody>
      </p:sp>
    </p:spTree>
    <p:extLst>
      <p:ext uri="{BB962C8B-B14F-4D97-AF65-F5344CB8AC3E}">
        <p14:creationId xmlns:p14="http://schemas.microsoft.com/office/powerpoint/2010/main" val="2998458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-IYPH website in 6 languages.</a:t>
            </a:r>
          </a:p>
          <a:p>
            <a:r>
              <a:rPr lang="en-GB" dirty="0" smtClean="0"/>
              <a:t>-IYPH logo in 35+ languages.</a:t>
            </a:r>
          </a:p>
          <a:p>
            <a:r>
              <a:rPr lang="en-GB" dirty="0" smtClean="0"/>
              <a:t>-IYPH communications toolkit:</a:t>
            </a:r>
            <a:r>
              <a:rPr lang="en-GB" baseline="0" dirty="0" smtClean="0"/>
              <a:t> get started, brochure, communications guide, activity book, video, social media board and visual materials.</a:t>
            </a:r>
          </a:p>
          <a:p>
            <a:pPr marL="0" indent="0">
              <a:buFontTx/>
              <a:buNone/>
            </a:pPr>
            <a:r>
              <a:rPr lang="en-GB" baseline="0" dirty="0" smtClean="0"/>
              <a:t>-Podcasts.</a:t>
            </a:r>
          </a:p>
          <a:p>
            <a:r>
              <a:rPr lang="en-GB" baseline="0" dirty="0" smtClean="0"/>
              <a:t>-Activity book translated into 11 languages so far (others are being translated).</a:t>
            </a:r>
          </a:p>
          <a:p>
            <a:r>
              <a:rPr lang="en-GB" baseline="0" dirty="0" smtClean="0"/>
              <a:t>-Animation “Can you imagine a world without plants?”</a:t>
            </a:r>
          </a:p>
          <a:p>
            <a:r>
              <a:rPr lang="en-GB" baseline="0" dirty="0" smtClean="0"/>
              <a:t>-Drawing contest for kids and pre teens.</a:t>
            </a:r>
          </a:p>
          <a:p>
            <a:r>
              <a:rPr lang="en-GB" baseline="0" dirty="0" smtClean="0"/>
              <a:t>-Youth Declaration.</a:t>
            </a:r>
          </a:p>
          <a:p>
            <a:r>
              <a:rPr lang="en-GB" baseline="0" dirty="0" smtClean="0"/>
              <a:t>-Social media campaigns.</a:t>
            </a:r>
          </a:p>
          <a:p>
            <a:r>
              <a:rPr lang="en-GB" baseline="0" dirty="0" smtClean="0"/>
              <a:t>-IYPH newsletter (first issue in June 2020).</a:t>
            </a:r>
          </a:p>
          <a:p>
            <a:r>
              <a:rPr lang="en-GB" baseline="0" dirty="0" smtClean="0"/>
              <a:t>-3 IYPH advocates.</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- 12 human interest stories on plant health were selected from all regions and published on the IYPH website.</a:t>
            </a:r>
          </a:p>
          <a:p>
            <a:r>
              <a:rPr lang="en-GB" baseline="0" dirty="0" smtClean="0"/>
              <a:t>-IYPH ambassadors and champion: Rodrigo Pacheco, Monty Don, </a:t>
            </a:r>
            <a:r>
              <a:rPr lang="en-GB" baseline="0" dirty="0" err="1" smtClean="0"/>
              <a:t>Diarmuid</a:t>
            </a:r>
            <a:r>
              <a:rPr lang="en-GB" baseline="0" dirty="0" smtClean="0"/>
              <a:t> Gavin.</a:t>
            </a:r>
          </a:p>
          <a:p>
            <a:r>
              <a:rPr lang="en-GB" baseline="0" dirty="0" smtClean="0"/>
              <a:t>-Talking plant health with Janet Ellis.</a:t>
            </a:r>
          </a:p>
          <a:p>
            <a:pPr marL="0" indent="0">
              <a:buFontTx/>
              <a:buNone/>
            </a:pPr>
            <a:r>
              <a:rPr lang="en-GB" baseline="0" dirty="0" smtClean="0"/>
              <a:t>-Gavin and Monty’s interviews with UN Regional Information Centre for Western Europe.</a:t>
            </a:r>
          </a:p>
          <a:p>
            <a:r>
              <a:rPr lang="en-GB" baseline="0" dirty="0" smtClean="0"/>
              <a:t>-Gavin’s short videos on plant health.</a:t>
            </a:r>
          </a:p>
          <a:p>
            <a:r>
              <a:rPr lang="en-GB" baseline="0" dirty="0" smtClean="0"/>
              <a:t>-Webinar with ISF and European advocates.</a:t>
            </a:r>
          </a:p>
          <a:p>
            <a:r>
              <a:rPr lang="en-GB" baseline="0" dirty="0" smtClean="0"/>
              <a:t>-Other videos and interviews being planned.</a:t>
            </a:r>
          </a:p>
          <a:p>
            <a:r>
              <a:rPr lang="en-GB" baseline="0" dirty="0" smtClean="0"/>
              <a:t>-Participation in IYPH closing ceremony.</a:t>
            </a:r>
          </a:p>
        </p:txBody>
      </p:sp>
      <p:sp>
        <p:nvSpPr>
          <p:cNvPr id="4" name="Slide Number Placeholder 3"/>
          <p:cNvSpPr>
            <a:spLocks noGrp="1"/>
          </p:cNvSpPr>
          <p:nvPr>
            <p:ph type="sldNum" sz="quarter" idx="10"/>
          </p:nvPr>
        </p:nvSpPr>
        <p:spPr/>
        <p:txBody>
          <a:bodyPr/>
          <a:lstStyle/>
          <a:p>
            <a:fld id="{A1D8A1CB-5492-D248-AAAB-D3DF051C3286}" type="slidenum">
              <a:rPr lang="it-IT" smtClean="0"/>
              <a:t>7</a:t>
            </a:fld>
            <a:endParaRPr lang="it-IT"/>
          </a:p>
        </p:txBody>
      </p:sp>
    </p:spTree>
    <p:extLst>
      <p:ext uri="{BB962C8B-B14F-4D97-AF65-F5344CB8AC3E}">
        <p14:creationId xmlns:p14="http://schemas.microsoft.com/office/powerpoint/2010/main" val="127319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41D68E-A746-4579-8D2E-BCF13B62CD87}" type="slidenum">
              <a:rPr lang="en-US" smtClean="0"/>
              <a:t>8</a:t>
            </a:fld>
            <a:endParaRPr lang="en-US"/>
          </a:p>
        </p:txBody>
      </p:sp>
    </p:spTree>
    <p:extLst>
      <p:ext uri="{BB962C8B-B14F-4D97-AF65-F5344CB8AC3E}">
        <p14:creationId xmlns:p14="http://schemas.microsoft.com/office/powerpoint/2010/main" val="1752268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pPr marL="0" marR="0" lvl="0" indent="0" algn="r" defTabSz="714375" rtl="0" eaLnBrk="0" fontAlgn="base" latinLnBrk="0" hangingPunct="0">
              <a:lnSpc>
                <a:spcPct val="100000"/>
              </a:lnSpc>
              <a:spcBef>
                <a:spcPct val="0"/>
              </a:spcBef>
              <a:spcAft>
                <a:spcPct val="0"/>
              </a:spcAft>
              <a:buClrTx/>
              <a:buSzTx/>
              <a:buFontTx/>
              <a:buNone/>
              <a:tabLst/>
              <a:defRPr/>
            </a:pPr>
            <a:fld id="{1541D68E-A746-4579-8D2E-BCF13B62CD87}" type="slidenum">
              <a:rPr kumimoji="0" lang="en-US" sz="1200" b="0" i="0" u="none" strike="noStrike" kern="1200" cap="none" spc="0" normalizeH="0" baseline="0" noProof="0" smtClean="0">
                <a:ln>
                  <a:noFill/>
                </a:ln>
                <a:solidFill>
                  <a:prstClr val="black"/>
                </a:solidFill>
                <a:effectLst/>
                <a:uLnTx/>
                <a:uFillTx/>
                <a:latin typeface="Calibri" charset="0"/>
                <a:cs typeface="Arial" charset="0"/>
              </a:rPr>
              <a:pPr marL="0" marR="0" lvl="0" indent="0" algn="r" defTabSz="714375"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charset="0"/>
              <a:cs typeface="Arial" charset="0"/>
            </a:endParaRPr>
          </a:p>
        </p:txBody>
      </p:sp>
    </p:spTree>
    <p:extLst>
      <p:ext uri="{BB962C8B-B14F-4D97-AF65-F5344CB8AC3E}">
        <p14:creationId xmlns:p14="http://schemas.microsoft.com/office/powerpoint/2010/main" val="1235735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-Outreach initiatives like trams branded with the IYPH visual identity (photo</a:t>
            </a:r>
            <a:r>
              <a:rPr lang="en-GB" baseline="0" dirty="0" smtClean="0"/>
              <a:t> taken in Milan).</a:t>
            </a:r>
            <a:endParaRPr lang="en-GB" dirty="0" smtClean="0"/>
          </a:p>
          <a:p>
            <a:r>
              <a:rPr lang="en-GB" dirty="0" smtClean="0"/>
              <a:t>-IYPH flags</a:t>
            </a:r>
            <a:r>
              <a:rPr lang="en-GB" baseline="0" dirty="0" smtClean="0"/>
              <a:t> waving in the Republic of Korea (many gadgets like bags, pens, pins, notebooks also produced) </a:t>
            </a:r>
          </a:p>
          <a:p>
            <a:r>
              <a:rPr lang="en-GB" baseline="0" dirty="0" smtClean="0"/>
              <a:t>-Current invasive pests awareness month in North America, with lighting of public buildings and Niagara Falls.</a:t>
            </a:r>
          </a:p>
          <a:p>
            <a:r>
              <a:rPr lang="en-GB" baseline="0" dirty="0" smtClean="0"/>
              <a:t>-Coins (2 EUR by Belgium, 5 EUR by Italy, coin by Mexico).</a:t>
            </a:r>
          </a:p>
          <a:p>
            <a:r>
              <a:rPr lang="en-GB" baseline="0" dirty="0" smtClean="0"/>
              <a:t>-Many stamps being produced by countries (22 as of December 2020).</a:t>
            </a:r>
            <a:endParaRPr lang="en-GB" baseline="0" dirty="0"/>
          </a:p>
        </p:txBody>
      </p:sp>
      <p:sp>
        <p:nvSpPr>
          <p:cNvPr id="4" name="Slide Number Placeholder 3"/>
          <p:cNvSpPr>
            <a:spLocks noGrp="1"/>
          </p:cNvSpPr>
          <p:nvPr>
            <p:ph type="sldNum" sz="quarter" idx="10"/>
          </p:nvPr>
        </p:nvSpPr>
        <p:spPr/>
        <p:txBody>
          <a:bodyPr/>
          <a:lstStyle/>
          <a:p>
            <a:fld id="{83AA6AB3-E88D-4E81-AF7C-46B4269701E2}" type="slidenum">
              <a:rPr lang="en-US" smtClean="0"/>
              <a:t>10</a:t>
            </a:fld>
            <a:endParaRPr lang="en-US"/>
          </a:p>
        </p:txBody>
      </p:sp>
    </p:spTree>
    <p:extLst>
      <p:ext uri="{BB962C8B-B14F-4D97-AF65-F5344CB8AC3E}">
        <p14:creationId xmlns:p14="http://schemas.microsoft.com/office/powerpoint/2010/main" val="244853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Next steps: review by the FAO Conference in July</a:t>
            </a:r>
            <a:r>
              <a:rPr lang="en-GB" baseline="0" dirty="0" smtClean="0"/>
              <a:t> 2021 and the UN General Assembly in September – December 2021.</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11</a:t>
            </a:fld>
            <a:endParaRPr lang="it-IT"/>
          </a:p>
        </p:txBody>
      </p:sp>
    </p:spTree>
    <p:extLst>
      <p:ext uri="{BB962C8B-B14F-4D97-AF65-F5344CB8AC3E}">
        <p14:creationId xmlns:p14="http://schemas.microsoft.com/office/powerpoint/2010/main" val="3338900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901" y="1036993"/>
            <a:ext cx="10506351" cy="1143000"/>
          </a:xfrm>
          <a:prstGeom prst="rect">
            <a:avLst/>
          </a:prstGeom>
        </p:spPr>
        <p:txBody>
          <a:bodyPr lIns="91428" tIns="45714" rIns="91428" bIns="45714"/>
          <a:lstStyle>
            <a:lvl1pPr algn="l">
              <a:defRPr/>
            </a:lvl1pPr>
          </a:lstStyle>
          <a:p>
            <a:r>
              <a:rPr lang="en-US"/>
              <a:t>Click to edit Master title style</a:t>
            </a:r>
          </a:p>
        </p:txBody>
      </p:sp>
      <p:sp>
        <p:nvSpPr>
          <p:cNvPr id="3" name="Content Placeholder 2"/>
          <p:cNvSpPr>
            <a:spLocks noGrp="1"/>
          </p:cNvSpPr>
          <p:nvPr>
            <p:ph idx="1" hasCustomPrompt="1"/>
          </p:nvPr>
        </p:nvSpPr>
        <p:spPr>
          <a:xfrm>
            <a:off x="461969" y="2362562"/>
            <a:ext cx="10454284" cy="3466710"/>
          </a:xfrm>
          <a:prstGeom prst="rect">
            <a:avLst/>
          </a:prstGeom>
        </p:spPr>
        <p:txBody>
          <a:bodyPr/>
          <a:lstStyle>
            <a:lvl1pPr marL="0" marR="0" indent="0" algn="l" defTabSz="77792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90424" marR="0" lvl="0" indent="-290424" algn="l" defTabSz="777924" rtl="0" eaLnBrk="0" fontAlgn="base" latinLnBrk="0" hangingPunct="0">
              <a:lnSpc>
                <a:spcPct val="100000"/>
              </a:lnSpc>
              <a:spcBef>
                <a:spcPct val="20000"/>
              </a:spcBef>
              <a:spcAft>
                <a:spcPct val="0"/>
              </a:spcAft>
              <a:buClrTx/>
              <a:buSzTx/>
              <a:buFont typeface="Arial" charset="0"/>
              <a:buNone/>
              <a:tabLst/>
              <a:defRPr/>
            </a:pPr>
            <a:r>
              <a:rPr lang="en-US" sz="1700" baseline="0"/>
              <a:t>Lorem </a:t>
            </a:r>
            <a:r>
              <a:rPr lang="en-US" sz="1700" baseline="0" err="1"/>
              <a:t>Ipsum</a:t>
            </a:r>
            <a:endParaRPr lang="en-US" sz="1700" baseline="0"/>
          </a:p>
        </p:txBody>
      </p:sp>
    </p:spTree>
    <p:extLst>
      <p:ext uri="{BB962C8B-B14F-4D97-AF65-F5344CB8AC3E}">
        <p14:creationId xmlns:p14="http://schemas.microsoft.com/office/powerpoint/2010/main" val="91102767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2034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The International Year of Plant Health</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515600" y="6413091"/>
            <a:ext cx="1676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/16</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www.fao.org/plant-health-2020" TargetMode="External"/><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a:xfrm>
            <a:off x="21021" y="1711562"/>
            <a:ext cx="12192000" cy="1066800"/>
          </a:xfrm>
        </p:spPr>
        <p:txBody>
          <a:bodyPr/>
          <a:lstStyle/>
          <a:p>
            <a:r>
              <a:rPr lang="fr-FR" sz="4000" b="1" dirty="0">
                <a:solidFill>
                  <a:srgbClr val="3E9D51"/>
                </a:solidFill>
              </a:rPr>
              <a:t>L</a:t>
            </a:r>
            <a:r>
              <a:rPr lang="fr-FR" sz="4000" b="1" dirty="0" smtClean="0">
                <a:solidFill>
                  <a:srgbClr val="3E9D51"/>
                </a:solidFill>
              </a:rPr>
              <a:t>'Année </a:t>
            </a:r>
            <a:r>
              <a:rPr lang="fr-FR" sz="4000" b="1" dirty="0">
                <a:solidFill>
                  <a:srgbClr val="3E9D51"/>
                </a:solidFill>
              </a:rPr>
              <a:t>internationale de la santé des Plantes</a:t>
            </a:r>
            <a:r>
              <a:rPr lang="fr-FR" sz="4000" b="1" dirty="0">
                <a:solidFill>
                  <a:srgbClr val="3E9D51"/>
                </a:solidFill>
                <a:effectLst>
                  <a:outerShdw blurRad="38100" dist="38100" dir="2700000" algn="tl">
                    <a:srgbClr val="000000">
                      <a:alpha val="43137"/>
                    </a:srgbClr>
                  </a:outerShdw>
                </a:effectLst>
              </a:rPr>
              <a:t/>
            </a:r>
            <a:br>
              <a:rPr lang="fr-FR" sz="4000" b="1" dirty="0">
                <a:solidFill>
                  <a:srgbClr val="3E9D51"/>
                </a:solidFill>
                <a:effectLst>
                  <a:outerShdw blurRad="38100" dist="38100" dir="2700000" algn="tl">
                    <a:srgbClr val="000000">
                      <a:alpha val="43137"/>
                    </a:srgbClr>
                  </a:outerShdw>
                </a:effectLst>
              </a:rPr>
            </a:br>
            <a:endParaRPr lang="x-none" dirty="0"/>
          </a:p>
        </p:txBody>
      </p:sp>
      <p:sp>
        <p:nvSpPr>
          <p:cNvPr id="9" name="Subtitle 8">
            <a:extLst>
              <a:ext uri="{FF2B5EF4-FFF2-40B4-BE49-F238E27FC236}">
                <a16:creationId xmlns:a16="http://schemas.microsoft.com/office/drawing/2014/main" xmlns="" id="{B80FD00C-FDF7-C641-83A3-7A869D10956B}"/>
              </a:ext>
            </a:extLst>
          </p:cNvPr>
          <p:cNvSpPr>
            <a:spLocks noGrp="1"/>
          </p:cNvSpPr>
          <p:nvPr>
            <p:ph type="subTitle" idx="1"/>
          </p:nvPr>
        </p:nvSpPr>
        <p:spPr/>
        <p:txBody>
          <a:bodyPr/>
          <a:lstStyle/>
          <a:p>
            <a:r>
              <a:rPr lang="it-IT" dirty="0" smtClean="0"/>
              <a:t>Juin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25757" y="327312"/>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Initiatives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nationales</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et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régionales</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l’AISV</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7364" y="4612780"/>
            <a:ext cx="1425190" cy="138632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2782" t="14064" r="6004" b="10808"/>
          <a:stretch/>
        </p:blipFill>
        <p:spPr>
          <a:xfrm>
            <a:off x="3366449" y="4677503"/>
            <a:ext cx="3042069" cy="1409399"/>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0868" t="20014" r="13985" b="26905"/>
          <a:stretch/>
        </p:blipFill>
        <p:spPr>
          <a:xfrm>
            <a:off x="6676306" y="4708445"/>
            <a:ext cx="3509929" cy="1378456"/>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2802" b="22524"/>
          <a:stretch/>
        </p:blipFill>
        <p:spPr>
          <a:xfrm>
            <a:off x="6636588" y="2900797"/>
            <a:ext cx="3474729" cy="165451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r="37486"/>
          <a:stretch/>
        </p:blipFill>
        <p:spPr>
          <a:xfrm>
            <a:off x="1807365" y="1678633"/>
            <a:ext cx="4653679" cy="2746835"/>
          </a:xfrm>
          <a:prstGeom prst="rect">
            <a:avLst/>
          </a:prstGeom>
        </p:spPr>
      </p:pic>
      <p:pic>
        <p:nvPicPr>
          <p:cNvPr id="1026" name="Picture 2" descr="Images are from USDA and Reuters/Carlos Jass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36588" y="1394842"/>
            <a:ext cx="3474729" cy="1492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27169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24000" y="99060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Héritage</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 : 1.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Journée</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Internationale de la Santé des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Végétaux</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0349" y="3628766"/>
            <a:ext cx="5334448" cy="2053848"/>
          </a:xfrm>
          <a:prstGeom prst="rect">
            <a:avLst/>
          </a:prstGeom>
        </p:spPr>
      </p:pic>
      <p:sp>
        <p:nvSpPr>
          <p:cNvPr id="3" name="TextBox 2"/>
          <p:cNvSpPr txBox="1"/>
          <p:nvPr/>
        </p:nvSpPr>
        <p:spPr>
          <a:xfrm>
            <a:off x="1295400" y="2240150"/>
            <a:ext cx="8041511" cy="1200316"/>
          </a:xfrm>
          <a:prstGeom prst="rect">
            <a:avLst/>
          </a:prstGeom>
          <a:noFill/>
        </p:spPr>
        <p:txBody>
          <a:bodyPr wrap="square" lIns="91428" tIns="45714" rIns="91428" bIns="45714" rtlCol="0">
            <a:spAutoFit/>
          </a:bodyPr>
          <a:lstStyle/>
          <a:p>
            <a:pPr algn="ctr"/>
            <a:r>
              <a:rPr lang="fr-FR" dirty="0">
                <a:latin typeface="Calibri (body)"/>
              </a:rPr>
              <a:t>En décembre 2020, le Conseil de la FAO a approuvé la proposition de la Zambie de proclamer le </a:t>
            </a:r>
            <a:r>
              <a:rPr lang="fr-FR" b="1" dirty="0">
                <a:latin typeface="Calibri (body)"/>
              </a:rPr>
              <a:t>12 mai </a:t>
            </a:r>
            <a:r>
              <a:rPr lang="fr-FR" dirty="0">
                <a:latin typeface="Calibri (body)"/>
              </a:rPr>
              <a:t>Journée internationale de la santé des végétaux</a:t>
            </a:r>
            <a:r>
              <a:rPr lang="en-GB" dirty="0">
                <a:latin typeface="Calibri (body)"/>
              </a:rPr>
              <a:t>.</a:t>
            </a:r>
            <a:endParaRPr lang="en-US" dirty="0">
              <a:latin typeface="Calibri (body)"/>
            </a:endParaRPr>
          </a:p>
        </p:txBody>
      </p:sp>
    </p:spTree>
    <p:extLst>
      <p:ext uri="{BB962C8B-B14F-4D97-AF65-F5344CB8AC3E}">
        <p14:creationId xmlns:p14="http://schemas.microsoft.com/office/powerpoint/2010/main" val="27412794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5" y="92911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Héritage</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 : 2. </a:t>
            </a:r>
            <a:r>
              <a:rPr lang="fr-FR"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Première conférence internationale sur la santé des végétaux</a:t>
            </a:r>
            <a:endPar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2878238" y="2240151"/>
            <a:ext cx="6458673" cy="1200316"/>
          </a:xfrm>
          <a:prstGeom prst="rect">
            <a:avLst/>
          </a:prstGeom>
          <a:noFill/>
        </p:spPr>
        <p:txBody>
          <a:bodyPr wrap="square" lIns="91428" tIns="45714" rIns="91428" bIns="45714" rtlCol="0">
            <a:spAutoFit/>
          </a:bodyPr>
          <a:lstStyle/>
          <a:p>
            <a:pPr marL="342859" indent="-342859" algn="ctr">
              <a:buFont typeface="Arial" panose="020B0604020202020204" pitchFamily="34" charset="0"/>
              <a:buChar char="•"/>
            </a:pPr>
            <a:r>
              <a:rPr lang="fr-FR" dirty="0">
                <a:latin typeface="Calibri (body)"/>
              </a:rPr>
              <a:t>Dans la semaine du 12 mai 2022.</a:t>
            </a:r>
          </a:p>
          <a:p>
            <a:pPr marL="342859" indent="-342859" algn="ctr">
              <a:buFont typeface="Arial" panose="020B0604020202020204" pitchFamily="34" charset="0"/>
              <a:buChar char="•"/>
            </a:pPr>
            <a:r>
              <a:rPr lang="fr-FR" dirty="0">
                <a:latin typeface="Calibri (body)"/>
              </a:rPr>
              <a:t>Pays hôte en cours d'identification</a:t>
            </a:r>
            <a:r>
              <a:rPr lang="en-GB" dirty="0">
                <a:latin typeface="Calibri (body)"/>
              </a:rPr>
              <a:t>.</a:t>
            </a:r>
            <a:endParaRPr lang="en-US" dirty="0">
              <a:latin typeface="Calibri (body)"/>
            </a:endParaRPr>
          </a:p>
          <a:p>
            <a:pPr marL="342859" indent="-342859" algn="ctr">
              <a:buFont typeface="Arial" panose="020B0604020202020204" pitchFamily="34" charset="0"/>
              <a:buChar char="•"/>
            </a:pPr>
            <a:r>
              <a:rPr lang="en-GB" dirty="0" smtClean="0">
                <a:latin typeface="Calibri (body)"/>
              </a:rPr>
              <a:t>.</a:t>
            </a:r>
            <a:endParaRPr lang="en-US" dirty="0">
              <a:latin typeface="Calibri (body)"/>
            </a:endParaRPr>
          </a:p>
        </p:txBody>
      </p:sp>
      <p:pic>
        <p:nvPicPr>
          <p:cNvPr id="1028" name="Picture 4" descr="IPPC - International Plant Protection Conven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376" y="3433611"/>
            <a:ext cx="4938501" cy="221894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946448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634171" y="1246346"/>
            <a:ext cx="9144000"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Héritage</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 : 3. </a:t>
            </a:r>
            <a:r>
              <a:rPr lang="fr-FR"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Revue scientifique de l'impact du changement climatique sur les organismes nuisibles</a:t>
            </a:r>
            <a:endPar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914400" y="2590800"/>
            <a:ext cx="10134600" cy="1200316"/>
          </a:xfrm>
          <a:prstGeom prst="rect">
            <a:avLst/>
          </a:prstGeom>
          <a:noFill/>
        </p:spPr>
        <p:txBody>
          <a:bodyPr wrap="square" lIns="91428" tIns="45714" rIns="91428" bIns="45714" rtlCol="0">
            <a:spAutoFit/>
          </a:bodyPr>
          <a:lstStyle/>
          <a:p>
            <a:pPr marL="342859" indent="-342859">
              <a:buFont typeface="Arial" panose="020B0604020202020204" pitchFamily="34" charset="0"/>
              <a:buChar char="•"/>
            </a:pPr>
            <a:r>
              <a:rPr lang="fr-FR" dirty="0">
                <a:latin typeface="Calibri (body)"/>
              </a:rPr>
              <a:t>Publication et résumé à l‘attention des décideurs le 1er </a:t>
            </a:r>
            <a:r>
              <a:rPr lang="fr-FR" dirty="0" smtClean="0">
                <a:latin typeface="Calibri (body)"/>
              </a:rPr>
              <a:t>juin 2021.</a:t>
            </a:r>
            <a:endParaRPr lang="fr-FR" dirty="0">
              <a:latin typeface="Calibri (body)"/>
            </a:endParaRPr>
          </a:p>
          <a:p>
            <a:pPr marL="342859" indent="-342859">
              <a:buFont typeface="Arial" panose="020B0604020202020204" pitchFamily="34" charset="0"/>
              <a:buChar char="•"/>
            </a:pPr>
            <a:r>
              <a:rPr lang="fr-FR" dirty="0">
                <a:latin typeface="Calibri (body)"/>
              </a:rPr>
              <a:t>Présentation de haut niveau avec le DG de la FAO le 1er </a:t>
            </a:r>
            <a:r>
              <a:rPr lang="fr-FR" dirty="0">
                <a:latin typeface="Calibri (body)"/>
              </a:rPr>
              <a:t>juin </a:t>
            </a:r>
            <a:r>
              <a:rPr lang="fr-FR" dirty="0" smtClean="0">
                <a:latin typeface="Calibri (body)"/>
              </a:rPr>
              <a:t>2021</a:t>
            </a:r>
            <a:r>
              <a:rPr lang="fr-FR" dirty="0">
                <a:latin typeface="Calibri (body)"/>
              </a:rPr>
              <a:t>.</a:t>
            </a:r>
            <a:endParaRPr lang="fr-FR" dirty="0">
              <a:latin typeface="Calibri (body)"/>
            </a:endParaRPr>
          </a:p>
          <a:p>
            <a:pPr marL="342859" indent="-342859">
              <a:buFont typeface="Arial" panose="020B0604020202020204" pitchFamily="34" charset="0"/>
              <a:buChar char="•"/>
            </a:pPr>
            <a:r>
              <a:rPr lang="fr-FR" dirty="0">
                <a:latin typeface="Calibri (body)"/>
              </a:rPr>
              <a:t>Webinaire sur l’AISV le 30 </a:t>
            </a:r>
            <a:r>
              <a:rPr lang="fr-FR" dirty="0">
                <a:latin typeface="Calibri (body)"/>
              </a:rPr>
              <a:t>juin 2021.</a:t>
            </a:r>
            <a:endParaRPr lang="en-US" dirty="0">
              <a:latin typeface="Calibri (body)"/>
            </a:endParaRPr>
          </a:p>
        </p:txBody>
      </p:sp>
      <p:pic>
        <p:nvPicPr>
          <p:cNvPr id="7" name="Picture 6"/>
          <p:cNvPicPr>
            <a:picLocks noChangeAspect="1"/>
          </p:cNvPicPr>
          <p:nvPr/>
        </p:nvPicPr>
        <p:blipFill>
          <a:blip r:embed="rId3"/>
          <a:stretch>
            <a:fillRect/>
          </a:stretch>
        </p:blipFill>
        <p:spPr>
          <a:xfrm>
            <a:off x="4320221" y="4192267"/>
            <a:ext cx="3771900" cy="1914525"/>
          </a:xfrm>
          <a:prstGeom prst="rect">
            <a:avLst/>
          </a:prstGeom>
        </p:spPr>
      </p:pic>
    </p:spTree>
    <p:extLst>
      <p:ext uri="{BB962C8B-B14F-4D97-AF65-F5344CB8AC3E}">
        <p14:creationId xmlns:p14="http://schemas.microsoft.com/office/powerpoint/2010/main" val="1103516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976071"/>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err="1">
                <a:solidFill>
                  <a:srgbClr val="3E9D51"/>
                </a:solidFill>
                <a:latin typeface="+mn-lt"/>
                <a:ea typeface="Arial Unicode MS" panose="020B0604020202020204" pitchFamily="34" charset="-128"/>
                <a:cs typeface="Arial" panose="020B0604020202020204" pitchFamily="34" charset="0"/>
              </a:rPr>
              <a:t>Héritage</a:t>
            </a:r>
            <a:r>
              <a:rPr lang="en-GB" sz="3600" b="1" dirty="0">
                <a:solidFill>
                  <a:srgbClr val="3E9D51"/>
                </a:solidFill>
                <a:latin typeface="+mn-lt"/>
                <a:ea typeface="Arial Unicode MS" panose="020B0604020202020204" pitchFamily="34" charset="-128"/>
                <a:cs typeface="Arial" panose="020B0604020202020204" pitchFamily="34" charset="0"/>
              </a:rPr>
              <a:t> de AISV </a:t>
            </a:r>
            <a:r>
              <a:rPr lang="en-GB" sz="3600" b="1" dirty="0" smtClean="0">
                <a:solidFill>
                  <a:srgbClr val="3E9D51"/>
                </a:solidFill>
                <a:latin typeface="+mn-lt"/>
                <a:ea typeface="Arial Unicode MS" panose="020B0604020202020204" pitchFamily="34" charset="-128"/>
                <a:cs typeface="Arial" panose="020B0604020202020204" pitchFamily="34" charset="0"/>
              </a:rPr>
              <a:t>: </a:t>
            </a:r>
            <a:r>
              <a:rPr lang="en-GB" sz="3600" b="1" dirty="0">
                <a:solidFill>
                  <a:srgbClr val="3E9D51"/>
                </a:solidFill>
                <a:latin typeface="+mn-lt"/>
                <a:ea typeface="Arial Unicode MS" panose="020B0604020202020204" pitchFamily="34" charset="-128"/>
                <a:cs typeface="Arial" panose="020B0604020202020204" pitchFamily="34" charset="0"/>
              </a:rPr>
              <a:t>4</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600" b="1" dirty="0" smtClean="0">
                <a:solidFill>
                  <a:srgbClr val="3E9D51"/>
                </a:solidFill>
                <a:latin typeface="+mn-lt"/>
                <a:ea typeface="Arial Unicode MS" panose="020B0604020202020204" pitchFamily="34" charset="-128"/>
                <a:cs typeface="Arial" panose="020B0604020202020204" pitchFamily="34" charset="0"/>
              </a:rPr>
              <a:t>Rapport final de AISV</a:t>
            </a:r>
            <a:endParaRPr lang="en-GB" sz="3600" b="1" dirty="0">
              <a:solidFill>
                <a:srgbClr val="3E9D51"/>
              </a:solidFill>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2819400" y="2001629"/>
            <a:ext cx="6898509" cy="1569648"/>
          </a:xfrm>
          <a:prstGeom prst="rect">
            <a:avLst/>
          </a:prstGeom>
          <a:noFill/>
        </p:spPr>
        <p:txBody>
          <a:bodyPr wrap="square" lIns="91428" tIns="45714" rIns="91428" bIns="45714" rtlCol="0">
            <a:spAutoFit/>
          </a:bodyPr>
          <a:lstStyle/>
          <a:p>
            <a:pPr marL="342859" indent="-342859">
              <a:buFont typeface="Arial" panose="020B0604020202020204" pitchFamily="34" charset="0"/>
              <a:buChar char="•"/>
            </a:pPr>
            <a:r>
              <a:rPr lang="fr-FR" dirty="0">
                <a:latin typeface="Calibri (body)"/>
              </a:rPr>
              <a:t>À paraître dans toutes les langues de la FAO.</a:t>
            </a:r>
          </a:p>
          <a:p>
            <a:pPr marL="342859" indent="-342859">
              <a:buFont typeface="Arial" panose="020B0604020202020204" pitchFamily="34" charset="0"/>
              <a:buChar char="•"/>
            </a:pPr>
            <a:r>
              <a:rPr lang="fr-FR" dirty="0">
                <a:latin typeface="Calibri (body)"/>
              </a:rPr>
              <a:t>Prévu pour août/septembre 2021.</a:t>
            </a:r>
          </a:p>
          <a:p>
            <a:pPr marL="342859" indent="-342859">
              <a:buFont typeface="Arial" panose="020B0604020202020204" pitchFamily="34" charset="0"/>
              <a:buChar char="•"/>
            </a:pPr>
            <a:r>
              <a:rPr lang="fr-FR" dirty="0" smtClean="0">
                <a:latin typeface="Calibri (body)"/>
              </a:rPr>
              <a:t>Inclura </a:t>
            </a:r>
            <a:r>
              <a:rPr lang="fr-FR" dirty="0">
                <a:latin typeface="Calibri (body)"/>
              </a:rPr>
              <a:t>la déclaration des jeunes de l‘AISV.</a:t>
            </a:r>
          </a:p>
          <a:p>
            <a:pPr marL="342859" indent="-342859">
              <a:buFont typeface="Arial" panose="020B0604020202020204" pitchFamily="34" charset="0"/>
              <a:buChar char="•"/>
            </a:pPr>
            <a:r>
              <a:rPr lang="fr-FR" dirty="0">
                <a:latin typeface="Calibri (body)"/>
              </a:rPr>
              <a:t>Les contributions sont </a:t>
            </a:r>
            <a:r>
              <a:rPr lang="fr-FR" dirty="0" smtClean="0">
                <a:latin typeface="Calibri (body)"/>
              </a:rPr>
              <a:t>les bienvenues</a:t>
            </a:r>
            <a:endParaRPr lang="en-GB" dirty="0">
              <a:latin typeface="Calibri (body)"/>
            </a:endParaRPr>
          </a:p>
        </p:txBody>
      </p:sp>
      <p:pic>
        <p:nvPicPr>
          <p:cNvPr id="6" name="Picture 5"/>
          <p:cNvPicPr>
            <a:picLocks noChangeAspect="1"/>
          </p:cNvPicPr>
          <p:nvPr/>
        </p:nvPicPr>
        <p:blipFill>
          <a:blip r:embed="rId3"/>
          <a:stretch>
            <a:fillRect/>
          </a:stretch>
        </p:blipFill>
        <p:spPr>
          <a:xfrm>
            <a:off x="3876164" y="3682435"/>
            <a:ext cx="4462818" cy="1901217"/>
          </a:xfrm>
          <a:prstGeom prst="rect">
            <a:avLst/>
          </a:prstGeom>
        </p:spPr>
      </p:pic>
    </p:spTree>
    <p:extLst>
      <p:ext uri="{BB962C8B-B14F-4D97-AF65-F5344CB8AC3E}">
        <p14:creationId xmlns:p14="http://schemas.microsoft.com/office/powerpoint/2010/main" val="4171373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718605" y="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3600" b="1" dirty="0">
                <a:solidFill>
                  <a:srgbClr val="3E9D51"/>
                </a:solidFill>
                <a:latin typeface="+mn-lt"/>
                <a:ea typeface="Arial Unicode MS" panose="020B0604020202020204" pitchFamily="34" charset="-128"/>
                <a:cs typeface="Arial" panose="020B0604020202020204" pitchFamily="34" charset="0"/>
              </a:rPr>
              <a:t>Comment </a:t>
            </a:r>
            <a:r>
              <a:rPr lang="en-GB" sz="3600" b="1" dirty="0" err="1">
                <a:solidFill>
                  <a:srgbClr val="3E9D51"/>
                </a:solidFill>
                <a:latin typeface="+mn-lt"/>
                <a:ea typeface="Arial Unicode MS" panose="020B0604020202020204" pitchFamily="34" charset="-128"/>
                <a:cs typeface="Arial" panose="020B0604020202020204" pitchFamily="34" charset="0"/>
              </a:rPr>
              <a:t>puis</a:t>
            </a:r>
            <a:r>
              <a:rPr lang="en-GB" sz="3600" b="1" dirty="0">
                <a:solidFill>
                  <a:srgbClr val="3E9D51"/>
                </a:solidFill>
                <a:latin typeface="+mn-lt"/>
                <a:ea typeface="Arial Unicode MS" panose="020B0604020202020204" pitchFamily="34" charset="-128"/>
                <a:cs typeface="Arial" panose="020B0604020202020204" pitchFamily="34" charset="0"/>
              </a:rPr>
              <a:t>-je </a:t>
            </a:r>
            <a:r>
              <a:rPr lang="en-GB" sz="3600" b="1" dirty="0" err="1">
                <a:solidFill>
                  <a:srgbClr val="3E9D51"/>
                </a:solidFill>
                <a:latin typeface="+mn-lt"/>
                <a:ea typeface="Arial Unicode MS" panose="020B0604020202020204" pitchFamily="34" charset="-128"/>
                <a:cs typeface="Arial" panose="020B0604020202020204" pitchFamily="34" charset="0"/>
              </a:rPr>
              <a:t>contribuer</a:t>
            </a:r>
            <a:r>
              <a:rPr lang="en-GB" sz="3600" b="1" dirty="0">
                <a:solidFill>
                  <a:srgbClr val="3E9D51"/>
                </a:solidFill>
                <a:latin typeface="+mn-lt"/>
                <a:ea typeface="Arial Unicode MS" panose="020B0604020202020204" pitchFamily="34" charset="-128"/>
                <a:cs typeface="Arial" panose="020B0604020202020204" pitchFamily="34" charset="0"/>
              </a:rPr>
              <a:t> ?</a:t>
            </a:r>
            <a:endParaRPr lang="en-US" sz="3600" b="1" dirty="0">
              <a:solidFill>
                <a:srgbClr val="3E9D51"/>
              </a:solidFill>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2"/>
          <a:stretch>
            <a:fillRect/>
          </a:stretch>
        </p:blipFill>
        <p:spPr>
          <a:xfrm>
            <a:off x="8305800" y="1514823"/>
            <a:ext cx="3224685" cy="2122087"/>
          </a:xfrm>
          <a:prstGeom prst="rect">
            <a:avLst/>
          </a:prstGeom>
        </p:spPr>
      </p:pic>
      <p:sp>
        <p:nvSpPr>
          <p:cNvPr id="4" name="Rectangle 3"/>
          <p:cNvSpPr/>
          <p:nvPr/>
        </p:nvSpPr>
        <p:spPr>
          <a:xfrm>
            <a:off x="533399" y="1744088"/>
            <a:ext cx="7543801" cy="3477863"/>
          </a:xfrm>
          <a:prstGeom prst="rect">
            <a:avLst/>
          </a:prstGeom>
        </p:spPr>
        <p:txBody>
          <a:bodyPr wrap="square" lIns="91428" tIns="45714" rIns="91428" bIns="45714">
            <a:spAutoFit/>
          </a:bodyPr>
          <a:lstStyle/>
          <a:p>
            <a:pPr marL="457200" indent="-457200" algn="just">
              <a:buFont typeface="+mj-lt"/>
              <a:buAutoNum type="arabicPeriod"/>
            </a:pPr>
            <a:r>
              <a:rPr lang="fr-FR" sz="2200" dirty="0">
                <a:latin typeface="Calibri (body)"/>
              </a:rPr>
              <a:t>Utiliser et partager le logo et le matériel de l‘AISV (</a:t>
            </a:r>
            <a:r>
              <a:rPr lang="fr-FR" sz="2200" dirty="0">
                <a:solidFill>
                  <a:srgbClr val="92D050"/>
                </a:solidFill>
                <a:latin typeface="Calibri (body)"/>
              </a:rPr>
              <a:t>www.fao.org/iyph</a:t>
            </a:r>
            <a:r>
              <a:rPr lang="fr-FR" sz="2200" dirty="0">
                <a:latin typeface="Calibri (body)"/>
              </a:rPr>
              <a:t>).</a:t>
            </a:r>
          </a:p>
          <a:p>
            <a:pPr marL="457200" indent="-457200" algn="just">
              <a:buFont typeface="+mj-lt"/>
              <a:buAutoNum type="arabicPeriod"/>
            </a:pPr>
            <a:r>
              <a:rPr lang="fr-FR" sz="2200" dirty="0">
                <a:latin typeface="Calibri (body)"/>
              </a:rPr>
              <a:t>Proposer, promouvoir et assister aux activités et aux webinaires de l‘AISV.</a:t>
            </a:r>
          </a:p>
          <a:p>
            <a:pPr marL="457200" indent="-457200" algn="just">
              <a:buFont typeface="+mj-lt"/>
              <a:buAutoNum type="arabicPeriod"/>
            </a:pPr>
            <a:r>
              <a:rPr lang="fr-FR" sz="2200" dirty="0">
                <a:latin typeface="Calibri (body)"/>
              </a:rPr>
              <a:t>Suggérer des événements en ligne pour le calendrier de l‘AISV et le contenu du rapport final de l‘AISV.</a:t>
            </a:r>
          </a:p>
          <a:p>
            <a:pPr marL="457200" indent="-457200" algn="just">
              <a:buFont typeface="+mj-lt"/>
              <a:buAutoNum type="arabicPeriod"/>
            </a:pPr>
            <a:r>
              <a:rPr lang="fr-FR" sz="2200" dirty="0">
                <a:latin typeface="Calibri (body)"/>
              </a:rPr>
              <a:t>Interagir avec le Secrétariat de l‘AISV.</a:t>
            </a:r>
          </a:p>
          <a:p>
            <a:pPr marL="457200" indent="-457200" algn="just">
              <a:buFont typeface="+mj-lt"/>
              <a:buAutoNum type="arabicPeriod"/>
            </a:pPr>
            <a:r>
              <a:rPr lang="fr-FR" sz="2200" dirty="0">
                <a:latin typeface="Calibri (body)"/>
              </a:rPr>
              <a:t>Etre actif sur les réseaux sociaux ! Utiliser les hashtags #</a:t>
            </a:r>
            <a:r>
              <a:rPr lang="fr-FR" sz="2200" dirty="0" err="1">
                <a:latin typeface="Calibri (body)"/>
              </a:rPr>
              <a:t>PlantHealth</a:t>
            </a:r>
            <a:r>
              <a:rPr lang="fr-FR" sz="2200" dirty="0">
                <a:latin typeface="Calibri (body)"/>
              </a:rPr>
              <a:t> et #IYPH.</a:t>
            </a:r>
          </a:p>
          <a:p>
            <a:pPr marL="457200" indent="-457200" algn="just">
              <a:buFont typeface="+mj-lt"/>
              <a:buAutoNum type="arabicPeriod"/>
            </a:pPr>
            <a:r>
              <a:rPr lang="fr-FR" sz="2200" dirty="0">
                <a:latin typeface="Calibri (body)"/>
              </a:rPr>
              <a:t>S’abonner à la newsletter IYPH (bientôt IPPC).</a:t>
            </a:r>
            <a:endParaRPr lang="en-US" sz="2200" dirty="0">
              <a:latin typeface="Calibri (body)"/>
            </a:endParaRPr>
          </a:p>
        </p:txBody>
      </p:sp>
      <p:pic>
        <p:nvPicPr>
          <p:cNvPr id="3" name="Picture 2"/>
          <p:cNvPicPr>
            <a:picLocks noChangeAspect="1"/>
          </p:cNvPicPr>
          <p:nvPr/>
        </p:nvPicPr>
        <p:blipFill>
          <a:blip r:embed="rId3"/>
          <a:stretch>
            <a:fillRect/>
          </a:stretch>
        </p:blipFill>
        <p:spPr>
          <a:xfrm>
            <a:off x="8305800" y="3563040"/>
            <a:ext cx="3224684" cy="2178263"/>
          </a:xfrm>
          <a:prstGeom prst="rect">
            <a:avLst/>
          </a:prstGeom>
        </p:spPr>
      </p:pic>
    </p:spTree>
    <p:extLst>
      <p:ext uri="{BB962C8B-B14F-4D97-AF65-F5344CB8AC3E}">
        <p14:creationId xmlns:p14="http://schemas.microsoft.com/office/powerpoint/2010/main" val="113020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smtClean="0"/>
              <a:t>MERCI</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893" y="1462927"/>
            <a:ext cx="9144000" cy="746873"/>
          </a:xfrm>
        </p:spPr>
        <p:txBody>
          <a:bodyPr>
            <a:noAutofit/>
          </a:bodyPr>
          <a:lstStyle/>
          <a:p>
            <a:pPr algn="ctr"/>
            <a:r>
              <a:rPr lang="en-GB" sz="3200" b="1" dirty="0">
                <a:solidFill>
                  <a:srgbClr val="3E9D51"/>
                </a:solidFill>
                <a:effectLst>
                  <a:outerShdw blurRad="38100" dist="38100" dir="2700000" algn="tl">
                    <a:srgbClr val="000000">
                      <a:alpha val="43137"/>
                    </a:srgbClr>
                  </a:outerShdw>
                </a:effectLst>
              </a:rPr>
              <a:t>2020: </a:t>
            </a:r>
            <a:r>
              <a:rPr lang="fr-FR" sz="3200" b="1" dirty="0">
                <a:solidFill>
                  <a:srgbClr val="3E9D51"/>
                </a:solidFill>
                <a:effectLst>
                  <a:outerShdw blurRad="38100" dist="38100" dir="2700000" algn="tl">
                    <a:srgbClr val="000000">
                      <a:alpha val="43137"/>
                    </a:srgbClr>
                  </a:outerShdw>
                </a:effectLst>
              </a:rPr>
              <a:t>l'Année internationale de la santé des Plantes</a:t>
            </a:r>
            <a:br>
              <a:rPr lang="fr-FR" sz="3200" b="1" dirty="0">
                <a:solidFill>
                  <a:srgbClr val="3E9D51"/>
                </a:solidFill>
                <a:effectLst>
                  <a:outerShdw blurRad="38100" dist="38100" dir="2700000" algn="tl">
                    <a:srgbClr val="000000">
                      <a:alpha val="43137"/>
                    </a:srgbClr>
                  </a:outerShdw>
                </a:effectLst>
              </a:rPr>
            </a:br>
            <a:endParaRPr lang="en-US" sz="3400" b="1" dirty="0">
              <a:solidFill>
                <a:srgbClr val="3E9D5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0" y="2209800"/>
            <a:ext cx="7780370" cy="1628170"/>
          </a:xfrm>
        </p:spPr>
        <p:txBody>
          <a:bodyPr>
            <a:normAutofit fontScale="92500" lnSpcReduction="20000"/>
          </a:bodyPr>
          <a:lstStyle/>
          <a:p>
            <a:pPr algn="ctr"/>
            <a:r>
              <a:rPr lang="en-US" sz="2000" i="1" dirty="0">
                <a:latin typeface="Calibri (body)"/>
              </a:rPr>
              <a:t>“</a:t>
            </a:r>
            <a:r>
              <a:rPr lang="fr-FR" sz="2000" i="1" dirty="0">
                <a:latin typeface="Calibri (body)"/>
              </a:rPr>
              <a:t>Comme pour la santé humaine ou animale, mieux vaut prévenir en santé des végétaux que guérir</a:t>
            </a:r>
            <a:r>
              <a:rPr lang="en-US" sz="2000" i="1" dirty="0">
                <a:latin typeface="Calibri (body)"/>
              </a:rPr>
              <a:t>. […] </a:t>
            </a:r>
          </a:p>
          <a:p>
            <a:pPr algn="ctr"/>
            <a:endParaRPr lang="en-US" sz="2000" i="1" dirty="0">
              <a:latin typeface="Calibri (body)"/>
            </a:endParaRPr>
          </a:p>
          <a:p>
            <a:pPr algn="ctr"/>
            <a:r>
              <a:rPr lang="fr-FR" sz="2000" i="1" dirty="0">
                <a:latin typeface="Calibri (body)"/>
              </a:rPr>
              <a:t>Il reste encore beaucoup à faire pour assurer la santé des plantes</a:t>
            </a:r>
            <a:r>
              <a:rPr lang="en-US" sz="2000" i="1" dirty="0">
                <a:latin typeface="Calibri (body)"/>
              </a:rPr>
              <a:t>.”</a:t>
            </a:r>
          </a:p>
          <a:p>
            <a:endParaRPr lang="en-US" sz="2000" dirty="0">
              <a:latin typeface="Calibri (body)"/>
            </a:endParaRPr>
          </a:p>
          <a:p>
            <a:pPr algn="ctr"/>
            <a:r>
              <a:rPr lang="en-US" sz="2000" dirty="0">
                <a:latin typeface="Calibri (body)"/>
              </a:rPr>
              <a:t>Qu </a:t>
            </a:r>
            <a:r>
              <a:rPr lang="en-US" sz="2000" dirty="0" err="1">
                <a:latin typeface="Calibri (body)"/>
              </a:rPr>
              <a:t>Dongyu</a:t>
            </a:r>
            <a:r>
              <a:rPr lang="en-US" sz="2000" dirty="0">
                <a:latin typeface="Calibri (body)"/>
              </a:rPr>
              <a:t>, </a:t>
            </a:r>
            <a:r>
              <a:rPr lang="en-US" sz="2000" dirty="0" err="1" smtClean="0">
                <a:latin typeface="Calibri (body)"/>
              </a:rPr>
              <a:t>Directeur-Général</a:t>
            </a:r>
            <a:r>
              <a:rPr lang="en-US" sz="2000" dirty="0" smtClean="0">
                <a:latin typeface="Calibri (body)"/>
              </a:rPr>
              <a:t> </a:t>
            </a:r>
            <a:r>
              <a:rPr lang="en-US" sz="2000" dirty="0" err="1" smtClean="0">
                <a:latin typeface="Calibri (body)"/>
              </a:rPr>
              <a:t>dela</a:t>
            </a:r>
            <a:r>
              <a:rPr lang="en-US" sz="2000" dirty="0">
                <a:latin typeface="Calibri (body)"/>
              </a:rPr>
              <a:t> FAO , 2 </a:t>
            </a:r>
            <a:r>
              <a:rPr lang="en-US" sz="2000" dirty="0" err="1" smtClean="0">
                <a:latin typeface="Calibri (body)"/>
              </a:rPr>
              <a:t>Décembre</a:t>
            </a:r>
            <a:r>
              <a:rPr lang="en-US" sz="2000" dirty="0" smtClean="0">
                <a:latin typeface="Calibri (body)"/>
              </a:rPr>
              <a:t> </a:t>
            </a:r>
            <a:r>
              <a:rPr lang="en-US" sz="2000" dirty="0">
                <a:latin typeface="Calibri (body)"/>
              </a:rPr>
              <a:t>2019</a:t>
            </a:r>
          </a:p>
        </p:txBody>
      </p:sp>
      <p:pic>
        <p:nvPicPr>
          <p:cNvPr id="5" name="Picture 2" descr="Photo: ©FAO/Giuseppe Carotenuto"/>
          <p:cNvPicPr>
            <a:picLocks noChangeAspect="1" noChangeArrowheads="1"/>
          </p:cNvPicPr>
          <p:nvPr/>
        </p:nvPicPr>
        <p:blipFill rotWithShape="1">
          <a:blip r:embed="rId2">
            <a:extLst>
              <a:ext uri="{28A0092B-C50C-407E-A947-70E740481C1C}">
                <a14:useLocalDpi xmlns:a14="http://schemas.microsoft.com/office/drawing/2010/main" val="0"/>
              </a:ext>
            </a:extLst>
          </a:blip>
          <a:srcRect b="43691"/>
          <a:stretch/>
        </p:blipFill>
        <p:spPr bwMode="auto">
          <a:xfrm>
            <a:off x="3500249" y="3967416"/>
            <a:ext cx="5345288" cy="20094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0560545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752600" y="69441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Les </a:t>
            </a:r>
            <a:r>
              <a:rPr lang="en-GB" sz="3600" b="1" dirty="0" err="1">
                <a:solidFill>
                  <a:srgbClr val="3E9D51"/>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objectifs</a:t>
            </a:r>
            <a:r>
              <a:rPr lang="en-US" sz="3600" b="1" dirty="0">
                <a:solidFill>
                  <a:srgbClr val="3E9D51"/>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de </a:t>
            </a:r>
            <a:r>
              <a:rPr lang="en-GB" sz="3600" b="1" dirty="0">
                <a:solidFill>
                  <a:srgbClr val="3E9D51"/>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AISV</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a:blip r:embed="rId3"/>
          <a:stretch>
            <a:fillRect/>
          </a:stretch>
        </p:blipFill>
        <p:spPr>
          <a:xfrm>
            <a:off x="2031568" y="1551664"/>
            <a:ext cx="1354691" cy="1347185"/>
          </a:xfrm>
          <a:prstGeom prst="rect">
            <a:avLst/>
          </a:prstGeom>
        </p:spPr>
      </p:pic>
      <p:pic>
        <p:nvPicPr>
          <p:cNvPr id="5" name="Picture 4"/>
          <p:cNvPicPr>
            <a:picLocks noChangeAspect="1"/>
          </p:cNvPicPr>
          <p:nvPr/>
        </p:nvPicPr>
        <p:blipFill>
          <a:blip r:embed="rId4"/>
          <a:stretch>
            <a:fillRect/>
          </a:stretch>
        </p:blipFill>
        <p:spPr>
          <a:xfrm>
            <a:off x="1915927" y="4802262"/>
            <a:ext cx="1408296" cy="1164492"/>
          </a:xfrm>
          <a:prstGeom prst="rect">
            <a:avLst/>
          </a:prstGeom>
        </p:spPr>
      </p:pic>
      <p:pic>
        <p:nvPicPr>
          <p:cNvPr id="6" name="Picture 5"/>
          <p:cNvPicPr>
            <a:picLocks noChangeAspect="1"/>
          </p:cNvPicPr>
          <p:nvPr/>
        </p:nvPicPr>
        <p:blipFill>
          <a:blip r:embed="rId5"/>
          <a:stretch>
            <a:fillRect/>
          </a:stretch>
        </p:blipFill>
        <p:spPr>
          <a:xfrm>
            <a:off x="1926798" y="3195032"/>
            <a:ext cx="1386553" cy="1311047"/>
          </a:xfrm>
          <a:prstGeom prst="rect">
            <a:avLst/>
          </a:prstGeom>
        </p:spPr>
      </p:pic>
      <p:sp>
        <p:nvSpPr>
          <p:cNvPr id="7" name="TextBox 6"/>
          <p:cNvSpPr txBox="1"/>
          <p:nvPr/>
        </p:nvSpPr>
        <p:spPr>
          <a:xfrm>
            <a:off x="3810000" y="1905000"/>
            <a:ext cx="6055145" cy="1015651"/>
          </a:xfrm>
          <a:prstGeom prst="rect">
            <a:avLst/>
          </a:prstGeom>
          <a:noFill/>
        </p:spPr>
        <p:txBody>
          <a:bodyPr wrap="square" lIns="91428" tIns="45714" rIns="91428" bIns="45714" rtlCol="0">
            <a:spAutoFit/>
          </a:bodyPr>
          <a:lstStyle/>
          <a:p>
            <a:pPr algn="just"/>
            <a:r>
              <a:rPr lang="fr-FR" sz="2000" dirty="0">
                <a:latin typeface="Calibri (body)"/>
              </a:rPr>
              <a:t>Sensibiliser le public à l'importance de la santé des végétaux pour atteindre les ODD et pour la vie quotidienne</a:t>
            </a:r>
            <a:r>
              <a:rPr lang="en-US" sz="2000" dirty="0" smtClean="0">
                <a:latin typeface="Calibri (body)"/>
              </a:rPr>
              <a:t>..</a:t>
            </a:r>
            <a:endParaRPr lang="en-US" sz="2000" dirty="0">
              <a:latin typeface="Calibri (body)"/>
            </a:endParaRPr>
          </a:p>
        </p:txBody>
      </p:sp>
      <p:sp>
        <p:nvSpPr>
          <p:cNvPr id="8" name="TextBox 7"/>
          <p:cNvSpPr txBox="1"/>
          <p:nvPr/>
        </p:nvSpPr>
        <p:spPr>
          <a:xfrm>
            <a:off x="3809999" y="3445003"/>
            <a:ext cx="5950974" cy="707874"/>
          </a:xfrm>
          <a:prstGeom prst="rect">
            <a:avLst/>
          </a:prstGeom>
          <a:noFill/>
        </p:spPr>
        <p:txBody>
          <a:bodyPr wrap="square" lIns="91428" tIns="45714" rIns="91428" bIns="45714" rtlCol="0">
            <a:spAutoFit/>
          </a:bodyPr>
          <a:lstStyle/>
          <a:p>
            <a:pPr algn="just"/>
            <a:r>
              <a:rPr lang="fr-FR" sz="2000" dirty="0">
                <a:latin typeface="Calibri (body)"/>
              </a:rPr>
              <a:t>Accroître les ressources dédiées à la santé des </a:t>
            </a:r>
            <a:r>
              <a:rPr lang="fr-FR" sz="2000" dirty="0" smtClean="0">
                <a:latin typeface="Calibri (body)"/>
              </a:rPr>
              <a:t>végétaux</a:t>
            </a:r>
            <a:r>
              <a:rPr lang="en-US" sz="2000" dirty="0" smtClean="0">
                <a:latin typeface="Calibri (body)"/>
              </a:rPr>
              <a:t>.</a:t>
            </a:r>
            <a:endParaRPr lang="en-US" sz="2000" dirty="0">
              <a:latin typeface="Calibri (body)"/>
            </a:endParaRPr>
          </a:p>
        </p:txBody>
      </p:sp>
      <p:sp>
        <p:nvSpPr>
          <p:cNvPr id="9" name="TextBox 8"/>
          <p:cNvSpPr txBox="1"/>
          <p:nvPr/>
        </p:nvSpPr>
        <p:spPr>
          <a:xfrm>
            <a:off x="3810001" y="4951521"/>
            <a:ext cx="5950973" cy="707874"/>
          </a:xfrm>
          <a:prstGeom prst="rect">
            <a:avLst/>
          </a:prstGeom>
          <a:noFill/>
        </p:spPr>
        <p:txBody>
          <a:bodyPr wrap="square" lIns="91428" tIns="45714" rIns="91428" bIns="45714" rtlCol="0">
            <a:spAutoFit/>
          </a:bodyPr>
          <a:lstStyle/>
          <a:p>
            <a:r>
              <a:rPr lang="fr-FR" sz="2000" dirty="0">
                <a:latin typeface="Calibri (body)"/>
              </a:rPr>
              <a:t>Promouvoir les bonnes pratiques, les connaissances, la recherche et les partenariats</a:t>
            </a:r>
            <a:endParaRPr lang="en-US" altLang="en-US" sz="2000" dirty="0">
              <a:latin typeface="Calibri (body)"/>
            </a:endParaRPr>
          </a:p>
        </p:txBody>
      </p:sp>
    </p:spTree>
    <p:extLst>
      <p:ext uri="{BB962C8B-B14F-4D97-AF65-F5344CB8AC3E}">
        <p14:creationId xmlns:p14="http://schemas.microsoft.com/office/powerpoint/2010/main" val="1938850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143000"/>
            <a:ext cx="8763000" cy="762000"/>
          </a:xfrm>
        </p:spPr>
        <p:txBody>
          <a:bodyPr>
            <a:noAutofit/>
          </a:bodyPr>
          <a:lstStyle/>
          <a:p>
            <a:r>
              <a:rPr lang="en-GB" sz="3200" b="1" dirty="0" smtClean="0">
                <a:solidFill>
                  <a:srgbClr val="3E9D51"/>
                </a:solidFill>
                <a:effectLst>
                  <a:outerShdw blurRad="38100" dist="38100" dir="2700000" algn="tl">
                    <a:srgbClr val="000000">
                      <a:alpha val="43137"/>
                    </a:srgbClr>
                  </a:outerShdw>
                </a:effectLst>
              </a:rPr>
              <a:t>La </a:t>
            </a:r>
            <a:r>
              <a:rPr lang="fr-FR" sz="3200" b="1" dirty="0">
                <a:solidFill>
                  <a:srgbClr val="3E9D51"/>
                </a:solidFill>
                <a:effectLst>
                  <a:outerShdw blurRad="38100" dist="38100" dir="2700000" algn="tl">
                    <a:srgbClr val="000000">
                      <a:alpha val="43137"/>
                    </a:srgbClr>
                  </a:outerShdw>
                </a:effectLst>
              </a:rPr>
              <a:t>Prolongation de l'Année internationale de la santé des végétaux jusqu'en 2021</a:t>
            </a:r>
            <a:endParaRPr lang="en-US" sz="3200" b="1" dirty="0">
              <a:solidFill>
                <a:srgbClr val="3E9D51"/>
              </a:solidFill>
              <a:effectLst>
                <a:outerShdw blurRad="38100" dist="38100" dir="2700000" algn="tl">
                  <a:srgbClr val="000000">
                    <a:alpha val="43137"/>
                  </a:srgbClr>
                </a:outerShdw>
              </a:effectLs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262" y="2369315"/>
            <a:ext cx="5960963" cy="3353043"/>
          </a:xfrm>
          <a:prstGeom prst="rect">
            <a:avLst/>
          </a:prstGeom>
        </p:spPr>
      </p:pic>
      <p:pic>
        <p:nvPicPr>
          <p:cNvPr id="10" name="Picture 9"/>
          <p:cNvPicPr>
            <a:picLocks noChangeAspect="1"/>
          </p:cNvPicPr>
          <p:nvPr/>
        </p:nvPicPr>
        <p:blipFill>
          <a:blip r:embed="rId4"/>
          <a:stretch>
            <a:fillRect/>
          </a:stretch>
        </p:blipFill>
        <p:spPr>
          <a:xfrm>
            <a:off x="8157161" y="2998083"/>
            <a:ext cx="2152650" cy="2095500"/>
          </a:xfrm>
          <a:prstGeom prst="rect">
            <a:avLst/>
          </a:prstGeom>
        </p:spPr>
      </p:pic>
    </p:spTree>
    <p:extLst>
      <p:ext uri="{BB962C8B-B14F-4D97-AF65-F5344CB8AC3E}">
        <p14:creationId xmlns:p14="http://schemas.microsoft.com/office/powerpoint/2010/main" val="3763593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55074" y="400233"/>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smtClean="0">
                <a:solidFill>
                  <a:srgbClr val="3E9D51"/>
                </a:solidFill>
                <a:latin typeface="+mn-lt"/>
                <a:ea typeface="Arial Unicode MS" panose="020B0604020202020204" pitchFamily="34" charset="-128"/>
                <a:cs typeface="Arial" panose="020B0604020202020204" pitchFamily="34" charset="0"/>
              </a:rPr>
              <a:t>Les initiatives </a:t>
            </a:r>
            <a:r>
              <a:rPr lang="en-GB" sz="3600" b="1" dirty="0" err="1">
                <a:solidFill>
                  <a:srgbClr val="3E9D51"/>
                </a:solidFill>
                <a:latin typeface="+mn-lt"/>
                <a:ea typeface="Arial Unicode MS" panose="020B0604020202020204" pitchFamily="34" charset="-128"/>
                <a:cs typeface="Arial" panose="020B0604020202020204" pitchFamily="34" charset="0"/>
              </a:rPr>
              <a:t>clés</a:t>
            </a:r>
            <a:r>
              <a:rPr lang="en-GB" sz="3600" b="1" dirty="0">
                <a:solidFill>
                  <a:srgbClr val="3E9D51"/>
                </a:solidFill>
                <a:latin typeface="+mn-lt"/>
                <a:ea typeface="Arial Unicode MS" panose="020B0604020202020204" pitchFamily="34" charset="-128"/>
                <a:cs typeface="Arial" panose="020B0604020202020204" pitchFamily="34" charset="0"/>
              </a:rPr>
              <a:t> de </a:t>
            </a:r>
            <a:r>
              <a:rPr lang="en-GB" sz="3600" b="1" dirty="0" smtClean="0">
                <a:solidFill>
                  <a:srgbClr val="3E9D51"/>
                </a:solidFill>
                <a:latin typeface="+mn-lt"/>
                <a:ea typeface="Arial Unicode MS" panose="020B0604020202020204" pitchFamily="34" charset="-128"/>
                <a:cs typeface="Arial" panose="020B0604020202020204" pitchFamily="34" charset="0"/>
              </a:rPr>
              <a:t>l‘</a:t>
            </a:r>
            <a:r>
              <a:rPr lang="fr-CI" sz="3600" b="1" dirty="0" smtClean="0">
                <a:solidFill>
                  <a:srgbClr val="3E9D51"/>
                </a:solidFill>
                <a:latin typeface="+mn-lt"/>
                <a:ea typeface="Arial Unicode MS" panose="020B0604020202020204" pitchFamily="34" charset="-128"/>
                <a:cs typeface="Arial" panose="020B0604020202020204" pitchFamily="34" charset="0"/>
              </a:rPr>
              <a:t>AISV</a:t>
            </a:r>
            <a:endParaRPr lang="en-US" sz="3600" b="1" dirty="0">
              <a:solidFill>
                <a:srgbClr val="3E9D51"/>
              </a:solidFill>
              <a:latin typeface="+mn-lt"/>
              <a:ea typeface="Arial Unicode MS" panose="020B0604020202020204" pitchFamily="34" charset="-128"/>
              <a:cs typeface="Arial" panose="020B0604020202020204" pitchFamily="34" charset="0"/>
            </a:endParaRPr>
          </a:p>
          <a:p>
            <a:pPr algn="ctr">
              <a:defRPr/>
            </a:pP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8" name="Picture 2" descr="Risultati immagini per commission on phytosanitary measures"/>
          <p:cNvPicPr>
            <a:picLocks noChangeAspect="1" noChangeArrowheads="1"/>
          </p:cNvPicPr>
          <p:nvPr/>
        </p:nvPicPr>
        <p:blipFill rotWithShape="1">
          <a:blip r:embed="rId3">
            <a:extLst>
              <a:ext uri="{28A0092B-C50C-407E-A947-70E740481C1C}">
                <a14:useLocalDpi xmlns:a14="http://schemas.microsoft.com/office/drawing/2010/main" val="0"/>
              </a:ext>
            </a:extLst>
          </a:blip>
          <a:srcRect l="27737" t="-485" r="1715" b="-1"/>
          <a:stretch/>
        </p:blipFill>
        <p:spPr bwMode="auto">
          <a:xfrm>
            <a:off x="7765949" y="1987336"/>
            <a:ext cx="2573441" cy="1700282"/>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4" descr="Responsive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708" t="5250" r="2667"/>
          <a:stretch/>
        </p:blipFill>
        <p:spPr bwMode="auto">
          <a:xfrm>
            <a:off x="1855074" y="2003092"/>
            <a:ext cx="2822545" cy="1606102"/>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Rectangle 11"/>
          <p:cNvSpPr/>
          <p:nvPr/>
        </p:nvSpPr>
        <p:spPr>
          <a:xfrm>
            <a:off x="1728758" y="1116076"/>
            <a:ext cx="2948860" cy="707874"/>
          </a:xfrm>
          <a:prstGeom prst="rect">
            <a:avLst/>
          </a:prstGeom>
        </p:spPr>
        <p:txBody>
          <a:bodyPr wrap="none" lIns="91428" tIns="45714" rIns="91428" bIns="45714">
            <a:spAutoFit/>
          </a:bodyPr>
          <a:lstStyle/>
          <a:p>
            <a:r>
              <a:rPr lang="fr-FR" sz="2000" b="1" dirty="0">
                <a:solidFill>
                  <a:srgbClr val="3E9D51"/>
                </a:solidFill>
              </a:rPr>
              <a:t>Événement de lancement </a:t>
            </a:r>
          </a:p>
          <a:p>
            <a:r>
              <a:rPr lang="fr-FR" sz="2000" b="1" dirty="0">
                <a:solidFill>
                  <a:srgbClr val="3E9D51"/>
                </a:solidFill>
              </a:rPr>
              <a:t>de l‘AISV, </a:t>
            </a:r>
            <a:r>
              <a:rPr lang="fr-FR" sz="2000" dirty="0" smtClean="0">
                <a:solidFill>
                  <a:srgbClr val="3E9D51"/>
                </a:solidFill>
              </a:rPr>
              <a:t>2 </a:t>
            </a:r>
            <a:r>
              <a:rPr lang="fr-FR" sz="2000" dirty="0">
                <a:solidFill>
                  <a:srgbClr val="3E9D51"/>
                </a:solidFill>
              </a:rPr>
              <a:t>déc. 2019</a:t>
            </a:r>
            <a:endParaRPr lang="en-US" sz="2000" dirty="0"/>
          </a:p>
        </p:txBody>
      </p:sp>
      <p:sp>
        <p:nvSpPr>
          <p:cNvPr id="15" name="Rectangle 14"/>
          <p:cNvSpPr/>
          <p:nvPr/>
        </p:nvSpPr>
        <p:spPr>
          <a:xfrm>
            <a:off x="7562601" y="3857109"/>
            <a:ext cx="3034396" cy="707874"/>
          </a:xfrm>
          <a:prstGeom prst="rect">
            <a:avLst/>
          </a:prstGeom>
        </p:spPr>
        <p:txBody>
          <a:bodyPr wrap="none" lIns="91428" tIns="45714" rIns="91428" bIns="45714">
            <a:spAutoFit/>
          </a:bodyPr>
          <a:lstStyle/>
          <a:p>
            <a:pPr algn="ctr"/>
            <a:r>
              <a:rPr lang="en-GB" sz="2000" b="1" dirty="0" err="1">
                <a:solidFill>
                  <a:srgbClr val="3E9D51"/>
                </a:solidFill>
              </a:rPr>
              <a:t>Cérémonie</a:t>
            </a:r>
            <a:r>
              <a:rPr lang="en-GB" sz="2000" b="1" dirty="0">
                <a:solidFill>
                  <a:srgbClr val="3E9D51"/>
                </a:solidFill>
              </a:rPr>
              <a:t> de </a:t>
            </a:r>
            <a:r>
              <a:rPr lang="en-GB" sz="2000" b="1" dirty="0" err="1">
                <a:solidFill>
                  <a:srgbClr val="3E9D51"/>
                </a:solidFill>
              </a:rPr>
              <a:t>clôture</a:t>
            </a:r>
            <a:r>
              <a:rPr lang="en-GB" sz="2000" b="1" dirty="0">
                <a:solidFill>
                  <a:srgbClr val="3E9D51"/>
                </a:solidFill>
              </a:rPr>
              <a:t> AISV</a:t>
            </a:r>
          </a:p>
          <a:p>
            <a:pPr algn="ctr"/>
            <a:r>
              <a:rPr lang="en-GB" sz="2000" dirty="0">
                <a:solidFill>
                  <a:srgbClr val="3E9D51"/>
                </a:solidFill>
              </a:rPr>
              <a:t>1 </a:t>
            </a:r>
            <a:r>
              <a:rPr lang="en-GB" sz="2000" dirty="0" err="1">
                <a:solidFill>
                  <a:srgbClr val="3E9D51"/>
                </a:solidFill>
              </a:rPr>
              <a:t>Juillet</a:t>
            </a:r>
            <a:r>
              <a:rPr lang="en-GB" sz="2000" dirty="0">
                <a:solidFill>
                  <a:srgbClr val="3E9D51"/>
                </a:solidFill>
              </a:rPr>
              <a:t> 2021</a:t>
            </a:r>
            <a:endParaRPr lang="en-US" sz="2000" dirty="0"/>
          </a:p>
        </p:txBody>
      </p:sp>
      <p:pic>
        <p:nvPicPr>
          <p:cNvPr id="2" name="Picture 1"/>
          <p:cNvPicPr>
            <a:picLocks noChangeAspect="1"/>
          </p:cNvPicPr>
          <p:nvPr/>
        </p:nvPicPr>
        <p:blipFill>
          <a:blip r:embed="rId5"/>
          <a:stretch>
            <a:fillRect/>
          </a:stretch>
        </p:blipFill>
        <p:spPr>
          <a:xfrm>
            <a:off x="5024989" y="1996654"/>
            <a:ext cx="2393588" cy="1681648"/>
          </a:xfrm>
          <a:prstGeom prst="rect">
            <a:avLst/>
          </a:prstGeom>
        </p:spPr>
      </p:pic>
      <p:sp>
        <p:nvSpPr>
          <p:cNvPr id="18" name="Rectangle 17"/>
          <p:cNvSpPr/>
          <p:nvPr/>
        </p:nvSpPr>
        <p:spPr>
          <a:xfrm>
            <a:off x="4770979" y="1139339"/>
            <a:ext cx="2953157" cy="1015651"/>
          </a:xfrm>
          <a:prstGeom prst="rect">
            <a:avLst/>
          </a:prstGeom>
        </p:spPr>
        <p:txBody>
          <a:bodyPr wrap="none" lIns="91428" tIns="45714" rIns="91428" bIns="45714">
            <a:spAutoFit/>
          </a:bodyPr>
          <a:lstStyle/>
          <a:p>
            <a:pPr algn="ctr"/>
            <a:r>
              <a:rPr lang="fr-FR" sz="2000" b="1" dirty="0">
                <a:solidFill>
                  <a:srgbClr val="3E9D51"/>
                </a:solidFill>
              </a:rPr>
              <a:t>Santé des plantes et droit </a:t>
            </a:r>
          </a:p>
          <a:p>
            <a:pPr algn="ctr"/>
            <a:r>
              <a:rPr lang="fr-FR" sz="2000" b="1" dirty="0">
                <a:solidFill>
                  <a:srgbClr val="3E9D51"/>
                </a:solidFill>
              </a:rPr>
              <a:t>à l'alimentation,</a:t>
            </a:r>
          </a:p>
          <a:p>
            <a:pPr algn="ctr"/>
            <a:r>
              <a:rPr lang="en-GB" sz="2000" dirty="0">
                <a:solidFill>
                  <a:srgbClr val="3E9D51"/>
                </a:solidFill>
              </a:rPr>
              <a:t>Oct 2020 – </a:t>
            </a:r>
            <a:r>
              <a:rPr lang="en-GB" sz="2000" dirty="0" err="1">
                <a:solidFill>
                  <a:srgbClr val="3E9D51"/>
                </a:solidFill>
              </a:rPr>
              <a:t>Fév</a:t>
            </a:r>
            <a:r>
              <a:rPr lang="en-GB" sz="2000" dirty="0">
                <a:solidFill>
                  <a:srgbClr val="3E9D51"/>
                </a:solidFill>
              </a:rPr>
              <a:t> 2021</a:t>
            </a:r>
            <a:endParaRPr lang="en-US" sz="2000" dirty="0"/>
          </a:p>
        </p:txBody>
      </p:sp>
      <p:sp>
        <p:nvSpPr>
          <p:cNvPr id="19" name="Rectangle 18"/>
          <p:cNvSpPr/>
          <p:nvPr/>
        </p:nvSpPr>
        <p:spPr>
          <a:xfrm>
            <a:off x="5136344" y="3860594"/>
            <a:ext cx="2386912" cy="707874"/>
          </a:xfrm>
          <a:prstGeom prst="rect">
            <a:avLst/>
          </a:prstGeom>
        </p:spPr>
        <p:txBody>
          <a:bodyPr wrap="none" lIns="91428" tIns="45714" rIns="91428" bIns="45714">
            <a:spAutoFit/>
          </a:bodyPr>
          <a:lstStyle/>
          <a:p>
            <a:pPr algn="ctr"/>
            <a:r>
              <a:rPr lang="en-GB" sz="2000" b="1" dirty="0" err="1">
                <a:solidFill>
                  <a:srgbClr val="3E9D51"/>
                </a:solidFill>
              </a:rPr>
              <a:t>Webinaires</a:t>
            </a:r>
            <a:r>
              <a:rPr lang="en-GB" sz="2000" b="1" dirty="0">
                <a:solidFill>
                  <a:srgbClr val="3E9D51"/>
                </a:solidFill>
              </a:rPr>
              <a:t> sur AISV </a:t>
            </a:r>
          </a:p>
          <a:p>
            <a:pPr algn="ctr"/>
            <a:r>
              <a:rPr lang="en-GB" sz="2000" dirty="0">
                <a:solidFill>
                  <a:srgbClr val="3E9D51"/>
                </a:solidFill>
              </a:rPr>
              <a:t>29-30 </a:t>
            </a:r>
            <a:r>
              <a:rPr lang="en-GB" sz="2000" dirty="0" err="1">
                <a:solidFill>
                  <a:srgbClr val="3E9D51"/>
                </a:solidFill>
              </a:rPr>
              <a:t>Juin</a:t>
            </a:r>
            <a:r>
              <a:rPr lang="en-GB" sz="2000" dirty="0">
                <a:solidFill>
                  <a:srgbClr val="3E9D51"/>
                </a:solidFill>
              </a:rPr>
              <a:t> 2021</a:t>
            </a:r>
            <a:endParaRPr lang="en-US" sz="2000" dirty="0"/>
          </a:p>
        </p:txBody>
      </p:sp>
      <p:sp>
        <p:nvSpPr>
          <p:cNvPr id="20" name="Rectangle 19"/>
          <p:cNvSpPr/>
          <p:nvPr/>
        </p:nvSpPr>
        <p:spPr>
          <a:xfrm>
            <a:off x="1728758" y="3703220"/>
            <a:ext cx="3148530" cy="1015651"/>
          </a:xfrm>
          <a:prstGeom prst="rect">
            <a:avLst/>
          </a:prstGeom>
        </p:spPr>
        <p:txBody>
          <a:bodyPr wrap="none" lIns="91428" tIns="45714" rIns="91428" bIns="45714">
            <a:spAutoFit/>
          </a:bodyPr>
          <a:lstStyle/>
          <a:p>
            <a:pPr algn="ctr"/>
            <a:r>
              <a:rPr lang="en-GB" sz="2000" b="1" dirty="0" err="1">
                <a:solidFill>
                  <a:srgbClr val="3E9D51"/>
                </a:solidFill>
              </a:rPr>
              <a:t>Révue</a:t>
            </a:r>
            <a:r>
              <a:rPr lang="en-GB" sz="2000" b="1" dirty="0">
                <a:solidFill>
                  <a:srgbClr val="3E9D51"/>
                </a:solidFill>
              </a:rPr>
              <a:t> de Santé des </a:t>
            </a:r>
            <a:r>
              <a:rPr lang="en-GB" sz="2000" b="1" dirty="0" err="1">
                <a:solidFill>
                  <a:srgbClr val="3E9D51"/>
                </a:solidFill>
              </a:rPr>
              <a:t>plantes</a:t>
            </a:r>
            <a:r>
              <a:rPr lang="en-GB" sz="2000" b="1" dirty="0">
                <a:solidFill>
                  <a:srgbClr val="3E9D51"/>
                </a:solidFill>
              </a:rPr>
              <a:t> </a:t>
            </a:r>
          </a:p>
          <a:p>
            <a:pPr algn="ctr"/>
            <a:r>
              <a:rPr lang="en-GB" sz="2000" b="1" dirty="0">
                <a:solidFill>
                  <a:srgbClr val="3E9D51"/>
                </a:solidFill>
              </a:rPr>
              <a:t>&amp; </a:t>
            </a:r>
            <a:r>
              <a:rPr lang="en-GB" sz="2000" b="1" dirty="0" err="1">
                <a:solidFill>
                  <a:srgbClr val="3E9D51"/>
                </a:solidFill>
              </a:rPr>
              <a:t>Changement</a:t>
            </a:r>
            <a:r>
              <a:rPr lang="en-GB" sz="2000" b="1" dirty="0">
                <a:solidFill>
                  <a:srgbClr val="3E9D51"/>
                </a:solidFill>
              </a:rPr>
              <a:t> </a:t>
            </a:r>
            <a:r>
              <a:rPr lang="en-GB" sz="2000" b="1" dirty="0" err="1">
                <a:solidFill>
                  <a:srgbClr val="3E9D51"/>
                </a:solidFill>
              </a:rPr>
              <a:t>climatique</a:t>
            </a:r>
            <a:r>
              <a:rPr lang="en-GB" sz="2000" b="1" dirty="0">
                <a:solidFill>
                  <a:srgbClr val="3E9D51"/>
                </a:solidFill>
              </a:rPr>
              <a:t> </a:t>
            </a:r>
          </a:p>
          <a:p>
            <a:pPr algn="ctr"/>
            <a:r>
              <a:rPr lang="en-GB" sz="2000" dirty="0">
                <a:solidFill>
                  <a:srgbClr val="3E9D51"/>
                </a:solidFill>
              </a:rPr>
              <a:t>1 </a:t>
            </a:r>
            <a:r>
              <a:rPr lang="en-GB" sz="2000" dirty="0" err="1">
                <a:solidFill>
                  <a:srgbClr val="3E9D51"/>
                </a:solidFill>
              </a:rPr>
              <a:t>Juin</a:t>
            </a:r>
            <a:r>
              <a:rPr lang="en-GB" sz="2000" dirty="0">
                <a:solidFill>
                  <a:srgbClr val="3E9D51"/>
                </a:solidFill>
              </a:rPr>
              <a:t> 2021</a:t>
            </a:r>
            <a:endParaRPr lang="en-US" sz="2000" dirty="0"/>
          </a:p>
        </p:txBody>
      </p:sp>
      <p:sp>
        <p:nvSpPr>
          <p:cNvPr id="21" name="Rectangle 20"/>
          <p:cNvSpPr/>
          <p:nvPr/>
        </p:nvSpPr>
        <p:spPr>
          <a:xfrm>
            <a:off x="7807449" y="1226986"/>
            <a:ext cx="2389284" cy="707874"/>
          </a:xfrm>
          <a:prstGeom prst="rect">
            <a:avLst/>
          </a:prstGeom>
        </p:spPr>
        <p:txBody>
          <a:bodyPr wrap="none" lIns="91428" tIns="45714" rIns="91428" bIns="45714">
            <a:spAutoFit/>
          </a:bodyPr>
          <a:lstStyle/>
          <a:p>
            <a:pPr algn="ctr"/>
            <a:r>
              <a:rPr lang="en-GB" sz="2000" b="1" dirty="0">
                <a:solidFill>
                  <a:srgbClr val="3E9D51"/>
                </a:solidFill>
              </a:rPr>
              <a:t>CMP-15 </a:t>
            </a:r>
          </a:p>
          <a:p>
            <a:pPr algn="ctr"/>
            <a:r>
              <a:rPr lang="en-GB" sz="2000" dirty="0">
                <a:solidFill>
                  <a:srgbClr val="3E9D51"/>
                </a:solidFill>
              </a:rPr>
              <a:t>16 Mars – 1 </a:t>
            </a:r>
            <a:r>
              <a:rPr lang="en-GB" sz="2000" dirty="0" err="1">
                <a:solidFill>
                  <a:srgbClr val="3E9D51"/>
                </a:solidFill>
              </a:rPr>
              <a:t>Avr</a:t>
            </a:r>
            <a:r>
              <a:rPr lang="en-GB" sz="2000" dirty="0">
                <a:solidFill>
                  <a:srgbClr val="3E9D51"/>
                </a:solidFill>
              </a:rPr>
              <a:t> </a:t>
            </a:r>
            <a:r>
              <a:rPr lang="en-GB" sz="2000" dirty="0" smtClean="0">
                <a:solidFill>
                  <a:srgbClr val="3E9D51"/>
                </a:solidFill>
              </a:rPr>
              <a:t>2021</a:t>
            </a:r>
            <a:endParaRPr lang="en-US" sz="2000" dirty="0"/>
          </a:p>
        </p:txBody>
      </p:sp>
      <p:pic>
        <p:nvPicPr>
          <p:cNvPr id="22" name="Picture 8" descr="IPPC | International Plant Protection Convention on Twitter ..."/>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55074" y="4805880"/>
            <a:ext cx="2822545" cy="1411273"/>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2"/>
          <p:cNvPicPr>
            <a:picLocks noChangeAspect="1"/>
          </p:cNvPicPr>
          <p:nvPr/>
        </p:nvPicPr>
        <p:blipFill>
          <a:blip r:embed="rId7"/>
          <a:stretch>
            <a:fillRect/>
          </a:stretch>
        </p:blipFill>
        <p:spPr>
          <a:xfrm>
            <a:off x="2561688" y="5315197"/>
            <a:ext cx="2115930" cy="683722"/>
          </a:xfrm>
          <a:prstGeom prst="rect">
            <a:avLst/>
          </a:prstGeom>
        </p:spPr>
      </p:pic>
      <p:pic>
        <p:nvPicPr>
          <p:cNvPr id="4" name="Picture 3"/>
          <p:cNvPicPr>
            <a:picLocks noChangeAspect="1"/>
          </p:cNvPicPr>
          <p:nvPr/>
        </p:nvPicPr>
        <p:blipFill>
          <a:blip r:embed="rId8"/>
          <a:stretch>
            <a:fillRect/>
          </a:stretch>
        </p:blipFill>
        <p:spPr>
          <a:xfrm>
            <a:off x="4991144" y="4718871"/>
            <a:ext cx="2480290" cy="1435267"/>
          </a:xfrm>
          <a:prstGeom prst="rect">
            <a:avLst/>
          </a:prstGeom>
        </p:spPr>
      </p:pic>
      <p:pic>
        <p:nvPicPr>
          <p:cNvPr id="2050" name="Picture 2" descr="SAVE FOOD: Global Initiative on Food Loss and Waste Reduction | Food and  Agriculture Organization of the United Nation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23197" y="4718870"/>
            <a:ext cx="2554431" cy="143526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95229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90589" y="19206"/>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Activités</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6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internationales</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stretch>
            <a:fillRect/>
          </a:stretch>
        </p:blipFill>
        <p:spPr>
          <a:xfrm>
            <a:off x="4647039" y="3919705"/>
            <a:ext cx="2578254" cy="1275140"/>
          </a:xfrm>
          <a:prstGeom prst="rect">
            <a:avLst/>
          </a:prstGeom>
        </p:spPr>
      </p:pic>
      <p:pic>
        <p:nvPicPr>
          <p:cNvPr id="7" name="Picture 6"/>
          <p:cNvPicPr>
            <a:picLocks noChangeAspect="1"/>
          </p:cNvPicPr>
          <p:nvPr/>
        </p:nvPicPr>
        <p:blipFill>
          <a:blip r:embed="rId4"/>
          <a:stretch>
            <a:fillRect/>
          </a:stretch>
        </p:blipFill>
        <p:spPr>
          <a:xfrm>
            <a:off x="6310436" y="1724710"/>
            <a:ext cx="4166786" cy="1961227"/>
          </a:xfrm>
          <a:prstGeom prst="rect">
            <a:avLst/>
          </a:prstGeom>
        </p:spPr>
      </p:pic>
      <p:pic>
        <p:nvPicPr>
          <p:cNvPr id="8" name="Picture 7"/>
          <p:cNvPicPr>
            <a:picLocks noChangeAspect="1"/>
          </p:cNvPicPr>
          <p:nvPr/>
        </p:nvPicPr>
        <p:blipFill>
          <a:blip r:embed="rId5"/>
          <a:stretch>
            <a:fillRect/>
          </a:stretch>
        </p:blipFill>
        <p:spPr>
          <a:xfrm>
            <a:off x="1742925" y="1490938"/>
            <a:ext cx="2259558" cy="2194998"/>
          </a:xfrm>
          <a:prstGeom prst="rect">
            <a:avLst/>
          </a:prstGeom>
        </p:spPr>
      </p:pic>
      <p:pic>
        <p:nvPicPr>
          <p:cNvPr id="9" name="Picture 8"/>
          <p:cNvPicPr>
            <a:picLocks noChangeAspect="1"/>
          </p:cNvPicPr>
          <p:nvPr/>
        </p:nvPicPr>
        <p:blipFill>
          <a:blip r:embed="rId6"/>
          <a:stretch>
            <a:fillRect/>
          </a:stretch>
        </p:blipFill>
        <p:spPr>
          <a:xfrm>
            <a:off x="4223997" y="1490938"/>
            <a:ext cx="1886961" cy="2194998"/>
          </a:xfrm>
          <a:prstGeom prst="rect">
            <a:avLst/>
          </a:prstGeom>
        </p:spPr>
      </p:pic>
      <p:pic>
        <p:nvPicPr>
          <p:cNvPr id="10" name="Picture 9"/>
          <p:cNvPicPr>
            <a:picLocks noChangeAspect="1"/>
          </p:cNvPicPr>
          <p:nvPr/>
        </p:nvPicPr>
        <p:blipFill>
          <a:blip r:embed="rId7"/>
          <a:stretch>
            <a:fillRect/>
          </a:stretch>
        </p:blipFill>
        <p:spPr>
          <a:xfrm>
            <a:off x="7391400" y="3886200"/>
            <a:ext cx="3085823" cy="2203200"/>
          </a:xfrm>
          <a:prstGeom prst="rect">
            <a:avLst/>
          </a:prstGeom>
        </p:spPr>
      </p:pic>
      <p:pic>
        <p:nvPicPr>
          <p:cNvPr id="11" name="Picture 10"/>
          <p:cNvPicPr>
            <a:picLocks noChangeAspect="1"/>
          </p:cNvPicPr>
          <p:nvPr/>
        </p:nvPicPr>
        <p:blipFill>
          <a:blip r:embed="rId8"/>
          <a:stretch>
            <a:fillRect/>
          </a:stretch>
        </p:blipFill>
        <p:spPr>
          <a:xfrm>
            <a:off x="1742926" y="3886200"/>
            <a:ext cx="2766333" cy="2220530"/>
          </a:xfrm>
          <a:prstGeom prst="rect">
            <a:avLst/>
          </a:prstGeom>
        </p:spPr>
      </p:pic>
      <p:pic>
        <p:nvPicPr>
          <p:cNvPr id="13" name="Picture 12"/>
          <p:cNvPicPr>
            <a:picLocks noChangeAspect="1"/>
          </p:cNvPicPr>
          <p:nvPr/>
        </p:nvPicPr>
        <p:blipFill>
          <a:blip r:embed="rId9"/>
          <a:stretch>
            <a:fillRect/>
          </a:stretch>
        </p:blipFill>
        <p:spPr>
          <a:xfrm>
            <a:off x="5403713" y="5194846"/>
            <a:ext cx="1269756" cy="919858"/>
          </a:xfrm>
          <a:prstGeom prst="rect">
            <a:avLst/>
          </a:prstGeom>
        </p:spPr>
      </p:pic>
    </p:spTree>
    <p:extLst>
      <p:ext uri="{BB962C8B-B14F-4D97-AF65-F5344CB8AC3E}">
        <p14:creationId xmlns:p14="http://schemas.microsoft.com/office/powerpoint/2010/main" val="3318593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3">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5669" y="1210368"/>
            <a:ext cx="2786700" cy="2715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itle 1"/>
          <p:cNvSpPr txBox="1">
            <a:spLocks/>
          </p:cNvSpPr>
          <p:nvPr/>
        </p:nvSpPr>
        <p:spPr>
          <a:xfrm>
            <a:off x="1799290" y="501669"/>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Communications sur AISV</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1026" name="Picture 2" descr="http://www.fao.org/fileadmin/templates/IYPH2020/images/homepage/05_Communication_Guide/IYPH2020_CommGuide_EN.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608" t="11057" r="20835" b="6297"/>
          <a:stretch/>
        </p:blipFill>
        <p:spPr bwMode="auto">
          <a:xfrm>
            <a:off x="5953388" y="3935827"/>
            <a:ext cx="2288680" cy="2089665"/>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www.fao.org/fileadmin/templates/IYPH2020/images/communication_guide/Activitybook/IYPH_mock-up_Activity_Book_EN.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959" t="10691" r="14182" b="11650"/>
          <a:stretch/>
        </p:blipFill>
        <p:spPr bwMode="auto">
          <a:xfrm rot="895478">
            <a:off x="1833383" y="1634938"/>
            <a:ext cx="2957559" cy="181397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www.fao.org/fileadmin/templates/IYPH2020/images/IYPH2020_Brochur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926" t="27284" r="20404" b="18614"/>
          <a:stretch/>
        </p:blipFill>
        <p:spPr bwMode="auto">
          <a:xfrm>
            <a:off x="7911249" y="4102139"/>
            <a:ext cx="2571610" cy="1719918"/>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www.fao.org/fileadmin/templates/IYPH2020/images/communication_guide/Poster/IYPH_mock-up_poster_EN.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290" r="26048" b="7125"/>
          <a:stretch/>
        </p:blipFill>
        <p:spPr bwMode="auto">
          <a:xfrm>
            <a:off x="7768033" y="1453223"/>
            <a:ext cx="1544839" cy="222978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3892" y="3463171"/>
            <a:ext cx="2079666" cy="1277937"/>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99290" y="4841841"/>
            <a:ext cx="2104269" cy="1183652"/>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69273" y="3718899"/>
            <a:ext cx="1903163" cy="2306592"/>
          </a:xfrm>
          <a:prstGeom prst="rect">
            <a:avLst/>
          </a:prstGeom>
        </p:spPr>
      </p:pic>
    </p:spTree>
    <p:extLst>
      <p:ext uri="{BB962C8B-B14F-4D97-AF65-F5344CB8AC3E}">
        <p14:creationId xmlns:p14="http://schemas.microsoft.com/office/powerpoint/2010/main" val="40341358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467600" y="1673771"/>
            <a:ext cx="3724294" cy="4363992"/>
          </a:xfrm>
          <a:prstGeom prst="rect">
            <a:avLst/>
          </a:prstGeom>
          <a:ln>
            <a:solidFill>
              <a:schemeClr val="bg1">
                <a:lumMod val="65000"/>
              </a:schemeClr>
            </a:solidFill>
          </a:ln>
        </p:spPr>
      </p:pic>
      <p:sp>
        <p:nvSpPr>
          <p:cNvPr id="2" name="Title 1"/>
          <p:cNvSpPr>
            <a:spLocks noGrp="1"/>
          </p:cNvSpPr>
          <p:nvPr>
            <p:ph type="title"/>
          </p:nvPr>
        </p:nvSpPr>
        <p:spPr>
          <a:xfrm>
            <a:off x="1905000" y="609600"/>
            <a:ext cx="7879763" cy="762000"/>
          </a:xfrm>
        </p:spPr>
        <p:txBody>
          <a:bodyPr/>
          <a:lstStyle/>
          <a:p>
            <a:pPr algn="ctr">
              <a:defRPr/>
            </a:pPr>
            <a:r>
              <a:rPr lang="en-US" sz="40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Les </a:t>
            </a:r>
            <a:r>
              <a:rPr lang="en-US" sz="4000" b="1" dirty="0" err="1"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Réseaux</a:t>
            </a:r>
            <a:r>
              <a:rPr lang="en-US" sz="40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4000" b="1" dirty="0" err="1"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sociaux</a:t>
            </a:r>
            <a:endParaRPr lang="en-US" sz="40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6" name="Rectangle 5">
            <a:extLst>
              <a:ext uri="{FF2B5EF4-FFF2-40B4-BE49-F238E27FC236}">
                <a16:creationId xmlns:a16="http://schemas.microsoft.com/office/drawing/2014/main" xmlns="" id="{2B83BB9F-98EB-3143-AD2C-2A8495EFC673}"/>
              </a:ext>
            </a:extLst>
          </p:cNvPr>
          <p:cNvSpPr/>
          <p:nvPr/>
        </p:nvSpPr>
        <p:spPr>
          <a:xfrm>
            <a:off x="76200" y="1673771"/>
            <a:ext cx="7391400" cy="4482723"/>
          </a:xfrm>
          <a:prstGeom prst="rect">
            <a:avLst/>
          </a:prstGeom>
        </p:spPr>
        <p:txBody>
          <a:bodyPr wrap="square" lIns="127970" tIns="63987" rIns="127970" bIns="63987">
            <a:spAutoFit/>
          </a:bodyPr>
          <a:lstStyle/>
          <a:p>
            <a:pPr defTabSz="999767">
              <a:lnSpc>
                <a:spcPct val="115000"/>
              </a:lnSpc>
              <a:defRPr/>
            </a:pPr>
            <a:r>
              <a:rPr lang="fr-FR" sz="1900" b="1" dirty="0">
                <a:solidFill>
                  <a:srgbClr val="000000"/>
                </a:solidFill>
                <a:latin typeface="Calibri (body)"/>
                <a:ea typeface="Arial" panose="020B0604020202020204" pitchFamily="34" charset="0"/>
              </a:rPr>
              <a:t>Portée </a:t>
            </a:r>
            <a:r>
              <a:rPr lang="fr-FR" sz="1900" b="1" dirty="0" smtClean="0">
                <a:solidFill>
                  <a:srgbClr val="000000"/>
                </a:solidFill>
                <a:latin typeface="Calibri (body)"/>
                <a:ea typeface="Arial" panose="020B0604020202020204" pitchFamily="34" charset="0"/>
              </a:rPr>
              <a:t>cumulative sur </a:t>
            </a:r>
            <a:r>
              <a:rPr lang="fr-FR" sz="1900" b="1" dirty="0">
                <a:solidFill>
                  <a:srgbClr val="000000"/>
                </a:solidFill>
                <a:latin typeface="Calibri (body)"/>
                <a:ea typeface="Arial" panose="020B0604020202020204" pitchFamily="34" charset="0"/>
              </a:rPr>
              <a:t>les réseaux sociaux</a:t>
            </a:r>
            <a:endParaRPr lang="en-US" sz="1900" dirty="0">
              <a:solidFill>
                <a:srgbClr val="000000"/>
              </a:solidFill>
              <a:latin typeface="Calibri (body)"/>
            </a:endParaRP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rPr>
              <a:t>1 350 postes liés à la santé des végétaux</a:t>
            </a: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rPr>
              <a:t>Mentionné près de 24 000 fois à partir d'autres comptes de médias sociaux.</a:t>
            </a: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rPr>
              <a:t>Vues potentielles : plus de 300 millions de comptes de médias sociaux dans leur </a:t>
            </a:r>
            <a:r>
              <a:rPr lang="fr-FR" sz="1900" dirty="0" smtClean="0">
                <a:solidFill>
                  <a:srgbClr val="000000"/>
                </a:solidFill>
                <a:latin typeface="Calibri (body)"/>
              </a:rPr>
              <a:t>flux</a:t>
            </a:r>
          </a:p>
          <a:p>
            <a:pPr defTabSz="999767">
              <a:lnSpc>
                <a:spcPct val="115000"/>
              </a:lnSpc>
              <a:defRPr/>
            </a:pPr>
            <a:endParaRPr lang="en-US" sz="1800" dirty="0">
              <a:solidFill>
                <a:srgbClr val="000000"/>
              </a:solidFill>
              <a:latin typeface="Calibri (body)"/>
              <a:ea typeface="Arial" panose="020B0604020202020204" pitchFamily="34" charset="0"/>
            </a:endParaRPr>
          </a:p>
          <a:p>
            <a:pPr defTabSz="999767">
              <a:lnSpc>
                <a:spcPct val="115000"/>
              </a:lnSpc>
              <a:defRPr/>
            </a:pPr>
            <a:r>
              <a:rPr lang="fr-FR" sz="1900" b="1" dirty="0">
                <a:solidFill>
                  <a:srgbClr val="000000"/>
                </a:solidFill>
                <a:latin typeface="Calibri (body)"/>
                <a:ea typeface="Arial" panose="020B0604020202020204" pitchFamily="34" charset="0"/>
              </a:rPr>
              <a:t>Mars 2021 : Diffusion sur les réseaux sociaux</a:t>
            </a:r>
            <a:endParaRPr lang="en-US" sz="1900" dirty="0">
              <a:solidFill>
                <a:srgbClr val="000000"/>
              </a:solidFill>
              <a:latin typeface="Calibri (body)"/>
              <a:ea typeface="Arial" panose="020B0604020202020204" pitchFamily="34" charset="0"/>
            </a:endParaRP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ea typeface="Arial" panose="020B0604020202020204" pitchFamily="34" charset="0"/>
              </a:rPr>
              <a:t>147 postes liés à la santé des végétaux</a:t>
            </a: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ea typeface="Arial" panose="020B0604020202020204" pitchFamily="34" charset="0"/>
              </a:rPr>
              <a:t>Mentionné plus de 1 690 fois à partir d'autres comptes de médias sociaux.</a:t>
            </a:r>
          </a:p>
          <a:p>
            <a:pPr marL="285750" indent="-285750" defTabSz="999767">
              <a:lnSpc>
                <a:spcPct val="115000"/>
              </a:lnSpc>
              <a:buFont typeface="Arial" panose="020B0604020202020204" pitchFamily="34" charset="0"/>
              <a:buChar char="•"/>
              <a:defRPr/>
            </a:pPr>
            <a:r>
              <a:rPr lang="fr-FR" sz="1900" dirty="0">
                <a:solidFill>
                  <a:srgbClr val="000000"/>
                </a:solidFill>
                <a:latin typeface="Calibri (body)"/>
                <a:ea typeface="Arial" panose="020B0604020202020204" pitchFamily="34" charset="0"/>
              </a:rPr>
              <a:t>Vues potentielles : plus de 16 millions de comptes de médias sociaux dans leur flux.</a:t>
            </a:r>
            <a:endParaRPr lang="en-GB" sz="1900" dirty="0">
              <a:solidFill>
                <a:srgbClr val="000000"/>
              </a:solidFill>
              <a:latin typeface="Calibri (body)"/>
            </a:endParaRPr>
          </a:p>
        </p:txBody>
      </p:sp>
    </p:spTree>
    <p:extLst>
      <p:ext uri="{BB962C8B-B14F-4D97-AF65-F5344CB8AC3E}">
        <p14:creationId xmlns:p14="http://schemas.microsoft.com/office/powerpoint/2010/main" val="212332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5074" y="794708"/>
            <a:ext cx="7235620" cy="809255"/>
          </a:xfrm>
        </p:spPr>
        <p:txBody>
          <a:bodyPr/>
          <a:lstStyle/>
          <a:p>
            <a:r>
              <a:rPr lang="fr-FR" sz="40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Points </a:t>
            </a:r>
            <a:r>
              <a:rPr lang="fr-FR" sz="40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forts </a:t>
            </a:r>
            <a:r>
              <a:rPr lang="fr-FR" sz="40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sur le </a:t>
            </a:r>
            <a:r>
              <a:rPr lang="fr-FR" sz="4000" b="1" dirty="0" err="1"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siteweb</a:t>
            </a:r>
            <a:r>
              <a:rPr lang="en-US" sz="2800" b="1" dirty="0">
                <a:solidFill>
                  <a:srgbClr val="00B050"/>
                </a:solidFill>
              </a:rPr>
              <a:t/>
            </a:r>
            <a:br>
              <a:rPr lang="en-US" sz="2800" b="1" dirty="0">
                <a:solidFill>
                  <a:srgbClr val="00B050"/>
                </a:solidFill>
              </a:rPr>
            </a:br>
            <a:endParaRPr lang="en-US" sz="2800" b="1" dirty="0">
              <a:solidFill>
                <a:srgbClr val="00B050"/>
              </a:solidFill>
            </a:endParaRPr>
          </a:p>
        </p:txBody>
      </p:sp>
      <p:sp>
        <p:nvSpPr>
          <p:cNvPr id="5" name="Content Placeholder 2">
            <a:extLst>
              <a:ext uri="{FF2B5EF4-FFF2-40B4-BE49-F238E27FC236}">
                <a16:creationId xmlns:a16="http://schemas.microsoft.com/office/drawing/2014/main" xmlns="" id="{2BF21F16-FAA6-3146-8156-E3A4EB46B2D7}"/>
              </a:ext>
            </a:extLst>
          </p:cNvPr>
          <p:cNvSpPr txBox="1">
            <a:spLocks/>
          </p:cNvSpPr>
          <p:nvPr/>
        </p:nvSpPr>
        <p:spPr bwMode="auto">
          <a:xfrm>
            <a:off x="381000" y="2169062"/>
            <a:ext cx="6553200" cy="2997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00059" tIns="50030" rIns="100059" bIns="50030" numCol="1" anchor="t" anchorCtr="0" compatLnSpc="1">
            <a:prstTxWarp prst="textNoShape">
              <a:avLst/>
            </a:prstTxWarp>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sz="2178" b="0" i="0" kern="100" baseline="0" smtClean="0">
                <a:solidFill>
                  <a:schemeClr val="tx1"/>
                </a:solidFill>
                <a:effectLst/>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defTabSz="999886">
              <a:lnSpc>
                <a:spcPct val="115000"/>
              </a:lnSpc>
              <a:spcBef>
                <a:spcPct val="0"/>
              </a:spcBef>
              <a:spcAft>
                <a:spcPts val="0"/>
              </a:spcAft>
              <a:defRPr/>
            </a:pPr>
            <a:r>
              <a:rPr lang="fr-FR" sz="2400" b="1" dirty="0">
                <a:solidFill>
                  <a:srgbClr val="000000"/>
                </a:solidFill>
                <a:cs typeface="Arial" charset="0"/>
              </a:rPr>
              <a:t>Statistiques cumulatives sur le site Web de l‘AISV</a:t>
            </a:r>
            <a:endParaRPr lang="en-US" sz="2400" b="1" dirty="0">
              <a:solidFill>
                <a:srgbClr val="000000"/>
              </a:solidFill>
              <a:cs typeface="Arial" charset="0"/>
            </a:endParaRPr>
          </a:p>
          <a:p>
            <a:pPr marL="285750" indent="-285750" defTabSz="999886">
              <a:lnSpc>
                <a:spcPct val="115000"/>
              </a:lnSpc>
              <a:spcBef>
                <a:spcPct val="0"/>
              </a:spcBef>
              <a:spcAft>
                <a:spcPts val="0"/>
              </a:spcAft>
              <a:buFont typeface="Arial" panose="020B0604020202020204" pitchFamily="34" charset="0"/>
              <a:buChar char="•"/>
              <a:defRPr/>
            </a:pPr>
            <a:r>
              <a:rPr lang="en-US" sz="2400" dirty="0" smtClean="0">
                <a:solidFill>
                  <a:srgbClr val="000000"/>
                </a:solidFill>
                <a:cs typeface="Arial" charset="0"/>
              </a:rPr>
              <a:t>135 </a:t>
            </a:r>
            <a:r>
              <a:rPr lang="en-US" sz="2400" dirty="0">
                <a:solidFill>
                  <a:srgbClr val="000000"/>
                </a:solidFill>
                <a:cs typeface="Arial" charset="0"/>
              </a:rPr>
              <a:t>000 </a:t>
            </a:r>
            <a:r>
              <a:rPr lang="fr-FR" sz="2400" dirty="0">
                <a:solidFill>
                  <a:srgbClr val="000000"/>
                </a:solidFill>
                <a:cs typeface="Arial" charset="0"/>
              </a:rPr>
              <a:t>utilisateurs et 347 000 pages </a:t>
            </a:r>
            <a:r>
              <a:rPr lang="fr-FR" sz="2400" dirty="0" smtClean="0">
                <a:solidFill>
                  <a:srgbClr val="000000"/>
                </a:solidFill>
                <a:cs typeface="Arial" charset="0"/>
              </a:rPr>
              <a:t>vues</a:t>
            </a:r>
            <a:r>
              <a:rPr lang="en-GB" sz="2400" dirty="0" smtClean="0">
                <a:solidFill>
                  <a:srgbClr val="000000"/>
                </a:solidFill>
                <a:cs typeface="Arial" charset="0"/>
              </a:rPr>
              <a:t>.</a:t>
            </a:r>
            <a:r>
              <a:rPr lang="en-GB" sz="2400" dirty="0" smtClean="0">
                <a:solidFill>
                  <a:srgbClr val="000000"/>
                </a:solidFill>
                <a:ea typeface="Calibri" panose="020F0502020204030204" pitchFamily="34" charset="0"/>
                <a:cs typeface="Times New Roman" panose="02020603050405020304" pitchFamily="18" charset="0"/>
              </a:rPr>
              <a:t> </a:t>
            </a:r>
            <a:endParaRPr lang="en-GB" sz="2400" dirty="0">
              <a:solidFill>
                <a:srgbClr val="000000"/>
              </a:solidFill>
              <a:ea typeface="Calibri" panose="020F0502020204030204" pitchFamily="34" charset="0"/>
              <a:cs typeface="Times New Roman" panose="02020603050405020304" pitchFamily="18" charset="0"/>
            </a:endParaRPr>
          </a:p>
          <a:p>
            <a:pPr marL="479945" indent="-479945" defTabSz="871101">
              <a:lnSpc>
                <a:spcPct val="115000"/>
              </a:lnSpc>
              <a:spcAft>
                <a:spcPts val="0"/>
              </a:spcAft>
              <a:buFont typeface="Symbol" panose="05050102010706020507" pitchFamily="18" charset="2"/>
              <a:buChar char=""/>
              <a:defRPr/>
            </a:pPr>
            <a:endParaRPr lang="en-GB" sz="2400" b="1" dirty="0">
              <a:solidFill>
                <a:srgbClr val="000000"/>
              </a:solidFill>
              <a:ea typeface="Calibri" panose="020F0502020204030204" pitchFamily="34" charset="0"/>
              <a:cs typeface="Times New Roman" panose="02020603050405020304" pitchFamily="18" charset="0"/>
            </a:endParaRPr>
          </a:p>
          <a:p>
            <a:pPr defTabSz="871101">
              <a:lnSpc>
                <a:spcPct val="115000"/>
              </a:lnSpc>
              <a:spcAft>
                <a:spcPts val="0"/>
              </a:spcAft>
              <a:defRPr/>
            </a:pPr>
            <a:r>
              <a:rPr lang="fr-FR" sz="2400" b="1" dirty="0">
                <a:solidFill>
                  <a:srgbClr val="000000"/>
                </a:solidFill>
                <a:ea typeface="Calibri" panose="020F0502020204030204" pitchFamily="34" charset="0"/>
                <a:cs typeface="Times New Roman" panose="02020603050405020304" pitchFamily="18" charset="0"/>
              </a:rPr>
              <a:t>Faits saillants du site Web</a:t>
            </a:r>
            <a:r>
              <a:rPr lang="en-GB" sz="2400" b="1" dirty="0">
                <a:solidFill>
                  <a:srgbClr val="000000"/>
                </a:solidFill>
                <a:ea typeface="Calibri" panose="020F0502020204030204" pitchFamily="34" charset="0"/>
                <a:cs typeface="Times New Roman" panose="02020603050405020304" pitchFamily="18" charset="0"/>
              </a:rPr>
              <a:t> </a:t>
            </a:r>
            <a:r>
              <a:rPr lang="en-GB" sz="2400" dirty="0">
                <a:solidFill>
                  <a:srgbClr val="000000"/>
                </a:solidFill>
                <a:ea typeface="Calibri" panose="020F0502020204030204" pitchFamily="34" charset="0"/>
                <a:cs typeface="Times New Roman" panose="02020603050405020304" pitchFamily="18" charset="0"/>
              </a:rPr>
              <a:t>(</a:t>
            </a:r>
            <a:r>
              <a:rPr lang="en-GB" sz="2400" dirty="0" err="1">
                <a:solidFill>
                  <a:srgbClr val="000000"/>
                </a:solidFill>
                <a:ea typeface="Calibri" panose="020F0502020204030204" pitchFamily="34" charset="0"/>
                <a:cs typeface="Times New Roman" panose="02020603050405020304" pitchFamily="18" charset="0"/>
              </a:rPr>
              <a:t>Fév</a:t>
            </a:r>
            <a:r>
              <a:rPr lang="en-GB" sz="2400" dirty="0">
                <a:solidFill>
                  <a:srgbClr val="000000"/>
                </a:solidFill>
                <a:ea typeface="Calibri" panose="020F0502020204030204" pitchFamily="34" charset="0"/>
                <a:cs typeface="Times New Roman" panose="02020603050405020304" pitchFamily="18" charset="0"/>
              </a:rPr>
              <a:t> 2021)</a:t>
            </a:r>
            <a:endParaRPr lang="en-GB" sz="2400" dirty="0" smtClean="0">
              <a:solidFill>
                <a:srgbClr val="000000"/>
              </a:solidFill>
              <a:ea typeface="Calibri" panose="020F0502020204030204" pitchFamily="34" charset="0"/>
              <a:cs typeface="Times New Roman" panose="02020603050405020304" pitchFamily="18" charset="0"/>
            </a:endParaRPr>
          </a:p>
          <a:p>
            <a:pPr marL="285750" indent="-285750" defTabSz="871101">
              <a:lnSpc>
                <a:spcPct val="115000"/>
              </a:lnSpc>
              <a:spcAft>
                <a:spcPts val="0"/>
              </a:spcAft>
              <a:buFont typeface="Arial" panose="020B0604020202020204" pitchFamily="34" charset="0"/>
              <a:buChar char="•"/>
              <a:defRPr/>
            </a:pPr>
            <a:r>
              <a:rPr lang="en-US" sz="2400" dirty="0">
                <a:solidFill>
                  <a:srgbClr val="000000"/>
                </a:solidFill>
              </a:rPr>
              <a:t>3 800 </a:t>
            </a:r>
            <a:r>
              <a:rPr lang="en-US" sz="2400" dirty="0" err="1">
                <a:solidFill>
                  <a:srgbClr val="000000"/>
                </a:solidFill>
              </a:rPr>
              <a:t>utilisateurs</a:t>
            </a:r>
            <a:r>
              <a:rPr lang="en-US" sz="2400" dirty="0">
                <a:solidFill>
                  <a:srgbClr val="000000"/>
                </a:solidFill>
              </a:rPr>
              <a:t> </a:t>
            </a:r>
          </a:p>
          <a:p>
            <a:pPr marL="285750" indent="-285750" defTabSz="871101">
              <a:lnSpc>
                <a:spcPct val="115000"/>
              </a:lnSpc>
              <a:spcAft>
                <a:spcPts val="0"/>
              </a:spcAft>
              <a:buFont typeface="Arial" panose="020B0604020202020204" pitchFamily="34" charset="0"/>
              <a:buChar char="•"/>
              <a:defRPr/>
            </a:pPr>
            <a:r>
              <a:rPr lang="en-US" sz="2400" dirty="0">
                <a:solidFill>
                  <a:srgbClr val="000000"/>
                </a:solidFill>
              </a:rPr>
              <a:t>7 800 page </a:t>
            </a:r>
            <a:r>
              <a:rPr lang="en-US" sz="2400" dirty="0" err="1">
                <a:solidFill>
                  <a:srgbClr val="000000"/>
                </a:solidFill>
              </a:rPr>
              <a:t>vues</a:t>
            </a:r>
            <a:endParaRPr lang="en-US" sz="2400" dirty="0">
              <a:solidFill>
                <a:srgbClr val="000000"/>
              </a:solidFill>
            </a:endParaRPr>
          </a:p>
          <a:p>
            <a:pPr marL="285750" indent="-285750" defTabSz="871101">
              <a:lnSpc>
                <a:spcPct val="115000"/>
              </a:lnSpc>
              <a:spcAft>
                <a:spcPts val="0"/>
              </a:spcAft>
              <a:buFont typeface="Arial" panose="020B0604020202020204" pitchFamily="34" charset="0"/>
              <a:buChar char="•"/>
              <a:defRPr/>
            </a:pPr>
            <a:r>
              <a:rPr lang="en-US" sz="2400" dirty="0" err="1">
                <a:solidFill>
                  <a:srgbClr val="000000"/>
                </a:solidFill>
              </a:rPr>
              <a:t>Une</a:t>
            </a:r>
            <a:r>
              <a:rPr lang="en-US" sz="2400" dirty="0">
                <a:solidFill>
                  <a:srgbClr val="000000"/>
                </a:solidFill>
              </a:rPr>
              <a:t> </a:t>
            </a:r>
            <a:r>
              <a:rPr lang="en-US" sz="2400" dirty="0" err="1">
                <a:solidFill>
                  <a:srgbClr val="000000"/>
                </a:solidFill>
              </a:rPr>
              <a:t>moyenne</a:t>
            </a:r>
            <a:r>
              <a:rPr lang="en-US" sz="2400" dirty="0">
                <a:solidFill>
                  <a:srgbClr val="000000"/>
                </a:solidFill>
              </a:rPr>
              <a:t> de 02:00 minutes</a:t>
            </a:r>
            <a:r>
              <a:rPr lang="en-US" sz="2400" b="1" dirty="0">
                <a:solidFill>
                  <a:srgbClr val="000000"/>
                </a:solidFill>
              </a:rPr>
              <a:t> </a:t>
            </a:r>
            <a:endParaRPr lang="en-GB" sz="2400" b="1" dirty="0">
              <a:solidFill>
                <a:srgbClr val="000000"/>
              </a:solidFill>
            </a:endParaRPr>
          </a:p>
          <a:p>
            <a:pPr marL="706558" lvl="1" indent="0" defTabSz="871101">
              <a:lnSpc>
                <a:spcPct val="115000"/>
              </a:lnSpc>
              <a:spcAft>
                <a:spcPts val="0"/>
              </a:spcAft>
              <a:buNone/>
              <a:defRPr/>
            </a:pPr>
            <a:r>
              <a:rPr lang="x-none" sz="800" dirty="0" smtClean="0">
                <a:solidFill>
                  <a:srgbClr val="000000"/>
                </a:solidFill>
                <a:latin typeface="Arial" panose="020B0604020202020204"/>
              </a:rPr>
              <a:t> </a:t>
            </a:r>
            <a:r>
              <a:rPr lang="en-GB" sz="800" dirty="0" smtClean="0">
                <a:solidFill>
                  <a:srgbClr val="000000"/>
                </a:solidFill>
                <a:latin typeface="Segoe UI" panose="020B0502040204020203" pitchFamily="34" charset="0"/>
                <a:ea typeface="Calibri" panose="020F0502020204030204" pitchFamily="34" charset="0"/>
                <a:cs typeface="Times New Roman" panose="02020603050405020304" pitchFamily="18" charset="0"/>
              </a:rPr>
              <a:t> </a:t>
            </a:r>
            <a:endParaRPr lang="en-GB" sz="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Picture 11" descr="A screenshot of a computer screen&#10;&#10;Description automatically generated">
            <a:extLst>
              <a:ext uri="{FF2B5EF4-FFF2-40B4-BE49-F238E27FC236}">
                <a16:creationId xmlns:a16="http://schemas.microsoft.com/office/drawing/2014/main" xmlns="" id="{294D6D54-0540-EB4E-B5F1-D8AFD66FBA8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724400" y="1905000"/>
            <a:ext cx="7152853" cy="2895459"/>
          </a:xfrm>
          <a:prstGeom prst="rect">
            <a:avLst/>
          </a:prstGeom>
        </p:spPr>
      </p:pic>
    </p:spTree>
    <p:extLst>
      <p:ext uri="{BB962C8B-B14F-4D97-AF65-F5344CB8AC3E}">
        <p14:creationId xmlns:p14="http://schemas.microsoft.com/office/powerpoint/2010/main" val="292181324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a3b9c205-ff93-4b66-a73e-1385ea8adb4a"/>
    <ds:schemaRef ds:uri="http://schemas.microsoft.com/office/infopath/2007/PartnerControls"/>
    <ds:schemaRef ds:uri="http://schemas.microsoft.com/office/2006/metadata/properties"/>
    <ds:schemaRef ds:uri="http://purl.org/dc/elements/1.1/"/>
    <ds:schemaRef ds:uri="http://schemas.openxmlformats.org/package/2006/metadata/core-properties"/>
    <ds:schemaRef ds:uri="http://www.w3.org/XML/1998/namespace"/>
    <ds:schemaRef ds:uri="http://schemas.microsoft.com/office/2006/documentManagement/types"/>
    <ds:schemaRef ds:uri="http://purl.org/dc/dcmitype/"/>
    <ds:schemaRef ds:uri="http://purl.org/dc/terms/"/>
  </ds:schemaRefs>
</ds:datastoreItem>
</file>

<file path=customXml/itemProps2.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344</TotalTime>
  <Words>1155</Words>
  <Application>Microsoft Office PowerPoint</Application>
  <PresentationFormat>Grand écran</PresentationFormat>
  <Paragraphs>124</Paragraphs>
  <Slides>16</Slides>
  <Notes>12</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16</vt:i4>
      </vt:variant>
    </vt:vector>
  </HeadingPairs>
  <TitlesOfParts>
    <vt:vector size="29" baseType="lpstr">
      <vt:lpstr>Arial Unicode MS</vt:lpstr>
      <vt:lpstr>.AppleSystemUIFont</vt:lpstr>
      <vt:lpstr>Arial</vt:lpstr>
      <vt:lpstr>Calibri</vt:lpstr>
      <vt:lpstr>Calibri (body)</vt:lpstr>
      <vt:lpstr>Calibri Light</vt:lpstr>
      <vt:lpstr>Georgia</vt:lpstr>
      <vt:lpstr>Segoe UI</vt:lpstr>
      <vt:lpstr>Symbol</vt:lpstr>
      <vt:lpstr>Times New Roman</vt:lpstr>
      <vt:lpstr>Wingdings</vt:lpstr>
      <vt:lpstr>COVER</vt:lpstr>
      <vt:lpstr>Internal screen</vt:lpstr>
      <vt:lpstr>L'Année internationale de la santé des Plantes </vt:lpstr>
      <vt:lpstr>2020: l'Année internationale de la santé des Plantes </vt:lpstr>
      <vt:lpstr>Présentation PowerPoint</vt:lpstr>
      <vt:lpstr>La Prolongation de l'Année internationale de la santé des végétaux jusqu'en 2021</vt:lpstr>
      <vt:lpstr>Présentation PowerPoint</vt:lpstr>
      <vt:lpstr>Présentation PowerPoint</vt:lpstr>
      <vt:lpstr>Présentation PowerPoint</vt:lpstr>
      <vt:lpstr>Les Réseaux sociaux</vt:lpstr>
      <vt:lpstr>Points forts sur le siteweb </vt:lpstr>
      <vt:lpstr>Présentation PowerPoint</vt:lpstr>
      <vt:lpstr>Présentation PowerPoint</vt:lpstr>
      <vt:lpstr>Présentation PowerPoint</vt:lpstr>
      <vt:lpstr>Présentation PowerPoint</vt:lpstr>
      <vt:lpstr>Présentation PowerPoint</vt:lpstr>
      <vt:lpstr>Présentation PowerPoint</vt:lpstr>
      <vt:lpstr>MERCI</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Utilisateur Windows</cp:lastModifiedBy>
  <cp:revision>18</cp:revision>
  <cp:lastPrinted>2018-12-10T09:55:32Z</cp:lastPrinted>
  <dcterms:created xsi:type="dcterms:W3CDTF">2019-07-18T08:44:31Z</dcterms:created>
  <dcterms:modified xsi:type="dcterms:W3CDTF">2021-07-02T20:30:06Z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