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5.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7.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6"/>
  </p:notesMasterIdLst>
  <p:handoutMasterIdLst>
    <p:handoutMasterId r:id="rId27"/>
  </p:handoutMasterIdLst>
  <p:sldIdLst>
    <p:sldId id="263"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64" r:id="rId25"/>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3" dt="2021-06-25T09:12:32.7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69" autoAdjust="0"/>
    <p:restoredTop sz="86408" autoAdjust="0"/>
  </p:normalViewPr>
  <p:slideViewPr>
    <p:cSldViewPr>
      <p:cViewPr varScale="1">
        <p:scale>
          <a:sx n="81" d="100"/>
          <a:sy n="81" d="100"/>
        </p:scale>
        <p:origin x="384"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5T09:12:35.433" v="124" actId="3626"/>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modSp mod">
        <pc:chgData name="Giovannini, Cristiana (NSAD)" userId="c6694839-0d3f-40a4-8025-a43006f75b9a" providerId="ADAL" clId="{2730D24F-D526-8E46-99B2-604127B64F5F}" dt="2021-06-25T09:12:35.433" v="124" actId="3626"/>
        <pc:sldMkLst>
          <pc:docMk/>
          <pc:sldMk cId="2602049988" sldId="264"/>
        </pc:sldMkLst>
        <pc:spChg chg="mod">
          <ac:chgData name="Giovannini, Cristiana (NSAD)" userId="c6694839-0d3f-40a4-8025-a43006f75b9a" providerId="ADAL" clId="{2730D24F-D526-8E46-99B2-604127B64F5F}" dt="2021-06-25T09:12:35.433" v="124" actId="3626"/>
          <ac:spMkLst>
            <pc:docMk/>
            <pc:sldMk cId="2602049988" sldId="264"/>
            <ac:spMk id="3" creationId="{A5343FCF-8DD9-BC48-8DE5-A30633EF8F93}"/>
          </ac:spMkLst>
        </pc:sp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diagrams/_rels/data16.xml.rels><?xml version="1.0" encoding="UTF-8" standalone="yes"?>
<Relationships xmlns="http://schemas.openxmlformats.org/package/2006/relationships"><Relationship Id="rId1" Type="http://schemas.openxmlformats.org/officeDocument/2006/relationships/hyperlink" Target="https://www.ippc.int/en/core-activities/standards-setting/expert-drafting-groups/technical-panels/technical-panel-glossary-phytosanitary-terms-ispm-5/" TargetMode="External"/></Relationships>
</file>

<file path=ppt/diagrams/_rels/drawing16.xml.rels><?xml version="1.0" encoding="UTF-8" standalone="yes"?>
<Relationships xmlns="http://schemas.openxmlformats.org/package/2006/relationships"><Relationship Id="rId1" Type="http://schemas.openxmlformats.org/officeDocument/2006/relationships/hyperlink" Target="https://www.ippc.int/en/core-activities/standards-setting/expert-drafting-groups/technical-panels/technical-panel-glossary-phytosanitary-terms-ispm-5/" TargetMode="Externa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3B40FF-085E-4CBF-8166-570464BB6FBF}"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FE99EF26-6CCD-4769-8531-4F66C103D40D}">
      <dgm:prSet phldrT="[Text]" custT="1"/>
      <dgm:spPr>
        <a:solidFill>
          <a:srgbClr val="46DE54"/>
        </a:solidFill>
      </dgm:spPr>
      <dgm:t>
        <a:bodyPr/>
        <a:lstStyle/>
        <a:p>
          <a:r>
            <a:rPr lang="en-US" sz="2500" dirty="0">
              <a:effectLst>
                <a:outerShdw blurRad="38100" dist="38100" dir="2700000" algn="tl">
                  <a:srgbClr val="000000">
                    <a:alpha val="43137"/>
                  </a:srgbClr>
                </a:outerShdw>
              </a:effectLst>
            </a:rPr>
            <a:t>Additions</a:t>
          </a:r>
        </a:p>
      </dgm:t>
    </dgm:pt>
    <dgm:pt modelId="{D51A3CC9-8A5C-4846-874B-EFEBECC60177}" type="parTrans" cxnId="{23F61BC2-6EBA-43D1-AF01-3F21E2A1BF70}">
      <dgm:prSet/>
      <dgm:spPr/>
      <dgm:t>
        <a:bodyPr/>
        <a:lstStyle/>
        <a:p>
          <a:endParaRPr lang="en-US"/>
        </a:p>
      </dgm:t>
    </dgm:pt>
    <dgm:pt modelId="{4B9A4D3E-CF62-4B66-BD29-875C05CE0700}" type="sibTrans" cxnId="{23F61BC2-6EBA-43D1-AF01-3F21E2A1BF70}">
      <dgm:prSet/>
      <dgm:spPr/>
      <dgm:t>
        <a:bodyPr/>
        <a:lstStyle/>
        <a:p>
          <a:endParaRPr lang="en-US"/>
        </a:p>
      </dgm:t>
    </dgm:pt>
    <dgm:pt modelId="{00AED5A9-8184-4CFF-8A96-7136D9E38051}">
      <dgm:prSet phldrT="[Text]" custT="1"/>
      <dgm:spPr>
        <a:solidFill>
          <a:srgbClr val="D4F5D6"/>
        </a:solidFill>
        <a:ln>
          <a:solidFill>
            <a:srgbClr val="D4F5D6">
              <a:alpha val="90000"/>
            </a:srgbClr>
          </a:solidFill>
        </a:ln>
      </dgm:spPr>
      <dgm:t>
        <a:bodyPr/>
        <a:lstStyle/>
        <a:p>
          <a:r>
            <a:rPr lang="en-GB" sz="2000" dirty="0" smtClean="0">
              <a:solidFill>
                <a:srgbClr val="FF0000"/>
              </a:solidFill>
            </a:rPr>
            <a:t>« </a:t>
          </a:r>
          <a:r>
            <a:rPr lang="en-GB" sz="2000" dirty="0" err="1" smtClean="0">
              <a:solidFill>
                <a:srgbClr val="FF0000"/>
              </a:solidFill>
            </a:rPr>
            <a:t>Identité</a:t>
          </a:r>
          <a:r>
            <a:rPr lang="en-GB" sz="2000" dirty="0" smtClean="0">
              <a:solidFill>
                <a:srgbClr val="FF0000"/>
              </a:solidFill>
            </a:rPr>
            <a:t> (d'un envoi) »</a:t>
          </a:r>
          <a:endParaRPr lang="en-US" sz="2000" dirty="0">
            <a:solidFill>
              <a:srgbClr val="FF0000"/>
            </a:solidFill>
          </a:endParaRPr>
        </a:p>
      </dgm:t>
    </dgm:pt>
    <dgm:pt modelId="{D8C7B2AA-F81D-4946-AD10-57F1B9957EC9}" type="parTrans" cxnId="{7C9B3104-7CF8-4C8D-BB6C-D6FA02C25863}">
      <dgm:prSet/>
      <dgm:spPr/>
      <dgm:t>
        <a:bodyPr/>
        <a:lstStyle/>
        <a:p>
          <a:endParaRPr lang="en-US"/>
        </a:p>
      </dgm:t>
    </dgm:pt>
    <dgm:pt modelId="{6C940793-5574-4ADF-ABF2-98DC08869C3B}" type="sibTrans" cxnId="{7C9B3104-7CF8-4C8D-BB6C-D6FA02C25863}">
      <dgm:prSet/>
      <dgm:spPr/>
      <dgm:t>
        <a:bodyPr/>
        <a:lstStyle/>
        <a:p>
          <a:endParaRPr lang="en-US"/>
        </a:p>
      </dgm:t>
    </dgm:pt>
    <dgm:pt modelId="{7906058C-0947-4F64-9E99-6AF81E0601FD}">
      <dgm:prSet phldrT="[Text]" custT="1"/>
      <dgm:spPr>
        <a:solidFill>
          <a:srgbClr val="F6C233"/>
        </a:solidFill>
      </dgm:spPr>
      <dgm:t>
        <a:bodyPr/>
        <a:lstStyle/>
        <a:p>
          <a:r>
            <a:rPr lang="en-US" sz="2500" dirty="0" smtClean="0">
              <a:effectLst>
                <a:outerShdw blurRad="38100" dist="38100" dir="2700000" algn="tl">
                  <a:srgbClr val="000000">
                    <a:alpha val="43137"/>
                  </a:srgbClr>
                </a:outerShdw>
              </a:effectLst>
            </a:rPr>
            <a:t>Suppression</a:t>
          </a:r>
          <a:endParaRPr lang="en-US" sz="2500" dirty="0">
            <a:effectLst>
              <a:outerShdw blurRad="38100" dist="38100" dir="2700000" algn="tl">
                <a:srgbClr val="000000">
                  <a:alpha val="43137"/>
                </a:srgbClr>
              </a:outerShdw>
            </a:effectLst>
          </a:endParaRPr>
        </a:p>
      </dgm:t>
    </dgm:pt>
    <dgm:pt modelId="{D148B3C8-FF80-4841-BEB3-B75B615AC3AB}" type="parTrans" cxnId="{D541FDFE-6A2A-47E0-8AF2-B17968B5B13E}">
      <dgm:prSet/>
      <dgm:spPr/>
      <dgm:t>
        <a:bodyPr/>
        <a:lstStyle/>
        <a:p>
          <a:endParaRPr lang="en-US"/>
        </a:p>
      </dgm:t>
    </dgm:pt>
    <dgm:pt modelId="{5B796CCB-3233-43E8-84ED-8739B86DB271}" type="sibTrans" cxnId="{D541FDFE-6A2A-47E0-8AF2-B17968B5B13E}">
      <dgm:prSet/>
      <dgm:spPr/>
      <dgm:t>
        <a:bodyPr/>
        <a:lstStyle/>
        <a:p>
          <a:endParaRPr lang="en-US"/>
        </a:p>
      </dgm:t>
    </dgm:pt>
    <dgm:pt modelId="{7A9E7785-15FE-4E25-B412-41B49EB36292}">
      <dgm:prSet phldrT="[Text]" custT="1"/>
      <dgm:spPr>
        <a:solidFill>
          <a:schemeClr val="accent6">
            <a:lumMod val="20000"/>
            <a:lumOff val="80000"/>
            <a:alpha val="90000"/>
          </a:schemeClr>
        </a:solidFill>
        <a:ln>
          <a:solidFill>
            <a:srgbClr val="FDF4DA"/>
          </a:solidFill>
        </a:ln>
      </dgm:spPr>
      <dgm:t>
        <a:bodyPr/>
        <a:lstStyle/>
        <a:p>
          <a:r>
            <a:rPr lang="en-GB" sz="2000" dirty="0" smtClean="0">
              <a:solidFill>
                <a:srgbClr val="0070C0"/>
              </a:solidFill>
            </a:rPr>
            <a:t>« </a:t>
          </a:r>
          <a:r>
            <a:rPr lang="en-GB" sz="2000" dirty="0" err="1" smtClean="0">
              <a:solidFill>
                <a:srgbClr val="0070C0"/>
              </a:solidFill>
            </a:rPr>
            <a:t>Dédouanement</a:t>
          </a:r>
          <a:r>
            <a:rPr lang="en-GB" sz="2000" dirty="0" smtClean="0">
              <a:solidFill>
                <a:srgbClr val="0070C0"/>
              </a:solidFill>
            </a:rPr>
            <a:t> (d'un envoi) »</a:t>
          </a:r>
          <a:endParaRPr lang="en-US" sz="2000" dirty="0">
            <a:solidFill>
              <a:srgbClr val="0070C0"/>
            </a:solidFill>
          </a:endParaRPr>
        </a:p>
      </dgm:t>
    </dgm:pt>
    <dgm:pt modelId="{0D980F26-1F04-4D57-9D50-2978ABBF197D}" type="parTrans" cxnId="{C0F8FC46-622C-427E-A596-E21F424B6BE6}">
      <dgm:prSet/>
      <dgm:spPr/>
      <dgm:t>
        <a:bodyPr/>
        <a:lstStyle/>
        <a:p>
          <a:endParaRPr lang="en-US"/>
        </a:p>
      </dgm:t>
    </dgm:pt>
    <dgm:pt modelId="{D24079A3-D8B0-48D8-9E7E-7CFF534E71AF}" type="sibTrans" cxnId="{C0F8FC46-622C-427E-A596-E21F424B6BE6}">
      <dgm:prSet/>
      <dgm:spPr/>
      <dgm:t>
        <a:bodyPr/>
        <a:lstStyle/>
        <a:p>
          <a:endParaRPr lang="en-US"/>
        </a:p>
      </dgm:t>
    </dgm:pt>
    <dgm:pt modelId="{0994A572-C769-4166-8D30-C40323D05A18}">
      <dgm:prSet phldrT="[Text]" custT="1"/>
      <dgm:spPr>
        <a:solidFill>
          <a:srgbClr val="5A94C5"/>
        </a:solidFill>
      </dgm:spPr>
      <dgm:t>
        <a:bodyPr/>
        <a:lstStyle/>
        <a:p>
          <a:r>
            <a:rPr lang="en-US" sz="2500" dirty="0" err="1" smtClean="0">
              <a:effectLst>
                <a:outerShdw blurRad="38100" dist="38100" dir="2700000" algn="tl">
                  <a:srgbClr val="000000">
                    <a:alpha val="43137"/>
                  </a:srgbClr>
                </a:outerShdw>
              </a:effectLst>
            </a:rPr>
            <a:t>Révisions</a:t>
          </a:r>
          <a:endParaRPr lang="en-US" sz="2500" dirty="0">
            <a:effectLst>
              <a:outerShdw blurRad="38100" dist="38100" dir="2700000" algn="tl">
                <a:srgbClr val="000000">
                  <a:alpha val="43137"/>
                </a:srgbClr>
              </a:outerShdw>
            </a:effectLst>
          </a:endParaRPr>
        </a:p>
      </dgm:t>
    </dgm:pt>
    <dgm:pt modelId="{A0B4CDFC-9EE5-4F96-BEE4-242427634442}" type="parTrans" cxnId="{995943EF-F251-47B6-B0E9-CE91F0E59210}">
      <dgm:prSet/>
      <dgm:spPr/>
      <dgm:t>
        <a:bodyPr/>
        <a:lstStyle/>
        <a:p>
          <a:endParaRPr lang="en-US"/>
        </a:p>
      </dgm:t>
    </dgm:pt>
    <dgm:pt modelId="{E3DD2DE3-B377-4B74-9CE2-C6633C5A59DF}" type="sibTrans" cxnId="{995943EF-F251-47B6-B0E9-CE91F0E59210}">
      <dgm:prSet/>
      <dgm:spPr/>
      <dgm:t>
        <a:bodyPr/>
        <a:lstStyle/>
        <a:p>
          <a:endParaRPr lang="en-US"/>
        </a:p>
      </dgm:t>
    </dgm:pt>
    <dgm:pt modelId="{335943A2-1F56-4186-8905-EBDCEDBB9C01}">
      <dgm:prSet phldrT="[Text]" custT="1"/>
      <dgm:spPr>
        <a:solidFill>
          <a:srgbClr val="D6DFEC"/>
        </a:solidFill>
        <a:ln>
          <a:solidFill>
            <a:srgbClr val="D6DFEC"/>
          </a:solidFill>
        </a:ln>
      </dgm:spPr>
      <dgm:t>
        <a:bodyPr/>
        <a:lstStyle/>
        <a:p>
          <a:r>
            <a:rPr lang="en-GB" sz="2000" dirty="0" smtClean="0">
              <a:solidFill>
                <a:schemeClr val="accent1"/>
              </a:solidFill>
            </a:rPr>
            <a:t>"Surveillance"</a:t>
          </a:r>
          <a:endParaRPr lang="en-US" sz="2000" dirty="0">
            <a:solidFill>
              <a:schemeClr val="accent1"/>
            </a:solidFill>
          </a:endParaRPr>
        </a:p>
      </dgm:t>
    </dgm:pt>
    <dgm:pt modelId="{39040019-1407-4524-A10A-3F6233874EA2}" type="parTrans" cxnId="{79BDCE2C-2968-4FEB-A967-4DB9CB35B077}">
      <dgm:prSet/>
      <dgm:spPr/>
      <dgm:t>
        <a:bodyPr/>
        <a:lstStyle/>
        <a:p>
          <a:endParaRPr lang="en-GB"/>
        </a:p>
      </dgm:t>
    </dgm:pt>
    <dgm:pt modelId="{A54F8956-3C46-4AC3-81A5-8B5115E957E0}" type="sibTrans" cxnId="{79BDCE2C-2968-4FEB-A967-4DB9CB35B077}">
      <dgm:prSet/>
      <dgm:spPr/>
      <dgm:t>
        <a:bodyPr/>
        <a:lstStyle/>
        <a:p>
          <a:endParaRPr lang="en-GB"/>
        </a:p>
      </dgm:t>
    </dgm:pt>
    <dgm:pt modelId="{9EB6A392-0BF4-41D4-8CD1-EA21B2823852}">
      <dgm:prSet phldrT="[Text]" custT="1"/>
      <dgm:spPr>
        <a:solidFill>
          <a:srgbClr val="D6DFEC"/>
        </a:solidFill>
        <a:ln>
          <a:solidFill>
            <a:srgbClr val="D6DFEC"/>
          </a:solidFill>
        </a:ln>
      </dgm:spPr>
      <dgm:t>
        <a:bodyPr/>
        <a:lstStyle/>
        <a:p>
          <a:r>
            <a:rPr lang="en-GB" sz="2000" dirty="0" smtClean="0">
              <a:solidFill>
                <a:srgbClr val="0070C0"/>
              </a:solidFill>
            </a:rPr>
            <a:t>"Inspection"</a:t>
          </a:r>
          <a:endParaRPr lang="en-US" sz="2000" dirty="0">
            <a:solidFill>
              <a:srgbClr val="0070C0"/>
            </a:solidFill>
          </a:endParaRPr>
        </a:p>
      </dgm:t>
    </dgm:pt>
    <dgm:pt modelId="{3FFF889B-2896-4B26-AB70-044F568C139F}" type="parTrans" cxnId="{8213EA15-337C-4982-B7A7-EDA7EB9D503C}">
      <dgm:prSet/>
      <dgm:spPr/>
      <dgm:t>
        <a:bodyPr/>
        <a:lstStyle/>
        <a:p>
          <a:endParaRPr lang="fr-FR"/>
        </a:p>
      </dgm:t>
    </dgm:pt>
    <dgm:pt modelId="{11DD4D49-2BAC-41CB-B7EF-647E37A6ED98}" type="sibTrans" cxnId="{8213EA15-337C-4982-B7A7-EDA7EB9D503C}">
      <dgm:prSet/>
      <dgm:spPr/>
      <dgm:t>
        <a:bodyPr/>
        <a:lstStyle/>
        <a:p>
          <a:endParaRPr lang="fr-FR"/>
        </a:p>
      </dgm:t>
    </dgm:pt>
    <dgm:pt modelId="{9A8949AB-68F6-4859-B555-EBAE6D7851D2}">
      <dgm:prSet phldrT="[Text]" custT="1"/>
      <dgm:spPr>
        <a:solidFill>
          <a:srgbClr val="D6DFEC"/>
        </a:solidFill>
        <a:ln>
          <a:solidFill>
            <a:srgbClr val="D6DFEC"/>
          </a:solidFill>
        </a:ln>
      </dgm:spPr>
      <dgm:t>
        <a:bodyPr/>
        <a:lstStyle/>
        <a:p>
          <a:r>
            <a:rPr lang="en-US" sz="2000" dirty="0"/>
            <a:t>“</a:t>
          </a:r>
          <a:r>
            <a:rPr lang="en-US" sz="2000" dirty="0" err="1" smtClean="0"/>
            <a:t>Germplasme</a:t>
          </a:r>
          <a:r>
            <a:rPr lang="en-US" sz="2000" dirty="0" smtClean="0"/>
            <a:t>”</a:t>
          </a:r>
          <a:endParaRPr lang="en-US" sz="2000" dirty="0">
            <a:solidFill>
              <a:schemeClr val="accent6">
                <a:lumMod val="50000"/>
              </a:schemeClr>
            </a:solidFill>
          </a:endParaRPr>
        </a:p>
      </dgm:t>
    </dgm:pt>
    <dgm:pt modelId="{80095CC1-B68C-4CEE-B45A-AA520D815167}" type="parTrans" cxnId="{29D2782D-1CE8-4E60-BE9F-15143852A300}">
      <dgm:prSet/>
      <dgm:spPr/>
      <dgm:t>
        <a:bodyPr/>
        <a:lstStyle/>
        <a:p>
          <a:endParaRPr lang="fr-FR"/>
        </a:p>
      </dgm:t>
    </dgm:pt>
    <dgm:pt modelId="{959D7C43-9B23-4D84-91D2-C31034A0AB0E}" type="sibTrans" cxnId="{29D2782D-1CE8-4E60-BE9F-15143852A300}">
      <dgm:prSet/>
      <dgm:spPr/>
      <dgm:t>
        <a:bodyPr/>
        <a:lstStyle/>
        <a:p>
          <a:endParaRPr lang="fr-FR"/>
        </a:p>
      </dgm:t>
    </dgm:pt>
    <dgm:pt modelId="{1226FB58-28C0-4B23-8503-EF176C1AAC09}">
      <dgm:prSet phldrT="[Text]" custT="1"/>
      <dgm:spPr>
        <a:solidFill>
          <a:srgbClr val="D6DFEC"/>
        </a:solidFill>
        <a:ln>
          <a:solidFill>
            <a:srgbClr val="D6DFEC"/>
          </a:solidFill>
        </a:ln>
      </dgm:spPr>
      <dgm:t>
        <a:bodyPr/>
        <a:lstStyle/>
        <a:p>
          <a:r>
            <a:rPr lang="en-GB" sz="2000" dirty="0" smtClean="0">
              <a:solidFill>
                <a:schemeClr val="accent6">
                  <a:lumMod val="50000"/>
                </a:schemeClr>
              </a:solidFill>
            </a:rPr>
            <a:t>"</a:t>
          </a:r>
          <a:r>
            <a:rPr lang="en-GB" sz="2000" dirty="0" err="1" smtClean="0">
              <a:solidFill>
                <a:schemeClr val="accent6">
                  <a:lumMod val="50000"/>
                </a:schemeClr>
              </a:solidFill>
            </a:rPr>
            <a:t>Mesure</a:t>
          </a:r>
          <a:r>
            <a:rPr lang="en-GB" sz="2000" dirty="0" smtClean="0">
              <a:solidFill>
                <a:schemeClr val="accent6">
                  <a:lumMod val="50000"/>
                </a:schemeClr>
              </a:solidFill>
            </a:rPr>
            <a:t> </a:t>
          </a:r>
          <a:r>
            <a:rPr lang="en-GB" sz="2000" dirty="0" err="1" smtClean="0">
              <a:solidFill>
                <a:schemeClr val="accent6">
                  <a:lumMod val="50000"/>
                </a:schemeClr>
              </a:solidFill>
            </a:rPr>
            <a:t>d'urgence</a:t>
          </a:r>
          <a:r>
            <a:rPr lang="en-GB" sz="2000" dirty="0" smtClean="0">
              <a:solidFill>
                <a:schemeClr val="accent6">
                  <a:lumMod val="50000"/>
                </a:schemeClr>
              </a:solidFill>
            </a:rPr>
            <a:t>"</a:t>
          </a:r>
          <a:endParaRPr lang="en-US" sz="2000" dirty="0">
            <a:solidFill>
              <a:schemeClr val="accent6">
                <a:lumMod val="50000"/>
              </a:schemeClr>
            </a:solidFill>
          </a:endParaRPr>
        </a:p>
      </dgm:t>
    </dgm:pt>
    <dgm:pt modelId="{4419D2BC-7B1F-4AF1-8EEE-DA87CFF9E2F1}" type="parTrans" cxnId="{81BFAD5A-B916-4CC6-A230-2C4F59B87FAB}">
      <dgm:prSet/>
      <dgm:spPr/>
      <dgm:t>
        <a:bodyPr/>
        <a:lstStyle/>
        <a:p>
          <a:endParaRPr lang="fr-FR"/>
        </a:p>
      </dgm:t>
    </dgm:pt>
    <dgm:pt modelId="{CBEA9AA4-7685-4C17-B0FB-1138DA29CB39}" type="sibTrans" cxnId="{81BFAD5A-B916-4CC6-A230-2C4F59B87FAB}">
      <dgm:prSet/>
      <dgm:spPr/>
      <dgm:t>
        <a:bodyPr/>
        <a:lstStyle/>
        <a:p>
          <a:endParaRPr lang="fr-FR"/>
        </a:p>
      </dgm:t>
    </dgm:pt>
    <dgm:pt modelId="{1299D360-6BEB-4244-8B59-611CCA86F3BA}">
      <dgm:prSet custT="1"/>
      <dgm:spPr/>
      <dgm:t>
        <a:bodyPr/>
        <a:lstStyle/>
        <a:p>
          <a:r>
            <a:rPr lang="en-GB" sz="2000" dirty="0">
              <a:solidFill>
                <a:srgbClr val="FF0000"/>
              </a:solidFill>
            </a:rPr>
            <a:t>"Surveillance générale"</a:t>
          </a:r>
        </a:p>
      </dgm:t>
    </dgm:pt>
    <dgm:pt modelId="{22B23747-88DD-4B0F-AE1F-354AB2D9F117}" type="parTrans" cxnId="{BCFFB109-652F-43C7-B899-36751932A54D}">
      <dgm:prSet/>
      <dgm:spPr/>
      <dgm:t>
        <a:bodyPr/>
        <a:lstStyle/>
        <a:p>
          <a:endParaRPr lang="en-GB"/>
        </a:p>
      </dgm:t>
    </dgm:pt>
    <dgm:pt modelId="{88C48D4C-3B52-4257-8031-E5149D0746F9}" type="sibTrans" cxnId="{BCFFB109-652F-43C7-B899-36751932A54D}">
      <dgm:prSet/>
      <dgm:spPr/>
      <dgm:t>
        <a:bodyPr/>
        <a:lstStyle/>
        <a:p>
          <a:endParaRPr lang="en-GB"/>
        </a:p>
      </dgm:t>
    </dgm:pt>
    <dgm:pt modelId="{1F6F257F-3787-4399-B8EB-01CAF377BBF8}">
      <dgm:prSet custT="1"/>
      <dgm:spPr/>
      <dgm:t>
        <a:bodyPr/>
        <a:lstStyle/>
        <a:p>
          <a:r>
            <a:rPr lang="en-GB" sz="2000" dirty="0">
              <a:solidFill>
                <a:srgbClr val="FF0000"/>
              </a:solidFill>
            </a:rPr>
            <a:t>"Surveillance spécifique</a:t>
          </a:r>
          <a:r>
            <a:rPr lang="en-GB" sz="1800" dirty="0">
              <a:solidFill>
                <a:srgbClr val="FF0000"/>
              </a:solidFill>
            </a:rPr>
            <a:t>"</a:t>
          </a:r>
        </a:p>
      </dgm:t>
    </dgm:pt>
    <dgm:pt modelId="{9860567E-143B-4D0D-B4AA-76396CAD7336}" type="parTrans" cxnId="{0028B9A3-BC23-4BC4-B8EE-DF82465EA328}">
      <dgm:prSet/>
      <dgm:spPr/>
      <dgm:t>
        <a:bodyPr/>
        <a:lstStyle/>
        <a:p>
          <a:endParaRPr lang="en-GB"/>
        </a:p>
      </dgm:t>
    </dgm:pt>
    <dgm:pt modelId="{644F56AF-9B0A-4355-B41A-811BE62013AE}" type="sibTrans" cxnId="{0028B9A3-BC23-4BC4-B8EE-DF82465EA328}">
      <dgm:prSet/>
      <dgm:spPr/>
      <dgm:t>
        <a:bodyPr/>
        <a:lstStyle/>
        <a:p>
          <a:endParaRPr lang="en-GB"/>
        </a:p>
      </dgm:t>
    </dgm:pt>
    <dgm:pt modelId="{37508C1A-D44C-46ED-9138-DD751ABC8881}">
      <dgm:prSet custT="1"/>
      <dgm:spPr/>
      <dgm:t>
        <a:bodyPr/>
        <a:lstStyle/>
        <a:p>
          <a:r>
            <a:rPr lang="en-GB" sz="2000" dirty="0">
              <a:solidFill>
                <a:schemeClr val="accent1"/>
              </a:solidFill>
            </a:rPr>
            <a:t>« Intégrité (d'un envoi) »</a:t>
          </a:r>
        </a:p>
      </dgm:t>
    </dgm:pt>
    <dgm:pt modelId="{847342F2-900D-4180-8D3D-1FEAD466D067}" type="parTrans" cxnId="{3FB899E7-E42C-4942-98A1-FEE276F14509}">
      <dgm:prSet/>
      <dgm:spPr/>
      <dgm:t>
        <a:bodyPr/>
        <a:lstStyle/>
        <a:p>
          <a:endParaRPr lang="en-GB"/>
        </a:p>
      </dgm:t>
    </dgm:pt>
    <dgm:pt modelId="{DC6E3FFC-CE29-4DA8-B3CB-4230F9616637}" type="sibTrans" cxnId="{3FB899E7-E42C-4942-98A1-FEE276F14509}">
      <dgm:prSet/>
      <dgm:spPr/>
      <dgm:t>
        <a:bodyPr/>
        <a:lstStyle/>
        <a:p>
          <a:endParaRPr lang="en-GB"/>
        </a:p>
      </dgm:t>
    </dgm:pt>
    <dgm:pt modelId="{1689FF94-DE52-4E90-9BFD-DFE05E14A9FB}">
      <dgm:prSet custT="1"/>
      <dgm:spPr/>
      <dgm:t>
        <a:bodyPr/>
        <a:lstStyle/>
        <a:p>
          <a:r>
            <a:rPr lang="en-GB" sz="2000" dirty="0">
              <a:solidFill>
                <a:schemeClr val="accent1"/>
              </a:solidFill>
            </a:rPr>
            <a:t>« Sécurité phytosanitaire (d'un envoi) »</a:t>
          </a:r>
        </a:p>
      </dgm:t>
    </dgm:pt>
    <dgm:pt modelId="{45C289F0-DE06-4090-ABB6-BC465A931A22}" type="parTrans" cxnId="{FC761330-7C27-4CC6-A8FF-DFE89703BD7E}">
      <dgm:prSet/>
      <dgm:spPr/>
      <dgm:t>
        <a:bodyPr/>
        <a:lstStyle/>
        <a:p>
          <a:endParaRPr lang="en-GB"/>
        </a:p>
      </dgm:t>
    </dgm:pt>
    <dgm:pt modelId="{483F54F4-7892-4193-BCCC-834A39C8BDA3}" type="sibTrans" cxnId="{FC761330-7C27-4CC6-A8FF-DFE89703BD7E}">
      <dgm:prSet/>
      <dgm:spPr/>
      <dgm:t>
        <a:bodyPr/>
        <a:lstStyle/>
        <a:p>
          <a:endParaRPr lang="en-GB"/>
        </a:p>
      </dgm:t>
    </dgm:pt>
    <dgm:pt modelId="{7401AAD2-662B-4485-8002-A17C9D0B84C3}">
      <dgm:prSet custT="1"/>
      <dgm:spPr/>
      <dgm:t>
        <a:bodyPr/>
        <a:lstStyle/>
        <a:p>
          <a:r>
            <a:rPr lang="en-GB" sz="2000" dirty="0">
              <a:solidFill>
                <a:schemeClr val="accent6">
                  <a:lumMod val="50000"/>
                </a:schemeClr>
              </a:solidFill>
            </a:rPr>
            <a:t>« Mesure provisoire »</a:t>
          </a:r>
        </a:p>
      </dgm:t>
    </dgm:pt>
    <dgm:pt modelId="{AA162C18-9EF7-453B-BE59-F005F4D97F27}" type="parTrans" cxnId="{5D9F4516-1784-41B1-A925-BEB914FA7763}">
      <dgm:prSet/>
      <dgm:spPr/>
      <dgm:t>
        <a:bodyPr/>
        <a:lstStyle/>
        <a:p>
          <a:endParaRPr lang="en-GB"/>
        </a:p>
      </dgm:t>
    </dgm:pt>
    <dgm:pt modelId="{2F2278B8-D75F-4F0A-A396-862CF2AE1584}" type="sibTrans" cxnId="{5D9F4516-1784-41B1-A925-BEB914FA7763}">
      <dgm:prSet/>
      <dgm:spPr/>
      <dgm:t>
        <a:bodyPr/>
        <a:lstStyle/>
        <a:p>
          <a:endParaRPr lang="en-GB"/>
        </a:p>
      </dgm:t>
    </dgm:pt>
    <dgm:pt modelId="{550F2519-B293-414F-B88E-D95AE81A9843}">
      <dgm:prSet custT="1"/>
      <dgm:spPr/>
      <dgm:t>
        <a:bodyPr/>
        <a:lstStyle/>
        <a:p>
          <a:r>
            <a:rPr lang="en-GB" sz="2000" dirty="0" smtClean="0">
              <a:solidFill>
                <a:srgbClr val="0070C0"/>
              </a:solidFill>
            </a:rPr>
            <a:t>"Test"</a:t>
          </a:r>
        </a:p>
      </dgm:t>
    </dgm:pt>
    <dgm:pt modelId="{B3548493-0265-479A-927E-37F26C35A0BA}" type="parTrans" cxnId="{92663221-5D2A-4ECD-8C00-9B2DA2CC95E4}">
      <dgm:prSet/>
      <dgm:spPr/>
      <dgm:t>
        <a:bodyPr/>
        <a:lstStyle/>
        <a:p>
          <a:endParaRPr lang="en-GB"/>
        </a:p>
      </dgm:t>
    </dgm:pt>
    <dgm:pt modelId="{B563EE86-930B-4FDD-A82C-0B5441FB4199}" type="sibTrans" cxnId="{92663221-5D2A-4ECD-8C00-9B2DA2CC95E4}">
      <dgm:prSet/>
      <dgm:spPr/>
      <dgm:t>
        <a:bodyPr/>
        <a:lstStyle/>
        <a:p>
          <a:endParaRPr lang="en-GB"/>
        </a:p>
      </dgm:t>
    </dgm:pt>
    <dgm:pt modelId="{EA075C67-9BA4-495C-832D-E2F1F588A12D}">
      <dgm:prSet custT="1"/>
      <dgm:spPr/>
      <dgm:t>
        <a:bodyPr/>
        <a:lstStyle/>
        <a:p>
          <a:r>
            <a:rPr lang="fr-FR" sz="2000" dirty="0" smtClean="0">
              <a:solidFill>
                <a:srgbClr val="0070C0"/>
              </a:solidFill>
            </a:rPr>
            <a:t>« Procédure de conformité (pour un envoi) »</a:t>
          </a:r>
          <a:endParaRPr lang="en-GB" sz="2000" dirty="0" smtClean="0">
            <a:solidFill>
              <a:srgbClr val="0070C0"/>
            </a:solidFill>
          </a:endParaRPr>
        </a:p>
      </dgm:t>
    </dgm:pt>
    <dgm:pt modelId="{15CBDE52-4542-4837-986D-BCBC5ADB4090}" type="parTrans" cxnId="{CB5BF288-226B-48D2-8FFF-1A1CC23A9E78}">
      <dgm:prSet/>
      <dgm:spPr/>
      <dgm:t>
        <a:bodyPr/>
        <a:lstStyle/>
        <a:p>
          <a:endParaRPr lang="en-GB"/>
        </a:p>
      </dgm:t>
    </dgm:pt>
    <dgm:pt modelId="{73FE9FEC-7749-4923-B903-62858E46AC8C}" type="sibTrans" cxnId="{CB5BF288-226B-48D2-8FFF-1A1CC23A9E78}">
      <dgm:prSet/>
      <dgm:spPr/>
      <dgm:t>
        <a:bodyPr/>
        <a:lstStyle/>
        <a:p>
          <a:endParaRPr lang="en-GB"/>
        </a:p>
      </dgm:t>
    </dgm:pt>
    <dgm:pt modelId="{307597A9-18F7-49E4-BDA9-A70816C6D25B}">
      <dgm:prSet custT="1"/>
      <dgm:spPr/>
      <dgm:t>
        <a:bodyPr/>
        <a:lstStyle/>
        <a:p>
          <a:r>
            <a:rPr lang="en-GB" sz="2000" dirty="0" smtClean="0">
              <a:solidFill>
                <a:srgbClr val="0070C0"/>
              </a:solidFill>
            </a:rPr>
            <a:t>« Libération (d'un envoi) »</a:t>
          </a:r>
        </a:p>
      </dgm:t>
    </dgm:pt>
    <dgm:pt modelId="{1E839831-87CC-4A55-8337-827A6A74B79A}" type="parTrans" cxnId="{00B93575-5CD1-4097-9F2B-8D54259AAB72}">
      <dgm:prSet/>
      <dgm:spPr/>
      <dgm:t>
        <a:bodyPr/>
        <a:lstStyle/>
        <a:p>
          <a:endParaRPr lang="en-GB"/>
        </a:p>
      </dgm:t>
    </dgm:pt>
    <dgm:pt modelId="{5E4A02C1-E6FD-49FC-A7D9-9BDF259C9E95}" type="sibTrans" cxnId="{00B93575-5CD1-4097-9F2B-8D54259AAB72}">
      <dgm:prSet/>
      <dgm:spPr/>
      <dgm:t>
        <a:bodyPr/>
        <a:lstStyle/>
        <a:p>
          <a:endParaRPr lang="en-GB"/>
        </a:p>
      </dgm:t>
    </dgm:pt>
    <dgm:pt modelId="{49565663-46AC-44FA-8638-0FFF41FFDD94}" type="pres">
      <dgm:prSet presAssocID="{263B40FF-085E-4CBF-8166-570464BB6FBF}" presName="Name0" presStyleCnt="0">
        <dgm:presLayoutVars>
          <dgm:dir/>
          <dgm:animLvl val="lvl"/>
          <dgm:resizeHandles val="exact"/>
        </dgm:presLayoutVars>
      </dgm:prSet>
      <dgm:spPr/>
      <dgm:t>
        <a:bodyPr/>
        <a:lstStyle/>
        <a:p>
          <a:endParaRPr lang="en-GB"/>
        </a:p>
      </dgm:t>
    </dgm:pt>
    <dgm:pt modelId="{A82ABE33-DDDD-46EB-835B-005AD19D9CD4}" type="pres">
      <dgm:prSet presAssocID="{FE99EF26-6CCD-4769-8531-4F66C103D40D}" presName="linNode" presStyleCnt="0"/>
      <dgm:spPr/>
    </dgm:pt>
    <dgm:pt modelId="{794FE69C-B7E3-42EB-9208-B747EE5EFE32}" type="pres">
      <dgm:prSet presAssocID="{FE99EF26-6CCD-4769-8531-4F66C103D40D}" presName="parentText" presStyleLbl="node1" presStyleIdx="0" presStyleCnt="3" custScaleX="75743" custScaleY="101895">
        <dgm:presLayoutVars>
          <dgm:chMax val="1"/>
          <dgm:bulletEnabled val="1"/>
        </dgm:presLayoutVars>
      </dgm:prSet>
      <dgm:spPr/>
      <dgm:t>
        <a:bodyPr/>
        <a:lstStyle/>
        <a:p>
          <a:endParaRPr lang="en-GB"/>
        </a:p>
      </dgm:t>
    </dgm:pt>
    <dgm:pt modelId="{29F17004-E395-4BA1-B9CB-9030D9698BB7}" type="pres">
      <dgm:prSet presAssocID="{FE99EF26-6CCD-4769-8531-4F66C103D40D}" presName="descendantText" presStyleLbl="alignAccFollowNode1" presStyleIdx="0" presStyleCnt="3" custScaleX="120216" custScaleY="123033">
        <dgm:presLayoutVars>
          <dgm:bulletEnabled val="1"/>
        </dgm:presLayoutVars>
      </dgm:prSet>
      <dgm:spPr/>
      <dgm:t>
        <a:bodyPr/>
        <a:lstStyle/>
        <a:p>
          <a:endParaRPr lang="en-GB"/>
        </a:p>
      </dgm:t>
    </dgm:pt>
    <dgm:pt modelId="{D0CFAEBD-8D6B-4E9B-81EA-F34EA0418AAE}" type="pres">
      <dgm:prSet presAssocID="{4B9A4D3E-CF62-4B66-BD29-875C05CE0700}" presName="sp" presStyleCnt="0"/>
      <dgm:spPr/>
    </dgm:pt>
    <dgm:pt modelId="{65F73A1D-9D62-4BDF-ADF4-648B2C9919FA}" type="pres">
      <dgm:prSet presAssocID="{7906058C-0947-4F64-9E99-6AF81E0601FD}" presName="linNode" presStyleCnt="0"/>
      <dgm:spPr/>
    </dgm:pt>
    <dgm:pt modelId="{69BC1975-0D66-45B7-88CA-175D245A8DBA}" type="pres">
      <dgm:prSet presAssocID="{7906058C-0947-4F64-9E99-6AF81E0601FD}" presName="parentText" presStyleLbl="node1" presStyleIdx="1" presStyleCnt="3" custScaleX="73451" custScaleY="53683" custLinFactY="144048" custLinFactNeighborX="47" custLinFactNeighborY="200000">
        <dgm:presLayoutVars>
          <dgm:chMax val="1"/>
          <dgm:bulletEnabled val="1"/>
        </dgm:presLayoutVars>
      </dgm:prSet>
      <dgm:spPr/>
      <dgm:t>
        <a:bodyPr/>
        <a:lstStyle/>
        <a:p>
          <a:endParaRPr lang="en-GB"/>
        </a:p>
      </dgm:t>
    </dgm:pt>
    <dgm:pt modelId="{5FB4D26D-D00D-416C-AD45-DB0FEB807D9A}" type="pres">
      <dgm:prSet presAssocID="{7906058C-0947-4F64-9E99-6AF81E0601FD}" presName="descendantText" presStyleLbl="alignAccFollowNode1" presStyleIdx="1" presStyleCnt="3" custScaleX="115224" custScaleY="46074" custLinFactY="200000" custLinFactNeighborX="-525" custLinFactNeighborY="230743">
        <dgm:presLayoutVars>
          <dgm:bulletEnabled val="1"/>
        </dgm:presLayoutVars>
      </dgm:prSet>
      <dgm:spPr/>
      <dgm:t>
        <a:bodyPr/>
        <a:lstStyle/>
        <a:p>
          <a:endParaRPr lang="en-GB"/>
        </a:p>
      </dgm:t>
    </dgm:pt>
    <dgm:pt modelId="{6ACA61AD-C513-4F6D-9EE0-C0D407235876}" type="pres">
      <dgm:prSet presAssocID="{5B796CCB-3233-43E8-84ED-8739B86DB271}" presName="sp" presStyleCnt="0"/>
      <dgm:spPr/>
    </dgm:pt>
    <dgm:pt modelId="{326502A3-FB72-4A03-A9E9-5175872424D7}" type="pres">
      <dgm:prSet presAssocID="{0994A572-C769-4166-8D30-C40323D05A18}" presName="linNode" presStyleCnt="0"/>
      <dgm:spPr/>
    </dgm:pt>
    <dgm:pt modelId="{29DB553E-68CA-4B04-896F-13CA3904BBAA}" type="pres">
      <dgm:prSet presAssocID="{0994A572-C769-4166-8D30-C40323D05A18}" presName="parentText" presStyleLbl="node1" presStyleIdx="2" presStyleCnt="3" custScaleX="76786" custScaleY="339070" custLinFactNeighborX="-583" custLinFactNeighborY="-53697">
        <dgm:presLayoutVars>
          <dgm:chMax val="1"/>
          <dgm:bulletEnabled val="1"/>
        </dgm:presLayoutVars>
      </dgm:prSet>
      <dgm:spPr/>
      <dgm:t>
        <a:bodyPr/>
        <a:lstStyle/>
        <a:p>
          <a:endParaRPr lang="en-GB"/>
        </a:p>
      </dgm:t>
    </dgm:pt>
    <dgm:pt modelId="{61348FF6-2322-447C-BC8C-117816D4C0D5}" type="pres">
      <dgm:prSet presAssocID="{0994A572-C769-4166-8D30-C40323D05A18}" presName="descendantText" presStyleLbl="alignAccFollowNode1" presStyleIdx="2" presStyleCnt="3" custScaleX="117428" custScaleY="416935" custLinFactNeighborX="-656" custLinFactNeighborY="-67257">
        <dgm:presLayoutVars>
          <dgm:bulletEnabled val="1"/>
        </dgm:presLayoutVars>
      </dgm:prSet>
      <dgm:spPr/>
      <dgm:t>
        <a:bodyPr/>
        <a:lstStyle/>
        <a:p>
          <a:endParaRPr lang="en-GB"/>
        </a:p>
      </dgm:t>
    </dgm:pt>
  </dgm:ptLst>
  <dgm:cxnLst>
    <dgm:cxn modelId="{19204D38-EAAF-4217-8137-41F4BFF995A8}" type="presOf" srcId="{335943A2-1F56-4186-8905-EBDCEDBB9C01}" destId="{61348FF6-2322-447C-BC8C-117816D4C0D5}" srcOrd="0" destOrd="0" presId="urn:microsoft.com/office/officeart/2005/8/layout/vList5"/>
    <dgm:cxn modelId="{1510DB51-7BA6-442F-BB3A-97D727FE0DBA}" type="presOf" srcId="{0994A572-C769-4166-8D30-C40323D05A18}" destId="{29DB553E-68CA-4B04-896F-13CA3904BBAA}" srcOrd="0" destOrd="0" presId="urn:microsoft.com/office/officeart/2005/8/layout/vList5"/>
    <dgm:cxn modelId="{2109BCCE-6E01-4CFA-B27D-F177F33351D7}" type="presOf" srcId="{00AED5A9-8184-4CFF-8A96-7136D9E38051}" destId="{29F17004-E395-4BA1-B9CB-9030D9698BB7}" srcOrd="0" destOrd="0" presId="urn:microsoft.com/office/officeart/2005/8/layout/vList5"/>
    <dgm:cxn modelId="{28E7477B-1F32-4343-B089-9BBA6D24A3CE}" type="presOf" srcId="{1226FB58-28C0-4B23-8503-EF176C1AAC09}" destId="{61348FF6-2322-447C-BC8C-117816D4C0D5}" srcOrd="0" destOrd="4" presId="urn:microsoft.com/office/officeart/2005/8/layout/vList5"/>
    <dgm:cxn modelId="{7C9B3104-7CF8-4C8D-BB6C-D6FA02C25863}" srcId="{FE99EF26-6CCD-4769-8531-4F66C103D40D}" destId="{00AED5A9-8184-4CFF-8A96-7136D9E38051}" srcOrd="0" destOrd="0" parTransId="{D8C7B2AA-F81D-4946-AD10-57F1B9957EC9}" sibTransId="{6C940793-5574-4ADF-ABF2-98DC08869C3B}"/>
    <dgm:cxn modelId="{8E591DD5-CA5E-42F9-8FCB-343788281DEB}" type="presOf" srcId="{1299D360-6BEB-4244-8B59-611CCA86F3BA}" destId="{29F17004-E395-4BA1-B9CB-9030D9698BB7}" srcOrd="0" destOrd="1" presId="urn:microsoft.com/office/officeart/2005/8/layout/vList5"/>
    <dgm:cxn modelId="{FCB1832B-772A-44DD-9AB7-3293D8259D97}" type="presOf" srcId="{7A9E7785-15FE-4E25-B412-41B49EB36292}" destId="{5FB4D26D-D00D-416C-AD45-DB0FEB807D9A}" srcOrd="0" destOrd="0" presId="urn:microsoft.com/office/officeart/2005/8/layout/vList5"/>
    <dgm:cxn modelId="{F387B18F-E36D-4712-B291-30FB8D4B4BF5}" type="presOf" srcId="{EA075C67-9BA4-495C-832D-E2F1F588A12D}" destId="{61348FF6-2322-447C-BC8C-117816D4C0D5}" srcOrd="0" destOrd="8" presId="urn:microsoft.com/office/officeart/2005/8/layout/vList5"/>
    <dgm:cxn modelId="{82B50B7C-A638-4DAC-B72B-B0B3C33FC6FC}" type="presOf" srcId="{FE99EF26-6CCD-4769-8531-4F66C103D40D}" destId="{794FE69C-B7E3-42EB-9208-B747EE5EFE32}" srcOrd="0" destOrd="0" presId="urn:microsoft.com/office/officeart/2005/8/layout/vList5"/>
    <dgm:cxn modelId="{7B46FD1E-CBCF-4D13-9A4D-D8DDFCF0C929}" type="presOf" srcId="{7906058C-0947-4F64-9E99-6AF81E0601FD}" destId="{69BC1975-0D66-45B7-88CA-175D245A8DBA}" srcOrd="0" destOrd="0" presId="urn:microsoft.com/office/officeart/2005/8/layout/vList5"/>
    <dgm:cxn modelId="{79BDCE2C-2968-4FEB-A967-4DB9CB35B077}" srcId="{0994A572-C769-4166-8D30-C40323D05A18}" destId="{335943A2-1F56-4186-8905-EBDCEDBB9C01}" srcOrd="0" destOrd="0" parTransId="{39040019-1407-4524-A10A-3F6233874EA2}" sibTransId="{A54F8956-3C46-4AC3-81A5-8B5115E957E0}"/>
    <dgm:cxn modelId="{2584F49F-84AD-4B2D-984F-D0820C275FCC}" type="presOf" srcId="{550F2519-B293-414F-B88E-D95AE81A9843}" destId="{61348FF6-2322-447C-BC8C-117816D4C0D5}" srcOrd="0" destOrd="7" presId="urn:microsoft.com/office/officeart/2005/8/layout/vList5"/>
    <dgm:cxn modelId="{8213EA15-337C-4982-B7A7-EDA7EB9D503C}" srcId="{0994A572-C769-4166-8D30-C40323D05A18}" destId="{9EB6A392-0BF4-41D4-8CD1-EA21B2823852}" srcOrd="6" destOrd="0" parTransId="{3FFF889B-2896-4B26-AB70-044F568C139F}" sibTransId="{11DD4D49-2BAC-41CB-B7EF-647E37A6ED98}"/>
    <dgm:cxn modelId="{4D0C2E06-1A42-4DD9-BA53-88382B94DE0B}" type="presOf" srcId="{9EB6A392-0BF4-41D4-8CD1-EA21B2823852}" destId="{61348FF6-2322-447C-BC8C-117816D4C0D5}" srcOrd="0" destOrd="6" presId="urn:microsoft.com/office/officeart/2005/8/layout/vList5"/>
    <dgm:cxn modelId="{D541FDFE-6A2A-47E0-8AF2-B17968B5B13E}" srcId="{263B40FF-085E-4CBF-8166-570464BB6FBF}" destId="{7906058C-0947-4F64-9E99-6AF81E0601FD}" srcOrd="1" destOrd="0" parTransId="{D148B3C8-FF80-4841-BEB3-B75B615AC3AB}" sibTransId="{5B796CCB-3233-43E8-84ED-8739B86DB271}"/>
    <dgm:cxn modelId="{0028B9A3-BC23-4BC4-B8EE-DF82465EA328}" srcId="{FE99EF26-6CCD-4769-8531-4F66C103D40D}" destId="{1F6F257F-3787-4399-B8EB-01CAF377BBF8}" srcOrd="2" destOrd="0" parTransId="{9860567E-143B-4D0D-B4AA-76396CAD7336}" sibTransId="{644F56AF-9B0A-4355-B41A-811BE62013AE}"/>
    <dgm:cxn modelId="{3FB899E7-E42C-4942-98A1-FEE276F14509}" srcId="{0994A572-C769-4166-8D30-C40323D05A18}" destId="{37508C1A-D44C-46ED-9138-DD751ABC8881}" srcOrd="1" destOrd="0" parTransId="{847342F2-900D-4180-8D3D-1FEAD466D067}" sibTransId="{DC6E3FFC-CE29-4DA8-B3CB-4230F9616637}"/>
    <dgm:cxn modelId="{F7997634-5601-4E2C-87D9-07B607682E46}" type="presOf" srcId="{263B40FF-085E-4CBF-8166-570464BB6FBF}" destId="{49565663-46AC-44FA-8638-0FFF41FFDD94}" srcOrd="0" destOrd="0" presId="urn:microsoft.com/office/officeart/2005/8/layout/vList5"/>
    <dgm:cxn modelId="{22E729A2-5510-4ECD-B824-742ACE728412}" type="presOf" srcId="{7401AAD2-662B-4485-8002-A17C9D0B84C3}" destId="{61348FF6-2322-447C-BC8C-117816D4C0D5}" srcOrd="0" destOrd="5" presId="urn:microsoft.com/office/officeart/2005/8/layout/vList5"/>
    <dgm:cxn modelId="{00B93575-5CD1-4097-9F2B-8D54259AAB72}" srcId="{0994A572-C769-4166-8D30-C40323D05A18}" destId="{307597A9-18F7-49E4-BDA9-A70816C6D25B}" srcOrd="9" destOrd="0" parTransId="{1E839831-87CC-4A55-8337-827A6A74B79A}" sibTransId="{5E4A02C1-E6FD-49FC-A7D9-9BDF259C9E95}"/>
    <dgm:cxn modelId="{BCFFB109-652F-43C7-B899-36751932A54D}" srcId="{FE99EF26-6CCD-4769-8531-4F66C103D40D}" destId="{1299D360-6BEB-4244-8B59-611CCA86F3BA}" srcOrd="1" destOrd="0" parTransId="{22B23747-88DD-4B0F-AE1F-354AB2D9F117}" sibTransId="{88C48D4C-3B52-4257-8031-E5149D0746F9}"/>
    <dgm:cxn modelId="{92663221-5D2A-4ECD-8C00-9B2DA2CC95E4}" srcId="{0994A572-C769-4166-8D30-C40323D05A18}" destId="{550F2519-B293-414F-B88E-D95AE81A9843}" srcOrd="7" destOrd="0" parTransId="{B3548493-0265-479A-927E-37F26C35A0BA}" sibTransId="{B563EE86-930B-4FDD-A82C-0B5441FB4199}"/>
    <dgm:cxn modelId="{09A911E6-D440-4ECE-855E-7B037A028DC3}" type="presOf" srcId="{1689FF94-DE52-4E90-9BFD-DFE05E14A9FB}" destId="{61348FF6-2322-447C-BC8C-117816D4C0D5}" srcOrd="0" destOrd="2" presId="urn:microsoft.com/office/officeart/2005/8/layout/vList5"/>
    <dgm:cxn modelId="{81BFAD5A-B916-4CC6-A230-2C4F59B87FAB}" srcId="{0994A572-C769-4166-8D30-C40323D05A18}" destId="{1226FB58-28C0-4B23-8503-EF176C1AAC09}" srcOrd="4" destOrd="0" parTransId="{4419D2BC-7B1F-4AF1-8EEE-DA87CFF9E2F1}" sibTransId="{CBEA9AA4-7685-4C17-B0FB-1138DA29CB39}"/>
    <dgm:cxn modelId="{995943EF-F251-47B6-B0E9-CE91F0E59210}" srcId="{263B40FF-085E-4CBF-8166-570464BB6FBF}" destId="{0994A572-C769-4166-8D30-C40323D05A18}" srcOrd="2" destOrd="0" parTransId="{A0B4CDFC-9EE5-4F96-BEE4-242427634442}" sibTransId="{E3DD2DE3-B377-4B74-9CE2-C6633C5A59DF}"/>
    <dgm:cxn modelId="{C0F8FC46-622C-427E-A596-E21F424B6BE6}" srcId="{7906058C-0947-4F64-9E99-6AF81E0601FD}" destId="{7A9E7785-15FE-4E25-B412-41B49EB36292}" srcOrd="0" destOrd="0" parTransId="{0D980F26-1F04-4D57-9D50-2978ABBF197D}" sibTransId="{D24079A3-D8B0-48D8-9E7E-7CFF534E71AF}"/>
    <dgm:cxn modelId="{FC761330-7C27-4CC6-A8FF-DFE89703BD7E}" srcId="{0994A572-C769-4166-8D30-C40323D05A18}" destId="{1689FF94-DE52-4E90-9BFD-DFE05E14A9FB}" srcOrd="2" destOrd="0" parTransId="{45C289F0-DE06-4090-ABB6-BC465A931A22}" sibTransId="{483F54F4-7892-4193-BCCC-834A39C8BDA3}"/>
    <dgm:cxn modelId="{CB5BF288-226B-48D2-8FFF-1A1CC23A9E78}" srcId="{0994A572-C769-4166-8D30-C40323D05A18}" destId="{EA075C67-9BA4-495C-832D-E2F1F588A12D}" srcOrd="8" destOrd="0" parTransId="{15CBDE52-4542-4837-986D-BCBC5ADB4090}" sibTransId="{73FE9FEC-7749-4923-B903-62858E46AC8C}"/>
    <dgm:cxn modelId="{29D2782D-1CE8-4E60-BE9F-15143852A300}" srcId="{0994A572-C769-4166-8D30-C40323D05A18}" destId="{9A8949AB-68F6-4859-B555-EBAE6D7851D2}" srcOrd="3" destOrd="0" parTransId="{80095CC1-B68C-4CEE-B45A-AA520D815167}" sibTransId="{959D7C43-9B23-4D84-91D2-C31034A0AB0E}"/>
    <dgm:cxn modelId="{985ED2D4-FDF6-4A85-9F6E-A87138D42700}" type="presOf" srcId="{9A8949AB-68F6-4859-B555-EBAE6D7851D2}" destId="{61348FF6-2322-447C-BC8C-117816D4C0D5}" srcOrd="0" destOrd="3" presId="urn:microsoft.com/office/officeart/2005/8/layout/vList5"/>
    <dgm:cxn modelId="{23F61BC2-6EBA-43D1-AF01-3F21E2A1BF70}" srcId="{263B40FF-085E-4CBF-8166-570464BB6FBF}" destId="{FE99EF26-6CCD-4769-8531-4F66C103D40D}" srcOrd="0" destOrd="0" parTransId="{D51A3CC9-8A5C-4846-874B-EFEBECC60177}" sibTransId="{4B9A4D3E-CF62-4B66-BD29-875C05CE0700}"/>
    <dgm:cxn modelId="{DBD31A62-A379-40F4-9100-201A4A01636F}" type="presOf" srcId="{37508C1A-D44C-46ED-9138-DD751ABC8881}" destId="{61348FF6-2322-447C-BC8C-117816D4C0D5}" srcOrd="0" destOrd="1" presId="urn:microsoft.com/office/officeart/2005/8/layout/vList5"/>
    <dgm:cxn modelId="{3656AE80-B812-46FC-9429-6CD7DC4CF1A5}" type="presOf" srcId="{307597A9-18F7-49E4-BDA9-A70816C6D25B}" destId="{61348FF6-2322-447C-BC8C-117816D4C0D5}" srcOrd="0" destOrd="9" presId="urn:microsoft.com/office/officeart/2005/8/layout/vList5"/>
    <dgm:cxn modelId="{A72224C7-6E68-495B-8586-39EB3FD2F081}" type="presOf" srcId="{1F6F257F-3787-4399-B8EB-01CAF377BBF8}" destId="{29F17004-E395-4BA1-B9CB-9030D9698BB7}" srcOrd="0" destOrd="2" presId="urn:microsoft.com/office/officeart/2005/8/layout/vList5"/>
    <dgm:cxn modelId="{5D9F4516-1784-41B1-A925-BEB914FA7763}" srcId="{0994A572-C769-4166-8D30-C40323D05A18}" destId="{7401AAD2-662B-4485-8002-A17C9D0B84C3}" srcOrd="5" destOrd="0" parTransId="{AA162C18-9EF7-453B-BE59-F005F4D97F27}" sibTransId="{2F2278B8-D75F-4F0A-A396-862CF2AE1584}"/>
    <dgm:cxn modelId="{645EF8B0-7508-4D0F-9A6F-D48E4F25E6FB}" type="presParOf" srcId="{49565663-46AC-44FA-8638-0FFF41FFDD94}" destId="{A82ABE33-DDDD-46EB-835B-005AD19D9CD4}" srcOrd="0" destOrd="0" presId="urn:microsoft.com/office/officeart/2005/8/layout/vList5"/>
    <dgm:cxn modelId="{55A1F1F5-F586-4373-89C3-FF25E0EC9BAF}" type="presParOf" srcId="{A82ABE33-DDDD-46EB-835B-005AD19D9CD4}" destId="{794FE69C-B7E3-42EB-9208-B747EE5EFE32}" srcOrd="0" destOrd="0" presId="urn:microsoft.com/office/officeart/2005/8/layout/vList5"/>
    <dgm:cxn modelId="{A02A1B31-63CE-4158-8313-F78E7830EF20}" type="presParOf" srcId="{A82ABE33-DDDD-46EB-835B-005AD19D9CD4}" destId="{29F17004-E395-4BA1-B9CB-9030D9698BB7}" srcOrd="1" destOrd="0" presId="urn:microsoft.com/office/officeart/2005/8/layout/vList5"/>
    <dgm:cxn modelId="{9750C8D2-D501-43A6-A03D-5678AECC0ACC}" type="presParOf" srcId="{49565663-46AC-44FA-8638-0FFF41FFDD94}" destId="{D0CFAEBD-8D6B-4E9B-81EA-F34EA0418AAE}" srcOrd="1" destOrd="0" presId="urn:microsoft.com/office/officeart/2005/8/layout/vList5"/>
    <dgm:cxn modelId="{DCBB3EDB-2D86-41F8-A175-64E13CE6E8E5}" type="presParOf" srcId="{49565663-46AC-44FA-8638-0FFF41FFDD94}" destId="{65F73A1D-9D62-4BDF-ADF4-648B2C9919FA}" srcOrd="2" destOrd="0" presId="urn:microsoft.com/office/officeart/2005/8/layout/vList5"/>
    <dgm:cxn modelId="{5881B5BD-C061-4AE5-A246-70D2E309F0EE}" type="presParOf" srcId="{65F73A1D-9D62-4BDF-ADF4-648B2C9919FA}" destId="{69BC1975-0D66-45B7-88CA-175D245A8DBA}" srcOrd="0" destOrd="0" presId="urn:microsoft.com/office/officeart/2005/8/layout/vList5"/>
    <dgm:cxn modelId="{12DAC15A-0BAD-46C3-83FF-BBC175A704D0}" type="presParOf" srcId="{65F73A1D-9D62-4BDF-ADF4-648B2C9919FA}" destId="{5FB4D26D-D00D-416C-AD45-DB0FEB807D9A}" srcOrd="1" destOrd="0" presId="urn:microsoft.com/office/officeart/2005/8/layout/vList5"/>
    <dgm:cxn modelId="{E0031ADD-94DA-41C8-842E-A2C441F2EA94}" type="presParOf" srcId="{49565663-46AC-44FA-8638-0FFF41FFDD94}" destId="{6ACA61AD-C513-4F6D-9EE0-C0D407235876}" srcOrd="3" destOrd="0" presId="urn:microsoft.com/office/officeart/2005/8/layout/vList5"/>
    <dgm:cxn modelId="{3A3F0857-F234-46CE-BA0E-0438F76D0F74}" type="presParOf" srcId="{49565663-46AC-44FA-8638-0FFF41FFDD94}" destId="{326502A3-FB72-4A03-A9E9-5175872424D7}" srcOrd="4" destOrd="0" presId="urn:microsoft.com/office/officeart/2005/8/layout/vList5"/>
    <dgm:cxn modelId="{A533510E-9807-48E7-900A-E79FC9FFC58E}" type="presParOf" srcId="{326502A3-FB72-4A03-A9E9-5175872424D7}" destId="{29DB553E-68CA-4B04-896F-13CA3904BBAA}" srcOrd="0" destOrd="0" presId="urn:microsoft.com/office/officeart/2005/8/layout/vList5"/>
    <dgm:cxn modelId="{361020D8-3BBD-40E8-BAB8-B9C9AD325D8D}" type="presParOf" srcId="{326502A3-FB72-4A03-A9E9-5175872424D7}" destId="{61348FF6-2322-447C-BC8C-117816D4C0D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2000" b="1" dirty="0" smtClean="0">
              <a:effectLst>
                <a:outerShdw blurRad="38100" dist="38100" dir="2700000" algn="tl">
                  <a:srgbClr val="000000">
                    <a:alpha val="43137"/>
                  </a:srgbClr>
                </a:outerShdw>
              </a:effectLst>
              <a:latin typeface="Arial" pitchFamily="34" charset="0"/>
              <a:cs typeface="Arial" pitchFamily="34" charset="0"/>
            </a:rPr>
            <a:t>“</a:t>
          </a:r>
          <a:r>
            <a:rPr lang="en-GB" altLang="ja-JP" sz="2000" b="1" dirty="0" err="1" smtClean="0">
              <a:effectLst>
                <a:outerShdw blurRad="38100" dist="38100" dir="2700000" algn="tl">
                  <a:srgbClr val="000000">
                    <a:alpha val="43137"/>
                  </a:srgbClr>
                </a:outerShdw>
              </a:effectLst>
              <a:latin typeface="Arial" pitchFamily="34" charset="0"/>
              <a:cs typeface="Arial" pitchFamily="34" charset="0"/>
            </a:rPr>
            <a:t>Mesure</a:t>
          </a:r>
          <a:r>
            <a:rPr lang="en-GB" altLang="ja-JP" sz="2000" b="1" dirty="0" smtClean="0">
              <a:effectLst>
                <a:outerShdw blurRad="38100" dist="38100" dir="2700000" algn="tl">
                  <a:srgbClr val="000000">
                    <a:alpha val="43137"/>
                  </a:srgbClr>
                </a:outerShdw>
              </a:effectLst>
              <a:latin typeface="Arial" pitchFamily="34" charset="0"/>
              <a:cs typeface="Arial" pitchFamily="34" charset="0"/>
            </a:rPr>
            <a:t> </a:t>
          </a:r>
          <a:r>
            <a:rPr lang="en-GB" altLang="ja-JP" sz="2000" b="1" dirty="0" err="1" smtClean="0">
              <a:effectLst>
                <a:outerShdw blurRad="38100" dist="38100" dir="2700000" algn="tl">
                  <a:srgbClr val="000000">
                    <a:alpha val="43137"/>
                  </a:srgbClr>
                </a:outerShdw>
              </a:effectLst>
              <a:latin typeface="Arial" pitchFamily="34" charset="0"/>
              <a:cs typeface="Arial" pitchFamily="34" charset="0"/>
            </a:rPr>
            <a:t>provisoire</a:t>
          </a:r>
          <a:r>
            <a:rPr lang="en-US" altLang="ja-JP" sz="2000" b="1" dirty="0" smtClean="0">
              <a:effectLst>
                <a:outerShdw blurRad="38100" dist="38100" dir="2700000" algn="tl">
                  <a:srgbClr val="000000">
                    <a:alpha val="43137"/>
                  </a:srgbClr>
                </a:outerShdw>
              </a:effectLst>
              <a:latin typeface="Arial" pitchFamily="34" charset="0"/>
              <a:cs typeface="Arial" pitchFamily="34" charset="0"/>
            </a:rPr>
            <a:t>”: </a:t>
          </a:r>
          <a:endParaRPr lang="en-US" altLang="ja-JP" sz="2000" b="1" dirty="0">
            <a:effectLst>
              <a:outerShdw blurRad="38100" dist="38100" dir="2700000" algn="tl">
                <a:srgbClr val="000000">
                  <a:alpha val="43137"/>
                </a:srgbClr>
              </a:outerShdw>
            </a:effectLst>
            <a:latin typeface="Arial" pitchFamily="34" charset="0"/>
            <a:cs typeface="Arial" pitchFamily="34" charset="0"/>
          </a:endParaRPr>
        </a:p>
        <a:p>
          <a:pPr algn="l"/>
          <a:r>
            <a:rPr lang="en-US" altLang="ja-JP" sz="2000" dirty="0" smtClean="0">
              <a:effectLst>
                <a:outerShdw blurRad="38100" dist="38100" dir="2700000" algn="tl">
                  <a:srgbClr val="000000">
                    <a:alpha val="43137"/>
                  </a:srgbClr>
                </a:outerShdw>
              </a:effectLst>
              <a:latin typeface="Arial" pitchFamily="34" charset="0"/>
              <a:cs typeface="Arial" pitchFamily="34" charset="0"/>
            </a:rPr>
            <a:t>“</a:t>
          </a:r>
          <a:r>
            <a:rPr lang="en-GB" sz="2000" strike="sngStrike" dirty="0" smtClean="0"/>
            <a:t>A</a:t>
          </a:r>
          <a:r>
            <a:rPr lang="en-GB" sz="2000" dirty="0" smtClean="0"/>
            <a:t> </a:t>
          </a:r>
          <a:r>
            <a:rPr lang="en-GB" sz="2000" b="1" strike="sngStrike" dirty="0" smtClean="0"/>
            <a:t>phytosanitary regulation</a:t>
          </a:r>
          <a:r>
            <a:rPr lang="en-GB" sz="2000" b="1" dirty="0" smtClean="0"/>
            <a:t> </a:t>
          </a:r>
          <a:r>
            <a:rPr lang="en-GB" sz="2000" b="1" dirty="0" err="1" smtClean="0"/>
            <a:t>Une</a:t>
          </a:r>
          <a:r>
            <a:rPr lang="en-GB" sz="2000" b="1" dirty="0" smtClean="0"/>
            <a:t> </a:t>
          </a:r>
          <a:r>
            <a:rPr lang="fr-FR" sz="2000" b="1" dirty="0" smtClean="0"/>
            <a:t>règlementation ou procédure officielle temporaire visant à empêcher l'entrée, l'établissement ou la dissémination d'un organisme nuisible, mise en place </a:t>
          </a:r>
          <a:r>
            <a:rPr lang="en-GB" sz="2000" strike="sngStrike" dirty="0" smtClean="0"/>
            <a:t>established</a:t>
          </a:r>
          <a:r>
            <a:rPr lang="en-GB" sz="2000" dirty="0" smtClean="0"/>
            <a:t> </a:t>
          </a:r>
          <a:r>
            <a:rPr lang="fr-FR" sz="2000" dirty="0" smtClean="0"/>
            <a:t>sans justification technique complète en raison du manque actuel d'informations adéquates. et</a:t>
          </a:r>
          <a:r>
            <a:rPr lang="en-GB" sz="2000" dirty="0" smtClean="0"/>
            <a:t> </a:t>
          </a:r>
          <a:r>
            <a:rPr lang="en-GB" sz="2000" strike="sngStrike" dirty="0"/>
            <a:t>A </a:t>
          </a:r>
          <a:r>
            <a:rPr lang="en-GB" sz="2000" b="1" strike="sngStrike" dirty="0"/>
            <a:t>provisional measure</a:t>
          </a:r>
          <a:r>
            <a:rPr lang="en-GB" sz="2000" dirty="0"/>
            <a:t> </a:t>
          </a:r>
          <a:r>
            <a:rPr lang="fr-FR" sz="2000" dirty="0" smtClean="0"/>
            <a:t>fait l'objet d'un examen périodique et d'une justification technique complète dès que possible </a:t>
          </a:r>
          <a:r>
            <a:rPr lang="fr-FR" sz="1800" dirty="0" smtClean="0"/>
            <a:t>»</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fr-FR" sz="2000" i="0" dirty="0" smtClean="0">
              <a:solidFill>
                <a:schemeClr val="tx1"/>
              </a:solidFill>
              <a:effectLst/>
              <a:latin typeface="+mn-lt"/>
              <a:ea typeface="+mn-ea"/>
              <a:cs typeface="+mn-cs"/>
            </a:rPr>
            <a:t>Le terme «réglementation phytosanitaire» est remplacé par «règle officielle temporaire» afin de souligner qu'une mesure provisoire est de nature temporaire; la règle englobe la législation, la réglementation, la loi, etc.; en outre, la règle ou la procédure est officielle puisqu'elle est établie, autorisée ou exécutée par l'ONPV</a:t>
          </a:r>
          <a:endParaRPr lang="en-US" sz="20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59E82F8-45C0-4653-BA77-8C19C7A0D1A6}">
      <dgm:prSet custT="1"/>
      <dgm:spPr/>
      <dgm:t>
        <a:bodyPr/>
        <a:lstStyle/>
        <a:p>
          <a:r>
            <a:rPr lang="fr-FR" sz="2000" i="0" dirty="0">
              <a:solidFill>
                <a:schemeClr val="tx1"/>
              </a:solidFill>
              <a:effectLst/>
              <a:latin typeface="+mn-lt"/>
              <a:ea typeface="+mn-ea"/>
              <a:cs typeface="+mn-cs"/>
            </a:rPr>
            <a:t>Le texte « pour empêcher l'entrée, l'établissement ou la dissémination d'un organisme nuisible » qualifie la nature phytosanitaire et l'intention de la règle ou de la procédure</a:t>
          </a:r>
          <a:endParaRPr lang="en-GB" sz="2000" i="0" dirty="0">
            <a:solidFill>
              <a:schemeClr val="tx1"/>
            </a:solidFill>
            <a:effectLst/>
            <a:latin typeface="+mn-lt"/>
            <a:ea typeface="+mn-ea"/>
            <a:cs typeface="+mn-cs"/>
          </a:endParaRPr>
        </a:p>
      </dgm:t>
    </dgm:pt>
    <dgm:pt modelId="{548493F3-1460-4B0C-BB22-A1E8D4922D58}" type="parTrans" cxnId="{EEA293A7-E814-4511-80DF-8C2796124E67}">
      <dgm:prSet/>
      <dgm:spPr/>
      <dgm:t>
        <a:bodyPr/>
        <a:lstStyle/>
        <a:p>
          <a:endParaRPr lang="en-GB"/>
        </a:p>
      </dgm:t>
    </dgm:pt>
    <dgm:pt modelId="{8CD78983-2CF6-45FD-858D-9205A0824847}" type="sibTrans" cxnId="{EEA293A7-E814-4511-80DF-8C2796124E67}">
      <dgm:prSet/>
      <dgm:spPr/>
      <dgm:t>
        <a:bodyPr/>
        <a:lstStyle/>
        <a:p>
          <a:endParaRPr lang="en-GB"/>
        </a:p>
      </dgm:t>
    </dgm:pt>
    <dgm:pt modelId="{E7FB716F-E375-47A7-9CA4-EB626110785C}">
      <dgm:prSet custT="1"/>
      <dgm:spPr/>
      <dgm:t>
        <a:bodyPr/>
        <a:lstStyle/>
        <a:p>
          <a:r>
            <a:rPr lang="fr-FR" sz="2000" i="0" dirty="0">
              <a:solidFill>
                <a:schemeClr val="tx1"/>
              </a:solidFill>
              <a:effectLst/>
              <a:latin typeface="+mn-lt"/>
              <a:ea typeface="+mn-ea"/>
              <a:cs typeface="+mn-cs"/>
            </a:rPr>
            <a:t>Le terme « établi » est remplacé par « mis en place » afin de renforcer davantage le caractère temporaire de la mesure ; « établi » indiquerait qu'une règle est établie à titre permanent, ce qui n'est pas le cas pour la mesure provisoire.</a:t>
          </a:r>
          <a:endParaRPr lang="en-GB" sz="2000" i="0" dirty="0">
            <a:solidFill>
              <a:schemeClr val="tx1"/>
            </a:solidFill>
            <a:effectLst/>
            <a:latin typeface="+mn-lt"/>
            <a:ea typeface="+mn-ea"/>
            <a:cs typeface="+mn-cs"/>
          </a:endParaRPr>
        </a:p>
      </dgm:t>
    </dgm:pt>
    <dgm:pt modelId="{E0B51A56-D150-4728-93D6-70B7EDC28D8B}" type="parTrans" cxnId="{7517AFCB-2E40-49A5-B0A0-6450BDFDE57D}">
      <dgm:prSet/>
      <dgm:spPr/>
      <dgm:t>
        <a:bodyPr/>
        <a:lstStyle/>
        <a:p>
          <a:endParaRPr lang="en-GB"/>
        </a:p>
      </dgm:t>
    </dgm:pt>
    <dgm:pt modelId="{DD469D9F-BF4D-4735-AE10-77DF225F5F16}" type="sibTrans" cxnId="{7517AFCB-2E40-49A5-B0A0-6450BDFDE57D}">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0000" custLinFactNeighborX="49" custLinFactNeighborY="661">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7BF6E803-4B7F-4815-A992-6F314FC6B51F}" type="presOf" srcId="{059E82F8-45C0-4653-BA77-8C19C7A0D1A6}" destId="{43050ECD-A3E9-4C47-8FE6-BEA6034E9946}" srcOrd="0" destOrd="1" presId="urn:microsoft.com/office/officeart/2005/8/layout/hList1"/>
    <dgm:cxn modelId="{F073F54C-836F-467D-8748-B6B65F64BB19}" type="presOf" srcId="{5E1F010D-719A-4457-87E8-5D7769197D3B}" destId="{0BFA647E-92FE-45E0-AE06-ABD504F6682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A8B25256-9F67-4BA5-830D-82BA70E293AF}" type="presOf" srcId="{E7FB716F-E375-47A7-9CA4-EB626110785C}" destId="{43050ECD-A3E9-4C47-8FE6-BEA6034E9946}" srcOrd="0" destOrd="2" presId="urn:microsoft.com/office/officeart/2005/8/layout/hList1"/>
    <dgm:cxn modelId="{EEA293A7-E814-4511-80DF-8C2796124E67}" srcId="{3353E323-CB19-43FF-8D69-18AB74F7A767}" destId="{059E82F8-45C0-4653-BA77-8C19C7A0D1A6}" srcOrd="1" destOrd="0" parTransId="{548493F3-1460-4B0C-BB22-A1E8D4922D58}" sibTransId="{8CD78983-2CF6-45FD-858D-9205A0824847}"/>
    <dgm:cxn modelId="{C6AC7C37-8BB7-4FD9-B753-9D3B55213F3D}" type="presOf" srcId="{3353E323-CB19-43FF-8D69-18AB74F7A767}" destId="{E930BD52-F34E-4EBD-9A9B-C7DEB21F1E79}" srcOrd="0" destOrd="0" presId="urn:microsoft.com/office/officeart/2005/8/layout/hList1"/>
    <dgm:cxn modelId="{7517AFCB-2E40-49A5-B0A0-6450BDFDE57D}" srcId="{3353E323-CB19-43FF-8D69-18AB74F7A767}" destId="{E7FB716F-E375-47A7-9CA4-EB626110785C}" srcOrd="2" destOrd="0" parTransId="{E0B51A56-D150-4728-93D6-70B7EDC28D8B}" sibTransId="{DD469D9F-BF4D-4735-AE10-77DF225F5F16}"/>
    <dgm:cxn modelId="{C09E3230-DA37-45BA-9E7C-A0D67CF10BD4}" type="presOf" srcId="{E496333F-73E3-4416-ACEB-781E2589BD07}" destId="{43050ECD-A3E9-4C47-8FE6-BEA6034E9946}" srcOrd="0" destOrd="0" presId="urn:microsoft.com/office/officeart/2005/8/layout/hList1"/>
    <dgm:cxn modelId="{0F2620B3-4E83-4D80-AE6F-9DE22146BBFE}" type="presParOf" srcId="{0BFA647E-92FE-45E0-AE06-ABD504F66826}" destId="{C9D697EF-FE5C-402C-830B-CCDCAD89BBD3}" srcOrd="0" destOrd="0" presId="urn:microsoft.com/office/officeart/2005/8/layout/hList1"/>
    <dgm:cxn modelId="{3A882768-A9AF-452C-8A49-257115E2167B}" type="presParOf" srcId="{C9D697EF-FE5C-402C-830B-CCDCAD89BBD3}" destId="{E930BD52-F34E-4EBD-9A9B-C7DEB21F1E79}" srcOrd="0" destOrd="0" presId="urn:microsoft.com/office/officeart/2005/8/layout/hList1"/>
    <dgm:cxn modelId="{54F3ABF1-A5F2-4164-9903-C7708E08768E}"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2200" b="1" dirty="0">
              <a:effectLst>
                <a:outerShdw blurRad="38100" dist="38100" dir="2700000" algn="tl">
                  <a:srgbClr val="000000">
                    <a:alpha val="43137"/>
                  </a:srgbClr>
                </a:outerShdw>
              </a:effectLst>
              <a:latin typeface="Arial" pitchFamily="34" charset="0"/>
              <a:cs typeface="Arial" pitchFamily="34" charset="0"/>
            </a:rPr>
            <a:t>“</a:t>
          </a:r>
          <a:r>
            <a:rPr lang="en-GB" sz="2200" b="1" dirty="0">
              <a:effectLst>
                <a:outerShdw blurRad="38100" dist="38100" dir="2700000" algn="tl">
                  <a:srgbClr val="000000">
                    <a:alpha val="43137"/>
                  </a:srgbClr>
                </a:outerShdw>
              </a:effectLst>
            </a:rPr>
            <a:t>Inspection</a:t>
          </a:r>
          <a:r>
            <a:rPr lang="en-US" altLang="ja-JP" sz="2200" b="1" dirty="0">
              <a:effectLst>
                <a:outerShdw blurRad="38100" dist="38100" dir="2700000" algn="tl">
                  <a:srgbClr val="000000">
                    <a:alpha val="43137"/>
                  </a:srgbClr>
                </a:outerShdw>
              </a:effectLst>
              <a:latin typeface="Arial" pitchFamily="34" charset="0"/>
              <a:cs typeface="Arial" pitchFamily="34" charset="0"/>
            </a:rPr>
            <a:t>”: </a:t>
          </a:r>
        </a:p>
        <a:p>
          <a:pPr algn="l"/>
          <a:r>
            <a:rPr lang="en-US" altLang="ja-JP" sz="2200" b="1" dirty="0" smtClean="0">
              <a:effectLst>
                <a:outerShdw blurRad="38100" dist="38100" dir="2700000" algn="tl">
                  <a:srgbClr val="000000">
                    <a:alpha val="43137"/>
                  </a:srgbClr>
                </a:outerShdw>
              </a:effectLst>
              <a:latin typeface="Arial" pitchFamily="34" charset="0"/>
              <a:cs typeface="Arial" pitchFamily="34" charset="0"/>
            </a:rPr>
            <a:t>“E</a:t>
          </a:r>
          <a:r>
            <a:rPr lang="fr-FR" sz="2200" b="1" dirty="0" err="1" smtClean="0"/>
            <a:t>xamen</a:t>
          </a:r>
          <a:r>
            <a:rPr lang="fr-FR" sz="2200" b="1" dirty="0" smtClean="0"/>
            <a:t> visuel officiel des végétaux, produits végétaux ou autres articles réglementés pour déterminer si des organismes nuisibles sont présents ou pour</a:t>
          </a:r>
          <a:r>
            <a:rPr lang="en-GB" sz="2200" strike="sngStrike" dirty="0" smtClean="0"/>
            <a:t> determiner la </a:t>
          </a:r>
          <a:r>
            <a:rPr lang="en-GB" sz="2200" strike="sngStrike" dirty="0" err="1" smtClean="0"/>
            <a:t>conformité</a:t>
          </a:r>
          <a:r>
            <a:rPr lang="en-GB" sz="2200" strike="sngStrike" dirty="0" smtClean="0"/>
            <a:t> </a:t>
          </a:r>
          <a:r>
            <a:rPr lang="fr-FR" sz="2200" u="sng" strike="noStrike" dirty="0" smtClean="0"/>
            <a:t>vérifier la conformité</a:t>
          </a:r>
          <a:r>
            <a:rPr lang="fr-FR" sz="2200" strike="noStrike" dirty="0" smtClean="0"/>
            <a:t> aux exigences phytosanitaires</a:t>
          </a:r>
          <a:r>
            <a:rPr lang="en-GB" sz="2200" b="1" strike="sngStrike" dirty="0" smtClean="0"/>
            <a:t>regulations</a:t>
          </a:r>
          <a:r>
            <a:rPr lang="en-US" altLang="ja-JP" sz="2200" strike="noStrike" dirty="0">
              <a:effectLst>
                <a:outerShdw blurRad="38100" dist="38100" dir="2700000" algn="tl">
                  <a:srgbClr val="000000">
                    <a:alpha val="43137"/>
                  </a:srgbClr>
                </a:outerShdw>
              </a:effectLst>
              <a:latin typeface="Arial" pitchFamily="34" charset="0"/>
              <a:cs typeface="Arial" pitchFamily="34" charset="0"/>
            </a:rPr>
            <a:t>”</a:t>
          </a:r>
          <a:endParaRPr lang="en-US" sz="22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fr-FR" sz="2000" dirty="0" smtClean="0">
              <a:solidFill>
                <a:schemeClr val="tx1"/>
              </a:solidFill>
              <a:effectLst/>
              <a:latin typeface="+mn-lt"/>
              <a:ea typeface="+mn-ea"/>
              <a:cs typeface="+mn-cs"/>
            </a:rPr>
            <a:t>À travers l'article VII.2f de la Convention et la définition de « procédure de conformité (pour un envoi) », les termes « conformité » sont liés aux envois, et les « Recommandations générales sur l'utilisation des termes dans les NIMP » stipulent que « conformité » doit être utilisé dans d'autres cas. L'inspection ayant un champ d'application plus large que les seuls envois, « conformité » est donc </a:t>
          </a:r>
          <a:r>
            <a:rPr lang="fr-FR" sz="2000" dirty="0" smtClean="0">
              <a:solidFill>
                <a:schemeClr val="tx1"/>
              </a:solidFill>
              <a:effectLst/>
              <a:latin typeface="+mn-lt"/>
              <a:ea typeface="+mn-ea"/>
              <a:cs typeface="+mn-cs"/>
            </a:rPr>
            <a:t>substitué»</a:t>
          </a:r>
          <a:endParaRPr lang="en-US" sz="20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F9C24754-3EEA-4FE9-807D-E310FC0F7E86}">
      <dgm:prSet custT="1"/>
      <dgm:spPr/>
      <dgm:t>
        <a:bodyPr/>
        <a:lstStyle/>
        <a:p>
          <a:r>
            <a:rPr lang="fr-FR" sz="2000" dirty="0">
              <a:solidFill>
                <a:schemeClr val="tx1"/>
              </a:solidFill>
              <a:effectLst/>
              <a:latin typeface="+mn-lt"/>
              <a:ea typeface="+mn-ea"/>
              <a:cs typeface="+mn-cs"/>
            </a:rPr>
            <a:t>Le mot « déterminer » est remplacé par « vérifier » pour refléter le changement de « </a:t>
          </a:r>
          <a:r>
            <a:rPr lang="fr-FR" sz="2000" dirty="0" smtClean="0">
              <a:solidFill>
                <a:schemeClr val="tx1"/>
              </a:solidFill>
              <a:effectLst/>
              <a:latin typeface="+mn-lt"/>
              <a:ea typeface="+mn-ea"/>
              <a:cs typeface="+mn-cs"/>
            </a:rPr>
            <a:t>conformité»</a:t>
          </a:r>
          <a:endParaRPr lang="en-GB" sz="2000" dirty="0">
            <a:solidFill>
              <a:schemeClr val="tx1"/>
            </a:solidFill>
            <a:effectLst/>
            <a:latin typeface="+mn-lt"/>
            <a:ea typeface="+mn-ea"/>
            <a:cs typeface="+mn-cs"/>
          </a:endParaRPr>
        </a:p>
      </dgm:t>
    </dgm:pt>
    <dgm:pt modelId="{AC5C3D24-88FB-4074-8A30-8E715AC14BAC}" type="parTrans" cxnId="{204DB3A7-1884-4FA0-AC6E-A07283A2276A}">
      <dgm:prSet/>
      <dgm:spPr/>
      <dgm:t>
        <a:bodyPr/>
        <a:lstStyle/>
        <a:p>
          <a:endParaRPr lang="en-GB"/>
        </a:p>
      </dgm:t>
    </dgm:pt>
    <dgm:pt modelId="{8DAB026D-B03C-4B1B-BEE8-B31360167073}" type="sibTrans" cxnId="{204DB3A7-1884-4FA0-AC6E-A07283A2276A}">
      <dgm:prSet/>
      <dgm:spPr/>
      <dgm:t>
        <a:bodyPr/>
        <a:lstStyle/>
        <a:p>
          <a:endParaRPr lang="en-GB"/>
        </a:p>
      </dgm:t>
    </dgm:pt>
    <dgm:pt modelId="{E028823D-E566-4E84-944C-06C9866118F7}">
      <dgm:prSet custT="1"/>
      <dgm:spPr/>
      <dgm:t>
        <a:bodyPr/>
        <a:lstStyle/>
        <a:p>
          <a:r>
            <a:rPr lang="fr-FR" sz="2000" dirty="0">
              <a:solidFill>
                <a:schemeClr val="tx1"/>
              </a:solidFill>
              <a:effectLst/>
              <a:latin typeface="+mn-lt"/>
              <a:ea typeface="+mn-ea"/>
              <a:cs typeface="+mn-cs"/>
            </a:rPr>
            <a:t>Le terme « réglementations » est remplacé par « exigences », car les réglementations phytosanitaires se situent à un niveau supérieur et font référence aux organismes nuisibles réglementés. Cependant, l'inspection peut être effectuée dans des scénarios autres qu'à l'importation, comme sur le lieu de production ou sur le site de production ou à l'exportation, et l'inspection dans de tels scénarios peut ne pas toujours être liée à des organismes nuisibles réglementés.</a:t>
          </a:r>
          <a:endParaRPr lang="en-GB" sz="2000" dirty="0">
            <a:solidFill>
              <a:schemeClr val="tx1"/>
            </a:solidFill>
            <a:effectLst/>
            <a:latin typeface="+mn-lt"/>
            <a:ea typeface="+mn-ea"/>
            <a:cs typeface="+mn-cs"/>
          </a:endParaRPr>
        </a:p>
      </dgm:t>
    </dgm:pt>
    <dgm:pt modelId="{6F0E39A1-3B0D-441C-81E6-FF28EB43E408}" type="parTrans" cxnId="{400C0AA3-2167-4AC4-9B9E-053CEF989097}">
      <dgm:prSet/>
      <dgm:spPr/>
      <dgm:t>
        <a:bodyPr/>
        <a:lstStyle/>
        <a:p>
          <a:endParaRPr lang="en-GB"/>
        </a:p>
      </dgm:t>
    </dgm:pt>
    <dgm:pt modelId="{1CE71ADD-F848-4C1A-ACA8-FA853413EA25}" type="sibTrans" cxnId="{400C0AA3-2167-4AC4-9B9E-053CEF989097}">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A85A2162-2EAC-4B35-B1A7-5EA86BBCF67A}" type="presOf" srcId="{E028823D-E566-4E84-944C-06C9866118F7}" destId="{43050ECD-A3E9-4C47-8FE6-BEA6034E9946}" srcOrd="0" destOrd="2" presId="urn:microsoft.com/office/officeart/2005/8/layout/hList1"/>
    <dgm:cxn modelId="{204DB3A7-1884-4FA0-AC6E-A07283A2276A}" srcId="{3353E323-CB19-43FF-8D69-18AB74F7A767}" destId="{F9C24754-3EEA-4FE9-807D-E310FC0F7E86}" srcOrd="1" destOrd="0" parTransId="{AC5C3D24-88FB-4074-8A30-8E715AC14BAC}" sibTransId="{8DAB026D-B03C-4B1B-BEE8-B31360167073}"/>
    <dgm:cxn modelId="{400C0AA3-2167-4AC4-9B9E-053CEF989097}" srcId="{3353E323-CB19-43FF-8D69-18AB74F7A767}" destId="{E028823D-E566-4E84-944C-06C9866118F7}" srcOrd="2" destOrd="0" parTransId="{6F0E39A1-3B0D-441C-81E6-FF28EB43E408}" sibTransId="{1CE71ADD-F848-4C1A-ACA8-FA853413EA25}"/>
    <dgm:cxn modelId="{A3A312FC-7A5D-4CE9-A79B-EA2F66739AC2}" type="presOf" srcId="{E496333F-73E3-4416-ACEB-781E2589BD07}" destId="{43050ECD-A3E9-4C47-8FE6-BEA6034E9946}" srcOrd="0" destOrd="0" presId="urn:microsoft.com/office/officeart/2005/8/layout/hList1"/>
    <dgm:cxn modelId="{67588E79-A125-47D2-8F2D-588491DC7DAD}" type="presOf" srcId="{5E1F010D-719A-4457-87E8-5D7769197D3B}" destId="{0BFA647E-92FE-45E0-AE06-ABD504F66826}" srcOrd="0" destOrd="0" presId="urn:microsoft.com/office/officeart/2005/8/layout/hList1"/>
    <dgm:cxn modelId="{FF609D78-C360-49BD-9E59-6E33E3747DD2}" type="presOf" srcId="{F9C24754-3EEA-4FE9-807D-E310FC0F7E86}" destId="{43050ECD-A3E9-4C47-8FE6-BEA6034E9946}" srcOrd="0" destOrd="1" presId="urn:microsoft.com/office/officeart/2005/8/layout/hList1"/>
    <dgm:cxn modelId="{52E017EC-CC03-49C1-85A9-7805048C15CC}" type="presOf" srcId="{3353E323-CB19-43FF-8D69-18AB74F7A767}" destId="{E930BD52-F34E-4EBD-9A9B-C7DEB21F1E79}" srcOrd="0" destOrd="0" presId="urn:microsoft.com/office/officeart/2005/8/layout/hList1"/>
    <dgm:cxn modelId="{5B017FFB-B709-4517-A653-2B822314924D}" type="presParOf" srcId="{0BFA647E-92FE-45E0-AE06-ABD504F66826}" destId="{C9D697EF-FE5C-402C-830B-CCDCAD89BBD3}" srcOrd="0" destOrd="0" presId="urn:microsoft.com/office/officeart/2005/8/layout/hList1"/>
    <dgm:cxn modelId="{AB095694-8C75-4DDF-A041-3F98FA6B720C}" type="presParOf" srcId="{C9D697EF-FE5C-402C-830B-CCDCAD89BBD3}" destId="{E930BD52-F34E-4EBD-9A9B-C7DEB21F1E79}" srcOrd="0" destOrd="0" presId="urn:microsoft.com/office/officeart/2005/8/layout/hList1"/>
    <dgm:cxn modelId="{C964B662-BA6B-42E8-8FE0-B4171C488391}"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2200" b="1" dirty="0">
              <a:effectLst>
                <a:outerShdw blurRad="38100" dist="38100" dir="2700000" algn="tl">
                  <a:srgbClr val="000000">
                    <a:alpha val="43137"/>
                  </a:srgbClr>
                </a:outerShdw>
              </a:effectLst>
              <a:latin typeface="Arial" pitchFamily="34" charset="0"/>
              <a:cs typeface="Arial" pitchFamily="34" charset="0"/>
            </a:rPr>
            <a:t>“</a:t>
          </a:r>
          <a:r>
            <a:rPr lang="en-GB" altLang="ja-JP" sz="2200" b="1" noProof="0" dirty="0" smtClean="0">
              <a:effectLst>
                <a:outerShdw blurRad="38100" dist="38100" dir="2700000" algn="tl">
                  <a:srgbClr val="000000">
                    <a:alpha val="43137"/>
                  </a:srgbClr>
                </a:outerShdw>
              </a:effectLst>
              <a:latin typeface="Arial" pitchFamily="34" charset="0"/>
              <a:cs typeface="Arial" pitchFamily="34" charset="0"/>
            </a:rPr>
            <a:t>T</a:t>
          </a:r>
          <a:r>
            <a:rPr lang="en-GB" sz="2200" b="1" noProof="0" dirty="0" smtClean="0">
              <a:effectLst>
                <a:outerShdw blurRad="38100" dist="38100" dir="2700000" algn="tl">
                  <a:srgbClr val="000000">
                    <a:alpha val="43137"/>
                  </a:srgbClr>
                </a:outerShdw>
              </a:effectLst>
            </a:rPr>
            <a:t>est</a:t>
          </a:r>
          <a:r>
            <a:rPr lang="en-US" altLang="ja-JP" sz="2200" b="1" dirty="0" smtClean="0">
              <a:effectLst>
                <a:outerShdw blurRad="38100" dist="38100" dir="2700000" algn="tl">
                  <a:srgbClr val="000000">
                    <a:alpha val="43137"/>
                  </a:srgbClr>
                </a:outerShdw>
              </a:effectLst>
              <a:latin typeface="Arial" pitchFamily="34" charset="0"/>
              <a:cs typeface="Arial" pitchFamily="34" charset="0"/>
            </a:rPr>
            <a:t>”: </a:t>
          </a:r>
          <a:endParaRPr lang="en-US" altLang="ja-JP" sz="2200" b="1" dirty="0">
            <a:effectLst>
              <a:outerShdw blurRad="38100" dist="38100" dir="2700000" algn="tl">
                <a:srgbClr val="000000">
                  <a:alpha val="43137"/>
                </a:srgbClr>
              </a:outerShdw>
            </a:effectLst>
            <a:latin typeface="Arial" pitchFamily="34" charset="0"/>
            <a:cs typeface="Arial" pitchFamily="34" charset="0"/>
          </a:endParaRPr>
        </a:p>
        <a:p>
          <a:pPr algn="l"/>
          <a:r>
            <a:rPr lang="en-US" altLang="ja-JP" sz="2200" dirty="0" smtClean="0">
              <a:effectLst>
                <a:outerShdw blurRad="38100" dist="38100" dir="2700000" algn="tl">
                  <a:srgbClr val="000000">
                    <a:alpha val="43137"/>
                  </a:srgbClr>
                </a:outerShdw>
              </a:effectLst>
              <a:latin typeface="Arial" pitchFamily="34" charset="0"/>
              <a:cs typeface="Arial" pitchFamily="34" charset="0"/>
            </a:rPr>
            <a:t>“</a:t>
          </a:r>
          <a:r>
            <a:rPr lang="fr-FR" altLang="ja-JP" sz="2200" dirty="0" smtClean="0">
              <a:effectLst>
                <a:outerShdw blurRad="38100" dist="38100" dir="2700000" algn="tl">
                  <a:srgbClr val="000000">
                    <a:alpha val="43137"/>
                  </a:srgbClr>
                </a:outerShdw>
              </a:effectLst>
              <a:latin typeface="Arial" pitchFamily="34" charset="0"/>
              <a:cs typeface="Arial" pitchFamily="34" charset="0"/>
            </a:rPr>
            <a:t>Examen </a:t>
          </a:r>
          <a:r>
            <a:rPr lang="fr-FR" altLang="ja-JP" sz="2200" b="1" dirty="0" smtClean="0">
              <a:effectLst>
                <a:outerShdw blurRad="38100" dist="38100" dir="2700000" algn="tl">
                  <a:srgbClr val="000000">
                    <a:alpha val="43137"/>
                  </a:srgbClr>
                </a:outerShdw>
              </a:effectLst>
              <a:latin typeface="Arial" pitchFamily="34" charset="0"/>
              <a:cs typeface="Arial" pitchFamily="34" charset="0"/>
            </a:rPr>
            <a:t>officiel</a:t>
          </a:r>
          <a:r>
            <a:rPr lang="fr-FR" altLang="ja-JP" sz="2200" dirty="0" smtClean="0">
              <a:effectLst>
                <a:outerShdw blurRad="38100" dist="38100" dir="2700000" algn="tl">
                  <a:srgbClr val="000000">
                    <a:alpha val="43137"/>
                  </a:srgbClr>
                </a:outerShdw>
              </a:effectLst>
              <a:latin typeface="Arial" pitchFamily="34" charset="0"/>
              <a:cs typeface="Arial" pitchFamily="34" charset="0"/>
            </a:rPr>
            <a:t> des </a:t>
          </a:r>
          <a:r>
            <a:rPr lang="fr-FR" altLang="ja-JP" sz="2200" b="1" dirty="0" smtClean="0">
              <a:effectLst>
                <a:outerShdw blurRad="38100" dist="38100" dir="2700000" algn="tl">
                  <a:srgbClr val="000000">
                    <a:alpha val="43137"/>
                  </a:srgbClr>
                </a:outerShdw>
              </a:effectLst>
              <a:latin typeface="Arial" pitchFamily="34" charset="0"/>
              <a:cs typeface="Arial" pitchFamily="34" charset="0"/>
            </a:rPr>
            <a:t>végétaux, produits végétaux </a:t>
          </a:r>
          <a:r>
            <a:rPr lang="fr-FR" altLang="ja-JP" sz="2200" dirty="0" smtClean="0">
              <a:effectLst>
                <a:outerShdw blurRad="38100" dist="38100" dir="2700000" algn="tl">
                  <a:srgbClr val="000000">
                    <a:alpha val="43137"/>
                  </a:srgbClr>
                </a:outerShdw>
              </a:effectLst>
              <a:latin typeface="Arial" pitchFamily="34" charset="0"/>
              <a:cs typeface="Arial" pitchFamily="34" charset="0"/>
            </a:rPr>
            <a:t>ou autres articles réglementés, autre que visuel, pour déterminer si des </a:t>
          </a:r>
          <a:r>
            <a:rPr lang="fr-FR" altLang="ja-JP" sz="2200" b="1" dirty="0" smtClean="0">
              <a:effectLst>
                <a:outerShdw blurRad="38100" dist="38100" dir="2700000" algn="tl">
                  <a:srgbClr val="000000">
                    <a:alpha val="43137"/>
                  </a:srgbClr>
                </a:outerShdw>
              </a:effectLst>
              <a:latin typeface="Arial" pitchFamily="34" charset="0"/>
              <a:cs typeface="Arial" pitchFamily="34" charset="0"/>
            </a:rPr>
            <a:t>organismes nuisibles </a:t>
          </a:r>
          <a:r>
            <a:rPr lang="fr-FR" altLang="ja-JP" sz="2200" dirty="0" smtClean="0">
              <a:effectLst>
                <a:outerShdw blurRad="38100" dist="38100" dir="2700000" algn="tl">
                  <a:srgbClr val="000000">
                    <a:alpha val="43137"/>
                  </a:srgbClr>
                </a:outerShdw>
              </a:effectLst>
              <a:latin typeface="Arial" pitchFamily="34" charset="0"/>
              <a:cs typeface="Arial" pitchFamily="34" charset="0"/>
            </a:rPr>
            <a:t>sont présents, identifier les organismes nuisibles ou</a:t>
          </a:r>
          <a:r>
            <a:rPr lang="en-GB" sz="2200" strike="sngStrike" dirty="0" smtClean="0"/>
            <a:t>determine </a:t>
          </a:r>
          <a:r>
            <a:rPr lang="en-GB" sz="2200" strike="sngStrike" dirty="0"/>
            <a:t>compliance</a:t>
          </a:r>
          <a:r>
            <a:rPr lang="en-GB" sz="2200" dirty="0"/>
            <a:t> </a:t>
          </a:r>
          <a:r>
            <a:rPr lang="fr-FR" sz="2200" dirty="0" smtClean="0"/>
            <a:t>vérifier la conformité aux exigences phytosanitaires spécifiques</a:t>
          </a:r>
          <a:r>
            <a:rPr lang="en-US" altLang="ja-JP" sz="2200" strike="noStrike" dirty="0" smtClean="0">
              <a:effectLst>
                <a:outerShdw blurRad="38100" dist="38100" dir="2700000" algn="tl">
                  <a:srgbClr val="000000">
                    <a:alpha val="43137"/>
                  </a:srgbClr>
                </a:outerShdw>
              </a:effectLst>
              <a:latin typeface="Arial" pitchFamily="34" charset="0"/>
              <a:cs typeface="Arial" pitchFamily="34" charset="0"/>
            </a:rPr>
            <a:t>”</a:t>
          </a:r>
          <a:endParaRPr lang="en-US" sz="22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fr-FR" sz="2200" dirty="0" smtClean="0">
              <a:solidFill>
                <a:schemeClr val="tx1"/>
              </a:solidFill>
              <a:effectLst/>
              <a:latin typeface="+mn-lt"/>
              <a:ea typeface="+mn-ea"/>
              <a:cs typeface="+mn-cs"/>
            </a:rPr>
            <a:t>À travers l'article VII.2f de la Convention et la définition de « procédure de respect (pour un envoi) », les termes « conformité » et « non-respect » sont liés aux envois, et les « Recommandations générales sur l'utilisation des termes dans les NIMP » stipule que « conformité » doit être utilisé dans d'autres cas. Le test ayant une portée plus large que les seuls envois, le terme « conformité » est donc </a:t>
          </a:r>
          <a:r>
            <a:rPr lang="fr-FR" sz="2200" dirty="0" smtClean="0">
              <a:solidFill>
                <a:schemeClr val="tx1"/>
              </a:solidFill>
              <a:effectLst/>
              <a:latin typeface="+mn-lt"/>
              <a:ea typeface="+mn-ea"/>
              <a:cs typeface="+mn-cs"/>
            </a:rPr>
            <a:t>remplacé»</a:t>
          </a:r>
          <a:endParaRPr lang="en-US" sz="22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A89EC9A-F5E6-4BED-AE2D-B9016BA6C536}">
      <dgm:prSet custT="1"/>
      <dgm:spPr/>
      <dgm:t>
        <a:bodyPr/>
        <a:lstStyle/>
        <a:p>
          <a:r>
            <a:rPr lang="fr-FR" sz="2200" dirty="0">
              <a:solidFill>
                <a:schemeClr val="tx1"/>
              </a:solidFill>
              <a:effectLst/>
              <a:latin typeface="+mn-lt"/>
              <a:ea typeface="+mn-ea"/>
              <a:cs typeface="+mn-cs"/>
            </a:rPr>
            <a:t>Le mot « déterminer » est remplacé par « vérifier » afin de souligner que dans le cas des tests, l'utilisation de méthodes et de technologies appropriées </a:t>
          </a:r>
          <a:r>
            <a:rPr lang="fr-FR" sz="2200" dirty="0" smtClean="0">
              <a:solidFill>
                <a:schemeClr val="tx1"/>
              </a:solidFill>
              <a:effectLst/>
              <a:latin typeface="+mn-lt"/>
              <a:ea typeface="+mn-ea"/>
              <a:cs typeface="+mn-cs"/>
            </a:rPr>
            <a:t>garantirait </a:t>
          </a:r>
          <a:r>
            <a:rPr lang="fr-FR" sz="2200" dirty="0">
              <a:solidFill>
                <a:schemeClr val="tx1"/>
              </a:solidFill>
              <a:effectLst/>
              <a:latin typeface="+mn-lt"/>
              <a:ea typeface="+mn-ea"/>
              <a:cs typeface="+mn-cs"/>
            </a:rPr>
            <a:t>que le résultat du test mène à une décision. Dans ce cas, le test est une action décisive, et l'utilisation du mot « vérifier » pour décrire l'action serait plus appropriée</a:t>
          </a:r>
          <a:endParaRPr lang="en-GB" sz="2200" dirty="0">
            <a:solidFill>
              <a:schemeClr val="tx1"/>
            </a:solidFill>
            <a:effectLst/>
            <a:latin typeface="+mn-lt"/>
            <a:ea typeface="+mn-ea"/>
            <a:cs typeface="+mn-cs"/>
          </a:endParaRPr>
        </a:p>
      </dgm:t>
    </dgm:pt>
    <dgm:pt modelId="{C5F81197-32F9-47CD-B556-FD0FC3E76B0A}" type="parTrans" cxnId="{BBF5B379-B8E6-485B-8D61-B5CA5EF77E0E}">
      <dgm:prSet/>
      <dgm:spPr/>
      <dgm:t>
        <a:bodyPr/>
        <a:lstStyle/>
        <a:p>
          <a:endParaRPr lang="en-GB"/>
        </a:p>
      </dgm:t>
    </dgm:pt>
    <dgm:pt modelId="{0E1E4A96-D959-43FA-A258-1B1FDADF58F6}" type="sibTrans" cxnId="{BBF5B379-B8E6-485B-8D61-B5CA5EF77E0E}">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n-GB"/>
        </a:p>
      </dgm:t>
    </dgm:pt>
  </dgm:ptLst>
  <dgm:cxnLst>
    <dgm:cxn modelId="{69F14E8A-BA9C-443C-93F6-945D4DD2A8CD}" type="presOf" srcId="{0A89EC9A-F5E6-4BED-AE2D-B9016BA6C536}" destId="{43050ECD-A3E9-4C47-8FE6-BEA6034E9946}" srcOrd="0" destOrd="1" presId="urn:microsoft.com/office/officeart/2005/8/layout/hList1"/>
    <dgm:cxn modelId="{BBF5B379-B8E6-485B-8D61-B5CA5EF77E0E}" srcId="{3353E323-CB19-43FF-8D69-18AB74F7A767}" destId="{0A89EC9A-F5E6-4BED-AE2D-B9016BA6C536}" srcOrd="1" destOrd="0" parTransId="{C5F81197-32F9-47CD-B556-FD0FC3E76B0A}" sibTransId="{0E1E4A96-D959-43FA-A258-1B1FDADF58F6}"/>
    <dgm:cxn modelId="{9518A0D1-C79A-4E4E-A9B5-DCA86F3820AB}" srcId="{5E1F010D-719A-4457-87E8-5D7769197D3B}" destId="{3353E323-CB19-43FF-8D69-18AB74F7A767}" srcOrd="0" destOrd="0" parTransId="{EEC5F49C-8AE3-4E2A-A215-8770DB5B82C1}" sibTransId="{5BC80C2B-A228-4D8A-8A84-A7B9DDD08700}"/>
    <dgm:cxn modelId="{19197098-A2C5-42E4-8801-118AB6D0A649}" type="presOf" srcId="{5E1F010D-719A-4457-87E8-5D7769197D3B}" destId="{0BFA647E-92FE-45E0-AE06-ABD504F66826}" srcOrd="0" destOrd="0" presId="urn:microsoft.com/office/officeart/2005/8/layout/hList1"/>
    <dgm:cxn modelId="{FD5CC7DB-3E0D-4434-9A8C-B01C8D771A76}" type="presOf" srcId="{3353E323-CB19-43FF-8D69-18AB74F7A767}" destId="{E930BD52-F34E-4EBD-9A9B-C7DEB21F1E79}" srcOrd="0" destOrd="0" presId="urn:microsoft.com/office/officeart/2005/8/layout/hList1"/>
    <dgm:cxn modelId="{19808BA8-7DE4-42CC-96C8-B4ABC7224225}" type="presOf" srcId="{E496333F-73E3-4416-ACEB-781E2589BD07}" destId="{43050ECD-A3E9-4C47-8FE6-BEA6034E9946}"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4813C7F4-6D92-4153-BA86-FAA0D48677AE}" type="presParOf" srcId="{0BFA647E-92FE-45E0-AE06-ABD504F66826}" destId="{C9D697EF-FE5C-402C-830B-CCDCAD89BBD3}" srcOrd="0" destOrd="0" presId="urn:microsoft.com/office/officeart/2005/8/layout/hList1"/>
    <dgm:cxn modelId="{843984C9-1D60-4BA4-AA74-C0223A3F9B7A}" type="presParOf" srcId="{C9D697EF-FE5C-402C-830B-CCDCAD89BBD3}" destId="{E930BD52-F34E-4EBD-9A9B-C7DEB21F1E79}" srcOrd="0" destOrd="0" presId="urn:microsoft.com/office/officeart/2005/8/layout/hList1"/>
    <dgm:cxn modelId="{73416F56-8EB1-47A1-8295-2FD433369342}"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1800" b="1" dirty="0" smtClean="0">
              <a:effectLst>
                <a:outerShdw blurRad="38100" dist="38100" dir="2700000" algn="tl">
                  <a:srgbClr val="000000">
                    <a:alpha val="43137"/>
                  </a:srgbClr>
                </a:outerShdw>
              </a:effectLst>
              <a:latin typeface="Arial" pitchFamily="34" charset="0"/>
              <a:cs typeface="Arial" pitchFamily="34" charset="0"/>
            </a:rPr>
            <a:t>“</a:t>
          </a:r>
          <a:r>
            <a:rPr lang="fr-FR" altLang="ja-JP" sz="1800" b="1" dirty="0" smtClean="0">
              <a:effectLst>
                <a:outerShdw blurRad="38100" dist="38100" dir="2700000" algn="tl">
                  <a:srgbClr val="000000">
                    <a:alpha val="43137"/>
                  </a:srgbClr>
                </a:outerShdw>
              </a:effectLst>
              <a:latin typeface="Arial" pitchFamily="34" charset="0"/>
              <a:cs typeface="Arial" pitchFamily="34" charset="0"/>
            </a:rPr>
            <a:t>Procédure de conformité (pour un envoi)</a:t>
          </a:r>
          <a:r>
            <a:rPr lang="en-US" altLang="ja-JP" sz="1800" b="1" dirty="0" smtClean="0">
              <a:effectLst>
                <a:outerShdw blurRad="38100" dist="38100" dir="2700000" algn="tl">
                  <a:srgbClr val="000000">
                    <a:alpha val="43137"/>
                  </a:srgbClr>
                </a:outerShdw>
              </a:effectLst>
              <a:latin typeface="Arial" pitchFamily="34" charset="0"/>
              <a:cs typeface="Arial" pitchFamily="34" charset="0"/>
            </a:rPr>
            <a:t>”: </a:t>
          </a:r>
          <a:endParaRPr lang="en-US" altLang="ja-JP" sz="1800" b="1" dirty="0">
            <a:effectLst>
              <a:outerShdw blurRad="38100" dist="38100" dir="2700000" algn="tl">
                <a:srgbClr val="000000">
                  <a:alpha val="43137"/>
                </a:srgbClr>
              </a:outerShdw>
            </a:effectLst>
            <a:latin typeface="Arial" pitchFamily="34" charset="0"/>
            <a:cs typeface="Arial" pitchFamily="34" charset="0"/>
          </a:endParaRPr>
        </a:p>
        <a:p>
          <a:pPr algn="l"/>
          <a:r>
            <a:rPr lang="en-US" altLang="ja-JP" sz="1800" dirty="0" smtClean="0">
              <a:effectLst>
                <a:outerShdw blurRad="38100" dist="38100" dir="2700000" algn="tl">
                  <a:srgbClr val="000000">
                    <a:alpha val="43137"/>
                  </a:srgbClr>
                </a:outerShdw>
              </a:effectLst>
              <a:latin typeface="Arial" pitchFamily="34" charset="0"/>
              <a:cs typeface="Arial" pitchFamily="34" charset="0"/>
            </a:rPr>
            <a:t>“</a:t>
          </a:r>
          <a:r>
            <a:rPr lang="en-GB" sz="1800" b="1" strike="sngStrike" dirty="0" err="1" smtClean="0"/>
            <a:t>Procédure</a:t>
          </a:r>
          <a:r>
            <a:rPr lang="en-GB" sz="1800" b="1" strike="sngStrike" dirty="0" smtClean="0"/>
            <a:t> </a:t>
          </a:r>
          <a:r>
            <a:rPr lang="en-GB" sz="1800" b="1" strike="sngStrike" dirty="0" err="1" smtClean="0"/>
            <a:t>officielle</a:t>
          </a:r>
          <a:r>
            <a:rPr lang="en-GB" sz="1800" b="1" strike="sngStrike" dirty="0" smtClean="0"/>
            <a:t> pour verify </a:t>
          </a:r>
          <a:r>
            <a:rPr lang="en-GB" sz="1800" b="1" strike="sngStrike" dirty="0" err="1" smtClean="0"/>
            <a:t>que</a:t>
          </a:r>
          <a:r>
            <a:rPr lang="en-GB" sz="1800" strike="noStrike" dirty="0" err="1" smtClean="0"/>
            <a:t>P</a:t>
          </a:r>
          <a:r>
            <a:rPr lang="fr-FR" sz="1800" strike="noStrike" dirty="0" err="1" smtClean="0"/>
            <a:t>rocessus</a:t>
          </a:r>
          <a:r>
            <a:rPr lang="fr-FR" sz="1800" strike="noStrike" dirty="0" smtClean="0"/>
            <a:t> </a:t>
          </a:r>
          <a:r>
            <a:rPr lang="fr-FR" sz="1800" b="1" strike="noStrike" dirty="0" smtClean="0"/>
            <a:t>officiel</a:t>
          </a:r>
          <a:r>
            <a:rPr lang="fr-FR" sz="1800" strike="noStrike" dirty="0" smtClean="0"/>
            <a:t> de contrôle des documents, vérification de l'intégrité de l'envoi et inspection ou essai des végétaux, produits végétaux ou autres articles réglementés pour vérifier si un envoi est conforme aux exigences phytosanitaires d'importation ou si des mesures phytosanitaires liées au transit ont été appliquées.</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fr-FR" sz="1800" i="0" dirty="0" smtClean="0">
              <a:solidFill>
                <a:schemeClr val="tx1"/>
              </a:solidFill>
              <a:effectLst/>
              <a:latin typeface="+mn-lt"/>
              <a:ea typeface="+mn-ea"/>
              <a:cs typeface="+mn-cs"/>
            </a:rPr>
            <a:t>L'ajout de « des contrôles de documents, de la vérification de l'intégrité de l'envoi et de l'inspection ou des essais de végétaux, de produits végétaux ou d'autres articles réglementés » sert à expliquer plus précisément quels éléments une procédure de conformité peut comprendre. Il est à noter que la définition révisée proposée de l'intégrité (d'un envoi) inclut l'expression « l'identité est inchangée » de sorte que la vérification de l'intégrité inclut la vérification de l'identité</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FFB263A0-3E42-4D0C-A4DE-E8FD368B0573}">
      <dgm:prSet custT="1"/>
      <dgm:spPr/>
      <dgm:t>
        <a:bodyPr/>
        <a:lstStyle/>
        <a:p>
          <a:r>
            <a:rPr lang="fr-FR" sz="1800" i="0" dirty="0">
              <a:solidFill>
                <a:schemeClr val="tx1"/>
              </a:solidFill>
              <a:effectLst/>
              <a:latin typeface="+mn-lt"/>
              <a:ea typeface="+mn-ea"/>
              <a:cs typeface="+mn-cs"/>
            </a:rPr>
            <a:t>« Procédure » ​​est remplacé par « processus » afin de souligner qu'il s'agit d'une série d'étapes ou d'actions qui sont exécutées et qui, une fois terminées, conduisent à la mainlevée d'un envoi ou au transit à travers un pays. La formulation « utilisé pour vérifier » est donc remplacée par « pour vérifier »</a:t>
          </a:r>
          <a:endParaRPr lang="en-GB" sz="1800" i="0" dirty="0">
            <a:solidFill>
              <a:schemeClr val="tx1"/>
            </a:solidFill>
            <a:effectLst/>
            <a:latin typeface="+mn-lt"/>
            <a:ea typeface="+mn-ea"/>
            <a:cs typeface="+mn-cs"/>
          </a:endParaRPr>
        </a:p>
      </dgm:t>
    </dgm:pt>
    <dgm:pt modelId="{8F6CAD5E-D71E-4A70-8F2A-FEF4A2A3DC6D}" type="parTrans" cxnId="{2946C148-5978-4488-A02D-1E70C7323F01}">
      <dgm:prSet/>
      <dgm:spPr/>
      <dgm:t>
        <a:bodyPr/>
        <a:lstStyle/>
        <a:p>
          <a:endParaRPr lang="en-GB"/>
        </a:p>
      </dgm:t>
    </dgm:pt>
    <dgm:pt modelId="{7E5B16F1-75C7-4EEA-AB61-CD274236FECB}" type="sibTrans" cxnId="{2946C148-5978-4488-A02D-1E70C7323F01}">
      <dgm:prSet/>
      <dgm:spPr/>
      <dgm:t>
        <a:bodyPr/>
        <a:lstStyle/>
        <a:p>
          <a:endParaRPr lang="en-GB"/>
        </a:p>
      </dgm:t>
    </dgm:pt>
    <dgm:pt modelId="{97B215B7-508D-4340-94E8-47EE44AF1469}">
      <dgm:prSet custT="1"/>
      <dgm:spPr/>
      <dgm:t>
        <a:bodyPr/>
        <a:lstStyle/>
        <a:p>
          <a:r>
            <a:rPr lang="fr-FR" sz="1800" i="0" dirty="0">
              <a:solidFill>
                <a:schemeClr val="tx1"/>
              </a:solidFill>
              <a:effectLst/>
              <a:latin typeface="+mn-lt"/>
              <a:ea typeface="+mn-ea"/>
              <a:cs typeface="+mn-cs"/>
            </a:rPr>
            <a:t>Étant donné que la définition de « mesure phytosanitaire » inclut « toute… procédure officielle », la notion d'un envoi conforme aux mesures phytosanitaires est inadéquate. Le libellé « …ou des mesures phytosanitaires liées au transit » est donc remplacé par « ou si des mesures phytosanitaires liées au transit ont été appliquées »</a:t>
          </a:r>
          <a:endParaRPr lang="en-GB" sz="1800" i="0" dirty="0">
            <a:solidFill>
              <a:schemeClr val="tx1"/>
            </a:solidFill>
            <a:effectLst/>
            <a:latin typeface="+mn-lt"/>
            <a:ea typeface="+mn-ea"/>
            <a:cs typeface="+mn-cs"/>
          </a:endParaRPr>
        </a:p>
      </dgm:t>
    </dgm:pt>
    <dgm:pt modelId="{35A34976-0499-430C-A16D-899639ABDD6E}" type="parTrans" cxnId="{DA8FAC3A-1706-4995-86A2-95621BDFC5D7}">
      <dgm:prSet/>
      <dgm:spPr/>
      <dgm:t>
        <a:bodyPr/>
        <a:lstStyle/>
        <a:p>
          <a:endParaRPr lang="en-GB"/>
        </a:p>
      </dgm:t>
    </dgm:pt>
    <dgm:pt modelId="{BA065FDC-BFED-4A14-B513-57CB27F9A517}" type="sibTrans" cxnId="{DA8FAC3A-1706-4995-86A2-95621BDFC5D7}">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92A97B1C-7C19-4540-83F2-588C183513BE}" type="presOf" srcId="{5E1F010D-719A-4457-87E8-5D7769197D3B}" destId="{0BFA647E-92FE-45E0-AE06-ABD504F66826}" srcOrd="0" destOrd="0" presId="urn:microsoft.com/office/officeart/2005/8/layout/hList1"/>
    <dgm:cxn modelId="{AEDD591F-0EC1-4371-B265-C358F8610D4C}" type="presOf" srcId="{FFB263A0-3E42-4D0C-A4DE-E8FD368B0573}" destId="{43050ECD-A3E9-4C47-8FE6-BEA6034E9946}" srcOrd="0" destOrd="1" presId="urn:microsoft.com/office/officeart/2005/8/layout/hList1"/>
    <dgm:cxn modelId="{474ED44E-3469-40B2-8C5C-4C562358F3FE}" type="presOf" srcId="{E496333F-73E3-4416-ACEB-781E2589BD07}" destId="{43050ECD-A3E9-4C47-8FE6-BEA6034E9946}" srcOrd="0" destOrd="0" presId="urn:microsoft.com/office/officeart/2005/8/layout/hList1"/>
    <dgm:cxn modelId="{10BF8FFA-1469-4D9A-BCF5-CB6BEA2D47DE}" type="presOf" srcId="{3353E323-CB19-43FF-8D69-18AB74F7A767}" destId="{E930BD52-F34E-4EBD-9A9B-C7DEB21F1E79}" srcOrd="0" destOrd="0" presId="urn:microsoft.com/office/officeart/2005/8/layout/hList1"/>
    <dgm:cxn modelId="{36E5628F-7253-4064-AF37-CA62686B2ECC}" type="presOf" srcId="{97B215B7-508D-4340-94E8-47EE44AF1469}" destId="{43050ECD-A3E9-4C47-8FE6-BEA6034E9946}" srcOrd="0" destOrd="2" presId="urn:microsoft.com/office/officeart/2005/8/layout/hList1"/>
    <dgm:cxn modelId="{2946C148-5978-4488-A02D-1E70C7323F01}" srcId="{3353E323-CB19-43FF-8D69-18AB74F7A767}" destId="{FFB263A0-3E42-4D0C-A4DE-E8FD368B0573}" srcOrd="1" destOrd="0" parTransId="{8F6CAD5E-D71E-4A70-8F2A-FEF4A2A3DC6D}" sibTransId="{7E5B16F1-75C7-4EEA-AB61-CD274236FECB}"/>
    <dgm:cxn modelId="{DA8FAC3A-1706-4995-86A2-95621BDFC5D7}" srcId="{3353E323-CB19-43FF-8D69-18AB74F7A767}" destId="{97B215B7-508D-4340-94E8-47EE44AF1469}" srcOrd="2" destOrd="0" parTransId="{35A34976-0499-430C-A16D-899639ABDD6E}" sibTransId="{BA065FDC-BFED-4A14-B513-57CB27F9A517}"/>
    <dgm:cxn modelId="{CA643BE2-2204-4902-808B-29CA91FDB971}" type="presParOf" srcId="{0BFA647E-92FE-45E0-AE06-ABD504F66826}" destId="{C9D697EF-FE5C-402C-830B-CCDCAD89BBD3}" srcOrd="0" destOrd="0" presId="urn:microsoft.com/office/officeart/2005/8/layout/hList1"/>
    <dgm:cxn modelId="{7EE315D7-1AAA-4209-BAE6-DCE54C0A8B75}" type="presParOf" srcId="{C9D697EF-FE5C-402C-830B-CCDCAD89BBD3}" destId="{E930BD52-F34E-4EBD-9A9B-C7DEB21F1E79}" srcOrd="0" destOrd="0" presId="urn:microsoft.com/office/officeart/2005/8/layout/hList1"/>
    <dgm:cxn modelId="{0CD8C8D8-C87F-47CD-A5C3-04308A2F289F}"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2400" b="1" dirty="0" smtClean="0">
              <a:effectLst>
                <a:outerShdw blurRad="38100" dist="38100" dir="2700000" algn="tl">
                  <a:srgbClr val="000000">
                    <a:alpha val="43137"/>
                  </a:srgbClr>
                </a:outerShdw>
              </a:effectLst>
              <a:latin typeface="Arial" pitchFamily="34" charset="0"/>
              <a:cs typeface="Arial" pitchFamily="34" charset="0"/>
            </a:rPr>
            <a:t>“</a:t>
          </a:r>
          <a:r>
            <a:rPr lang="en-GB" altLang="ja-JP" sz="2400" b="1" dirty="0" err="1" smtClean="0">
              <a:effectLst>
                <a:outerShdw blurRad="38100" dist="38100" dir="2700000" algn="tl">
                  <a:srgbClr val="000000">
                    <a:alpha val="43137"/>
                  </a:srgbClr>
                </a:outerShdw>
              </a:effectLst>
              <a:latin typeface="Arial" pitchFamily="34" charset="0"/>
              <a:cs typeface="Arial" pitchFamily="34" charset="0"/>
            </a:rPr>
            <a:t>Mainlevée</a:t>
          </a:r>
          <a:r>
            <a:rPr lang="en-GB" altLang="ja-JP" sz="2400" b="1" dirty="0" smtClean="0">
              <a:effectLst>
                <a:outerShdw blurRad="38100" dist="38100" dir="2700000" algn="tl">
                  <a:srgbClr val="000000">
                    <a:alpha val="43137"/>
                  </a:srgbClr>
                </a:outerShdw>
              </a:effectLst>
              <a:latin typeface="Arial" pitchFamily="34" charset="0"/>
              <a:cs typeface="Arial" pitchFamily="34" charset="0"/>
            </a:rPr>
            <a:t> (d'un envoi</a:t>
          </a:r>
          <a:r>
            <a:rPr lang="fr-FR" altLang="ja-JP" sz="2400" b="0" dirty="0" smtClean="0">
              <a:effectLst>
                <a:outerShdw blurRad="38100" dist="38100" dir="2700000" algn="tl">
                  <a:srgbClr val="000000">
                    <a:alpha val="43137"/>
                  </a:srgbClr>
                </a:outerShdw>
              </a:effectLst>
              <a:latin typeface="Arial" pitchFamily="34" charset="0"/>
              <a:cs typeface="Arial" pitchFamily="34" charset="0"/>
            </a:rPr>
            <a:t>)</a:t>
          </a:r>
          <a:r>
            <a:rPr lang="en-US" altLang="ja-JP" sz="2400" b="1" dirty="0">
              <a:effectLst>
                <a:outerShdw blurRad="38100" dist="38100" dir="2700000" algn="tl">
                  <a:srgbClr val="000000">
                    <a:alpha val="43137"/>
                  </a:srgbClr>
                </a:outerShdw>
              </a:effectLst>
              <a:latin typeface="Arial" pitchFamily="34" charset="0"/>
              <a:cs typeface="Arial" pitchFamily="34" charset="0"/>
            </a:rPr>
            <a:t>”: </a:t>
          </a:r>
        </a:p>
        <a:p>
          <a:pPr algn="l"/>
          <a:r>
            <a:rPr lang="en-US" altLang="ja-JP" sz="2400" dirty="0" smtClean="0">
              <a:effectLst>
                <a:outerShdw blurRad="38100" dist="38100" dir="2700000" algn="tl">
                  <a:srgbClr val="000000">
                    <a:alpha val="43137"/>
                  </a:srgbClr>
                </a:outerShdw>
              </a:effectLst>
              <a:latin typeface="Arial" pitchFamily="34" charset="0"/>
              <a:cs typeface="Arial" pitchFamily="34" charset="0"/>
            </a:rPr>
            <a:t>“</a:t>
          </a:r>
          <a:r>
            <a:rPr lang="fr-FR" altLang="ja-JP" sz="2400" dirty="0" smtClean="0">
              <a:effectLst>
                <a:outerShdw blurRad="38100" dist="38100" dir="2700000" algn="tl">
                  <a:srgbClr val="000000">
                    <a:alpha val="43137"/>
                  </a:srgbClr>
                </a:outerShdw>
              </a:effectLst>
              <a:latin typeface="Arial" pitchFamily="34" charset="0"/>
              <a:cs typeface="Arial" pitchFamily="34" charset="0"/>
            </a:rPr>
            <a:t>Autorisation d'entrée après achèvement de la procédure de conformité</a:t>
          </a:r>
          <a:r>
            <a:rPr lang="en-GB" sz="2400" b="1" strike="sngStrike" dirty="0" err="1" smtClean="0"/>
            <a:t>d’autorisation</a:t>
          </a:r>
          <a:r>
            <a:rPr lang="en-US" altLang="ja-JP" sz="1800" strike="noStrike" dirty="0" smtClean="0">
              <a:effectLst>
                <a:outerShdw blurRad="38100" dist="38100" dir="2700000" algn="tl">
                  <a:srgbClr val="000000">
                    <a:alpha val="43137"/>
                  </a:srgbClr>
                </a:outerShdw>
              </a:effectLst>
              <a:latin typeface="Arial" pitchFamily="34" charset="0"/>
              <a:cs typeface="Arial" pitchFamily="34" charset="0"/>
            </a:rPr>
            <a:t>”</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fr-FR" sz="2400" dirty="0" smtClean="0">
              <a:solidFill>
                <a:schemeClr val="tx1"/>
              </a:solidFill>
              <a:effectLst/>
              <a:latin typeface="+mn-lt"/>
              <a:ea typeface="+mn-ea"/>
              <a:cs typeface="+mn-cs"/>
            </a:rPr>
            <a:t>La révision ne change pas le fond de la définition mais lie simplement la « libération » à la « procédure de conformité » plutôt qu'à « l'autorisation » (comme proposé pour la suppression)</a:t>
          </a:r>
          <a:endParaRPr lang="en-US" sz="24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n-GB"/>
        </a:p>
      </dgm:t>
    </dgm:pt>
  </dgm:ptLst>
  <dgm:cxnLst>
    <dgm:cxn modelId="{A8FED4AA-8822-488F-87E5-2185A9D0D8A1}" type="presOf" srcId="{E496333F-73E3-4416-ACEB-781E2589BD07}" destId="{43050ECD-A3E9-4C47-8FE6-BEA6034E9946}" srcOrd="0" destOrd="0" presId="urn:microsoft.com/office/officeart/2005/8/layout/hList1"/>
    <dgm:cxn modelId="{D68ECD93-E686-4BE0-93AF-96C3D8EB14F0}" type="presOf" srcId="{5E1F010D-719A-4457-87E8-5D7769197D3B}" destId="{0BFA647E-92FE-45E0-AE06-ABD504F6682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3EFCE3A9-84D1-4E4C-B3BE-BB15BAC8F27D}" type="presOf" srcId="{3353E323-CB19-43FF-8D69-18AB74F7A767}" destId="{E930BD52-F34E-4EBD-9A9B-C7DEB21F1E79}"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EA7EBC21-5CF5-4595-869C-E7FC1A4504DD}" type="presParOf" srcId="{0BFA647E-92FE-45E0-AE06-ABD504F66826}" destId="{C9D697EF-FE5C-402C-830B-CCDCAD89BBD3}" srcOrd="0" destOrd="0" presId="urn:microsoft.com/office/officeart/2005/8/layout/hList1"/>
    <dgm:cxn modelId="{4EB8F5E5-2716-4217-9E64-818CCF3E0CDE}" type="presParOf" srcId="{C9D697EF-FE5C-402C-830B-CCDCAD89BBD3}" destId="{E930BD52-F34E-4EBD-9A9B-C7DEB21F1E79}" srcOrd="0" destOrd="0" presId="urn:microsoft.com/office/officeart/2005/8/layout/hList1"/>
    <dgm:cxn modelId="{610212F4-B5B6-402B-B5BB-FFA09955DEC0}"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99F6A74-8351-4A4F-B386-3986EE36DA80}">
      <dgm:prSet custT="1"/>
      <dgm:spPr>
        <a:solidFill>
          <a:srgbClr val="FDF4DA">
            <a:alpha val="90000"/>
          </a:srgbClr>
        </a:solidFill>
        <a:ln>
          <a:solidFill>
            <a:srgbClr val="FDF4DA">
              <a:alpha val="90000"/>
            </a:srgbClr>
          </a:solidFill>
        </a:ln>
      </dgm:spPr>
      <dgm:t>
        <a:bodyPr/>
        <a:lstStyle/>
        <a:p>
          <a:r>
            <a:rPr lang="fr-FR" sz="2400" dirty="0" smtClean="0">
              <a:solidFill>
                <a:schemeClr val="tx1"/>
              </a:solidFill>
              <a:effectLst/>
              <a:latin typeface="+mn-lt"/>
              <a:ea typeface="+mn-ea"/>
              <a:cs typeface="+mn-cs"/>
            </a:rPr>
            <a:t>Les termes du glossaire « dédouanement (d'un envoi) » et « procédure de conformité (pour un envoi) » sont presque synonymes, étant donné qu'il est généralement admis que le dédouanement est un processus plutôt qu'un résultat d'un tel processus. Par conséquent, le terme « dédouanement (d'un envoi) » est redondant et il est proposé de le supprimer du glossaire.</a:t>
          </a:r>
          <a:endParaRPr lang="en-US" sz="2400"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3353E323-CB19-43FF-8D69-18AB74F7A767}">
      <dgm:prSet phldrT="[Text]" custT="1"/>
      <dgm:spPr>
        <a:solidFill>
          <a:srgbClr val="F6C233"/>
        </a:solidFill>
        <a:ln>
          <a:solidFill>
            <a:srgbClr val="F6C233"/>
          </a:solidFill>
        </a:ln>
      </dgm:spPr>
      <dgm:t>
        <a:bodyPr/>
        <a:lstStyle/>
        <a:p>
          <a:pPr algn="l"/>
          <a:r>
            <a:rPr lang="en-GB" sz="2400" b="1" dirty="0" smtClean="0">
              <a:solidFill>
                <a:schemeClr val="tx1"/>
              </a:solidFill>
              <a:effectLst>
                <a:outerShdw blurRad="38100" dist="38100" dir="2700000" algn="tl">
                  <a:srgbClr val="000000">
                    <a:alpha val="43137"/>
                  </a:srgbClr>
                </a:outerShdw>
              </a:effectLst>
            </a:rPr>
            <a:t>« </a:t>
          </a:r>
          <a:r>
            <a:rPr lang="en-GB" sz="2400" b="1" dirty="0" err="1" smtClean="0">
              <a:solidFill>
                <a:schemeClr val="tx1"/>
              </a:solidFill>
              <a:effectLst>
                <a:outerShdw blurRad="38100" dist="38100" dir="2700000" algn="tl">
                  <a:srgbClr val="000000">
                    <a:alpha val="43137"/>
                  </a:srgbClr>
                </a:outerShdw>
              </a:effectLst>
            </a:rPr>
            <a:t>Dédouanement</a:t>
          </a:r>
          <a:r>
            <a:rPr lang="en-GB" sz="2400" b="1" dirty="0" smtClean="0">
              <a:solidFill>
                <a:schemeClr val="tx1"/>
              </a:solidFill>
              <a:effectLst>
                <a:outerShdw blurRad="38100" dist="38100" dir="2700000" algn="tl">
                  <a:srgbClr val="000000">
                    <a:alpha val="43137"/>
                  </a:srgbClr>
                </a:outerShdw>
              </a:effectLst>
            </a:rPr>
            <a:t> </a:t>
          </a:r>
          <a:r>
            <a:rPr lang="en-GB" sz="2400" b="0" dirty="0" smtClean="0">
              <a:solidFill>
                <a:schemeClr val="tx1"/>
              </a:solidFill>
              <a:effectLst>
                <a:outerShdw blurRad="38100" dist="38100" dir="2700000" algn="tl">
                  <a:srgbClr val="000000">
                    <a:alpha val="43137"/>
                  </a:srgbClr>
                </a:outerShdw>
              </a:effectLst>
            </a:rPr>
            <a:t>(d'un envoi) » :</a:t>
          </a:r>
        </a:p>
        <a:p>
          <a:pPr algn="l"/>
          <a:r>
            <a:rPr lang="fr-FR" sz="2400" b="0" dirty="0" smtClean="0">
              <a:solidFill>
                <a:schemeClr val="tx1"/>
              </a:solidFill>
              <a:effectLst>
                <a:outerShdw blurRad="38100" dist="38100" dir="2700000" algn="tl">
                  <a:srgbClr val="000000">
                    <a:alpha val="43137"/>
                  </a:srgbClr>
                </a:outerShdw>
              </a:effectLst>
            </a:rPr>
            <a:t>« Vérification de la conformité à la réglementation phytosanitaire »</a:t>
          </a:r>
          <a:endParaRPr lang="en-US" sz="2400" b="0" dirty="0">
            <a:solidFill>
              <a:schemeClr val="tx1"/>
            </a:solidFill>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6379BF63-6A49-4F4C-9D2D-4973CAE0D61E}">
      <dgm:prSet custT="1"/>
      <dgm:spPr/>
      <dgm:t>
        <a:bodyPr/>
        <a:lstStyle/>
        <a:p>
          <a:r>
            <a:rPr lang="fr-FR" sz="2400" dirty="0">
              <a:solidFill>
                <a:schemeClr val="tx1"/>
              </a:solidFill>
              <a:effectLst/>
              <a:latin typeface="+mn-lt"/>
              <a:ea typeface="+mn-ea"/>
              <a:cs typeface="+mn-cs"/>
            </a:rPr>
            <a:t>Suite à la suppression proposée, la définition de « mainlevée (d'un envoi) » aurait besoin d'une légère révision (comme proposé), et quelques très peu d'amendements à l'encre dans les NIMP adoptées sont recommandables.</a:t>
          </a:r>
          <a:endParaRPr lang="en-GB" sz="2400" dirty="0">
            <a:solidFill>
              <a:schemeClr val="tx1"/>
            </a:solidFill>
            <a:effectLst/>
            <a:latin typeface="+mn-lt"/>
            <a:ea typeface="+mn-ea"/>
            <a:cs typeface="+mn-cs"/>
          </a:endParaRPr>
        </a:p>
      </dgm:t>
    </dgm:pt>
    <dgm:pt modelId="{02132B0D-975D-490E-A76D-8A82D0B368BD}" type="parTrans" cxnId="{E4D152CE-8103-4460-870C-F8921300CD5F}">
      <dgm:prSet/>
      <dgm:spPr/>
      <dgm:t>
        <a:bodyPr/>
        <a:lstStyle/>
        <a:p>
          <a:endParaRPr lang="en-GB"/>
        </a:p>
      </dgm:t>
    </dgm:pt>
    <dgm:pt modelId="{6C75F544-A696-48D1-B715-F51F6AF46F07}" type="sibTrans" cxnId="{E4D152CE-8103-4460-870C-F8921300CD5F}">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14BC5BA4-BE9B-486F-8D53-EAB318712131}" type="presOf" srcId="{6379BF63-6A49-4F4C-9D2D-4973CAE0D61E}" destId="{43050ECD-A3E9-4C47-8FE6-BEA6034E9946}" srcOrd="0" destOrd="1" presId="urn:microsoft.com/office/officeart/2005/8/layout/hList1"/>
    <dgm:cxn modelId="{1EF587B5-5CA9-4910-B0A3-3B0B99B35D66}" srcId="{3353E323-CB19-43FF-8D69-18AB74F7A767}" destId="{299F6A74-8351-4A4F-B386-3986EE36DA80}" srcOrd="0" destOrd="0" parTransId="{EF6E2C6E-723C-4874-8599-553030CD9EE4}" sibTransId="{326C360D-FFBB-445D-AEC9-622DD3A1709B}"/>
    <dgm:cxn modelId="{9518A0D1-C79A-4E4E-A9B5-DCA86F3820AB}" srcId="{5E1F010D-719A-4457-87E8-5D7769197D3B}" destId="{3353E323-CB19-43FF-8D69-18AB74F7A767}" srcOrd="0" destOrd="0" parTransId="{EEC5F49C-8AE3-4E2A-A215-8770DB5B82C1}" sibTransId="{5BC80C2B-A228-4D8A-8A84-A7B9DDD08700}"/>
    <dgm:cxn modelId="{46EDC460-5EA6-4D7F-803F-913F2CBF27C6}" type="presOf" srcId="{5E1F010D-719A-4457-87E8-5D7769197D3B}" destId="{0BFA647E-92FE-45E0-AE06-ABD504F66826}" srcOrd="0" destOrd="0" presId="urn:microsoft.com/office/officeart/2005/8/layout/hList1"/>
    <dgm:cxn modelId="{2634BE97-B0A8-4D06-86A6-423A7FE6A194}" type="presOf" srcId="{3353E323-CB19-43FF-8D69-18AB74F7A767}" destId="{E930BD52-F34E-4EBD-9A9B-C7DEB21F1E79}" srcOrd="0" destOrd="0" presId="urn:microsoft.com/office/officeart/2005/8/layout/hList1"/>
    <dgm:cxn modelId="{E4D152CE-8103-4460-870C-F8921300CD5F}" srcId="{3353E323-CB19-43FF-8D69-18AB74F7A767}" destId="{6379BF63-6A49-4F4C-9D2D-4973CAE0D61E}" srcOrd="1" destOrd="0" parTransId="{02132B0D-975D-490E-A76D-8A82D0B368BD}" sibTransId="{6C75F544-A696-48D1-B715-F51F6AF46F07}"/>
    <dgm:cxn modelId="{B9E117A1-BB36-4BE9-8980-72C8703B4E98}" type="presOf" srcId="{299F6A74-8351-4A4F-B386-3986EE36DA80}" destId="{43050ECD-A3E9-4C47-8FE6-BEA6034E9946}" srcOrd="0" destOrd="0" presId="urn:microsoft.com/office/officeart/2005/8/layout/hList1"/>
    <dgm:cxn modelId="{86E8A704-6B3F-45E2-A146-F57B56AD248E}" type="presParOf" srcId="{0BFA647E-92FE-45E0-AE06-ABD504F66826}" destId="{C9D697EF-FE5C-402C-830B-CCDCAD89BBD3}" srcOrd="0" destOrd="0" presId="urn:microsoft.com/office/officeart/2005/8/layout/hList1"/>
    <dgm:cxn modelId="{CBF5E4D0-D44E-433C-8056-D39C6BB66844}" type="presParOf" srcId="{C9D697EF-FE5C-402C-830B-CCDCAD89BBD3}" destId="{E930BD52-F34E-4EBD-9A9B-C7DEB21F1E79}" srcOrd="0" destOrd="0" presId="urn:microsoft.com/office/officeart/2005/8/layout/hList1"/>
    <dgm:cxn modelId="{613A0839-5EE8-4C3A-AB39-4125B9E9A91A}"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3" csCatId="colorful" phldr="1"/>
      <dgm:spPr/>
      <dgm:t>
        <a:bodyPr/>
        <a:lstStyle/>
        <a:p>
          <a:endParaRPr lang="en-US"/>
        </a:p>
      </dgm:t>
    </dgm:pt>
    <dgm:pt modelId="{3353E323-CB19-43FF-8D69-18AB74F7A767}">
      <dgm:prSet phldrT="[Text]" custT="1"/>
      <dgm:spPr/>
      <dgm:t>
        <a:bodyPr/>
        <a:lstStyle/>
        <a:p>
          <a:pPr algn="ctr"/>
          <a:r>
            <a:rPr lang="en-US" sz="1800" b="1" dirty="0" smtClean="0">
              <a:effectLst>
                <a:outerShdw blurRad="38100" dist="38100" dir="2700000" algn="tl">
                  <a:srgbClr val="000000">
                    <a:alpha val="43137"/>
                  </a:srgbClr>
                </a:outerShdw>
              </a:effectLst>
              <a:latin typeface="Calibri (body)"/>
              <a:cs typeface="Arial" pitchFamily="34" charset="0"/>
            </a:rPr>
            <a:t>Pour plus </a:t>
          </a:r>
          <a:r>
            <a:rPr lang="en-US" sz="1800" b="1" dirty="0" err="1" smtClean="0">
              <a:effectLst>
                <a:outerShdw blurRad="38100" dist="38100" dir="2700000" algn="tl">
                  <a:srgbClr val="000000">
                    <a:alpha val="43137"/>
                  </a:srgbClr>
                </a:outerShdw>
              </a:effectLst>
              <a:latin typeface="Calibri (body)"/>
              <a:cs typeface="Arial" pitchFamily="34" charset="0"/>
            </a:rPr>
            <a:t>d’information</a:t>
          </a:r>
          <a:r>
            <a:rPr lang="en-US" sz="1800" b="1" dirty="0" smtClean="0">
              <a:effectLst>
                <a:outerShdw blurRad="38100" dist="38100" dir="2700000" algn="tl">
                  <a:srgbClr val="000000">
                    <a:alpha val="43137"/>
                  </a:srgbClr>
                </a:outerShdw>
              </a:effectLst>
              <a:latin typeface="Calibri (body)"/>
              <a:cs typeface="Arial" pitchFamily="34" charset="0"/>
            </a:rPr>
            <a:t> sur le </a:t>
          </a:r>
          <a:r>
            <a:rPr lang="fr-FR" sz="1800" b="1" dirty="0" smtClean="0">
              <a:effectLst>
                <a:outerShdw blurRad="38100" dist="38100" dir="2700000" algn="tl">
                  <a:srgbClr val="000000">
                    <a:alpha val="43137"/>
                  </a:srgbClr>
                </a:outerShdw>
              </a:effectLst>
              <a:latin typeface="Calibri (body)"/>
              <a:cs typeface="Arial" pitchFamily="34" charset="0"/>
            </a:rPr>
            <a:t>Projet d'amendements 2021 à la NIMP 5</a:t>
          </a:r>
          <a:r>
            <a:rPr lang="en-US" sz="1800" b="1" dirty="0" smtClean="0">
              <a:effectLst>
                <a:outerShdw blurRad="38100" dist="38100" dir="2700000" algn="tl">
                  <a:srgbClr val="000000">
                    <a:alpha val="43137"/>
                  </a:srgbClr>
                </a:outerShdw>
              </a:effectLst>
              <a:latin typeface="Calibri (body)"/>
              <a:cs typeface="Arial" pitchFamily="34" charset="0"/>
            </a:rPr>
            <a:t>, se </a:t>
          </a:r>
          <a:r>
            <a:rPr lang="en-US" sz="1800" b="1" dirty="0" err="1" smtClean="0">
              <a:effectLst>
                <a:outerShdw blurRad="38100" dist="38100" dir="2700000" algn="tl">
                  <a:srgbClr val="000000">
                    <a:alpha val="43137"/>
                  </a:srgbClr>
                </a:outerShdw>
              </a:effectLst>
              <a:latin typeface="Calibri (body)"/>
              <a:cs typeface="Arial" pitchFamily="34" charset="0"/>
            </a:rPr>
            <a:t>référer</a:t>
          </a:r>
          <a:r>
            <a:rPr lang="en-US" sz="1800" b="1" dirty="0" smtClean="0">
              <a:effectLst>
                <a:outerShdw blurRad="38100" dist="38100" dir="2700000" algn="tl">
                  <a:srgbClr val="000000">
                    <a:alpha val="43137"/>
                  </a:srgbClr>
                </a:outerShdw>
              </a:effectLst>
              <a:latin typeface="Calibri (body)"/>
              <a:cs typeface="Arial" pitchFamily="34" charset="0"/>
            </a:rPr>
            <a:t> </a:t>
          </a:r>
          <a:r>
            <a:rPr lang="en-US" sz="1800" b="1" dirty="0" err="1" smtClean="0">
              <a:effectLst>
                <a:outerShdw blurRad="38100" dist="38100" dir="2700000" algn="tl">
                  <a:srgbClr val="000000">
                    <a:alpha val="43137"/>
                  </a:srgbClr>
                </a:outerShdw>
              </a:effectLst>
              <a:latin typeface="Calibri (body)"/>
              <a:cs typeface="Arial" pitchFamily="34" charset="0"/>
            </a:rPr>
            <a:t>aussi</a:t>
          </a:r>
          <a:r>
            <a:rPr lang="en-US" sz="1800" b="1" dirty="0" smtClean="0">
              <a:effectLst>
                <a:outerShdw blurRad="38100" dist="38100" dir="2700000" algn="tl">
                  <a:srgbClr val="000000">
                    <a:alpha val="43137"/>
                  </a:srgbClr>
                </a:outerShdw>
              </a:effectLst>
              <a:latin typeface="Calibri (body)"/>
              <a:cs typeface="Arial" pitchFamily="34" charset="0"/>
            </a:rPr>
            <a:t> à :</a:t>
          </a:r>
          <a:endParaRPr lang="en-US" sz="1800" b="1"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fr-FR" sz="1800" smtClean="0">
              <a:hlinkClick xmlns:r="http://schemas.openxmlformats.org/officeDocument/2006/relationships" r:id="rId1"/>
            </a:rPr>
            <a:t>Le rapport de la réunion du TPG de janvier 2021</a:t>
          </a:r>
          <a:endParaRPr lang="en-US" sz="1800" dirty="0">
            <a:hlinkClick xmlns:r="http://schemas.openxmlformats.org/officeDocument/2006/relationships" r:id="rId1"/>
          </a:endParaRPr>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4C93C938-8C86-47CB-9A4F-E6EF7122FEEF}">
      <dgm:prSet custT="1"/>
      <dgm:spPr/>
      <dgm:t>
        <a:bodyPr/>
        <a:lstStyle/>
        <a:p>
          <a:endParaRPr lang="en-US" sz="1800" dirty="0"/>
        </a:p>
      </dgm:t>
    </dgm:pt>
    <dgm:pt modelId="{4D860F0D-0525-4111-9D3B-9B4C32ABB10B}" type="parTrans" cxnId="{E9B13C6F-B7B0-472F-9374-1F7714A4C8DC}">
      <dgm:prSet/>
      <dgm:spPr/>
    </dgm:pt>
    <dgm:pt modelId="{16C05363-9F4E-45A2-B0AC-CCBF55026CB7}" type="sibTrans" cxnId="{E9B13C6F-B7B0-472F-9374-1F7714A4C8DC}">
      <dgm:prSet/>
      <dgm:spPr/>
    </dgm:pt>
    <dgm:pt modelId="{E3FFEA28-4000-473C-823E-639E034FD6EC}">
      <dgm:prSet custT="1"/>
      <dgm:spPr/>
      <dgm:t>
        <a:bodyPr/>
        <a:lstStyle/>
        <a:p>
          <a:r>
            <a:rPr lang="fr-FR" sz="1800" dirty="0">
              <a:hlinkClick xmlns:r="http://schemas.openxmlformats.org/officeDocument/2006/relationships" r:id="rId1"/>
            </a:rPr>
            <a:t>Le compte rendu de la réunion de mai 2021</a:t>
          </a:r>
          <a:endParaRPr lang="en-GB" sz="1800" dirty="0">
            <a:hlinkClick xmlns:r="http://schemas.openxmlformats.org/officeDocument/2006/relationships" r:id="rId1"/>
          </a:endParaRPr>
        </a:p>
      </dgm:t>
    </dgm:pt>
    <dgm:pt modelId="{66D72828-A05E-4448-ABD2-8CBC91CA4D08}" type="parTrans" cxnId="{0ED7A012-555E-49CD-9B10-8207AA6E3C01}">
      <dgm:prSet/>
      <dgm:spPr/>
      <dgm:t>
        <a:bodyPr/>
        <a:lstStyle/>
        <a:p>
          <a:endParaRPr lang="en-GB"/>
        </a:p>
      </dgm:t>
    </dgm:pt>
    <dgm:pt modelId="{3D99293B-4F4D-4A21-8400-C7FD521B58C1}" type="sibTrans" cxnId="{0ED7A012-555E-49CD-9B10-8207AA6E3C01}">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E9B13C6F-B7B0-472F-9374-1F7714A4C8DC}" srcId="{3353E323-CB19-43FF-8D69-18AB74F7A767}" destId="{4C93C938-8C86-47CB-9A4F-E6EF7122FEEF}" srcOrd="0" destOrd="0" parTransId="{4D860F0D-0525-4111-9D3B-9B4C32ABB10B}" sibTransId="{16C05363-9F4E-45A2-B0AC-CCBF55026CB7}"/>
    <dgm:cxn modelId="{FE5F4F27-475E-434B-B89F-F5EB2BD0CFC0}" type="presOf" srcId="{3353E323-CB19-43FF-8D69-18AB74F7A767}" destId="{E930BD52-F34E-4EBD-9A9B-C7DEB21F1E79}" srcOrd="0" destOrd="0" presId="urn:microsoft.com/office/officeart/2005/8/layout/hList1"/>
    <dgm:cxn modelId="{6A144E22-E380-42FF-9F14-C42CDE88DA85}" type="presOf" srcId="{4C93C938-8C86-47CB-9A4F-E6EF7122FEEF}" destId="{43050ECD-A3E9-4C47-8FE6-BEA6034E9946}" srcOrd="0" destOrd="0" presId="urn:microsoft.com/office/officeart/2005/8/layout/hList1"/>
    <dgm:cxn modelId="{7BA90CD6-FF36-48FF-AB74-4C047ED2BFFD}" type="presOf" srcId="{E496333F-73E3-4416-ACEB-781E2589BD07}" destId="{43050ECD-A3E9-4C47-8FE6-BEA6034E9946}" srcOrd="0" destOrd="1"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0ED7A012-555E-49CD-9B10-8207AA6E3C01}" srcId="{3353E323-CB19-43FF-8D69-18AB74F7A767}" destId="{E3FFEA28-4000-473C-823E-639E034FD6EC}" srcOrd="2" destOrd="0" parTransId="{66D72828-A05E-4448-ABD2-8CBC91CA4D08}" sibTransId="{3D99293B-4F4D-4A21-8400-C7FD521B58C1}"/>
    <dgm:cxn modelId="{308D4F79-0694-4878-A8E9-EC5018C02E05}" type="presOf" srcId="{E3FFEA28-4000-473C-823E-639E034FD6EC}" destId="{43050ECD-A3E9-4C47-8FE6-BEA6034E9946}" srcOrd="0" destOrd="2" presId="urn:microsoft.com/office/officeart/2005/8/layout/hList1"/>
    <dgm:cxn modelId="{2B8586C5-FD8B-4F00-B66B-98C4E2B0D5BE}" srcId="{3353E323-CB19-43FF-8D69-18AB74F7A767}" destId="{E496333F-73E3-4416-ACEB-781E2589BD07}" srcOrd="1" destOrd="0" parTransId="{BC3CBCD1-CCD9-460D-9DFB-CA683E81789A}" sibTransId="{86AC4126-B89A-4BFA-8A25-48F82BF7B59E}"/>
    <dgm:cxn modelId="{D395AF16-70A1-42EC-9682-007CBEA2AD37}" type="presOf" srcId="{5E1F010D-719A-4457-87E8-5D7769197D3B}" destId="{0BFA647E-92FE-45E0-AE06-ABD504F66826}" srcOrd="0" destOrd="0" presId="urn:microsoft.com/office/officeart/2005/8/layout/hList1"/>
    <dgm:cxn modelId="{58DD8EDB-B775-4400-8AEE-11FA64C4D0CA}" type="presParOf" srcId="{0BFA647E-92FE-45E0-AE06-ABD504F66826}" destId="{C9D697EF-FE5C-402C-830B-CCDCAD89BBD3}" srcOrd="0" destOrd="0" presId="urn:microsoft.com/office/officeart/2005/8/layout/hList1"/>
    <dgm:cxn modelId="{2E7201AF-150D-4147-9725-89100A5E6B04}" type="presParOf" srcId="{C9D697EF-FE5C-402C-830B-CCDCAD89BBD3}" destId="{E930BD52-F34E-4EBD-9A9B-C7DEB21F1E79}" srcOrd="0" destOrd="0" presId="urn:microsoft.com/office/officeart/2005/8/layout/hList1"/>
    <dgm:cxn modelId="{CFE6F48B-592A-4FFC-935F-05CE3026D783}"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99F6A74-8351-4A4F-B386-3986EE36DA80}">
      <dgm:prSet custT="1"/>
      <dgm:spPr>
        <a:solidFill>
          <a:srgbClr val="D4F5D6">
            <a:alpha val="90000"/>
          </a:srgbClr>
        </a:solidFill>
        <a:ln>
          <a:solidFill>
            <a:srgbClr val="FDF4DA">
              <a:alpha val="90000"/>
            </a:srgbClr>
          </a:solidFill>
        </a:ln>
      </dgm:spPr>
      <dgm:t>
        <a:bodyPr/>
        <a:lstStyle/>
        <a:p>
          <a:r>
            <a:rPr lang="fr-FR" sz="2200" dirty="0" smtClean="0">
              <a:solidFill>
                <a:schemeClr val="tx1"/>
              </a:solidFill>
              <a:effectLst/>
              <a:latin typeface="+mn-lt"/>
              <a:ea typeface="+mn-ea"/>
              <a:cs typeface="+mn-cs"/>
            </a:rPr>
            <a:t>L'objectif d'un « contrôle d'identité » est de s'assurer qu'exactement les spécimens de végétaux, produits végétaux ou autres articles (c'est-à-dire les composants d'un lieu d'origine particulier) qui sont sur le point d'être importés sont exclusivement ceux qui ont été certifiés</a:t>
          </a:r>
          <a:endParaRPr lang="en-US" sz="2200"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3353E323-CB19-43FF-8D69-18AB74F7A767}">
      <dgm:prSet phldrT="[Text]" custT="1"/>
      <dgm:spPr>
        <a:solidFill>
          <a:srgbClr val="46DE54"/>
        </a:solidFill>
        <a:ln>
          <a:solidFill>
            <a:srgbClr val="F6C233"/>
          </a:solidFill>
        </a:ln>
      </dgm:spPr>
      <dgm:t>
        <a:bodyPr/>
        <a:lstStyle/>
        <a:p>
          <a:pPr algn="l">
            <a:spcAft>
              <a:spcPts val="588"/>
            </a:spcAft>
          </a:pPr>
          <a:r>
            <a:rPr lang="en-US" sz="2000" b="1" dirty="0" smtClean="0">
              <a:solidFill>
                <a:schemeClr val="tx1"/>
              </a:solidFill>
              <a:effectLst>
                <a:outerShdw blurRad="38100" dist="38100" dir="2700000" algn="tl">
                  <a:srgbClr val="000000">
                    <a:alpha val="43137"/>
                  </a:srgbClr>
                </a:outerShdw>
              </a:effectLst>
            </a:rPr>
            <a:t>“</a:t>
          </a:r>
          <a:r>
            <a:rPr lang="en-GB" sz="2000" b="1" dirty="0" err="1" smtClean="0">
              <a:solidFill>
                <a:schemeClr val="tx1"/>
              </a:solidFill>
              <a:effectLst>
                <a:outerShdw blurRad="38100" dist="38100" dir="2700000" algn="tl">
                  <a:srgbClr val="000000">
                    <a:alpha val="43137"/>
                  </a:srgbClr>
                </a:outerShdw>
              </a:effectLst>
            </a:rPr>
            <a:t>Identité</a:t>
          </a:r>
          <a:r>
            <a:rPr lang="en-GB" sz="2000" b="1" dirty="0" smtClean="0">
              <a:solidFill>
                <a:schemeClr val="tx1"/>
              </a:solidFill>
              <a:effectLst>
                <a:outerShdw blurRad="38100" dist="38100" dir="2700000" algn="tl">
                  <a:srgbClr val="000000">
                    <a:alpha val="43137"/>
                  </a:srgbClr>
                </a:outerShdw>
              </a:effectLst>
            </a:rPr>
            <a:t> (</a:t>
          </a:r>
          <a:r>
            <a:rPr lang="en-GB" sz="2000" b="0" dirty="0" smtClean="0">
              <a:solidFill>
                <a:schemeClr val="tx1"/>
              </a:solidFill>
              <a:effectLst>
                <a:outerShdw blurRad="38100" dist="38100" dir="2700000" algn="tl">
                  <a:srgbClr val="000000">
                    <a:alpha val="43137"/>
                  </a:srgbClr>
                </a:outerShdw>
              </a:effectLst>
            </a:rPr>
            <a:t>d'un envoi)</a:t>
          </a:r>
          <a:r>
            <a:rPr lang="en-US" sz="2000" b="1" dirty="0" smtClean="0">
              <a:solidFill>
                <a:schemeClr val="tx1"/>
              </a:solidFill>
              <a:effectLst>
                <a:outerShdw blurRad="38100" dist="38100" dir="2700000" algn="tl">
                  <a:srgbClr val="000000">
                    <a:alpha val="43137"/>
                  </a:srgbClr>
                </a:outerShdw>
              </a:effectLst>
            </a:rPr>
            <a:t>”:</a:t>
          </a:r>
          <a:endParaRPr lang="en-US" sz="2000" b="1" dirty="0">
            <a:solidFill>
              <a:schemeClr val="tx1"/>
            </a:solidFill>
            <a:effectLst>
              <a:outerShdw blurRad="38100" dist="38100" dir="2700000" algn="tl">
                <a:srgbClr val="000000">
                  <a:alpha val="43137"/>
                </a:srgbClr>
              </a:outerShdw>
            </a:effectLst>
          </a:endParaRPr>
        </a:p>
        <a:p>
          <a:pPr algn="l">
            <a:spcAft>
              <a:spcPts val="588"/>
            </a:spcAft>
          </a:pPr>
          <a:r>
            <a:rPr lang="fr-FR" sz="2000" b="0" dirty="0" smtClean="0">
              <a:solidFill>
                <a:schemeClr val="tx1"/>
              </a:solidFill>
              <a:effectLst>
                <a:outerShdw blurRad="38100" dist="38100" dir="2700000" algn="tl">
                  <a:srgbClr val="000000">
                    <a:alpha val="43137"/>
                  </a:srgbClr>
                </a:outerShdw>
              </a:effectLst>
            </a:rPr>
            <a:t>« Les composants d'un </a:t>
          </a:r>
          <a:r>
            <a:rPr lang="fr-FR" sz="2000" b="1" dirty="0" smtClean="0">
              <a:solidFill>
                <a:schemeClr val="tx1"/>
              </a:solidFill>
              <a:effectLst>
                <a:outerShdw blurRad="38100" dist="38100" dir="2700000" algn="tl">
                  <a:srgbClr val="000000">
                    <a:alpha val="43137"/>
                  </a:srgbClr>
                </a:outerShdw>
              </a:effectLst>
            </a:rPr>
            <a:t>envoi</a:t>
          </a:r>
          <a:r>
            <a:rPr lang="fr-FR" sz="2000" b="0" dirty="0" smtClean="0">
              <a:solidFill>
                <a:schemeClr val="tx1"/>
              </a:solidFill>
              <a:effectLst>
                <a:outerShdw blurRad="38100" dist="38100" dir="2700000" algn="tl">
                  <a:srgbClr val="000000">
                    <a:alpha val="43137"/>
                  </a:srgbClr>
                </a:outerShdw>
              </a:effectLst>
            </a:rPr>
            <a:t> tels que couverts par son </a:t>
          </a:r>
          <a:r>
            <a:rPr lang="fr-FR" sz="2000" b="1" dirty="0" smtClean="0">
              <a:solidFill>
                <a:schemeClr val="tx1"/>
              </a:solidFill>
              <a:effectLst>
                <a:outerShdw blurRad="38100" dist="38100" dir="2700000" algn="tl">
                  <a:srgbClr val="000000">
                    <a:alpha val="43137"/>
                  </a:srgbClr>
                </a:outerShdw>
              </a:effectLst>
            </a:rPr>
            <a:t>certificat phytosanitaire </a:t>
          </a:r>
          <a:r>
            <a:rPr lang="fr-FR" sz="2000" b="0" dirty="0" smtClean="0">
              <a:solidFill>
                <a:schemeClr val="tx1"/>
              </a:solidFill>
              <a:effectLst>
                <a:outerShdw blurRad="38100" dist="38100" dir="2700000" algn="tl">
                  <a:srgbClr val="000000">
                    <a:alpha val="43137"/>
                  </a:srgbClr>
                </a:outerShdw>
              </a:effectLst>
            </a:rPr>
            <a:t>et décrits dans les sections « nom du produit et quantité déclarée », « nom botanique des </a:t>
          </a:r>
          <a:r>
            <a:rPr lang="fr-FR" sz="2000" b="1" dirty="0" smtClean="0">
              <a:solidFill>
                <a:schemeClr val="tx1"/>
              </a:solidFill>
              <a:effectLst>
                <a:outerShdw blurRad="38100" dist="38100" dir="2700000" algn="tl">
                  <a:srgbClr val="000000">
                    <a:alpha val="43137"/>
                  </a:srgbClr>
                </a:outerShdw>
              </a:effectLst>
            </a:rPr>
            <a:t>plantes</a:t>
          </a:r>
          <a:r>
            <a:rPr lang="fr-FR" sz="2000" b="0" dirty="0" smtClean="0">
              <a:solidFill>
                <a:schemeClr val="tx1"/>
              </a:solidFill>
              <a:effectLst>
                <a:outerShdw blurRad="38100" dist="38100" dir="2700000" algn="tl">
                  <a:srgbClr val="000000">
                    <a:alpha val="43137"/>
                  </a:srgbClr>
                </a:outerShdw>
              </a:effectLst>
            </a:rPr>
            <a:t> » et « lieu d'origine </a:t>
          </a:r>
          <a:r>
            <a:rPr lang="fr-FR" sz="1600" b="0" dirty="0" smtClean="0">
              <a:solidFill>
                <a:schemeClr val="tx1"/>
              </a:solidFill>
              <a:effectLst>
                <a:outerShdw blurRad="38100" dist="38100" dir="2700000" algn="tl">
                  <a:srgbClr val="000000">
                    <a:alpha val="43137"/>
                  </a:srgbClr>
                </a:outerShdw>
              </a:effectLst>
            </a:rPr>
            <a:t>»</a:t>
          </a:r>
        </a:p>
        <a:p>
          <a:pPr algn="l">
            <a:spcAft>
              <a:spcPts val="588"/>
            </a:spcAft>
          </a:pPr>
          <a:endParaRPr lang="en-US" sz="1400" b="0" dirty="0">
            <a:solidFill>
              <a:schemeClr val="tx1"/>
            </a:solidFill>
            <a:effectLst/>
            <a:latin typeface="Arial" panose="020B0604020202020204"/>
            <a:ea typeface="+mn-ea"/>
            <a:cs typeface="Arial" panose="020B0604020202020204"/>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01424015-4231-433E-A9B1-558F7C3982D7}">
      <dgm:prSet custT="1"/>
      <dgm:spPr/>
      <dgm:t>
        <a:bodyPr/>
        <a:lstStyle/>
        <a:p>
          <a:r>
            <a:rPr lang="fr-FR" sz="2200" dirty="0">
              <a:solidFill>
                <a:schemeClr val="tx1"/>
              </a:solidFill>
              <a:effectLst/>
              <a:latin typeface="+mn-lt"/>
              <a:ea typeface="+mn-ea"/>
              <a:cs typeface="+mn-cs"/>
            </a:rPr>
            <a:t>Ainsi, l'« identité » d'un envoi est : ses composants (étant le contenu matériel de base) et son origine (étant la caractéristique immatérielle de base)</a:t>
          </a:r>
          <a:endParaRPr lang="en-GB" sz="2200" dirty="0">
            <a:solidFill>
              <a:schemeClr val="tx1"/>
            </a:solidFill>
            <a:effectLst/>
            <a:latin typeface="+mn-lt"/>
            <a:ea typeface="+mn-ea"/>
            <a:cs typeface="+mn-cs"/>
          </a:endParaRPr>
        </a:p>
      </dgm:t>
    </dgm:pt>
    <dgm:pt modelId="{B9FD68F3-F2DC-4FED-BFF3-584C04EAC7B2}" type="parTrans" cxnId="{3EE67EE1-898F-4528-9039-C09199C7B4FD}">
      <dgm:prSet/>
      <dgm:spPr/>
      <dgm:t>
        <a:bodyPr/>
        <a:lstStyle/>
        <a:p>
          <a:endParaRPr lang="en-GB"/>
        </a:p>
      </dgm:t>
    </dgm:pt>
    <dgm:pt modelId="{53E91C60-2445-42D3-9F46-7043A520D1CC}" type="sibTrans" cxnId="{3EE67EE1-898F-4528-9039-C09199C7B4FD}">
      <dgm:prSet/>
      <dgm:spPr/>
      <dgm:t>
        <a:bodyPr/>
        <a:lstStyle/>
        <a:p>
          <a:endParaRPr lang="en-GB"/>
        </a:p>
      </dgm:t>
    </dgm:pt>
    <dgm:pt modelId="{F2DF3C7F-D1C7-4A33-BA70-34F472413F03}">
      <dgm:prSet custT="1"/>
      <dgm:spPr/>
      <dgm:t>
        <a:bodyPr/>
        <a:lstStyle/>
        <a:p>
          <a:r>
            <a:rPr lang="fr-FR" sz="2200" dirty="0">
              <a:solidFill>
                <a:schemeClr val="tx1"/>
              </a:solidFill>
              <a:effectLst/>
              <a:latin typeface="+mn-lt"/>
              <a:ea typeface="+mn-ea"/>
              <a:cs typeface="+mn-cs"/>
            </a:rPr>
            <a:t>En termes généraux, les « composants » correspondent aux sections des certificats phytosanitaires sur « Nom du produit et quantité déclarée » et « Nom botanique des </a:t>
          </a:r>
          <a:r>
            <a:rPr lang="fr-FR" sz="2200" dirty="0" smtClean="0">
              <a:solidFill>
                <a:schemeClr val="tx1"/>
              </a:solidFill>
              <a:effectLst/>
              <a:latin typeface="+mn-lt"/>
              <a:ea typeface="+mn-ea"/>
              <a:cs typeface="+mn-cs"/>
            </a:rPr>
            <a:t>végétaux», </a:t>
          </a:r>
          <a:r>
            <a:rPr lang="fr-FR" sz="2200" dirty="0">
              <a:solidFill>
                <a:schemeClr val="tx1"/>
              </a:solidFill>
              <a:effectLst/>
              <a:latin typeface="+mn-lt"/>
              <a:ea typeface="+mn-ea"/>
              <a:cs typeface="+mn-cs"/>
            </a:rPr>
            <a:t>tels qu'exprimés dans la définition</a:t>
          </a:r>
          <a:endParaRPr lang="en-GB" sz="2200" dirty="0">
            <a:solidFill>
              <a:schemeClr val="tx1"/>
            </a:solidFill>
            <a:effectLst/>
            <a:latin typeface="+mn-lt"/>
            <a:ea typeface="+mn-ea"/>
            <a:cs typeface="+mn-cs"/>
          </a:endParaRPr>
        </a:p>
      </dgm:t>
    </dgm:pt>
    <dgm:pt modelId="{1A95E59C-E875-41F4-BE68-80E43E627845}" type="parTrans" cxnId="{A025B945-26F1-4560-BF79-A6D21C5DCA0C}">
      <dgm:prSet/>
      <dgm:spPr/>
      <dgm:t>
        <a:bodyPr/>
        <a:lstStyle/>
        <a:p>
          <a:endParaRPr lang="en-GB"/>
        </a:p>
      </dgm:t>
    </dgm:pt>
    <dgm:pt modelId="{246BF3F4-AC7C-44CF-8A87-FFD719BC13DD}" type="sibTrans" cxnId="{A025B945-26F1-4560-BF79-A6D21C5DCA0C}">
      <dgm:prSet/>
      <dgm:spPr/>
      <dgm:t>
        <a:bodyPr/>
        <a:lstStyle/>
        <a:p>
          <a:endParaRPr lang="en-GB"/>
        </a:p>
      </dgm:t>
    </dgm:pt>
    <dgm:pt modelId="{035AB1EA-D01A-4E11-BB72-9E4D28C78D65}">
      <dgm:prSet custT="1"/>
      <dgm:spPr/>
      <dgm:t>
        <a:bodyPr/>
        <a:lstStyle/>
        <a:p>
          <a:r>
            <a:rPr lang="fr-FR" sz="2200" dirty="0">
              <a:solidFill>
                <a:schemeClr val="tx1"/>
              </a:solidFill>
              <a:effectLst/>
              <a:latin typeface="+mn-lt"/>
              <a:ea typeface="+mn-ea"/>
              <a:cs typeface="+mn-cs"/>
            </a:rPr>
            <a:t>L'origine de l'envoi est également une partie importante de l'identité de l'envoi et correspond à la section des certificats phytosanitaires sur le « Lieu d'origine », tel qu'exprimé dans la définition et expliqué dans la NIMP 12 (Certificats phytosanitaires)</a:t>
          </a:r>
          <a:endParaRPr lang="en-GB" sz="2200" dirty="0">
            <a:solidFill>
              <a:schemeClr val="tx1"/>
            </a:solidFill>
            <a:effectLst/>
            <a:latin typeface="+mn-lt"/>
            <a:ea typeface="+mn-ea"/>
            <a:cs typeface="+mn-cs"/>
          </a:endParaRPr>
        </a:p>
      </dgm:t>
    </dgm:pt>
    <dgm:pt modelId="{4D47D786-9F5B-449D-8F2A-D868DD1DCE4B}" type="parTrans" cxnId="{F130BACA-E1F8-41D3-8745-1131F3159C04}">
      <dgm:prSet/>
      <dgm:spPr/>
      <dgm:t>
        <a:bodyPr/>
        <a:lstStyle/>
        <a:p>
          <a:endParaRPr lang="en-GB"/>
        </a:p>
      </dgm:t>
    </dgm:pt>
    <dgm:pt modelId="{028057A5-9F43-4538-8D79-7608F36F32F1}" type="sibTrans" cxnId="{F130BACA-E1F8-41D3-8745-1131F3159C04}">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custLinFactNeighborX="280" custLinFactNeighborY="2008">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5702">
        <dgm:presLayoutVars>
          <dgm:bulletEnabled val="1"/>
        </dgm:presLayoutVars>
      </dgm:prSet>
      <dgm:spPr/>
      <dgm:t>
        <a:bodyPr/>
        <a:lstStyle/>
        <a:p>
          <a:endParaRPr lang="en-GB"/>
        </a:p>
      </dgm:t>
    </dgm:pt>
  </dgm:ptLst>
  <dgm:cxnLst>
    <dgm:cxn modelId="{9518A0D1-C79A-4E4E-A9B5-DCA86F3820AB}" srcId="{5E1F010D-719A-4457-87E8-5D7769197D3B}" destId="{3353E323-CB19-43FF-8D69-18AB74F7A767}" srcOrd="0" destOrd="0" parTransId="{EEC5F49C-8AE3-4E2A-A215-8770DB5B82C1}" sibTransId="{5BC80C2B-A228-4D8A-8A84-A7B9DDD08700}"/>
    <dgm:cxn modelId="{3EE67EE1-898F-4528-9039-C09199C7B4FD}" srcId="{3353E323-CB19-43FF-8D69-18AB74F7A767}" destId="{01424015-4231-433E-A9B1-558F7C3982D7}" srcOrd="1" destOrd="0" parTransId="{B9FD68F3-F2DC-4FED-BFF3-584C04EAC7B2}" sibTransId="{53E91C60-2445-42D3-9F46-7043A520D1CC}"/>
    <dgm:cxn modelId="{FE4F688F-F0B5-4244-AE6E-0FA7C87DA760}" type="presOf" srcId="{F2DF3C7F-D1C7-4A33-BA70-34F472413F03}" destId="{43050ECD-A3E9-4C47-8FE6-BEA6034E9946}" srcOrd="0" destOrd="2" presId="urn:microsoft.com/office/officeart/2005/8/layout/hList1"/>
    <dgm:cxn modelId="{F130BACA-E1F8-41D3-8745-1131F3159C04}" srcId="{3353E323-CB19-43FF-8D69-18AB74F7A767}" destId="{035AB1EA-D01A-4E11-BB72-9E4D28C78D65}" srcOrd="3" destOrd="0" parTransId="{4D47D786-9F5B-449D-8F2A-D868DD1DCE4B}" sibTransId="{028057A5-9F43-4538-8D79-7608F36F32F1}"/>
    <dgm:cxn modelId="{8DACA66B-5B87-4862-9744-51C38448C5B0}" type="presOf" srcId="{5E1F010D-719A-4457-87E8-5D7769197D3B}" destId="{0BFA647E-92FE-45E0-AE06-ABD504F66826}" srcOrd="0" destOrd="0" presId="urn:microsoft.com/office/officeart/2005/8/layout/hList1"/>
    <dgm:cxn modelId="{759586A2-88CE-404C-8DA6-103C698D1278}" type="presOf" srcId="{035AB1EA-D01A-4E11-BB72-9E4D28C78D65}" destId="{43050ECD-A3E9-4C47-8FE6-BEA6034E9946}" srcOrd="0" destOrd="3" presId="urn:microsoft.com/office/officeart/2005/8/layout/hList1"/>
    <dgm:cxn modelId="{A025B945-26F1-4560-BF79-A6D21C5DCA0C}" srcId="{3353E323-CB19-43FF-8D69-18AB74F7A767}" destId="{F2DF3C7F-D1C7-4A33-BA70-34F472413F03}" srcOrd="2" destOrd="0" parTransId="{1A95E59C-E875-41F4-BE68-80E43E627845}" sibTransId="{246BF3F4-AC7C-44CF-8A87-FFD719BC13DD}"/>
    <dgm:cxn modelId="{F3121D89-69CD-4CAF-9584-E9DFF55D2F54}" type="presOf" srcId="{3353E323-CB19-43FF-8D69-18AB74F7A767}" destId="{E930BD52-F34E-4EBD-9A9B-C7DEB21F1E79}" srcOrd="0" destOrd="0" presId="urn:microsoft.com/office/officeart/2005/8/layout/hList1"/>
    <dgm:cxn modelId="{81A2B547-CE40-4E96-AFD5-11FAF9538E42}" type="presOf" srcId="{299F6A74-8351-4A4F-B386-3986EE36DA80}" destId="{43050ECD-A3E9-4C47-8FE6-BEA6034E9946}" srcOrd="0" destOrd="0" presId="urn:microsoft.com/office/officeart/2005/8/layout/hList1"/>
    <dgm:cxn modelId="{1EF587B5-5CA9-4910-B0A3-3B0B99B35D66}" srcId="{3353E323-CB19-43FF-8D69-18AB74F7A767}" destId="{299F6A74-8351-4A4F-B386-3986EE36DA80}" srcOrd="0" destOrd="0" parTransId="{EF6E2C6E-723C-4874-8599-553030CD9EE4}" sibTransId="{326C360D-FFBB-445D-AEC9-622DD3A1709B}"/>
    <dgm:cxn modelId="{04C47048-C8AE-42E8-B4AA-2D5FEB241ED3}" type="presOf" srcId="{01424015-4231-433E-A9B1-558F7C3982D7}" destId="{43050ECD-A3E9-4C47-8FE6-BEA6034E9946}" srcOrd="0" destOrd="1" presId="urn:microsoft.com/office/officeart/2005/8/layout/hList1"/>
    <dgm:cxn modelId="{81594CE6-BA95-4B30-9C4B-0B1BBFB55216}" type="presParOf" srcId="{0BFA647E-92FE-45E0-AE06-ABD504F66826}" destId="{C9D697EF-FE5C-402C-830B-CCDCAD89BBD3}" srcOrd="0" destOrd="0" presId="urn:microsoft.com/office/officeart/2005/8/layout/hList1"/>
    <dgm:cxn modelId="{0EF17737-A468-4B07-80A2-DE5550D9302C}" type="presParOf" srcId="{C9D697EF-FE5C-402C-830B-CCDCAD89BBD3}" destId="{E930BD52-F34E-4EBD-9A9B-C7DEB21F1E79}" srcOrd="0" destOrd="0" presId="urn:microsoft.com/office/officeart/2005/8/layout/hList1"/>
    <dgm:cxn modelId="{30427517-E11C-4C3A-9FDE-2A68FBF69178}"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2200" b="1" dirty="0">
              <a:effectLst>
                <a:outerShdw blurRad="38100" dist="38100" dir="2700000" algn="tl">
                  <a:srgbClr val="000000">
                    <a:alpha val="43137"/>
                  </a:srgbClr>
                </a:outerShdw>
              </a:effectLst>
              <a:latin typeface="Arial" pitchFamily="34" charset="0"/>
              <a:cs typeface="Arial" pitchFamily="34" charset="0"/>
            </a:rPr>
            <a:t>“</a:t>
          </a:r>
          <a:r>
            <a:rPr lang="en-GB" sz="2200" b="1" dirty="0" err="1" smtClean="0">
              <a:effectLst>
                <a:outerShdw blurRad="38100" dist="38100" dir="2700000" algn="tl">
                  <a:srgbClr val="000000">
                    <a:alpha val="43137"/>
                  </a:srgbClr>
                </a:outerShdw>
              </a:effectLst>
            </a:rPr>
            <a:t>Integrité</a:t>
          </a:r>
          <a:r>
            <a:rPr lang="en-GB" sz="2200" dirty="0" smtClean="0">
              <a:effectLst>
                <a:outerShdw blurRad="38100" dist="38100" dir="2700000" algn="tl">
                  <a:srgbClr val="000000">
                    <a:alpha val="43137"/>
                  </a:srgbClr>
                </a:outerShdw>
              </a:effectLst>
            </a:rPr>
            <a:t> (d’un envoi)</a:t>
          </a:r>
          <a:r>
            <a:rPr lang="en-US" altLang="ja-JP" sz="2200" b="1" dirty="0">
              <a:effectLst>
                <a:outerShdw blurRad="38100" dist="38100" dir="2700000" algn="tl">
                  <a:srgbClr val="000000">
                    <a:alpha val="43137"/>
                  </a:srgbClr>
                </a:outerShdw>
              </a:effectLst>
              <a:latin typeface="Arial" pitchFamily="34" charset="0"/>
              <a:cs typeface="Arial" pitchFamily="34" charset="0"/>
            </a:rPr>
            <a:t>”: </a:t>
          </a:r>
        </a:p>
        <a:p>
          <a:pPr algn="l"/>
          <a:r>
            <a:rPr lang="en-US" altLang="ja-JP" sz="2200" dirty="0">
              <a:effectLst>
                <a:outerShdw blurRad="38100" dist="38100" dir="2700000" algn="tl">
                  <a:srgbClr val="000000">
                    <a:alpha val="43137"/>
                  </a:srgbClr>
                </a:outerShdw>
              </a:effectLst>
              <a:latin typeface="Arial" pitchFamily="34" charset="0"/>
              <a:cs typeface="Arial" pitchFamily="34" charset="0"/>
            </a:rPr>
            <a:t>“</a:t>
          </a:r>
          <a:r>
            <a:rPr lang="en-GB" sz="2200" strike="sngStrike" dirty="0"/>
            <a:t>Composition</a:t>
          </a:r>
          <a:r>
            <a:rPr lang="en-GB" sz="2200" dirty="0"/>
            <a:t> </a:t>
          </a:r>
          <a:r>
            <a:rPr lang="fr-FR" sz="2200" u="sng" dirty="0" smtClean="0"/>
            <a:t>État</a:t>
          </a:r>
          <a:r>
            <a:rPr lang="fr-FR" sz="2200" dirty="0" smtClean="0"/>
            <a:t> d'un envoi lorsque son identité est inchangée et que les scellés ou les emballages ne sont pas endommagés</a:t>
          </a:r>
          <a:r>
            <a:rPr lang="en-GB" sz="2200" dirty="0" smtClean="0"/>
            <a:t> </a:t>
          </a:r>
          <a:r>
            <a:rPr lang="fr-FR" sz="2200" strike="sngStrike" dirty="0" smtClean="0"/>
            <a:t>tels que décrit par son certificat phytosanitaire  ou tout autre document officiellement acceptable, </a:t>
          </a:r>
          <a:r>
            <a:rPr lang="fr-FR" sz="2200" strike="sngStrike" dirty="0" err="1" smtClean="0"/>
            <a:t>concervé</a:t>
          </a:r>
          <a:r>
            <a:rPr lang="fr-FR" sz="2200" strike="sngStrike" dirty="0" smtClean="0"/>
            <a:t> sans perte, ajout ou substitution</a:t>
          </a:r>
          <a:r>
            <a:rPr lang="en-US" altLang="ja-JP" sz="1800" strike="noStrike" dirty="0" smtClean="0">
              <a:effectLst>
                <a:outerShdw blurRad="38100" dist="38100" dir="2700000" algn="tl">
                  <a:srgbClr val="000000">
                    <a:alpha val="43137"/>
                  </a:srgbClr>
                </a:outerShdw>
              </a:effectLst>
              <a:latin typeface="Arial" pitchFamily="34" charset="0"/>
              <a:cs typeface="Arial" pitchFamily="34" charset="0"/>
            </a:rPr>
            <a:t>”</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fr-FR" sz="2000" dirty="0" smtClean="0">
              <a:solidFill>
                <a:schemeClr val="tx1"/>
              </a:solidFill>
              <a:effectLst/>
              <a:latin typeface="+mn-lt"/>
              <a:ea typeface="+mn-ea"/>
              <a:cs typeface="+mn-cs"/>
            </a:rPr>
            <a:t>En se référant à la définition proposée d'« identité », la relation entre les deux concepts est clarifiée et la définition d'« intégrité » simplifiée</a:t>
          </a:r>
          <a:endParaRPr lang="en-US" sz="20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FD74E1D-5CAE-4FA8-A832-4603D6016844}">
      <dgm:prSet custT="1"/>
      <dgm:spPr/>
      <dgm:t>
        <a:bodyPr/>
        <a:lstStyle/>
        <a:p>
          <a:r>
            <a:rPr lang="fr-FR" sz="2000" dirty="0">
              <a:solidFill>
                <a:schemeClr val="tx1"/>
              </a:solidFill>
              <a:effectLst/>
              <a:latin typeface="+mn-lt"/>
              <a:ea typeface="+mn-ea"/>
              <a:cs typeface="+mn-cs"/>
            </a:rPr>
            <a:t>La formulation « son identité est inchangée » met davantage l'accent sur la préoccupation phytosanitaire centrale, à savoir : qu'exactement les spécimens de </a:t>
          </a:r>
          <a:r>
            <a:rPr lang="fr-FR" sz="2000" dirty="0" smtClean="0">
              <a:solidFill>
                <a:schemeClr val="tx1"/>
              </a:solidFill>
              <a:effectLst/>
              <a:latin typeface="+mn-lt"/>
              <a:ea typeface="+mn-ea"/>
              <a:cs typeface="+mn-cs"/>
            </a:rPr>
            <a:t>végétaux , </a:t>
          </a:r>
          <a:r>
            <a:rPr lang="fr-FR" sz="2000" dirty="0">
              <a:solidFill>
                <a:schemeClr val="tx1"/>
              </a:solidFill>
              <a:effectLst/>
              <a:latin typeface="+mn-lt"/>
              <a:ea typeface="+mn-ea"/>
              <a:cs typeface="+mn-cs"/>
            </a:rPr>
            <a:t>de produits végétaux ou d'autres articles (c'est-à-dire les composants provenant d'un lieu d'origine particulier) qui sont sur le point d'être importés sont exclusivement ceux qui avait été certifié</a:t>
          </a:r>
          <a:endParaRPr lang="en-GB" sz="2000" dirty="0">
            <a:solidFill>
              <a:schemeClr val="tx1"/>
            </a:solidFill>
            <a:effectLst/>
            <a:latin typeface="+mn-lt"/>
            <a:ea typeface="+mn-ea"/>
            <a:cs typeface="+mn-cs"/>
          </a:endParaRPr>
        </a:p>
      </dgm:t>
    </dgm:pt>
    <dgm:pt modelId="{8AFBBF99-8B68-41A6-B397-BACBFBFA246A}" type="parTrans" cxnId="{7E50B577-4F85-456C-A8DB-B2D0700AF66A}">
      <dgm:prSet/>
      <dgm:spPr/>
      <dgm:t>
        <a:bodyPr/>
        <a:lstStyle/>
        <a:p>
          <a:endParaRPr lang="en-GB"/>
        </a:p>
      </dgm:t>
    </dgm:pt>
    <dgm:pt modelId="{7C553BF3-AB49-47F4-9A11-DB11B5A004E2}" type="sibTrans" cxnId="{7E50B577-4F85-456C-A8DB-B2D0700AF66A}">
      <dgm:prSet/>
      <dgm:spPr/>
      <dgm:t>
        <a:bodyPr/>
        <a:lstStyle/>
        <a:p>
          <a:endParaRPr lang="en-GB"/>
        </a:p>
      </dgm:t>
    </dgm:pt>
    <dgm:pt modelId="{CB9E5D30-5892-4E1E-8A70-3FF4C8F6A5BB}">
      <dgm:prSet custT="1"/>
      <dgm:spPr/>
      <dgm:t>
        <a:bodyPr/>
        <a:lstStyle/>
        <a:p>
          <a:r>
            <a:rPr lang="fr-FR" sz="2000" dirty="0">
              <a:solidFill>
                <a:schemeClr val="tx1"/>
              </a:solidFill>
              <a:effectLst/>
              <a:latin typeface="+mn-lt"/>
              <a:ea typeface="+mn-ea"/>
              <a:cs typeface="+mn-cs"/>
            </a:rPr>
            <a:t>La préoccupation selon laquelle « les scellés ou les emballages ne sont pas endommagés » est considérée comme un élément important d'intégrité et est donc ajoutée à la définition</a:t>
          </a:r>
          <a:endParaRPr lang="en-GB" sz="2000" dirty="0">
            <a:solidFill>
              <a:schemeClr val="tx1"/>
            </a:solidFill>
            <a:effectLst/>
            <a:latin typeface="+mn-lt"/>
            <a:ea typeface="+mn-ea"/>
            <a:cs typeface="+mn-cs"/>
          </a:endParaRPr>
        </a:p>
      </dgm:t>
    </dgm:pt>
    <dgm:pt modelId="{A336A81B-CAC1-49E7-AF35-75A6E8D4C3D6}" type="parTrans" cxnId="{8DD70C76-0864-462D-80B3-E8A2AD72A167}">
      <dgm:prSet/>
      <dgm:spPr/>
      <dgm:t>
        <a:bodyPr/>
        <a:lstStyle/>
        <a:p>
          <a:endParaRPr lang="en-GB"/>
        </a:p>
      </dgm:t>
    </dgm:pt>
    <dgm:pt modelId="{FD2C4739-2DD7-4C69-A765-305A16DB6E5D}" type="sibTrans" cxnId="{8DD70C76-0864-462D-80B3-E8A2AD72A167}">
      <dgm:prSet/>
      <dgm:spPr/>
      <dgm:t>
        <a:bodyPr/>
        <a:lstStyle/>
        <a:p>
          <a:endParaRPr lang="en-GB"/>
        </a:p>
      </dgm:t>
    </dgm:pt>
    <dgm:pt modelId="{30921A81-212C-4CE3-8E8B-633DD50E8CC9}">
      <dgm:prSet custT="1"/>
      <dgm:spPr/>
      <dgm:t>
        <a:bodyPr/>
        <a:lstStyle/>
        <a:p>
          <a:r>
            <a:rPr lang="fr-FR" sz="2000" dirty="0">
              <a:solidFill>
                <a:schemeClr val="tx1"/>
              </a:solidFill>
              <a:effectLst/>
              <a:latin typeface="+mn-lt"/>
              <a:ea typeface="+mn-ea"/>
              <a:cs typeface="+mn-cs"/>
            </a:rPr>
            <a:t>Le libellé introductif « État de » est ajouté pour souligner que l'intégrité est un état (souhaitable) d'un envoi, et non une action sur l'envoi</a:t>
          </a:r>
          <a:endParaRPr lang="en-GB" sz="2000" dirty="0">
            <a:solidFill>
              <a:schemeClr val="tx1"/>
            </a:solidFill>
            <a:effectLst/>
            <a:latin typeface="+mn-lt"/>
            <a:ea typeface="+mn-ea"/>
            <a:cs typeface="+mn-cs"/>
          </a:endParaRPr>
        </a:p>
      </dgm:t>
    </dgm:pt>
    <dgm:pt modelId="{EFA5C488-AAD4-415F-B46C-B5866481E3C6}" type="parTrans" cxnId="{D82D4D9D-7EA1-4A93-919E-715DB639D577}">
      <dgm:prSet/>
      <dgm:spPr/>
      <dgm:t>
        <a:bodyPr/>
        <a:lstStyle/>
        <a:p>
          <a:endParaRPr lang="en-GB"/>
        </a:p>
      </dgm:t>
    </dgm:pt>
    <dgm:pt modelId="{17533983-0D3B-46DC-9D3E-7BCC2D5DDB6B}" type="sibTrans" cxnId="{D82D4D9D-7EA1-4A93-919E-715DB639D577}">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812CF997-8F1F-492B-ABC4-ED14C3ED804E}" type="presOf" srcId="{CB9E5D30-5892-4E1E-8A70-3FF4C8F6A5BB}" destId="{43050ECD-A3E9-4C47-8FE6-BEA6034E9946}" srcOrd="0" destOrd="2" presId="urn:microsoft.com/office/officeart/2005/8/layout/hList1"/>
    <dgm:cxn modelId="{359186E3-C039-4AB1-84E2-7ACDC30F2C87}" type="presOf" srcId="{5E1F010D-719A-4457-87E8-5D7769197D3B}" destId="{0BFA647E-92FE-45E0-AE06-ABD504F66826}" srcOrd="0" destOrd="0" presId="urn:microsoft.com/office/officeart/2005/8/layout/hList1"/>
    <dgm:cxn modelId="{27EA174C-0EB7-472A-856B-91541427BAD3}" type="presOf" srcId="{E496333F-73E3-4416-ACEB-781E2589BD07}" destId="{43050ECD-A3E9-4C47-8FE6-BEA6034E9946}" srcOrd="0" destOrd="0" presId="urn:microsoft.com/office/officeart/2005/8/layout/hList1"/>
    <dgm:cxn modelId="{8DD70C76-0864-462D-80B3-E8A2AD72A167}" srcId="{3353E323-CB19-43FF-8D69-18AB74F7A767}" destId="{CB9E5D30-5892-4E1E-8A70-3FF4C8F6A5BB}" srcOrd="2" destOrd="0" parTransId="{A336A81B-CAC1-49E7-AF35-75A6E8D4C3D6}" sibTransId="{FD2C4739-2DD7-4C69-A765-305A16DB6E5D}"/>
    <dgm:cxn modelId="{7E50B577-4F85-456C-A8DB-B2D0700AF66A}" srcId="{3353E323-CB19-43FF-8D69-18AB74F7A767}" destId="{0FD74E1D-5CAE-4FA8-A832-4603D6016844}" srcOrd="1" destOrd="0" parTransId="{8AFBBF99-8B68-41A6-B397-BACBFBFA246A}" sibTransId="{7C553BF3-AB49-47F4-9A11-DB11B5A004E2}"/>
    <dgm:cxn modelId="{D9524188-3228-44A7-B7D3-8908F8EEEE5F}" type="presOf" srcId="{30921A81-212C-4CE3-8E8B-633DD50E8CC9}" destId="{43050ECD-A3E9-4C47-8FE6-BEA6034E9946}" srcOrd="0" destOrd="3" presId="urn:microsoft.com/office/officeart/2005/8/layout/hList1"/>
    <dgm:cxn modelId="{B20F870C-4E81-4292-96A9-2D5CD094B650}" type="presOf" srcId="{0FD74E1D-5CAE-4FA8-A832-4603D6016844}" destId="{43050ECD-A3E9-4C47-8FE6-BEA6034E9946}" srcOrd="0" destOrd="1" presId="urn:microsoft.com/office/officeart/2005/8/layout/hList1"/>
    <dgm:cxn modelId="{185EC850-9E58-4056-B8CE-48EF61C1FA0D}" type="presOf" srcId="{3353E323-CB19-43FF-8D69-18AB74F7A767}" destId="{E930BD52-F34E-4EBD-9A9B-C7DEB21F1E79}" srcOrd="0" destOrd="0" presId="urn:microsoft.com/office/officeart/2005/8/layout/hList1"/>
    <dgm:cxn modelId="{D82D4D9D-7EA1-4A93-919E-715DB639D577}" srcId="{3353E323-CB19-43FF-8D69-18AB74F7A767}" destId="{30921A81-212C-4CE3-8E8B-633DD50E8CC9}" srcOrd="3" destOrd="0" parTransId="{EFA5C488-AAD4-415F-B46C-B5866481E3C6}" sibTransId="{17533983-0D3B-46DC-9D3E-7BCC2D5DDB6B}"/>
    <dgm:cxn modelId="{BAB3D27C-52E7-4447-9CE9-93D6042D21A8}" type="presParOf" srcId="{0BFA647E-92FE-45E0-AE06-ABD504F66826}" destId="{C9D697EF-FE5C-402C-830B-CCDCAD89BBD3}" srcOrd="0" destOrd="0" presId="urn:microsoft.com/office/officeart/2005/8/layout/hList1"/>
    <dgm:cxn modelId="{58FA9C76-CDAF-4EE6-98F4-FE543D5FBF1F}" type="presParOf" srcId="{C9D697EF-FE5C-402C-830B-CCDCAD89BBD3}" destId="{E930BD52-F34E-4EBD-9A9B-C7DEB21F1E79}" srcOrd="0" destOrd="0" presId="urn:microsoft.com/office/officeart/2005/8/layout/hList1"/>
    <dgm:cxn modelId="{0E5057E4-CC15-406F-BCAA-4257BFA63F80}"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2200" b="1" dirty="0" smtClean="0">
              <a:effectLst>
                <a:outerShdw blurRad="38100" dist="38100" dir="2700000" algn="tl">
                  <a:srgbClr val="000000">
                    <a:alpha val="43137"/>
                  </a:srgbClr>
                </a:outerShdw>
              </a:effectLst>
              <a:latin typeface="Arial" pitchFamily="34" charset="0"/>
              <a:cs typeface="Arial" pitchFamily="34" charset="0"/>
            </a:rPr>
            <a:t>“</a:t>
          </a:r>
          <a:r>
            <a:rPr lang="en-GB" altLang="ja-JP" sz="2200" b="1" dirty="0" err="1" smtClean="0">
              <a:effectLst>
                <a:outerShdw blurRad="38100" dist="38100" dir="2700000" algn="tl">
                  <a:srgbClr val="000000">
                    <a:alpha val="43137"/>
                  </a:srgbClr>
                </a:outerShdw>
              </a:effectLst>
              <a:latin typeface="Arial" pitchFamily="34" charset="0"/>
              <a:cs typeface="Arial" pitchFamily="34" charset="0"/>
            </a:rPr>
            <a:t>Sécurité</a:t>
          </a:r>
          <a:r>
            <a:rPr lang="en-GB" altLang="ja-JP" sz="2200" b="1" dirty="0" smtClean="0">
              <a:effectLst>
                <a:outerShdw blurRad="38100" dist="38100" dir="2700000" algn="tl">
                  <a:srgbClr val="000000">
                    <a:alpha val="43137"/>
                  </a:srgbClr>
                </a:outerShdw>
              </a:effectLst>
              <a:latin typeface="Arial" pitchFamily="34" charset="0"/>
              <a:cs typeface="Arial" pitchFamily="34" charset="0"/>
            </a:rPr>
            <a:t> </a:t>
          </a:r>
          <a:r>
            <a:rPr lang="en-GB" altLang="ja-JP" sz="2200" b="1" dirty="0" err="1" smtClean="0">
              <a:effectLst>
                <a:outerShdw blurRad="38100" dist="38100" dir="2700000" algn="tl">
                  <a:srgbClr val="000000">
                    <a:alpha val="43137"/>
                  </a:srgbClr>
                </a:outerShdw>
              </a:effectLst>
              <a:latin typeface="Arial" pitchFamily="34" charset="0"/>
              <a:cs typeface="Arial" pitchFamily="34" charset="0"/>
            </a:rPr>
            <a:t>phytosanitaire</a:t>
          </a:r>
          <a:r>
            <a:rPr lang="en-GB" altLang="ja-JP" sz="2200" b="1" dirty="0" smtClean="0">
              <a:effectLst>
                <a:outerShdw blurRad="38100" dist="38100" dir="2700000" algn="tl">
                  <a:srgbClr val="000000">
                    <a:alpha val="43137"/>
                  </a:srgbClr>
                </a:outerShdw>
              </a:effectLst>
              <a:latin typeface="Arial" pitchFamily="34" charset="0"/>
              <a:cs typeface="Arial" pitchFamily="34" charset="0"/>
            </a:rPr>
            <a:t> </a:t>
          </a:r>
          <a:r>
            <a:rPr lang="en-GB" altLang="ja-JP" sz="2200" b="0" dirty="0" smtClean="0">
              <a:effectLst>
                <a:outerShdw blurRad="38100" dist="38100" dir="2700000" algn="tl">
                  <a:srgbClr val="000000">
                    <a:alpha val="43137"/>
                  </a:srgbClr>
                </a:outerShdw>
              </a:effectLst>
              <a:latin typeface="Arial" pitchFamily="34" charset="0"/>
              <a:cs typeface="Arial" pitchFamily="34" charset="0"/>
            </a:rPr>
            <a:t>(d'un envoi</a:t>
          </a:r>
          <a:r>
            <a:rPr lang="en-GB" sz="2200" b="0" dirty="0" smtClean="0">
              <a:effectLst>
                <a:outerShdw blurRad="38100" dist="38100" dir="2700000" algn="tl">
                  <a:srgbClr val="000000">
                    <a:alpha val="43137"/>
                  </a:srgbClr>
                </a:outerShdw>
              </a:effectLst>
            </a:rPr>
            <a:t>)</a:t>
          </a:r>
          <a:r>
            <a:rPr lang="en-US" altLang="ja-JP" sz="2200" b="0" dirty="0">
              <a:effectLst>
                <a:outerShdw blurRad="38100" dist="38100" dir="2700000" algn="tl">
                  <a:srgbClr val="000000">
                    <a:alpha val="43137"/>
                  </a:srgbClr>
                </a:outerShdw>
              </a:effectLst>
              <a:latin typeface="Arial" pitchFamily="34" charset="0"/>
              <a:cs typeface="Arial" pitchFamily="34" charset="0"/>
            </a:rPr>
            <a:t>”: </a:t>
          </a:r>
        </a:p>
        <a:p>
          <a:pPr algn="l"/>
          <a:r>
            <a:rPr lang="en-US" altLang="ja-JP" sz="2200" dirty="0">
              <a:effectLst>
                <a:outerShdw blurRad="38100" dist="38100" dir="2700000" algn="tl">
                  <a:srgbClr val="000000">
                    <a:alpha val="43137"/>
                  </a:srgbClr>
                </a:outerShdw>
              </a:effectLst>
              <a:latin typeface="Arial" pitchFamily="34" charset="0"/>
              <a:cs typeface="Arial" pitchFamily="34" charset="0"/>
            </a:rPr>
            <a:t>“</a:t>
          </a:r>
          <a:r>
            <a:rPr lang="en-GB" sz="2200" strike="sngStrike" dirty="0" err="1" smtClean="0"/>
            <a:t>Maintien</a:t>
          </a:r>
          <a:r>
            <a:rPr lang="en-GB" sz="2200" strike="sngStrike" dirty="0" smtClean="0"/>
            <a:t> de </a:t>
          </a:r>
          <a:r>
            <a:rPr lang="en-GB" sz="2200" strike="sngStrike" dirty="0" err="1" smtClean="0"/>
            <a:t>l’intégrité</a:t>
          </a:r>
          <a:r>
            <a:rPr lang="en-GB" sz="2200" b="1" strike="noStrike" dirty="0" smtClean="0"/>
            <a:t> </a:t>
          </a:r>
          <a:r>
            <a:rPr lang="fr-FR" sz="2200" b="1" strike="noStrike" dirty="0" smtClean="0"/>
            <a:t>État d'un envoi lorsque son intégrité a été maintenue et </a:t>
          </a:r>
          <a:r>
            <a:rPr lang="en-GB" sz="2200" strike="sngStrike" dirty="0" err="1" smtClean="0"/>
            <a:t>prévention</a:t>
          </a:r>
          <a:r>
            <a:rPr lang="fr-FR" sz="2200" strike="noStrike" dirty="0" smtClean="0"/>
            <a:t> de son infestation et sa contamination par des organismes nuisibles réglementés, prévenues par l'application de mesures phytosanitaires </a:t>
          </a:r>
          <a:r>
            <a:rPr lang="fr-FR" sz="2200" strike="sngStrike" dirty="0" smtClean="0"/>
            <a:t>appropriées</a:t>
          </a:r>
          <a:r>
            <a:rPr lang="fr-FR" sz="2200" strike="noStrike" dirty="0" smtClean="0"/>
            <a:t> »</a:t>
          </a:r>
          <a:endParaRPr lang="en-US" sz="22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fr-FR" sz="2200" dirty="0" smtClean="0">
              <a:solidFill>
                <a:schemeClr val="tx1"/>
              </a:solidFill>
              <a:effectLst/>
              <a:latin typeface="+mn-lt"/>
              <a:ea typeface="+mn-ea"/>
              <a:cs typeface="+mn-cs"/>
            </a:rPr>
            <a:t>« Maintien de l'intégrité » a été remplacé par « État... quand... l'intégrité a été maintenue » pour refléter correctement que la sécurité phytosanitaire est un état, pas une action</a:t>
          </a:r>
          <a:endParaRPr lang="en-US" sz="22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2FE36622-C699-49A4-9986-63DCB5DFFA65}">
      <dgm:prSet custT="1"/>
      <dgm:spPr/>
      <dgm:t>
        <a:bodyPr/>
        <a:lstStyle/>
        <a:p>
          <a:r>
            <a:rPr lang="fr-FR" sz="2200" dirty="0" smtClean="0">
              <a:solidFill>
                <a:schemeClr val="tx1"/>
              </a:solidFill>
              <a:effectLst/>
              <a:latin typeface="+mn-lt"/>
              <a:ea typeface="+mn-ea"/>
              <a:cs typeface="+mn-cs"/>
            </a:rPr>
            <a:t>De même, « prévention de son infestation et de sa contamination... » a été substituée à « infestation et contamination...prévenue »</a:t>
          </a:r>
          <a:endParaRPr lang="en-GB" sz="2200" dirty="0" smtClean="0">
            <a:solidFill>
              <a:schemeClr val="tx1"/>
            </a:solidFill>
            <a:effectLst/>
            <a:latin typeface="+mn-lt"/>
            <a:ea typeface="+mn-ea"/>
            <a:cs typeface="+mn-cs"/>
          </a:endParaRPr>
        </a:p>
      </dgm:t>
    </dgm:pt>
    <dgm:pt modelId="{591B478D-F0E0-413D-A3CF-053AABDADF95}" type="parTrans" cxnId="{C6DBA7B2-009A-4E11-9CA0-57175DF246DC}">
      <dgm:prSet/>
      <dgm:spPr/>
      <dgm:t>
        <a:bodyPr/>
        <a:lstStyle/>
        <a:p>
          <a:endParaRPr lang="en-GB"/>
        </a:p>
      </dgm:t>
    </dgm:pt>
    <dgm:pt modelId="{EA858DB6-2E61-4FE9-8E65-42A414B6A3A1}" type="sibTrans" cxnId="{C6DBA7B2-009A-4E11-9CA0-57175DF246DC}">
      <dgm:prSet/>
      <dgm:spPr/>
      <dgm:t>
        <a:bodyPr/>
        <a:lstStyle/>
        <a:p>
          <a:endParaRPr lang="en-GB"/>
        </a:p>
      </dgm:t>
    </dgm:pt>
    <dgm:pt modelId="{57A1505E-F56C-4D96-BCEE-B582B471768B}">
      <dgm:prSet custT="1"/>
      <dgm:spPr/>
      <dgm:t>
        <a:bodyPr/>
        <a:lstStyle/>
        <a:p>
          <a:r>
            <a:rPr lang="fr-FR" sz="2200" dirty="0" smtClean="0">
              <a:solidFill>
                <a:schemeClr val="tx1"/>
              </a:solidFill>
              <a:effectLst/>
              <a:latin typeface="+mn-lt"/>
              <a:ea typeface="+mn-ea"/>
              <a:cs typeface="+mn-cs"/>
            </a:rPr>
            <a:t>Le mot « approprié » qualifiant les « mesures phytosanitaires » dans la définition originale est considéré comme inutile et inapproprié pour une définition et est donc supprimé</a:t>
          </a:r>
          <a:endParaRPr lang="en-GB" sz="2200" dirty="0" smtClean="0">
            <a:solidFill>
              <a:schemeClr val="tx1"/>
            </a:solidFill>
            <a:effectLst/>
            <a:latin typeface="+mn-lt"/>
            <a:ea typeface="+mn-ea"/>
            <a:cs typeface="+mn-cs"/>
          </a:endParaRPr>
        </a:p>
      </dgm:t>
    </dgm:pt>
    <dgm:pt modelId="{94F8D3A6-D394-41C4-823F-84770AAD9A3A}" type="parTrans" cxnId="{91461053-D631-42D2-AC2E-CC3F061E3EE4}">
      <dgm:prSet/>
      <dgm:spPr/>
      <dgm:t>
        <a:bodyPr/>
        <a:lstStyle/>
        <a:p>
          <a:endParaRPr lang="en-GB"/>
        </a:p>
      </dgm:t>
    </dgm:pt>
    <dgm:pt modelId="{16554EE8-7C6A-4A3B-A77F-5E0E1CC2087C}" type="sibTrans" cxnId="{91461053-D631-42D2-AC2E-CC3F061E3EE4}">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custLinFactNeighborY="42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n-GB"/>
        </a:p>
      </dgm:t>
    </dgm:pt>
  </dgm:ptLst>
  <dgm:cxnLst>
    <dgm:cxn modelId="{556B7E19-2F72-482E-8075-5B53D8958084}" type="presOf" srcId="{5E1F010D-719A-4457-87E8-5D7769197D3B}" destId="{0BFA647E-92FE-45E0-AE06-ABD504F66826}"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C516C55D-CE05-447A-9BED-A6CA226B819C}" type="presOf" srcId="{57A1505E-F56C-4D96-BCEE-B582B471768B}" destId="{43050ECD-A3E9-4C47-8FE6-BEA6034E9946}" srcOrd="0" destOrd="2"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6773AD6D-3244-4E11-8E4D-ADD6B7889209}" type="presOf" srcId="{2FE36622-C699-49A4-9986-63DCB5DFFA65}" destId="{43050ECD-A3E9-4C47-8FE6-BEA6034E9946}" srcOrd="0" destOrd="1" presId="urn:microsoft.com/office/officeart/2005/8/layout/hList1"/>
    <dgm:cxn modelId="{7B7865BC-3BAB-4089-A1C7-D0C5A7B3BADC}" type="presOf" srcId="{E496333F-73E3-4416-ACEB-781E2589BD07}" destId="{43050ECD-A3E9-4C47-8FE6-BEA6034E9946}" srcOrd="0" destOrd="0" presId="urn:microsoft.com/office/officeart/2005/8/layout/hList1"/>
    <dgm:cxn modelId="{91461053-D631-42D2-AC2E-CC3F061E3EE4}" srcId="{3353E323-CB19-43FF-8D69-18AB74F7A767}" destId="{57A1505E-F56C-4D96-BCEE-B582B471768B}" srcOrd="2" destOrd="0" parTransId="{94F8D3A6-D394-41C4-823F-84770AAD9A3A}" sibTransId="{16554EE8-7C6A-4A3B-A77F-5E0E1CC2087C}"/>
    <dgm:cxn modelId="{C6DBA7B2-009A-4E11-9CA0-57175DF246DC}" srcId="{3353E323-CB19-43FF-8D69-18AB74F7A767}" destId="{2FE36622-C699-49A4-9986-63DCB5DFFA65}" srcOrd="1" destOrd="0" parTransId="{591B478D-F0E0-413D-A3CF-053AABDADF95}" sibTransId="{EA858DB6-2E61-4FE9-8E65-42A414B6A3A1}"/>
    <dgm:cxn modelId="{B56893E2-49CC-4714-8C50-957DD05DD3B7}" type="presOf" srcId="{3353E323-CB19-43FF-8D69-18AB74F7A767}" destId="{E930BD52-F34E-4EBD-9A9B-C7DEB21F1E79}" srcOrd="0" destOrd="0" presId="urn:microsoft.com/office/officeart/2005/8/layout/hList1"/>
    <dgm:cxn modelId="{19669E50-1424-4114-903B-AA0CE82AA966}" type="presParOf" srcId="{0BFA647E-92FE-45E0-AE06-ABD504F66826}" destId="{C9D697EF-FE5C-402C-830B-CCDCAD89BBD3}" srcOrd="0" destOrd="0" presId="urn:microsoft.com/office/officeart/2005/8/layout/hList1"/>
    <dgm:cxn modelId="{A4E3C5BC-0B39-4E78-B44F-2B09F45B50D8}" type="presParOf" srcId="{C9D697EF-FE5C-402C-830B-CCDCAD89BBD3}" destId="{E930BD52-F34E-4EBD-9A9B-C7DEB21F1E79}" srcOrd="0" destOrd="0" presId="urn:microsoft.com/office/officeart/2005/8/layout/hList1"/>
    <dgm:cxn modelId="{6ABF8893-D993-47AF-BC8E-B02694F84150}"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99F6A74-8351-4A4F-B386-3986EE36DA80}">
      <dgm:prSet custT="1"/>
      <dgm:spPr>
        <a:solidFill>
          <a:srgbClr val="D4F5D6">
            <a:alpha val="90000"/>
          </a:srgbClr>
        </a:solidFill>
        <a:ln>
          <a:solidFill>
            <a:srgbClr val="FDF4DA">
              <a:alpha val="90000"/>
            </a:srgbClr>
          </a:solidFill>
        </a:ln>
      </dgm:spPr>
      <dgm:t>
        <a:bodyPr/>
        <a:lstStyle/>
        <a:p>
          <a:r>
            <a:rPr lang="fr-FR" sz="2000" i="0" dirty="0" smtClean="0">
              <a:solidFill>
                <a:schemeClr val="tx1"/>
              </a:solidFill>
              <a:effectLst/>
              <a:latin typeface="+mn-lt"/>
              <a:ea typeface="+mn-ea"/>
              <a:cs typeface="+mn-cs"/>
            </a:rPr>
            <a:t>Dans la définition actuelle de « surveillance », « enquête » et « surveillance » renvoient à une surveillance spécifique et les « autres procédures » à une surveillance générale</a:t>
          </a:r>
          <a:endParaRPr lang="en-US" sz="2000"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3353E323-CB19-43FF-8D69-18AB74F7A767}">
      <dgm:prSet phldrT="[Text]" custT="1"/>
      <dgm:spPr>
        <a:solidFill>
          <a:srgbClr val="46DE54"/>
        </a:solidFill>
        <a:ln>
          <a:solidFill>
            <a:srgbClr val="F6C233"/>
          </a:solidFill>
        </a:ln>
      </dgm:spPr>
      <dgm:t>
        <a:bodyPr/>
        <a:lstStyle/>
        <a:p>
          <a:pPr algn="l"/>
          <a:r>
            <a:rPr lang="en-GB" sz="2200" b="1" dirty="0" smtClean="0">
              <a:solidFill>
                <a:schemeClr val="tx1"/>
              </a:solidFill>
              <a:effectLst>
                <a:outerShdw blurRad="38100" dist="38100" dir="2700000" algn="tl">
                  <a:srgbClr val="000000">
                    <a:alpha val="43137"/>
                  </a:srgbClr>
                </a:outerShdw>
              </a:effectLst>
            </a:rPr>
            <a:t>« Surveillance </a:t>
          </a:r>
          <a:r>
            <a:rPr lang="en-GB" sz="2200" b="1" dirty="0" err="1" smtClean="0">
              <a:solidFill>
                <a:schemeClr val="tx1"/>
              </a:solidFill>
              <a:effectLst>
                <a:outerShdw blurRad="38100" dist="38100" dir="2700000" algn="tl">
                  <a:srgbClr val="000000">
                    <a:alpha val="43137"/>
                  </a:srgbClr>
                </a:outerShdw>
              </a:effectLst>
            </a:rPr>
            <a:t>générale</a:t>
          </a:r>
          <a:r>
            <a:rPr lang="en-GB" sz="2200" b="1" dirty="0" smtClean="0">
              <a:solidFill>
                <a:schemeClr val="tx1"/>
              </a:solidFill>
              <a:effectLst>
                <a:outerShdw blurRad="38100" dist="38100" dir="2700000" algn="tl">
                  <a:srgbClr val="000000">
                    <a:alpha val="43137"/>
                  </a:srgbClr>
                </a:outerShdw>
              </a:effectLst>
            </a:rPr>
            <a:t> » :</a:t>
          </a:r>
        </a:p>
        <a:p>
          <a:pPr algn="l"/>
          <a:r>
            <a:rPr lang="fr-FR" sz="2200" b="0" dirty="0" smtClean="0">
              <a:solidFill>
                <a:schemeClr val="tx1"/>
              </a:solidFill>
              <a:effectLst>
                <a:outerShdw blurRad="38100" dist="38100" dir="2700000" algn="tl">
                  <a:srgbClr val="000000">
                    <a:alpha val="43137"/>
                  </a:srgbClr>
                </a:outerShdw>
              </a:effectLst>
            </a:rPr>
            <a:t>« Un processus </a:t>
          </a:r>
          <a:r>
            <a:rPr lang="fr-FR" sz="2200" b="1" dirty="0" smtClean="0">
              <a:solidFill>
                <a:schemeClr val="tx1"/>
              </a:solidFill>
              <a:effectLst>
                <a:outerShdw blurRad="38100" dist="38100" dir="2700000" algn="tl">
                  <a:srgbClr val="000000">
                    <a:alpha val="43137"/>
                  </a:srgbClr>
                </a:outerShdw>
              </a:effectLst>
            </a:rPr>
            <a:t>officiel</a:t>
          </a:r>
          <a:r>
            <a:rPr lang="fr-FR" sz="2200" b="0" dirty="0" smtClean="0">
              <a:solidFill>
                <a:schemeClr val="tx1"/>
              </a:solidFill>
              <a:effectLst>
                <a:outerShdw blurRad="38100" dist="38100" dir="2700000" algn="tl">
                  <a:srgbClr val="000000">
                    <a:alpha val="43137"/>
                  </a:srgbClr>
                </a:outerShdw>
              </a:effectLst>
            </a:rPr>
            <a:t> par lequel les données sur les </a:t>
          </a:r>
          <a:r>
            <a:rPr lang="fr-FR" sz="2200" b="1" dirty="0" smtClean="0">
              <a:solidFill>
                <a:schemeClr val="tx1"/>
              </a:solidFill>
              <a:effectLst>
                <a:outerShdw blurRad="38100" dist="38100" dir="2700000" algn="tl">
                  <a:srgbClr val="000000">
                    <a:alpha val="43137"/>
                  </a:srgbClr>
                </a:outerShdw>
              </a:effectLst>
            </a:rPr>
            <a:t>organismes nuisibles </a:t>
          </a:r>
          <a:r>
            <a:rPr lang="fr-FR" sz="2200" b="0" dirty="0" smtClean="0">
              <a:solidFill>
                <a:schemeClr val="tx1"/>
              </a:solidFill>
              <a:effectLst>
                <a:outerShdw blurRad="38100" dist="38100" dir="2700000" algn="tl">
                  <a:srgbClr val="000000">
                    <a:alpha val="43137"/>
                  </a:srgbClr>
                </a:outerShdw>
              </a:effectLst>
            </a:rPr>
            <a:t>dans une </a:t>
          </a:r>
          <a:r>
            <a:rPr lang="fr-FR" sz="2200" b="1" dirty="0" smtClean="0">
              <a:solidFill>
                <a:schemeClr val="tx1"/>
              </a:solidFill>
              <a:effectLst>
                <a:outerShdw blurRad="38100" dist="38100" dir="2700000" algn="tl">
                  <a:srgbClr val="000000">
                    <a:alpha val="43137"/>
                  </a:srgbClr>
                </a:outerShdw>
              </a:effectLst>
            </a:rPr>
            <a:t>zone</a:t>
          </a:r>
          <a:r>
            <a:rPr lang="fr-FR" sz="2200" b="0" dirty="0" smtClean="0">
              <a:solidFill>
                <a:schemeClr val="tx1"/>
              </a:solidFill>
              <a:effectLst>
                <a:outerShdw blurRad="38100" dist="38100" dir="2700000" algn="tl">
                  <a:srgbClr val="000000">
                    <a:alpha val="43137"/>
                  </a:srgbClr>
                </a:outerShdw>
              </a:effectLst>
            </a:rPr>
            <a:t> sont collectées à partir de diverses sources autres que des </a:t>
          </a:r>
          <a:r>
            <a:rPr lang="fr-FR" sz="2200" b="1" dirty="0" smtClean="0">
              <a:solidFill>
                <a:schemeClr val="tx1"/>
              </a:solidFill>
              <a:effectLst>
                <a:outerShdw blurRad="38100" dist="38100" dir="2700000" algn="tl">
                  <a:srgbClr val="000000">
                    <a:alpha val="43137"/>
                  </a:srgbClr>
                </a:outerShdw>
              </a:effectLst>
            </a:rPr>
            <a:t>enquêtes</a:t>
          </a:r>
          <a:r>
            <a:rPr lang="fr-FR" sz="2200" b="0" dirty="0" smtClean="0">
              <a:solidFill>
                <a:schemeClr val="tx1"/>
              </a:solidFill>
              <a:effectLst>
                <a:outerShdw blurRad="38100" dist="38100" dir="2700000" algn="tl">
                  <a:srgbClr val="000000">
                    <a:alpha val="43137"/>
                  </a:srgbClr>
                </a:outerShdw>
              </a:effectLst>
            </a:rPr>
            <a:t>, analysées et vérifiées</a:t>
          </a:r>
        </a:p>
        <a:p>
          <a:pPr algn="l"/>
          <a:endParaRPr lang="en-US" sz="1600" b="0" dirty="0">
            <a:solidFill>
              <a:schemeClr val="tx1"/>
            </a:solidFill>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30D9FD18-181A-406A-A586-DA19CB141490}">
      <dgm:prSet custT="1"/>
      <dgm:spPr>
        <a:solidFill>
          <a:srgbClr val="D4F5D6">
            <a:alpha val="90000"/>
          </a:srgbClr>
        </a:solidFill>
        <a:ln>
          <a:solidFill>
            <a:srgbClr val="FDF4DA">
              <a:alpha val="90000"/>
            </a:srgbClr>
          </a:solidFill>
        </a:ln>
      </dgm:spPr>
      <dgm:t>
        <a:bodyPr/>
        <a:lstStyle/>
        <a:p>
          <a:endParaRPr lang="en-US" altLang="ja-JP" sz="1400" dirty="0"/>
        </a:p>
      </dgm:t>
    </dgm:pt>
    <dgm:pt modelId="{B383B37D-A6B4-4ED0-A33D-D2414B187B1D}" type="parTrans" cxnId="{8A0D8E5B-F1DA-4731-92FD-92A230826348}">
      <dgm:prSet/>
      <dgm:spPr/>
      <dgm:t>
        <a:bodyPr/>
        <a:lstStyle/>
        <a:p>
          <a:endParaRPr lang="fr-FR"/>
        </a:p>
      </dgm:t>
    </dgm:pt>
    <dgm:pt modelId="{70856E5A-C1D1-44C4-B24A-AF1548761CCE}" type="sibTrans" cxnId="{8A0D8E5B-F1DA-4731-92FD-92A230826348}">
      <dgm:prSet/>
      <dgm:spPr/>
      <dgm:t>
        <a:bodyPr/>
        <a:lstStyle/>
        <a:p>
          <a:endParaRPr lang="fr-FR"/>
        </a:p>
      </dgm:t>
    </dgm:pt>
    <dgm:pt modelId="{E47A997E-DA15-4610-8E0F-4DBC2260F340}">
      <dgm:prSet custT="1"/>
      <dgm:spPr/>
      <dgm:t>
        <a:bodyPr/>
        <a:lstStyle/>
        <a:p>
          <a:r>
            <a:rPr lang="fr-FR" sz="2000" i="0" dirty="0">
              <a:solidFill>
                <a:schemeClr val="tx1"/>
              </a:solidFill>
              <a:effectLst/>
              <a:latin typeface="+mn-lt"/>
              <a:ea typeface="+mn-ea"/>
              <a:cs typeface="+mn-cs"/>
            </a:rPr>
            <a:t>La définition proposée fait référence à des « sources diverses » plutôt qu'à des « procédures » pour permettre des sources de données qui ne sont pas des procédures. Ces différentes sources de données peuvent être officielles ou officieuses, comme expliqué dans la NIMP 6 (Surveillance)</a:t>
          </a:r>
          <a:endParaRPr lang="en-GB" sz="2000" i="0" dirty="0">
            <a:solidFill>
              <a:schemeClr val="tx1"/>
            </a:solidFill>
            <a:effectLst/>
            <a:latin typeface="+mn-lt"/>
            <a:ea typeface="+mn-ea"/>
            <a:cs typeface="+mn-cs"/>
          </a:endParaRPr>
        </a:p>
      </dgm:t>
    </dgm:pt>
    <dgm:pt modelId="{D8CDE364-280B-4138-BE40-67F468B21DD2}" type="parTrans" cxnId="{8BE4A1B5-5BCB-49E3-B430-4355F739FA4E}">
      <dgm:prSet/>
      <dgm:spPr/>
      <dgm:t>
        <a:bodyPr/>
        <a:lstStyle/>
        <a:p>
          <a:endParaRPr lang="en-GB"/>
        </a:p>
      </dgm:t>
    </dgm:pt>
    <dgm:pt modelId="{97565048-C043-48DD-AFF4-1C8313E7BAF9}" type="sibTrans" cxnId="{8BE4A1B5-5BCB-49E3-B430-4355F739FA4E}">
      <dgm:prSet/>
      <dgm:spPr/>
      <dgm:t>
        <a:bodyPr/>
        <a:lstStyle/>
        <a:p>
          <a:endParaRPr lang="en-GB"/>
        </a:p>
      </dgm:t>
    </dgm:pt>
    <dgm:pt modelId="{4CA34EEF-819B-4666-8D30-54D77D490A3D}">
      <dgm:prSet custT="1"/>
      <dgm:spPr/>
      <dgm:t>
        <a:bodyPr/>
        <a:lstStyle/>
        <a:p>
          <a:r>
            <a:rPr lang="fr-FR" sz="2000" i="0" dirty="0">
              <a:solidFill>
                <a:schemeClr val="tx1"/>
              </a:solidFill>
              <a:effectLst/>
              <a:latin typeface="+mn-lt"/>
              <a:ea typeface="+mn-ea"/>
              <a:cs typeface="+mn-cs"/>
            </a:rPr>
            <a:t>En référence aux « données » ou « informations » issues de la surveillance, « données » désigne la matière première collectée, qui devient alors « information » une fois analysée et vérifiée. Le mot « données » est donc approprié dans le contexte de la « surveillance générale ».</a:t>
          </a:r>
          <a:endParaRPr lang="en-GB" sz="2000" i="0" dirty="0">
            <a:solidFill>
              <a:schemeClr val="tx1"/>
            </a:solidFill>
            <a:effectLst/>
            <a:latin typeface="+mn-lt"/>
            <a:ea typeface="+mn-ea"/>
            <a:cs typeface="+mn-cs"/>
          </a:endParaRPr>
        </a:p>
      </dgm:t>
    </dgm:pt>
    <dgm:pt modelId="{4628D9F8-8E1C-4B9D-BFED-D5D548C5B69C}" type="parTrans" cxnId="{AA948382-2847-4156-94D6-A6433E505D42}">
      <dgm:prSet/>
      <dgm:spPr/>
      <dgm:t>
        <a:bodyPr/>
        <a:lstStyle/>
        <a:p>
          <a:endParaRPr lang="en-GB"/>
        </a:p>
      </dgm:t>
    </dgm:pt>
    <dgm:pt modelId="{163CFD9B-6A19-48B6-AB64-0CFB21A0343D}" type="sibTrans" cxnId="{AA948382-2847-4156-94D6-A6433E505D42}">
      <dgm:prSet/>
      <dgm:spPr/>
      <dgm:t>
        <a:bodyPr/>
        <a:lstStyle/>
        <a:p>
          <a:endParaRPr lang="en-GB"/>
        </a:p>
      </dgm:t>
    </dgm:pt>
    <dgm:pt modelId="{55E1D9D0-06B6-41D9-A056-F9E3B631EBEA}">
      <dgm:prSet custT="1"/>
      <dgm:spPr/>
      <dgm:t>
        <a:bodyPr/>
        <a:lstStyle/>
        <a:p>
          <a:r>
            <a:rPr lang="fr-FR" sz="2000" i="0" dirty="0">
              <a:solidFill>
                <a:schemeClr val="tx1"/>
              </a:solidFill>
              <a:effectLst/>
              <a:latin typeface="+mn-lt"/>
              <a:ea typeface="+mn-ea"/>
              <a:cs typeface="+mn-cs"/>
            </a:rPr>
            <a:t>Les données résultant de la surveillance générale ne sont officielles qu'après avoir été approuvées par l'ONPV ; par conséquent, le processus ne s'arrête pas avec la collecte de données, car l'analyse et la vérification sont également des éléments clés du processus lorsque des sources de données non officielles sont utilisées</a:t>
          </a:r>
          <a:endParaRPr lang="en-GB" sz="2000" i="0" dirty="0">
            <a:solidFill>
              <a:schemeClr val="tx1"/>
            </a:solidFill>
            <a:effectLst/>
            <a:latin typeface="+mn-lt"/>
            <a:ea typeface="+mn-ea"/>
            <a:cs typeface="+mn-cs"/>
          </a:endParaRPr>
        </a:p>
      </dgm:t>
    </dgm:pt>
    <dgm:pt modelId="{EEB2EB60-344E-4F5D-9D1B-57DA48928567}" type="parTrans" cxnId="{F8CF0EAA-5E2B-4FF0-998B-33C88F6FD14E}">
      <dgm:prSet/>
      <dgm:spPr/>
      <dgm:t>
        <a:bodyPr/>
        <a:lstStyle/>
        <a:p>
          <a:endParaRPr lang="en-GB"/>
        </a:p>
      </dgm:t>
    </dgm:pt>
    <dgm:pt modelId="{D4F58D30-445F-4FA2-8931-26FE8631D840}" type="sibTrans" cxnId="{F8CF0EAA-5E2B-4FF0-998B-33C88F6FD14E}">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custLinFactNeighborY="-19379">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5702">
        <dgm:presLayoutVars>
          <dgm:bulletEnabled val="1"/>
        </dgm:presLayoutVars>
      </dgm:prSet>
      <dgm:spPr/>
      <dgm:t>
        <a:bodyPr/>
        <a:lstStyle/>
        <a:p>
          <a:endParaRPr lang="en-GB"/>
        </a:p>
      </dgm:t>
    </dgm:pt>
  </dgm:ptLst>
  <dgm:cxnLst>
    <dgm:cxn modelId="{C6CDEFCA-BC39-4E29-AD0C-D9FF12B8D47F}" type="presOf" srcId="{299F6A74-8351-4A4F-B386-3986EE36DA80}" destId="{43050ECD-A3E9-4C47-8FE6-BEA6034E9946}" srcOrd="0" destOrd="0" presId="urn:microsoft.com/office/officeart/2005/8/layout/hList1"/>
    <dgm:cxn modelId="{8A0D8E5B-F1DA-4731-92FD-92A230826348}" srcId="{3353E323-CB19-43FF-8D69-18AB74F7A767}" destId="{30D9FD18-181A-406A-A586-DA19CB141490}" srcOrd="4" destOrd="0" parTransId="{B383B37D-A6B4-4ED0-A33D-D2414B187B1D}" sibTransId="{70856E5A-C1D1-44C4-B24A-AF1548761CCE}"/>
    <dgm:cxn modelId="{9518A0D1-C79A-4E4E-A9B5-DCA86F3820AB}" srcId="{5E1F010D-719A-4457-87E8-5D7769197D3B}" destId="{3353E323-CB19-43FF-8D69-18AB74F7A767}" srcOrd="0" destOrd="0" parTransId="{EEC5F49C-8AE3-4E2A-A215-8770DB5B82C1}" sibTransId="{5BC80C2B-A228-4D8A-8A84-A7B9DDD08700}"/>
    <dgm:cxn modelId="{A55DD266-C2F3-425A-8400-081144CF2EE0}" type="presOf" srcId="{5E1F010D-719A-4457-87E8-5D7769197D3B}" destId="{0BFA647E-92FE-45E0-AE06-ABD504F66826}" srcOrd="0" destOrd="0" presId="urn:microsoft.com/office/officeart/2005/8/layout/hList1"/>
    <dgm:cxn modelId="{C45FF690-1760-4572-B3E2-9120EBA3AEB9}" type="presOf" srcId="{E47A997E-DA15-4610-8E0F-4DBC2260F340}" destId="{43050ECD-A3E9-4C47-8FE6-BEA6034E9946}" srcOrd="0" destOrd="1" presId="urn:microsoft.com/office/officeart/2005/8/layout/hList1"/>
    <dgm:cxn modelId="{10FCC26E-2482-4A9B-A70C-15853AAA2549}" type="presOf" srcId="{3353E323-CB19-43FF-8D69-18AB74F7A767}" destId="{E930BD52-F34E-4EBD-9A9B-C7DEB21F1E79}" srcOrd="0" destOrd="0" presId="urn:microsoft.com/office/officeart/2005/8/layout/hList1"/>
    <dgm:cxn modelId="{CED5D25D-E291-4858-9389-7A2995E84084}" type="presOf" srcId="{4CA34EEF-819B-4666-8D30-54D77D490A3D}" destId="{43050ECD-A3E9-4C47-8FE6-BEA6034E9946}" srcOrd="0" destOrd="2" presId="urn:microsoft.com/office/officeart/2005/8/layout/hList1"/>
    <dgm:cxn modelId="{AA948382-2847-4156-94D6-A6433E505D42}" srcId="{3353E323-CB19-43FF-8D69-18AB74F7A767}" destId="{4CA34EEF-819B-4666-8D30-54D77D490A3D}" srcOrd="2" destOrd="0" parTransId="{4628D9F8-8E1C-4B9D-BFED-D5D548C5B69C}" sibTransId="{163CFD9B-6A19-48B6-AB64-0CFB21A0343D}"/>
    <dgm:cxn modelId="{9907745E-EA4D-48ED-B8B6-44A215FFEFA4}" type="presOf" srcId="{55E1D9D0-06B6-41D9-A056-F9E3B631EBEA}" destId="{43050ECD-A3E9-4C47-8FE6-BEA6034E9946}" srcOrd="0" destOrd="3" presId="urn:microsoft.com/office/officeart/2005/8/layout/hList1"/>
    <dgm:cxn modelId="{1EF587B5-5CA9-4910-B0A3-3B0B99B35D66}" srcId="{3353E323-CB19-43FF-8D69-18AB74F7A767}" destId="{299F6A74-8351-4A4F-B386-3986EE36DA80}" srcOrd="0" destOrd="0" parTransId="{EF6E2C6E-723C-4874-8599-553030CD9EE4}" sibTransId="{326C360D-FFBB-445D-AEC9-622DD3A1709B}"/>
    <dgm:cxn modelId="{72E08F6E-8983-4220-AC26-0C3AA35B6354}" type="presOf" srcId="{30D9FD18-181A-406A-A586-DA19CB141490}" destId="{43050ECD-A3E9-4C47-8FE6-BEA6034E9946}" srcOrd="0" destOrd="4" presId="urn:microsoft.com/office/officeart/2005/8/layout/hList1"/>
    <dgm:cxn modelId="{8BE4A1B5-5BCB-49E3-B430-4355F739FA4E}" srcId="{3353E323-CB19-43FF-8D69-18AB74F7A767}" destId="{E47A997E-DA15-4610-8E0F-4DBC2260F340}" srcOrd="1" destOrd="0" parTransId="{D8CDE364-280B-4138-BE40-67F468B21DD2}" sibTransId="{97565048-C043-48DD-AFF4-1C8313E7BAF9}"/>
    <dgm:cxn modelId="{F8CF0EAA-5E2B-4FF0-998B-33C88F6FD14E}" srcId="{3353E323-CB19-43FF-8D69-18AB74F7A767}" destId="{55E1D9D0-06B6-41D9-A056-F9E3B631EBEA}" srcOrd="3" destOrd="0" parTransId="{EEB2EB60-344E-4F5D-9D1B-57DA48928567}" sibTransId="{D4F58D30-445F-4FA2-8931-26FE8631D840}"/>
    <dgm:cxn modelId="{00187AB4-0CCE-4967-88F9-B6E14439899B}" type="presParOf" srcId="{0BFA647E-92FE-45E0-AE06-ABD504F66826}" destId="{C9D697EF-FE5C-402C-830B-CCDCAD89BBD3}" srcOrd="0" destOrd="0" presId="urn:microsoft.com/office/officeart/2005/8/layout/hList1"/>
    <dgm:cxn modelId="{3D7DEC4B-96E6-4154-8D02-75AF539080F0}" type="presParOf" srcId="{C9D697EF-FE5C-402C-830B-CCDCAD89BBD3}" destId="{E930BD52-F34E-4EBD-9A9B-C7DEB21F1E79}" srcOrd="0" destOrd="0" presId="urn:microsoft.com/office/officeart/2005/8/layout/hList1"/>
    <dgm:cxn modelId="{ED53F56E-4194-461A-BA4A-B15C083CCD9C}"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custT="1"/>
      <dgm:spPr>
        <a:solidFill>
          <a:srgbClr val="46DE54"/>
        </a:solidFill>
        <a:ln>
          <a:solidFill>
            <a:srgbClr val="F6C233"/>
          </a:solidFill>
        </a:ln>
      </dgm:spPr>
      <dgm:t>
        <a:bodyPr/>
        <a:lstStyle/>
        <a:p>
          <a:pPr algn="l"/>
          <a:r>
            <a:rPr lang="en-GB" sz="2200" b="1" dirty="0" smtClean="0">
              <a:solidFill>
                <a:schemeClr val="tx1"/>
              </a:solidFill>
              <a:effectLst>
                <a:outerShdw blurRad="38100" dist="38100" dir="2700000" algn="tl">
                  <a:srgbClr val="000000">
                    <a:alpha val="43137"/>
                  </a:srgbClr>
                </a:outerShdw>
              </a:effectLst>
            </a:rPr>
            <a:t>« Surveillance </a:t>
          </a:r>
          <a:r>
            <a:rPr lang="en-GB" sz="2200" b="1" dirty="0" err="1" smtClean="0">
              <a:solidFill>
                <a:schemeClr val="tx1"/>
              </a:solidFill>
              <a:effectLst>
                <a:outerShdw blurRad="38100" dist="38100" dir="2700000" algn="tl">
                  <a:srgbClr val="000000">
                    <a:alpha val="43137"/>
                  </a:srgbClr>
                </a:outerShdw>
              </a:effectLst>
            </a:rPr>
            <a:t>spécifique</a:t>
          </a:r>
          <a:r>
            <a:rPr lang="en-GB" sz="2200" b="1" dirty="0" smtClean="0">
              <a:solidFill>
                <a:schemeClr val="tx1"/>
              </a:solidFill>
              <a:effectLst>
                <a:outerShdw blurRad="38100" dist="38100" dir="2700000" algn="tl">
                  <a:srgbClr val="000000">
                    <a:alpha val="43137"/>
                  </a:srgbClr>
                </a:outerShdw>
              </a:effectLst>
            </a:rPr>
            <a:t> » :</a:t>
          </a:r>
        </a:p>
        <a:p>
          <a:pPr algn="l"/>
          <a:r>
            <a:rPr lang="fr-FR" sz="2200" b="0" dirty="0" smtClean="0">
              <a:solidFill>
                <a:schemeClr val="tx1"/>
              </a:solidFill>
              <a:effectLst>
                <a:outerShdw blurRad="38100" dist="38100" dir="2700000" algn="tl">
                  <a:srgbClr val="000000">
                    <a:alpha val="43137"/>
                  </a:srgbClr>
                </a:outerShdw>
              </a:effectLst>
            </a:rPr>
            <a:t>« Un processus </a:t>
          </a:r>
          <a:r>
            <a:rPr lang="fr-FR" sz="2200" b="1" dirty="0" smtClean="0">
              <a:solidFill>
                <a:schemeClr val="tx1"/>
              </a:solidFill>
              <a:effectLst>
                <a:outerShdw blurRad="38100" dist="38100" dir="2700000" algn="tl">
                  <a:srgbClr val="000000">
                    <a:alpha val="43137"/>
                  </a:srgbClr>
                </a:outerShdw>
              </a:effectLst>
            </a:rPr>
            <a:t>officiel</a:t>
          </a:r>
          <a:r>
            <a:rPr lang="fr-FR" sz="2200" b="0" dirty="0" smtClean="0">
              <a:solidFill>
                <a:schemeClr val="tx1"/>
              </a:solidFill>
              <a:effectLst>
                <a:outerShdw blurRad="38100" dist="38100" dir="2700000" algn="tl">
                  <a:srgbClr val="000000">
                    <a:alpha val="43137"/>
                  </a:srgbClr>
                </a:outerShdw>
              </a:effectLst>
            </a:rPr>
            <a:t> par lequel des informations sur les </a:t>
          </a:r>
          <a:r>
            <a:rPr lang="fr-FR" sz="2200" b="1" dirty="0" smtClean="0">
              <a:solidFill>
                <a:schemeClr val="tx1"/>
              </a:solidFill>
              <a:effectLst>
                <a:outerShdw blurRad="38100" dist="38100" dir="2700000" algn="tl">
                  <a:srgbClr val="000000">
                    <a:alpha val="43137"/>
                  </a:srgbClr>
                </a:outerShdw>
              </a:effectLst>
            </a:rPr>
            <a:t>organismes nuisibles </a:t>
          </a:r>
          <a:r>
            <a:rPr lang="fr-FR" sz="2200" b="0" dirty="0" smtClean="0">
              <a:solidFill>
                <a:schemeClr val="tx1"/>
              </a:solidFill>
              <a:effectLst>
                <a:outerShdw blurRad="38100" dist="38100" dir="2700000" algn="tl">
                  <a:srgbClr val="000000">
                    <a:alpha val="43137"/>
                  </a:srgbClr>
                </a:outerShdw>
              </a:effectLst>
            </a:rPr>
            <a:t>dans une </a:t>
          </a:r>
          <a:r>
            <a:rPr lang="fr-FR" sz="2200" b="1" dirty="0" smtClean="0">
              <a:solidFill>
                <a:schemeClr val="tx1"/>
              </a:solidFill>
              <a:effectLst>
                <a:outerShdw blurRad="38100" dist="38100" dir="2700000" algn="tl">
                  <a:srgbClr val="000000">
                    <a:alpha val="43137"/>
                  </a:srgbClr>
                </a:outerShdw>
              </a:effectLst>
            </a:rPr>
            <a:t>zone</a:t>
          </a:r>
          <a:r>
            <a:rPr lang="fr-FR" sz="2200" b="0" dirty="0" smtClean="0">
              <a:solidFill>
                <a:schemeClr val="tx1"/>
              </a:solidFill>
              <a:effectLst>
                <a:outerShdw blurRad="38100" dist="38100" dir="2700000" algn="tl">
                  <a:srgbClr val="000000">
                    <a:alpha val="43137"/>
                  </a:srgbClr>
                </a:outerShdw>
              </a:effectLst>
            </a:rPr>
            <a:t> sont obtenues par le biais </a:t>
          </a:r>
          <a:r>
            <a:rPr lang="fr-FR" sz="2200" b="1" dirty="0" smtClean="0">
              <a:solidFill>
                <a:schemeClr val="tx1"/>
              </a:solidFill>
              <a:effectLst>
                <a:outerShdw blurRad="38100" dist="38100" dir="2700000" algn="tl">
                  <a:srgbClr val="000000">
                    <a:alpha val="43137"/>
                  </a:srgbClr>
                </a:outerShdw>
              </a:effectLst>
            </a:rPr>
            <a:t>d'enquêtes</a:t>
          </a:r>
          <a:r>
            <a:rPr lang="fr-FR" sz="2200" b="0" dirty="0" smtClean="0">
              <a:solidFill>
                <a:schemeClr val="tx1"/>
              </a:solidFill>
              <a:effectLst>
                <a:outerShdw blurRad="38100" dist="38100" dir="2700000" algn="tl">
                  <a:srgbClr val="000000">
                    <a:alpha val="43137"/>
                  </a:srgbClr>
                </a:outerShdw>
              </a:effectLst>
            </a:rPr>
            <a:t>. »</a:t>
          </a:r>
        </a:p>
        <a:p>
          <a:pPr algn="l"/>
          <a:endParaRPr lang="en-US" sz="1600" b="0" dirty="0">
            <a:solidFill>
              <a:schemeClr val="tx1"/>
            </a:solidFill>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746CFE87-AF7D-49A4-9F77-13A3889C3285}">
      <dgm:prSet custT="1"/>
      <dgm:spPr>
        <a:solidFill>
          <a:srgbClr val="D4F5D6">
            <a:alpha val="90000"/>
          </a:srgbClr>
        </a:solidFill>
        <a:ln>
          <a:solidFill>
            <a:srgbClr val="FDF4DA">
              <a:alpha val="90000"/>
            </a:srgbClr>
          </a:solidFill>
        </a:ln>
      </dgm:spPr>
      <dgm:t>
        <a:bodyPr/>
        <a:lstStyle/>
        <a:p>
          <a:r>
            <a:rPr lang="fr-FR" sz="2200" dirty="0" smtClean="0">
              <a:solidFill>
                <a:schemeClr val="tx1"/>
              </a:solidFill>
              <a:effectLst/>
              <a:latin typeface="+mn-lt"/>
              <a:ea typeface="+mn-ea"/>
              <a:cs typeface="+mn-cs"/>
            </a:rPr>
            <a:t>La NIMP 6 révisée (Surveillance) a entraîné un léger changement dans le sens de la surveillance générale et spécifique, la version précédente de la NIMP 6 faisant référence à des « enquêtes spécifiques » pour ce qui est maintenant appelé « surveillance spécifique »</a:t>
          </a:r>
          <a:endParaRPr lang="en-US" sz="2200" dirty="0"/>
        </a:p>
      </dgm:t>
    </dgm:pt>
    <dgm:pt modelId="{98B4CD0C-0E50-463A-9AE6-249AB51FEF35}" type="parTrans" cxnId="{C6B63B0B-693E-45C2-83EF-07B5A87464BF}">
      <dgm:prSet/>
      <dgm:spPr/>
      <dgm:t>
        <a:bodyPr/>
        <a:lstStyle/>
        <a:p>
          <a:endParaRPr lang="en-GB"/>
        </a:p>
      </dgm:t>
    </dgm:pt>
    <dgm:pt modelId="{F9095EED-0B50-4B3A-B0CC-662CE4255AC0}" type="sibTrans" cxnId="{C6B63B0B-693E-45C2-83EF-07B5A87464BF}">
      <dgm:prSet/>
      <dgm:spPr/>
      <dgm:t>
        <a:bodyPr/>
        <a:lstStyle/>
        <a:p>
          <a:endParaRPr lang="en-GB"/>
        </a:p>
      </dgm:t>
    </dgm:pt>
    <dgm:pt modelId="{05915942-606B-4715-9957-B424CFC5A3D8}">
      <dgm:prSet custT="1"/>
      <dgm:spPr/>
      <dgm:t>
        <a:bodyPr/>
        <a:lstStyle/>
        <a:p>
          <a:r>
            <a:rPr lang="fr-FR" sz="2200" dirty="0">
              <a:solidFill>
                <a:schemeClr val="tx1"/>
              </a:solidFill>
              <a:effectLst/>
              <a:latin typeface="+mn-lt"/>
              <a:ea typeface="+mn-ea"/>
              <a:cs typeface="+mn-cs"/>
            </a:rPr>
            <a:t>La seule distinction entre la surveillance générale et spécifique est la source des données, car les deux types de surveillance peuvent être dirigés vers des organismes nuisibles spécifiques</a:t>
          </a:r>
          <a:endParaRPr lang="en-GB" sz="2200" dirty="0">
            <a:solidFill>
              <a:schemeClr val="tx1"/>
            </a:solidFill>
            <a:effectLst/>
            <a:latin typeface="+mn-lt"/>
            <a:ea typeface="+mn-ea"/>
            <a:cs typeface="+mn-cs"/>
          </a:endParaRPr>
        </a:p>
      </dgm:t>
    </dgm:pt>
    <dgm:pt modelId="{21038835-CF2E-485F-BB64-9F000C73FC58}" type="parTrans" cxnId="{C297349E-B97B-4A73-A37B-7701014316CF}">
      <dgm:prSet/>
      <dgm:spPr/>
      <dgm:t>
        <a:bodyPr/>
        <a:lstStyle/>
        <a:p>
          <a:endParaRPr lang="en-GB"/>
        </a:p>
      </dgm:t>
    </dgm:pt>
    <dgm:pt modelId="{4A8EEA97-6835-4028-9DC4-9DA6B7BF6EDF}" type="sibTrans" cxnId="{C297349E-B97B-4A73-A37B-7701014316CF}">
      <dgm:prSet/>
      <dgm:spPr/>
      <dgm:t>
        <a:bodyPr/>
        <a:lstStyle/>
        <a:p>
          <a:endParaRPr lang="en-GB"/>
        </a:p>
      </dgm:t>
    </dgm:pt>
    <dgm:pt modelId="{773608E3-34DE-4BFD-B8E1-A4ADAC34D37C}">
      <dgm:prSet custT="1"/>
      <dgm:spPr/>
      <dgm:t>
        <a:bodyPr/>
        <a:lstStyle/>
        <a:p>
          <a:r>
            <a:rPr lang="fr-FR" sz="2200" dirty="0">
              <a:solidFill>
                <a:schemeClr val="tx1"/>
              </a:solidFill>
              <a:effectLst/>
              <a:latin typeface="+mn-lt"/>
              <a:ea typeface="+mn-ea"/>
              <a:cs typeface="+mn-cs"/>
            </a:rPr>
            <a:t>La « surveillance spécifique » est réalisée par le biais d'« enquêtes »</a:t>
          </a:r>
          <a:endParaRPr lang="en-GB" sz="2200" dirty="0">
            <a:solidFill>
              <a:schemeClr val="tx1"/>
            </a:solidFill>
            <a:effectLst/>
            <a:latin typeface="+mn-lt"/>
            <a:ea typeface="+mn-ea"/>
            <a:cs typeface="+mn-cs"/>
          </a:endParaRPr>
        </a:p>
      </dgm:t>
    </dgm:pt>
    <dgm:pt modelId="{FC5FE192-23E5-47BB-A348-ED02436500B6}" type="parTrans" cxnId="{EEA79BE7-C1A4-4DB9-B208-C6B28F36FFF8}">
      <dgm:prSet/>
      <dgm:spPr/>
      <dgm:t>
        <a:bodyPr/>
        <a:lstStyle/>
        <a:p>
          <a:endParaRPr lang="en-GB"/>
        </a:p>
      </dgm:t>
    </dgm:pt>
    <dgm:pt modelId="{52A43673-A3B7-408C-8FFF-026FF252F498}" type="sibTrans" cxnId="{EEA79BE7-C1A4-4DB9-B208-C6B28F36FFF8}">
      <dgm:prSet/>
      <dgm:spPr/>
      <dgm:t>
        <a:bodyPr/>
        <a:lstStyle/>
        <a:p>
          <a:endParaRPr lang="en-GB"/>
        </a:p>
      </dgm:t>
    </dgm:pt>
    <dgm:pt modelId="{C6377215-F1BD-45BC-BEF0-454E5C61A60E}">
      <dgm:prSet custT="1"/>
      <dgm:spPr/>
      <dgm:t>
        <a:bodyPr/>
        <a:lstStyle/>
        <a:p>
          <a:r>
            <a:rPr lang="fr-FR" sz="2200" dirty="0">
              <a:solidFill>
                <a:schemeClr val="tx1"/>
              </a:solidFill>
              <a:effectLst/>
              <a:latin typeface="+mn-lt"/>
              <a:ea typeface="+mn-ea"/>
              <a:cs typeface="+mn-cs"/>
            </a:rPr>
            <a:t>En référence aux « données » ou « informations » résultant de la surveillance, « données » désigne la matière première collectée, qui devient alors « information » une fois traitée ; les données ne sont pas officielles tant qu'elles n'ont pas été approuvées par l'ONPV. Le mot « information » est donc approprié dans le contexte de « surveillance spécifique </a:t>
          </a:r>
          <a:r>
            <a:rPr lang="fr-FR" sz="1600" dirty="0">
              <a:solidFill>
                <a:schemeClr val="tx1"/>
              </a:solidFill>
              <a:effectLst/>
              <a:latin typeface="+mn-lt"/>
              <a:ea typeface="+mn-ea"/>
              <a:cs typeface="+mn-cs"/>
            </a:rPr>
            <a:t>»</a:t>
          </a:r>
          <a:endParaRPr lang="en-GB" sz="1600" dirty="0">
            <a:solidFill>
              <a:schemeClr val="tx1"/>
            </a:solidFill>
            <a:effectLst/>
            <a:latin typeface="+mn-lt"/>
            <a:ea typeface="+mn-ea"/>
            <a:cs typeface="+mn-cs"/>
          </a:endParaRPr>
        </a:p>
      </dgm:t>
    </dgm:pt>
    <dgm:pt modelId="{89CE7E09-370E-4431-90D1-E32173E300A7}" type="parTrans" cxnId="{92544123-EA77-45A0-BD09-062E5A8917A8}">
      <dgm:prSet/>
      <dgm:spPr/>
      <dgm:t>
        <a:bodyPr/>
        <a:lstStyle/>
        <a:p>
          <a:endParaRPr lang="en-GB"/>
        </a:p>
      </dgm:t>
    </dgm:pt>
    <dgm:pt modelId="{D7CF0764-B8D2-445B-9C21-B48B82DADDEB}" type="sibTrans" cxnId="{92544123-EA77-45A0-BD09-062E5A8917A8}">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custLinFactNeighborX="280" custLinFactNeighborY="-7969">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5702" custLinFactNeighborX="-489" custLinFactNeighborY="-722">
        <dgm:presLayoutVars>
          <dgm:bulletEnabled val="1"/>
        </dgm:presLayoutVars>
      </dgm:prSet>
      <dgm:spPr/>
      <dgm:t>
        <a:bodyPr/>
        <a:lstStyle/>
        <a:p>
          <a:endParaRPr lang="en-GB"/>
        </a:p>
      </dgm:t>
    </dgm:pt>
  </dgm:ptLst>
  <dgm:cxnLst>
    <dgm:cxn modelId="{9518A0D1-C79A-4E4E-A9B5-DCA86F3820AB}" srcId="{5E1F010D-719A-4457-87E8-5D7769197D3B}" destId="{3353E323-CB19-43FF-8D69-18AB74F7A767}" srcOrd="0" destOrd="0" parTransId="{EEC5F49C-8AE3-4E2A-A215-8770DB5B82C1}" sibTransId="{5BC80C2B-A228-4D8A-8A84-A7B9DDD08700}"/>
    <dgm:cxn modelId="{92544123-EA77-45A0-BD09-062E5A8917A8}" srcId="{3353E323-CB19-43FF-8D69-18AB74F7A767}" destId="{C6377215-F1BD-45BC-BEF0-454E5C61A60E}" srcOrd="3" destOrd="0" parTransId="{89CE7E09-370E-4431-90D1-E32173E300A7}" sibTransId="{D7CF0764-B8D2-445B-9C21-B48B82DADDEB}"/>
    <dgm:cxn modelId="{0941657C-703C-4694-AEC4-83F238121F94}" type="presOf" srcId="{5E1F010D-719A-4457-87E8-5D7769197D3B}" destId="{0BFA647E-92FE-45E0-AE06-ABD504F66826}" srcOrd="0" destOrd="0" presId="urn:microsoft.com/office/officeart/2005/8/layout/hList1"/>
    <dgm:cxn modelId="{014FA385-F92A-45E4-BD1C-DDB5ECA728AD}" type="presOf" srcId="{746CFE87-AF7D-49A4-9F77-13A3889C3285}" destId="{43050ECD-A3E9-4C47-8FE6-BEA6034E9946}" srcOrd="0" destOrd="0" presId="urn:microsoft.com/office/officeart/2005/8/layout/hList1"/>
    <dgm:cxn modelId="{AF5989F7-4126-4970-8FB9-3923A34F82EE}" type="presOf" srcId="{3353E323-CB19-43FF-8D69-18AB74F7A767}" destId="{E930BD52-F34E-4EBD-9A9B-C7DEB21F1E79}" srcOrd="0" destOrd="0" presId="urn:microsoft.com/office/officeart/2005/8/layout/hList1"/>
    <dgm:cxn modelId="{EEA79BE7-C1A4-4DB9-B208-C6B28F36FFF8}" srcId="{3353E323-CB19-43FF-8D69-18AB74F7A767}" destId="{773608E3-34DE-4BFD-B8E1-A4ADAC34D37C}" srcOrd="2" destOrd="0" parTransId="{FC5FE192-23E5-47BB-A348-ED02436500B6}" sibTransId="{52A43673-A3B7-408C-8FFF-026FF252F498}"/>
    <dgm:cxn modelId="{C297349E-B97B-4A73-A37B-7701014316CF}" srcId="{3353E323-CB19-43FF-8D69-18AB74F7A767}" destId="{05915942-606B-4715-9957-B424CFC5A3D8}" srcOrd="1" destOrd="0" parTransId="{21038835-CF2E-485F-BB64-9F000C73FC58}" sibTransId="{4A8EEA97-6835-4028-9DC4-9DA6B7BF6EDF}"/>
    <dgm:cxn modelId="{24B3F99D-2F71-411E-82EC-3D250137A8DF}" type="presOf" srcId="{05915942-606B-4715-9957-B424CFC5A3D8}" destId="{43050ECD-A3E9-4C47-8FE6-BEA6034E9946}" srcOrd="0" destOrd="1" presId="urn:microsoft.com/office/officeart/2005/8/layout/hList1"/>
    <dgm:cxn modelId="{C6B63B0B-693E-45C2-83EF-07B5A87464BF}" srcId="{3353E323-CB19-43FF-8D69-18AB74F7A767}" destId="{746CFE87-AF7D-49A4-9F77-13A3889C3285}" srcOrd="0" destOrd="0" parTransId="{98B4CD0C-0E50-463A-9AE6-249AB51FEF35}" sibTransId="{F9095EED-0B50-4B3A-B0CC-662CE4255AC0}"/>
    <dgm:cxn modelId="{13AEB415-01E8-4CCE-B9D5-E3D28F802A73}" type="presOf" srcId="{C6377215-F1BD-45BC-BEF0-454E5C61A60E}" destId="{43050ECD-A3E9-4C47-8FE6-BEA6034E9946}" srcOrd="0" destOrd="3" presId="urn:microsoft.com/office/officeart/2005/8/layout/hList1"/>
    <dgm:cxn modelId="{A6471C93-D3DF-4C43-83E2-4140A6E51385}" type="presOf" srcId="{773608E3-34DE-4BFD-B8E1-A4ADAC34D37C}" destId="{43050ECD-A3E9-4C47-8FE6-BEA6034E9946}" srcOrd="0" destOrd="2" presId="urn:microsoft.com/office/officeart/2005/8/layout/hList1"/>
    <dgm:cxn modelId="{A8A7D988-49BE-458F-B037-881FA5B9B715}" type="presParOf" srcId="{0BFA647E-92FE-45E0-AE06-ABD504F66826}" destId="{C9D697EF-FE5C-402C-830B-CCDCAD89BBD3}" srcOrd="0" destOrd="0" presId="urn:microsoft.com/office/officeart/2005/8/layout/hList1"/>
    <dgm:cxn modelId="{C5BFF953-542A-40E1-90FB-5CF99ACE3E6C}" type="presParOf" srcId="{C9D697EF-FE5C-402C-830B-CCDCAD89BBD3}" destId="{E930BD52-F34E-4EBD-9A9B-C7DEB21F1E79}" srcOrd="0" destOrd="0" presId="urn:microsoft.com/office/officeart/2005/8/layout/hList1"/>
    <dgm:cxn modelId="{17611E05-5407-4D69-944B-D417383425FF}"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GB" altLang="ja-JP" sz="2000" b="1" dirty="0" smtClean="0">
              <a:effectLst>
                <a:outerShdw blurRad="38100" dist="38100" dir="2700000" algn="tl">
                  <a:srgbClr val="000000">
                    <a:alpha val="43137"/>
                  </a:srgbClr>
                </a:outerShdw>
              </a:effectLst>
              <a:latin typeface="Arial" pitchFamily="34" charset="0"/>
              <a:cs typeface="Arial" pitchFamily="34" charset="0"/>
            </a:rPr>
            <a:t>"Surveillance":</a:t>
          </a:r>
        </a:p>
        <a:p>
          <a:pPr algn="l"/>
          <a:r>
            <a:rPr lang="fr-FR" altLang="ja-JP" sz="2000" b="1" dirty="0" smtClean="0">
              <a:effectLst>
                <a:outerShdw blurRad="38100" dist="38100" dir="2700000" algn="tl">
                  <a:srgbClr val="000000">
                    <a:alpha val="43137"/>
                  </a:srgbClr>
                </a:outerShdw>
              </a:effectLst>
              <a:latin typeface="Arial" pitchFamily="34" charset="0"/>
              <a:cs typeface="Arial" pitchFamily="34" charset="0"/>
            </a:rPr>
            <a:t>« La surveillance générale, la surveillance spécifique </a:t>
          </a:r>
          <a:r>
            <a:rPr lang="fr-FR" altLang="ja-JP" sz="2000" b="0" dirty="0" smtClean="0">
              <a:effectLst>
                <a:outerShdw blurRad="38100" dist="38100" dir="2700000" algn="tl">
                  <a:srgbClr val="000000">
                    <a:alpha val="43137"/>
                  </a:srgbClr>
                </a:outerShdw>
              </a:effectLst>
              <a:latin typeface="Arial" pitchFamily="34" charset="0"/>
              <a:cs typeface="Arial" pitchFamily="34" charset="0"/>
            </a:rPr>
            <a:t>ou une combinaison des deux</a:t>
          </a:r>
          <a:r>
            <a:rPr lang="en-GB" sz="2000" b="0" dirty="0" smtClean="0"/>
            <a:t> </a:t>
          </a:r>
          <a:r>
            <a:rPr lang="fr-FR" sz="2000" b="0" strike="sngStrike" dirty="0" smtClean="0"/>
            <a:t>Un processus officiel qui collecte et enregistre des données sur la présence ou l'absence d'organismes nuisibles par enquête, surveillance ou autres procédures »</a:t>
          </a:r>
          <a:endParaRPr lang="en-US" sz="2000" strike="sng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fr-FR" sz="2200" i="0" dirty="0" smtClean="0">
              <a:solidFill>
                <a:schemeClr val="tx1"/>
              </a:solidFill>
              <a:effectLst/>
              <a:latin typeface="+mn-lt"/>
              <a:ea typeface="+mn-ea"/>
              <a:cs typeface="+mn-cs"/>
            </a:rPr>
            <a:t>Le groupe technique pour le glossaire a examiné diverses modifications possibles de la définition actuelle du glossaire de « surveillance », mais compte tenu des définitions proposées de « surveillance générale » et de « surveillance spécifique », propose finalement une définition qui dit simplement que la surveillance est « la surveillance générale , surveillance spécifique ou une combinaison des deux </a:t>
          </a:r>
          <a:r>
            <a:rPr lang="fr-FR" sz="2000" i="0" dirty="0" smtClean="0">
              <a:solidFill>
                <a:schemeClr val="tx1"/>
              </a:solidFill>
              <a:effectLst/>
              <a:latin typeface="+mn-lt"/>
              <a:ea typeface="+mn-ea"/>
              <a:cs typeface="+mn-cs"/>
            </a:rPr>
            <a:t>»</a:t>
          </a:r>
          <a:endParaRPr lang="en-US" sz="20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custLinFactNeighborY="-3649">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9518A0D1-C79A-4E4E-A9B5-DCA86F3820AB}" srcId="{5E1F010D-719A-4457-87E8-5D7769197D3B}" destId="{3353E323-CB19-43FF-8D69-18AB74F7A767}" srcOrd="0" destOrd="0" parTransId="{EEC5F49C-8AE3-4E2A-A215-8770DB5B82C1}" sibTransId="{5BC80C2B-A228-4D8A-8A84-A7B9DDD08700}"/>
    <dgm:cxn modelId="{7B8EA6C1-C133-4175-9A0C-958003316372}" type="presOf" srcId="{E496333F-73E3-4416-ACEB-781E2589BD07}" destId="{43050ECD-A3E9-4C47-8FE6-BEA6034E9946}"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FAEEE06A-E620-4FBF-84FB-F3565754E973}" type="presOf" srcId="{5E1F010D-719A-4457-87E8-5D7769197D3B}" destId="{0BFA647E-92FE-45E0-AE06-ABD504F66826}" srcOrd="0" destOrd="0" presId="urn:microsoft.com/office/officeart/2005/8/layout/hList1"/>
    <dgm:cxn modelId="{44AEB00D-4B1E-4982-BE95-13DF60C15C2C}" type="presOf" srcId="{3353E323-CB19-43FF-8D69-18AB74F7A767}" destId="{E930BD52-F34E-4EBD-9A9B-C7DEB21F1E79}" srcOrd="0" destOrd="0" presId="urn:microsoft.com/office/officeart/2005/8/layout/hList1"/>
    <dgm:cxn modelId="{517083EC-A1D5-4049-A840-BE46CD26B77C}" type="presParOf" srcId="{0BFA647E-92FE-45E0-AE06-ABD504F66826}" destId="{C9D697EF-FE5C-402C-830B-CCDCAD89BBD3}" srcOrd="0" destOrd="0" presId="urn:microsoft.com/office/officeart/2005/8/layout/hList1"/>
    <dgm:cxn modelId="{8D8DE0D8-002C-4DA1-8777-FF6EC6075683}" type="presParOf" srcId="{C9D697EF-FE5C-402C-830B-CCDCAD89BBD3}" destId="{E930BD52-F34E-4EBD-9A9B-C7DEB21F1E79}" srcOrd="0" destOrd="0" presId="urn:microsoft.com/office/officeart/2005/8/layout/hList1"/>
    <dgm:cxn modelId="{11C13588-A01A-4A53-B897-B843ABC2708A}"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2000" b="1" dirty="0">
              <a:effectLst>
                <a:outerShdw blurRad="38100" dist="38100" dir="2700000" algn="tl">
                  <a:srgbClr val="000000">
                    <a:alpha val="43137"/>
                  </a:srgbClr>
                </a:outerShdw>
              </a:effectLst>
              <a:latin typeface="Arial" pitchFamily="34" charset="0"/>
              <a:cs typeface="Arial" pitchFamily="34" charset="0"/>
            </a:rPr>
            <a:t>“</a:t>
          </a:r>
          <a:r>
            <a:rPr lang="en-GB" sz="2000" b="1" dirty="0" err="1" smtClean="0">
              <a:effectLst>
                <a:outerShdw blurRad="38100" dist="38100" dir="2700000" algn="tl">
                  <a:srgbClr val="000000">
                    <a:alpha val="43137"/>
                  </a:srgbClr>
                </a:outerShdw>
              </a:effectLst>
            </a:rPr>
            <a:t>Germoplasme</a:t>
          </a:r>
          <a:r>
            <a:rPr lang="en-US" altLang="ja-JP" sz="2000" b="1" dirty="0" smtClean="0">
              <a:effectLst>
                <a:outerShdw blurRad="38100" dist="38100" dir="2700000" algn="tl">
                  <a:srgbClr val="000000">
                    <a:alpha val="43137"/>
                  </a:srgbClr>
                </a:outerShdw>
              </a:effectLst>
              <a:latin typeface="Arial" pitchFamily="34" charset="0"/>
              <a:cs typeface="Arial" pitchFamily="34" charset="0"/>
            </a:rPr>
            <a:t>”: </a:t>
          </a:r>
          <a:endParaRPr lang="en-US" altLang="ja-JP" sz="2000" b="1" dirty="0">
            <a:effectLst>
              <a:outerShdw blurRad="38100" dist="38100" dir="2700000" algn="tl">
                <a:srgbClr val="000000">
                  <a:alpha val="43137"/>
                </a:srgbClr>
              </a:outerShdw>
            </a:effectLst>
            <a:latin typeface="Arial" pitchFamily="34" charset="0"/>
            <a:cs typeface="Arial" pitchFamily="34" charset="0"/>
          </a:endParaRPr>
        </a:p>
        <a:p>
          <a:pPr algn="l"/>
          <a:r>
            <a:rPr lang="fr-FR" altLang="ja-JP" sz="2000" b="1" dirty="0" smtClean="0">
              <a:effectLst>
                <a:outerShdw blurRad="38100" dist="38100" dir="2700000" algn="tl">
                  <a:srgbClr val="000000">
                    <a:alpha val="43137"/>
                  </a:srgbClr>
                </a:outerShdw>
              </a:effectLst>
              <a:latin typeface="Arial" pitchFamily="34" charset="0"/>
              <a:cs typeface="Arial" pitchFamily="34" charset="0"/>
            </a:rPr>
            <a:t>« Végétaux destinés </a:t>
          </a:r>
          <a:r>
            <a:rPr lang="fr-FR" altLang="ja-JP" sz="2000" b="1" strike="sngStrike" dirty="0" smtClean="0">
              <a:effectLst>
                <a:outerShdw blurRad="38100" dist="38100" dir="2700000" algn="tl">
                  <a:srgbClr val="000000">
                    <a:alpha val="43137"/>
                  </a:srgbClr>
                </a:outerShdw>
              </a:effectLst>
              <a:latin typeface="Arial" pitchFamily="34" charset="0"/>
              <a:cs typeface="Arial" pitchFamily="34" charset="0"/>
            </a:rPr>
            <a:t>à la plantation </a:t>
          </a:r>
          <a:r>
            <a:rPr lang="fr-FR" altLang="ja-JP" sz="2000" b="0" dirty="0" smtClean="0">
              <a:effectLst>
                <a:outerShdw blurRad="38100" dist="38100" dir="2700000" algn="tl">
                  <a:srgbClr val="000000">
                    <a:alpha val="43137"/>
                  </a:srgbClr>
                </a:outerShdw>
              </a:effectLst>
              <a:latin typeface="Arial" pitchFamily="34" charset="0"/>
              <a:cs typeface="Arial" pitchFamily="34" charset="0"/>
            </a:rPr>
            <a:t>à être utilisés dans des programmes de sélection ou de conservation »</a:t>
          </a:r>
          <a:endParaRPr lang="en-US" sz="2000" b="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fr-FR" sz="2000" dirty="0" smtClean="0">
              <a:solidFill>
                <a:schemeClr val="tx1"/>
              </a:solidFill>
              <a:effectLst/>
              <a:latin typeface="+mn-lt"/>
              <a:ea typeface="+mn-ea"/>
              <a:cs typeface="+mn-cs"/>
            </a:rPr>
            <a:t>Les « végétaux destinés à la plantation » et le « matériel génétique » sont entrés indépendamment dans le glossaire. La distinction entre les termes dans la pratique n'a pas été examinée de près. Le « </a:t>
          </a:r>
          <a:r>
            <a:rPr lang="fr-FR" sz="2000" dirty="0" err="1" smtClean="0">
              <a:solidFill>
                <a:schemeClr val="tx1"/>
              </a:solidFill>
              <a:effectLst/>
              <a:latin typeface="+mn-lt"/>
              <a:ea typeface="+mn-ea"/>
              <a:cs typeface="+mn-cs"/>
            </a:rPr>
            <a:t>germoplasme</a:t>
          </a:r>
          <a:r>
            <a:rPr lang="fr-FR" sz="2000" dirty="0" smtClean="0">
              <a:solidFill>
                <a:schemeClr val="tx1"/>
              </a:solidFill>
              <a:effectLst/>
              <a:latin typeface="+mn-lt"/>
              <a:ea typeface="+mn-ea"/>
              <a:cs typeface="+mn-cs"/>
            </a:rPr>
            <a:t> » est considéré comme présentant un risque phytosanitaire plus élevé que les autres « végétaux destinés à la plantation », car il peut provenir de plantes sauvages relativement récemment, et les informations sur son éventuelle infestation par des organismes nuisibles peuvent être limitées et basées sur une période d'observation relativement courte.</a:t>
          </a:r>
          <a:endParaRPr lang="en-US" sz="20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930A4354-007E-4C35-A689-47DB05CB5CAD}">
      <dgm:prSet custT="1"/>
      <dgm:spPr/>
      <dgm:t>
        <a:bodyPr/>
        <a:lstStyle/>
        <a:p>
          <a:r>
            <a:rPr lang="fr-FR" sz="2000" dirty="0">
              <a:solidFill>
                <a:schemeClr val="tx1"/>
              </a:solidFill>
              <a:effectLst/>
              <a:latin typeface="+mn-lt"/>
              <a:ea typeface="+mn-ea"/>
              <a:cs typeface="+mn-cs"/>
            </a:rPr>
            <a:t>La définition du terme « germoplasme » est complètement incluse dans la définition de « végétaux destinés à la plantation »</a:t>
          </a:r>
          <a:endParaRPr lang="en-GB" sz="2000" dirty="0">
            <a:solidFill>
              <a:schemeClr val="tx1"/>
            </a:solidFill>
            <a:effectLst/>
            <a:latin typeface="+mn-lt"/>
            <a:ea typeface="+mn-ea"/>
            <a:cs typeface="+mn-cs"/>
          </a:endParaRPr>
        </a:p>
      </dgm:t>
    </dgm:pt>
    <dgm:pt modelId="{5089F3A5-24F9-4BE9-99FE-42CA25211C15}" type="parTrans" cxnId="{541006EB-259A-4AFF-B764-79314AE32585}">
      <dgm:prSet/>
      <dgm:spPr/>
      <dgm:t>
        <a:bodyPr/>
        <a:lstStyle/>
        <a:p>
          <a:endParaRPr lang="en-GB"/>
        </a:p>
      </dgm:t>
    </dgm:pt>
    <dgm:pt modelId="{266F21DB-9B07-45EF-B866-64D29AA15864}" type="sibTrans" cxnId="{541006EB-259A-4AFF-B764-79314AE32585}">
      <dgm:prSet/>
      <dgm:spPr/>
      <dgm:t>
        <a:bodyPr/>
        <a:lstStyle/>
        <a:p>
          <a:endParaRPr lang="en-GB"/>
        </a:p>
      </dgm:t>
    </dgm:pt>
    <dgm:pt modelId="{A0622EF8-962D-4AE4-8818-7AE43312F9EA}">
      <dgm:prSet custT="1"/>
      <dgm:spPr/>
      <dgm:t>
        <a:bodyPr/>
        <a:lstStyle/>
        <a:p>
          <a:r>
            <a:rPr lang="fr-FR" sz="2000" dirty="0">
              <a:solidFill>
                <a:schemeClr val="tx1"/>
              </a:solidFill>
              <a:effectLst/>
              <a:latin typeface="+mn-lt"/>
              <a:ea typeface="+mn-ea"/>
              <a:cs typeface="+mn-cs"/>
            </a:rPr>
            <a:t>Il est donc proposé que la définition révisée du « matériel génétique » fasse référence aux « végétaux destinés à la plantation » et pas seulement aux « végétaux ».</a:t>
          </a:r>
          <a:endParaRPr lang="en-GB" sz="2000" dirty="0">
            <a:solidFill>
              <a:schemeClr val="tx1"/>
            </a:solidFill>
            <a:effectLst/>
            <a:latin typeface="+mn-lt"/>
            <a:ea typeface="+mn-ea"/>
            <a:cs typeface="+mn-cs"/>
          </a:endParaRPr>
        </a:p>
      </dgm:t>
    </dgm:pt>
    <dgm:pt modelId="{465C8898-1BEE-44FE-947A-1F47FA83C059}" type="parTrans" cxnId="{5CEE66AF-CBFD-4BD7-B6B2-91333A018791}">
      <dgm:prSet/>
      <dgm:spPr/>
      <dgm:t>
        <a:bodyPr/>
        <a:lstStyle/>
        <a:p>
          <a:endParaRPr lang="en-GB"/>
        </a:p>
      </dgm:t>
    </dgm:pt>
    <dgm:pt modelId="{F282F835-4367-4C2B-B207-17888D2C1FA0}" type="sibTrans" cxnId="{5CEE66AF-CBFD-4BD7-B6B2-91333A018791}">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5CEE66AF-CBFD-4BD7-B6B2-91333A018791}" srcId="{3353E323-CB19-43FF-8D69-18AB74F7A767}" destId="{A0622EF8-962D-4AE4-8818-7AE43312F9EA}" srcOrd="2" destOrd="0" parTransId="{465C8898-1BEE-44FE-947A-1F47FA83C059}" sibTransId="{F282F835-4367-4C2B-B207-17888D2C1FA0}"/>
    <dgm:cxn modelId="{6CAF571D-C065-42EB-AADF-A463DD6FF333}" type="presOf" srcId="{3353E323-CB19-43FF-8D69-18AB74F7A767}" destId="{E930BD52-F34E-4EBD-9A9B-C7DEB21F1E79}" srcOrd="0" destOrd="0" presId="urn:microsoft.com/office/officeart/2005/8/layout/hList1"/>
    <dgm:cxn modelId="{139A9C0E-9239-4F81-99E4-37976C634638}" type="presOf" srcId="{5E1F010D-719A-4457-87E8-5D7769197D3B}" destId="{0BFA647E-92FE-45E0-AE06-ABD504F66826}" srcOrd="0" destOrd="0" presId="urn:microsoft.com/office/officeart/2005/8/layout/hList1"/>
    <dgm:cxn modelId="{3D80A035-01AF-4F01-87B2-8A87AB34BEBC}" type="presOf" srcId="{930A4354-007E-4C35-A689-47DB05CB5CAD}" destId="{43050ECD-A3E9-4C47-8FE6-BEA6034E9946}" srcOrd="0" destOrd="1" presId="urn:microsoft.com/office/officeart/2005/8/layout/hList1"/>
    <dgm:cxn modelId="{D7C0F4E6-D658-46AF-A298-721C1229BD67}" type="presOf" srcId="{A0622EF8-962D-4AE4-8818-7AE43312F9EA}" destId="{43050ECD-A3E9-4C47-8FE6-BEA6034E9946}" srcOrd="0" destOrd="2" presId="urn:microsoft.com/office/officeart/2005/8/layout/hList1"/>
    <dgm:cxn modelId="{541006EB-259A-4AFF-B764-79314AE32585}" srcId="{3353E323-CB19-43FF-8D69-18AB74F7A767}" destId="{930A4354-007E-4C35-A689-47DB05CB5CAD}" srcOrd="1" destOrd="0" parTransId="{5089F3A5-24F9-4BE9-99FE-42CA25211C15}" sibTransId="{266F21DB-9B07-45EF-B866-64D29AA15864}"/>
    <dgm:cxn modelId="{150D7407-1994-428D-BE56-777B4EEBAA6B}" type="presOf" srcId="{E496333F-73E3-4416-ACEB-781E2589BD07}" destId="{43050ECD-A3E9-4C47-8FE6-BEA6034E9946}" srcOrd="0" destOrd="0" presId="urn:microsoft.com/office/officeart/2005/8/layout/hList1"/>
    <dgm:cxn modelId="{7118D144-91D3-4DE4-AAE7-4377E5F00897}" type="presParOf" srcId="{0BFA647E-92FE-45E0-AE06-ABD504F66826}" destId="{C9D697EF-FE5C-402C-830B-CCDCAD89BBD3}" srcOrd="0" destOrd="0" presId="urn:microsoft.com/office/officeart/2005/8/layout/hList1"/>
    <dgm:cxn modelId="{95F2EF81-11C5-40B7-AD8A-B771F4822F35}" type="presParOf" srcId="{C9D697EF-FE5C-402C-830B-CCDCAD89BBD3}" destId="{E930BD52-F34E-4EBD-9A9B-C7DEB21F1E79}" srcOrd="0" destOrd="0" presId="urn:microsoft.com/office/officeart/2005/8/layout/hList1"/>
    <dgm:cxn modelId="{9969DB2A-DEF0-4947-843F-BEEC364BB95B}"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2000" b="1" dirty="0">
              <a:effectLst>
                <a:outerShdw blurRad="38100" dist="38100" dir="2700000" algn="tl">
                  <a:srgbClr val="000000">
                    <a:alpha val="43137"/>
                  </a:srgbClr>
                </a:outerShdw>
              </a:effectLst>
              <a:latin typeface="Arial" pitchFamily="34" charset="0"/>
              <a:cs typeface="Arial" pitchFamily="34" charset="0"/>
            </a:rPr>
            <a:t>“</a:t>
          </a:r>
          <a:r>
            <a:rPr lang="en-GB" sz="2000" b="1" dirty="0">
              <a:effectLst>
                <a:outerShdw blurRad="38100" dist="38100" dir="2700000" algn="tl">
                  <a:srgbClr val="000000">
                    <a:alpha val="43137"/>
                  </a:srgbClr>
                </a:outerShdw>
              </a:effectLst>
            </a:rPr>
            <a:t>Emergency measure</a:t>
          </a:r>
          <a:r>
            <a:rPr lang="en-US" altLang="ja-JP" sz="2000" b="1" dirty="0">
              <a:effectLst>
                <a:outerShdw blurRad="38100" dist="38100" dir="2700000" algn="tl">
                  <a:srgbClr val="000000">
                    <a:alpha val="43137"/>
                  </a:srgbClr>
                </a:outerShdw>
              </a:effectLst>
              <a:latin typeface="Arial" pitchFamily="34" charset="0"/>
              <a:cs typeface="Arial" pitchFamily="34" charset="0"/>
            </a:rPr>
            <a:t>”: </a:t>
          </a:r>
        </a:p>
        <a:p>
          <a:pPr algn="l"/>
          <a:r>
            <a:rPr lang="en-US" altLang="ja-JP" sz="2000" dirty="0" smtClean="0">
              <a:effectLst>
                <a:outerShdw blurRad="38100" dist="38100" dir="2700000" algn="tl">
                  <a:srgbClr val="000000">
                    <a:alpha val="43137"/>
                  </a:srgbClr>
                </a:outerShdw>
              </a:effectLst>
              <a:latin typeface="Arial" pitchFamily="34" charset="0"/>
              <a:cs typeface="Arial" pitchFamily="34" charset="0"/>
            </a:rPr>
            <a:t>“</a:t>
          </a:r>
          <a:r>
            <a:rPr lang="en-US" altLang="ja-JP" sz="2000" u="sng" dirty="0" smtClean="0">
              <a:effectLst>
                <a:outerShdw blurRad="38100" dist="38100" dir="2700000" algn="tl">
                  <a:srgbClr val="000000">
                    <a:alpha val="43137"/>
                  </a:srgbClr>
                </a:outerShdw>
              </a:effectLst>
              <a:latin typeface="Arial" pitchFamily="34" charset="0"/>
              <a:cs typeface="Arial" pitchFamily="34" charset="0"/>
            </a:rPr>
            <a:t>U</a:t>
          </a:r>
          <a:r>
            <a:rPr lang="en-GB" sz="2000" u="sng" dirty="0" smtClean="0"/>
            <a:t>ne</a:t>
          </a:r>
          <a:r>
            <a:rPr lang="en-GB" sz="2000" dirty="0" smtClean="0"/>
            <a:t> </a:t>
          </a:r>
          <a:r>
            <a:rPr lang="en-GB" sz="2000" b="1" strike="sngStrike" dirty="0" err="1" smtClean="0"/>
            <a:t>une</a:t>
          </a:r>
          <a:r>
            <a:rPr lang="en-GB" sz="2000" b="1" strike="sngStrike" dirty="0" smtClean="0"/>
            <a:t> </a:t>
          </a:r>
          <a:r>
            <a:rPr lang="en-GB" sz="2000" b="1" strike="sngStrike" dirty="0" err="1" smtClean="0"/>
            <a:t>mesure</a:t>
          </a:r>
          <a:r>
            <a:rPr lang="en-GB" sz="2000" b="1" strike="sngStrike" dirty="0" smtClean="0"/>
            <a:t> </a:t>
          </a:r>
          <a:r>
            <a:rPr lang="en-GB" sz="2000" b="1" strike="sngStrike" dirty="0" err="1" smtClean="0"/>
            <a:t>phytosanitaire</a:t>
          </a:r>
          <a:r>
            <a:rPr lang="en-GB" sz="2000" b="1" strike="sngStrike" dirty="0" smtClean="0"/>
            <a:t> </a:t>
          </a:r>
          <a:r>
            <a:rPr lang="en-GB" sz="2000" dirty="0" err="1" smtClean="0"/>
            <a:t>règle</a:t>
          </a:r>
          <a:r>
            <a:rPr lang="en-GB" sz="2000" dirty="0" smtClean="0"/>
            <a:t> </a:t>
          </a:r>
          <a:r>
            <a:rPr lang="en-GB" sz="2000" dirty="0" err="1" smtClean="0"/>
            <a:t>ou</a:t>
          </a:r>
          <a:r>
            <a:rPr lang="en-GB" sz="2000" dirty="0" smtClean="0"/>
            <a:t> </a:t>
          </a:r>
          <a:r>
            <a:rPr lang="en-GB" sz="2000" dirty="0" err="1" smtClean="0"/>
            <a:t>procédure</a:t>
          </a:r>
          <a:r>
            <a:rPr lang="en-GB" sz="2000" dirty="0" smtClean="0"/>
            <a:t> </a:t>
          </a:r>
          <a:r>
            <a:rPr lang="en-GB" sz="2000" dirty="0" err="1" smtClean="0"/>
            <a:t>officielle</a:t>
          </a:r>
          <a:r>
            <a:rPr lang="en-GB" sz="2000" dirty="0" smtClean="0"/>
            <a:t> </a:t>
          </a:r>
          <a:r>
            <a:rPr lang="en-GB" sz="2000" strike="sngStrike" dirty="0" err="1" smtClean="0"/>
            <a:t>établie</a:t>
          </a:r>
          <a:r>
            <a:rPr lang="en-GB" sz="2000" strike="sngStrike" dirty="0" smtClean="0"/>
            <a:t> </a:t>
          </a:r>
          <a:r>
            <a:rPr lang="en-GB" sz="2000" strike="sngStrike" dirty="0" err="1" smtClean="0"/>
            <a:t>d'urgence</a:t>
          </a:r>
          <a:r>
            <a:rPr lang="en-GB" sz="2000" strike="sngStrike" dirty="0" smtClean="0"/>
            <a:t> </a:t>
          </a:r>
          <a:r>
            <a:rPr lang="fr-FR" sz="2000" dirty="0" smtClean="0"/>
            <a:t>introduit pour empêcher l'entrée, l'établissement ou la dissémination d'un organisme nuisible dans une situation phytosanitaire nouvelle ou inattendue non traitée par les mesures phytosanitaires existantes. Une mesure d'urgence peut être ou non une mesure provisoire</a:t>
          </a:r>
          <a:r>
            <a:rPr lang="fr-FR" sz="1800" dirty="0" smtClean="0"/>
            <a:t>.</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fr-FR" sz="2000" dirty="0" smtClean="0">
              <a:solidFill>
                <a:schemeClr val="tx1"/>
              </a:solidFill>
              <a:effectLst/>
              <a:latin typeface="+mn-lt"/>
              <a:ea typeface="+mn-ea"/>
              <a:cs typeface="+mn-cs"/>
            </a:rPr>
            <a:t>L'utilisation de « mesure phytosanitaire » dans la définition actuelle de « mesure d'urgence » impliquerait qu'une mesure d'urgence ne peut être utilisée qu'en relation avec un organisme nuisible réglementé, ce qui contredit le texte de la Convention (article VII.6) et les NIMP. Une mesure d'urgence peut être appliquée sur la détection d'un organisme nuisible, non encore réglementé mais qui pourrait constituer une menace potentielle</a:t>
          </a:r>
          <a:endParaRPr lang="en-US" sz="20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4F6D72A5-5E4B-4A20-ACCE-029F31DBFCBB}">
      <dgm:prSet custT="1"/>
      <dgm:spPr/>
      <dgm:t>
        <a:bodyPr/>
        <a:lstStyle/>
        <a:p>
          <a:r>
            <a:rPr lang="fr-FR" sz="2000" dirty="0">
              <a:solidFill>
                <a:schemeClr val="tx1"/>
              </a:solidFill>
              <a:effectLst/>
              <a:latin typeface="+mn-lt"/>
              <a:ea typeface="+mn-ea"/>
              <a:cs typeface="+mn-cs"/>
            </a:rPr>
            <a:t>« Une mesure phytosanitaire établie » est donc remplacée par « Une règle ou procédure officielle introduite pour empêcher l'entrée, l'établissement ou la dissémination d'un organisme nuisible »</a:t>
          </a:r>
          <a:endParaRPr lang="en-GB" sz="2000" dirty="0">
            <a:solidFill>
              <a:schemeClr val="tx1"/>
            </a:solidFill>
            <a:effectLst/>
            <a:latin typeface="+mn-lt"/>
            <a:ea typeface="+mn-ea"/>
            <a:cs typeface="+mn-cs"/>
          </a:endParaRPr>
        </a:p>
      </dgm:t>
    </dgm:pt>
    <dgm:pt modelId="{CDBFC05B-7B67-4198-988A-9DAC251D8974}" type="parTrans" cxnId="{DD04316B-0245-4399-9568-6BE05EA5E35F}">
      <dgm:prSet/>
      <dgm:spPr/>
      <dgm:t>
        <a:bodyPr/>
        <a:lstStyle/>
        <a:p>
          <a:endParaRPr lang="en-GB"/>
        </a:p>
      </dgm:t>
    </dgm:pt>
    <dgm:pt modelId="{DC64983B-D71B-4D62-839D-23ED4EB2552C}" type="sibTrans" cxnId="{DD04316B-0245-4399-9568-6BE05EA5E35F}">
      <dgm:prSet/>
      <dgm:spPr/>
      <dgm:t>
        <a:bodyPr/>
        <a:lstStyle/>
        <a:p>
          <a:endParaRPr lang="en-GB"/>
        </a:p>
      </dgm:t>
    </dgm:pt>
    <dgm:pt modelId="{AAD8D984-B9FD-4620-BF8D-FBCA4CA98B05}">
      <dgm:prSet custT="1"/>
      <dgm:spPr/>
      <dgm:t>
        <a:bodyPr/>
        <a:lstStyle/>
        <a:p>
          <a:r>
            <a:rPr lang="fr-FR" sz="2000" dirty="0">
              <a:solidFill>
                <a:schemeClr val="tx1"/>
              </a:solidFill>
              <a:effectLst/>
              <a:latin typeface="+mn-lt"/>
              <a:ea typeface="+mn-ea"/>
              <a:cs typeface="+mn-cs"/>
            </a:rPr>
            <a:t>L'utilisation de « mesures d'urgence » dans les NIMP adoptées est liée à une situation phytosanitaire nouvelle ou inattendue. L'ajout de « non traité par les mesures phytosanitaires existantes » clarifie que la situation est critique d'un point de vue phytosanitaire et doit être traitée</a:t>
          </a:r>
          <a:endParaRPr lang="en-GB" sz="2000" dirty="0">
            <a:solidFill>
              <a:schemeClr val="tx1"/>
            </a:solidFill>
            <a:effectLst/>
            <a:latin typeface="+mn-lt"/>
            <a:ea typeface="+mn-ea"/>
            <a:cs typeface="+mn-cs"/>
          </a:endParaRPr>
        </a:p>
      </dgm:t>
    </dgm:pt>
    <dgm:pt modelId="{301241E0-D6B8-4606-9857-B31EBFC3CC6D}" type="parTrans" cxnId="{F2793FD9-C042-4D22-B836-4A02EACD6A98}">
      <dgm:prSet/>
      <dgm:spPr/>
      <dgm:t>
        <a:bodyPr/>
        <a:lstStyle/>
        <a:p>
          <a:endParaRPr lang="en-GB"/>
        </a:p>
      </dgm:t>
    </dgm:pt>
    <dgm:pt modelId="{5646CD19-6A6F-4DCF-AD08-069056AA2F63}" type="sibTrans" cxnId="{F2793FD9-C042-4D22-B836-4A02EACD6A98}">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2548" custLinFactNeighborX="-522" custLinFactNeighborY="-2769">
        <dgm:presLayoutVars>
          <dgm:bulletEnabled val="1"/>
        </dgm:presLayoutVars>
      </dgm:prSet>
      <dgm:spPr/>
      <dgm:t>
        <a:bodyPr/>
        <a:lstStyle/>
        <a:p>
          <a:endParaRPr lang="en-GB"/>
        </a:p>
      </dgm:t>
    </dgm:pt>
  </dgm:ptLst>
  <dgm:cxnLst>
    <dgm:cxn modelId="{350F11EA-3E8C-4B0C-A743-3D4F36D1E703}" type="presOf" srcId="{4F6D72A5-5E4B-4A20-ACCE-029F31DBFCBB}" destId="{43050ECD-A3E9-4C47-8FE6-BEA6034E9946}" srcOrd="0" destOrd="1" presId="urn:microsoft.com/office/officeart/2005/8/layout/hList1"/>
    <dgm:cxn modelId="{DD04316B-0245-4399-9568-6BE05EA5E35F}" srcId="{3353E323-CB19-43FF-8D69-18AB74F7A767}" destId="{4F6D72A5-5E4B-4A20-ACCE-029F31DBFCBB}" srcOrd="1" destOrd="0" parTransId="{CDBFC05B-7B67-4198-988A-9DAC251D8974}" sibTransId="{DC64983B-D71B-4D62-839D-23ED4EB2552C}"/>
    <dgm:cxn modelId="{3EC699B7-2D24-4C35-B31A-A8FE97AAC0F5}" type="presOf" srcId="{E496333F-73E3-4416-ACEB-781E2589BD07}" destId="{43050ECD-A3E9-4C47-8FE6-BEA6034E9946}" srcOrd="0" destOrd="0" presId="urn:microsoft.com/office/officeart/2005/8/layout/hList1"/>
    <dgm:cxn modelId="{F2793FD9-C042-4D22-B836-4A02EACD6A98}" srcId="{3353E323-CB19-43FF-8D69-18AB74F7A767}" destId="{AAD8D984-B9FD-4620-BF8D-FBCA4CA98B05}" srcOrd="2" destOrd="0" parTransId="{301241E0-D6B8-4606-9857-B31EBFC3CC6D}" sibTransId="{5646CD19-6A6F-4DCF-AD08-069056AA2F63}"/>
    <dgm:cxn modelId="{2BCCA7D5-3E86-43AF-911C-0203B1FEEFB2}" type="presOf" srcId="{5E1F010D-719A-4457-87E8-5D7769197D3B}" destId="{0BFA647E-92FE-45E0-AE06-ABD504F6682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7D312A90-FE80-4408-B768-ABE8C3A39E32}" type="presOf" srcId="{AAD8D984-B9FD-4620-BF8D-FBCA4CA98B05}" destId="{43050ECD-A3E9-4C47-8FE6-BEA6034E9946}" srcOrd="0" destOrd="2" presId="urn:microsoft.com/office/officeart/2005/8/layout/hList1"/>
    <dgm:cxn modelId="{B7A60A73-03E6-4D57-B576-72B8235FCE3C}" type="presOf" srcId="{3353E323-CB19-43FF-8D69-18AB74F7A767}" destId="{E930BD52-F34E-4EBD-9A9B-C7DEB21F1E79}"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DB7E28D6-CEA5-40C2-83C3-57379C304D12}" type="presParOf" srcId="{0BFA647E-92FE-45E0-AE06-ABD504F66826}" destId="{C9D697EF-FE5C-402C-830B-CCDCAD89BBD3}" srcOrd="0" destOrd="0" presId="urn:microsoft.com/office/officeart/2005/8/layout/hList1"/>
    <dgm:cxn modelId="{29309803-5182-4A98-93B5-F21817B81D4E}" type="presParOf" srcId="{C9D697EF-FE5C-402C-830B-CCDCAD89BBD3}" destId="{E930BD52-F34E-4EBD-9A9B-C7DEB21F1E79}" srcOrd="0" destOrd="0" presId="urn:microsoft.com/office/officeart/2005/8/layout/hList1"/>
    <dgm:cxn modelId="{A6967D51-0C28-4247-A69B-7293D266F593}"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17004-E395-4BA1-B9CB-9030D9698BB7}">
      <dsp:nvSpPr>
        <dsp:cNvPr id="0" name=""/>
        <dsp:cNvSpPr/>
      </dsp:nvSpPr>
      <dsp:spPr>
        <a:xfrm rot="5400000">
          <a:off x="6096972" y="-3344984"/>
          <a:ext cx="980514" cy="7709098"/>
        </a:xfrm>
        <a:prstGeom prst="round2SameRect">
          <a:avLst/>
        </a:prstGeom>
        <a:solidFill>
          <a:srgbClr val="D4F5D6"/>
        </a:solidFill>
        <a:ln w="12700" cap="flat" cmpd="sng" algn="ctr">
          <a:solidFill>
            <a:srgbClr val="D4F5D6">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GB" sz="2000" kern="1200" dirty="0" smtClean="0">
              <a:solidFill>
                <a:srgbClr val="FF0000"/>
              </a:solidFill>
            </a:rPr>
            <a:t>« </a:t>
          </a:r>
          <a:r>
            <a:rPr lang="en-GB" sz="2000" kern="1200" dirty="0" err="1" smtClean="0">
              <a:solidFill>
                <a:srgbClr val="FF0000"/>
              </a:solidFill>
            </a:rPr>
            <a:t>Identité</a:t>
          </a:r>
          <a:r>
            <a:rPr lang="en-GB" sz="2000" kern="1200" dirty="0" smtClean="0">
              <a:solidFill>
                <a:srgbClr val="FF0000"/>
              </a:solidFill>
            </a:rPr>
            <a:t> (d'un envoi) »</a:t>
          </a:r>
          <a:endParaRPr lang="en-US" sz="2000" kern="1200" dirty="0">
            <a:solidFill>
              <a:srgbClr val="FF0000"/>
            </a:solidFill>
          </a:endParaRPr>
        </a:p>
        <a:p>
          <a:pPr marL="228600" lvl="1" indent="-228600" algn="l" defTabSz="889000">
            <a:lnSpc>
              <a:spcPct val="90000"/>
            </a:lnSpc>
            <a:spcBef>
              <a:spcPct val="0"/>
            </a:spcBef>
            <a:spcAft>
              <a:spcPct val="15000"/>
            </a:spcAft>
            <a:buChar char="••"/>
          </a:pPr>
          <a:r>
            <a:rPr lang="en-GB" sz="2000" kern="1200" dirty="0">
              <a:solidFill>
                <a:srgbClr val="FF0000"/>
              </a:solidFill>
            </a:rPr>
            <a:t>"Surveillance générale"</a:t>
          </a:r>
        </a:p>
        <a:p>
          <a:pPr marL="228600" lvl="1" indent="-228600" algn="l" defTabSz="889000">
            <a:lnSpc>
              <a:spcPct val="90000"/>
            </a:lnSpc>
            <a:spcBef>
              <a:spcPct val="0"/>
            </a:spcBef>
            <a:spcAft>
              <a:spcPct val="15000"/>
            </a:spcAft>
            <a:buChar char="••"/>
          </a:pPr>
          <a:r>
            <a:rPr lang="en-GB" sz="2000" kern="1200" dirty="0">
              <a:solidFill>
                <a:srgbClr val="FF0000"/>
              </a:solidFill>
            </a:rPr>
            <a:t>"Surveillance spécifique</a:t>
          </a:r>
          <a:r>
            <a:rPr lang="en-GB" sz="1800" kern="1200" dirty="0">
              <a:solidFill>
                <a:srgbClr val="FF0000"/>
              </a:solidFill>
            </a:rPr>
            <a:t>"</a:t>
          </a:r>
        </a:p>
      </dsp:txBody>
      <dsp:txXfrm rot="-5400000">
        <a:off x="2732681" y="67172"/>
        <a:ext cx="7661233" cy="884784"/>
      </dsp:txXfrm>
    </dsp:sp>
    <dsp:sp modelId="{794FE69C-B7E3-42EB-9208-B747EE5EFE32}">
      <dsp:nvSpPr>
        <dsp:cNvPr id="0" name=""/>
        <dsp:cNvSpPr/>
      </dsp:nvSpPr>
      <dsp:spPr>
        <a:xfrm>
          <a:off x="520" y="2029"/>
          <a:ext cx="2732161" cy="1015068"/>
        </a:xfrm>
        <a:prstGeom prst="roundRect">
          <a:avLst/>
        </a:prstGeom>
        <a:solidFill>
          <a:srgbClr val="46DE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a:lnSpc>
              <a:spcPct val="90000"/>
            </a:lnSpc>
            <a:spcBef>
              <a:spcPct val="0"/>
            </a:spcBef>
            <a:spcAft>
              <a:spcPct val="35000"/>
            </a:spcAft>
          </a:pPr>
          <a:r>
            <a:rPr lang="en-US" sz="2500" kern="1200" dirty="0">
              <a:effectLst>
                <a:outerShdw blurRad="38100" dist="38100" dir="2700000" algn="tl">
                  <a:srgbClr val="000000">
                    <a:alpha val="43137"/>
                  </a:srgbClr>
                </a:outerShdw>
              </a:effectLst>
            </a:rPr>
            <a:t>Additions</a:t>
          </a:r>
        </a:p>
      </dsp:txBody>
      <dsp:txXfrm>
        <a:off x="50072" y="51581"/>
        <a:ext cx="2633057" cy="915964"/>
      </dsp:txXfrm>
    </dsp:sp>
    <dsp:sp modelId="{5FB4D26D-D00D-416C-AD45-DB0FEB807D9A}">
      <dsp:nvSpPr>
        <dsp:cNvPr id="0" name=""/>
        <dsp:cNvSpPr/>
      </dsp:nvSpPr>
      <dsp:spPr>
        <a:xfrm rot="5400000">
          <a:off x="6399600" y="922142"/>
          <a:ext cx="367188" cy="7689952"/>
        </a:xfrm>
        <a:prstGeom prst="round2SameRect">
          <a:avLst/>
        </a:prstGeom>
        <a:solidFill>
          <a:schemeClr val="accent6">
            <a:lumMod val="20000"/>
            <a:lumOff val="80000"/>
            <a:alpha val="90000"/>
          </a:schemeClr>
        </a:solidFill>
        <a:ln w="12700" cap="flat" cmpd="sng" algn="ctr">
          <a:solidFill>
            <a:srgbClr val="FDF4D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GB" sz="2000" kern="1200" dirty="0" smtClean="0">
              <a:solidFill>
                <a:srgbClr val="0070C0"/>
              </a:solidFill>
            </a:rPr>
            <a:t>« </a:t>
          </a:r>
          <a:r>
            <a:rPr lang="en-GB" sz="2000" kern="1200" dirty="0" err="1" smtClean="0">
              <a:solidFill>
                <a:srgbClr val="0070C0"/>
              </a:solidFill>
            </a:rPr>
            <a:t>Dédouanement</a:t>
          </a:r>
          <a:r>
            <a:rPr lang="en-GB" sz="2000" kern="1200" dirty="0" smtClean="0">
              <a:solidFill>
                <a:srgbClr val="0070C0"/>
              </a:solidFill>
            </a:rPr>
            <a:t> (d'un envoi) »</a:t>
          </a:r>
          <a:endParaRPr lang="en-US" sz="2000" kern="1200" dirty="0">
            <a:solidFill>
              <a:srgbClr val="0070C0"/>
            </a:solidFill>
          </a:endParaRPr>
        </a:p>
      </dsp:txBody>
      <dsp:txXfrm rot="-5400000">
        <a:off x="2738219" y="4601449"/>
        <a:ext cx="7672027" cy="331338"/>
      </dsp:txXfrm>
    </dsp:sp>
    <dsp:sp modelId="{69BC1975-0D66-45B7-88CA-175D245A8DBA}">
      <dsp:nvSpPr>
        <dsp:cNvPr id="0" name=""/>
        <dsp:cNvSpPr/>
      </dsp:nvSpPr>
      <dsp:spPr>
        <a:xfrm>
          <a:off x="3656" y="4494282"/>
          <a:ext cx="2757407" cy="534785"/>
        </a:xfrm>
        <a:prstGeom prst="roundRect">
          <a:avLst/>
        </a:prstGeom>
        <a:solidFill>
          <a:srgbClr val="F6C2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a:lnSpc>
              <a:spcPct val="90000"/>
            </a:lnSpc>
            <a:spcBef>
              <a:spcPct val="0"/>
            </a:spcBef>
            <a:spcAft>
              <a:spcPct val="35000"/>
            </a:spcAft>
          </a:pPr>
          <a:r>
            <a:rPr lang="en-US" sz="2500" kern="1200" dirty="0" smtClean="0">
              <a:effectLst>
                <a:outerShdw blurRad="38100" dist="38100" dir="2700000" algn="tl">
                  <a:srgbClr val="000000">
                    <a:alpha val="43137"/>
                  </a:srgbClr>
                </a:outerShdw>
              </a:effectLst>
            </a:rPr>
            <a:t>Suppression</a:t>
          </a:r>
          <a:endParaRPr lang="en-US" sz="2500" kern="1200" dirty="0">
            <a:effectLst>
              <a:outerShdw blurRad="38100" dist="38100" dir="2700000" algn="tl">
                <a:srgbClr val="000000">
                  <a:alpha val="43137"/>
                </a:srgbClr>
              </a:outerShdw>
            </a:effectLst>
          </a:endParaRPr>
        </a:p>
      </dsp:txBody>
      <dsp:txXfrm>
        <a:off x="29762" y="4520388"/>
        <a:ext cx="2705195" cy="482573"/>
      </dsp:txXfrm>
    </dsp:sp>
    <dsp:sp modelId="{61348FF6-2322-447C-BC8C-117816D4C0D5}">
      <dsp:nvSpPr>
        <dsp:cNvPr id="0" name=""/>
        <dsp:cNvSpPr/>
      </dsp:nvSpPr>
      <dsp:spPr>
        <a:xfrm rot="5400000">
          <a:off x="4943238" y="-1014445"/>
          <a:ext cx="3322774" cy="7637668"/>
        </a:xfrm>
        <a:prstGeom prst="round2SameRect">
          <a:avLst/>
        </a:prstGeom>
        <a:solidFill>
          <a:srgbClr val="D6DFEC"/>
        </a:solidFill>
        <a:ln w="12700" cap="flat" cmpd="sng" algn="ctr">
          <a:solidFill>
            <a:srgbClr val="D6DFE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GB" sz="2000" kern="1200" dirty="0" smtClean="0">
              <a:solidFill>
                <a:schemeClr val="accent1"/>
              </a:solidFill>
            </a:rPr>
            <a:t>"Surveillance"</a:t>
          </a:r>
          <a:endParaRPr lang="en-US" sz="2000" kern="1200" dirty="0">
            <a:solidFill>
              <a:schemeClr val="accent1"/>
            </a:solidFill>
          </a:endParaRPr>
        </a:p>
        <a:p>
          <a:pPr marL="228600" lvl="1" indent="-228600" algn="l" defTabSz="889000">
            <a:lnSpc>
              <a:spcPct val="90000"/>
            </a:lnSpc>
            <a:spcBef>
              <a:spcPct val="0"/>
            </a:spcBef>
            <a:spcAft>
              <a:spcPct val="15000"/>
            </a:spcAft>
            <a:buChar char="••"/>
          </a:pPr>
          <a:r>
            <a:rPr lang="en-GB" sz="2000" kern="1200" dirty="0">
              <a:solidFill>
                <a:schemeClr val="accent1"/>
              </a:solidFill>
            </a:rPr>
            <a:t>« Intégrité (d'un envoi) »</a:t>
          </a:r>
        </a:p>
        <a:p>
          <a:pPr marL="228600" lvl="1" indent="-228600" algn="l" defTabSz="889000">
            <a:lnSpc>
              <a:spcPct val="90000"/>
            </a:lnSpc>
            <a:spcBef>
              <a:spcPct val="0"/>
            </a:spcBef>
            <a:spcAft>
              <a:spcPct val="15000"/>
            </a:spcAft>
            <a:buChar char="••"/>
          </a:pPr>
          <a:r>
            <a:rPr lang="en-GB" sz="2000" kern="1200" dirty="0">
              <a:solidFill>
                <a:schemeClr val="accent1"/>
              </a:solidFill>
            </a:rPr>
            <a:t>« Sécurité phytosanitaire (d'un envoi) »</a:t>
          </a:r>
        </a:p>
        <a:p>
          <a:pPr marL="228600" lvl="1" indent="-228600" algn="l" defTabSz="889000">
            <a:lnSpc>
              <a:spcPct val="90000"/>
            </a:lnSpc>
            <a:spcBef>
              <a:spcPct val="0"/>
            </a:spcBef>
            <a:spcAft>
              <a:spcPct val="15000"/>
            </a:spcAft>
            <a:buChar char="••"/>
          </a:pPr>
          <a:r>
            <a:rPr lang="en-US" sz="2000" kern="1200" dirty="0"/>
            <a:t>“</a:t>
          </a:r>
          <a:r>
            <a:rPr lang="en-US" sz="2000" kern="1200" dirty="0" err="1" smtClean="0"/>
            <a:t>Germplasme</a:t>
          </a:r>
          <a:r>
            <a:rPr lang="en-US" sz="2000" kern="1200" dirty="0" smtClean="0"/>
            <a:t>”</a:t>
          </a:r>
          <a:endParaRPr lang="en-US" sz="2000" kern="1200" dirty="0">
            <a:solidFill>
              <a:schemeClr val="accent6">
                <a:lumMod val="50000"/>
              </a:schemeClr>
            </a:solidFill>
          </a:endParaRPr>
        </a:p>
        <a:p>
          <a:pPr marL="228600" lvl="1" indent="-228600" algn="l" defTabSz="889000">
            <a:lnSpc>
              <a:spcPct val="90000"/>
            </a:lnSpc>
            <a:spcBef>
              <a:spcPct val="0"/>
            </a:spcBef>
            <a:spcAft>
              <a:spcPct val="15000"/>
            </a:spcAft>
            <a:buChar char="••"/>
          </a:pPr>
          <a:r>
            <a:rPr lang="en-GB" sz="2000" kern="1200" dirty="0" smtClean="0">
              <a:solidFill>
                <a:schemeClr val="accent6">
                  <a:lumMod val="50000"/>
                </a:schemeClr>
              </a:solidFill>
            </a:rPr>
            <a:t>"</a:t>
          </a:r>
          <a:r>
            <a:rPr lang="en-GB" sz="2000" kern="1200" dirty="0" err="1" smtClean="0">
              <a:solidFill>
                <a:schemeClr val="accent6">
                  <a:lumMod val="50000"/>
                </a:schemeClr>
              </a:solidFill>
            </a:rPr>
            <a:t>Mesure</a:t>
          </a:r>
          <a:r>
            <a:rPr lang="en-GB" sz="2000" kern="1200" dirty="0" smtClean="0">
              <a:solidFill>
                <a:schemeClr val="accent6">
                  <a:lumMod val="50000"/>
                </a:schemeClr>
              </a:solidFill>
            </a:rPr>
            <a:t> </a:t>
          </a:r>
          <a:r>
            <a:rPr lang="en-GB" sz="2000" kern="1200" dirty="0" err="1" smtClean="0">
              <a:solidFill>
                <a:schemeClr val="accent6">
                  <a:lumMod val="50000"/>
                </a:schemeClr>
              </a:solidFill>
            </a:rPr>
            <a:t>d'urgence</a:t>
          </a:r>
          <a:r>
            <a:rPr lang="en-GB" sz="2000" kern="1200" dirty="0" smtClean="0">
              <a:solidFill>
                <a:schemeClr val="accent6">
                  <a:lumMod val="50000"/>
                </a:schemeClr>
              </a:solidFill>
            </a:rPr>
            <a:t>"</a:t>
          </a:r>
          <a:endParaRPr lang="en-US" sz="2000" kern="1200" dirty="0">
            <a:solidFill>
              <a:schemeClr val="accent6">
                <a:lumMod val="50000"/>
              </a:schemeClr>
            </a:solidFill>
          </a:endParaRPr>
        </a:p>
        <a:p>
          <a:pPr marL="228600" lvl="1" indent="-228600" algn="l" defTabSz="889000">
            <a:lnSpc>
              <a:spcPct val="90000"/>
            </a:lnSpc>
            <a:spcBef>
              <a:spcPct val="0"/>
            </a:spcBef>
            <a:spcAft>
              <a:spcPct val="15000"/>
            </a:spcAft>
            <a:buChar char="••"/>
          </a:pPr>
          <a:r>
            <a:rPr lang="en-GB" sz="2000" kern="1200" dirty="0">
              <a:solidFill>
                <a:schemeClr val="accent6">
                  <a:lumMod val="50000"/>
                </a:schemeClr>
              </a:solidFill>
            </a:rPr>
            <a:t>« Mesure provisoire »</a:t>
          </a:r>
        </a:p>
        <a:p>
          <a:pPr marL="228600" lvl="1" indent="-228600" algn="l" defTabSz="889000">
            <a:lnSpc>
              <a:spcPct val="90000"/>
            </a:lnSpc>
            <a:spcBef>
              <a:spcPct val="0"/>
            </a:spcBef>
            <a:spcAft>
              <a:spcPct val="15000"/>
            </a:spcAft>
            <a:buChar char="••"/>
          </a:pPr>
          <a:r>
            <a:rPr lang="en-GB" sz="2000" kern="1200" dirty="0" smtClean="0">
              <a:solidFill>
                <a:srgbClr val="0070C0"/>
              </a:solidFill>
            </a:rPr>
            <a:t>"Inspection"</a:t>
          </a:r>
          <a:endParaRPr lang="en-US" sz="2000" kern="1200" dirty="0">
            <a:solidFill>
              <a:srgbClr val="0070C0"/>
            </a:solidFill>
          </a:endParaRPr>
        </a:p>
        <a:p>
          <a:pPr marL="228600" lvl="1" indent="-228600" algn="l" defTabSz="889000">
            <a:lnSpc>
              <a:spcPct val="90000"/>
            </a:lnSpc>
            <a:spcBef>
              <a:spcPct val="0"/>
            </a:spcBef>
            <a:spcAft>
              <a:spcPct val="15000"/>
            </a:spcAft>
            <a:buChar char="••"/>
          </a:pPr>
          <a:r>
            <a:rPr lang="en-GB" sz="2000" kern="1200" dirty="0" smtClean="0">
              <a:solidFill>
                <a:srgbClr val="0070C0"/>
              </a:solidFill>
            </a:rPr>
            <a:t>"Test"</a:t>
          </a:r>
        </a:p>
        <a:p>
          <a:pPr marL="228600" lvl="1" indent="-228600" algn="l" defTabSz="889000">
            <a:lnSpc>
              <a:spcPct val="90000"/>
            </a:lnSpc>
            <a:spcBef>
              <a:spcPct val="0"/>
            </a:spcBef>
            <a:spcAft>
              <a:spcPct val="15000"/>
            </a:spcAft>
            <a:buChar char="••"/>
          </a:pPr>
          <a:r>
            <a:rPr lang="fr-FR" sz="2000" kern="1200" dirty="0" smtClean="0">
              <a:solidFill>
                <a:srgbClr val="0070C0"/>
              </a:solidFill>
            </a:rPr>
            <a:t>« Procédure de conformité (pour un envoi) »</a:t>
          </a:r>
          <a:endParaRPr lang="en-GB" sz="2000" kern="1200" dirty="0" smtClean="0">
            <a:solidFill>
              <a:srgbClr val="0070C0"/>
            </a:solidFill>
          </a:endParaRPr>
        </a:p>
        <a:p>
          <a:pPr marL="228600" lvl="1" indent="-228600" algn="l" defTabSz="889000">
            <a:lnSpc>
              <a:spcPct val="90000"/>
            </a:lnSpc>
            <a:spcBef>
              <a:spcPct val="0"/>
            </a:spcBef>
            <a:spcAft>
              <a:spcPct val="15000"/>
            </a:spcAft>
            <a:buChar char="••"/>
          </a:pPr>
          <a:r>
            <a:rPr lang="en-GB" sz="2000" kern="1200" dirty="0" smtClean="0">
              <a:solidFill>
                <a:srgbClr val="0070C0"/>
              </a:solidFill>
            </a:rPr>
            <a:t>« Libération (d'un envoi) »</a:t>
          </a:r>
        </a:p>
      </dsp:txBody>
      <dsp:txXfrm rot="-5400000">
        <a:off x="2785791" y="1305206"/>
        <a:ext cx="7475464" cy="2998366"/>
      </dsp:txXfrm>
    </dsp:sp>
    <dsp:sp modelId="{29DB553E-68CA-4B04-896F-13CA3904BBAA}">
      <dsp:nvSpPr>
        <dsp:cNvPr id="0" name=""/>
        <dsp:cNvSpPr/>
      </dsp:nvSpPr>
      <dsp:spPr>
        <a:xfrm>
          <a:off x="0" y="1116578"/>
          <a:ext cx="2809271" cy="3377784"/>
        </a:xfrm>
        <a:prstGeom prst="roundRect">
          <a:avLst/>
        </a:prstGeom>
        <a:solidFill>
          <a:srgbClr val="5A94C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a:lnSpc>
              <a:spcPct val="90000"/>
            </a:lnSpc>
            <a:spcBef>
              <a:spcPct val="0"/>
            </a:spcBef>
            <a:spcAft>
              <a:spcPct val="35000"/>
            </a:spcAft>
          </a:pPr>
          <a:r>
            <a:rPr lang="en-US" sz="2500" kern="1200" dirty="0" err="1" smtClean="0">
              <a:effectLst>
                <a:outerShdw blurRad="38100" dist="38100" dir="2700000" algn="tl">
                  <a:srgbClr val="000000">
                    <a:alpha val="43137"/>
                  </a:srgbClr>
                </a:outerShdw>
              </a:effectLst>
            </a:rPr>
            <a:t>Révisions</a:t>
          </a:r>
          <a:endParaRPr lang="en-US" sz="2500" kern="1200" dirty="0">
            <a:effectLst>
              <a:outerShdw blurRad="38100" dist="38100" dir="2700000" algn="tl">
                <a:srgbClr val="000000">
                  <a:alpha val="43137"/>
                </a:srgbClr>
              </a:outerShdw>
            </a:effectLst>
          </a:endParaRPr>
        </a:p>
      </dsp:txBody>
      <dsp:txXfrm>
        <a:off x="137137" y="1253715"/>
        <a:ext cx="2534997" cy="310351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23981"/>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l" defTabSz="889000">
            <a:lnSpc>
              <a:spcPct val="90000"/>
            </a:lnSpc>
            <a:spcBef>
              <a:spcPct val="0"/>
            </a:spcBef>
            <a:spcAft>
              <a:spcPct val="35000"/>
            </a:spcAft>
          </a:pPr>
          <a:r>
            <a:rPr lang="en-US" altLang="ja-JP" sz="2000" b="1" kern="1200" dirty="0" smtClean="0">
              <a:effectLst>
                <a:outerShdw blurRad="38100" dist="38100" dir="2700000" algn="tl">
                  <a:srgbClr val="000000">
                    <a:alpha val="43137"/>
                  </a:srgbClr>
                </a:outerShdw>
              </a:effectLst>
              <a:latin typeface="Arial" pitchFamily="34" charset="0"/>
              <a:cs typeface="Arial" pitchFamily="34" charset="0"/>
            </a:rPr>
            <a:t>“</a:t>
          </a:r>
          <a:r>
            <a:rPr lang="en-GB" altLang="ja-JP" sz="2000" b="1" kern="1200" dirty="0" err="1" smtClean="0">
              <a:effectLst>
                <a:outerShdw blurRad="38100" dist="38100" dir="2700000" algn="tl">
                  <a:srgbClr val="000000">
                    <a:alpha val="43137"/>
                  </a:srgbClr>
                </a:outerShdw>
              </a:effectLst>
              <a:latin typeface="Arial" pitchFamily="34" charset="0"/>
              <a:cs typeface="Arial" pitchFamily="34" charset="0"/>
            </a:rPr>
            <a:t>Mesure</a:t>
          </a:r>
          <a:r>
            <a:rPr lang="en-GB" altLang="ja-JP" sz="2000" b="1" kern="1200" dirty="0" smtClean="0">
              <a:effectLst>
                <a:outerShdw blurRad="38100" dist="38100" dir="2700000" algn="tl">
                  <a:srgbClr val="000000">
                    <a:alpha val="43137"/>
                  </a:srgbClr>
                </a:outerShdw>
              </a:effectLst>
              <a:latin typeface="Arial" pitchFamily="34" charset="0"/>
              <a:cs typeface="Arial" pitchFamily="34" charset="0"/>
            </a:rPr>
            <a:t> </a:t>
          </a:r>
          <a:r>
            <a:rPr lang="en-GB" altLang="ja-JP" sz="2000" b="1" kern="1200" dirty="0" err="1" smtClean="0">
              <a:effectLst>
                <a:outerShdw blurRad="38100" dist="38100" dir="2700000" algn="tl">
                  <a:srgbClr val="000000">
                    <a:alpha val="43137"/>
                  </a:srgbClr>
                </a:outerShdw>
              </a:effectLst>
              <a:latin typeface="Arial" pitchFamily="34" charset="0"/>
              <a:cs typeface="Arial" pitchFamily="34" charset="0"/>
            </a:rPr>
            <a:t>provisoire</a:t>
          </a:r>
          <a:r>
            <a:rPr lang="en-US" altLang="ja-JP" sz="2000" b="1" kern="1200" dirty="0" smtClean="0">
              <a:effectLst>
                <a:outerShdw blurRad="38100" dist="38100" dir="2700000" algn="tl">
                  <a:srgbClr val="000000">
                    <a:alpha val="43137"/>
                  </a:srgbClr>
                </a:outerShdw>
              </a:effectLst>
              <a:latin typeface="Arial" pitchFamily="34" charset="0"/>
              <a:cs typeface="Arial" pitchFamily="34" charset="0"/>
            </a:rPr>
            <a:t>”: </a:t>
          </a:r>
          <a:endParaRPr lang="en-US" altLang="ja-JP" sz="2000" b="1" kern="1200" dirty="0">
            <a:effectLst>
              <a:outerShdw blurRad="38100" dist="38100" dir="2700000" algn="tl">
                <a:srgbClr val="000000">
                  <a:alpha val="43137"/>
                </a:srgbClr>
              </a:outerShdw>
            </a:effectLst>
            <a:latin typeface="Arial" pitchFamily="34" charset="0"/>
            <a:cs typeface="Arial" pitchFamily="34" charset="0"/>
          </a:endParaRPr>
        </a:p>
        <a:p>
          <a:pPr lvl="0" algn="l" defTabSz="889000">
            <a:lnSpc>
              <a:spcPct val="90000"/>
            </a:lnSpc>
            <a:spcBef>
              <a:spcPct val="0"/>
            </a:spcBef>
            <a:spcAft>
              <a:spcPct val="35000"/>
            </a:spcAft>
          </a:pPr>
          <a:r>
            <a:rPr lang="en-US" altLang="ja-JP" sz="2000" kern="1200" dirty="0" smtClean="0">
              <a:effectLst>
                <a:outerShdw blurRad="38100" dist="38100" dir="2700000" algn="tl">
                  <a:srgbClr val="000000">
                    <a:alpha val="43137"/>
                  </a:srgbClr>
                </a:outerShdw>
              </a:effectLst>
              <a:latin typeface="Arial" pitchFamily="34" charset="0"/>
              <a:cs typeface="Arial" pitchFamily="34" charset="0"/>
            </a:rPr>
            <a:t>“</a:t>
          </a:r>
          <a:r>
            <a:rPr lang="en-GB" sz="2000" strike="sngStrike" kern="1200" dirty="0" smtClean="0"/>
            <a:t>A</a:t>
          </a:r>
          <a:r>
            <a:rPr lang="en-GB" sz="2000" kern="1200" dirty="0" smtClean="0"/>
            <a:t> </a:t>
          </a:r>
          <a:r>
            <a:rPr lang="en-GB" sz="2000" b="1" strike="sngStrike" kern="1200" dirty="0" smtClean="0"/>
            <a:t>phytosanitary regulation</a:t>
          </a:r>
          <a:r>
            <a:rPr lang="en-GB" sz="2000" b="1" kern="1200" dirty="0" smtClean="0"/>
            <a:t> </a:t>
          </a:r>
          <a:r>
            <a:rPr lang="en-GB" sz="2000" b="1" kern="1200" dirty="0" err="1" smtClean="0"/>
            <a:t>Une</a:t>
          </a:r>
          <a:r>
            <a:rPr lang="en-GB" sz="2000" b="1" kern="1200" dirty="0" smtClean="0"/>
            <a:t> </a:t>
          </a:r>
          <a:r>
            <a:rPr lang="fr-FR" sz="2000" b="1" kern="1200" dirty="0" smtClean="0"/>
            <a:t>règlementation ou procédure officielle temporaire visant à empêcher l'entrée, l'établissement ou la dissémination d'un organisme nuisible, mise en place </a:t>
          </a:r>
          <a:r>
            <a:rPr lang="en-GB" sz="2000" strike="sngStrike" kern="1200" dirty="0" smtClean="0"/>
            <a:t>established</a:t>
          </a:r>
          <a:r>
            <a:rPr lang="en-GB" sz="2000" kern="1200" dirty="0" smtClean="0"/>
            <a:t> </a:t>
          </a:r>
          <a:r>
            <a:rPr lang="fr-FR" sz="2000" kern="1200" dirty="0" smtClean="0"/>
            <a:t>sans justification technique complète en raison du manque actuel d'informations adéquates. et</a:t>
          </a:r>
          <a:r>
            <a:rPr lang="en-GB" sz="2000" kern="1200" dirty="0" smtClean="0"/>
            <a:t> </a:t>
          </a:r>
          <a:r>
            <a:rPr lang="en-GB" sz="2000" strike="sngStrike" kern="1200" dirty="0"/>
            <a:t>A </a:t>
          </a:r>
          <a:r>
            <a:rPr lang="en-GB" sz="2000" b="1" strike="sngStrike" kern="1200" dirty="0"/>
            <a:t>provisional measure</a:t>
          </a:r>
          <a:r>
            <a:rPr lang="en-GB" sz="2000" kern="1200" dirty="0"/>
            <a:t> </a:t>
          </a:r>
          <a:r>
            <a:rPr lang="fr-FR" sz="2000" kern="1200" dirty="0" smtClean="0"/>
            <a:t>fait l'objet d'un examen périodique et d'une justification technique complète dès que possible </a:t>
          </a:r>
          <a:r>
            <a:rPr lang="fr-FR" sz="1800" kern="1200" dirty="0" smtClean="0"/>
            <a:t>»</a:t>
          </a:r>
          <a:endParaRPr lang="en-US" sz="1800" strike="noStrike" kern="1200" dirty="0">
            <a:effectLst>
              <a:outerShdw blurRad="38100" dist="38100" dir="2700000" algn="tl">
                <a:srgbClr val="000000">
                  <a:alpha val="43137"/>
                </a:srgbClr>
              </a:outerShdw>
            </a:effectLst>
          </a:endParaRPr>
        </a:p>
      </dsp:txBody>
      <dsp:txXfrm>
        <a:off x="0" y="123981"/>
        <a:ext cx="11310255" cy="1872000"/>
      </dsp:txXfrm>
    </dsp:sp>
    <dsp:sp modelId="{43050ECD-A3E9-4C47-8FE6-BEA6034E9946}">
      <dsp:nvSpPr>
        <dsp:cNvPr id="0" name=""/>
        <dsp:cNvSpPr/>
      </dsp:nvSpPr>
      <dsp:spPr>
        <a:xfrm>
          <a:off x="0" y="2015441"/>
          <a:ext cx="11310255" cy="2944012"/>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fr-FR" sz="2000" i="0" kern="1200" dirty="0" smtClean="0">
              <a:solidFill>
                <a:schemeClr val="tx1"/>
              </a:solidFill>
              <a:effectLst/>
              <a:latin typeface="+mn-lt"/>
              <a:ea typeface="+mn-ea"/>
              <a:cs typeface="+mn-cs"/>
            </a:rPr>
            <a:t>Le terme «réglementation phytosanitaire» est remplacé par «règle officielle temporaire» afin de souligner qu'une mesure provisoire est de nature temporaire; la règle englobe la législation, la réglementation, la loi, etc.; en outre, la règle ou la procédure est officielle puisqu'elle est établie, autorisée ou exécutée par l'ONPV</a:t>
          </a:r>
          <a:endParaRPr lang="en-US" sz="2000" kern="1200" dirty="0"/>
        </a:p>
        <a:p>
          <a:pPr marL="228600" lvl="1" indent="-228600" algn="l" defTabSz="889000">
            <a:lnSpc>
              <a:spcPct val="90000"/>
            </a:lnSpc>
            <a:spcBef>
              <a:spcPct val="0"/>
            </a:spcBef>
            <a:spcAft>
              <a:spcPct val="15000"/>
            </a:spcAft>
            <a:buChar char="••"/>
          </a:pPr>
          <a:r>
            <a:rPr lang="fr-FR" sz="2000" i="0" kern="1200" dirty="0">
              <a:solidFill>
                <a:schemeClr val="tx1"/>
              </a:solidFill>
              <a:effectLst/>
              <a:latin typeface="+mn-lt"/>
              <a:ea typeface="+mn-ea"/>
              <a:cs typeface="+mn-cs"/>
            </a:rPr>
            <a:t>Le texte « pour empêcher l'entrée, l'établissement ou la dissémination d'un organisme nuisible » qualifie la nature phytosanitaire et l'intention de la règle ou de la procédure</a:t>
          </a:r>
          <a:endParaRPr lang="en-GB" sz="2000" i="0" kern="1200" dirty="0">
            <a:solidFill>
              <a:schemeClr val="tx1"/>
            </a:solidFill>
            <a:effectLst/>
            <a:latin typeface="+mn-lt"/>
            <a:ea typeface="+mn-ea"/>
            <a:cs typeface="+mn-cs"/>
          </a:endParaRPr>
        </a:p>
        <a:p>
          <a:pPr marL="228600" lvl="1" indent="-228600" algn="l" defTabSz="889000">
            <a:lnSpc>
              <a:spcPct val="90000"/>
            </a:lnSpc>
            <a:spcBef>
              <a:spcPct val="0"/>
            </a:spcBef>
            <a:spcAft>
              <a:spcPct val="15000"/>
            </a:spcAft>
            <a:buChar char="••"/>
          </a:pPr>
          <a:r>
            <a:rPr lang="fr-FR" sz="2000" i="0" kern="1200" dirty="0">
              <a:solidFill>
                <a:schemeClr val="tx1"/>
              </a:solidFill>
              <a:effectLst/>
              <a:latin typeface="+mn-lt"/>
              <a:ea typeface="+mn-ea"/>
              <a:cs typeface="+mn-cs"/>
            </a:rPr>
            <a:t>Le terme « établi » est remplacé par « mis en place » afin de renforcer davantage le caractère temporaire de la mesure ; « établi » indiquerait qu'une règle est établie à titre permanent, ce qui n'est pas le cas pour la mesure provisoire.</a:t>
          </a:r>
          <a:endParaRPr lang="en-GB" sz="2000" i="0" kern="1200" dirty="0">
            <a:solidFill>
              <a:schemeClr val="tx1"/>
            </a:solidFill>
            <a:effectLst/>
            <a:latin typeface="+mn-lt"/>
            <a:ea typeface="+mn-ea"/>
            <a:cs typeface="+mn-cs"/>
          </a:endParaRPr>
        </a:p>
      </dsp:txBody>
      <dsp:txXfrm>
        <a:off x="0" y="2015441"/>
        <a:ext cx="11310255" cy="294401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8100"/>
          <a:ext cx="11310255" cy="18432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l" defTabSz="977900">
            <a:lnSpc>
              <a:spcPct val="90000"/>
            </a:lnSpc>
            <a:spcBef>
              <a:spcPct val="0"/>
            </a:spcBef>
            <a:spcAft>
              <a:spcPct val="35000"/>
            </a:spcAft>
          </a:pPr>
          <a:r>
            <a:rPr lang="en-US" altLang="ja-JP" sz="2200" b="1" kern="1200" dirty="0">
              <a:effectLst>
                <a:outerShdw blurRad="38100" dist="38100" dir="2700000" algn="tl">
                  <a:srgbClr val="000000">
                    <a:alpha val="43137"/>
                  </a:srgbClr>
                </a:outerShdw>
              </a:effectLst>
              <a:latin typeface="Arial" pitchFamily="34" charset="0"/>
              <a:cs typeface="Arial" pitchFamily="34" charset="0"/>
            </a:rPr>
            <a:t>“</a:t>
          </a:r>
          <a:r>
            <a:rPr lang="en-GB" sz="2200" b="1" kern="1200" dirty="0">
              <a:effectLst>
                <a:outerShdw blurRad="38100" dist="38100" dir="2700000" algn="tl">
                  <a:srgbClr val="000000">
                    <a:alpha val="43137"/>
                  </a:srgbClr>
                </a:outerShdw>
              </a:effectLst>
            </a:rPr>
            <a:t>Inspection</a:t>
          </a:r>
          <a:r>
            <a:rPr lang="en-US" altLang="ja-JP" sz="2200" b="1" kern="1200" dirty="0">
              <a:effectLst>
                <a:outerShdw blurRad="38100" dist="38100" dir="2700000" algn="tl">
                  <a:srgbClr val="000000">
                    <a:alpha val="43137"/>
                  </a:srgbClr>
                </a:outerShdw>
              </a:effectLst>
              <a:latin typeface="Arial" pitchFamily="34" charset="0"/>
              <a:cs typeface="Arial" pitchFamily="34" charset="0"/>
            </a:rPr>
            <a:t>”: </a:t>
          </a:r>
        </a:p>
        <a:p>
          <a:pPr lvl="0" algn="l" defTabSz="977900">
            <a:lnSpc>
              <a:spcPct val="90000"/>
            </a:lnSpc>
            <a:spcBef>
              <a:spcPct val="0"/>
            </a:spcBef>
            <a:spcAft>
              <a:spcPct val="35000"/>
            </a:spcAft>
          </a:pPr>
          <a:r>
            <a:rPr lang="en-US" altLang="ja-JP" sz="2200" b="1" kern="1200" dirty="0" smtClean="0">
              <a:effectLst>
                <a:outerShdw blurRad="38100" dist="38100" dir="2700000" algn="tl">
                  <a:srgbClr val="000000">
                    <a:alpha val="43137"/>
                  </a:srgbClr>
                </a:outerShdw>
              </a:effectLst>
              <a:latin typeface="Arial" pitchFamily="34" charset="0"/>
              <a:cs typeface="Arial" pitchFamily="34" charset="0"/>
            </a:rPr>
            <a:t>“E</a:t>
          </a:r>
          <a:r>
            <a:rPr lang="fr-FR" sz="2200" b="1" kern="1200" dirty="0" err="1" smtClean="0"/>
            <a:t>xamen</a:t>
          </a:r>
          <a:r>
            <a:rPr lang="fr-FR" sz="2200" b="1" kern="1200" dirty="0" smtClean="0"/>
            <a:t> visuel officiel des végétaux, produits végétaux ou autres articles réglementés pour déterminer si des organismes nuisibles sont présents ou pour</a:t>
          </a:r>
          <a:r>
            <a:rPr lang="en-GB" sz="2200" strike="sngStrike" kern="1200" dirty="0" smtClean="0"/>
            <a:t> determiner la </a:t>
          </a:r>
          <a:r>
            <a:rPr lang="en-GB" sz="2200" strike="sngStrike" kern="1200" dirty="0" err="1" smtClean="0"/>
            <a:t>conformité</a:t>
          </a:r>
          <a:r>
            <a:rPr lang="en-GB" sz="2200" strike="sngStrike" kern="1200" dirty="0" smtClean="0"/>
            <a:t> </a:t>
          </a:r>
          <a:r>
            <a:rPr lang="fr-FR" sz="2200" u="sng" strike="noStrike" kern="1200" dirty="0" smtClean="0"/>
            <a:t>vérifier la conformité</a:t>
          </a:r>
          <a:r>
            <a:rPr lang="fr-FR" sz="2200" strike="noStrike" kern="1200" dirty="0" smtClean="0"/>
            <a:t> aux exigences phytosanitaires</a:t>
          </a:r>
          <a:r>
            <a:rPr lang="en-GB" sz="2200" b="1" strike="sngStrike" kern="1200" dirty="0" smtClean="0"/>
            <a:t>regulations</a:t>
          </a:r>
          <a:r>
            <a:rPr lang="en-US" altLang="ja-JP" sz="2200" strike="noStrike" kern="1200" dirty="0">
              <a:effectLst>
                <a:outerShdw blurRad="38100" dist="38100" dir="2700000" algn="tl">
                  <a:srgbClr val="000000">
                    <a:alpha val="43137"/>
                  </a:srgbClr>
                </a:outerShdw>
              </a:effectLst>
              <a:latin typeface="Arial" pitchFamily="34" charset="0"/>
              <a:cs typeface="Arial" pitchFamily="34" charset="0"/>
            </a:rPr>
            <a:t>”</a:t>
          </a:r>
          <a:endParaRPr lang="en-US" sz="2200" strike="noStrike" kern="1200" dirty="0">
            <a:effectLst>
              <a:outerShdw blurRad="38100" dist="38100" dir="2700000" algn="tl">
                <a:srgbClr val="000000">
                  <a:alpha val="43137"/>
                </a:srgbClr>
              </a:outerShdw>
            </a:effectLst>
          </a:endParaRPr>
        </a:p>
      </dsp:txBody>
      <dsp:txXfrm>
        <a:off x="0" y="8100"/>
        <a:ext cx="11310255" cy="1843200"/>
      </dsp:txXfrm>
    </dsp:sp>
    <dsp:sp modelId="{43050ECD-A3E9-4C47-8FE6-BEA6034E9946}">
      <dsp:nvSpPr>
        <dsp:cNvPr id="0" name=""/>
        <dsp:cNvSpPr/>
      </dsp:nvSpPr>
      <dsp:spPr>
        <a:xfrm>
          <a:off x="0" y="1859401"/>
          <a:ext cx="11310255" cy="316224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fr-FR" sz="2000" kern="1200" dirty="0" smtClean="0">
              <a:solidFill>
                <a:schemeClr val="tx1"/>
              </a:solidFill>
              <a:effectLst/>
              <a:latin typeface="+mn-lt"/>
              <a:ea typeface="+mn-ea"/>
              <a:cs typeface="+mn-cs"/>
            </a:rPr>
            <a:t>À travers l'article VII.2f de la Convention et la définition de « procédure de conformité (pour un envoi) », les termes « conformité » sont liés aux envois, et les « Recommandations générales sur l'utilisation des termes dans les NIMP » stipulent que « conformité » doit être utilisé dans d'autres cas. L'inspection ayant un champ d'application plus large que les seuls envois, « conformité » est donc </a:t>
          </a:r>
          <a:r>
            <a:rPr lang="fr-FR" sz="2000" kern="1200" dirty="0" smtClean="0">
              <a:solidFill>
                <a:schemeClr val="tx1"/>
              </a:solidFill>
              <a:effectLst/>
              <a:latin typeface="+mn-lt"/>
              <a:ea typeface="+mn-ea"/>
              <a:cs typeface="+mn-cs"/>
            </a:rPr>
            <a:t>substitué»</a:t>
          </a:r>
          <a:endParaRPr lang="en-US" sz="2000" kern="1200" dirty="0"/>
        </a:p>
        <a:p>
          <a:pPr marL="228600" lvl="1" indent="-228600" algn="l" defTabSz="889000">
            <a:lnSpc>
              <a:spcPct val="90000"/>
            </a:lnSpc>
            <a:spcBef>
              <a:spcPct val="0"/>
            </a:spcBef>
            <a:spcAft>
              <a:spcPct val="15000"/>
            </a:spcAft>
            <a:buChar char="••"/>
          </a:pPr>
          <a:r>
            <a:rPr lang="fr-FR" sz="2000" kern="1200" dirty="0">
              <a:solidFill>
                <a:schemeClr val="tx1"/>
              </a:solidFill>
              <a:effectLst/>
              <a:latin typeface="+mn-lt"/>
              <a:ea typeface="+mn-ea"/>
              <a:cs typeface="+mn-cs"/>
            </a:rPr>
            <a:t>Le mot « déterminer » est remplacé par « vérifier » pour refléter le changement de « </a:t>
          </a:r>
          <a:r>
            <a:rPr lang="fr-FR" sz="2000" kern="1200" dirty="0" smtClean="0">
              <a:solidFill>
                <a:schemeClr val="tx1"/>
              </a:solidFill>
              <a:effectLst/>
              <a:latin typeface="+mn-lt"/>
              <a:ea typeface="+mn-ea"/>
              <a:cs typeface="+mn-cs"/>
            </a:rPr>
            <a:t>conformité»</a:t>
          </a:r>
          <a:endParaRPr lang="en-GB" sz="2000" kern="1200" dirty="0">
            <a:solidFill>
              <a:schemeClr val="tx1"/>
            </a:solidFill>
            <a:effectLst/>
            <a:latin typeface="+mn-lt"/>
            <a:ea typeface="+mn-ea"/>
            <a:cs typeface="+mn-cs"/>
          </a:endParaRPr>
        </a:p>
        <a:p>
          <a:pPr marL="228600" lvl="1" indent="-228600" algn="l" defTabSz="889000">
            <a:lnSpc>
              <a:spcPct val="90000"/>
            </a:lnSpc>
            <a:spcBef>
              <a:spcPct val="0"/>
            </a:spcBef>
            <a:spcAft>
              <a:spcPct val="15000"/>
            </a:spcAft>
            <a:buChar char="••"/>
          </a:pPr>
          <a:r>
            <a:rPr lang="fr-FR" sz="2000" kern="1200" dirty="0">
              <a:solidFill>
                <a:schemeClr val="tx1"/>
              </a:solidFill>
              <a:effectLst/>
              <a:latin typeface="+mn-lt"/>
              <a:ea typeface="+mn-ea"/>
              <a:cs typeface="+mn-cs"/>
            </a:rPr>
            <a:t>Le terme « réglementations » est remplacé par « exigences », car les réglementations phytosanitaires se situent à un niveau supérieur et font référence aux organismes nuisibles réglementés. Cependant, l'inspection peut être effectuée dans des scénarios autres qu'à l'importation, comme sur le lieu de production ou sur le site de production ou à l'exportation, et l'inspection dans de tels scénarios peut ne pas toujours être liée à des organismes nuisibles réglementés.</a:t>
          </a:r>
          <a:endParaRPr lang="en-GB" sz="2000" kern="1200" dirty="0">
            <a:solidFill>
              <a:schemeClr val="tx1"/>
            </a:solidFill>
            <a:effectLst/>
            <a:latin typeface="+mn-lt"/>
            <a:ea typeface="+mn-ea"/>
            <a:cs typeface="+mn-cs"/>
          </a:endParaRPr>
        </a:p>
      </dsp:txBody>
      <dsp:txXfrm>
        <a:off x="0" y="1859401"/>
        <a:ext cx="11310255" cy="316224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3602"/>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l" defTabSz="977900">
            <a:lnSpc>
              <a:spcPct val="90000"/>
            </a:lnSpc>
            <a:spcBef>
              <a:spcPct val="0"/>
            </a:spcBef>
            <a:spcAft>
              <a:spcPct val="35000"/>
            </a:spcAft>
          </a:pPr>
          <a:r>
            <a:rPr lang="en-US" altLang="ja-JP" sz="2200" b="1" kern="1200" dirty="0">
              <a:effectLst>
                <a:outerShdw blurRad="38100" dist="38100" dir="2700000" algn="tl">
                  <a:srgbClr val="000000">
                    <a:alpha val="43137"/>
                  </a:srgbClr>
                </a:outerShdw>
              </a:effectLst>
              <a:latin typeface="Arial" pitchFamily="34" charset="0"/>
              <a:cs typeface="Arial" pitchFamily="34" charset="0"/>
            </a:rPr>
            <a:t>“</a:t>
          </a:r>
          <a:r>
            <a:rPr lang="en-GB" altLang="ja-JP" sz="2200" b="1" kern="1200" noProof="0" dirty="0" smtClean="0">
              <a:effectLst>
                <a:outerShdw blurRad="38100" dist="38100" dir="2700000" algn="tl">
                  <a:srgbClr val="000000">
                    <a:alpha val="43137"/>
                  </a:srgbClr>
                </a:outerShdw>
              </a:effectLst>
              <a:latin typeface="Arial" pitchFamily="34" charset="0"/>
              <a:cs typeface="Arial" pitchFamily="34" charset="0"/>
            </a:rPr>
            <a:t>T</a:t>
          </a:r>
          <a:r>
            <a:rPr lang="en-GB" sz="2200" b="1" kern="1200" noProof="0" dirty="0" smtClean="0">
              <a:effectLst>
                <a:outerShdw blurRad="38100" dist="38100" dir="2700000" algn="tl">
                  <a:srgbClr val="000000">
                    <a:alpha val="43137"/>
                  </a:srgbClr>
                </a:outerShdw>
              </a:effectLst>
            </a:rPr>
            <a:t>est</a:t>
          </a:r>
          <a:r>
            <a:rPr lang="en-US" altLang="ja-JP" sz="2200" b="1" kern="1200" dirty="0" smtClean="0">
              <a:effectLst>
                <a:outerShdw blurRad="38100" dist="38100" dir="2700000" algn="tl">
                  <a:srgbClr val="000000">
                    <a:alpha val="43137"/>
                  </a:srgbClr>
                </a:outerShdw>
              </a:effectLst>
              <a:latin typeface="Arial" pitchFamily="34" charset="0"/>
              <a:cs typeface="Arial" pitchFamily="34" charset="0"/>
            </a:rPr>
            <a:t>”: </a:t>
          </a:r>
          <a:endParaRPr lang="en-US" altLang="ja-JP" sz="2200" b="1" kern="1200" dirty="0">
            <a:effectLst>
              <a:outerShdw blurRad="38100" dist="38100" dir="2700000" algn="tl">
                <a:srgbClr val="000000">
                  <a:alpha val="43137"/>
                </a:srgbClr>
              </a:outerShdw>
            </a:effectLst>
            <a:latin typeface="Arial" pitchFamily="34" charset="0"/>
            <a:cs typeface="Arial" pitchFamily="34" charset="0"/>
          </a:endParaRPr>
        </a:p>
        <a:p>
          <a:pPr lvl="0" algn="l" defTabSz="977900">
            <a:lnSpc>
              <a:spcPct val="90000"/>
            </a:lnSpc>
            <a:spcBef>
              <a:spcPct val="0"/>
            </a:spcBef>
            <a:spcAft>
              <a:spcPct val="35000"/>
            </a:spcAft>
          </a:pPr>
          <a:r>
            <a:rPr lang="en-US" altLang="ja-JP" sz="2200" kern="1200" dirty="0" smtClean="0">
              <a:effectLst>
                <a:outerShdw blurRad="38100" dist="38100" dir="2700000" algn="tl">
                  <a:srgbClr val="000000">
                    <a:alpha val="43137"/>
                  </a:srgbClr>
                </a:outerShdw>
              </a:effectLst>
              <a:latin typeface="Arial" pitchFamily="34" charset="0"/>
              <a:cs typeface="Arial" pitchFamily="34" charset="0"/>
            </a:rPr>
            <a:t>“</a:t>
          </a:r>
          <a:r>
            <a:rPr lang="fr-FR" altLang="ja-JP" sz="2200" kern="1200" dirty="0" smtClean="0">
              <a:effectLst>
                <a:outerShdw blurRad="38100" dist="38100" dir="2700000" algn="tl">
                  <a:srgbClr val="000000">
                    <a:alpha val="43137"/>
                  </a:srgbClr>
                </a:outerShdw>
              </a:effectLst>
              <a:latin typeface="Arial" pitchFamily="34" charset="0"/>
              <a:cs typeface="Arial" pitchFamily="34" charset="0"/>
            </a:rPr>
            <a:t>Examen </a:t>
          </a:r>
          <a:r>
            <a:rPr lang="fr-FR" altLang="ja-JP" sz="2200" b="1" kern="1200" dirty="0" smtClean="0">
              <a:effectLst>
                <a:outerShdw blurRad="38100" dist="38100" dir="2700000" algn="tl">
                  <a:srgbClr val="000000">
                    <a:alpha val="43137"/>
                  </a:srgbClr>
                </a:outerShdw>
              </a:effectLst>
              <a:latin typeface="Arial" pitchFamily="34" charset="0"/>
              <a:cs typeface="Arial" pitchFamily="34" charset="0"/>
            </a:rPr>
            <a:t>officiel</a:t>
          </a:r>
          <a:r>
            <a:rPr lang="fr-FR" altLang="ja-JP" sz="2200" kern="1200" dirty="0" smtClean="0">
              <a:effectLst>
                <a:outerShdw blurRad="38100" dist="38100" dir="2700000" algn="tl">
                  <a:srgbClr val="000000">
                    <a:alpha val="43137"/>
                  </a:srgbClr>
                </a:outerShdw>
              </a:effectLst>
              <a:latin typeface="Arial" pitchFamily="34" charset="0"/>
              <a:cs typeface="Arial" pitchFamily="34" charset="0"/>
            </a:rPr>
            <a:t> des </a:t>
          </a:r>
          <a:r>
            <a:rPr lang="fr-FR" altLang="ja-JP" sz="2200" b="1" kern="1200" dirty="0" smtClean="0">
              <a:effectLst>
                <a:outerShdw blurRad="38100" dist="38100" dir="2700000" algn="tl">
                  <a:srgbClr val="000000">
                    <a:alpha val="43137"/>
                  </a:srgbClr>
                </a:outerShdw>
              </a:effectLst>
              <a:latin typeface="Arial" pitchFamily="34" charset="0"/>
              <a:cs typeface="Arial" pitchFamily="34" charset="0"/>
            </a:rPr>
            <a:t>végétaux, produits végétaux </a:t>
          </a:r>
          <a:r>
            <a:rPr lang="fr-FR" altLang="ja-JP" sz="2200" kern="1200" dirty="0" smtClean="0">
              <a:effectLst>
                <a:outerShdw blurRad="38100" dist="38100" dir="2700000" algn="tl">
                  <a:srgbClr val="000000">
                    <a:alpha val="43137"/>
                  </a:srgbClr>
                </a:outerShdw>
              </a:effectLst>
              <a:latin typeface="Arial" pitchFamily="34" charset="0"/>
              <a:cs typeface="Arial" pitchFamily="34" charset="0"/>
            </a:rPr>
            <a:t>ou autres articles réglementés, autre que visuel, pour déterminer si des </a:t>
          </a:r>
          <a:r>
            <a:rPr lang="fr-FR" altLang="ja-JP" sz="2200" b="1" kern="1200" dirty="0" smtClean="0">
              <a:effectLst>
                <a:outerShdw blurRad="38100" dist="38100" dir="2700000" algn="tl">
                  <a:srgbClr val="000000">
                    <a:alpha val="43137"/>
                  </a:srgbClr>
                </a:outerShdw>
              </a:effectLst>
              <a:latin typeface="Arial" pitchFamily="34" charset="0"/>
              <a:cs typeface="Arial" pitchFamily="34" charset="0"/>
            </a:rPr>
            <a:t>organismes nuisibles </a:t>
          </a:r>
          <a:r>
            <a:rPr lang="fr-FR" altLang="ja-JP" sz="2200" kern="1200" dirty="0" smtClean="0">
              <a:effectLst>
                <a:outerShdw blurRad="38100" dist="38100" dir="2700000" algn="tl">
                  <a:srgbClr val="000000">
                    <a:alpha val="43137"/>
                  </a:srgbClr>
                </a:outerShdw>
              </a:effectLst>
              <a:latin typeface="Arial" pitchFamily="34" charset="0"/>
              <a:cs typeface="Arial" pitchFamily="34" charset="0"/>
            </a:rPr>
            <a:t>sont présents, identifier les organismes nuisibles ou</a:t>
          </a:r>
          <a:r>
            <a:rPr lang="en-GB" sz="2200" strike="sngStrike" kern="1200" dirty="0" smtClean="0"/>
            <a:t>determine </a:t>
          </a:r>
          <a:r>
            <a:rPr lang="en-GB" sz="2200" strike="sngStrike" kern="1200" dirty="0"/>
            <a:t>compliance</a:t>
          </a:r>
          <a:r>
            <a:rPr lang="en-GB" sz="2200" kern="1200" dirty="0"/>
            <a:t> </a:t>
          </a:r>
          <a:r>
            <a:rPr lang="fr-FR" sz="2200" kern="1200" dirty="0" smtClean="0"/>
            <a:t>vérifier la conformité aux exigences phytosanitaires spécifiques</a:t>
          </a:r>
          <a:r>
            <a:rPr lang="en-US" altLang="ja-JP" sz="2200" strike="noStrike" kern="1200" dirty="0" smtClean="0">
              <a:effectLst>
                <a:outerShdw blurRad="38100" dist="38100" dir="2700000" algn="tl">
                  <a:srgbClr val="000000">
                    <a:alpha val="43137"/>
                  </a:srgbClr>
                </a:outerShdw>
              </a:effectLst>
              <a:latin typeface="Arial" pitchFamily="34" charset="0"/>
              <a:cs typeface="Arial" pitchFamily="34" charset="0"/>
            </a:rPr>
            <a:t>”</a:t>
          </a:r>
          <a:endParaRPr lang="en-US" sz="2200" strike="noStrike" kern="1200" dirty="0">
            <a:effectLst>
              <a:outerShdw blurRad="38100" dist="38100" dir="2700000" algn="tl">
                <a:srgbClr val="000000">
                  <a:alpha val="43137"/>
                </a:srgbClr>
              </a:outerShdw>
            </a:effectLst>
          </a:endParaRPr>
        </a:p>
      </dsp:txBody>
      <dsp:txXfrm>
        <a:off x="0" y="13602"/>
        <a:ext cx="11310255" cy="1872000"/>
      </dsp:txXfrm>
    </dsp:sp>
    <dsp:sp modelId="{43050ECD-A3E9-4C47-8FE6-BEA6034E9946}">
      <dsp:nvSpPr>
        <dsp:cNvPr id="0" name=""/>
        <dsp:cNvSpPr/>
      </dsp:nvSpPr>
      <dsp:spPr>
        <a:xfrm>
          <a:off x="0" y="1899204"/>
          <a:ext cx="11310255" cy="3122437"/>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fr-FR" sz="2200" kern="1200" dirty="0" smtClean="0">
              <a:solidFill>
                <a:schemeClr val="tx1"/>
              </a:solidFill>
              <a:effectLst/>
              <a:latin typeface="+mn-lt"/>
              <a:ea typeface="+mn-ea"/>
              <a:cs typeface="+mn-cs"/>
            </a:rPr>
            <a:t>À travers l'article VII.2f de la Convention et la définition de « procédure de respect (pour un envoi) », les termes « conformité » et « non-respect » sont liés aux envois, et les « Recommandations générales sur l'utilisation des termes dans les NIMP » stipule que « conformité » doit être utilisé dans d'autres cas. Le test ayant une portée plus large que les seuls envois, le terme « conformité » est donc </a:t>
          </a:r>
          <a:r>
            <a:rPr lang="fr-FR" sz="2200" kern="1200" dirty="0" smtClean="0">
              <a:solidFill>
                <a:schemeClr val="tx1"/>
              </a:solidFill>
              <a:effectLst/>
              <a:latin typeface="+mn-lt"/>
              <a:ea typeface="+mn-ea"/>
              <a:cs typeface="+mn-cs"/>
            </a:rPr>
            <a:t>remplacé»</a:t>
          </a:r>
          <a:endParaRPr lang="en-US" sz="2200" kern="1200" dirty="0"/>
        </a:p>
        <a:p>
          <a:pPr marL="228600" lvl="1" indent="-228600" algn="l" defTabSz="977900">
            <a:lnSpc>
              <a:spcPct val="90000"/>
            </a:lnSpc>
            <a:spcBef>
              <a:spcPct val="0"/>
            </a:spcBef>
            <a:spcAft>
              <a:spcPct val="15000"/>
            </a:spcAft>
            <a:buChar char="••"/>
          </a:pPr>
          <a:r>
            <a:rPr lang="fr-FR" sz="2200" kern="1200" dirty="0">
              <a:solidFill>
                <a:schemeClr val="tx1"/>
              </a:solidFill>
              <a:effectLst/>
              <a:latin typeface="+mn-lt"/>
              <a:ea typeface="+mn-ea"/>
              <a:cs typeface="+mn-cs"/>
            </a:rPr>
            <a:t>Le mot « déterminer » est remplacé par « vérifier » afin de souligner que dans le cas des tests, l'utilisation de méthodes et de technologies appropriées </a:t>
          </a:r>
          <a:r>
            <a:rPr lang="fr-FR" sz="2200" kern="1200" dirty="0" smtClean="0">
              <a:solidFill>
                <a:schemeClr val="tx1"/>
              </a:solidFill>
              <a:effectLst/>
              <a:latin typeface="+mn-lt"/>
              <a:ea typeface="+mn-ea"/>
              <a:cs typeface="+mn-cs"/>
            </a:rPr>
            <a:t>garantirait </a:t>
          </a:r>
          <a:r>
            <a:rPr lang="fr-FR" sz="2200" kern="1200" dirty="0">
              <a:solidFill>
                <a:schemeClr val="tx1"/>
              </a:solidFill>
              <a:effectLst/>
              <a:latin typeface="+mn-lt"/>
              <a:ea typeface="+mn-ea"/>
              <a:cs typeface="+mn-cs"/>
            </a:rPr>
            <a:t>que le résultat du test mène à une décision. Dans ce cas, le test est une action décisive, et l'utilisation du mot « vérifier » pour décrire l'action serait plus appropriée</a:t>
          </a:r>
          <a:endParaRPr lang="en-GB" sz="2200" kern="1200" dirty="0">
            <a:solidFill>
              <a:schemeClr val="tx1"/>
            </a:solidFill>
            <a:effectLst/>
            <a:latin typeface="+mn-lt"/>
            <a:ea typeface="+mn-ea"/>
            <a:cs typeface="+mn-cs"/>
          </a:endParaRPr>
        </a:p>
      </dsp:txBody>
      <dsp:txXfrm>
        <a:off x="0" y="1899204"/>
        <a:ext cx="11310255" cy="312243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3602"/>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altLang="ja-JP" sz="1800" b="1" kern="1200" dirty="0" smtClean="0">
              <a:effectLst>
                <a:outerShdw blurRad="38100" dist="38100" dir="2700000" algn="tl">
                  <a:srgbClr val="000000">
                    <a:alpha val="43137"/>
                  </a:srgbClr>
                </a:outerShdw>
              </a:effectLst>
              <a:latin typeface="Arial" pitchFamily="34" charset="0"/>
              <a:cs typeface="Arial" pitchFamily="34" charset="0"/>
            </a:rPr>
            <a:t>“</a:t>
          </a:r>
          <a:r>
            <a:rPr lang="fr-FR" altLang="ja-JP" sz="1800" b="1" kern="1200" dirty="0" smtClean="0">
              <a:effectLst>
                <a:outerShdw blurRad="38100" dist="38100" dir="2700000" algn="tl">
                  <a:srgbClr val="000000">
                    <a:alpha val="43137"/>
                  </a:srgbClr>
                </a:outerShdw>
              </a:effectLst>
              <a:latin typeface="Arial" pitchFamily="34" charset="0"/>
              <a:cs typeface="Arial" pitchFamily="34" charset="0"/>
            </a:rPr>
            <a:t>Procédure de conformité (pour un envoi)</a:t>
          </a:r>
          <a:r>
            <a:rPr lang="en-US" altLang="ja-JP" sz="1800" b="1" kern="1200" dirty="0" smtClean="0">
              <a:effectLst>
                <a:outerShdw blurRad="38100" dist="38100" dir="2700000" algn="tl">
                  <a:srgbClr val="000000">
                    <a:alpha val="43137"/>
                  </a:srgbClr>
                </a:outerShdw>
              </a:effectLst>
              <a:latin typeface="Arial" pitchFamily="34" charset="0"/>
              <a:cs typeface="Arial" pitchFamily="34" charset="0"/>
            </a:rPr>
            <a:t>”: </a:t>
          </a:r>
          <a:endParaRPr lang="en-US" altLang="ja-JP" sz="1800" b="1" kern="1200" dirty="0">
            <a:effectLst>
              <a:outerShdw blurRad="38100" dist="38100" dir="2700000" algn="tl">
                <a:srgbClr val="000000">
                  <a:alpha val="43137"/>
                </a:srgbClr>
              </a:outerShdw>
            </a:effectLst>
            <a:latin typeface="Arial" pitchFamily="34" charset="0"/>
            <a:cs typeface="Arial" pitchFamily="34" charset="0"/>
          </a:endParaRPr>
        </a:p>
        <a:p>
          <a:pPr lvl="0" algn="l" defTabSz="800100">
            <a:lnSpc>
              <a:spcPct val="90000"/>
            </a:lnSpc>
            <a:spcBef>
              <a:spcPct val="0"/>
            </a:spcBef>
            <a:spcAft>
              <a:spcPct val="35000"/>
            </a:spcAft>
          </a:pPr>
          <a:r>
            <a:rPr lang="en-US" altLang="ja-JP" sz="1800" kern="1200" dirty="0" smtClean="0">
              <a:effectLst>
                <a:outerShdw blurRad="38100" dist="38100" dir="2700000" algn="tl">
                  <a:srgbClr val="000000">
                    <a:alpha val="43137"/>
                  </a:srgbClr>
                </a:outerShdw>
              </a:effectLst>
              <a:latin typeface="Arial" pitchFamily="34" charset="0"/>
              <a:cs typeface="Arial" pitchFamily="34" charset="0"/>
            </a:rPr>
            <a:t>“</a:t>
          </a:r>
          <a:r>
            <a:rPr lang="en-GB" sz="1800" b="1" strike="sngStrike" kern="1200" dirty="0" err="1" smtClean="0"/>
            <a:t>Procédure</a:t>
          </a:r>
          <a:r>
            <a:rPr lang="en-GB" sz="1800" b="1" strike="sngStrike" kern="1200" dirty="0" smtClean="0"/>
            <a:t> </a:t>
          </a:r>
          <a:r>
            <a:rPr lang="en-GB" sz="1800" b="1" strike="sngStrike" kern="1200" dirty="0" err="1" smtClean="0"/>
            <a:t>officielle</a:t>
          </a:r>
          <a:r>
            <a:rPr lang="en-GB" sz="1800" b="1" strike="sngStrike" kern="1200" dirty="0" smtClean="0"/>
            <a:t> pour verify </a:t>
          </a:r>
          <a:r>
            <a:rPr lang="en-GB" sz="1800" b="1" strike="sngStrike" kern="1200" dirty="0" err="1" smtClean="0"/>
            <a:t>que</a:t>
          </a:r>
          <a:r>
            <a:rPr lang="en-GB" sz="1800" strike="noStrike" kern="1200" dirty="0" err="1" smtClean="0"/>
            <a:t>P</a:t>
          </a:r>
          <a:r>
            <a:rPr lang="fr-FR" sz="1800" strike="noStrike" kern="1200" dirty="0" err="1" smtClean="0"/>
            <a:t>rocessus</a:t>
          </a:r>
          <a:r>
            <a:rPr lang="fr-FR" sz="1800" strike="noStrike" kern="1200" dirty="0" smtClean="0"/>
            <a:t> </a:t>
          </a:r>
          <a:r>
            <a:rPr lang="fr-FR" sz="1800" b="1" strike="noStrike" kern="1200" dirty="0" smtClean="0"/>
            <a:t>officiel</a:t>
          </a:r>
          <a:r>
            <a:rPr lang="fr-FR" sz="1800" strike="noStrike" kern="1200" dirty="0" smtClean="0"/>
            <a:t> de contrôle des documents, vérification de l'intégrité de l'envoi et inspection ou essai des végétaux, produits végétaux ou autres articles réglementés pour vérifier si un envoi est conforme aux exigences phytosanitaires d'importation ou si des mesures phytosanitaires liées au transit ont été appliquées.</a:t>
          </a:r>
          <a:endParaRPr lang="en-US" sz="1800" strike="noStrike" kern="1200" dirty="0">
            <a:effectLst>
              <a:outerShdw blurRad="38100" dist="38100" dir="2700000" algn="tl">
                <a:srgbClr val="000000">
                  <a:alpha val="43137"/>
                </a:srgbClr>
              </a:outerShdw>
            </a:effectLst>
          </a:endParaRPr>
        </a:p>
      </dsp:txBody>
      <dsp:txXfrm>
        <a:off x="0" y="13602"/>
        <a:ext cx="11310255" cy="1872000"/>
      </dsp:txXfrm>
    </dsp:sp>
    <dsp:sp modelId="{43050ECD-A3E9-4C47-8FE6-BEA6034E9946}">
      <dsp:nvSpPr>
        <dsp:cNvPr id="0" name=""/>
        <dsp:cNvSpPr/>
      </dsp:nvSpPr>
      <dsp:spPr>
        <a:xfrm>
          <a:off x="0" y="1899204"/>
          <a:ext cx="11310255" cy="3122437"/>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fr-FR" sz="1800" i="0" kern="1200" dirty="0" smtClean="0">
              <a:solidFill>
                <a:schemeClr val="tx1"/>
              </a:solidFill>
              <a:effectLst/>
              <a:latin typeface="+mn-lt"/>
              <a:ea typeface="+mn-ea"/>
              <a:cs typeface="+mn-cs"/>
            </a:rPr>
            <a:t>L'ajout de « des contrôles de documents, de la vérification de l'intégrité de l'envoi et de l'inspection ou des essais de végétaux, de produits végétaux ou d'autres articles réglementés » sert à expliquer plus précisément quels éléments une procédure de conformité peut comprendre. Il est à noter que la définition révisée proposée de l'intégrité (d'un envoi) inclut l'expression « l'identité est inchangée » de sorte que la vérification de l'intégrité inclut la vérification de l'identité</a:t>
          </a:r>
          <a:endParaRPr lang="en-US" sz="1800" kern="1200" dirty="0"/>
        </a:p>
        <a:p>
          <a:pPr marL="171450" lvl="1" indent="-171450" algn="l" defTabSz="800100">
            <a:lnSpc>
              <a:spcPct val="90000"/>
            </a:lnSpc>
            <a:spcBef>
              <a:spcPct val="0"/>
            </a:spcBef>
            <a:spcAft>
              <a:spcPct val="15000"/>
            </a:spcAft>
            <a:buChar char="••"/>
          </a:pPr>
          <a:r>
            <a:rPr lang="fr-FR" sz="1800" i="0" kern="1200" dirty="0">
              <a:solidFill>
                <a:schemeClr val="tx1"/>
              </a:solidFill>
              <a:effectLst/>
              <a:latin typeface="+mn-lt"/>
              <a:ea typeface="+mn-ea"/>
              <a:cs typeface="+mn-cs"/>
            </a:rPr>
            <a:t>« Procédure » ​​est remplacé par « processus » afin de souligner qu'il s'agit d'une série d'étapes ou d'actions qui sont exécutées et qui, une fois terminées, conduisent à la mainlevée d'un envoi ou au transit à travers un pays. La formulation « utilisé pour vérifier » est donc remplacée par « pour vérifier »</a:t>
          </a:r>
          <a:endParaRPr lang="en-GB" sz="1800" i="0" kern="1200" dirty="0">
            <a:solidFill>
              <a:schemeClr val="tx1"/>
            </a:solidFill>
            <a:effectLst/>
            <a:latin typeface="+mn-lt"/>
            <a:ea typeface="+mn-ea"/>
            <a:cs typeface="+mn-cs"/>
          </a:endParaRPr>
        </a:p>
        <a:p>
          <a:pPr marL="171450" lvl="1" indent="-171450" algn="l" defTabSz="800100">
            <a:lnSpc>
              <a:spcPct val="90000"/>
            </a:lnSpc>
            <a:spcBef>
              <a:spcPct val="0"/>
            </a:spcBef>
            <a:spcAft>
              <a:spcPct val="15000"/>
            </a:spcAft>
            <a:buChar char="••"/>
          </a:pPr>
          <a:r>
            <a:rPr lang="fr-FR" sz="1800" i="0" kern="1200" dirty="0">
              <a:solidFill>
                <a:schemeClr val="tx1"/>
              </a:solidFill>
              <a:effectLst/>
              <a:latin typeface="+mn-lt"/>
              <a:ea typeface="+mn-ea"/>
              <a:cs typeface="+mn-cs"/>
            </a:rPr>
            <a:t>Étant donné que la définition de « mesure phytosanitaire » inclut « toute… procédure officielle », la notion d'un envoi conforme aux mesures phytosanitaires est inadéquate. Le libellé « …ou des mesures phytosanitaires liées au transit » est donc remplacé par « ou si des mesures phytosanitaires liées au transit ont été appliquées »</a:t>
          </a:r>
          <a:endParaRPr lang="en-GB" sz="1800" i="0" kern="1200" dirty="0">
            <a:solidFill>
              <a:schemeClr val="tx1"/>
            </a:solidFill>
            <a:effectLst/>
            <a:latin typeface="+mn-lt"/>
            <a:ea typeface="+mn-ea"/>
            <a:cs typeface="+mn-cs"/>
          </a:endParaRPr>
        </a:p>
      </dsp:txBody>
      <dsp:txXfrm>
        <a:off x="0" y="1899204"/>
        <a:ext cx="11310255" cy="312243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4742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l" defTabSz="1066800">
            <a:lnSpc>
              <a:spcPct val="90000"/>
            </a:lnSpc>
            <a:spcBef>
              <a:spcPct val="0"/>
            </a:spcBef>
            <a:spcAft>
              <a:spcPct val="35000"/>
            </a:spcAft>
          </a:pPr>
          <a:r>
            <a:rPr lang="en-US" altLang="ja-JP" sz="2400" b="1" kern="1200" dirty="0" smtClean="0">
              <a:effectLst>
                <a:outerShdw blurRad="38100" dist="38100" dir="2700000" algn="tl">
                  <a:srgbClr val="000000">
                    <a:alpha val="43137"/>
                  </a:srgbClr>
                </a:outerShdw>
              </a:effectLst>
              <a:latin typeface="Arial" pitchFamily="34" charset="0"/>
              <a:cs typeface="Arial" pitchFamily="34" charset="0"/>
            </a:rPr>
            <a:t>“</a:t>
          </a:r>
          <a:r>
            <a:rPr lang="en-GB" altLang="ja-JP" sz="2400" b="1" kern="1200" dirty="0" err="1" smtClean="0">
              <a:effectLst>
                <a:outerShdw blurRad="38100" dist="38100" dir="2700000" algn="tl">
                  <a:srgbClr val="000000">
                    <a:alpha val="43137"/>
                  </a:srgbClr>
                </a:outerShdw>
              </a:effectLst>
              <a:latin typeface="Arial" pitchFamily="34" charset="0"/>
              <a:cs typeface="Arial" pitchFamily="34" charset="0"/>
            </a:rPr>
            <a:t>Mainlevée</a:t>
          </a:r>
          <a:r>
            <a:rPr lang="en-GB" altLang="ja-JP" sz="2400" b="1" kern="1200" dirty="0" smtClean="0">
              <a:effectLst>
                <a:outerShdw blurRad="38100" dist="38100" dir="2700000" algn="tl">
                  <a:srgbClr val="000000">
                    <a:alpha val="43137"/>
                  </a:srgbClr>
                </a:outerShdw>
              </a:effectLst>
              <a:latin typeface="Arial" pitchFamily="34" charset="0"/>
              <a:cs typeface="Arial" pitchFamily="34" charset="0"/>
            </a:rPr>
            <a:t> (d'un envoi</a:t>
          </a:r>
          <a:r>
            <a:rPr lang="fr-FR" altLang="ja-JP" sz="2400" b="0" kern="1200" dirty="0" smtClean="0">
              <a:effectLst>
                <a:outerShdw blurRad="38100" dist="38100" dir="2700000" algn="tl">
                  <a:srgbClr val="000000">
                    <a:alpha val="43137"/>
                  </a:srgbClr>
                </a:outerShdw>
              </a:effectLst>
              <a:latin typeface="Arial" pitchFamily="34" charset="0"/>
              <a:cs typeface="Arial" pitchFamily="34" charset="0"/>
            </a:rPr>
            <a:t>)</a:t>
          </a:r>
          <a:r>
            <a:rPr lang="en-US" altLang="ja-JP" sz="2400" b="1" kern="1200" dirty="0">
              <a:effectLst>
                <a:outerShdw blurRad="38100" dist="38100" dir="2700000" algn="tl">
                  <a:srgbClr val="000000">
                    <a:alpha val="43137"/>
                  </a:srgbClr>
                </a:outerShdw>
              </a:effectLst>
              <a:latin typeface="Arial" pitchFamily="34" charset="0"/>
              <a:cs typeface="Arial" pitchFamily="34" charset="0"/>
            </a:rPr>
            <a:t>”: </a:t>
          </a:r>
        </a:p>
        <a:p>
          <a:pPr lvl="0" algn="l" defTabSz="1066800">
            <a:lnSpc>
              <a:spcPct val="90000"/>
            </a:lnSpc>
            <a:spcBef>
              <a:spcPct val="0"/>
            </a:spcBef>
            <a:spcAft>
              <a:spcPct val="35000"/>
            </a:spcAft>
          </a:pPr>
          <a:r>
            <a:rPr lang="en-US" altLang="ja-JP" sz="2400" kern="1200" dirty="0" smtClean="0">
              <a:effectLst>
                <a:outerShdw blurRad="38100" dist="38100" dir="2700000" algn="tl">
                  <a:srgbClr val="000000">
                    <a:alpha val="43137"/>
                  </a:srgbClr>
                </a:outerShdw>
              </a:effectLst>
              <a:latin typeface="Arial" pitchFamily="34" charset="0"/>
              <a:cs typeface="Arial" pitchFamily="34" charset="0"/>
            </a:rPr>
            <a:t>“</a:t>
          </a:r>
          <a:r>
            <a:rPr lang="fr-FR" altLang="ja-JP" sz="2400" kern="1200" dirty="0" smtClean="0">
              <a:effectLst>
                <a:outerShdw blurRad="38100" dist="38100" dir="2700000" algn="tl">
                  <a:srgbClr val="000000">
                    <a:alpha val="43137"/>
                  </a:srgbClr>
                </a:outerShdw>
              </a:effectLst>
              <a:latin typeface="Arial" pitchFamily="34" charset="0"/>
              <a:cs typeface="Arial" pitchFamily="34" charset="0"/>
            </a:rPr>
            <a:t>Autorisation d'entrée après achèvement de la procédure de conformité</a:t>
          </a:r>
          <a:r>
            <a:rPr lang="en-GB" sz="2400" b="1" strike="sngStrike" kern="1200" dirty="0" err="1" smtClean="0"/>
            <a:t>d’autorisation</a:t>
          </a:r>
          <a:r>
            <a:rPr lang="en-US" altLang="ja-JP" sz="1800" strike="noStrike" kern="1200" dirty="0" smtClean="0">
              <a:effectLst>
                <a:outerShdw blurRad="38100" dist="38100" dir="2700000" algn="tl">
                  <a:srgbClr val="000000">
                    <a:alpha val="43137"/>
                  </a:srgbClr>
                </a:outerShdw>
              </a:effectLst>
              <a:latin typeface="Arial" pitchFamily="34" charset="0"/>
              <a:cs typeface="Arial" pitchFamily="34" charset="0"/>
            </a:rPr>
            <a:t>”</a:t>
          </a:r>
          <a:endParaRPr lang="en-US" sz="1800" strike="noStrike" kern="1200" dirty="0">
            <a:effectLst>
              <a:outerShdw blurRad="38100" dist="38100" dir="2700000" algn="tl">
                <a:srgbClr val="000000">
                  <a:alpha val="43137"/>
                </a:srgbClr>
              </a:outerShdw>
            </a:effectLst>
          </a:endParaRPr>
        </a:p>
      </dsp:txBody>
      <dsp:txXfrm>
        <a:off x="0" y="147420"/>
        <a:ext cx="11310255" cy="1872000"/>
      </dsp:txXfrm>
    </dsp:sp>
    <dsp:sp modelId="{43050ECD-A3E9-4C47-8FE6-BEA6034E9946}">
      <dsp:nvSpPr>
        <dsp:cNvPr id="0" name=""/>
        <dsp:cNvSpPr/>
      </dsp:nvSpPr>
      <dsp:spPr>
        <a:xfrm>
          <a:off x="0" y="2072862"/>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fr-FR" sz="2400" kern="1200" dirty="0" smtClean="0">
              <a:solidFill>
                <a:schemeClr val="tx1"/>
              </a:solidFill>
              <a:effectLst/>
              <a:latin typeface="+mn-lt"/>
              <a:ea typeface="+mn-ea"/>
              <a:cs typeface="+mn-cs"/>
            </a:rPr>
            <a:t>La révision ne change pas le fond de la définition mais lie simplement la « libération » à la « procédure de conformité » plutôt qu'à « l'autorisation » (comme proposé pour la suppression)</a:t>
          </a:r>
          <a:endParaRPr lang="en-US" sz="2400" kern="1200" dirty="0"/>
        </a:p>
      </dsp:txBody>
      <dsp:txXfrm>
        <a:off x="0" y="2072862"/>
        <a:ext cx="11310255" cy="285480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86892"/>
          <a:ext cx="11310255" cy="1872000"/>
        </a:xfrm>
        <a:prstGeom prst="rect">
          <a:avLst/>
        </a:prstGeom>
        <a:solidFill>
          <a:srgbClr val="F6C233"/>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l" defTabSz="1066800">
            <a:lnSpc>
              <a:spcPct val="90000"/>
            </a:lnSpc>
            <a:spcBef>
              <a:spcPct val="0"/>
            </a:spcBef>
            <a:spcAft>
              <a:spcPct val="35000"/>
            </a:spcAft>
          </a:pPr>
          <a:r>
            <a:rPr lang="en-GB" sz="2400" b="1" kern="1200" dirty="0" smtClean="0">
              <a:solidFill>
                <a:schemeClr val="tx1"/>
              </a:solidFill>
              <a:effectLst>
                <a:outerShdw blurRad="38100" dist="38100" dir="2700000" algn="tl">
                  <a:srgbClr val="000000">
                    <a:alpha val="43137"/>
                  </a:srgbClr>
                </a:outerShdw>
              </a:effectLst>
            </a:rPr>
            <a:t>« </a:t>
          </a:r>
          <a:r>
            <a:rPr lang="en-GB" sz="2400" b="1" kern="1200" dirty="0" err="1" smtClean="0">
              <a:solidFill>
                <a:schemeClr val="tx1"/>
              </a:solidFill>
              <a:effectLst>
                <a:outerShdw blurRad="38100" dist="38100" dir="2700000" algn="tl">
                  <a:srgbClr val="000000">
                    <a:alpha val="43137"/>
                  </a:srgbClr>
                </a:outerShdw>
              </a:effectLst>
            </a:rPr>
            <a:t>Dédouanement</a:t>
          </a:r>
          <a:r>
            <a:rPr lang="en-GB" sz="2400" b="1" kern="1200" dirty="0" smtClean="0">
              <a:solidFill>
                <a:schemeClr val="tx1"/>
              </a:solidFill>
              <a:effectLst>
                <a:outerShdw blurRad="38100" dist="38100" dir="2700000" algn="tl">
                  <a:srgbClr val="000000">
                    <a:alpha val="43137"/>
                  </a:srgbClr>
                </a:outerShdw>
              </a:effectLst>
            </a:rPr>
            <a:t> </a:t>
          </a:r>
          <a:r>
            <a:rPr lang="en-GB" sz="2400" b="0" kern="1200" dirty="0" smtClean="0">
              <a:solidFill>
                <a:schemeClr val="tx1"/>
              </a:solidFill>
              <a:effectLst>
                <a:outerShdw blurRad="38100" dist="38100" dir="2700000" algn="tl">
                  <a:srgbClr val="000000">
                    <a:alpha val="43137"/>
                  </a:srgbClr>
                </a:outerShdw>
              </a:effectLst>
            </a:rPr>
            <a:t>(d'un envoi) » :</a:t>
          </a:r>
        </a:p>
        <a:p>
          <a:pPr lvl="0" algn="l" defTabSz="1066800">
            <a:lnSpc>
              <a:spcPct val="90000"/>
            </a:lnSpc>
            <a:spcBef>
              <a:spcPct val="0"/>
            </a:spcBef>
            <a:spcAft>
              <a:spcPct val="35000"/>
            </a:spcAft>
          </a:pPr>
          <a:r>
            <a:rPr lang="fr-FR" sz="2400" b="0" kern="1200" dirty="0" smtClean="0">
              <a:solidFill>
                <a:schemeClr val="tx1"/>
              </a:solidFill>
              <a:effectLst>
                <a:outerShdw blurRad="38100" dist="38100" dir="2700000" algn="tl">
                  <a:srgbClr val="000000">
                    <a:alpha val="43137"/>
                  </a:srgbClr>
                </a:outerShdw>
              </a:effectLst>
            </a:rPr>
            <a:t>« Vérification de la conformité à la réglementation phytosanitaire »</a:t>
          </a:r>
          <a:endParaRPr lang="en-US" sz="2400" b="0" kern="1200" dirty="0">
            <a:solidFill>
              <a:schemeClr val="tx1"/>
            </a:solidFill>
            <a:effectLst/>
          </a:endParaRPr>
        </a:p>
      </dsp:txBody>
      <dsp:txXfrm>
        <a:off x="0" y="86892"/>
        <a:ext cx="11310255" cy="1872000"/>
      </dsp:txXfrm>
    </dsp:sp>
    <dsp:sp modelId="{43050ECD-A3E9-4C47-8FE6-BEA6034E9946}">
      <dsp:nvSpPr>
        <dsp:cNvPr id="0" name=""/>
        <dsp:cNvSpPr/>
      </dsp:nvSpPr>
      <dsp:spPr>
        <a:xfrm>
          <a:off x="0" y="1958892"/>
          <a:ext cx="11310255" cy="3122437"/>
        </a:xfrm>
        <a:prstGeom prst="rect">
          <a:avLst/>
        </a:prstGeom>
        <a:solidFill>
          <a:srgbClr val="FDF4DA">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fr-FR" sz="2400" kern="1200" dirty="0" smtClean="0">
              <a:solidFill>
                <a:schemeClr val="tx1"/>
              </a:solidFill>
              <a:effectLst/>
              <a:latin typeface="+mn-lt"/>
              <a:ea typeface="+mn-ea"/>
              <a:cs typeface="+mn-cs"/>
            </a:rPr>
            <a:t>Les termes du glossaire « dédouanement (d'un envoi) » et « procédure de conformité (pour un envoi) » sont presque synonymes, étant donné qu'il est généralement admis que le dédouanement est un processus plutôt qu'un résultat d'un tel processus. Par conséquent, le terme « dédouanement (d'un envoi) » est redondant et il est proposé de le supprimer du glossaire.</a:t>
          </a:r>
          <a:endParaRPr lang="en-US" sz="2400" kern="1200" dirty="0"/>
        </a:p>
        <a:p>
          <a:pPr marL="228600" lvl="1" indent="-228600" algn="l" defTabSz="1066800">
            <a:lnSpc>
              <a:spcPct val="90000"/>
            </a:lnSpc>
            <a:spcBef>
              <a:spcPct val="0"/>
            </a:spcBef>
            <a:spcAft>
              <a:spcPct val="15000"/>
            </a:spcAft>
            <a:buChar char="••"/>
          </a:pPr>
          <a:r>
            <a:rPr lang="fr-FR" sz="2400" kern="1200" dirty="0">
              <a:solidFill>
                <a:schemeClr val="tx1"/>
              </a:solidFill>
              <a:effectLst/>
              <a:latin typeface="+mn-lt"/>
              <a:ea typeface="+mn-ea"/>
              <a:cs typeface="+mn-cs"/>
            </a:rPr>
            <a:t>Suite à la suppression proposée, la définition de « mainlevée (d'un envoi) » aurait besoin d'une légère révision (comme proposé), et quelques très peu d'amendements à l'encre dans les NIMP adoptées sont recommandables.</a:t>
          </a:r>
          <a:endParaRPr lang="en-GB" sz="2400" kern="1200" dirty="0">
            <a:solidFill>
              <a:schemeClr val="tx1"/>
            </a:solidFill>
            <a:effectLst/>
            <a:latin typeface="+mn-lt"/>
            <a:ea typeface="+mn-ea"/>
            <a:cs typeface="+mn-cs"/>
          </a:endParaRPr>
        </a:p>
      </dsp:txBody>
      <dsp:txXfrm>
        <a:off x="0" y="1958892"/>
        <a:ext cx="11310255" cy="3122437"/>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32997"/>
          <a:ext cx="11310255" cy="1612800"/>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Calibri (body)"/>
              <a:cs typeface="Arial" pitchFamily="34" charset="0"/>
            </a:rPr>
            <a:t>Pour plus </a:t>
          </a:r>
          <a:r>
            <a:rPr lang="en-US" sz="1800" b="1" kern="1200" dirty="0" err="1" smtClean="0">
              <a:effectLst>
                <a:outerShdw blurRad="38100" dist="38100" dir="2700000" algn="tl">
                  <a:srgbClr val="000000">
                    <a:alpha val="43137"/>
                  </a:srgbClr>
                </a:outerShdw>
              </a:effectLst>
              <a:latin typeface="Calibri (body)"/>
              <a:cs typeface="Arial" pitchFamily="34" charset="0"/>
            </a:rPr>
            <a:t>d’information</a:t>
          </a:r>
          <a:r>
            <a:rPr lang="en-US" sz="1800" b="1" kern="1200" dirty="0" smtClean="0">
              <a:effectLst>
                <a:outerShdw blurRad="38100" dist="38100" dir="2700000" algn="tl">
                  <a:srgbClr val="000000">
                    <a:alpha val="43137"/>
                  </a:srgbClr>
                </a:outerShdw>
              </a:effectLst>
              <a:latin typeface="Calibri (body)"/>
              <a:cs typeface="Arial" pitchFamily="34" charset="0"/>
            </a:rPr>
            <a:t> sur le </a:t>
          </a:r>
          <a:r>
            <a:rPr lang="fr-FR" sz="1800" b="1" kern="1200" dirty="0" smtClean="0">
              <a:effectLst>
                <a:outerShdw blurRad="38100" dist="38100" dir="2700000" algn="tl">
                  <a:srgbClr val="000000">
                    <a:alpha val="43137"/>
                  </a:srgbClr>
                </a:outerShdw>
              </a:effectLst>
              <a:latin typeface="Calibri (body)"/>
              <a:cs typeface="Arial" pitchFamily="34" charset="0"/>
            </a:rPr>
            <a:t>Projet d'amendements 2021 à la NIMP 5</a:t>
          </a:r>
          <a:r>
            <a:rPr lang="en-US" sz="1800" b="1" kern="1200" dirty="0" smtClean="0">
              <a:effectLst>
                <a:outerShdw blurRad="38100" dist="38100" dir="2700000" algn="tl">
                  <a:srgbClr val="000000">
                    <a:alpha val="43137"/>
                  </a:srgbClr>
                </a:outerShdw>
              </a:effectLst>
              <a:latin typeface="Calibri (body)"/>
              <a:cs typeface="Arial" pitchFamily="34" charset="0"/>
            </a:rPr>
            <a:t>, se </a:t>
          </a:r>
          <a:r>
            <a:rPr lang="en-US" sz="1800" b="1" kern="1200" dirty="0" err="1" smtClean="0">
              <a:effectLst>
                <a:outerShdw blurRad="38100" dist="38100" dir="2700000" algn="tl">
                  <a:srgbClr val="000000">
                    <a:alpha val="43137"/>
                  </a:srgbClr>
                </a:outerShdw>
              </a:effectLst>
              <a:latin typeface="Calibri (body)"/>
              <a:cs typeface="Arial" pitchFamily="34" charset="0"/>
            </a:rPr>
            <a:t>référer</a:t>
          </a:r>
          <a:r>
            <a:rPr lang="en-US" sz="1800" b="1" kern="1200" dirty="0" smtClean="0">
              <a:effectLst>
                <a:outerShdw blurRad="38100" dist="38100" dir="2700000" algn="tl">
                  <a:srgbClr val="000000">
                    <a:alpha val="43137"/>
                  </a:srgbClr>
                </a:outerShdw>
              </a:effectLst>
              <a:latin typeface="Calibri (body)"/>
              <a:cs typeface="Arial" pitchFamily="34" charset="0"/>
            </a:rPr>
            <a:t> </a:t>
          </a:r>
          <a:r>
            <a:rPr lang="en-US" sz="1800" b="1" kern="1200" dirty="0" err="1" smtClean="0">
              <a:effectLst>
                <a:outerShdw blurRad="38100" dist="38100" dir="2700000" algn="tl">
                  <a:srgbClr val="000000">
                    <a:alpha val="43137"/>
                  </a:srgbClr>
                </a:outerShdw>
              </a:effectLst>
              <a:latin typeface="Calibri (body)"/>
              <a:cs typeface="Arial" pitchFamily="34" charset="0"/>
            </a:rPr>
            <a:t>aussi</a:t>
          </a:r>
          <a:r>
            <a:rPr lang="en-US" sz="1800" b="1" kern="1200" dirty="0" smtClean="0">
              <a:effectLst>
                <a:outerShdw blurRad="38100" dist="38100" dir="2700000" algn="tl">
                  <a:srgbClr val="000000">
                    <a:alpha val="43137"/>
                  </a:srgbClr>
                </a:outerShdw>
              </a:effectLst>
              <a:latin typeface="Calibri (body)"/>
              <a:cs typeface="Arial" pitchFamily="34" charset="0"/>
            </a:rPr>
            <a:t> à :</a:t>
          </a:r>
          <a:endParaRPr lang="en-US" sz="1800" b="1" kern="1200" dirty="0">
            <a:effectLst>
              <a:outerShdw blurRad="38100" dist="38100" dir="2700000" algn="tl">
                <a:srgbClr val="000000">
                  <a:alpha val="43137"/>
                </a:srgbClr>
              </a:outerShdw>
            </a:effectLst>
          </a:endParaRPr>
        </a:p>
      </dsp:txBody>
      <dsp:txXfrm>
        <a:off x="0" y="32997"/>
        <a:ext cx="11310255" cy="1612800"/>
      </dsp:txXfrm>
    </dsp:sp>
    <dsp:sp modelId="{43050ECD-A3E9-4C47-8FE6-BEA6034E9946}">
      <dsp:nvSpPr>
        <dsp:cNvPr id="0" name=""/>
        <dsp:cNvSpPr/>
      </dsp:nvSpPr>
      <dsp:spPr>
        <a:xfrm>
          <a:off x="0" y="1645797"/>
          <a:ext cx="11310255" cy="2459519"/>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endParaRPr lang="en-US" sz="1800" kern="1200" dirty="0"/>
        </a:p>
        <a:p>
          <a:pPr marL="171450" lvl="1" indent="-171450" algn="l" defTabSz="800100">
            <a:lnSpc>
              <a:spcPct val="90000"/>
            </a:lnSpc>
            <a:spcBef>
              <a:spcPct val="0"/>
            </a:spcBef>
            <a:spcAft>
              <a:spcPct val="15000"/>
            </a:spcAft>
            <a:buChar char="••"/>
          </a:pPr>
          <a:r>
            <a:rPr lang="fr-FR" sz="1800" kern="1200" smtClean="0">
              <a:hlinkClick xmlns:r="http://schemas.openxmlformats.org/officeDocument/2006/relationships" r:id="rId1"/>
            </a:rPr>
            <a:t>Le rapport de la réunion du TPG de janvier 2021</a:t>
          </a:r>
          <a:endParaRPr lang="en-US" sz="1800" kern="1200" dirty="0">
            <a:hlinkClick xmlns:r="http://schemas.openxmlformats.org/officeDocument/2006/relationships" r:id="rId1"/>
          </a:endParaRPr>
        </a:p>
        <a:p>
          <a:pPr marL="171450" lvl="1" indent="-171450" algn="l" defTabSz="800100">
            <a:lnSpc>
              <a:spcPct val="90000"/>
            </a:lnSpc>
            <a:spcBef>
              <a:spcPct val="0"/>
            </a:spcBef>
            <a:spcAft>
              <a:spcPct val="15000"/>
            </a:spcAft>
            <a:buChar char="••"/>
          </a:pPr>
          <a:r>
            <a:rPr lang="fr-FR" sz="1800" kern="1200" dirty="0">
              <a:hlinkClick xmlns:r="http://schemas.openxmlformats.org/officeDocument/2006/relationships" r:id="rId1"/>
            </a:rPr>
            <a:t>Le compte rendu de la réunion de mai 2021</a:t>
          </a:r>
          <a:endParaRPr lang="en-GB" sz="1800" kern="1200" dirty="0">
            <a:hlinkClick xmlns:r="http://schemas.openxmlformats.org/officeDocument/2006/relationships" r:id="rId1"/>
          </a:endParaRPr>
        </a:p>
      </dsp:txBody>
      <dsp:txXfrm>
        <a:off x="0" y="1645797"/>
        <a:ext cx="11310255" cy="24595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11045" y="-808364"/>
          <a:ext cx="11299209" cy="1386000"/>
        </a:xfrm>
        <a:prstGeom prst="rect">
          <a:avLst/>
        </a:prstGeom>
        <a:solidFill>
          <a:srgbClr val="46DE54"/>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l" defTabSz="889000">
            <a:lnSpc>
              <a:spcPct val="90000"/>
            </a:lnSpc>
            <a:spcBef>
              <a:spcPct val="0"/>
            </a:spcBef>
            <a:spcAft>
              <a:spcPts val="588"/>
            </a:spcAft>
          </a:pPr>
          <a:r>
            <a:rPr lang="en-US" sz="2000" b="1" kern="1200" dirty="0" smtClean="0">
              <a:solidFill>
                <a:schemeClr val="tx1"/>
              </a:solidFill>
              <a:effectLst>
                <a:outerShdw blurRad="38100" dist="38100" dir="2700000" algn="tl">
                  <a:srgbClr val="000000">
                    <a:alpha val="43137"/>
                  </a:srgbClr>
                </a:outerShdw>
              </a:effectLst>
            </a:rPr>
            <a:t>“</a:t>
          </a:r>
          <a:r>
            <a:rPr lang="en-GB" sz="2000" b="1" kern="1200" dirty="0" err="1" smtClean="0">
              <a:solidFill>
                <a:schemeClr val="tx1"/>
              </a:solidFill>
              <a:effectLst>
                <a:outerShdw blurRad="38100" dist="38100" dir="2700000" algn="tl">
                  <a:srgbClr val="000000">
                    <a:alpha val="43137"/>
                  </a:srgbClr>
                </a:outerShdw>
              </a:effectLst>
            </a:rPr>
            <a:t>Identité</a:t>
          </a:r>
          <a:r>
            <a:rPr lang="en-GB" sz="2000" b="1" kern="1200" dirty="0" smtClean="0">
              <a:solidFill>
                <a:schemeClr val="tx1"/>
              </a:solidFill>
              <a:effectLst>
                <a:outerShdw blurRad="38100" dist="38100" dir="2700000" algn="tl">
                  <a:srgbClr val="000000">
                    <a:alpha val="43137"/>
                  </a:srgbClr>
                </a:outerShdw>
              </a:effectLst>
            </a:rPr>
            <a:t> (</a:t>
          </a:r>
          <a:r>
            <a:rPr lang="en-GB" sz="2000" b="0" kern="1200" dirty="0" smtClean="0">
              <a:solidFill>
                <a:schemeClr val="tx1"/>
              </a:solidFill>
              <a:effectLst>
                <a:outerShdw blurRad="38100" dist="38100" dir="2700000" algn="tl">
                  <a:srgbClr val="000000">
                    <a:alpha val="43137"/>
                  </a:srgbClr>
                </a:outerShdw>
              </a:effectLst>
            </a:rPr>
            <a:t>d'un envoi)</a:t>
          </a:r>
          <a:r>
            <a:rPr lang="en-US" sz="2000" b="1" kern="1200" dirty="0" smtClean="0">
              <a:solidFill>
                <a:schemeClr val="tx1"/>
              </a:solidFill>
              <a:effectLst>
                <a:outerShdw blurRad="38100" dist="38100" dir="2700000" algn="tl">
                  <a:srgbClr val="000000">
                    <a:alpha val="43137"/>
                  </a:srgbClr>
                </a:outerShdw>
              </a:effectLst>
            </a:rPr>
            <a:t>”:</a:t>
          </a:r>
          <a:endParaRPr lang="en-US" sz="2000" b="1" kern="1200" dirty="0">
            <a:solidFill>
              <a:schemeClr val="tx1"/>
            </a:solidFill>
            <a:effectLst>
              <a:outerShdw blurRad="38100" dist="38100" dir="2700000" algn="tl">
                <a:srgbClr val="000000">
                  <a:alpha val="43137"/>
                </a:srgbClr>
              </a:outerShdw>
            </a:effectLst>
          </a:endParaRPr>
        </a:p>
        <a:p>
          <a:pPr lvl="0" algn="l" defTabSz="889000">
            <a:lnSpc>
              <a:spcPct val="90000"/>
            </a:lnSpc>
            <a:spcBef>
              <a:spcPct val="0"/>
            </a:spcBef>
            <a:spcAft>
              <a:spcPts val="588"/>
            </a:spcAft>
          </a:pPr>
          <a:r>
            <a:rPr lang="fr-FR" sz="2000" b="0" kern="1200" dirty="0" smtClean="0">
              <a:solidFill>
                <a:schemeClr val="tx1"/>
              </a:solidFill>
              <a:effectLst>
                <a:outerShdw blurRad="38100" dist="38100" dir="2700000" algn="tl">
                  <a:srgbClr val="000000">
                    <a:alpha val="43137"/>
                  </a:srgbClr>
                </a:outerShdw>
              </a:effectLst>
            </a:rPr>
            <a:t>« Les composants d'un </a:t>
          </a:r>
          <a:r>
            <a:rPr lang="fr-FR" sz="2000" b="1" kern="1200" dirty="0" smtClean="0">
              <a:solidFill>
                <a:schemeClr val="tx1"/>
              </a:solidFill>
              <a:effectLst>
                <a:outerShdw blurRad="38100" dist="38100" dir="2700000" algn="tl">
                  <a:srgbClr val="000000">
                    <a:alpha val="43137"/>
                  </a:srgbClr>
                </a:outerShdw>
              </a:effectLst>
            </a:rPr>
            <a:t>envoi</a:t>
          </a:r>
          <a:r>
            <a:rPr lang="fr-FR" sz="2000" b="0" kern="1200" dirty="0" smtClean="0">
              <a:solidFill>
                <a:schemeClr val="tx1"/>
              </a:solidFill>
              <a:effectLst>
                <a:outerShdw blurRad="38100" dist="38100" dir="2700000" algn="tl">
                  <a:srgbClr val="000000">
                    <a:alpha val="43137"/>
                  </a:srgbClr>
                </a:outerShdw>
              </a:effectLst>
            </a:rPr>
            <a:t> tels que couverts par son </a:t>
          </a:r>
          <a:r>
            <a:rPr lang="fr-FR" sz="2000" b="1" kern="1200" dirty="0" smtClean="0">
              <a:solidFill>
                <a:schemeClr val="tx1"/>
              </a:solidFill>
              <a:effectLst>
                <a:outerShdw blurRad="38100" dist="38100" dir="2700000" algn="tl">
                  <a:srgbClr val="000000">
                    <a:alpha val="43137"/>
                  </a:srgbClr>
                </a:outerShdw>
              </a:effectLst>
            </a:rPr>
            <a:t>certificat phytosanitaire </a:t>
          </a:r>
          <a:r>
            <a:rPr lang="fr-FR" sz="2000" b="0" kern="1200" dirty="0" smtClean="0">
              <a:solidFill>
                <a:schemeClr val="tx1"/>
              </a:solidFill>
              <a:effectLst>
                <a:outerShdw blurRad="38100" dist="38100" dir="2700000" algn="tl">
                  <a:srgbClr val="000000">
                    <a:alpha val="43137"/>
                  </a:srgbClr>
                </a:outerShdw>
              </a:effectLst>
            </a:rPr>
            <a:t>et décrits dans les sections « nom du produit et quantité déclarée », « nom botanique des </a:t>
          </a:r>
          <a:r>
            <a:rPr lang="fr-FR" sz="2000" b="1" kern="1200" dirty="0" smtClean="0">
              <a:solidFill>
                <a:schemeClr val="tx1"/>
              </a:solidFill>
              <a:effectLst>
                <a:outerShdw blurRad="38100" dist="38100" dir="2700000" algn="tl">
                  <a:srgbClr val="000000">
                    <a:alpha val="43137"/>
                  </a:srgbClr>
                </a:outerShdw>
              </a:effectLst>
            </a:rPr>
            <a:t>plantes</a:t>
          </a:r>
          <a:r>
            <a:rPr lang="fr-FR" sz="2000" b="0" kern="1200" dirty="0" smtClean="0">
              <a:solidFill>
                <a:schemeClr val="tx1"/>
              </a:solidFill>
              <a:effectLst>
                <a:outerShdw blurRad="38100" dist="38100" dir="2700000" algn="tl">
                  <a:srgbClr val="000000">
                    <a:alpha val="43137"/>
                  </a:srgbClr>
                </a:outerShdw>
              </a:effectLst>
            </a:rPr>
            <a:t> » et « lieu d'origine </a:t>
          </a:r>
          <a:r>
            <a:rPr lang="fr-FR" sz="1600" b="0" kern="1200" dirty="0" smtClean="0">
              <a:solidFill>
                <a:schemeClr val="tx1"/>
              </a:solidFill>
              <a:effectLst>
                <a:outerShdw blurRad="38100" dist="38100" dir="2700000" algn="tl">
                  <a:srgbClr val="000000">
                    <a:alpha val="43137"/>
                  </a:srgbClr>
                </a:outerShdw>
              </a:effectLst>
            </a:rPr>
            <a:t>»</a:t>
          </a:r>
        </a:p>
        <a:p>
          <a:pPr lvl="0" algn="l" defTabSz="889000">
            <a:lnSpc>
              <a:spcPct val="90000"/>
            </a:lnSpc>
            <a:spcBef>
              <a:spcPct val="0"/>
            </a:spcBef>
            <a:spcAft>
              <a:spcPts val="588"/>
            </a:spcAft>
          </a:pPr>
          <a:endParaRPr lang="en-US" sz="1400" b="0" kern="1200" dirty="0">
            <a:solidFill>
              <a:schemeClr val="tx1"/>
            </a:solidFill>
            <a:effectLst/>
            <a:latin typeface="Arial" panose="020B0604020202020204"/>
            <a:ea typeface="+mn-ea"/>
            <a:cs typeface="Arial" panose="020B0604020202020204"/>
          </a:endParaRPr>
        </a:p>
      </dsp:txBody>
      <dsp:txXfrm>
        <a:off x="11045" y="-808364"/>
        <a:ext cx="11299209" cy="1386000"/>
      </dsp:txXfrm>
    </dsp:sp>
    <dsp:sp modelId="{43050ECD-A3E9-4C47-8FE6-BEA6034E9946}">
      <dsp:nvSpPr>
        <dsp:cNvPr id="0" name=""/>
        <dsp:cNvSpPr/>
      </dsp:nvSpPr>
      <dsp:spPr>
        <a:xfrm>
          <a:off x="5522" y="450779"/>
          <a:ext cx="11299209" cy="3671391"/>
        </a:xfrm>
        <a:prstGeom prst="rect">
          <a:avLst/>
        </a:prstGeom>
        <a:solidFill>
          <a:srgbClr val="D4F5D6">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fr-FR" sz="2200" kern="1200" dirty="0" smtClean="0">
              <a:solidFill>
                <a:schemeClr val="tx1"/>
              </a:solidFill>
              <a:effectLst/>
              <a:latin typeface="+mn-lt"/>
              <a:ea typeface="+mn-ea"/>
              <a:cs typeface="+mn-cs"/>
            </a:rPr>
            <a:t>L'objectif d'un « contrôle d'identité » est de s'assurer qu'exactement les spécimens de végétaux, produits végétaux ou autres articles (c'est-à-dire les composants d'un lieu d'origine particulier) qui sont sur le point d'être importés sont exclusivement ceux qui ont été certifiés</a:t>
          </a:r>
          <a:endParaRPr lang="en-US" sz="2200" kern="1200" dirty="0"/>
        </a:p>
        <a:p>
          <a:pPr marL="228600" lvl="1" indent="-228600" algn="l" defTabSz="977900">
            <a:lnSpc>
              <a:spcPct val="90000"/>
            </a:lnSpc>
            <a:spcBef>
              <a:spcPct val="0"/>
            </a:spcBef>
            <a:spcAft>
              <a:spcPct val="15000"/>
            </a:spcAft>
            <a:buChar char="••"/>
          </a:pPr>
          <a:r>
            <a:rPr lang="fr-FR" sz="2200" kern="1200" dirty="0">
              <a:solidFill>
                <a:schemeClr val="tx1"/>
              </a:solidFill>
              <a:effectLst/>
              <a:latin typeface="+mn-lt"/>
              <a:ea typeface="+mn-ea"/>
              <a:cs typeface="+mn-cs"/>
            </a:rPr>
            <a:t>Ainsi, l'« identité » d'un envoi est : ses composants (étant le contenu matériel de base) et son origine (étant la caractéristique immatérielle de base)</a:t>
          </a:r>
          <a:endParaRPr lang="en-GB" sz="2200" kern="1200" dirty="0">
            <a:solidFill>
              <a:schemeClr val="tx1"/>
            </a:solidFill>
            <a:effectLst/>
            <a:latin typeface="+mn-lt"/>
            <a:ea typeface="+mn-ea"/>
            <a:cs typeface="+mn-cs"/>
          </a:endParaRPr>
        </a:p>
        <a:p>
          <a:pPr marL="228600" lvl="1" indent="-228600" algn="l" defTabSz="977900">
            <a:lnSpc>
              <a:spcPct val="90000"/>
            </a:lnSpc>
            <a:spcBef>
              <a:spcPct val="0"/>
            </a:spcBef>
            <a:spcAft>
              <a:spcPct val="15000"/>
            </a:spcAft>
            <a:buChar char="••"/>
          </a:pPr>
          <a:r>
            <a:rPr lang="fr-FR" sz="2200" kern="1200" dirty="0">
              <a:solidFill>
                <a:schemeClr val="tx1"/>
              </a:solidFill>
              <a:effectLst/>
              <a:latin typeface="+mn-lt"/>
              <a:ea typeface="+mn-ea"/>
              <a:cs typeface="+mn-cs"/>
            </a:rPr>
            <a:t>En termes généraux, les « composants » correspondent aux sections des certificats phytosanitaires sur « Nom du produit et quantité déclarée » et « Nom botanique des </a:t>
          </a:r>
          <a:r>
            <a:rPr lang="fr-FR" sz="2200" kern="1200" dirty="0" smtClean="0">
              <a:solidFill>
                <a:schemeClr val="tx1"/>
              </a:solidFill>
              <a:effectLst/>
              <a:latin typeface="+mn-lt"/>
              <a:ea typeface="+mn-ea"/>
              <a:cs typeface="+mn-cs"/>
            </a:rPr>
            <a:t>végétaux», </a:t>
          </a:r>
          <a:r>
            <a:rPr lang="fr-FR" sz="2200" kern="1200" dirty="0">
              <a:solidFill>
                <a:schemeClr val="tx1"/>
              </a:solidFill>
              <a:effectLst/>
              <a:latin typeface="+mn-lt"/>
              <a:ea typeface="+mn-ea"/>
              <a:cs typeface="+mn-cs"/>
            </a:rPr>
            <a:t>tels qu'exprimés dans la définition</a:t>
          </a:r>
          <a:endParaRPr lang="en-GB" sz="2200" kern="1200" dirty="0">
            <a:solidFill>
              <a:schemeClr val="tx1"/>
            </a:solidFill>
            <a:effectLst/>
            <a:latin typeface="+mn-lt"/>
            <a:ea typeface="+mn-ea"/>
            <a:cs typeface="+mn-cs"/>
          </a:endParaRPr>
        </a:p>
        <a:p>
          <a:pPr marL="228600" lvl="1" indent="-228600" algn="l" defTabSz="977900">
            <a:lnSpc>
              <a:spcPct val="90000"/>
            </a:lnSpc>
            <a:spcBef>
              <a:spcPct val="0"/>
            </a:spcBef>
            <a:spcAft>
              <a:spcPct val="15000"/>
            </a:spcAft>
            <a:buChar char="••"/>
          </a:pPr>
          <a:r>
            <a:rPr lang="fr-FR" sz="2200" kern="1200" dirty="0">
              <a:solidFill>
                <a:schemeClr val="tx1"/>
              </a:solidFill>
              <a:effectLst/>
              <a:latin typeface="+mn-lt"/>
              <a:ea typeface="+mn-ea"/>
              <a:cs typeface="+mn-cs"/>
            </a:rPr>
            <a:t>L'origine de l'envoi est également une partie importante de l'identité de l'envoi et correspond à la section des certificats phytosanitaires sur le « Lieu d'origine », tel qu'exprimé dans la définition et expliqué dans la NIMP 12 (Certificats phytosanitaires)</a:t>
          </a:r>
          <a:endParaRPr lang="en-GB" sz="2200" kern="1200" dirty="0">
            <a:solidFill>
              <a:schemeClr val="tx1"/>
            </a:solidFill>
            <a:effectLst/>
            <a:latin typeface="+mn-lt"/>
            <a:ea typeface="+mn-ea"/>
            <a:cs typeface="+mn-cs"/>
          </a:endParaRPr>
        </a:p>
      </dsp:txBody>
      <dsp:txXfrm>
        <a:off x="5522" y="450779"/>
        <a:ext cx="11299209" cy="367139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42286"/>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l" defTabSz="977900">
            <a:lnSpc>
              <a:spcPct val="90000"/>
            </a:lnSpc>
            <a:spcBef>
              <a:spcPct val="0"/>
            </a:spcBef>
            <a:spcAft>
              <a:spcPct val="35000"/>
            </a:spcAft>
          </a:pPr>
          <a:r>
            <a:rPr lang="en-US" altLang="ja-JP" sz="2200" b="1" kern="1200" dirty="0">
              <a:effectLst>
                <a:outerShdw blurRad="38100" dist="38100" dir="2700000" algn="tl">
                  <a:srgbClr val="000000">
                    <a:alpha val="43137"/>
                  </a:srgbClr>
                </a:outerShdw>
              </a:effectLst>
              <a:latin typeface="Arial" pitchFamily="34" charset="0"/>
              <a:cs typeface="Arial" pitchFamily="34" charset="0"/>
            </a:rPr>
            <a:t>“</a:t>
          </a:r>
          <a:r>
            <a:rPr lang="en-GB" sz="2200" b="1" kern="1200" dirty="0" err="1" smtClean="0">
              <a:effectLst>
                <a:outerShdw blurRad="38100" dist="38100" dir="2700000" algn="tl">
                  <a:srgbClr val="000000">
                    <a:alpha val="43137"/>
                  </a:srgbClr>
                </a:outerShdw>
              </a:effectLst>
            </a:rPr>
            <a:t>Integrité</a:t>
          </a:r>
          <a:r>
            <a:rPr lang="en-GB" sz="2200" kern="1200" dirty="0" smtClean="0">
              <a:effectLst>
                <a:outerShdw blurRad="38100" dist="38100" dir="2700000" algn="tl">
                  <a:srgbClr val="000000">
                    <a:alpha val="43137"/>
                  </a:srgbClr>
                </a:outerShdw>
              </a:effectLst>
            </a:rPr>
            <a:t> (d’un envoi)</a:t>
          </a:r>
          <a:r>
            <a:rPr lang="en-US" altLang="ja-JP" sz="2200" b="1" kern="1200" dirty="0">
              <a:effectLst>
                <a:outerShdw blurRad="38100" dist="38100" dir="2700000" algn="tl">
                  <a:srgbClr val="000000">
                    <a:alpha val="43137"/>
                  </a:srgbClr>
                </a:outerShdw>
              </a:effectLst>
              <a:latin typeface="Arial" pitchFamily="34" charset="0"/>
              <a:cs typeface="Arial" pitchFamily="34" charset="0"/>
            </a:rPr>
            <a:t>”: </a:t>
          </a:r>
        </a:p>
        <a:p>
          <a:pPr lvl="0" algn="l" defTabSz="977900">
            <a:lnSpc>
              <a:spcPct val="90000"/>
            </a:lnSpc>
            <a:spcBef>
              <a:spcPct val="0"/>
            </a:spcBef>
            <a:spcAft>
              <a:spcPct val="35000"/>
            </a:spcAft>
          </a:pPr>
          <a:r>
            <a:rPr lang="en-US" altLang="ja-JP" sz="2200" kern="1200" dirty="0">
              <a:effectLst>
                <a:outerShdw blurRad="38100" dist="38100" dir="2700000" algn="tl">
                  <a:srgbClr val="000000">
                    <a:alpha val="43137"/>
                  </a:srgbClr>
                </a:outerShdw>
              </a:effectLst>
              <a:latin typeface="Arial" pitchFamily="34" charset="0"/>
              <a:cs typeface="Arial" pitchFamily="34" charset="0"/>
            </a:rPr>
            <a:t>“</a:t>
          </a:r>
          <a:r>
            <a:rPr lang="en-GB" sz="2200" strike="sngStrike" kern="1200" dirty="0"/>
            <a:t>Composition</a:t>
          </a:r>
          <a:r>
            <a:rPr lang="en-GB" sz="2200" kern="1200" dirty="0"/>
            <a:t> </a:t>
          </a:r>
          <a:r>
            <a:rPr lang="fr-FR" sz="2200" u="sng" kern="1200" dirty="0" smtClean="0"/>
            <a:t>État</a:t>
          </a:r>
          <a:r>
            <a:rPr lang="fr-FR" sz="2200" kern="1200" dirty="0" smtClean="0"/>
            <a:t> d'un envoi lorsque son identité est inchangée et que les scellés ou les emballages ne sont pas endommagés</a:t>
          </a:r>
          <a:r>
            <a:rPr lang="en-GB" sz="2200" kern="1200" dirty="0" smtClean="0"/>
            <a:t> </a:t>
          </a:r>
          <a:r>
            <a:rPr lang="fr-FR" sz="2200" strike="sngStrike" kern="1200" dirty="0" smtClean="0"/>
            <a:t>tels que décrit par son certificat phytosanitaire  ou tout autre document officiellement acceptable, </a:t>
          </a:r>
          <a:r>
            <a:rPr lang="fr-FR" sz="2200" strike="sngStrike" kern="1200" dirty="0" err="1" smtClean="0"/>
            <a:t>concervé</a:t>
          </a:r>
          <a:r>
            <a:rPr lang="fr-FR" sz="2200" strike="sngStrike" kern="1200" dirty="0" smtClean="0"/>
            <a:t> sans perte, ajout ou substitution</a:t>
          </a:r>
          <a:r>
            <a:rPr lang="en-US" altLang="ja-JP" sz="1800" strike="noStrike" kern="1200" dirty="0" smtClean="0">
              <a:effectLst>
                <a:outerShdw blurRad="38100" dist="38100" dir="2700000" algn="tl">
                  <a:srgbClr val="000000">
                    <a:alpha val="43137"/>
                  </a:srgbClr>
                </a:outerShdw>
              </a:effectLst>
              <a:latin typeface="Arial" pitchFamily="34" charset="0"/>
              <a:cs typeface="Arial" pitchFamily="34" charset="0"/>
            </a:rPr>
            <a:t>”</a:t>
          </a:r>
          <a:endParaRPr lang="en-US" sz="1800" strike="noStrike" kern="1200" dirty="0">
            <a:effectLst>
              <a:outerShdw blurRad="38100" dist="38100" dir="2700000" algn="tl">
                <a:srgbClr val="000000">
                  <a:alpha val="43137"/>
                </a:srgbClr>
              </a:outerShdw>
            </a:effectLst>
          </a:endParaRPr>
        </a:p>
      </dsp:txBody>
      <dsp:txXfrm>
        <a:off x="0" y="42286"/>
        <a:ext cx="11310255" cy="1872000"/>
      </dsp:txXfrm>
    </dsp:sp>
    <dsp:sp modelId="{43050ECD-A3E9-4C47-8FE6-BEA6034E9946}">
      <dsp:nvSpPr>
        <dsp:cNvPr id="0" name=""/>
        <dsp:cNvSpPr/>
      </dsp:nvSpPr>
      <dsp:spPr>
        <a:xfrm>
          <a:off x="0" y="1956572"/>
          <a:ext cx="11310255" cy="3211649"/>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fr-FR" sz="2000" kern="1200" dirty="0" smtClean="0">
              <a:solidFill>
                <a:schemeClr val="tx1"/>
              </a:solidFill>
              <a:effectLst/>
              <a:latin typeface="+mn-lt"/>
              <a:ea typeface="+mn-ea"/>
              <a:cs typeface="+mn-cs"/>
            </a:rPr>
            <a:t>En se référant à la définition proposée d'« identité », la relation entre les deux concepts est clarifiée et la définition d'« intégrité » simplifiée</a:t>
          </a:r>
          <a:endParaRPr lang="en-US" sz="2000" kern="1200" dirty="0"/>
        </a:p>
        <a:p>
          <a:pPr marL="228600" lvl="1" indent="-228600" algn="l" defTabSz="889000">
            <a:lnSpc>
              <a:spcPct val="90000"/>
            </a:lnSpc>
            <a:spcBef>
              <a:spcPct val="0"/>
            </a:spcBef>
            <a:spcAft>
              <a:spcPct val="15000"/>
            </a:spcAft>
            <a:buChar char="••"/>
          </a:pPr>
          <a:r>
            <a:rPr lang="fr-FR" sz="2000" kern="1200" dirty="0">
              <a:solidFill>
                <a:schemeClr val="tx1"/>
              </a:solidFill>
              <a:effectLst/>
              <a:latin typeface="+mn-lt"/>
              <a:ea typeface="+mn-ea"/>
              <a:cs typeface="+mn-cs"/>
            </a:rPr>
            <a:t>La formulation « son identité est inchangée » met davantage l'accent sur la préoccupation phytosanitaire centrale, à savoir : qu'exactement les spécimens de </a:t>
          </a:r>
          <a:r>
            <a:rPr lang="fr-FR" sz="2000" kern="1200" dirty="0" smtClean="0">
              <a:solidFill>
                <a:schemeClr val="tx1"/>
              </a:solidFill>
              <a:effectLst/>
              <a:latin typeface="+mn-lt"/>
              <a:ea typeface="+mn-ea"/>
              <a:cs typeface="+mn-cs"/>
            </a:rPr>
            <a:t>végétaux , </a:t>
          </a:r>
          <a:r>
            <a:rPr lang="fr-FR" sz="2000" kern="1200" dirty="0">
              <a:solidFill>
                <a:schemeClr val="tx1"/>
              </a:solidFill>
              <a:effectLst/>
              <a:latin typeface="+mn-lt"/>
              <a:ea typeface="+mn-ea"/>
              <a:cs typeface="+mn-cs"/>
            </a:rPr>
            <a:t>de produits végétaux ou d'autres articles (c'est-à-dire les composants provenant d'un lieu d'origine particulier) qui sont sur le point d'être importés sont exclusivement ceux qui avait été certifié</a:t>
          </a:r>
          <a:endParaRPr lang="en-GB" sz="2000" kern="1200" dirty="0">
            <a:solidFill>
              <a:schemeClr val="tx1"/>
            </a:solidFill>
            <a:effectLst/>
            <a:latin typeface="+mn-lt"/>
            <a:ea typeface="+mn-ea"/>
            <a:cs typeface="+mn-cs"/>
          </a:endParaRPr>
        </a:p>
        <a:p>
          <a:pPr marL="228600" lvl="1" indent="-228600" algn="l" defTabSz="889000">
            <a:lnSpc>
              <a:spcPct val="90000"/>
            </a:lnSpc>
            <a:spcBef>
              <a:spcPct val="0"/>
            </a:spcBef>
            <a:spcAft>
              <a:spcPct val="15000"/>
            </a:spcAft>
            <a:buChar char="••"/>
          </a:pPr>
          <a:r>
            <a:rPr lang="fr-FR" sz="2000" kern="1200" dirty="0">
              <a:solidFill>
                <a:schemeClr val="tx1"/>
              </a:solidFill>
              <a:effectLst/>
              <a:latin typeface="+mn-lt"/>
              <a:ea typeface="+mn-ea"/>
              <a:cs typeface="+mn-cs"/>
            </a:rPr>
            <a:t>La préoccupation selon laquelle « les scellés ou les emballages ne sont pas endommagés » est considérée comme un élément important d'intégrité et est donc ajoutée à la définition</a:t>
          </a:r>
          <a:endParaRPr lang="en-GB" sz="2000" kern="1200" dirty="0">
            <a:solidFill>
              <a:schemeClr val="tx1"/>
            </a:solidFill>
            <a:effectLst/>
            <a:latin typeface="+mn-lt"/>
            <a:ea typeface="+mn-ea"/>
            <a:cs typeface="+mn-cs"/>
          </a:endParaRPr>
        </a:p>
        <a:p>
          <a:pPr marL="228600" lvl="1" indent="-228600" algn="l" defTabSz="889000">
            <a:lnSpc>
              <a:spcPct val="90000"/>
            </a:lnSpc>
            <a:spcBef>
              <a:spcPct val="0"/>
            </a:spcBef>
            <a:spcAft>
              <a:spcPct val="15000"/>
            </a:spcAft>
            <a:buChar char="••"/>
          </a:pPr>
          <a:r>
            <a:rPr lang="fr-FR" sz="2000" kern="1200" dirty="0">
              <a:solidFill>
                <a:schemeClr val="tx1"/>
              </a:solidFill>
              <a:effectLst/>
              <a:latin typeface="+mn-lt"/>
              <a:ea typeface="+mn-ea"/>
              <a:cs typeface="+mn-cs"/>
            </a:rPr>
            <a:t>Le libellé introductif « État de » est ajouté pour souligner que l'intégrité est un état (souhaitable) d'un envoi, et non une action sur l'envoi</a:t>
          </a:r>
          <a:endParaRPr lang="en-GB" sz="2000" kern="1200" dirty="0">
            <a:solidFill>
              <a:schemeClr val="tx1"/>
            </a:solidFill>
            <a:effectLst/>
            <a:latin typeface="+mn-lt"/>
            <a:ea typeface="+mn-ea"/>
            <a:cs typeface="+mn-cs"/>
          </a:endParaRPr>
        </a:p>
      </dsp:txBody>
      <dsp:txXfrm>
        <a:off x="0" y="1956572"/>
        <a:ext cx="11310255" cy="321164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28592"/>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l" defTabSz="977900">
            <a:lnSpc>
              <a:spcPct val="90000"/>
            </a:lnSpc>
            <a:spcBef>
              <a:spcPct val="0"/>
            </a:spcBef>
            <a:spcAft>
              <a:spcPct val="35000"/>
            </a:spcAft>
          </a:pPr>
          <a:r>
            <a:rPr lang="en-US" altLang="ja-JP" sz="2200" b="1" kern="1200" dirty="0" smtClean="0">
              <a:effectLst>
                <a:outerShdw blurRad="38100" dist="38100" dir="2700000" algn="tl">
                  <a:srgbClr val="000000">
                    <a:alpha val="43137"/>
                  </a:srgbClr>
                </a:outerShdw>
              </a:effectLst>
              <a:latin typeface="Arial" pitchFamily="34" charset="0"/>
              <a:cs typeface="Arial" pitchFamily="34" charset="0"/>
            </a:rPr>
            <a:t>“</a:t>
          </a:r>
          <a:r>
            <a:rPr lang="en-GB" altLang="ja-JP" sz="2200" b="1" kern="1200" dirty="0" err="1" smtClean="0">
              <a:effectLst>
                <a:outerShdw blurRad="38100" dist="38100" dir="2700000" algn="tl">
                  <a:srgbClr val="000000">
                    <a:alpha val="43137"/>
                  </a:srgbClr>
                </a:outerShdw>
              </a:effectLst>
              <a:latin typeface="Arial" pitchFamily="34" charset="0"/>
              <a:cs typeface="Arial" pitchFamily="34" charset="0"/>
            </a:rPr>
            <a:t>Sécurité</a:t>
          </a:r>
          <a:r>
            <a:rPr lang="en-GB" altLang="ja-JP" sz="2200" b="1" kern="1200" dirty="0" smtClean="0">
              <a:effectLst>
                <a:outerShdw blurRad="38100" dist="38100" dir="2700000" algn="tl">
                  <a:srgbClr val="000000">
                    <a:alpha val="43137"/>
                  </a:srgbClr>
                </a:outerShdw>
              </a:effectLst>
              <a:latin typeface="Arial" pitchFamily="34" charset="0"/>
              <a:cs typeface="Arial" pitchFamily="34" charset="0"/>
            </a:rPr>
            <a:t> </a:t>
          </a:r>
          <a:r>
            <a:rPr lang="en-GB" altLang="ja-JP" sz="2200" b="1" kern="1200" dirty="0" err="1" smtClean="0">
              <a:effectLst>
                <a:outerShdw blurRad="38100" dist="38100" dir="2700000" algn="tl">
                  <a:srgbClr val="000000">
                    <a:alpha val="43137"/>
                  </a:srgbClr>
                </a:outerShdw>
              </a:effectLst>
              <a:latin typeface="Arial" pitchFamily="34" charset="0"/>
              <a:cs typeface="Arial" pitchFamily="34" charset="0"/>
            </a:rPr>
            <a:t>phytosanitaire</a:t>
          </a:r>
          <a:r>
            <a:rPr lang="en-GB" altLang="ja-JP" sz="2200" b="1" kern="1200" dirty="0" smtClean="0">
              <a:effectLst>
                <a:outerShdw blurRad="38100" dist="38100" dir="2700000" algn="tl">
                  <a:srgbClr val="000000">
                    <a:alpha val="43137"/>
                  </a:srgbClr>
                </a:outerShdw>
              </a:effectLst>
              <a:latin typeface="Arial" pitchFamily="34" charset="0"/>
              <a:cs typeface="Arial" pitchFamily="34" charset="0"/>
            </a:rPr>
            <a:t> </a:t>
          </a:r>
          <a:r>
            <a:rPr lang="en-GB" altLang="ja-JP" sz="2200" b="0" kern="1200" dirty="0" smtClean="0">
              <a:effectLst>
                <a:outerShdw blurRad="38100" dist="38100" dir="2700000" algn="tl">
                  <a:srgbClr val="000000">
                    <a:alpha val="43137"/>
                  </a:srgbClr>
                </a:outerShdw>
              </a:effectLst>
              <a:latin typeface="Arial" pitchFamily="34" charset="0"/>
              <a:cs typeface="Arial" pitchFamily="34" charset="0"/>
            </a:rPr>
            <a:t>(d'un envoi</a:t>
          </a:r>
          <a:r>
            <a:rPr lang="en-GB" sz="2200" b="0" kern="1200" dirty="0" smtClean="0">
              <a:effectLst>
                <a:outerShdw blurRad="38100" dist="38100" dir="2700000" algn="tl">
                  <a:srgbClr val="000000">
                    <a:alpha val="43137"/>
                  </a:srgbClr>
                </a:outerShdw>
              </a:effectLst>
            </a:rPr>
            <a:t>)</a:t>
          </a:r>
          <a:r>
            <a:rPr lang="en-US" altLang="ja-JP" sz="2200" b="0" kern="1200" dirty="0">
              <a:effectLst>
                <a:outerShdw blurRad="38100" dist="38100" dir="2700000" algn="tl">
                  <a:srgbClr val="000000">
                    <a:alpha val="43137"/>
                  </a:srgbClr>
                </a:outerShdw>
              </a:effectLst>
              <a:latin typeface="Arial" pitchFamily="34" charset="0"/>
              <a:cs typeface="Arial" pitchFamily="34" charset="0"/>
            </a:rPr>
            <a:t>”: </a:t>
          </a:r>
        </a:p>
        <a:p>
          <a:pPr lvl="0" algn="l" defTabSz="977900">
            <a:lnSpc>
              <a:spcPct val="90000"/>
            </a:lnSpc>
            <a:spcBef>
              <a:spcPct val="0"/>
            </a:spcBef>
            <a:spcAft>
              <a:spcPct val="35000"/>
            </a:spcAft>
          </a:pPr>
          <a:r>
            <a:rPr lang="en-US" altLang="ja-JP" sz="2200" kern="1200" dirty="0">
              <a:effectLst>
                <a:outerShdw blurRad="38100" dist="38100" dir="2700000" algn="tl">
                  <a:srgbClr val="000000">
                    <a:alpha val="43137"/>
                  </a:srgbClr>
                </a:outerShdw>
              </a:effectLst>
              <a:latin typeface="Arial" pitchFamily="34" charset="0"/>
              <a:cs typeface="Arial" pitchFamily="34" charset="0"/>
            </a:rPr>
            <a:t>“</a:t>
          </a:r>
          <a:r>
            <a:rPr lang="en-GB" sz="2200" strike="sngStrike" kern="1200" dirty="0" err="1" smtClean="0"/>
            <a:t>Maintien</a:t>
          </a:r>
          <a:r>
            <a:rPr lang="en-GB" sz="2200" strike="sngStrike" kern="1200" dirty="0" smtClean="0"/>
            <a:t> de </a:t>
          </a:r>
          <a:r>
            <a:rPr lang="en-GB" sz="2200" strike="sngStrike" kern="1200" dirty="0" err="1" smtClean="0"/>
            <a:t>l’intégrité</a:t>
          </a:r>
          <a:r>
            <a:rPr lang="en-GB" sz="2200" b="1" strike="noStrike" kern="1200" dirty="0" smtClean="0"/>
            <a:t> </a:t>
          </a:r>
          <a:r>
            <a:rPr lang="fr-FR" sz="2200" b="1" strike="noStrike" kern="1200" dirty="0" smtClean="0"/>
            <a:t>État d'un envoi lorsque son intégrité a été maintenue et </a:t>
          </a:r>
          <a:r>
            <a:rPr lang="en-GB" sz="2200" strike="sngStrike" kern="1200" dirty="0" err="1" smtClean="0"/>
            <a:t>prévention</a:t>
          </a:r>
          <a:r>
            <a:rPr lang="fr-FR" sz="2200" strike="noStrike" kern="1200" dirty="0" smtClean="0"/>
            <a:t> de son infestation et sa contamination par des organismes nuisibles réglementés, prévenues par l'application de mesures phytosanitaires </a:t>
          </a:r>
          <a:r>
            <a:rPr lang="fr-FR" sz="2200" strike="sngStrike" kern="1200" dirty="0" smtClean="0"/>
            <a:t>appropriées</a:t>
          </a:r>
          <a:r>
            <a:rPr lang="fr-FR" sz="2200" strike="noStrike" kern="1200" dirty="0" smtClean="0"/>
            <a:t> »</a:t>
          </a:r>
          <a:endParaRPr lang="en-US" sz="2200" strike="noStrike" kern="1200" dirty="0">
            <a:effectLst>
              <a:outerShdw blurRad="38100" dist="38100" dir="2700000" algn="tl">
                <a:srgbClr val="000000">
                  <a:alpha val="43137"/>
                </a:srgbClr>
              </a:outerShdw>
            </a:effectLst>
          </a:endParaRPr>
        </a:p>
      </dsp:txBody>
      <dsp:txXfrm>
        <a:off x="0" y="228592"/>
        <a:ext cx="11310255" cy="1872000"/>
      </dsp:txXfrm>
    </dsp:sp>
    <dsp:sp modelId="{43050ECD-A3E9-4C47-8FE6-BEA6034E9946}">
      <dsp:nvSpPr>
        <dsp:cNvPr id="0" name=""/>
        <dsp:cNvSpPr/>
      </dsp:nvSpPr>
      <dsp:spPr>
        <a:xfrm>
          <a:off x="0" y="2146152"/>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fr-FR" sz="2200" kern="1200" dirty="0" smtClean="0">
              <a:solidFill>
                <a:schemeClr val="tx1"/>
              </a:solidFill>
              <a:effectLst/>
              <a:latin typeface="+mn-lt"/>
              <a:ea typeface="+mn-ea"/>
              <a:cs typeface="+mn-cs"/>
            </a:rPr>
            <a:t>« Maintien de l'intégrité » a été remplacé par « État... quand... l'intégrité a été maintenue » pour refléter correctement que la sécurité phytosanitaire est un état, pas une action</a:t>
          </a:r>
          <a:endParaRPr lang="en-US" sz="2200" kern="1200" dirty="0"/>
        </a:p>
        <a:p>
          <a:pPr marL="228600" lvl="1" indent="-228600" algn="l" defTabSz="977900">
            <a:lnSpc>
              <a:spcPct val="90000"/>
            </a:lnSpc>
            <a:spcBef>
              <a:spcPct val="0"/>
            </a:spcBef>
            <a:spcAft>
              <a:spcPct val="15000"/>
            </a:spcAft>
            <a:buChar char="••"/>
          </a:pPr>
          <a:r>
            <a:rPr lang="fr-FR" sz="2200" kern="1200" dirty="0" smtClean="0">
              <a:solidFill>
                <a:schemeClr val="tx1"/>
              </a:solidFill>
              <a:effectLst/>
              <a:latin typeface="+mn-lt"/>
              <a:ea typeface="+mn-ea"/>
              <a:cs typeface="+mn-cs"/>
            </a:rPr>
            <a:t>De même, « prévention de son infestation et de sa contamination... » a été substituée à « infestation et contamination...prévenue »</a:t>
          </a:r>
          <a:endParaRPr lang="en-GB" sz="2200" kern="1200" dirty="0" smtClean="0">
            <a:solidFill>
              <a:schemeClr val="tx1"/>
            </a:solidFill>
            <a:effectLst/>
            <a:latin typeface="+mn-lt"/>
            <a:ea typeface="+mn-ea"/>
            <a:cs typeface="+mn-cs"/>
          </a:endParaRPr>
        </a:p>
        <a:p>
          <a:pPr marL="228600" lvl="1" indent="-228600" algn="l" defTabSz="977900">
            <a:lnSpc>
              <a:spcPct val="90000"/>
            </a:lnSpc>
            <a:spcBef>
              <a:spcPct val="0"/>
            </a:spcBef>
            <a:spcAft>
              <a:spcPct val="15000"/>
            </a:spcAft>
            <a:buChar char="••"/>
          </a:pPr>
          <a:r>
            <a:rPr lang="fr-FR" sz="2200" kern="1200" dirty="0" smtClean="0">
              <a:solidFill>
                <a:schemeClr val="tx1"/>
              </a:solidFill>
              <a:effectLst/>
              <a:latin typeface="+mn-lt"/>
              <a:ea typeface="+mn-ea"/>
              <a:cs typeface="+mn-cs"/>
            </a:rPr>
            <a:t>Le mot « approprié » qualifiant les « mesures phytosanitaires » dans la définition originale est considéré comme inutile et inapproprié pour une définition et est donc supprimé</a:t>
          </a:r>
          <a:endParaRPr lang="en-GB" sz="2200" kern="1200" dirty="0" smtClean="0">
            <a:solidFill>
              <a:schemeClr val="tx1"/>
            </a:solidFill>
            <a:effectLst/>
            <a:latin typeface="+mn-lt"/>
            <a:ea typeface="+mn-ea"/>
            <a:cs typeface="+mn-cs"/>
          </a:endParaRPr>
        </a:p>
      </dsp:txBody>
      <dsp:txXfrm>
        <a:off x="0" y="2146152"/>
        <a:ext cx="11310255" cy="28548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5522" y="-940160"/>
          <a:ext cx="11299209" cy="1602000"/>
        </a:xfrm>
        <a:prstGeom prst="rect">
          <a:avLst/>
        </a:prstGeom>
        <a:solidFill>
          <a:srgbClr val="46DE54"/>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l" defTabSz="977900">
            <a:lnSpc>
              <a:spcPct val="90000"/>
            </a:lnSpc>
            <a:spcBef>
              <a:spcPct val="0"/>
            </a:spcBef>
            <a:spcAft>
              <a:spcPct val="35000"/>
            </a:spcAft>
          </a:pPr>
          <a:r>
            <a:rPr lang="en-GB" sz="2200" b="1" kern="1200" dirty="0" smtClean="0">
              <a:solidFill>
                <a:schemeClr val="tx1"/>
              </a:solidFill>
              <a:effectLst>
                <a:outerShdw blurRad="38100" dist="38100" dir="2700000" algn="tl">
                  <a:srgbClr val="000000">
                    <a:alpha val="43137"/>
                  </a:srgbClr>
                </a:outerShdw>
              </a:effectLst>
            </a:rPr>
            <a:t>« Surveillance </a:t>
          </a:r>
          <a:r>
            <a:rPr lang="en-GB" sz="2200" b="1" kern="1200" dirty="0" err="1" smtClean="0">
              <a:solidFill>
                <a:schemeClr val="tx1"/>
              </a:solidFill>
              <a:effectLst>
                <a:outerShdw blurRad="38100" dist="38100" dir="2700000" algn="tl">
                  <a:srgbClr val="000000">
                    <a:alpha val="43137"/>
                  </a:srgbClr>
                </a:outerShdw>
              </a:effectLst>
            </a:rPr>
            <a:t>générale</a:t>
          </a:r>
          <a:r>
            <a:rPr lang="en-GB" sz="2200" b="1" kern="1200" dirty="0" smtClean="0">
              <a:solidFill>
                <a:schemeClr val="tx1"/>
              </a:solidFill>
              <a:effectLst>
                <a:outerShdw blurRad="38100" dist="38100" dir="2700000" algn="tl">
                  <a:srgbClr val="000000">
                    <a:alpha val="43137"/>
                  </a:srgbClr>
                </a:outerShdw>
              </a:effectLst>
            </a:rPr>
            <a:t> » :</a:t>
          </a:r>
        </a:p>
        <a:p>
          <a:pPr lvl="0" algn="l" defTabSz="977900">
            <a:lnSpc>
              <a:spcPct val="90000"/>
            </a:lnSpc>
            <a:spcBef>
              <a:spcPct val="0"/>
            </a:spcBef>
            <a:spcAft>
              <a:spcPct val="35000"/>
            </a:spcAft>
          </a:pPr>
          <a:r>
            <a:rPr lang="fr-FR" sz="2200" b="0" kern="1200" dirty="0" smtClean="0">
              <a:solidFill>
                <a:schemeClr val="tx1"/>
              </a:solidFill>
              <a:effectLst>
                <a:outerShdw blurRad="38100" dist="38100" dir="2700000" algn="tl">
                  <a:srgbClr val="000000">
                    <a:alpha val="43137"/>
                  </a:srgbClr>
                </a:outerShdw>
              </a:effectLst>
            </a:rPr>
            <a:t>« Un processus </a:t>
          </a:r>
          <a:r>
            <a:rPr lang="fr-FR" sz="2200" b="1" kern="1200" dirty="0" smtClean="0">
              <a:solidFill>
                <a:schemeClr val="tx1"/>
              </a:solidFill>
              <a:effectLst>
                <a:outerShdw blurRad="38100" dist="38100" dir="2700000" algn="tl">
                  <a:srgbClr val="000000">
                    <a:alpha val="43137"/>
                  </a:srgbClr>
                </a:outerShdw>
              </a:effectLst>
            </a:rPr>
            <a:t>officiel</a:t>
          </a:r>
          <a:r>
            <a:rPr lang="fr-FR" sz="2200" b="0" kern="1200" dirty="0" smtClean="0">
              <a:solidFill>
                <a:schemeClr val="tx1"/>
              </a:solidFill>
              <a:effectLst>
                <a:outerShdw blurRad="38100" dist="38100" dir="2700000" algn="tl">
                  <a:srgbClr val="000000">
                    <a:alpha val="43137"/>
                  </a:srgbClr>
                </a:outerShdw>
              </a:effectLst>
            </a:rPr>
            <a:t> par lequel les données sur les </a:t>
          </a:r>
          <a:r>
            <a:rPr lang="fr-FR" sz="2200" b="1" kern="1200" dirty="0" smtClean="0">
              <a:solidFill>
                <a:schemeClr val="tx1"/>
              </a:solidFill>
              <a:effectLst>
                <a:outerShdw blurRad="38100" dist="38100" dir="2700000" algn="tl">
                  <a:srgbClr val="000000">
                    <a:alpha val="43137"/>
                  </a:srgbClr>
                </a:outerShdw>
              </a:effectLst>
            </a:rPr>
            <a:t>organismes nuisibles </a:t>
          </a:r>
          <a:r>
            <a:rPr lang="fr-FR" sz="2200" b="0" kern="1200" dirty="0" smtClean="0">
              <a:solidFill>
                <a:schemeClr val="tx1"/>
              </a:solidFill>
              <a:effectLst>
                <a:outerShdw blurRad="38100" dist="38100" dir="2700000" algn="tl">
                  <a:srgbClr val="000000">
                    <a:alpha val="43137"/>
                  </a:srgbClr>
                </a:outerShdw>
              </a:effectLst>
            </a:rPr>
            <a:t>dans une </a:t>
          </a:r>
          <a:r>
            <a:rPr lang="fr-FR" sz="2200" b="1" kern="1200" dirty="0" smtClean="0">
              <a:solidFill>
                <a:schemeClr val="tx1"/>
              </a:solidFill>
              <a:effectLst>
                <a:outerShdw blurRad="38100" dist="38100" dir="2700000" algn="tl">
                  <a:srgbClr val="000000">
                    <a:alpha val="43137"/>
                  </a:srgbClr>
                </a:outerShdw>
              </a:effectLst>
            </a:rPr>
            <a:t>zone</a:t>
          </a:r>
          <a:r>
            <a:rPr lang="fr-FR" sz="2200" b="0" kern="1200" dirty="0" smtClean="0">
              <a:solidFill>
                <a:schemeClr val="tx1"/>
              </a:solidFill>
              <a:effectLst>
                <a:outerShdw blurRad="38100" dist="38100" dir="2700000" algn="tl">
                  <a:srgbClr val="000000">
                    <a:alpha val="43137"/>
                  </a:srgbClr>
                </a:outerShdw>
              </a:effectLst>
            </a:rPr>
            <a:t> sont collectées à partir de diverses sources autres que des </a:t>
          </a:r>
          <a:r>
            <a:rPr lang="fr-FR" sz="2200" b="1" kern="1200" dirty="0" smtClean="0">
              <a:solidFill>
                <a:schemeClr val="tx1"/>
              </a:solidFill>
              <a:effectLst>
                <a:outerShdw blurRad="38100" dist="38100" dir="2700000" algn="tl">
                  <a:srgbClr val="000000">
                    <a:alpha val="43137"/>
                  </a:srgbClr>
                </a:outerShdw>
              </a:effectLst>
            </a:rPr>
            <a:t>enquêtes</a:t>
          </a:r>
          <a:r>
            <a:rPr lang="fr-FR" sz="2200" b="0" kern="1200" dirty="0" smtClean="0">
              <a:solidFill>
                <a:schemeClr val="tx1"/>
              </a:solidFill>
              <a:effectLst>
                <a:outerShdw blurRad="38100" dist="38100" dir="2700000" algn="tl">
                  <a:srgbClr val="000000">
                    <a:alpha val="43137"/>
                  </a:srgbClr>
                </a:outerShdw>
              </a:effectLst>
            </a:rPr>
            <a:t>, analysées et vérifiées</a:t>
          </a:r>
        </a:p>
        <a:p>
          <a:pPr lvl="0" algn="l" defTabSz="977900">
            <a:lnSpc>
              <a:spcPct val="90000"/>
            </a:lnSpc>
            <a:spcBef>
              <a:spcPct val="0"/>
            </a:spcBef>
            <a:spcAft>
              <a:spcPct val="35000"/>
            </a:spcAft>
          </a:pPr>
          <a:endParaRPr lang="en-US" sz="1600" b="0" kern="1200" dirty="0">
            <a:solidFill>
              <a:schemeClr val="tx1"/>
            </a:solidFill>
            <a:effectLst/>
          </a:endParaRPr>
        </a:p>
      </dsp:txBody>
      <dsp:txXfrm>
        <a:off x="5522" y="-940160"/>
        <a:ext cx="11299209" cy="1602000"/>
      </dsp:txXfrm>
    </dsp:sp>
    <dsp:sp modelId="{43050ECD-A3E9-4C47-8FE6-BEA6034E9946}">
      <dsp:nvSpPr>
        <dsp:cNvPr id="0" name=""/>
        <dsp:cNvSpPr/>
      </dsp:nvSpPr>
      <dsp:spPr>
        <a:xfrm>
          <a:off x="5522" y="547701"/>
          <a:ext cx="11299209" cy="4231686"/>
        </a:xfrm>
        <a:prstGeom prst="rect">
          <a:avLst/>
        </a:prstGeom>
        <a:solidFill>
          <a:srgbClr val="D4F5D6">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fr-FR" sz="2000" i="0" kern="1200" dirty="0" smtClean="0">
              <a:solidFill>
                <a:schemeClr val="tx1"/>
              </a:solidFill>
              <a:effectLst/>
              <a:latin typeface="+mn-lt"/>
              <a:ea typeface="+mn-ea"/>
              <a:cs typeface="+mn-cs"/>
            </a:rPr>
            <a:t>Dans la définition actuelle de « surveillance », « enquête » et « surveillance » renvoient à une surveillance spécifique et les « autres procédures » à une surveillance générale</a:t>
          </a:r>
          <a:endParaRPr lang="en-US" sz="2000" kern="1200" dirty="0"/>
        </a:p>
        <a:p>
          <a:pPr marL="228600" lvl="1" indent="-228600" algn="l" defTabSz="889000">
            <a:lnSpc>
              <a:spcPct val="90000"/>
            </a:lnSpc>
            <a:spcBef>
              <a:spcPct val="0"/>
            </a:spcBef>
            <a:spcAft>
              <a:spcPct val="15000"/>
            </a:spcAft>
            <a:buChar char="••"/>
          </a:pPr>
          <a:r>
            <a:rPr lang="fr-FR" sz="2000" i="0" kern="1200" dirty="0">
              <a:solidFill>
                <a:schemeClr val="tx1"/>
              </a:solidFill>
              <a:effectLst/>
              <a:latin typeface="+mn-lt"/>
              <a:ea typeface="+mn-ea"/>
              <a:cs typeface="+mn-cs"/>
            </a:rPr>
            <a:t>La définition proposée fait référence à des « sources diverses » plutôt qu'à des « procédures » pour permettre des sources de données qui ne sont pas des procédures. Ces différentes sources de données peuvent être officielles ou officieuses, comme expliqué dans la NIMP 6 (Surveillance)</a:t>
          </a:r>
          <a:endParaRPr lang="en-GB" sz="2000" i="0" kern="1200" dirty="0">
            <a:solidFill>
              <a:schemeClr val="tx1"/>
            </a:solidFill>
            <a:effectLst/>
            <a:latin typeface="+mn-lt"/>
            <a:ea typeface="+mn-ea"/>
            <a:cs typeface="+mn-cs"/>
          </a:endParaRPr>
        </a:p>
        <a:p>
          <a:pPr marL="228600" lvl="1" indent="-228600" algn="l" defTabSz="889000">
            <a:lnSpc>
              <a:spcPct val="90000"/>
            </a:lnSpc>
            <a:spcBef>
              <a:spcPct val="0"/>
            </a:spcBef>
            <a:spcAft>
              <a:spcPct val="15000"/>
            </a:spcAft>
            <a:buChar char="••"/>
          </a:pPr>
          <a:r>
            <a:rPr lang="fr-FR" sz="2000" i="0" kern="1200" dirty="0">
              <a:solidFill>
                <a:schemeClr val="tx1"/>
              </a:solidFill>
              <a:effectLst/>
              <a:latin typeface="+mn-lt"/>
              <a:ea typeface="+mn-ea"/>
              <a:cs typeface="+mn-cs"/>
            </a:rPr>
            <a:t>En référence aux « données » ou « informations » issues de la surveillance, « données » désigne la matière première collectée, qui devient alors « information » une fois analysée et vérifiée. Le mot « données » est donc approprié dans le contexte de la « surveillance générale ».</a:t>
          </a:r>
          <a:endParaRPr lang="en-GB" sz="2000" i="0" kern="1200" dirty="0">
            <a:solidFill>
              <a:schemeClr val="tx1"/>
            </a:solidFill>
            <a:effectLst/>
            <a:latin typeface="+mn-lt"/>
            <a:ea typeface="+mn-ea"/>
            <a:cs typeface="+mn-cs"/>
          </a:endParaRPr>
        </a:p>
        <a:p>
          <a:pPr marL="228600" lvl="1" indent="-228600" algn="l" defTabSz="889000">
            <a:lnSpc>
              <a:spcPct val="90000"/>
            </a:lnSpc>
            <a:spcBef>
              <a:spcPct val="0"/>
            </a:spcBef>
            <a:spcAft>
              <a:spcPct val="15000"/>
            </a:spcAft>
            <a:buChar char="••"/>
          </a:pPr>
          <a:r>
            <a:rPr lang="fr-FR" sz="2000" i="0" kern="1200" dirty="0">
              <a:solidFill>
                <a:schemeClr val="tx1"/>
              </a:solidFill>
              <a:effectLst/>
              <a:latin typeface="+mn-lt"/>
              <a:ea typeface="+mn-ea"/>
              <a:cs typeface="+mn-cs"/>
            </a:rPr>
            <a:t>Les données résultant de la surveillance générale ne sont officielles qu'après avoir été approuvées par l'ONPV ; par conséquent, le processus ne s'arrête pas avec la collecte de données, car l'analyse et la vérification sont également des éléments clés du processus lorsque des sources de données non officielles sont utilisées</a:t>
          </a:r>
          <a:endParaRPr lang="en-GB" sz="2000" i="0" kern="1200" dirty="0">
            <a:solidFill>
              <a:schemeClr val="tx1"/>
            </a:solidFill>
            <a:effectLst/>
            <a:latin typeface="+mn-lt"/>
            <a:ea typeface="+mn-ea"/>
            <a:cs typeface="+mn-cs"/>
          </a:endParaRPr>
        </a:p>
        <a:p>
          <a:pPr marL="114300" lvl="1" indent="-114300" algn="l" defTabSz="622300">
            <a:lnSpc>
              <a:spcPct val="90000"/>
            </a:lnSpc>
            <a:spcBef>
              <a:spcPct val="0"/>
            </a:spcBef>
            <a:spcAft>
              <a:spcPct val="15000"/>
            </a:spcAft>
            <a:buChar char="••"/>
          </a:pPr>
          <a:endParaRPr lang="en-US" altLang="ja-JP" sz="1400" kern="1200" dirty="0"/>
        </a:p>
      </dsp:txBody>
      <dsp:txXfrm>
        <a:off x="5522" y="547701"/>
        <a:ext cx="11299209" cy="423168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10805" y="-944195"/>
          <a:ext cx="11054521" cy="1602000"/>
        </a:xfrm>
        <a:prstGeom prst="rect">
          <a:avLst/>
        </a:prstGeom>
        <a:solidFill>
          <a:srgbClr val="46DE54"/>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l" defTabSz="977900">
            <a:lnSpc>
              <a:spcPct val="90000"/>
            </a:lnSpc>
            <a:spcBef>
              <a:spcPct val="0"/>
            </a:spcBef>
            <a:spcAft>
              <a:spcPct val="35000"/>
            </a:spcAft>
          </a:pPr>
          <a:r>
            <a:rPr lang="en-GB" sz="2200" b="1" kern="1200" dirty="0" smtClean="0">
              <a:solidFill>
                <a:schemeClr val="tx1"/>
              </a:solidFill>
              <a:effectLst>
                <a:outerShdw blurRad="38100" dist="38100" dir="2700000" algn="tl">
                  <a:srgbClr val="000000">
                    <a:alpha val="43137"/>
                  </a:srgbClr>
                </a:outerShdw>
              </a:effectLst>
            </a:rPr>
            <a:t>« Surveillance </a:t>
          </a:r>
          <a:r>
            <a:rPr lang="en-GB" sz="2200" b="1" kern="1200" dirty="0" err="1" smtClean="0">
              <a:solidFill>
                <a:schemeClr val="tx1"/>
              </a:solidFill>
              <a:effectLst>
                <a:outerShdw blurRad="38100" dist="38100" dir="2700000" algn="tl">
                  <a:srgbClr val="000000">
                    <a:alpha val="43137"/>
                  </a:srgbClr>
                </a:outerShdw>
              </a:effectLst>
            </a:rPr>
            <a:t>spécifique</a:t>
          </a:r>
          <a:r>
            <a:rPr lang="en-GB" sz="2200" b="1" kern="1200" dirty="0" smtClean="0">
              <a:solidFill>
                <a:schemeClr val="tx1"/>
              </a:solidFill>
              <a:effectLst>
                <a:outerShdw blurRad="38100" dist="38100" dir="2700000" algn="tl">
                  <a:srgbClr val="000000">
                    <a:alpha val="43137"/>
                  </a:srgbClr>
                </a:outerShdw>
              </a:effectLst>
            </a:rPr>
            <a:t> » :</a:t>
          </a:r>
        </a:p>
        <a:p>
          <a:pPr lvl="0" algn="l" defTabSz="977900">
            <a:lnSpc>
              <a:spcPct val="90000"/>
            </a:lnSpc>
            <a:spcBef>
              <a:spcPct val="0"/>
            </a:spcBef>
            <a:spcAft>
              <a:spcPct val="35000"/>
            </a:spcAft>
          </a:pPr>
          <a:r>
            <a:rPr lang="fr-FR" sz="2200" b="0" kern="1200" dirty="0" smtClean="0">
              <a:solidFill>
                <a:schemeClr val="tx1"/>
              </a:solidFill>
              <a:effectLst>
                <a:outerShdw blurRad="38100" dist="38100" dir="2700000" algn="tl">
                  <a:srgbClr val="000000">
                    <a:alpha val="43137"/>
                  </a:srgbClr>
                </a:outerShdw>
              </a:effectLst>
            </a:rPr>
            <a:t>« Un processus </a:t>
          </a:r>
          <a:r>
            <a:rPr lang="fr-FR" sz="2200" b="1" kern="1200" dirty="0" smtClean="0">
              <a:solidFill>
                <a:schemeClr val="tx1"/>
              </a:solidFill>
              <a:effectLst>
                <a:outerShdw blurRad="38100" dist="38100" dir="2700000" algn="tl">
                  <a:srgbClr val="000000">
                    <a:alpha val="43137"/>
                  </a:srgbClr>
                </a:outerShdw>
              </a:effectLst>
            </a:rPr>
            <a:t>officiel</a:t>
          </a:r>
          <a:r>
            <a:rPr lang="fr-FR" sz="2200" b="0" kern="1200" dirty="0" smtClean="0">
              <a:solidFill>
                <a:schemeClr val="tx1"/>
              </a:solidFill>
              <a:effectLst>
                <a:outerShdw blurRad="38100" dist="38100" dir="2700000" algn="tl">
                  <a:srgbClr val="000000">
                    <a:alpha val="43137"/>
                  </a:srgbClr>
                </a:outerShdw>
              </a:effectLst>
            </a:rPr>
            <a:t> par lequel des informations sur les </a:t>
          </a:r>
          <a:r>
            <a:rPr lang="fr-FR" sz="2200" b="1" kern="1200" dirty="0" smtClean="0">
              <a:solidFill>
                <a:schemeClr val="tx1"/>
              </a:solidFill>
              <a:effectLst>
                <a:outerShdw blurRad="38100" dist="38100" dir="2700000" algn="tl">
                  <a:srgbClr val="000000">
                    <a:alpha val="43137"/>
                  </a:srgbClr>
                </a:outerShdw>
              </a:effectLst>
            </a:rPr>
            <a:t>organismes nuisibles </a:t>
          </a:r>
          <a:r>
            <a:rPr lang="fr-FR" sz="2200" b="0" kern="1200" dirty="0" smtClean="0">
              <a:solidFill>
                <a:schemeClr val="tx1"/>
              </a:solidFill>
              <a:effectLst>
                <a:outerShdw blurRad="38100" dist="38100" dir="2700000" algn="tl">
                  <a:srgbClr val="000000">
                    <a:alpha val="43137"/>
                  </a:srgbClr>
                </a:outerShdw>
              </a:effectLst>
            </a:rPr>
            <a:t>dans une </a:t>
          </a:r>
          <a:r>
            <a:rPr lang="fr-FR" sz="2200" b="1" kern="1200" dirty="0" smtClean="0">
              <a:solidFill>
                <a:schemeClr val="tx1"/>
              </a:solidFill>
              <a:effectLst>
                <a:outerShdw blurRad="38100" dist="38100" dir="2700000" algn="tl">
                  <a:srgbClr val="000000">
                    <a:alpha val="43137"/>
                  </a:srgbClr>
                </a:outerShdw>
              </a:effectLst>
            </a:rPr>
            <a:t>zone</a:t>
          </a:r>
          <a:r>
            <a:rPr lang="fr-FR" sz="2200" b="0" kern="1200" dirty="0" smtClean="0">
              <a:solidFill>
                <a:schemeClr val="tx1"/>
              </a:solidFill>
              <a:effectLst>
                <a:outerShdw blurRad="38100" dist="38100" dir="2700000" algn="tl">
                  <a:srgbClr val="000000">
                    <a:alpha val="43137"/>
                  </a:srgbClr>
                </a:outerShdw>
              </a:effectLst>
            </a:rPr>
            <a:t> sont obtenues par le biais </a:t>
          </a:r>
          <a:r>
            <a:rPr lang="fr-FR" sz="2200" b="1" kern="1200" dirty="0" smtClean="0">
              <a:solidFill>
                <a:schemeClr val="tx1"/>
              </a:solidFill>
              <a:effectLst>
                <a:outerShdw blurRad="38100" dist="38100" dir="2700000" algn="tl">
                  <a:srgbClr val="000000">
                    <a:alpha val="43137"/>
                  </a:srgbClr>
                </a:outerShdw>
              </a:effectLst>
            </a:rPr>
            <a:t>d'enquêtes</a:t>
          </a:r>
          <a:r>
            <a:rPr lang="fr-FR" sz="2200" b="0" kern="1200" dirty="0" smtClean="0">
              <a:solidFill>
                <a:schemeClr val="tx1"/>
              </a:solidFill>
              <a:effectLst>
                <a:outerShdw blurRad="38100" dist="38100" dir="2700000" algn="tl">
                  <a:srgbClr val="000000">
                    <a:alpha val="43137"/>
                  </a:srgbClr>
                </a:outerShdw>
              </a:effectLst>
            </a:rPr>
            <a:t>. »</a:t>
          </a:r>
        </a:p>
        <a:p>
          <a:pPr lvl="0" algn="l" defTabSz="977900">
            <a:lnSpc>
              <a:spcPct val="90000"/>
            </a:lnSpc>
            <a:spcBef>
              <a:spcPct val="0"/>
            </a:spcBef>
            <a:spcAft>
              <a:spcPct val="35000"/>
            </a:spcAft>
          </a:pPr>
          <a:endParaRPr lang="en-US" sz="1600" b="0" kern="1200" dirty="0">
            <a:solidFill>
              <a:schemeClr val="tx1"/>
            </a:solidFill>
            <a:effectLst/>
          </a:endParaRPr>
        </a:p>
      </dsp:txBody>
      <dsp:txXfrm>
        <a:off x="10805" y="-944195"/>
        <a:ext cx="11054521" cy="1602000"/>
      </dsp:txXfrm>
    </dsp:sp>
    <dsp:sp modelId="{43050ECD-A3E9-4C47-8FE6-BEA6034E9946}">
      <dsp:nvSpPr>
        <dsp:cNvPr id="0" name=""/>
        <dsp:cNvSpPr/>
      </dsp:nvSpPr>
      <dsp:spPr>
        <a:xfrm>
          <a:off x="0" y="533701"/>
          <a:ext cx="11054521" cy="3671391"/>
        </a:xfrm>
        <a:prstGeom prst="rect">
          <a:avLst/>
        </a:prstGeom>
        <a:solidFill>
          <a:srgbClr val="D4F5D6">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fr-FR" sz="2200" kern="1200" dirty="0" smtClean="0">
              <a:solidFill>
                <a:schemeClr val="tx1"/>
              </a:solidFill>
              <a:effectLst/>
              <a:latin typeface="+mn-lt"/>
              <a:ea typeface="+mn-ea"/>
              <a:cs typeface="+mn-cs"/>
            </a:rPr>
            <a:t>La NIMP 6 révisée (Surveillance) a entraîné un léger changement dans le sens de la surveillance générale et spécifique, la version précédente de la NIMP 6 faisant référence à des « enquêtes spécifiques » pour ce qui est maintenant appelé « surveillance spécifique »</a:t>
          </a:r>
          <a:endParaRPr lang="en-US" sz="2200" kern="1200" dirty="0"/>
        </a:p>
        <a:p>
          <a:pPr marL="228600" lvl="1" indent="-228600" algn="l" defTabSz="977900">
            <a:lnSpc>
              <a:spcPct val="90000"/>
            </a:lnSpc>
            <a:spcBef>
              <a:spcPct val="0"/>
            </a:spcBef>
            <a:spcAft>
              <a:spcPct val="15000"/>
            </a:spcAft>
            <a:buChar char="••"/>
          </a:pPr>
          <a:r>
            <a:rPr lang="fr-FR" sz="2200" kern="1200" dirty="0">
              <a:solidFill>
                <a:schemeClr val="tx1"/>
              </a:solidFill>
              <a:effectLst/>
              <a:latin typeface="+mn-lt"/>
              <a:ea typeface="+mn-ea"/>
              <a:cs typeface="+mn-cs"/>
            </a:rPr>
            <a:t>La seule distinction entre la surveillance générale et spécifique est la source des données, car les deux types de surveillance peuvent être dirigés vers des organismes nuisibles spécifiques</a:t>
          </a:r>
          <a:endParaRPr lang="en-GB" sz="2200" kern="1200" dirty="0">
            <a:solidFill>
              <a:schemeClr val="tx1"/>
            </a:solidFill>
            <a:effectLst/>
            <a:latin typeface="+mn-lt"/>
            <a:ea typeface="+mn-ea"/>
            <a:cs typeface="+mn-cs"/>
          </a:endParaRPr>
        </a:p>
        <a:p>
          <a:pPr marL="228600" lvl="1" indent="-228600" algn="l" defTabSz="977900">
            <a:lnSpc>
              <a:spcPct val="90000"/>
            </a:lnSpc>
            <a:spcBef>
              <a:spcPct val="0"/>
            </a:spcBef>
            <a:spcAft>
              <a:spcPct val="15000"/>
            </a:spcAft>
            <a:buChar char="••"/>
          </a:pPr>
          <a:r>
            <a:rPr lang="fr-FR" sz="2200" kern="1200" dirty="0">
              <a:solidFill>
                <a:schemeClr val="tx1"/>
              </a:solidFill>
              <a:effectLst/>
              <a:latin typeface="+mn-lt"/>
              <a:ea typeface="+mn-ea"/>
              <a:cs typeface="+mn-cs"/>
            </a:rPr>
            <a:t>La « surveillance spécifique » est réalisée par le biais d'« enquêtes »</a:t>
          </a:r>
          <a:endParaRPr lang="en-GB" sz="2200" kern="1200" dirty="0">
            <a:solidFill>
              <a:schemeClr val="tx1"/>
            </a:solidFill>
            <a:effectLst/>
            <a:latin typeface="+mn-lt"/>
            <a:ea typeface="+mn-ea"/>
            <a:cs typeface="+mn-cs"/>
          </a:endParaRPr>
        </a:p>
        <a:p>
          <a:pPr marL="228600" lvl="1" indent="-228600" algn="l" defTabSz="977900">
            <a:lnSpc>
              <a:spcPct val="90000"/>
            </a:lnSpc>
            <a:spcBef>
              <a:spcPct val="0"/>
            </a:spcBef>
            <a:spcAft>
              <a:spcPct val="15000"/>
            </a:spcAft>
            <a:buChar char="••"/>
          </a:pPr>
          <a:r>
            <a:rPr lang="fr-FR" sz="2200" kern="1200" dirty="0">
              <a:solidFill>
                <a:schemeClr val="tx1"/>
              </a:solidFill>
              <a:effectLst/>
              <a:latin typeface="+mn-lt"/>
              <a:ea typeface="+mn-ea"/>
              <a:cs typeface="+mn-cs"/>
            </a:rPr>
            <a:t>En référence aux « données » ou « informations » résultant de la surveillance, « données » désigne la matière première collectée, qui devient alors « information » une fois traitée ; les données ne sont pas officielles tant qu'elles n'ont pas été approuvées par l'ONPV. Le mot « information » est donc approprié dans le contexte de « surveillance spécifique </a:t>
          </a:r>
          <a:r>
            <a:rPr lang="fr-FR" sz="1600" kern="1200" dirty="0">
              <a:solidFill>
                <a:schemeClr val="tx1"/>
              </a:solidFill>
              <a:effectLst/>
              <a:latin typeface="+mn-lt"/>
              <a:ea typeface="+mn-ea"/>
              <a:cs typeface="+mn-cs"/>
            </a:rPr>
            <a:t>»</a:t>
          </a:r>
          <a:endParaRPr lang="en-GB" sz="1600" kern="1200" dirty="0">
            <a:solidFill>
              <a:schemeClr val="tx1"/>
            </a:solidFill>
            <a:effectLst/>
            <a:latin typeface="+mn-lt"/>
            <a:ea typeface="+mn-ea"/>
            <a:cs typeface="+mn-cs"/>
          </a:endParaRPr>
        </a:p>
      </dsp:txBody>
      <dsp:txXfrm>
        <a:off x="0" y="533701"/>
        <a:ext cx="11054521" cy="367139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52401"/>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l" defTabSz="889000">
            <a:lnSpc>
              <a:spcPct val="90000"/>
            </a:lnSpc>
            <a:spcBef>
              <a:spcPct val="0"/>
            </a:spcBef>
            <a:spcAft>
              <a:spcPct val="35000"/>
            </a:spcAft>
          </a:pPr>
          <a:r>
            <a:rPr lang="en-GB" altLang="ja-JP" sz="2000" b="1" kern="1200" dirty="0" smtClean="0">
              <a:effectLst>
                <a:outerShdw blurRad="38100" dist="38100" dir="2700000" algn="tl">
                  <a:srgbClr val="000000">
                    <a:alpha val="43137"/>
                  </a:srgbClr>
                </a:outerShdw>
              </a:effectLst>
              <a:latin typeface="Arial" pitchFamily="34" charset="0"/>
              <a:cs typeface="Arial" pitchFamily="34" charset="0"/>
            </a:rPr>
            <a:t>"Surveillance":</a:t>
          </a:r>
        </a:p>
        <a:p>
          <a:pPr lvl="0" algn="l" defTabSz="889000">
            <a:lnSpc>
              <a:spcPct val="90000"/>
            </a:lnSpc>
            <a:spcBef>
              <a:spcPct val="0"/>
            </a:spcBef>
            <a:spcAft>
              <a:spcPct val="35000"/>
            </a:spcAft>
          </a:pPr>
          <a:r>
            <a:rPr lang="fr-FR" altLang="ja-JP" sz="2000" b="1" kern="1200" dirty="0" smtClean="0">
              <a:effectLst>
                <a:outerShdw blurRad="38100" dist="38100" dir="2700000" algn="tl">
                  <a:srgbClr val="000000">
                    <a:alpha val="43137"/>
                  </a:srgbClr>
                </a:outerShdw>
              </a:effectLst>
              <a:latin typeface="Arial" pitchFamily="34" charset="0"/>
              <a:cs typeface="Arial" pitchFamily="34" charset="0"/>
            </a:rPr>
            <a:t>« La surveillance générale, la surveillance spécifique </a:t>
          </a:r>
          <a:r>
            <a:rPr lang="fr-FR" altLang="ja-JP" sz="2000" b="0" kern="1200" dirty="0" smtClean="0">
              <a:effectLst>
                <a:outerShdw blurRad="38100" dist="38100" dir="2700000" algn="tl">
                  <a:srgbClr val="000000">
                    <a:alpha val="43137"/>
                  </a:srgbClr>
                </a:outerShdw>
              </a:effectLst>
              <a:latin typeface="Arial" pitchFamily="34" charset="0"/>
              <a:cs typeface="Arial" pitchFamily="34" charset="0"/>
            </a:rPr>
            <a:t>ou une combinaison des deux</a:t>
          </a:r>
          <a:r>
            <a:rPr lang="en-GB" sz="2000" b="0" kern="1200" dirty="0" smtClean="0"/>
            <a:t> </a:t>
          </a:r>
          <a:r>
            <a:rPr lang="fr-FR" sz="2000" b="0" strike="sngStrike" kern="1200" dirty="0" smtClean="0"/>
            <a:t>Un processus officiel qui collecte et enregistre des données sur la présence ou l'absence d'organismes nuisibles par enquête, surveillance ou autres procédures »</a:t>
          </a:r>
          <a:endParaRPr lang="en-US" sz="2000" strike="sngStrike" kern="1200" dirty="0">
            <a:effectLst>
              <a:outerShdw blurRad="38100" dist="38100" dir="2700000" algn="tl">
                <a:srgbClr val="000000">
                  <a:alpha val="43137"/>
                </a:srgbClr>
              </a:outerShdw>
            </a:effectLst>
          </a:endParaRPr>
        </a:p>
      </dsp:txBody>
      <dsp:txXfrm>
        <a:off x="0" y="152401"/>
        <a:ext cx="11310255" cy="1872000"/>
      </dsp:txXfrm>
    </dsp:sp>
    <dsp:sp modelId="{43050ECD-A3E9-4C47-8FE6-BEA6034E9946}">
      <dsp:nvSpPr>
        <dsp:cNvPr id="0" name=""/>
        <dsp:cNvSpPr/>
      </dsp:nvSpPr>
      <dsp:spPr>
        <a:xfrm>
          <a:off x="0" y="2092710"/>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fr-FR" sz="2200" i="0" kern="1200" dirty="0" smtClean="0">
              <a:solidFill>
                <a:schemeClr val="tx1"/>
              </a:solidFill>
              <a:effectLst/>
              <a:latin typeface="+mn-lt"/>
              <a:ea typeface="+mn-ea"/>
              <a:cs typeface="+mn-cs"/>
            </a:rPr>
            <a:t>Le groupe technique pour le glossaire a examiné diverses modifications possibles de la définition actuelle du glossaire de « surveillance », mais compte tenu des définitions proposées de « surveillance générale » et de « surveillance spécifique », propose finalement une définition qui dit simplement que la surveillance est « la surveillance générale , surveillance spécifique ou une combinaison des deux </a:t>
          </a:r>
          <a:r>
            <a:rPr lang="fr-FR" sz="2000" i="0" kern="1200" dirty="0" smtClean="0">
              <a:solidFill>
                <a:schemeClr val="tx1"/>
              </a:solidFill>
              <a:effectLst/>
              <a:latin typeface="+mn-lt"/>
              <a:ea typeface="+mn-ea"/>
              <a:cs typeface="+mn-cs"/>
            </a:rPr>
            <a:t>»</a:t>
          </a:r>
          <a:endParaRPr lang="en-US" sz="2000" kern="1200" dirty="0"/>
        </a:p>
      </dsp:txBody>
      <dsp:txXfrm>
        <a:off x="0" y="2092710"/>
        <a:ext cx="11310255" cy="28548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42286"/>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l" defTabSz="889000">
            <a:lnSpc>
              <a:spcPct val="90000"/>
            </a:lnSpc>
            <a:spcBef>
              <a:spcPct val="0"/>
            </a:spcBef>
            <a:spcAft>
              <a:spcPct val="35000"/>
            </a:spcAft>
          </a:pPr>
          <a:r>
            <a:rPr lang="en-US" altLang="ja-JP" sz="2000" b="1" kern="1200" dirty="0">
              <a:effectLst>
                <a:outerShdw blurRad="38100" dist="38100" dir="2700000" algn="tl">
                  <a:srgbClr val="000000">
                    <a:alpha val="43137"/>
                  </a:srgbClr>
                </a:outerShdw>
              </a:effectLst>
              <a:latin typeface="Arial" pitchFamily="34" charset="0"/>
              <a:cs typeface="Arial" pitchFamily="34" charset="0"/>
            </a:rPr>
            <a:t>“</a:t>
          </a:r>
          <a:r>
            <a:rPr lang="en-GB" sz="2000" b="1" kern="1200" dirty="0" err="1" smtClean="0">
              <a:effectLst>
                <a:outerShdw blurRad="38100" dist="38100" dir="2700000" algn="tl">
                  <a:srgbClr val="000000">
                    <a:alpha val="43137"/>
                  </a:srgbClr>
                </a:outerShdw>
              </a:effectLst>
            </a:rPr>
            <a:t>Germoplasme</a:t>
          </a:r>
          <a:r>
            <a:rPr lang="en-US" altLang="ja-JP" sz="2000" b="1" kern="1200" dirty="0" smtClean="0">
              <a:effectLst>
                <a:outerShdw blurRad="38100" dist="38100" dir="2700000" algn="tl">
                  <a:srgbClr val="000000">
                    <a:alpha val="43137"/>
                  </a:srgbClr>
                </a:outerShdw>
              </a:effectLst>
              <a:latin typeface="Arial" pitchFamily="34" charset="0"/>
              <a:cs typeface="Arial" pitchFamily="34" charset="0"/>
            </a:rPr>
            <a:t>”: </a:t>
          </a:r>
          <a:endParaRPr lang="en-US" altLang="ja-JP" sz="2000" b="1" kern="1200" dirty="0">
            <a:effectLst>
              <a:outerShdw blurRad="38100" dist="38100" dir="2700000" algn="tl">
                <a:srgbClr val="000000">
                  <a:alpha val="43137"/>
                </a:srgbClr>
              </a:outerShdw>
            </a:effectLst>
            <a:latin typeface="Arial" pitchFamily="34" charset="0"/>
            <a:cs typeface="Arial" pitchFamily="34" charset="0"/>
          </a:endParaRPr>
        </a:p>
        <a:p>
          <a:pPr lvl="0" algn="l" defTabSz="889000">
            <a:lnSpc>
              <a:spcPct val="90000"/>
            </a:lnSpc>
            <a:spcBef>
              <a:spcPct val="0"/>
            </a:spcBef>
            <a:spcAft>
              <a:spcPct val="35000"/>
            </a:spcAft>
          </a:pPr>
          <a:r>
            <a:rPr lang="fr-FR" altLang="ja-JP" sz="2000" b="1" kern="1200" dirty="0" smtClean="0">
              <a:effectLst>
                <a:outerShdw blurRad="38100" dist="38100" dir="2700000" algn="tl">
                  <a:srgbClr val="000000">
                    <a:alpha val="43137"/>
                  </a:srgbClr>
                </a:outerShdw>
              </a:effectLst>
              <a:latin typeface="Arial" pitchFamily="34" charset="0"/>
              <a:cs typeface="Arial" pitchFamily="34" charset="0"/>
            </a:rPr>
            <a:t>« Végétaux destinés </a:t>
          </a:r>
          <a:r>
            <a:rPr lang="fr-FR" altLang="ja-JP" sz="2000" b="1" strike="sngStrike" kern="1200" dirty="0" smtClean="0">
              <a:effectLst>
                <a:outerShdw blurRad="38100" dist="38100" dir="2700000" algn="tl">
                  <a:srgbClr val="000000">
                    <a:alpha val="43137"/>
                  </a:srgbClr>
                </a:outerShdw>
              </a:effectLst>
              <a:latin typeface="Arial" pitchFamily="34" charset="0"/>
              <a:cs typeface="Arial" pitchFamily="34" charset="0"/>
            </a:rPr>
            <a:t>à la plantation </a:t>
          </a:r>
          <a:r>
            <a:rPr lang="fr-FR" altLang="ja-JP" sz="2000" b="0" kern="1200" dirty="0" smtClean="0">
              <a:effectLst>
                <a:outerShdw blurRad="38100" dist="38100" dir="2700000" algn="tl">
                  <a:srgbClr val="000000">
                    <a:alpha val="43137"/>
                  </a:srgbClr>
                </a:outerShdw>
              </a:effectLst>
              <a:latin typeface="Arial" pitchFamily="34" charset="0"/>
              <a:cs typeface="Arial" pitchFamily="34" charset="0"/>
            </a:rPr>
            <a:t>à être utilisés dans des programmes de sélection ou de conservation »</a:t>
          </a:r>
          <a:endParaRPr lang="en-US" sz="2000" b="0" strike="noStrike" kern="1200" dirty="0">
            <a:effectLst>
              <a:outerShdw blurRad="38100" dist="38100" dir="2700000" algn="tl">
                <a:srgbClr val="000000">
                  <a:alpha val="43137"/>
                </a:srgbClr>
              </a:outerShdw>
            </a:effectLst>
          </a:endParaRPr>
        </a:p>
      </dsp:txBody>
      <dsp:txXfrm>
        <a:off x="0" y="42286"/>
        <a:ext cx="11310255" cy="1872000"/>
      </dsp:txXfrm>
    </dsp:sp>
    <dsp:sp modelId="{43050ECD-A3E9-4C47-8FE6-BEA6034E9946}">
      <dsp:nvSpPr>
        <dsp:cNvPr id="0" name=""/>
        <dsp:cNvSpPr/>
      </dsp:nvSpPr>
      <dsp:spPr>
        <a:xfrm>
          <a:off x="0" y="1956572"/>
          <a:ext cx="11310255" cy="3211649"/>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fr-FR" sz="2000" kern="1200" dirty="0" smtClean="0">
              <a:solidFill>
                <a:schemeClr val="tx1"/>
              </a:solidFill>
              <a:effectLst/>
              <a:latin typeface="+mn-lt"/>
              <a:ea typeface="+mn-ea"/>
              <a:cs typeface="+mn-cs"/>
            </a:rPr>
            <a:t>Les « végétaux destinés à la plantation » et le « matériel génétique » sont entrés indépendamment dans le glossaire. La distinction entre les termes dans la pratique n'a pas été examinée de près. Le « </a:t>
          </a:r>
          <a:r>
            <a:rPr lang="fr-FR" sz="2000" kern="1200" dirty="0" err="1" smtClean="0">
              <a:solidFill>
                <a:schemeClr val="tx1"/>
              </a:solidFill>
              <a:effectLst/>
              <a:latin typeface="+mn-lt"/>
              <a:ea typeface="+mn-ea"/>
              <a:cs typeface="+mn-cs"/>
            </a:rPr>
            <a:t>germoplasme</a:t>
          </a:r>
          <a:r>
            <a:rPr lang="fr-FR" sz="2000" kern="1200" dirty="0" smtClean="0">
              <a:solidFill>
                <a:schemeClr val="tx1"/>
              </a:solidFill>
              <a:effectLst/>
              <a:latin typeface="+mn-lt"/>
              <a:ea typeface="+mn-ea"/>
              <a:cs typeface="+mn-cs"/>
            </a:rPr>
            <a:t> » est considéré comme présentant un risque phytosanitaire plus élevé que les autres « végétaux destinés à la plantation », car il peut provenir de plantes sauvages relativement récemment, et les informations sur son éventuelle infestation par des organismes nuisibles peuvent être limitées et basées sur une période d'observation relativement courte.</a:t>
          </a:r>
          <a:endParaRPr lang="en-US" sz="2000" kern="1200" dirty="0"/>
        </a:p>
        <a:p>
          <a:pPr marL="228600" lvl="1" indent="-228600" algn="l" defTabSz="889000">
            <a:lnSpc>
              <a:spcPct val="90000"/>
            </a:lnSpc>
            <a:spcBef>
              <a:spcPct val="0"/>
            </a:spcBef>
            <a:spcAft>
              <a:spcPct val="15000"/>
            </a:spcAft>
            <a:buChar char="••"/>
          </a:pPr>
          <a:r>
            <a:rPr lang="fr-FR" sz="2000" kern="1200" dirty="0">
              <a:solidFill>
                <a:schemeClr val="tx1"/>
              </a:solidFill>
              <a:effectLst/>
              <a:latin typeface="+mn-lt"/>
              <a:ea typeface="+mn-ea"/>
              <a:cs typeface="+mn-cs"/>
            </a:rPr>
            <a:t>La définition du terme « germoplasme » est complètement incluse dans la définition de « végétaux destinés à la plantation »</a:t>
          </a:r>
          <a:endParaRPr lang="en-GB" sz="2000" kern="1200" dirty="0">
            <a:solidFill>
              <a:schemeClr val="tx1"/>
            </a:solidFill>
            <a:effectLst/>
            <a:latin typeface="+mn-lt"/>
            <a:ea typeface="+mn-ea"/>
            <a:cs typeface="+mn-cs"/>
          </a:endParaRPr>
        </a:p>
        <a:p>
          <a:pPr marL="228600" lvl="1" indent="-228600" algn="l" defTabSz="889000">
            <a:lnSpc>
              <a:spcPct val="90000"/>
            </a:lnSpc>
            <a:spcBef>
              <a:spcPct val="0"/>
            </a:spcBef>
            <a:spcAft>
              <a:spcPct val="15000"/>
            </a:spcAft>
            <a:buChar char="••"/>
          </a:pPr>
          <a:r>
            <a:rPr lang="fr-FR" sz="2000" kern="1200" dirty="0">
              <a:solidFill>
                <a:schemeClr val="tx1"/>
              </a:solidFill>
              <a:effectLst/>
              <a:latin typeface="+mn-lt"/>
              <a:ea typeface="+mn-ea"/>
              <a:cs typeface="+mn-cs"/>
            </a:rPr>
            <a:t>Il est donc proposé que la définition révisée du « matériel génétique » fasse référence aux « végétaux destinés à la plantation » et pas seulement aux « végétaux ».</a:t>
          </a:r>
          <a:endParaRPr lang="en-GB" sz="2000" kern="1200" dirty="0">
            <a:solidFill>
              <a:schemeClr val="tx1"/>
            </a:solidFill>
            <a:effectLst/>
            <a:latin typeface="+mn-lt"/>
            <a:ea typeface="+mn-ea"/>
            <a:cs typeface="+mn-cs"/>
          </a:endParaRPr>
        </a:p>
      </dsp:txBody>
      <dsp:txXfrm>
        <a:off x="0" y="1956572"/>
        <a:ext cx="11310255" cy="321164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564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l" defTabSz="889000">
            <a:lnSpc>
              <a:spcPct val="90000"/>
            </a:lnSpc>
            <a:spcBef>
              <a:spcPct val="0"/>
            </a:spcBef>
            <a:spcAft>
              <a:spcPct val="35000"/>
            </a:spcAft>
          </a:pPr>
          <a:r>
            <a:rPr lang="en-US" altLang="ja-JP" sz="2000" b="1" kern="1200" dirty="0">
              <a:effectLst>
                <a:outerShdw blurRad="38100" dist="38100" dir="2700000" algn="tl">
                  <a:srgbClr val="000000">
                    <a:alpha val="43137"/>
                  </a:srgbClr>
                </a:outerShdw>
              </a:effectLst>
              <a:latin typeface="Arial" pitchFamily="34" charset="0"/>
              <a:cs typeface="Arial" pitchFamily="34" charset="0"/>
            </a:rPr>
            <a:t>“</a:t>
          </a:r>
          <a:r>
            <a:rPr lang="en-GB" sz="2000" b="1" kern="1200" dirty="0">
              <a:effectLst>
                <a:outerShdw blurRad="38100" dist="38100" dir="2700000" algn="tl">
                  <a:srgbClr val="000000">
                    <a:alpha val="43137"/>
                  </a:srgbClr>
                </a:outerShdw>
              </a:effectLst>
            </a:rPr>
            <a:t>Emergency measure</a:t>
          </a:r>
          <a:r>
            <a:rPr lang="en-US" altLang="ja-JP" sz="2000" b="1" kern="1200" dirty="0">
              <a:effectLst>
                <a:outerShdw blurRad="38100" dist="38100" dir="2700000" algn="tl">
                  <a:srgbClr val="000000">
                    <a:alpha val="43137"/>
                  </a:srgbClr>
                </a:outerShdw>
              </a:effectLst>
              <a:latin typeface="Arial" pitchFamily="34" charset="0"/>
              <a:cs typeface="Arial" pitchFamily="34" charset="0"/>
            </a:rPr>
            <a:t>”: </a:t>
          </a:r>
        </a:p>
        <a:p>
          <a:pPr lvl="0" algn="l" defTabSz="889000">
            <a:lnSpc>
              <a:spcPct val="90000"/>
            </a:lnSpc>
            <a:spcBef>
              <a:spcPct val="0"/>
            </a:spcBef>
            <a:spcAft>
              <a:spcPct val="35000"/>
            </a:spcAft>
          </a:pPr>
          <a:r>
            <a:rPr lang="en-US" altLang="ja-JP" sz="2000" kern="1200" dirty="0" smtClean="0">
              <a:effectLst>
                <a:outerShdw blurRad="38100" dist="38100" dir="2700000" algn="tl">
                  <a:srgbClr val="000000">
                    <a:alpha val="43137"/>
                  </a:srgbClr>
                </a:outerShdw>
              </a:effectLst>
              <a:latin typeface="Arial" pitchFamily="34" charset="0"/>
              <a:cs typeface="Arial" pitchFamily="34" charset="0"/>
            </a:rPr>
            <a:t>“</a:t>
          </a:r>
          <a:r>
            <a:rPr lang="en-US" altLang="ja-JP" sz="2000" u="sng" kern="1200" dirty="0" smtClean="0">
              <a:effectLst>
                <a:outerShdw blurRad="38100" dist="38100" dir="2700000" algn="tl">
                  <a:srgbClr val="000000">
                    <a:alpha val="43137"/>
                  </a:srgbClr>
                </a:outerShdw>
              </a:effectLst>
              <a:latin typeface="Arial" pitchFamily="34" charset="0"/>
              <a:cs typeface="Arial" pitchFamily="34" charset="0"/>
            </a:rPr>
            <a:t>U</a:t>
          </a:r>
          <a:r>
            <a:rPr lang="en-GB" sz="2000" u="sng" kern="1200" dirty="0" smtClean="0"/>
            <a:t>ne</a:t>
          </a:r>
          <a:r>
            <a:rPr lang="en-GB" sz="2000" kern="1200" dirty="0" smtClean="0"/>
            <a:t> </a:t>
          </a:r>
          <a:r>
            <a:rPr lang="en-GB" sz="2000" b="1" strike="sngStrike" kern="1200" dirty="0" err="1" smtClean="0"/>
            <a:t>une</a:t>
          </a:r>
          <a:r>
            <a:rPr lang="en-GB" sz="2000" b="1" strike="sngStrike" kern="1200" dirty="0" smtClean="0"/>
            <a:t> </a:t>
          </a:r>
          <a:r>
            <a:rPr lang="en-GB" sz="2000" b="1" strike="sngStrike" kern="1200" dirty="0" err="1" smtClean="0"/>
            <a:t>mesure</a:t>
          </a:r>
          <a:r>
            <a:rPr lang="en-GB" sz="2000" b="1" strike="sngStrike" kern="1200" dirty="0" smtClean="0"/>
            <a:t> </a:t>
          </a:r>
          <a:r>
            <a:rPr lang="en-GB" sz="2000" b="1" strike="sngStrike" kern="1200" dirty="0" err="1" smtClean="0"/>
            <a:t>phytosanitaire</a:t>
          </a:r>
          <a:r>
            <a:rPr lang="en-GB" sz="2000" b="1" strike="sngStrike" kern="1200" dirty="0" smtClean="0"/>
            <a:t> </a:t>
          </a:r>
          <a:r>
            <a:rPr lang="en-GB" sz="2000" kern="1200" dirty="0" err="1" smtClean="0"/>
            <a:t>règle</a:t>
          </a:r>
          <a:r>
            <a:rPr lang="en-GB" sz="2000" kern="1200" dirty="0" smtClean="0"/>
            <a:t> </a:t>
          </a:r>
          <a:r>
            <a:rPr lang="en-GB" sz="2000" kern="1200" dirty="0" err="1" smtClean="0"/>
            <a:t>ou</a:t>
          </a:r>
          <a:r>
            <a:rPr lang="en-GB" sz="2000" kern="1200" dirty="0" smtClean="0"/>
            <a:t> </a:t>
          </a:r>
          <a:r>
            <a:rPr lang="en-GB" sz="2000" kern="1200" dirty="0" err="1" smtClean="0"/>
            <a:t>procédure</a:t>
          </a:r>
          <a:r>
            <a:rPr lang="en-GB" sz="2000" kern="1200" dirty="0" smtClean="0"/>
            <a:t> </a:t>
          </a:r>
          <a:r>
            <a:rPr lang="en-GB" sz="2000" kern="1200" dirty="0" err="1" smtClean="0"/>
            <a:t>officielle</a:t>
          </a:r>
          <a:r>
            <a:rPr lang="en-GB" sz="2000" kern="1200" dirty="0" smtClean="0"/>
            <a:t> </a:t>
          </a:r>
          <a:r>
            <a:rPr lang="en-GB" sz="2000" strike="sngStrike" kern="1200" dirty="0" err="1" smtClean="0"/>
            <a:t>établie</a:t>
          </a:r>
          <a:r>
            <a:rPr lang="en-GB" sz="2000" strike="sngStrike" kern="1200" dirty="0" smtClean="0"/>
            <a:t> </a:t>
          </a:r>
          <a:r>
            <a:rPr lang="en-GB" sz="2000" strike="sngStrike" kern="1200" dirty="0" err="1" smtClean="0"/>
            <a:t>d'urgence</a:t>
          </a:r>
          <a:r>
            <a:rPr lang="en-GB" sz="2000" strike="sngStrike" kern="1200" dirty="0" smtClean="0"/>
            <a:t> </a:t>
          </a:r>
          <a:r>
            <a:rPr lang="fr-FR" sz="2000" kern="1200" dirty="0" smtClean="0"/>
            <a:t>introduit pour empêcher l'entrée, l'établissement ou la dissémination d'un organisme nuisible dans une situation phytosanitaire nouvelle ou inattendue non traitée par les mesures phytosanitaires existantes. Une mesure d'urgence peut être ou non une mesure provisoire</a:t>
          </a:r>
          <a:r>
            <a:rPr lang="fr-FR" sz="1800" kern="1200" dirty="0" smtClean="0"/>
            <a:t>.</a:t>
          </a:r>
          <a:endParaRPr lang="en-US" sz="1800" strike="noStrike" kern="1200" dirty="0">
            <a:effectLst>
              <a:outerShdw blurRad="38100" dist="38100" dir="2700000" algn="tl">
                <a:srgbClr val="000000">
                  <a:alpha val="43137"/>
                </a:srgbClr>
              </a:outerShdw>
            </a:effectLst>
          </a:endParaRPr>
        </a:p>
      </dsp:txBody>
      <dsp:txXfrm>
        <a:off x="0" y="15640"/>
        <a:ext cx="11310255" cy="1872000"/>
      </dsp:txXfrm>
    </dsp:sp>
    <dsp:sp modelId="{43050ECD-A3E9-4C47-8FE6-BEA6034E9946}">
      <dsp:nvSpPr>
        <dsp:cNvPr id="0" name=""/>
        <dsp:cNvSpPr/>
      </dsp:nvSpPr>
      <dsp:spPr>
        <a:xfrm>
          <a:off x="0" y="1798977"/>
          <a:ext cx="11310255" cy="3283584"/>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fr-FR" sz="2000" kern="1200" dirty="0" smtClean="0">
              <a:solidFill>
                <a:schemeClr val="tx1"/>
              </a:solidFill>
              <a:effectLst/>
              <a:latin typeface="+mn-lt"/>
              <a:ea typeface="+mn-ea"/>
              <a:cs typeface="+mn-cs"/>
            </a:rPr>
            <a:t>L'utilisation de « mesure phytosanitaire » dans la définition actuelle de « mesure d'urgence » impliquerait qu'une mesure d'urgence ne peut être utilisée qu'en relation avec un organisme nuisible réglementé, ce qui contredit le texte de la Convention (article VII.6) et les NIMP. Une mesure d'urgence peut être appliquée sur la détection d'un organisme nuisible, non encore réglementé mais qui pourrait constituer une menace potentielle</a:t>
          </a:r>
          <a:endParaRPr lang="en-US" sz="2000" kern="1200" dirty="0"/>
        </a:p>
        <a:p>
          <a:pPr marL="228600" lvl="1" indent="-228600" algn="l" defTabSz="889000">
            <a:lnSpc>
              <a:spcPct val="90000"/>
            </a:lnSpc>
            <a:spcBef>
              <a:spcPct val="0"/>
            </a:spcBef>
            <a:spcAft>
              <a:spcPct val="15000"/>
            </a:spcAft>
            <a:buChar char="••"/>
          </a:pPr>
          <a:r>
            <a:rPr lang="fr-FR" sz="2000" kern="1200" dirty="0">
              <a:solidFill>
                <a:schemeClr val="tx1"/>
              </a:solidFill>
              <a:effectLst/>
              <a:latin typeface="+mn-lt"/>
              <a:ea typeface="+mn-ea"/>
              <a:cs typeface="+mn-cs"/>
            </a:rPr>
            <a:t>« Une mesure phytosanitaire établie » est donc remplacée par « Une règle ou procédure officielle introduite pour empêcher l'entrée, l'établissement ou la dissémination d'un organisme nuisible »</a:t>
          </a:r>
          <a:endParaRPr lang="en-GB" sz="2000" kern="1200" dirty="0">
            <a:solidFill>
              <a:schemeClr val="tx1"/>
            </a:solidFill>
            <a:effectLst/>
            <a:latin typeface="+mn-lt"/>
            <a:ea typeface="+mn-ea"/>
            <a:cs typeface="+mn-cs"/>
          </a:endParaRPr>
        </a:p>
        <a:p>
          <a:pPr marL="228600" lvl="1" indent="-228600" algn="l" defTabSz="889000">
            <a:lnSpc>
              <a:spcPct val="90000"/>
            </a:lnSpc>
            <a:spcBef>
              <a:spcPct val="0"/>
            </a:spcBef>
            <a:spcAft>
              <a:spcPct val="15000"/>
            </a:spcAft>
            <a:buChar char="••"/>
          </a:pPr>
          <a:r>
            <a:rPr lang="fr-FR" sz="2000" kern="1200" dirty="0">
              <a:solidFill>
                <a:schemeClr val="tx1"/>
              </a:solidFill>
              <a:effectLst/>
              <a:latin typeface="+mn-lt"/>
              <a:ea typeface="+mn-ea"/>
              <a:cs typeface="+mn-cs"/>
            </a:rPr>
            <a:t>L'utilisation de « mesures d'urgence » dans les NIMP adoptées est liée à une situation phytosanitaire nouvelle ou inattendue. L'ajout de « non traité par les mesures phytosanitaires existantes » clarifie que la situation est critique d'un point de vue phytosanitaire et doit être traitée</a:t>
          </a:r>
          <a:endParaRPr lang="en-GB" sz="2000" kern="1200" dirty="0">
            <a:solidFill>
              <a:schemeClr val="tx1"/>
            </a:solidFill>
            <a:effectLst/>
            <a:latin typeface="+mn-lt"/>
            <a:ea typeface="+mn-ea"/>
            <a:cs typeface="+mn-cs"/>
          </a:endParaRPr>
        </a:p>
      </dsp:txBody>
      <dsp:txXfrm>
        <a:off x="0" y="1798977"/>
        <a:ext cx="11310255" cy="3283584"/>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02/07/2021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02/07/2021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6514">
              <a:spcAft>
                <a:spcPts val="600"/>
              </a:spcAft>
            </a:pPr>
            <a:r>
              <a:rPr lang="en-US" altLang="ja-JP" sz="1000" dirty="0"/>
              <a:t>The Glossary is constantly being updated. This can involve additions, revisions or deletions.</a:t>
            </a:r>
          </a:p>
          <a:p>
            <a:pPr indent="-456514">
              <a:spcAft>
                <a:spcPts val="600"/>
              </a:spcAft>
            </a:pPr>
            <a:r>
              <a:rPr lang="en-US" altLang="ja-JP" sz="1000" dirty="0"/>
              <a:t>Because of this, make sure you only use the latest version of the Glossary! Available on IPP, under adopted standards page: https://www.ippc.int/en/core-activities/standards-setting/ispms/ .</a:t>
            </a:r>
          </a:p>
          <a:p>
            <a:pPr indent="-456514">
              <a:spcAft>
                <a:spcPts val="600"/>
              </a:spcAft>
            </a:pPr>
            <a:r>
              <a:rPr lang="en-US" altLang="ja-JP" sz="1000" dirty="0">
                <a:solidFill>
                  <a:srgbClr val="FF0000"/>
                </a:solidFill>
              </a:rPr>
              <a:t>In the Draft 2021 Amendments to ISPM 5, the proposals are</a:t>
            </a:r>
            <a:r>
              <a:rPr lang="en-US" altLang="ja-JP" sz="1000" baseline="0" dirty="0">
                <a:solidFill>
                  <a:schemeClr val="tx1"/>
                </a:solidFill>
              </a:rPr>
              <a:t> </a:t>
            </a:r>
            <a:r>
              <a:rPr lang="en-US" altLang="ja-JP" sz="1000" dirty="0"/>
              <a:t>3 additions, 3 revisions and 1 deletion. </a:t>
            </a:r>
            <a:endParaRPr lang="en-US" altLang="ja-JP" sz="1000" dirty="0">
              <a:solidFill>
                <a:srgbClr val="FF0000"/>
              </a:solidFill>
            </a:endParaRPr>
          </a:p>
          <a:p>
            <a:pPr indent="-456514">
              <a:spcAft>
                <a:spcPts val="600"/>
              </a:spcAft>
            </a:pPr>
            <a:r>
              <a:rPr lang="en-US" altLang="ja-JP" sz="1000" dirty="0">
                <a:solidFill>
                  <a:srgbClr val="FF0000"/>
                </a:solidFill>
              </a:rPr>
              <a:t>The Technical Panel for the Glossary (TPG)</a:t>
            </a:r>
            <a:r>
              <a:rPr lang="en-US" altLang="ja-JP" sz="1000" baseline="0" dirty="0">
                <a:solidFill>
                  <a:srgbClr val="FF0000"/>
                </a:solidFill>
              </a:rPr>
              <a:t> proposed the 2021 amendments at its January 2021 virtual meeting.</a:t>
            </a:r>
          </a:p>
          <a:p>
            <a:pPr indent="-456514">
              <a:spcAft>
                <a:spcPts val="600"/>
              </a:spcAft>
            </a:pPr>
            <a:r>
              <a:rPr lang="en-US" altLang="ja-JP" sz="1000" dirty="0">
                <a:solidFill>
                  <a:srgbClr val="FF0000"/>
                </a:solidFill>
              </a:rPr>
              <a:t>The Standards Committee (SC) revised </a:t>
            </a:r>
            <a:r>
              <a:rPr lang="en-US" altLang="ja-JP" sz="1000" baseline="0" dirty="0">
                <a:solidFill>
                  <a:srgbClr val="FF0000"/>
                </a:solidFill>
              </a:rPr>
              <a:t>the 2021 amendments via the Online Comment System and </a:t>
            </a:r>
            <a:r>
              <a:rPr lang="en-US" altLang="ja-JP" sz="1000" dirty="0">
                <a:solidFill>
                  <a:srgbClr val="FF0000"/>
                </a:solidFill>
              </a:rPr>
              <a:t>approved them </a:t>
            </a:r>
            <a:r>
              <a:rPr lang="en-US" altLang="ja-JP" sz="1000" baseline="0" dirty="0">
                <a:solidFill>
                  <a:srgbClr val="FF0000"/>
                </a:solidFill>
              </a:rPr>
              <a:t>for first consultation at its May 2021 virtual meeting.</a:t>
            </a: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2</a:t>
            </a:fld>
            <a:endParaRPr lang="en-US" altLang="en-US"/>
          </a:p>
        </p:txBody>
      </p:sp>
    </p:spTree>
    <p:extLst>
      <p:ext uri="{BB962C8B-B14F-4D97-AF65-F5344CB8AC3E}">
        <p14:creationId xmlns:p14="http://schemas.microsoft.com/office/powerpoint/2010/main" val="1217099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use of “</a:t>
            </a:r>
            <a:r>
              <a:rPr lang="en-US" sz="1000" i="1" kern="1200" dirty="0">
                <a:solidFill>
                  <a:schemeClr val="tx1"/>
                </a:solidFill>
                <a:effectLst/>
                <a:latin typeface="+mn-lt"/>
                <a:ea typeface="+mn-ea"/>
                <a:cs typeface="+mn-cs"/>
              </a:rPr>
              <a:t>emergency measure</a:t>
            </a:r>
            <a:r>
              <a:rPr lang="en-US" sz="1000" kern="1200" dirty="0">
                <a:solidFill>
                  <a:schemeClr val="tx1"/>
                </a:solidFill>
                <a:effectLst/>
                <a:latin typeface="+mn-lt"/>
                <a:ea typeface="+mn-ea"/>
                <a:cs typeface="+mn-cs"/>
              </a:rPr>
              <a:t>” in adopted ISPMs is in relation to a new or unexpected phytosanitary situation:</a:t>
            </a:r>
          </a:p>
          <a:p>
            <a:pPr marL="171450" lvl="0" indent="-171450">
              <a:buFontTx/>
              <a:buChar char="-"/>
            </a:pPr>
            <a:r>
              <a:rPr lang="en-GB" sz="1000" kern="1200" dirty="0">
                <a:solidFill>
                  <a:schemeClr val="tx1"/>
                </a:solidFill>
                <a:effectLst/>
                <a:latin typeface="+mn-lt"/>
                <a:ea typeface="+mn-ea"/>
                <a:cs typeface="+mn-cs"/>
              </a:rPr>
              <a:t>A </a:t>
            </a:r>
            <a:r>
              <a:rPr lang="en-GB" sz="1000" i="1" kern="1200" dirty="0">
                <a:solidFill>
                  <a:schemeClr val="tx1"/>
                </a:solidFill>
                <a:effectLst/>
                <a:latin typeface="+mn-lt"/>
                <a:ea typeface="+mn-ea"/>
                <a:cs typeface="+mn-cs"/>
              </a:rPr>
              <a:t>new</a:t>
            </a:r>
            <a:r>
              <a:rPr lang="en-GB" sz="1000" kern="1200" dirty="0">
                <a:solidFill>
                  <a:schemeClr val="tx1"/>
                </a:solidFill>
                <a:effectLst/>
                <a:latin typeface="+mn-lt"/>
                <a:ea typeface="+mn-ea"/>
                <a:cs typeface="+mn-cs"/>
              </a:rPr>
              <a:t> phytosanitary situation results when a pest, not listed as a regulated pest, may require an emergency action because it has not been previously assessed. At the time of interception, it may be categorized as a regulated pest on a preliminary basis because the NPPO has a cause to believe it poses a pest risk. </a:t>
            </a:r>
            <a:endParaRPr lang="fr-FR" sz="1000" kern="1200" dirty="0">
              <a:solidFill>
                <a:schemeClr val="tx1"/>
              </a:solidFill>
              <a:effectLst/>
              <a:latin typeface="+mn-lt"/>
              <a:ea typeface="+mn-ea"/>
              <a:cs typeface="+mn-cs"/>
            </a:endParaRPr>
          </a:p>
          <a:p>
            <a:pPr marL="171450" lvl="0" indent="-171450">
              <a:buFontTx/>
              <a:buChar char="-"/>
            </a:pPr>
            <a:r>
              <a:rPr lang="en-GB" sz="1000" kern="1200" dirty="0">
                <a:solidFill>
                  <a:schemeClr val="tx1"/>
                </a:solidFill>
                <a:effectLst/>
                <a:latin typeface="+mn-lt"/>
                <a:ea typeface="+mn-ea"/>
                <a:cs typeface="+mn-cs"/>
              </a:rPr>
              <a:t>An </a:t>
            </a:r>
            <a:r>
              <a:rPr lang="en-GB" sz="1000" i="1" kern="1200" dirty="0">
                <a:solidFill>
                  <a:schemeClr val="tx1"/>
                </a:solidFill>
                <a:effectLst/>
                <a:latin typeface="+mn-lt"/>
                <a:ea typeface="+mn-ea"/>
                <a:cs typeface="+mn-cs"/>
              </a:rPr>
              <a:t>unexpected</a:t>
            </a:r>
            <a:r>
              <a:rPr lang="en-GB" sz="1000" kern="1200" dirty="0">
                <a:solidFill>
                  <a:schemeClr val="tx1"/>
                </a:solidFill>
                <a:effectLst/>
                <a:latin typeface="+mn-lt"/>
                <a:ea typeface="+mn-ea"/>
                <a:cs typeface="+mn-cs"/>
              </a:rPr>
              <a:t> phytosanitary situation may arise when a pest, although regulated, is detected in an imported consignment and has not been listed or otherwise specified because it was not anticipated for the origin, commodity or circumstances for which the list or phytosanitary measure was developed, or is detected in an area and needs to be prevented from establishing or spreading following its recent entry;</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use of “</a:t>
            </a:r>
            <a:r>
              <a:rPr lang="en-US" sz="1000" i="1" kern="1200" dirty="0">
                <a:solidFill>
                  <a:schemeClr val="tx1"/>
                </a:solidFill>
                <a:effectLst/>
                <a:latin typeface="+mn-lt"/>
                <a:ea typeface="+mn-ea"/>
                <a:cs typeface="+mn-cs"/>
              </a:rPr>
              <a:t>phytosanitary measure</a:t>
            </a:r>
            <a:r>
              <a:rPr lang="en-US" sz="1000" kern="1200" dirty="0">
                <a:solidFill>
                  <a:schemeClr val="tx1"/>
                </a:solidFill>
                <a:effectLst/>
                <a:latin typeface="+mn-lt"/>
                <a:ea typeface="+mn-ea"/>
                <a:cs typeface="+mn-cs"/>
              </a:rPr>
              <a:t>” in the current definition of “</a:t>
            </a:r>
            <a:r>
              <a:rPr lang="en-US" sz="1000" i="1" kern="1200" dirty="0">
                <a:solidFill>
                  <a:schemeClr val="tx1"/>
                </a:solidFill>
                <a:effectLst/>
                <a:latin typeface="+mn-lt"/>
                <a:ea typeface="+mn-ea"/>
                <a:cs typeface="+mn-cs"/>
              </a:rPr>
              <a:t>emergency measure</a:t>
            </a:r>
            <a:r>
              <a:rPr lang="en-US" sz="1000" kern="1200" dirty="0">
                <a:solidFill>
                  <a:schemeClr val="tx1"/>
                </a:solidFill>
                <a:effectLst/>
                <a:latin typeface="+mn-lt"/>
                <a:ea typeface="+mn-ea"/>
                <a:cs typeface="+mn-cs"/>
              </a:rPr>
              <a:t>” would imply that an emergency measure can only be used in relation to a regulated pest. However, this current definition contradicts the Convention text (Article VII.6), section 2.11 of ISPM 1, section 4.2 of ISPM 13 and section 5.1.6.2 of ISPM 20. In all these instances, emergency action/measure can be taken/applied on the detection of a pest, not regulated yet but that could pose a potential threat;</a:t>
            </a: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a:t>
            </a:r>
            <a:r>
              <a:rPr lang="en-US" sz="1000" i="1" kern="1200" dirty="0">
                <a:solidFill>
                  <a:schemeClr val="tx1"/>
                </a:solidFill>
                <a:effectLst/>
                <a:latin typeface="+mn-lt"/>
                <a:ea typeface="+mn-ea"/>
                <a:cs typeface="+mn-cs"/>
              </a:rPr>
              <a:t>Phytosanitary measure</a:t>
            </a:r>
            <a:r>
              <a:rPr lang="en-US" sz="1000" kern="1200" dirty="0">
                <a:solidFill>
                  <a:schemeClr val="tx1"/>
                </a:solidFill>
                <a:effectLst/>
                <a:latin typeface="+mn-lt"/>
                <a:ea typeface="+mn-ea"/>
                <a:cs typeface="+mn-cs"/>
              </a:rPr>
              <a:t>” is replaced with “</a:t>
            </a:r>
            <a:r>
              <a:rPr lang="en-US" sz="1000" i="1" kern="1200" dirty="0">
                <a:solidFill>
                  <a:schemeClr val="tx1"/>
                </a:solidFill>
                <a:effectLst/>
                <a:latin typeface="+mn-lt"/>
                <a:ea typeface="+mn-ea"/>
                <a:cs typeface="+mn-cs"/>
              </a:rPr>
              <a:t>official rule or procedure</a:t>
            </a:r>
            <a:r>
              <a:rPr lang="en-US" sz="1000" kern="1200" dirty="0">
                <a:solidFill>
                  <a:schemeClr val="tx1"/>
                </a:solidFill>
                <a:effectLst/>
                <a:latin typeface="+mn-lt"/>
                <a:ea typeface="+mn-ea"/>
                <a:cs typeface="+mn-cs"/>
              </a:rPr>
              <a:t>” as a rule encompasses legislation, regulation, statute, etc., and procedure indicates a method or process; furthermore, the rule or procedure is official as it is established, authorized or performed by the NPPO;</a:t>
            </a: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a:t>
            </a:r>
            <a:r>
              <a:rPr lang="en-US" sz="1000" i="1" kern="1200" dirty="0">
                <a:solidFill>
                  <a:schemeClr val="tx1"/>
                </a:solidFill>
                <a:effectLst/>
                <a:latin typeface="+mn-lt"/>
                <a:ea typeface="+mn-ea"/>
                <a:cs typeface="+mn-cs"/>
              </a:rPr>
              <a:t>Established</a:t>
            </a:r>
            <a:r>
              <a:rPr lang="en-US" sz="1000" kern="1200" dirty="0">
                <a:solidFill>
                  <a:schemeClr val="tx1"/>
                </a:solidFill>
                <a:effectLst/>
                <a:latin typeface="+mn-lt"/>
                <a:ea typeface="+mn-ea"/>
                <a:cs typeface="+mn-cs"/>
              </a:rPr>
              <a:t>” is replaced with “</a:t>
            </a:r>
            <a:r>
              <a:rPr lang="en-US" sz="1000" i="1" kern="1200" dirty="0">
                <a:solidFill>
                  <a:schemeClr val="tx1"/>
                </a:solidFill>
                <a:effectLst/>
                <a:latin typeface="+mn-lt"/>
                <a:ea typeface="+mn-ea"/>
                <a:cs typeface="+mn-cs"/>
              </a:rPr>
              <a:t>introduced</a:t>
            </a:r>
            <a:r>
              <a:rPr lang="en-US" sz="1000" kern="1200" dirty="0">
                <a:solidFill>
                  <a:schemeClr val="tx1"/>
                </a:solidFill>
                <a:effectLst/>
                <a:latin typeface="+mn-lt"/>
                <a:ea typeface="+mn-ea"/>
                <a:cs typeface="+mn-cs"/>
              </a:rPr>
              <a:t>” to emphasize the rapid or quick response to address the urgent situation;</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text “</a:t>
            </a:r>
            <a:r>
              <a:rPr lang="en-US" sz="1000" i="1" kern="1200" dirty="0">
                <a:solidFill>
                  <a:schemeClr val="tx1"/>
                </a:solidFill>
                <a:effectLst/>
                <a:latin typeface="+mn-lt"/>
                <a:ea typeface="+mn-ea"/>
                <a:cs typeface="+mn-cs"/>
              </a:rPr>
              <a:t>to prevent the entry, establishment or spread of a pest</a:t>
            </a:r>
            <a:r>
              <a:rPr lang="en-US" sz="1000" kern="1200" dirty="0">
                <a:solidFill>
                  <a:schemeClr val="tx1"/>
                </a:solidFill>
                <a:effectLst/>
                <a:latin typeface="+mn-lt"/>
                <a:ea typeface="+mn-ea"/>
                <a:cs typeface="+mn-cs"/>
              </a:rPr>
              <a:t>” is inserted to replace “</a:t>
            </a:r>
            <a:r>
              <a:rPr lang="en-US" sz="1000" i="1" kern="1200" dirty="0">
                <a:solidFill>
                  <a:schemeClr val="tx1"/>
                </a:solidFill>
                <a:effectLst/>
                <a:latin typeface="+mn-lt"/>
                <a:ea typeface="+mn-ea"/>
                <a:cs typeface="+mn-cs"/>
              </a:rPr>
              <a:t>phytosanitary</a:t>
            </a:r>
            <a:r>
              <a:rPr lang="en-US" sz="1000" kern="1200" dirty="0">
                <a:solidFill>
                  <a:schemeClr val="tx1"/>
                </a:solidFill>
                <a:effectLst/>
                <a:latin typeface="+mn-lt"/>
                <a:ea typeface="+mn-ea"/>
                <a:cs typeface="+mn-cs"/>
              </a:rPr>
              <a:t>” and thus allows the deletion of “</a:t>
            </a:r>
            <a:r>
              <a:rPr lang="en-US" sz="1000" i="1" kern="1200" dirty="0">
                <a:solidFill>
                  <a:schemeClr val="tx1"/>
                </a:solidFill>
                <a:effectLst/>
                <a:latin typeface="+mn-lt"/>
                <a:ea typeface="+mn-ea"/>
                <a:cs typeface="+mn-cs"/>
              </a:rPr>
              <a:t>phytosanitary measure</a:t>
            </a:r>
            <a:r>
              <a:rPr lang="en-US" sz="1000" kern="1200" dirty="0">
                <a:solidFill>
                  <a:schemeClr val="tx1"/>
                </a:solidFill>
                <a:effectLst/>
                <a:latin typeface="+mn-lt"/>
                <a:ea typeface="+mn-ea"/>
                <a:cs typeface="+mn-cs"/>
              </a:rPr>
              <a:t>”; it qualifies the phytosanitary nature of the situation and the intent of the rule or procedure;</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text “</a:t>
            </a:r>
            <a:r>
              <a:rPr lang="en-US" sz="1000" i="1" kern="1200" dirty="0">
                <a:solidFill>
                  <a:schemeClr val="tx1"/>
                </a:solidFill>
                <a:effectLst/>
                <a:latin typeface="+mn-lt"/>
                <a:ea typeface="+mn-ea"/>
                <a:cs typeface="+mn-cs"/>
              </a:rPr>
              <a:t>not addressed by existing phytosanitary measures</a:t>
            </a:r>
            <a:r>
              <a:rPr lang="en-US" sz="1000" kern="1200" dirty="0">
                <a:solidFill>
                  <a:schemeClr val="tx1"/>
                </a:solidFill>
                <a:effectLst/>
                <a:latin typeface="+mn-lt"/>
                <a:ea typeface="+mn-ea"/>
                <a:cs typeface="+mn-cs"/>
              </a:rPr>
              <a:t>” clarifies that the situation is critical from a phytosanitary standpoint and needs to be addressed. </a:t>
            </a:r>
            <a:endParaRPr lang="fr-FR"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11</a:t>
            </a:fld>
            <a:endParaRPr lang="en-US" altLang="en-US"/>
          </a:p>
        </p:txBody>
      </p:sp>
    </p:spTree>
    <p:extLst>
      <p:ext uri="{BB962C8B-B14F-4D97-AF65-F5344CB8AC3E}">
        <p14:creationId xmlns:p14="http://schemas.microsoft.com/office/powerpoint/2010/main" val="1006981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The term “</a:t>
            </a:r>
            <a:r>
              <a:rPr lang="en-US" sz="1200" i="1" kern="1200" dirty="0">
                <a:solidFill>
                  <a:schemeClr val="tx1"/>
                </a:solidFill>
                <a:effectLst/>
                <a:latin typeface="+mn-lt"/>
                <a:ea typeface="+mn-ea"/>
                <a:cs typeface="+mn-cs"/>
              </a:rPr>
              <a:t>phytosanitary regulation</a:t>
            </a:r>
            <a:r>
              <a:rPr lang="en-US" sz="1200" i="0" kern="1200" dirty="0">
                <a:solidFill>
                  <a:schemeClr val="tx1"/>
                </a:solidFill>
                <a:effectLst/>
                <a:latin typeface="+mn-lt"/>
                <a:ea typeface="+mn-ea"/>
                <a:cs typeface="+mn-cs"/>
              </a:rPr>
              <a:t>” is replaced by “</a:t>
            </a:r>
            <a:r>
              <a:rPr lang="en-US" sz="1200" i="1" kern="1200" dirty="0">
                <a:solidFill>
                  <a:schemeClr val="tx1"/>
                </a:solidFill>
                <a:effectLst/>
                <a:latin typeface="+mn-lt"/>
                <a:ea typeface="+mn-ea"/>
                <a:cs typeface="+mn-cs"/>
              </a:rPr>
              <a:t>temporary official rule</a:t>
            </a:r>
            <a:r>
              <a:rPr lang="en-US" sz="1200" i="0" kern="1200" dirty="0">
                <a:solidFill>
                  <a:schemeClr val="tx1"/>
                </a:solidFill>
                <a:effectLst/>
                <a:latin typeface="+mn-lt"/>
                <a:ea typeface="+mn-ea"/>
                <a:cs typeface="+mn-cs"/>
              </a:rPr>
              <a:t>” in order to emphasize that a provisional measure is temporary in nature; rule encompasses legislation, regulation, statute, etc.; furthermore, the rule or procedure is official as it is established, authorized or performed by the NPPO; </a:t>
            </a:r>
            <a:endParaRPr lang="fr-FR" sz="120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The text “</a:t>
            </a:r>
            <a:r>
              <a:rPr lang="en-US" sz="1200" i="1" kern="1200" dirty="0">
                <a:solidFill>
                  <a:schemeClr val="tx1"/>
                </a:solidFill>
                <a:effectLst/>
                <a:latin typeface="+mn-lt"/>
                <a:ea typeface="+mn-ea"/>
                <a:cs typeface="+mn-cs"/>
              </a:rPr>
              <a:t>to prevent the entry, establishment or spread of a pest</a:t>
            </a:r>
            <a:r>
              <a:rPr lang="en-US" sz="1200" i="0" kern="1200" dirty="0">
                <a:solidFill>
                  <a:schemeClr val="tx1"/>
                </a:solidFill>
                <a:effectLst/>
                <a:latin typeface="+mn-lt"/>
                <a:ea typeface="+mn-ea"/>
                <a:cs typeface="+mn-cs"/>
              </a:rPr>
              <a:t>” further enables the deletion of “</a:t>
            </a:r>
            <a:r>
              <a:rPr lang="en-US" sz="1200" i="1" kern="1200" dirty="0">
                <a:solidFill>
                  <a:schemeClr val="tx1"/>
                </a:solidFill>
                <a:effectLst/>
                <a:latin typeface="+mn-lt"/>
                <a:ea typeface="+mn-ea"/>
                <a:cs typeface="+mn-cs"/>
              </a:rPr>
              <a:t>phytosanitary regulation</a:t>
            </a:r>
            <a:r>
              <a:rPr lang="en-US" sz="1200" i="0" kern="1200" dirty="0">
                <a:solidFill>
                  <a:schemeClr val="tx1"/>
                </a:solidFill>
                <a:effectLst/>
                <a:latin typeface="+mn-lt"/>
                <a:ea typeface="+mn-ea"/>
                <a:cs typeface="+mn-cs"/>
              </a:rPr>
              <a:t>” and qualifies the phytosanitary nature and intent of the rule or procedure;</a:t>
            </a:r>
            <a:endParaRPr lang="fr-FR" sz="120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The term “</a:t>
            </a:r>
            <a:r>
              <a:rPr lang="en-US" sz="1200" i="1" kern="1200" dirty="0">
                <a:solidFill>
                  <a:schemeClr val="tx1"/>
                </a:solidFill>
                <a:effectLst/>
                <a:latin typeface="+mn-lt"/>
                <a:ea typeface="+mn-ea"/>
                <a:cs typeface="+mn-cs"/>
              </a:rPr>
              <a:t>established</a:t>
            </a:r>
            <a:r>
              <a:rPr lang="en-US" sz="1200" i="0" kern="1200" dirty="0">
                <a:solidFill>
                  <a:schemeClr val="tx1"/>
                </a:solidFill>
                <a:effectLst/>
                <a:latin typeface="+mn-lt"/>
                <a:ea typeface="+mn-ea"/>
                <a:cs typeface="+mn-cs"/>
              </a:rPr>
              <a:t>” is replaced by “</a:t>
            </a:r>
            <a:r>
              <a:rPr lang="en-US" sz="1200" i="1" kern="1200" dirty="0">
                <a:solidFill>
                  <a:schemeClr val="tx1"/>
                </a:solidFill>
                <a:effectLst/>
                <a:latin typeface="+mn-lt"/>
                <a:ea typeface="+mn-ea"/>
                <a:cs typeface="+mn-cs"/>
              </a:rPr>
              <a:t>set up</a:t>
            </a:r>
            <a:r>
              <a:rPr lang="en-US" sz="1200" i="0" kern="1200" dirty="0">
                <a:solidFill>
                  <a:schemeClr val="tx1"/>
                </a:solidFill>
                <a:effectLst/>
                <a:latin typeface="+mn-lt"/>
                <a:ea typeface="+mn-ea"/>
                <a:cs typeface="+mn-cs"/>
              </a:rPr>
              <a:t>” in order to further support the temporary nature of the measure; “established” would indicate that a rule is set up on a permanent basis, which is not the case for the provisional measure.</a:t>
            </a:r>
            <a:endParaRPr lang="fr-FR"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12</a:t>
            </a:fld>
            <a:endParaRPr lang="en-US" altLang="en-US"/>
          </a:p>
        </p:txBody>
      </p:sp>
    </p:spTree>
    <p:extLst>
      <p:ext uri="{BB962C8B-B14F-4D97-AF65-F5344CB8AC3E}">
        <p14:creationId xmlns:p14="http://schemas.microsoft.com/office/powerpoint/2010/main" val="121412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Through Article VII.2f of the Convention and the definition of ‘</a:t>
            </a:r>
            <a:r>
              <a:rPr lang="en-US" sz="1200" i="1" kern="1200" dirty="0">
                <a:solidFill>
                  <a:schemeClr val="tx1"/>
                </a:solidFill>
                <a:effectLst/>
                <a:latin typeface="+mn-lt"/>
                <a:ea typeface="+mn-ea"/>
                <a:cs typeface="+mn-cs"/>
              </a:rPr>
              <a:t>compliance procedure (for a consignment)</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the terms ‘</a:t>
            </a:r>
            <a:r>
              <a:rPr lang="en-US" sz="1200" i="1" kern="1200" dirty="0">
                <a:solidFill>
                  <a:schemeClr val="tx1"/>
                </a:solidFill>
                <a:effectLst/>
                <a:latin typeface="+mn-lt"/>
                <a:ea typeface="+mn-ea"/>
                <a:cs typeface="+mn-cs"/>
              </a:rPr>
              <a:t>compliance</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non-compliance</a:t>
            </a:r>
            <a:r>
              <a:rPr lang="en-US" sz="1200" kern="1200" dirty="0">
                <a:solidFill>
                  <a:schemeClr val="tx1"/>
                </a:solidFill>
                <a:effectLst/>
                <a:latin typeface="+mn-lt"/>
                <a:ea typeface="+mn-ea"/>
                <a:cs typeface="+mn-cs"/>
              </a:rPr>
              <a:t>’ are linked with consignments, and the ‘General recommendations on use of terms in ISPMs’ stipulates ‘</a:t>
            </a:r>
            <a:r>
              <a:rPr lang="en-US" sz="1200" i="1" kern="1200" dirty="0">
                <a:solidFill>
                  <a:schemeClr val="tx1"/>
                </a:solidFill>
                <a:effectLst/>
                <a:latin typeface="+mn-lt"/>
                <a:ea typeface="+mn-ea"/>
                <a:cs typeface="+mn-cs"/>
              </a:rPr>
              <a:t>conformity</a:t>
            </a:r>
            <a:r>
              <a:rPr lang="en-US" sz="1200" kern="1200" dirty="0">
                <a:solidFill>
                  <a:schemeClr val="tx1"/>
                </a:solidFill>
                <a:effectLst/>
                <a:latin typeface="+mn-lt"/>
                <a:ea typeface="+mn-ea"/>
                <a:cs typeface="+mn-cs"/>
              </a:rPr>
              <a:t>’ be used in other cases. As </a:t>
            </a:r>
            <a:r>
              <a:rPr lang="en-US" sz="1200" i="1" kern="1200" dirty="0">
                <a:solidFill>
                  <a:schemeClr val="tx1"/>
                </a:solidFill>
                <a:effectLst/>
                <a:latin typeface="+mn-lt"/>
                <a:ea typeface="+mn-ea"/>
                <a:cs typeface="+mn-cs"/>
              </a:rPr>
              <a:t>inspection</a:t>
            </a:r>
            <a:r>
              <a:rPr lang="en-US" sz="1200" kern="1200" dirty="0">
                <a:solidFill>
                  <a:schemeClr val="tx1"/>
                </a:solidFill>
                <a:effectLst/>
                <a:latin typeface="+mn-lt"/>
                <a:ea typeface="+mn-ea"/>
                <a:cs typeface="+mn-cs"/>
              </a:rPr>
              <a:t> has a broader scope than only consignments, ‘</a:t>
            </a:r>
            <a:r>
              <a:rPr lang="en-US" sz="1200" i="1" kern="1200" dirty="0">
                <a:solidFill>
                  <a:schemeClr val="tx1"/>
                </a:solidFill>
                <a:effectLst/>
                <a:latin typeface="+mn-lt"/>
                <a:ea typeface="+mn-ea"/>
                <a:cs typeface="+mn-cs"/>
              </a:rPr>
              <a:t>compliance</a:t>
            </a:r>
            <a:r>
              <a:rPr lang="en-US" sz="1200" kern="1200" dirty="0">
                <a:solidFill>
                  <a:schemeClr val="tx1"/>
                </a:solidFill>
                <a:effectLst/>
                <a:latin typeface="+mn-lt"/>
                <a:ea typeface="+mn-ea"/>
                <a:cs typeface="+mn-cs"/>
              </a:rPr>
              <a:t>’ is therefore substituted by ‘</a:t>
            </a:r>
            <a:r>
              <a:rPr lang="en-US" sz="1200" i="1" kern="1200" dirty="0">
                <a:solidFill>
                  <a:schemeClr val="tx1"/>
                </a:solidFill>
                <a:effectLst/>
                <a:latin typeface="+mn-lt"/>
                <a:ea typeface="+mn-ea"/>
                <a:cs typeface="+mn-cs"/>
              </a:rPr>
              <a:t>conformity</a:t>
            </a:r>
            <a:r>
              <a:rPr lang="en-US"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word ‘</a:t>
            </a:r>
            <a:r>
              <a:rPr lang="en-US" sz="1200" i="1" kern="1200" dirty="0">
                <a:solidFill>
                  <a:schemeClr val="tx1"/>
                </a:solidFill>
                <a:effectLst/>
                <a:latin typeface="+mn-lt"/>
                <a:ea typeface="+mn-ea"/>
                <a:cs typeface="+mn-cs"/>
              </a:rPr>
              <a:t>determine</a:t>
            </a:r>
            <a:r>
              <a:rPr lang="en-US" sz="1200" kern="1200" dirty="0">
                <a:solidFill>
                  <a:schemeClr val="tx1"/>
                </a:solidFill>
                <a:effectLst/>
                <a:latin typeface="+mn-lt"/>
                <a:ea typeface="+mn-ea"/>
                <a:cs typeface="+mn-cs"/>
              </a:rPr>
              <a:t>’ is substituted by ‘</a:t>
            </a:r>
            <a:r>
              <a:rPr lang="en-US" sz="1200" i="1" kern="1200" dirty="0">
                <a:solidFill>
                  <a:schemeClr val="tx1"/>
                </a:solidFill>
                <a:effectLst/>
                <a:latin typeface="+mn-lt"/>
                <a:ea typeface="+mn-ea"/>
                <a:cs typeface="+mn-cs"/>
              </a:rPr>
              <a:t>check</a:t>
            </a:r>
            <a:r>
              <a:rPr lang="en-US" sz="1200" kern="1200" dirty="0">
                <a:solidFill>
                  <a:schemeClr val="tx1"/>
                </a:solidFill>
                <a:effectLst/>
                <a:latin typeface="+mn-lt"/>
                <a:ea typeface="+mn-ea"/>
                <a:cs typeface="+mn-cs"/>
              </a:rPr>
              <a:t>’ to reflect the change from ‘</a:t>
            </a:r>
            <a:r>
              <a:rPr lang="en-US" sz="1200" i="1" kern="1200" dirty="0">
                <a:solidFill>
                  <a:schemeClr val="tx1"/>
                </a:solidFill>
                <a:effectLst/>
                <a:latin typeface="+mn-lt"/>
                <a:ea typeface="+mn-ea"/>
                <a:cs typeface="+mn-cs"/>
              </a:rPr>
              <a:t>compliance</a:t>
            </a:r>
            <a:r>
              <a:rPr lang="en-US" sz="1200" kern="1200" dirty="0">
                <a:solidFill>
                  <a:schemeClr val="tx1"/>
                </a:solidFill>
                <a:effectLst/>
                <a:latin typeface="+mn-lt"/>
                <a:ea typeface="+mn-ea"/>
                <a:cs typeface="+mn-cs"/>
              </a:rPr>
              <a:t>’ to ‘</a:t>
            </a:r>
            <a:r>
              <a:rPr lang="en-US" sz="1200" i="1" kern="1200" dirty="0">
                <a:solidFill>
                  <a:schemeClr val="tx1"/>
                </a:solidFill>
                <a:effectLst/>
                <a:latin typeface="+mn-lt"/>
                <a:ea typeface="+mn-ea"/>
                <a:cs typeface="+mn-cs"/>
              </a:rPr>
              <a:t>conformity</a:t>
            </a:r>
            <a:r>
              <a:rPr lang="en-US" sz="1200" kern="1200" dirty="0">
                <a:solidFill>
                  <a:schemeClr val="tx1"/>
                </a:solidFill>
                <a:effectLst/>
                <a:latin typeface="+mn-lt"/>
                <a:ea typeface="+mn-ea"/>
                <a:cs typeface="+mn-cs"/>
              </a:rPr>
              <a:t>’; also avoids redundancy as ‘determine’ is used earlier in the sentence;</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term ‘</a:t>
            </a:r>
            <a:r>
              <a:rPr lang="en-US" sz="1200" i="1" kern="1200" dirty="0">
                <a:solidFill>
                  <a:schemeClr val="tx1"/>
                </a:solidFill>
                <a:effectLst/>
                <a:latin typeface="+mn-lt"/>
                <a:ea typeface="+mn-ea"/>
                <a:cs typeface="+mn-cs"/>
              </a:rPr>
              <a:t>regulations</a:t>
            </a:r>
            <a:r>
              <a:rPr lang="en-US" sz="1200" kern="1200" dirty="0">
                <a:solidFill>
                  <a:schemeClr val="tx1"/>
                </a:solidFill>
                <a:effectLst/>
                <a:latin typeface="+mn-lt"/>
                <a:ea typeface="+mn-ea"/>
                <a:cs typeface="+mn-cs"/>
              </a:rPr>
              <a:t>’ is substituted by ‘</a:t>
            </a:r>
            <a:r>
              <a:rPr lang="en-US" sz="1200" i="1" kern="1200" dirty="0">
                <a:solidFill>
                  <a:schemeClr val="tx1"/>
                </a:solidFill>
                <a:effectLst/>
                <a:latin typeface="+mn-lt"/>
                <a:ea typeface="+mn-ea"/>
                <a:cs typeface="+mn-cs"/>
              </a:rPr>
              <a:t>requirements</a:t>
            </a:r>
            <a:r>
              <a:rPr lang="en-US" sz="1200" kern="1200" dirty="0">
                <a:solidFill>
                  <a:schemeClr val="tx1"/>
                </a:solidFill>
                <a:effectLst/>
                <a:latin typeface="+mn-lt"/>
                <a:ea typeface="+mn-ea"/>
                <a:cs typeface="+mn-cs"/>
              </a:rPr>
              <a:t>’, as phytosanitary regulations are at a higher level and refer to regulated pests. However, inspection can be carried out in scenarios other than at import, like at place of production or production site or at export, and inspection in such scenarios may not be always be related to regulated pests;</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While the term ‘</a:t>
            </a:r>
            <a:r>
              <a:rPr lang="en-US" sz="1200" i="1" kern="1200" dirty="0">
                <a:solidFill>
                  <a:schemeClr val="tx1"/>
                </a:solidFill>
                <a:effectLst/>
                <a:latin typeface="+mn-lt"/>
                <a:ea typeface="+mn-ea"/>
                <a:cs typeface="+mn-cs"/>
              </a:rPr>
              <a:t>inspection</a:t>
            </a:r>
            <a:r>
              <a:rPr lang="en-US" sz="1200" kern="1200" dirty="0">
                <a:solidFill>
                  <a:schemeClr val="tx1"/>
                </a:solidFill>
                <a:effectLst/>
                <a:latin typeface="+mn-lt"/>
                <a:ea typeface="+mn-ea"/>
                <a:cs typeface="+mn-cs"/>
              </a:rPr>
              <a:t>’ needs substitution by ‘</a:t>
            </a:r>
            <a:r>
              <a:rPr lang="en-US" sz="1200" i="1" kern="1200" dirty="0">
                <a:solidFill>
                  <a:schemeClr val="tx1"/>
                </a:solidFill>
                <a:effectLst/>
                <a:latin typeface="+mn-lt"/>
                <a:ea typeface="+mn-ea"/>
                <a:cs typeface="+mn-cs"/>
              </a:rPr>
              <a:t>compliance procedure</a:t>
            </a:r>
            <a:r>
              <a:rPr lang="en-US" sz="1200" kern="1200" dirty="0">
                <a:solidFill>
                  <a:schemeClr val="tx1"/>
                </a:solidFill>
                <a:effectLst/>
                <a:latin typeface="+mn-lt"/>
                <a:ea typeface="+mn-ea"/>
                <a:cs typeface="+mn-cs"/>
              </a:rPr>
              <a:t>’ in a few cases in ISPM 23 (irrespective</a:t>
            </a:r>
            <a:r>
              <a:rPr lang="en-GB" sz="1200" kern="1200" dirty="0">
                <a:solidFill>
                  <a:schemeClr val="tx1"/>
                </a:solidFill>
                <a:effectLst/>
                <a:latin typeface="+mn-lt"/>
                <a:ea typeface="+mn-ea"/>
                <a:cs typeface="+mn-cs"/>
              </a:rPr>
              <a:t> of the</a:t>
            </a:r>
            <a:r>
              <a:rPr lang="en-US" sz="1200" kern="1200" dirty="0">
                <a:solidFill>
                  <a:schemeClr val="tx1"/>
                </a:solidFill>
                <a:effectLst/>
                <a:latin typeface="+mn-lt"/>
                <a:ea typeface="+mn-ea"/>
                <a:cs typeface="+mn-cs"/>
              </a:rPr>
              <a:t> proposed revision), the use of the revised definition of ‘</a:t>
            </a:r>
            <a:r>
              <a:rPr lang="en-US" sz="1200" i="1" kern="1200" dirty="0">
                <a:solidFill>
                  <a:schemeClr val="tx1"/>
                </a:solidFill>
                <a:effectLst/>
                <a:latin typeface="+mn-lt"/>
                <a:ea typeface="+mn-ea"/>
                <a:cs typeface="+mn-cs"/>
              </a:rPr>
              <a:t>inspection</a:t>
            </a:r>
            <a:r>
              <a:rPr lang="en-US" sz="1200" kern="1200" dirty="0">
                <a:solidFill>
                  <a:schemeClr val="tx1"/>
                </a:solidFill>
                <a:effectLst/>
                <a:latin typeface="+mn-lt"/>
                <a:ea typeface="+mn-ea"/>
                <a:cs typeface="+mn-cs"/>
              </a:rPr>
              <a:t>’ does not conflict with the current uses of the term in adopted ISPMs.</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13</a:t>
            </a:fld>
            <a:endParaRPr lang="en-US" altLang="en-US"/>
          </a:p>
        </p:txBody>
      </p:sp>
    </p:spTree>
    <p:extLst>
      <p:ext uri="{BB962C8B-B14F-4D97-AF65-F5344CB8AC3E}">
        <p14:creationId xmlns:p14="http://schemas.microsoft.com/office/powerpoint/2010/main" val="1498998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Through Article VII.2f of the Convention and the definition of </a:t>
            </a:r>
            <a:r>
              <a:rPr lang="en-US" sz="1200" i="1" kern="1200" dirty="0">
                <a:solidFill>
                  <a:schemeClr val="tx1"/>
                </a:solidFill>
                <a:effectLst/>
                <a:latin typeface="+mn-lt"/>
                <a:ea typeface="+mn-ea"/>
                <a:cs typeface="+mn-cs"/>
              </a:rPr>
              <a:t>compliance procedure (for a consignment),</a:t>
            </a:r>
            <a:r>
              <a:rPr lang="en-US" sz="1200" kern="1200" dirty="0">
                <a:solidFill>
                  <a:schemeClr val="tx1"/>
                </a:solidFill>
                <a:effectLst/>
                <a:latin typeface="+mn-lt"/>
                <a:ea typeface="+mn-ea"/>
                <a:cs typeface="+mn-cs"/>
              </a:rPr>
              <a:t> the terms ‘</a:t>
            </a:r>
            <a:r>
              <a:rPr lang="en-US" sz="1200" i="1" kern="1200" dirty="0">
                <a:solidFill>
                  <a:schemeClr val="tx1"/>
                </a:solidFill>
                <a:effectLst/>
                <a:latin typeface="+mn-lt"/>
                <a:ea typeface="+mn-ea"/>
                <a:cs typeface="+mn-cs"/>
              </a:rPr>
              <a:t>compliance</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non-compliance</a:t>
            </a:r>
            <a:r>
              <a:rPr lang="en-US" sz="1200" kern="1200" dirty="0">
                <a:solidFill>
                  <a:schemeClr val="tx1"/>
                </a:solidFill>
                <a:effectLst/>
                <a:latin typeface="+mn-lt"/>
                <a:ea typeface="+mn-ea"/>
                <a:cs typeface="+mn-cs"/>
              </a:rPr>
              <a:t>’ are linked with consignments, and the ‘General recommendations on use of terms in ISPMs’ stipulates ‘</a:t>
            </a:r>
            <a:r>
              <a:rPr lang="en-US" sz="1200" i="1" kern="1200" dirty="0">
                <a:solidFill>
                  <a:schemeClr val="tx1"/>
                </a:solidFill>
                <a:effectLst/>
                <a:latin typeface="+mn-lt"/>
                <a:ea typeface="+mn-ea"/>
                <a:cs typeface="+mn-cs"/>
              </a:rPr>
              <a:t>conformity</a:t>
            </a:r>
            <a:r>
              <a:rPr lang="en-US" sz="1200" kern="1200" dirty="0">
                <a:solidFill>
                  <a:schemeClr val="tx1"/>
                </a:solidFill>
                <a:effectLst/>
                <a:latin typeface="+mn-lt"/>
                <a:ea typeface="+mn-ea"/>
                <a:cs typeface="+mn-cs"/>
              </a:rPr>
              <a:t>’ be used in other cases. As </a:t>
            </a:r>
            <a:r>
              <a:rPr lang="en-US" sz="1200" i="1" kern="1200" dirty="0">
                <a:solidFill>
                  <a:schemeClr val="tx1"/>
                </a:solidFill>
                <a:effectLst/>
                <a:latin typeface="+mn-lt"/>
                <a:ea typeface="+mn-ea"/>
                <a:cs typeface="+mn-cs"/>
              </a:rPr>
              <a:t>test</a:t>
            </a:r>
            <a:r>
              <a:rPr lang="en-US" sz="1200" kern="1200" dirty="0">
                <a:solidFill>
                  <a:schemeClr val="tx1"/>
                </a:solidFill>
                <a:effectLst/>
                <a:latin typeface="+mn-lt"/>
                <a:ea typeface="+mn-ea"/>
                <a:cs typeface="+mn-cs"/>
              </a:rPr>
              <a:t> has a broader scope than only consignments, the term ‘</a:t>
            </a:r>
            <a:r>
              <a:rPr lang="en-US" sz="1200" i="1" kern="1200" dirty="0">
                <a:solidFill>
                  <a:schemeClr val="tx1"/>
                </a:solidFill>
                <a:effectLst/>
                <a:latin typeface="+mn-lt"/>
                <a:ea typeface="+mn-ea"/>
                <a:cs typeface="+mn-cs"/>
              </a:rPr>
              <a:t>compliance</a:t>
            </a:r>
            <a:r>
              <a:rPr lang="en-US" sz="1200" kern="1200" dirty="0">
                <a:solidFill>
                  <a:schemeClr val="tx1"/>
                </a:solidFill>
                <a:effectLst/>
                <a:latin typeface="+mn-lt"/>
                <a:ea typeface="+mn-ea"/>
                <a:cs typeface="+mn-cs"/>
              </a:rPr>
              <a:t>’ is therefore substituted by ‘</a:t>
            </a:r>
            <a:r>
              <a:rPr lang="en-US" sz="1200" i="1" kern="1200" dirty="0">
                <a:solidFill>
                  <a:schemeClr val="tx1"/>
                </a:solidFill>
                <a:effectLst/>
                <a:latin typeface="+mn-lt"/>
                <a:ea typeface="+mn-ea"/>
                <a:cs typeface="+mn-cs"/>
              </a:rPr>
              <a:t>conformity</a:t>
            </a:r>
            <a:r>
              <a:rPr lang="en-US"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word ‘</a:t>
            </a:r>
            <a:r>
              <a:rPr lang="en-US" sz="1200" i="1" kern="1200" dirty="0">
                <a:solidFill>
                  <a:schemeClr val="tx1"/>
                </a:solidFill>
                <a:effectLst/>
                <a:latin typeface="+mn-lt"/>
                <a:ea typeface="+mn-ea"/>
                <a:cs typeface="+mn-cs"/>
              </a:rPr>
              <a:t>determine</a:t>
            </a:r>
            <a:r>
              <a:rPr lang="en-US" sz="1200" kern="1200" dirty="0">
                <a:solidFill>
                  <a:schemeClr val="tx1"/>
                </a:solidFill>
                <a:effectLst/>
                <a:latin typeface="+mn-lt"/>
                <a:ea typeface="+mn-ea"/>
                <a:cs typeface="+mn-cs"/>
              </a:rPr>
              <a:t>’ is substituted by ‘</a:t>
            </a:r>
            <a:r>
              <a:rPr lang="en-US" sz="1200" i="1" kern="1200" dirty="0">
                <a:solidFill>
                  <a:schemeClr val="tx1"/>
                </a:solidFill>
                <a:effectLst/>
                <a:latin typeface="+mn-lt"/>
                <a:ea typeface="+mn-ea"/>
                <a:cs typeface="+mn-cs"/>
              </a:rPr>
              <a:t>verify</a:t>
            </a:r>
            <a:r>
              <a:rPr lang="en-US" sz="1200" kern="1200" dirty="0">
                <a:solidFill>
                  <a:schemeClr val="tx1"/>
                </a:solidFill>
                <a:effectLst/>
                <a:latin typeface="+mn-lt"/>
                <a:ea typeface="+mn-ea"/>
                <a:cs typeface="+mn-cs"/>
              </a:rPr>
              <a:t>’ in order to highlight that in the case of testing, the use of appropriate methods and technology would ensure that the result of the test leads to a decision. In this case, test is a decisive action, and the use of the word ‘verify’ to describe the action would be more appropriate.</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14</a:t>
            </a:fld>
            <a:endParaRPr lang="en-US" altLang="en-US"/>
          </a:p>
        </p:txBody>
      </p:sp>
    </p:spTree>
    <p:extLst>
      <p:ext uri="{BB962C8B-B14F-4D97-AF65-F5344CB8AC3E}">
        <p14:creationId xmlns:p14="http://schemas.microsoft.com/office/powerpoint/2010/main" val="3706535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The addition of ‘</a:t>
            </a:r>
            <a:r>
              <a:rPr lang="en-US" sz="1200" i="1" kern="1200" dirty="0">
                <a:solidFill>
                  <a:schemeClr val="tx1"/>
                </a:solidFill>
                <a:effectLst/>
                <a:latin typeface="+mn-lt"/>
                <a:ea typeface="+mn-ea"/>
                <a:cs typeface="+mn-cs"/>
              </a:rPr>
              <a:t>of document checks, verification of consignment integrity, and inspection or testing of plants, plant products or other regulated articles</a:t>
            </a:r>
            <a:r>
              <a:rPr lang="en-US" sz="1200" kern="1200" dirty="0">
                <a:solidFill>
                  <a:schemeClr val="tx1"/>
                </a:solidFill>
                <a:effectLst/>
                <a:latin typeface="+mn-lt"/>
                <a:ea typeface="+mn-ea"/>
                <a:cs typeface="+mn-cs"/>
              </a:rPr>
              <a:t>’ serves to more specifically explain which elements a compliance procedure may consist of, and thereby creating a clear link to those concepts and definitions. It is noted that the proposed revised definition of </a:t>
            </a:r>
            <a:r>
              <a:rPr lang="en-US" sz="1200" i="1" kern="1200" dirty="0">
                <a:solidFill>
                  <a:schemeClr val="tx1"/>
                </a:solidFill>
                <a:effectLst/>
                <a:latin typeface="+mn-lt"/>
                <a:ea typeface="+mn-ea"/>
                <a:cs typeface="+mn-cs"/>
              </a:rPr>
              <a:t>integrity (of a consignment)</a:t>
            </a:r>
            <a:r>
              <a:rPr lang="en-US" sz="1200" kern="1200" dirty="0">
                <a:solidFill>
                  <a:schemeClr val="tx1"/>
                </a:solidFill>
                <a:effectLst/>
                <a:latin typeface="+mn-lt"/>
                <a:ea typeface="+mn-ea"/>
                <a:cs typeface="+mn-cs"/>
              </a:rPr>
              <a:t> includes the ‘</a:t>
            </a:r>
            <a:r>
              <a:rPr lang="en-US" sz="1200" i="1" kern="1200" dirty="0">
                <a:solidFill>
                  <a:schemeClr val="tx1"/>
                </a:solidFill>
                <a:effectLst/>
                <a:latin typeface="+mn-lt"/>
                <a:ea typeface="+mn-ea"/>
                <a:cs typeface="+mn-cs"/>
              </a:rPr>
              <a:t>identity is unchanged</a:t>
            </a:r>
            <a:r>
              <a:rPr lang="en-US" sz="1200" kern="1200" dirty="0">
                <a:solidFill>
                  <a:schemeClr val="tx1"/>
                </a:solidFill>
                <a:effectLst/>
                <a:latin typeface="+mn-lt"/>
                <a:ea typeface="+mn-ea"/>
                <a:cs typeface="+mn-cs"/>
              </a:rPr>
              <a:t>’ so that verification of integrity includes verification of identity;</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Procedure</a:t>
            </a:r>
            <a:r>
              <a:rPr lang="en-US" sz="1200" i="0" kern="1200" dirty="0">
                <a:solidFill>
                  <a:schemeClr val="tx1"/>
                </a:solidFill>
                <a:effectLst/>
                <a:latin typeface="+mn-lt"/>
                <a:ea typeface="+mn-ea"/>
                <a:cs typeface="+mn-cs"/>
              </a:rPr>
              <a:t>’ is substituted by ‘</a:t>
            </a:r>
            <a:r>
              <a:rPr lang="en-US" sz="1200" i="1" kern="1200" dirty="0">
                <a:solidFill>
                  <a:schemeClr val="tx1"/>
                </a:solidFill>
                <a:effectLst/>
                <a:latin typeface="+mn-lt"/>
                <a:ea typeface="+mn-ea"/>
                <a:cs typeface="+mn-cs"/>
              </a:rPr>
              <a:t>process</a:t>
            </a:r>
            <a:r>
              <a:rPr lang="en-US" sz="1200" i="0" kern="1200" dirty="0">
                <a:solidFill>
                  <a:schemeClr val="tx1"/>
                </a:solidFill>
                <a:effectLst/>
                <a:latin typeface="+mn-lt"/>
                <a:ea typeface="+mn-ea"/>
                <a:cs typeface="+mn-cs"/>
              </a:rPr>
              <a:t>’ in order to highlight that it is a series of steps or actions that are performed and, when completed, leads to the release of a consignment or transit through a country;	</a:t>
            </a:r>
            <a:endParaRPr lang="fr-FR" sz="120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The wording ‘</a:t>
            </a:r>
            <a:r>
              <a:rPr lang="en-US" sz="1200" i="1" kern="1200" dirty="0">
                <a:solidFill>
                  <a:schemeClr val="tx1"/>
                </a:solidFill>
                <a:effectLst/>
                <a:latin typeface="+mn-lt"/>
                <a:ea typeface="+mn-ea"/>
                <a:cs typeface="+mn-cs"/>
              </a:rPr>
              <a:t>used to verify</a:t>
            </a:r>
            <a:r>
              <a:rPr lang="en-US" sz="1200" i="0" kern="1200" dirty="0">
                <a:solidFill>
                  <a:schemeClr val="tx1"/>
                </a:solidFill>
                <a:effectLst/>
                <a:latin typeface="+mn-lt"/>
                <a:ea typeface="+mn-ea"/>
                <a:cs typeface="+mn-cs"/>
              </a:rPr>
              <a:t>’ is substituted by ‘</a:t>
            </a:r>
            <a:r>
              <a:rPr lang="en-US" sz="1200" i="1" kern="1200" dirty="0">
                <a:solidFill>
                  <a:schemeClr val="tx1"/>
                </a:solidFill>
                <a:effectLst/>
                <a:latin typeface="+mn-lt"/>
                <a:ea typeface="+mn-ea"/>
                <a:cs typeface="+mn-cs"/>
              </a:rPr>
              <a:t>to check</a:t>
            </a:r>
            <a:r>
              <a:rPr lang="en-US" sz="1200" i="0" kern="1200" dirty="0">
                <a:solidFill>
                  <a:schemeClr val="tx1"/>
                </a:solidFill>
                <a:effectLst/>
                <a:latin typeface="+mn-lt"/>
                <a:ea typeface="+mn-ea"/>
                <a:cs typeface="+mn-cs"/>
              </a:rPr>
              <a:t>’ in order to highlight that there may be additional steps or actions needed prior to completing the compliance procedure; for example, an inspection may identify the need to test. Verification would be a decisive step, and in the case of compliance procedure, considering the potential for additional steps or actions, “check” is more appropriate than “verify”;</a:t>
            </a:r>
            <a:endParaRPr lang="fr-FR" sz="120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As the definition of ‘</a:t>
            </a:r>
            <a:r>
              <a:rPr lang="en-US" sz="1200" i="1" kern="1200" dirty="0">
                <a:solidFill>
                  <a:schemeClr val="tx1"/>
                </a:solidFill>
                <a:effectLst/>
                <a:latin typeface="+mn-lt"/>
                <a:ea typeface="+mn-ea"/>
                <a:cs typeface="+mn-cs"/>
              </a:rPr>
              <a:t>phytosanitary measure</a:t>
            </a:r>
            <a:r>
              <a:rPr lang="en-US" sz="1200" i="0" kern="1200" dirty="0">
                <a:solidFill>
                  <a:schemeClr val="tx1"/>
                </a:solidFill>
                <a:effectLst/>
                <a:latin typeface="+mn-lt"/>
                <a:ea typeface="+mn-ea"/>
                <a:cs typeface="+mn-cs"/>
              </a:rPr>
              <a:t>’ includes ‘</a:t>
            </a:r>
            <a:r>
              <a:rPr lang="en-US" sz="1200" i="1" kern="1200" dirty="0">
                <a:solidFill>
                  <a:schemeClr val="tx1"/>
                </a:solidFill>
                <a:effectLst/>
                <a:latin typeface="+mn-lt"/>
                <a:ea typeface="+mn-ea"/>
                <a:cs typeface="+mn-cs"/>
              </a:rPr>
              <a:t>any...official procedure</a:t>
            </a:r>
            <a:r>
              <a:rPr lang="en-US" sz="1200" i="0" kern="1200" dirty="0">
                <a:solidFill>
                  <a:schemeClr val="tx1"/>
                </a:solidFill>
                <a:effectLst/>
                <a:latin typeface="+mn-lt"/>
                <a:ea typeface="+mn-ea"/>
                <a:cs typeface="+mn-cs"/>
              </a:rPr>
              <a:t>’, the notion of a consignment complying with phytosanitary measures is inadequate. The wording </a:t>
            </a:r>
            <a:r>
              <a:rPr lang="en-US" sz="1200" i="1" kern="1200" dirty="0">
                <a:solidFill>
                  <a:schemeClr val="tx1"/>
                </a:solidFill>
                <a:effectLst/>
                <a:latin typeface="+mn-lt"/>
                <a:ea typeface="+mn-ea"/>
                <a:cs typeface="+mn-cs"/>
              </a:rPr>
              <a:t>‘…or phytosanitary measures related to transit</a:t>
            </a:r>
            <a:r>
              <a:rPr lang="en-US" sz="1200" i="0" kern="1200" dirty="0">
                <a:solidFill>
                  <a:schemeClr val="tx1"/>
                </a:solidFill>
                <a:effectLst/>
                <a:latin typeface="+mn-lt"/>
                <a:ea typeface="+mn-ea"/>
                <a:cs typeface="+mn-cs"/>
              </a:rPr>
              <a:t>’ is therefore changed to ‘</a:t>
            </a:r>
            <a:r>
              <a:rPr lang="en-US" sz="1200" i="1" kern="1200" dirty="0">
                <a:solidFill>
                  <a:schemeClr val="tx1"/>
                </a:solidFill>
                <a:effectLst/>
                <a:latin typeface="+mn-lt"/>
                <a:ea typeface="+mn-ea"/>
                <a:cs typeface="+mn-cs"/>
              </a:rPr>
              <a:t>or if phytosanitary measures related to transit have been applied</a:t>
            </a:r>
            <a:r>
              <a:rPr lang="en-US" sz="1200" i="0" kern="1200" dirty="0">
                <a:solidFill>
                  <a:schemeClr val="tx1"/>
                </a:solidFill>
                <a:effectLst/>
                <a:latin typeface="+mn-lt"/>
                <a:ea typeface="+mn-ea"/>
                <a:cs typeface="+mn-cs"/>
              </a:rPr>
              <a:t>’;</a:t>
            </a:r>
            <a:endParaRPr lang="fr-FR" sz="120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proposed definition of ‘</a:t>
            </a:r>
            <a:r>
              <a:rPr lang="en-GB" sz="1200" i="1" kern="1200" dirty="0">
                <a:solidFill>
                  <a:schemeClr val="tx1"/>
                </a:solidFill>
                <a:effectLst/>
                <a:latin typeface="+mn-lt"/>
                <a:ea typeface="+mn-ea"/>
                <a:cs typeface="+mn-cs"/>
              </a:rPr>
              <a:t>compliance procedure (for a consignment)</a:t>
            </a:r>
            <a:r>
              <a:rPr lang="en-US" sz="1200" i="1" kern="1200" dirty="0">
                <a:solidFill>
                  <a:schemeClr val="tx1"/>
                </a:solidFill>
                <a:effectLst/>
                <a:latin typeface="+mn-lt"/>
                <a:ea typeface="+mn-ea"/>
                <a:cs typeface="+mn-cs"/>
              </a:rPr>
              <a:t>’</a:t>
            </a:r>
            <a:r>
              <a:rPr lang="en-GB" sz="1200" kern="1200" dirty="0">
                <a:solidFill>
                  <a:schemeClr val="tx1"/>
                </a:solidFill>
                <a:effectLst/>
                <a:latin typeface="+mn-lt"/>
                <a:ea typeface="+mn-ea"/>
                <a:cs typeface="+mn-cs"/>
              </a:rPr>
              <a:t> does not conflict with the current uses of the term in ISPMs.</a:t>
            </a:r>
            <a:endParaRPr lang="fr-F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15</a:t>
            </a:fld>
            <a:endParaRPr lang="en-US" altLang="en-US"/>
          </a:p>
        </p:txBody>
      </p:sp>
    </p:spTree>
    <p:extLst>
      <p:ext uri="{BB962C8B-B14F-4D97-AF65-F5344CB8AC3E}">
        <p14:creationId xmlns:p14="http://schemas.microsoft.com/office/powerpoint/2010/main" val="3800983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revision does not change the substance of the definition but merely links </a:t>
            </a:r>
            <a:r>
              <a:rPr lang="en-US" sz="1200" i="1" kern="1200" dirty="0">
                <a:solidFill>
                  <a:schemeClr val="tx1"/>
                </a:solidFill>
                <a:effectLst/>
                <a:latin typeface="+mn-lt"/>
                <a:ea typeface="+mn-ea"/>
                <a:cs typeface="+mn-cs"/>
              </a:rPr>
              <a:t>release</a:t>
            </a:r>
            <a:r>
              <a:rPr lang="en-US" sz="1200" kern="1200" dirty="0">
                <a:solidFill>
                  <a:schemeClr val="tx1"/>
                </a:solidFill>
                <a:effectLst/>
                <a:latin typeface="+mn-lt"/>
                <a:ea typeface="+mn-ea"/>
                <a:cs typeface="+mn-cs"/>
              </a:rPr>
              <a:t> to </a:t>
            </a:r>
            <a:r>
              <a:rPr lang="en-US" sz="1200" i="1" kern="1200" dirty="0">
                <a:solidFill>
                  <a:schemeClr val="tx1"/>
                </a:solidFill>
                <a:effectLst/>
                <a:latin typeface="+mn-lt"/>
                <a:ea typeface="+mn-ea"/>
                <a:cs typeface="+mn-cs"/>
              </a:rPr>
              <a:t>compliance procedure</a:t>
            </a:r>
            <a:r>
              <a:rPr lang="en-US" sz="1200" kern="1200" dirty="0">
                <a:solidFill>
                  <a:schemeClr val="tx1"/>
                </a:solidFill>
                <a:effectLst/>
                <a:latin typeface="+mn-lt"/>
                <a:ea typeface="+mn-ea"/>
                <a:cs typeface="+mn-cs"/>
              </a:rPr>
              <a:t> rather than to </a:t>
            </a:r>
            <a:r>
              <a:rPr lang="en-US" sz="1200" i="1" kern="1200" dirty="0">
                <a:solidFill>
                  <a:schemeClr val="tx1"/>
                </a:solidFill>
                <a:effectLst/>
                <a:latin typeface="+mn-lt"/>
                <a:ea typeface="+mn-ea"/>
                <a:cs typeface="+mn-cs"/>
              </a:rPr>
              <a:t>clearance</a:t>
            </a:r>
            <a:r>
              <a:rPr lang="en-US" sz="1200" kern="1200" dirty="0">
                <a:solidFill>
                  <a:schemeClr val="tx1"/>
                </a:solidFill>
                <a:effectLst/>
                <a:latin typeface="+mn-lt"/>
                <a:ea typeface="+mn-ea"/>
                <a:cs typeface="+mn-cs"/>
              </a:rPr>
              <a:t> (as proposed for deletion);</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revised definition of </a:t>
            </a:r>
            <a:r>
              <a:rPr lang="en-US" sz="1200" i="1" kern="1200" dirty="0">
                <a:solidFill>
                  <a:schemeClr val="tx1"/>
                </a:solidFill>
                <a:effectLst/>
                <a:latin typeface="+mn-lt"/>
                <a:ea typeface="+mn-ea"/>
                <a:cs typeface="+mn-cs"/>
              </a:rPr>
              <a:t>release (of a consignment)</a:t>
            </a:r>
            <a:r>
              <a:rPr lang="en-US" sz="1200" kern="1200" dirty="0">
                <a:solidFill>
                  <a:schemeClr val="tx1"/>
                </a:solidFill>
                <a:effectLst/>
                <a:latin typeface="+mn-lt"/>
                <a:ea typeface="+mn-ea"/>
                <a:cs typeface="+mn-cs"/>
              </a:rPr>
              <a:t> does not conflict with the current uses of the term in adopted ISPMs.</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16</a:t>
            </a:fld>
            <a:endParaRPr lang="en-US" altLang="en-US"/>
          </a:p>
        </p:txBody>
      </p:sp>
    </p:spTree>
    <p:extLst>
      <p:ext uri="{BB962C8B-B14F-4D97-AF65-F5344CB8AC3E}">
        <p14:creationId xmlns:p14="http://schemas.microsoft.com/office/powerpoint/2010/main" val="23265540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2018, the TPG had noted that the definition of ‘</a:t>
            </a:r>
            <a:r>
              <a:rPr lang="en-US" sz="1200" i="1" kern="1200" dirty="0">
                <a:solidFill>
                  <a:schemeClr val="tx1"/>
                </a:solidFill>
                <a:effectLst/>
                <a:latin typeface="+mn-lt"/>
                <a:ea typeface="+mn-ea"/>
                <a:cs typeface="+mn-cs"/>
              </a:rPr>
              <a:t>clearance (of a consignment)</a:t>
            </a:r>
            <a:r>
              <a:rPr lang="en-US" sz="1200" kern="1200" dirty="0">
                <a:solidFill>
                  <a:schemeClr val="tx1"/>
                </a:solidFill>
                <a:effectLst/>
                <a:latin typeface="+mn-lt"/>
                <a:ea typeface="+mn-ea"/>
                <a:cs typeface="+mn-cs"/>
              </a:rPr>
              <a:t>’ is unclear as to whether clearance is a particular </a:t>
            </a:r>
            <a:r>
              <a:rPr lang="en-US" sz="1200" i="1" kern="1200" dirty="0">
                <a:solidFill>
                  <a:schemeClr val="tx1"/>
                </a:solidFill>
                <a:effectLst/>
                <a:latin typeface="+mn-lt"/>
                <a:ea typeface="+mn-ea"/>
                <a:cs typeface="+mn-cs"/>
              </a:rPr>
              <a:t>process</a:t>
            </a:r>
            <a:r>
              <a:rPr lang="en-US" sz="1200" kern="1200" dirty="0">
                <a:solidFill>
                  <a:schemeClr val="tx1"/>
                </a:solidFill>
                <a:effectLst/>
                <a:latin typeface="+mn-lt"/>
                <a:ea typeface="+mn-ea"/>
                <a:cs typeface="+mn-cs"/>
              </a:rPr>
              <a:t> or the </a:t>
            </a:r>
            <a:r>
              <a:rPr lang="en-US" sz="1200" i="1" kern="1200" dirty="0">
                <a:solidFill>
                  <a:schemeClr val="tx1"/>
                </a:solidFill>
                <a:effectLst/>
                <a:latin typeface="+mn-lt"/>
                <a:ea typeface="+mn-ea"/>
                <a:cs typeface="+mn-cs"/>
              </a:rPr>
              <a:t>result</a:t>
            </a:r>
            <a:r>
              <a:rPr lang="en-US" sz="1200" kern="1200" dirty="0">
                <a:solidFill>
                  <a:schemeClr val="tx1"/>
                </a:solidFill>
                <a:effectLst/>
                <a:latin typeface="+mn-lt"/>
                <a:ea typeface="+mn-ea"/>
                <a:cs typeface="+mn-cs"/>
              </a:rPr>
              <a:t> of a process and recommended the definition be revised. In May 2019, the SC added ‘</a:t>
            </a:r>
            <a:r>
              <a:rPr lang="en-US" sz="1200" i="1" kern="1200" dirty="0">
                <a:solidFill>
                  <a:schemeClr val="tx1"/>
                </a:solidFill>
                <a:effectLst/>
                <a:latin typeface="+mn-lt"/>
                <a:ea typeface="+mn-ea"/>
                <a:cs typeface="+mn-cs"/>
              </a:rPr>
              <a:t>clearance (of a consignment)</a:t>
            </a:r>
            <a:r>
              <a:rPr lang="en-US" sz="1200" kern="1200" dirty="0">
                <a:solidFill>
                  <a:schemeClr val="tx1"/>
                </a:solidFill>
                <a:effectLst/>
                <a:latin typeface="+mn-lt"/>
                <a:ea typeface="+mn-ea"/>
                <a:cs typeface="+mn-cs"/>
              </a:rPr>
              <a:t>’ to the List of topics for IPPC standards. Subsequently, a revised definition to clarify that clearance is a </a:t>
            </a:r>
            <a:r>
              <a:rPr lang="en-US" sz="1200" i="1" kern="1200" dirty="0">
                <a:solidFill>
                  <a:schemeClr val="tx1"/>
                </a:solidFill>
                <a:effectLst/>
                <a:latin typeface="+mn-lt"/>
                <a:ea typeface="+mn-ea"/>
                <a:cs typeface="+mn-cs"/>
              </a:rPr>
              <a:t>process</a:t>
            </a:r>
            <a:r>
              <a:rPr lang="en-US" sz="1200" kern="1200" dirty="0">
                <a:solidFill>
                  <a:schemeClr val="tx1"/>
                </a:solidFill>
                <a:effectLst/>
                <a:latin typeface="+mn-lt"/>
                <a:ea typeface="+mn-ea"/>
                <a:cs typeface="+mn-cs"/>
              </a:rPr>
              <a:t> rather than a result of such process and that such process is ‘</a:t>
            </a:r>
            <a:r>
              <a:rPr lang="en-US" sz="1200" i="1" kern="1200" dirty="0">
                <a:solidFill>
                  <a:schemeClr val="tx1"/>
                </a:solidFill>
                <a:effectLst/>
                <a:latin typeface="+mn-lt"/>
                <a:ea typeface="+mn-ea"/>
                <a:cs typeface="+mn-cs"/>
              </a:rPr>
              <a:t>official’</a:t>
            </a:r>
            <a:r>
              <a:rPr lang="en-US" sz="1200" kern="1200" dirty="0">
                <a:solidFill>
                  <a:schemeClr val="tx1"/>
                </a:solidFill>
                <a:effectLst/>
                <a:latin typeface="+mn-lt"/>
                <a:ea typeface="+mn-ea"/>
                <a:cs typeface="+mn-cs"/>
              </a:rPr>
              <a:t> was sent for the first consultation in 2020. In response to comments received from several countries, the TPG recommended to the SC that the consignment-related terms ‘</a:t>
            </a:r>
            <a:r>
              <a:rPr lang="en-US" sz="1200" i="1" kern="1200" dirty="0">
                <a:solidFill>
                  <a:schemeClr val="tx1"/>
                </a:solidFill>
                <a:effectLst/>
                <a:latin typeface="+mn-lt"/>
                <a:ea typeface="+mn-ea"/>
                <a:cs typeface="+mn-cs"/>
              </a:rPr>
              <a:t>clearance (of a consignment)</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compliance procedure (for a consignment)</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release (of a consignment)</a:t>
            </a:r>
            <a:r>
              <a:rPr lang="en-US" sz="1200" kern="1200" dirty="0">
                <a:solidFill>
                  <a:schemeClr val="tx1"/>
                </a:solidFill>
                <a:effectLst/>
                <a:latin typeface="+mn-lt"/>
                <a:ea typeface="+mn-ea"/>
                <a:cs typeface="+mn-cs"/>
              </a:rPr>
              <a:t>’ be considered together.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Discussing the Glossary terms ‘</a:t>
            </a:r>
            <a:r>
              <a:rPr lang="en-US" sz="1200" i="1" kern="1200" dirty="0">
                <a:solidFill>
                  <a:schemeClr val="tx1"/>
                </a:solidFill>
                <a:effectLst/>
                <a:latin typeface="+mn-lt"/>
                <a:ea typeface="+mn-ea"/>
                <a:cs typeface="+mn-cs"/>
              </a:rPr>
              <a:t>clearance (of a consignment)</a:t>
            </a:r>
            <a:r>
              <a:rPr lang="en-US" sz="1200" kern="1200" dirty="0">
                <a:solidFill>
                  <a:schemeClr val="tx1"/>
                </a:solidFill>
                <a:effectLst/>
                <a:latin typeface="+mn-lt"/>
                <a:ea typeface="+mn-ea"/>
                <a:cs typeface="+mn-cs"/>
              </a:rPr>
              <a:t>’ (in its prospective revised form) and ‘</a:t>
            </a:r>
            <a:r>
              <a:rPr lang="en-US" sz="1200" i="1" kern="1200" dirty="0">
                <a:solidFill>
                  <a:schemeClr val="tx1"/>
                </a:solidFill>
                <a:effectLst/>
                <a:latin typeface="+mn-lt"/>
                <a:ea typeface="+mn-ea"/>
                <a:cs typeface="+mn-cs"/>
              </a:rPr>
              <a:t>compliance procedure (for a consignment)</a:t>
            </a:r>
            <a:r>
              <a:rPr lang="en-US" sz="1200" kern="1200" dirty="0">
                <a:solidFill>
                  <a:schemeClr val="tx1"/>
                </a:solidFill>
                <a:effectLst/>
                <a:latin typeface="+mn-lt"/>
                <a:ea typeface="+mn-ea"/>
                <a:cs typeface="+mn-cs"/>
              </a:rPr>
              <a:t>’ in its meeting in December 2020 / January 2021, the TPG concluded that the two terms, in essence, are almost synonymous, given the general agreement at the consultation that clearance is an ‘official process’. The TPG concluded that the term is redundant, both in its current and revised version, and therefore recommended the term and definition be deleted from the Glossary. Consequential to the proposed deletion, the definition of ‘</a:t>
            </a:r>
            <a:r>
              <a:rPr lang="en-US" sz="1200" i="1" kern="1200" dirty="0">
                <a:solidFill>
                  <a:schemeClr val="tx1"/>
                </a:solidFill>
                <a:effectLst/>
                <a:latin typeface="+mn-lt"/>
                <a:ea typeface="+mn-ea"/>
                <a:cs typeface="+mn-cs"/>
              </a:rPr>
              <a:t>release (of a consignment)</a:t>
            </a:r>
            <a:r>
              <a:rPr lang="en-US" sz="1200" kern="1200" dirty="0">
                <a:solidFill>
                  <a:schemeClr val="tx1"/>
                </a:solidFill>
                <a:effectLst/>
                <a:latin typeface="+mn-lt"/>
                <a:ea typeface="+mn-ea"/>
                <a:cs typeface="+mn-cs"/>
              </a:rPr>
              <a:t>’ would need a slight revision (as proposed), and some very few ink amendments in adopted ISPMs are recommendable.</a:t>
            </a:r>
            <a:endParaRPr lang="fr-F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17</a:t>
            </a:fld>
            <a:endParaRPr lang="en-US" altLang="en-US"/>
          </a:p>
        </p:txBody>
      </p:sp>
    </p:spTree>
    <p:extLst>
      <p:ext uri="{BB962C8B-B14F-4D97-AF65-F5344CB8AC3E}">
        <p14:creationId xmlns:p14="http://schemas.microsoft.com/office/powerpoint/2010/main" val="1826454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spcAft>
                <a:spcPts val="600"/>
              </a:spcAft>
            </a:pPr>
            <a:r>
              <a:rPr lang="en-US" sz="1200" dirty="0">
                <a:cs typeface="Arial" pitchFamily="34" charset="0"/>
              </a:rPr>
              <a:t>For more information on the 2021 Draft Amendments to ISPM 5, please also refer to:</a:t>
            </a:r>
          </a:p>
          <a:p>
            <a:pPr marL="342386" indent="-342386">
              <a:spcAft>
                <a:spcPts val="600"/>
              </a:spcAft>
              <a:buFont typeface="Arial" panose="020B0604020202020204" pitchFamily="34" charset="0"/>
              <a:buChar char="•"/>
            </a:pPr>
            <a:r>
              <a:rPr lang="en-US" sz="1200" dirty="0">
                <a:cs typeface="Arial" pitchFamily="34" charset="0"/>
              </a:rPr>
              <a:t>The report for the </a:t>
            </a:r>
            <a:r>
              <a:rPr lang="en-US" sz="1200" dirty="0">
                <a:solidFill>
                  <a:srgbClr val="FF0000"/>
                </a:solidFill>
                <a:cs typeface="Arial" pitchFamily="34" charset="0"/>
              </a:rPr>
              <a:t>2021</a:t>
            </a:r>
            <a:r>
              <a:rPr lang="en-US" sz="1200" baseline="0" dirty="0">
                <a:solidFill>
                  <a:srgbClr val="FF0000"/>
                </a:solidFill>
                <a:cs typeface="Arial" pitchFamily="34" charset="0"/>
              </a:rPr>
              <a:t> </a:t>
            </a:r>
            <a:r>
              <a:rPr lang="en-US" sz="1200" dirty="0">
                <a:solidFill>
                  <a:srgbClr val="FF0000"/>
                </a:solidFill>
                <a:cs typeface="Arial" pitchFamily="34" charset="0"/>
              </a:rPr>
              <a:t>January</a:t>
            </a:r>
            <a:r>
              <a:rPr lang="en-US" sz="1200" baseline="0" dirty="0">
                <a:solidFill>
                  <a:srgbClr val="FF0000"/>
                </a:solidFill>
                <a:cs typeface="Arial" pitchFamily="34" charset="0"/>
              </a:rPr>
              <a:t> </a:t>
            </a:r>
            <a:r>
              <a:rPr lang="en-US" sz="1200" dirty="0">
                <a:cs typeface="Arial" pitchFamily="34" charset="0"/>
              </a:rPr>
              <a:t>virtual meeting</a:t>
            </a:r>
            <a:r>
              <a:rPr lang="en-US" sz="1200" baseline="0" dirty="0">
                <a:cs typeface="Arial" pitchFamily="34" charset="0"/>
              </a:rPr>
              <a:t> of the</a:t>
            </a:r>
            <a:r>
              <a:rPr lang="en-US" sz="1200" dirty="0">
                <a:cs typeface="Arial" pitchFamily="34" charset="0"/>
              </a:rPr>
              <a:t> Technical Panel for the Glossary </a:t>
            </a:r>
            <a:r>
              <a:rPr lang="en-US" sz="1200" dirty="0">
                <a:solidFill>
                  <a:srgbClr val="FF0000"/>
                </a:solidFill>
                <a:cs typeface="Arial" pitchFamily="34" charset="0"/>
              </a:rPr>
              <a:t>(TPG)</a:t>
            </a:r>
            <a:r>
              <a:rPr lang="en-US" sz="1200" dirty="0">
                <a:solidFill>
                  <a:schemeClr val="tx1"/>
                </a:solidFill>
                <a:cs typeface="Arial" pitchFamily="34" charset="0"/>
              </a:rPr>
              <a:t>,</a:t>
            </a:r>
            <a:r>
              <a:rPr lang="en-US" sz="1200" baseline="0" dirty="0">
                <a:solidFill>
                  <a:schemeClr val="tx1"/>
                </a:solidFill>
                <a:cs typeface="Arial" pitchFamily="34" charset="0"/>
              </a:rPr>
              <a:t> which is</a:t>
            </a:r>
            <a:r>
              <a:rPr lang="en-US" sz="1200" dirty="0">
                <a:cs typeface="Arial" pitchFamily="34" charset="0"/>
              </a:rPr>
              <a:t> available at: https://www.ippc.int/en/core-activities/standards-setting/expert-drafting-groups/technical-panels/technical-panel-glossary-phytosanitary-terms-ispm-5/ </a:t>
            </a:r>
          </a:p>
          <a:p>
            <a:pPr marL="342386" indent="-342386" defTabSz="913028">
              <a:spcAft>
                <a:spcPts val="600"/>
              </a:spcAft>
              <a:buFont typeface="Arial" panose="020B0604020202020204" pitchFamily="34" charset="0"/>
              <a:buChar char="•"/>
              <a:defRPr/>
            </a:pPr>
            <a:r>
              <a:rPr lang="en-US" sz="1200" dirty="0">
                <a:cs typeface="Arial" pitchFamily="34" charset="0"/>
              </a:rPr>
              <a:t>The report for </a:t>
            </a:r>
            <a:r>
              <a:rPr lang="en-US" sz="1200" dirty="0">
                <a:solidFill>
                  <a:srgbClr val="FF0000"/>
                </a:solidFill>
                <a:cs typeface="Arial" pitchFamily="34" charset="0"/>
              </a:rPr>
              <a:t>the </a:t>
            </a:r>
            <a:r>
              <a:rPr lang="en-US" sz="1200" dirty="0">
                <a:cs typeface="Arial" pitchFamily="34" charset="0"/>
              </a:rPr>
              <a:t>2021 May virtual</a:t>
            </a:r>
            <a:r>
              <a:rPr lang="en-US" sz="1200" baseline="0" dirty="0">
                <a:cs typeface="Arial" pitchFamily="34" charset="0"/>
              </a:rPr>
              <a:t> </a:t>
            </a:r>
            <a:r>
              <a:rPr lang="en-US" sz="1200" dirty="0">
                <a:solidFill>
                  <a:srgbClr val="FF0000"/>
                </a:solidFill>
                <a:cs typeface="Arial" pitchFamily="34" charset="0"/>
              </a:rPr>
              <a:t>meeting of </a:t>
            </a:r>
            <a:r>
              <a:rPr lang="en-US" sz="1200" dirty="0">
                <a:cs typeface="Arial" pitchFamily="34" charset="0"/>
              </a:rPr>
              <a:t>the Standards Committee </a:t>
            </a:r>
            <a:r>
              <a:rPr lang="en-US" sz="1200" dirty="0">
                <a:solidFill>
                  <a:srgbClr val="FF0000"/>
                </a:solidFill>
                <a:cs typeface="Arial" pitchFamily="34" charset="0"/>
              </a:rPr>
              <a:t>(SC),</a:t>
            </a:r>
            <a:r>
              <a:rPr lang="en-US" sz="1200" baseline="0" dirty="0">
                <a:solidFill>
                  <a:srgbClr val="FF0000"/>
                </a:solidFill>
                <a:cs typeface="Arial" pitchFamily="34" charset="0"/>
              </a:rPr>
              <a:t> which </a:t>
            </a:r>
            <a:r>
              <a:rPr lang="en-US" sz="1200" dirty="0">
                <a:solidFill>
                  <a:srgbClr val="FF0000"/>
                </a:solidFill>
                <a:cs typeface="Arial" pitchFamily="34" charset="0"/>
              </a:rPr>
              <a:t>is available at</a:t>
            </a:r>
            <a:r>
              <a:rPr lang="en-US" sz="1200" dirty="0">
                <a:cs typeface="Arial" pitchFamily="34" charset="0"/>
              </a:rPr>
              <a:t>: https://www.ippc.int/en/core-activities/standards-setting/standards-committee/</a:t>
            </a:r>
            <a:endParaRPr lang="en-US" sz="1200" noProof="0" dirty="0"/>
          </a:p>
        </p:txBody>
      </p:sp>
      <p:sp>
        <p:nvSpPr>
          <p:cNvPr id="4" name="Espace réservé du numéro de diapositive 3"/>
          <p:cNvSpPr>
            <a:spLocks noGrp="1"/>
          </p:cNvSpPr>
          <p:nvPr>
            <p:ph type="sldNum" sz="quarter" idx="10"/>
          </p:nvPr>
        </p:nvSpPr>
        <p:spPr/>
        <p:txBody>
          <a:bodyPr/>
          <a:lstStyle/>
          <a:p>
            <a:fld id="{3609F91E-34D4-45A9-B58B-BF88C7021507}" type="slidenum">
              <a:rPr lang="en-US" altLang="en-US" smtClean="0"/>
              <a:pPr/>
              <a:t>18</a:t>
            </a:fld>
            <a:endParaRPr lang="en-US" altLang="en-US"/>
          </a:p>
        </p:txBody>
      </p:sp>
    </p:spTree>
    <p:extLst>
      <p:ext uri="{BB962C8B-B14F-4D97-AF65-F5344CB8AC3E}">
        <p14:creationId xmlns:p14="http://schemas.microsoft.com/office/powerpoint/2010/main" val="4213769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mn-lt"/>
                <a:ea typeface="+mn-ea"/>
                <a:cs typeface="+mn-cs"/>
              </a:rPr>
              <a:t>In the draft 2021 Amendments to the Glossary, certain terms and definitions are being proposed as a ‘package’ in the sense that the proposals are interlinked. Therefore, in this presentation,</a:t>
            </a:r>
            <a:r>
              <a:rPr lang="en-US" sz="1000" kern="1200" baseline="0" dirty="0">
                <a:solidFill>
                  <a:schemeClr val="tx1"/>
                </a:solidFill>
                <a:effectLst/>
                <a:latin typeface="+mn-lt"/>
                <a:ea typeface="+mn-ea"/>
                <a:cs typeface="+mn-cs"/>
              </a:rPr>
              <a:t> </a:t>
            </a:r>
            <a:r>
              <a:rPr lang="en-US" sz="1000" kern="1200" dirty="0">
                <a:solidFill>
                  <a:schemeClr val="tx1"/>
                </a:solidFill>
                <a:effectLst/>
                <a:latin typeface="+mn-lt"/>
                <a:ea typeface="+mn-ea"/>
                <a:cs typeface="+mn-cs"/>
              </a:rPr>
              <a:t>proposals within each ‘package’ are presented in conjunction. ‘Packages’ are:</a:t>
            </a:r>
            <a:endParaRPr lang="fr-FR" sz="10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000" kern="1200" dirty="0">
                <a:solidFill>
                  <a:schemeClr val="tx1"/>
                </a:solidFill>
                <a:effectLst/>
                <a:latin typeface="+mn-lt"/>
                <a:ea typeface="+mn-ea"/>
                <a:cs typeface="+mn-cs"/>
              </a:rPr>
              <a:t>The inter-linked definitions of the terms (in red</a:t>
            </a:r>
            <a:r>
              <a:rPr lang="en-US" sz="1000" kern="1200" baseline="0" dirty="0">
                <a:solidFill>
                  <a:schemeClr val="tx1"/>
                </a:solidFill>
                <a:effectLst/>
                <a:latin typeface="+mn-lt"/>
                <a:ea typeface="+mn-ea"/>
                <a:cs typeface="+mn-cs"/>
              </a:rPr>
              <a:t> on the slide):</a:t>
            </a:r>
            <a:r>
              <a:rPr lang="en-US" sz="100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identity (of a consignment)</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integrity (of a consignment)</a:t>
            </a:r>
            <a:r>
              <a:rPr lang="en-US" sz="1000" i="0" kern="1200" dirty="0">
                <a:solidFill>
                  <a:schemeClr val="tx1"/>
                </a:solidFill>
                <a:effectLst/>
                <a:latin typeface="+mn-lt"/>
                <a:ea typeface="+mn-ea"/>
                <a:cs typeface="+mn-cs"/>
              </a:rPr>
              <a:t>” and “</a:t>
            </a:r>
            <a:r>
              <a:rPr lang="en-US" sz="1000" i="1" kern="1200" dirty="0">
                <a:solidFill>
                  <a:schemeClr val="tx1"/>
                </a:solidFill>
                <a:effectLst/>
                <a:latin typeface="+mn-lt"/>
                <a:ea typeface="+mn-ea"/>
                <a:cs typeface="+mn-cs"/>
              </a:rPr>
              <a:t>phytosanitary security (of a consignment)</a:t>
            </a:r>
            <a:r>
              <a:rPr lang="en-US" sz="1000" i="0" kern="1200" dirty="0">
                <a:solidFill>
                  <a:schemeClr val="tx1"/>
                </a:solidFill>
                <a:effectLst/>
                <a:latin typeface="+mn-lt"/>
                <a:ea typeface="+mn-ea"/>
                <a:cs typeface="+mn-cs"/>
              </a:rPr>
              <a:t>”</a:t>
            </a:r>
            <a:r>
              <a:rPr lang="en-US" sz="1000" i="0" kern="1200" baseline="0" dirty="0">
                <a:solidFill>
                  <a:schemeClr val="tx1"/>
                </a:solidFill>
                <a:effectLst/>
                <a:latin typeface="+mn-lt"/>
                <a:ea typeface="+mn-ea"/>
                <a:cs typeface="+mn-cs"/>
              </a:rPr>
              <a:t> </a:t>
            </a:r>
            <a:r>
              <a:rPr lang="en-US" sz="1000" i="0" kern="1200" dirty="0">
                <a:solidFill>
                  <a:schemeClr val="tx1"/>
                </a:solidFill>
                <a:effectLst/>
                <a:latin typeface="+mn-lt"/>
                <a:ea typeface="+mn-ea"/>
                <a:cs typeface="+mn-cs"/>
              </a:rPr>
              <a:t>;</a:t>
            </a:r>
            <a:endParaRPr lang="fr-FR" sz="10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000" i="0" kern="1200" dirty="0">
                <a:solidFill>
                  <a:schemeClr val="tx1"/>
                </a:solidFill>
                <a:effectLst/>
                <a:latin typeface="+mn-lt"/>
                <a:ea typeface="+mn-ea"/>
                <a:cs typeface="+mn-cs"/>
              </a:rPr>
              <a:t>The inter-linked definitions of the terms (in green</a:t>
            </a:r>
            <a:r>
              <a:rPr lang="en-US" sz="1000" i="0" kern="1200" baseline="0" dirty="0">
                <a:solidFill>
                  <a:schemeClr val="tx1"/>
                </a:solidFill>
                <a:effectLst/>
                <a:latin typeface="+mn-lt"/>
                <a:ea typeface="+mn-ea"/>
                <a:cs typeface="+mn-cs"/>
              </a:rPr>
              <a:t> on the slide):</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“general surveillance</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specific surveillance</a:t>
            </a:r>
            <a:r>
              <a:rPr lang="en-US" sz="1000" i="0" kern="1200" dirty="0">
                <a:solidFill>
                  <a:schemeClr val="tx1"/>
                </a:solidFill>
                <a:effectLst/>
                <a:latin typeface="+mn-lt"/>
                <a:ea typeface="+mn-ea"/>
                <a:cs typeface="+mn-cs"/>
              </a:rPr>
              <a:t>” and “</a:t>
            </a:r>
            <a:r>
              <a:rPr lang="en-US" sz="1000" i="1" kern="1200" dirty="0">
                <a:solidFill>
                  <a:schemeClr val="tx1"/>
                </a:solidFill>
                <a:effectLst/>
                <a:latin typeface="+mn-lt"/>
                <a:ea typeface="+mn-ea"/>
                <a:cs typeface="+mn-cs"/>
              </a:rPr>
              <a:t>surveillance</a:t>
            </a:r>
            <a:r>
              <a:rPr lang="en-US" sz="1000" i="0" kern="1200" dirty="0">
                <a:solidFill>
                  <a:schemeClr val="tx1"/>
                </a:solidFill>
                <a:effectLst/>
                <a:latin typeface="+mn-lt"/>
                <a:ea typeface="+mn-ea"/>
                <a:cs typeface="+mn-cs"/>
              </a:rPr>
              <a:t>”;</a:t>
            </a:r>
            <a:endParaRPr lang="fr-FR" sz="10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000" i="0" kern="1200" dirty="0">
                <a:solidFill>
                  <a:schemeClr val="tx1"/>
                </a:solidFill>
                <a:effectLst/>
                <a:latin typeface="+mn-lt"/>
                <a:ea typeface="+mn-ea"/>
                <a:cs typeface="+mn-cs"/>
              </a:rPr>
              <a:t>The inter-linked definitions of the terms </a:t>
            </a:r>
            <a:r>
              <a:rPr lang="en-US" sz="1000" kern="1200" dirty="0">
                <a:solidFill>
                  <a:schemeClr val="tx1"/>
                </a:solidFill>
                <a:effectLst/>
                <a:latin typeface="+mn-lt"/>
                <a:ea typeface="+mn-ea"/>
                <a:cs typeface="+mn-cs"/>
              </a:rPr>
              <a:t>(in brown</a:t>
            </a:r>
            <a:r>
              <a:rPr lang="en-US" sz="1000" kern="1200" baseline="0" dirty="0">
                <a:solidFill>
                  <a:schemeClr val="tx1"/>
                </a:solidFill>
                <a:effectLst/>
                <a:latin typeface="+mn-lt"/>
                <a:ea typeface="+mn-ea"/>
                <a:cs typeface="+mn-cs"/>
              </a:rPr>
              <a:t> on the slide):</a:t>
            </a:r>
            <a:r>
              <a:rPr lang="en-US" sz="1000" kern="1200" dirty="0">
                <a:solidFill>
                  <a:schemeClr val="tx1"/>
                </a:solidFill>
                <a:effectLst/>
                <a:latin typeface="+mn-lt"/>
                <a:ea typeface="+mn-ea"/>
                <a:cs typeface="+mn-cs"/>
              </a:rPr>
              <a:t> </a:t>
            </a:r>
            <a:r>
              <a:rPr lang="en-US" sz="1000" i="0" kern="1200" dirty="0">
                <a:solidFill>
                  <a:schemeClr val="tx1"/>
                </a:solidFill>
                <a:effectLst/>
                <a:latin typeface="+mn-lt"/>
                <a:ea typeface="+mn-ea"/>
                <a:cs typeface="+mn-cs"/>
              </a:rPr>
              <a:t>“</a:t>
            </a:r>
            <a:r>
              <a:rPr lang="en-US" sz="1000" i="1" kern="1200" dirty="0">
                <a:solidFill>
                  <a:schemeClr val="tx1"/>
                </a:solidFill>
                <a:effectLst/>
                <a:latin typeface="+mn-lt"/>
                <a:ea typeface="+mn-ea"/>
                <a:cs typeface="+mn-cs"/>
              </a:rPr>
              <a:t>emergency measure</a:t>
            </a:r>
            <a:r>
              <a:rPr lang="en-US" sz="1000" i="0" kern="1200" dirty="0">
                <a:solidFill>
                  <a:schemeClr val="tx1"/>
                </a:solidFill>
                <a:effectLst/>
                <a:latin typeface="+mn-lt"/>
                <a:ea typeface="+mn-ea"/>
                <a:cs typeface="+mn-cs"/>
              </a:rPr>
              <a:t>” and “</a:t>
            </a:r>
            <a:r>
              <a:rPr lang="en-US" sz="1000" i="1" kern="1200" dirty="0">
                <a:solidFill>
                  <a:schemeClr val="tx1"/>
                </a:solidFill>
                <a:effectLst/>
                <a:latin typeface="+mn-lt"/>
                <a:ea typeface="+mn-ea"/>
                <a:cs typeface="+mn-cs"/>
              </a:rPr>
              <a:t>provisional measure</a:t>
            </a:r>
            <a:r>
              <a:rPr lang="en-US" sz="1000" i="0" kern="1200" dirty="0">
                <a:solidFill>
                  <a:schemeClr val="tx1"/>
                </a:solidFill>
                <a:effectLst/>
                <a:latin typeface="+mn-lt"/>
                <a:ea typeface="+mn-ea"/>
                <a:cs typeface="+mn-cs"/>
              </a:rPr>
              <a:t>”;</a:t>
            </a:r>
            <a:endParaRPr lang="fr-FR" sz="10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000" i="0" kern="1200" dirty="0">
                <a:solidFill>
                  <a:schemeClr val="tx1"/>
                </a:solidFill>
                <a:effectLst/>
                <a:latin typeface="+mn-lt"/>
                <a:ea typeface="+mn-ea"/>
                <a:cs typeface="+mn-cs"/>
              </a:rPr>
              <a:t>The inter-linked definitions of the terms </a:t>
            </a:r>
            <a:r>
              <a:rPr lang="en-US" sz="1000" kern="1200" dirty="0">
                <a:solidFill>
                  <a:schemeClr val="tx1"/>
                </a:solidFill>
                <a:effectLst/>
                <a:latin typeface="+mn-lt"/>
                <a:ea typeface="+mn-ea"/>
                <a:cs typeface="+mn-cs"/>
              </a:rPr>
              <a:t>(in blue</a:t>
            </a:r>
            <a:r>
              <a:rPr lang="en-US" sz="1000" kern="1200" baseline="0" dirty="0">
                <a:solidFill>
                  <a:schemeClr val="tx1"/>
                </a:solidFill>
                <a:effectLst/>
                <a:latin typeface="+mn-lt"/>
                <a:ea typeface="+mn-ea"/>
                <a:cs typeface="+mn-cs"/>
              </a:rPr>
              <a:t> on the slide):</a:t>
            </a:r>
            <a:r>
              <a:rPr lang="en-US" sz="1000" kern="1200" dirty="0">
                <a:solidFill>
                  <a:schemeClr val="tx1"/>
                </a:solidFill>
                <a:effectLst/>
                <a:latin typeface="+mn-lt"/>
                <a:ea typeface="+mn-ea"/>
                <a:cs typeface="+mn-cs"/>
              </a:rPr>
              <a:t> </a:t>
            </a:r>
            <a:r>
              <a:rPr lang="en-US" sz="1000" i="0" kern="1200" dirty="0">
                <a:solidFill>
                  <a:schemeClr val="tx1"/>
                </a:solidFill>
                <a:effectLst/>
                <a:latin typeface="+mn-lt"/>
                <a:ea typeface="+mn-ea"/>
                <a:cs typeface="+mn-cs"/>
              </a:rPr>
              <a:t>“</a:t>
            </a:r>
            <a:r>
              <a:rPr lang="en-US" sz="1000" i="1" kern="1200" dirty="0">
                <a:solidFill>
                  <a:schemeClr val="tx1"/>
                </a:solidFill>
                <a:effectLst/>
                <a:latin typeface="+mn-lt"/>
                <a:ea typeface="+mn-ea"/>
                <a:cs typeface="+mn-cs"/>
              </a:rPr>
              <a:t>inspection</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test</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compliance procedure (for a consignment)</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clearance (of a consignment)</a:t>
            </a:r>
            <a:r>
              <a:rPr lang="en-US" sz="1000" i="0" kern="1200" dirty="0">
                <a:solidFill>
                  <a:schemeClr val="tx1"/>
                </a:solidFill>
                <a:effectLst/>
                <a:latin typeface="+mn-lt"/>
                <a:ea typeface="+mn-ea"/>
                <a:cs typeface="+mn-cs"/>
              </a:rPr>
              <a:t>” and “</a:t>
            </a:r>
            <a:r>
              <a:rPr lang="en-US" sz="1000" i="1" kern="1200" dirty="0">
                <a:solidFill>
                  <a:schemeClr val="tx1"/>
                </a:solidFill>
                <a:effectLst/>
                <a:latin typeface="+mn-lt"/>
                <a:ea typeface="+mn-ea"/>
                <a:cs typeface="+mn-cs"/>
              </a:rPr>
              <a:t>release (of a consignment)</a:t>
            </a:r>
            <a:r>
              <a:rPr lang="en-US" sz="1000" i="0" kern="1200" dirty="0">
                <a:solidFill>
                  <a:schemeClr val="tx1"/>
                </a:solidFill>
                <a:effectLst/>
                <a:latin typeface="+mn-lt"/>
                <a:ea typeface="+mn-ea"/>
                <a:cs typeface="+mn-cs"/>
              </a:rPr>
              <a:t>”.</a:t>
            </a:r>
            <a:endParaRPr lang="fr-FR" sz="10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3</a:t>
            </a:fld>
            <a:endParaRPr lang="en-US" altLang="en-US"/>
          </a:p>
        </p:txBody>
      </p:sp>
    </p:spTree>
    <p:extLst>
      <p:ext uri="{BB962C8B-B14F-4D97-AF65-F5344CB8AC3E}">
        <p14:creationId xmlns:p14="http://schemas.microsoft.com/office/powerpoint/2010/main" val="3029800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identity of a consignment relates to certain consignment characteristics attested in its accompanying phytosanitary certificate, namely those characteristics that are not supposed to change from the time of phytosanitary certification in a country until import into another country. When considering whether simply the </a:t>
            </a:r>
            <a:r>
              <a:rPr lang="en-US" sz="700" i="1" kern="1200" dirty="0">
                <a:solidFill>
                  <a:schemeClr val="tx1"/>
                </a:solidFill>
                <a:effectLst/>
                <a:latin typeface="+mn-lt"/>
                <a:ea typeface="+mn-ea"/>
                <a:cs typeface="Arial" panose="020B0604020202020204" pitchFamily="34" charset="0"/>
              </a:rPr>
              <a:t>number</a:t>
            </a:r>
            <a:r>
              <a:rPr lang="en-US" sz="700" kern="1200" dirty="0">
                <a:solidFill>
                  <a:schemeClr val="tx1"/>
                </a:solidFill>
                <a:effectLst/>
                <a:latin typeface="+mn-lt"/>
                <a:ea typeface="+mn-ea"/>
                <a:cs typeface="Arial" panose="020B0604020202020204" pitchFamily="34" charset="0"/>
              </a:rPr>
              <a:t> of the phytosanitary certificate is the same as the consignment’s identity, it had been concluded that not all elements of the phytosanitary certificate could reasonably be considered part of the consignment’s identity. Then, to decide which elements are relevant for the identity and which not, the line of logic has been to reply to the question: what is the core phytosanitary concern of the importing NPPO when performing an ‘identity check’? The reply is: to reassure that </a:t>
            </a:r>
            <a:r>
              <a:rPr lang="en-US" sz="700" i="1" kern="1200" dirty="0">
                <a:solidFill>
                  <a:schemeClr val="tx1"/>
                </a:solidFill>
                <a:effectLst/>
                <a:latin typeface="+mn-lt"/>
                <a:ea typeface="+mn-ea"/>
                <a:cs typeface="Arial" panose="020B0604020202020204" pitchFamily="34" charset="0"/>
              </a:rPr>
              <a:t>exactly those specimens</a:t>
            </a:r>
            <a:r>
              <a:rPr lang="en-US" sz="700" kern="1200" dirty="0">
                <a:solidFill>
                  <a:schemeClr val="tx1"/>
                </a:solidFill>
                <a:effectLst/>
                <a:latin typeface="+mn-lt"/>
                <a:ea typeface="+mn-ea"/>
                <a:cs typeface="Arial" panose="020B0604020202020204" pitchFamily="34" charset="0"/>
              </a:rPr>
              <a:t> of plants, plant products or other articles (i.e. </a:t>
            </a:r>
            <a:r>
              <a:rPr lang="en-US" sz="700" i="1" kern="1200" dirty="0">
                <a:solidFill>
                  <a:schemeClr val="tx1"/>
                </a:solidFill>
                <a:effectLst/>
                <a:latin typeface="+mn-lt"/>
                <a:ea typeface="+mn-ea"/>
                <a:cs typeface="Arial" panose="020B0604020202020204" pitchFamily="34" charset="0"/>
              </a:rPr>
              <a:t>components from a particular place of origin</a:t>
            </a:r>
            <a:r>
              <a:rPr lang="en-US" sz="700" kern="1200" dirty="0">
                <a:solidFill>
                  <a:schemeClr val="tx1"/>
                </a:solidFill>
                <a:effectLst/>
                <a:latin typeface="+mn-lt"/>
                <a:ea typeface="+mn-ea"/>
                <a:cs typeface="Arial" panose="020B0604020202020204" pitchFamily="34" charset="0"/>
              </a:rPr>
              <a:t>) that are about to be imported are </a:t>
            </a:r>
            <a:r>
              <a:rPr lang="en-US" sz="700" i="1" kern="1200" dirty="0">
                <a:solidFill>
                  <a:schemeClr val="tx1"/>
                </a:solidFill>
                <a:effectLst/>
                <a:latin typeface="+mn-lt"/>
                <a:ea typeface="+mn-ea"/>
                <a:cs typeface="Arial" panose="020B0604020202020204" pitchFamily="34" charset="0"/>
              </a:rPr>
              <a:t>exclusively those that had been certified</a:t>
            </a:r>
            <a:r>
              <a:rPr lang="en-US" sz="700" kern="1200" dirty="0">
                <a:solidFill>
                  <a:schemeClr val="tx1"/>
                </a:solidFill>
                <a:effectLst/>
                <a:latin typeface="+mn-lt"/>
                <a:ea typeface="+mn-ea"/>
                <a:cs typeface="Arial" panose="020B0604020202020204" pitchFamily="34" charset="0"/>
              </a:rPr>
              <a:t>; </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Thus, the </a:t>
            </a:r>
            <a:r>
              <a:rPr lang="en-US" sz="700" i="1" kern="1200" dirty="0">
                <a:solidFill>
                  <a:schemeClr val="tx1"/>
                </a:solidFill>
                <a:effectLst/>
                <a:latin typeface="+mn-lt"/>
                <a:ea typeface="+mn-ea"/>
                <a:cs typeface="Arial" panose="020B0604020202020204" pitchFamily="34" charset="0"/>
              </a:rPr>
              <a:t>identity </a:t>
            </a:r>
            <a:r>
              <a:rPr lang="en-US" sz="700" kern="1200" dirty="0">
                <a:solidFill>
                  <a:schemeClr val="tx1"/>
                </a:solidFill>
                <a:effectLst/>
                <a:latin typeface="+mn-lt"/>
                <a:ea typeface="+mn-ea"/>
                <a:cs typeface="Arial" panose="020B0604020202020204" pitchFamily="34" charset="0"/>
              </a:rPr>
              <a:t>of a consignment is: its components (being the core </a:t>
            </a:r>
            <a:r>
              <a:rPr lang="en-US" sz="700" i="1" kern="1200" dirty="0">
                <a:solidFill>
                  <a:schemeClr val="tx1"/>
                </a:solidFill>
                <a:effectLst/>
                <a:latin typeface="+mn-lt"/>
                <a:ea typeface="+mn-ea"/>
                <a:cs typeface="Arial" panose="020B0604020202020204" pitchFamily="34" charset="0"/>
              </a:rPr>
              <a:t>material</a:t>
            </a:r>
            <a:r>
              <a:rPr lang="en-US" sz="700" kern="1200" dirty="0">
                <a:solidFill>
                  <a:schemeClr val="tx1"/>
                </a:solidFill>
                <a:effectLst/>
                <a:latin typeface="+mn-lt"/>
                <a:ea typeface="+mn-ea"/>
                <a:cs typeface="Arial" panose="020B0604020202020204" pitchFamily="34" charset="0"/>
              </a:rPr>
              <a:t> content) and its origin (being the core </a:t>
            </a:r>
            <a:r>
              <a:rPr lang="en-US" sz="700" i="1" kern="1200" dirty="0">
                <a:solidFill>
                  <a:schemeClr val="tx1"/>
                </a:solidFill>
                <a:effectLst/>
                <a:latin typeface="+mn-lt"/>
                <a:ea typeface="+mn-ea"/>
                <a:cs typeface="Arial" panose="020B0604020202020204" pitchFamily="34" charset="0"/>
              </a:rPr>
              <a:t>immaterial</a:t>
            </a:r>
            <a:r>
              <a:rPr lang="en-US" sz="700" kern="1200" dirty="0">
                <a:solidFill>
                  <a:schemeClr val="tx1"/>
                </a:solidFill>
                <a:effectLst/>
                <a:latin typeface="+mn-lt"/>
                <a:ea typeface="+mn-ea"/>
                <a:cs typeface="Arial" panose="020B0604020202020204" pitchFamily="34" charset="0"/>
              </a:rPr>
              <a:t> characteristic);</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In broad terms, the ‘</a:t>
            </a:r>
            <a:r>
              <a:rPr lang="en-US" sz="700" i="1" kern="1200" dirty="0">
                <a:solidFill>
                  <a:schemeClr val="tx1"/>
                </a:solidFill>
                <a:effectLst/>
                <a:latin typeface="+mn-lt"/>
                <a:ea typeface="+mn-ea"/>
                <a:cs typeface="Arial" panose="020B0604020202020204" pitchFamily="34" charset="0"/>
              </a:rPr>
              <a:t>components</a:t>
            </a:r>
            <a:r>
              <a:rPr lang="en-US" sz="700" kern="1200" dirty="0">
                <a:solidFill>
                  <a:schemeClr val="tx1"/>
                </a:solidFill>
                <a:effectLst/>
                <a:latin typeface="+mn-lt"/>
                <a:ea typeface="+mn-ea"/>
                <a:cs typeface="Arial" panose="020B0604020202020204" pitchFamily="34" charset="0"/>
              </a:rPr>
              <a:t>’ corresponds to the sections in phytosanitary certificates on </a:t>
            </a:r>
            <a:r>
              <a:rPr lang="en-US" sz="700" i="1" kern="1200" dirty="0">
                <a:solidFill>
                  <a:schemeClr val="tx1"/>
                </a:solidFill>
                <a:effectLst/>
                <a:latin typeface="+mn-lt"/>
                <a:ea typeface="+mn-ea"/>
                <a:cs typeface="Arial" panose="020B0604020202020204" pitchFamily="34" charset="0"/>
              </a:rPr>
              <a:t>‘Name of produce and quantity declared’</a:t>
            </a:r>
            <a:r>
              <a:rPr lang="en-US" sz="700" kern="1200" dirty="0">
                <a:solidFill>
                  <a:schemeClr val="tx1"/>
                </a:solidFill>
                <a:effectLst/>
                <a:latin typeface="+mn-lt"/>
                <a:ea typeface="+mn-ea"/>
                <a:cs typeface="Arial" panose="020B0604020202020204" pitchFamily="34" charset="0"/>
              </a:rPr>
              <a:t> and ‘</a:t>
            </a:r>
            <a:r>
              <a:rPr lang="en-US" sz="700" i="1" kern="1200" dirty="0">
                <a:solidFill>
                  <a:schemeClr val="tx1"/>
                </a:solidFill>
                <a:effectLst/>
                <a:latin typeface="+mn-lt"/>
                <a:ea typeface="+mn-ea"/>
                <a:cs typeface="Arial" panose="020B0604020202020204" pitchFamily="34" charset="0"/>
              </a:rPr>
              <a:t>Botanical name of plants</a:t>
            </a:r>
            <a:r>
              <a:rPr lang="en-US" sz="700" kern="1200" dirty="0">
                <a:solidFill>
                  <a:schemeClr val="tx1"/>
                </a:solidFill>
                <a:effectLst/>
                <a:latin typeface="+mn-lt"/>
                <a:ea typeface="+mn-ea"/>
                <a:cs typeface="Arial" panose="020B0604020202020204" pitchFamily="34" charset="0"/>
              </a:rPr>
              <a:t>’, as expressed in the definition;</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In contrast, descriptions provided in the phytosanitary certificate sections on ‘</a:t>
            </a:r>
            <a:r>
              <a:rPr lang="en-US" sz="700" i="1" kern="1200" dirty="0">
                <a:solidFill>
                  <a:schemeClr val="tx1"/>
                </a:solidFill>
                <a:effectLst/>
                <a:latin typeface="+mn-lt"/>
                <a:ea typeface="+mn-ea"/>
                <a:cs typeface="Arial" panose="020B0604020202020204" pitchFamily="34" charset="0"/>
              </a:rPr>
              <a:t>Number and description of packages</a:t>
            </a:r>
            <a:r>
              <a:rPr lang="en-US" sz="700" kern="1200" dirty="0">
                <a:solidFill>
                  <a:schemeClr val="tx1"/>
                </a:solidFill>
                <a:effectLst/>
                <a:latin typeface="+mn-lt"/>
                <a:ea typeface="+mn-ea"/>
                <a:cs typeface="Arial" panose="020B0604020202020204" pitchFamily="34" charset="0"/>
              </a:rPr>
              <a:t>’ and ‘</a:t>
            </a:r>
            <a:r>
              <a:rPr lang="en-US" sz="700" i="1" kern="1200" dirty="0">
                <a:solidFill>
                  <a:schemeClr val="tx1"/>
                </a:solidFill>
                <a:effectLst/>
                <a:latin typeface="+mn-lt"/>
                <a:ea typeface="+mn-ea"/>
                <a:cs typeface="Arial" panose="020B0604020202020204" pitchFamily="34" charset="0"/>
              </a:rPr>
              <a:t>Distinguishing marks</a:t>
            </a:r>
            <a:r>
              <a:rPr lang="en-US" sz="700" kern="1200" dirty="0">
                <a:solidFill>
                  <a:schemeClr val="tx1"/>
                </a:solidFill>
                <a:effectLst/>
                <a:latin typeface="+mn-lt"/>
                <a:ea typeface="+mn-ea"/>
                <a:cs typeface="Arial" panose="020B0604020202020204" pitchFamily="34" charset="0"/>
              </a:rPr>
              <a:t>’ may certainly be helpful for the practical spotting of one particular consignment among others, but are not considered part of the consignment’s identity;</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quantity of items in the consignment is referred to in the definition. Obviously, the identity would have changed if any item was </a:t>
            </a:r>
            <a:r>
              <a:rPr lang="en-US" sz="700" i="1" kern="1200" dirty="0">
                <a:solidFill>
                  <a:schemeClr val="tx1"/>
                </a:solidFill>
                <a:effectLst/>
                <a:latin typeface="+mn-lt"/>
                <a:ea typeface="+mn-ea"/>
                <a:cs typeface="Arial" panose="020B0604020202020204" pitchFamily="34" charset="0"/>
              </a:rPr>
              <a:t>added</a:t>
            </a:r>
            <a:r>
              <a:rPr lang="en-US" sz="700" kern="1200" dirty="0">
                <a:solidFill>
                  <a:schemeClr val="tx1"/>
                </a:solidFill>
                <a:effectLst/>
                <a:latin typeface="+mn-lt"/>
                <a:ea typeface="+mn-ea"/>
                <a:cs typeface="Arial" panose="020B0604020202020204" pitchFamily="34" charset="0"/>
              </a:rPr>
              <a:t> to a consignment after phytosanitary certification, corresponding to the fact that the certifying statement of the phytosanitary certificate would then no longer cover all components of the consignment. In contrast, it cannot be generalized whether any (unintentional) </a:t>
            </a:r>
            <a:r>
              <a:rPr lang="en-US" sz="700" i="1" kern="1200" dirty="0">
                <a:solidFill>
                  <a:schemeClr val="tx1"/>
                </a:solidFill>
                <a:effectLst/>
                <a:latin typeface="+mn-lt"/>
                <a:ea typeface="+mn-ea"/>
                <a:cs typeface="Arial" panose="020B0604020202020204" pitchFamily="34" charset="0"/>
              </a:rPr>
              <a:t>loss </a:t>
            </a:r>
            <a:r>
              <a:rPr lang="en-US" sz="700" kern="1200" dirty="0">
                <a:solidFill>
                  <a:schemeClr val="tx1"/>
                </a:solidFill>
                <a:effectLst/>
                <a:latin typeface="+mn-lt"/>
                <a:ea typeface="+mn-ea"/>
                <a:cs typeface="Arial" panose="020B0604020202020204" pitchFamily="34" charset="0"/>
              </a:rPr>
              <a:t>or (intentional)</a:t>
            </a:r>
            <a:r>
              <a:rPr lang="en-US" sz="700" i="1" kern="1200" dirty="0">
                <a:solidFill>
                  <a:schemeClr val="tx1"/>
                </a:solidFill>
                <a:effectLst/>
                <a:latin typeface="+mn-lt"/>
                <a:ea typeface="+mn-ea"/>
                <a:cs typeface="Arial" panose="020B0604020202020204" pitchFamily="34" charset="0"/>
              </a:rPr>
              <a:t> subtraction</a:t>
            </a:r>
            <a:r>
              <a:rPr lang="en-US" sz="700" kern="1200" dirty="0">
                <a:solidFill>
                  <a:schemeClr val="tx1"/>
                </a:solidFill>
                <a:effectLst/>
                <a:latin typeface="+mn-lt"/>
                <a:ea typeface="+mn-ea"/>
                <a:cs typeface="Arial" panose="020B0604020202020204" pitchFamily="34" charset="0"/>
              </a:rPr>
              <a:t> of items from the consignment after phytosanitary certification would change the consignment’s identity. The SC, therefore, has concluded that the issue of quantity cannot possibly be explained to all detail in a definition. Referring to ‘</a:t>
            </a:r>
            <a:r>
              <a:rPr lang="en-US" sz="700" i="1" kern="1200" dirty="0">
                <a:solidFill>
                  <a:schemeClr val="tx1"/>
                </a:solidFill>
                <a:effectLst/>
                <a:latin typeface="+mn-lt"/>
                <a:ea typeface="+mn-ea"/>
                <a:cs typeface="Arial" panose="020B0604020202020204" pitchFamily="34" charset="0"/>
              </a:rPr>
              <a:t>the components</a:t>
            </a:r>
            <a:r>
              <a:rPr lang="en-US" sz="700" kern="1200" dirty="0">
                <a:solidFill>
                  <a:schemeClr val="tx1"/>
                </a:solidFill>
                <a:effectLst/>
                <a:latin typeface="+mn-lt"/>
                <a:ea typeface="+mn-ea"/>
                <a:cs typeface="Arial" panose="020B0604020202020204" pitchFamily="34" charset="0"/>
              </a:rPr>
              <a:t>’ is sufficient to indicate that any quantity </a:t>
            </a:r>
            <a:r>
              <a:rPr lang="en-US" sz="700" i="1" kern="1200" dirty="0">
                <a:solidFill>
                  <a:schemeClr val="tx1"/>
                </a:solidFill>
                <a:effectLst/>
                <a:latin typeface="+mn-lt"/>
                <a:ea typeface="+mn-ea"/>
                <a:cs typeface="Arial" panose="020B0604020202020204" pitchFamily="34" charset="0"/>
              </a:rPr>
              <a:t>above</a:t>
            </a:r>
            <a:r>
              <a:rPr lang="en-US" sz="700" kern="1200" dirty="0">
                <a:solidFill>
                  <a:schemeClr val="tx1"/>
                </a:solidFill>
                <a:effectLst/>
                <a:latin typeface="+mn-lt"/>
                <a:ea typeface="+mn-ea"/>
                <a:cs typeface="Arial" panose="020B0604020202020204" pitchFamily="34" charset="0"/>
              </a:rPr>
              <a:t> the declared quantity would certainly be deemed a change of identity;</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consignment’s origin is also an important part of consignment´s identity and it corresponds to the section in phytosanitary certificates on ‘</a:t>
            </a:r>
            <a:r>
              <a:rPr lang="en-US" sz="700" i="1" kern="1200" dirty="0">
                <a:solidFill>
                  <a:schemeClr val="tx1"/>
                </a:solidFill>
                <a:effectLst/>
                <a:latin typeface="+mn-lt"/>
                <a:ea typeface="+mn-ea"/>
                <a:cs typeface="Arial" panose="020B0604020202020204" pitchFamily="34" charset="0"/>
              </a:rPr>
              <a:t>Place of origin</a:t>
            </a:r>
            <a:r>
              <a:rPr lang="en-US" sz="700" kern="1200" dirty="0">
                <a:solidFill>
                  <a:schemeClr val="tx1"/>
                </a:solidFill>
                <a:effectLst/>
                <a:latin typeface="+mn-lt"/>
                <a:ea typeface="+mn-ea"/>
                <a:cs typeface="Arial" panose="020B0604020202020204" pitchFamily="34" charset="0"/>
              </a:rPr>
              <a:t>’, as expressed in the definition and explained in ISPM 12 (</a:t>
            </a:r>
            <a:r>
              <a:rPr lang="en-US" sz="700" i="1" kern="1200" dirty="0">
                <a:solidFill>
                  <a:schemeClr val="tx1"/>
                </a:solidFill>
                <a:effectLst/>
                <a:latin typeface="+mn-lt"/>
                <a:ea typeface="+mn-ea"/>
                <a:cs typeface="Arial" panose="020B0604020202020204" pitchFamily="34" charset="0"/>
              </a:rPr>
              <a:t>Phytosanitary certificates</a:t>
            </a:r>
            <a:r>
              <a:rPr lang="en-US" sz="700" kern="1200" dirty="0">
                <a:solidFill>
                  <a:schemeClr val="tx1"/>
                </a:solidFill>
                <a:effectLst/>
                <a:latin typeface="+mn-lt"/>
                <a:ea typeface="+mn-ea"/>
                <a:cs typeface="Arial" panose="020B0604020202020204" pitchFamily="34" charset="0"/>
              </a:rPr>
              <a:t>);</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number of the phytosanitary certificate is implicit and need not be mentioned in the definition, as the identity refers to a specific phytosanitary certificate;</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sections of phytosanitary certificates on ‘</a:t>
            </a:r>
            <a:r>
              <a:rPr lang="en-US" sz="700" i="1" kern="1200" dirty="0">
                <a:solidFill>
                  <a:schemeClr val="tx1"/>
                </a:solidFill>
                <a:effectLst/>
                <a:latin typeface="+mn-lt"/>
                <a:ea typeface="+mn-ea"/>
                <a:cs typeface="Arial" panose="020B0604020202020204" pitchFamily="34" charset="0"/>
              </a:rPr>
              <a:t>Name and address of exporter</a:t>
            </a:r>
            <a:r>
              <a:rPr lang="en-US" sz="700" kern="1200" dirty="0">
                <a:solidFill>
                  <a:schemeClr val="tx1"/>
                </a:solidFill>
                <a:effectLst/>
                <a:latin typeface="+mn-lt"/>
                <a:ea typeface="+mn-ea"/>
                <a:cs typeface="Arial" panose="020B0604020202020204" pitchFamily="34" charset="0"/>
              </a:rPr>
              <a:t>’, ‘</a:t>
            </a:r>
            <a:r>
              <a:rPr lang="en-US" sz="700" i="1" kern="1200" dirty="0">
                <a:solidFill>
                  <a:schemeClr val="tx1"/>
                </a:solidFill>
                <a:effectLst/>
                <a:latin typeface="+mn-lt"/>
                <a:ea typeface="+mn-ea"/>
                <a:cs typeface="Arial" panose="020B0604020202020204" pitchFamily="34" charset="0"/>
              </a:rPr>
              <a:t>Declared name and address of consignee</a:t>
            </a:r>
            <a:r>
              <a:rPr lang="en-US" sz="700" kern="1200" dirty="0">
                <a:solidFill>
                  <a:schemeClr val="tx1"/>
                </a:solidFill>
                <a:effectLst/>
                <a:latin typeface="+mn-lt"/>
                <a:ea typeface="+mn-ea"/>
                <a:cs typeface="Arial" panose="020B0604020202020204" pitchFamily="34" charset="0"/>
              </a:rPr>
              <a:t>’, ‘</a:t>
            </a:r>
            <a:r>
              <a:rPr lang="en-US" sz="700" i="1" kern="1200" dirty="0">
                <a:solidFill>
                  <a:schemeClr val="tx1"/>
                </a:solidFill>
                <a:effectLst/>
                <a:latin typeface="+mn-lt"/>
                <a:ea typeface="+mn-ea"/>
                <a:cs typeface="Arial" panose="020B0604020202020204" pitchFamily="34" charset="0"/>
              </a:rPr>
              <a:t>Declared means of conveyance</a:t>
            </a:r>
            <a:r>
              <a:rPr lang="en-US" sz="700" kern="1200" dirty="0">
                <a:solidFill>
                  <a:schemeClr val="tx1"/>
                </a:solidFill>
                <a:effectLst/>
                <a:latin typeface="+mn-lt"/>
                <a:ea typeface="+mn-ea"/>
                <a:cs typeface="Arial" panose="020B0604020202020204" pitchFamily="34" charset="0"/>
              </a:rPr>
              <a:t>’ and ‘</a:t>
            </a:r>
            <a:r>
              <a:rPr lang="en-US" sz="700" i="1" kern="1200" dirty="0">
                <a:solidFill>
                  <a:schemeClr val="tx1"/>
                </a:solidFill>
                <a:effectLst/>
                <a:latin typeface="+mn-lt"/>
                <a:ea typeface="+mn-ea"/>
                <a:cs typeface="Arial" panose="020B0604020202020204" pitchFamily="34" charset="0"/>
              </a:rPr>
              <a:t>Declared point of entry</a:t>
            </a:r>
            <a:r>
              <a:rPr lang="en-US" sz="700" kern="1200" dirty="0">
                <a:solidFill>
                  <a:schemeClr val="tx1"/>
                </a:solidFill>
                <a:effectLst/>
                <a:latin typeface="+mn-lt"/>
                <a:ea typeface="+mn-ea"/>
                <a:cs typeface="Arial" panose="020B0604020202020204" pitchFamily="34" charset="0"/>
              </a:rPr>
              <a:t>’ are not considered part of the consignment’s identity;</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proposed definition of ‘</a:t>
            </a:r>
            <a:r>
              <a:rPr lang="en-US" sz="700" i="1" kern="1200" dirty="0">
                <a:solidFill>
                  <a:schemeClr val="tx1"/>
                </a:solidFill>
                <a:effectLst/>
                <a:latin typeface="+mn-lt"/>
                <a:ea typeface="+mn-ea"/>
                <a:cs typeface="Arial" panose="020B0604020202020204" pitchFamily="34" charset="0"/>
              </a:rPr>
              <a:t>identity (of a consignment)</a:t>
            </a:r>
            <a:r>
              <a:rPr lang="en-US" sz="700" kern="1200" dirty="0">
                <a:solidFill>
                  <a:schemeClr val="tx1"/>
                </a:solidFill>
                <a:effectLst/>
                <a:latin typeface="+mn-lt"/>
                <a:ea typeface="+mn-ea"/>
                <a:cs typeface="Arial" panose="020B0604020202020204" pitchFamily="34" charset="0"/>
              </a:rPr>
              <a:t>’ does not conflict with current uses of the term ‘identity’ (in relation to a consignment) in adopted ISPMs. It is noted that in the draft revised ISPM 12 currently sent for second consultation, the use of the term ‘identity’ (in relation to a consignment) has been omitted; </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Defining ‘</a:t>
            </a:r>
            <a:r>
              <a:rPr lang="en-US" sz="700" i="1" kern="1200" dirty="0">
                <a:solidFill>
                  <a:schemeClr val="tx1"/>
                </a:solidFill>
                <a:effectLst/>
                <a:latin typeface="+mn-lt"/>
                <a:ea typeface="+mn-ea"/>
                <a:cs typeface="Arial" panose="020B0604020202020204" pitchFamily="34" charset="0"/>
              </a:rPr>
              <a:t>identity (of a consignment)</a:t>
            </a:r>
            <a:r>
              <a:rPr lang="en-US" sz="700" kern="1200" dirty="0">
                <a:solidFill>
                  <a:schemeClr val="tx1"/>
                </a:solidFill>
                <a:effectLst/>
                <a:latin typeface="+mn-lt"/>
                <a:ea typeface="+mn-ea"/>
                <a:cs typeface="Arial" panose="020B0604020202020204" pitchFamily="34" charset="0"/>
              </a:rPr>
              <a:t>’ facilitates the revision of the definitions of ‘</a:t>
            </a:r>
            <a:r>
              <a:rPr lang="en-US" sz="700" i="1" kern="1200" dirty="0">
                <a:solidFill>
                  <a:schemeClr val="tx1"/>
                </a:solidFill>
                <a:effectLst/>
                <a:latin typeface="+mn-lt"/>
                <a:ea typeface="+mn-ea"/>
                <a:cs typeface="Arial" panose="020B0604020202020204" pitchFamily="34" charset="0"/>
              </a:rPr>
              <a:t>integrity (of a consignment)</a:t>
            </a:r>
            <a:r>
              <a:rPr lang="en-US" sz="700" kern="1200" dirty="0">
                <a:solidFill>
                  <a:schemeClr val="tx1"/>
                </a:solidFill>
                <a:effectLst/>
                <a:latin typeface="+mn-lt"/>
                <a:ea typeface="+mn-ea"/>
                <a:cs typeface="Arial" panose="020B0604020202020204" pitchFamily="34" charset="0"/>
              </a:rPr>
              <a:t>’ and ‘</a:t>
            </a:r>
            <a:r>
              <a:rPr lang="en-US" sz="700" i="1" kern="1200" dirty="0">
                <a:solidFill>
                  <a:schemeClr val="tx1"/>
                </a:solidFill>
                <a:effectLst/>
                <a:latin typeface="+mn-lt"/>
                <a:ea typeface="+mn-ea"/>
                <a:cs typeface="Arial" panose="020B0604020202020204" pitchFamily="34" charset="0"/>
              </a:rPr>
              <a:t>phytosanitary security (of a consignment)</a:t>
            </a:r>
            <a:r>
              <a:rPr lang="en-US" sz="700" kern="1200" dirty="0">
                <a:solidFill>
                  <a:schemeClr val="tx1"/>
                </a:solidFill>
                <a:effectLst/>
                <a:latin typeface="+mn-lt"/>
                <a:ea typeface="+mn-ea"/>
                <a:cs typeface="Arial" panose="020B0604020202020204" pitchFamily="34" charset="0"/>
              </a:rPr>
              <a:t>’.</a:t>
            </a:r>
            <a:endParaRPr lang="fr-FR" sz="700" kern="1200" dirty="0">
              <a:solidFill>
                <a:schemeClr val="tx1"/>
              </a:solidFill>
              <a:effectLst/>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4</a:t>
            </a:fld>
            <a:endParaRPr lang="en-US" altLang="en-US"/>
          </a:p>
        </p:txBody>
      </p:sp>
    </p:spTree>
    <p:extLst>
      <p:ext uri="{BB962C8B-B14F-4D97-AF65-F5344CB8AC3E}">
        <p14:creationId xmlns:p14="http://schemas.microsoft.com/office/powerpoint/2010/main" val="2064650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By referring to the proposed definition of </a:t>
            </a:r>
            <a:r>
              <a:rPr lang="en-US" sz="1000" i="1" kern="1200" dirty="0">
                <a:solidFill>
                  <a:schemeClr val="tx1"/>
                </a:solidFill>
                <a:effectLst/>
                <a:latin typeface="+mn-lt"/>
                <a:ea typeface="+mn-ea"/>
                <a:cs typeface="+mn-cs"/>
              </a:rPr>
              <a:t>identity (of a consignment)</a:t>
            </a:r>
            <a:r>
              <a:rPr lang="en-US" sz="1000" kern="1200" dirty="0">
                <a:solidFill>
                  <a:schemeClr val="tx1"/>
                </a:solidFill>
                <a:effectLst/>
                <a:latin typeface="+mn-lt"/>
                <a:ea typeface="+mn-ea"/>
                <a:cs typeface="+mn-cs"/>
              </a:rPr>
              <a:t>, the relationship between the two concepts is clarified and the definition of </a:t>
            </a:r>
            <a:r>
              <a:rPr lang="en-US" sz="1000" i="1" kern="1200" dirty="0">
                <a:solidFill>
                  <a:schemeClr val="tx1"/>
                </a:solidFill>
                <a:effectLst/>
                <a:latin typeface="+mn-lt"/>
                <a:ea typeface="+mn-ea"/>
                <a:cs typeface="+mn-cs"/>
              </a:rPr>
              <a:t>integrity (of a consignment)</a:t>
            </a:r>
            <a:r>
              <a:rPr lang="en-US" sz="1000" kern="1200" dirty="0">
                <a:solidFill>
                  <a:schemeClr val="tx1"/>
                </a:solidFill>
                <a:effectLst/>
                <a:latin typeface="+mn-lt"/>
                <a:ea typeface="+mn-ea"/>
                <a:cs typeface="+mn-cs"/>
              </a:rPr>
              <a:t> simplified;</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Consequently, the wording ‘</a:t>
            </a:r>
            <a:r>
              <a:rPr lang="en-US" sz="1000" i="1" kern="1200" dirty="0">
                <a:solidFill>
                  <a:schemeClr val="tx1"/>
                </a:solidFill>
                <a:effectLst/>
                <a:latin typeface="+mn-lt"/>
                <a:ea typeface="+mn-ea"/>
                <a:cs typeface="+mn-cs"/>
              </a:rPr>
              <a:t>composition…as described by its phytosanitary certificate</a:t>
            </a:r>
            <a:r>
              <a:rPr lang="en-US" sz="1000" kern="1200" dirty="0">
                <a:solidFill>
                  <a:schemeClr val="tx1"/>
                </a:solidFill>
                <a:effectLst/>
                <a:latin typeface="+mn-lt"/>
                <a:ea typeface="+mn-ea"/>
                <a:cs typeface="+mn-cs"/>
              </a:rPr>
              <a:t>’ is deleted as redundant because that aspect is already included in the proposed definition of the term ‘</a:t>
            </a:r>
            <a:r>
              <a:rPr lang="en-US" sz="1000" i="1" kern="1200" dirty="0">
                <a:solidFill>
                  <a:schemeClr val="tx1"/>
                </a:solidFill>
                <a:effectLst/>
                <a:latin typeface="+mn-lt"/>
                <a:ea typeface="+mn-ea"/>
                <a:cs typeface="+mn-cs"/>
              </a:rPr>
              <a:t>identity’</a:t>
            </a:r>
            <a:r>
              <a:rPr lang="en-US" sz="1000" kern="1200" dirty="0">
                <a:solidFill>
                  <a:schemeClr val="tx1"/>
                </a:solidFill>
                <a:effectLst/>
                <a:latin typeface="+mn-lt"/>
                <a:ea typeface="+mn-ea"/>
                <a:cs typeface="+mn-cs"/>
              </a:rPr>
              <a:t>, which is inserted instead;</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wording ‘</a:t>
            </a:r>
            <a:r>
              <a:rPr lang="en-US" sz="1000" i="1" kern="1200" dirty="0">
                <a:solidFill>
                  <a:schemeClr val="tx1"/>
                </a:solidFill>
                <a:effectLst/>
                <a:latin typeface="+mn-lt"/>
                <a:ea typeface="+mn-ea"/>
                <a:cs typeface="+mn-cs"/>
              </a:rPr>
              <a:t>maintained without loss, addition or substitution</a:t>
            </a:r>
            <a:r>
              <a:rPr lang="en-US" sz="1000" kern="1200" dirty="0">
                <a:solidFill>
                  <a:schemeClr val="tx1"/>
                </a:solidFill>
                <a:effectLst/>
                <a:latin typeface="+mn-lt"/>
                <a:ea typeface="+mn-ea"/>
                <a:cs typeface="+mn-cs"/>
              </a:rPr>
              <a:t>’ is substituted by the wording ‘</a:t>
            </a:r>
            <a:r>
              <a:rPr lang="en-US" sz="1000" i="1" kern="1200" dirty="0">
                <a:solidFill>
                  <a:schemeClr val="tx1"/>
                </a:solidFill>
                <a:effectLst/>
                <a:latin typeface="+mn-lt"/>
                <a:ea typeface="+mn-ea"/>
                <a:cs typeface="+mn-cs"/>
              </a:rPr>
              <a:t>is unchanged</a:t>
            </a:r>
            <a:r>
              <a:rPr lang="en-US" sz="1000" kern="1200" dirty="0">
                <a:solidFill>
                  <a:schemeClr val="tx1"/>
                </a:solidFill>
                <a:effectLst/>
                <a:latin typeface="+mn-lt"/>
                <a:ea typeface="+mn-ea"/>
                <a:cs typeface="+mn-cs"/>
              </a:rPr>
              <a:t>’, with the intent that such simplification more strongly emphasizes the core phytosanitary concern, namely: that the identity has remained unchanged, i.e. that exactly those specimens of plants, plant products or other articles (i.e. </a:t>
            </a:r>
            <a:r>
              <a:rPr lang="en-US" sz="1000" i="1" kern="1200" dirty="0">
                <a:solidFill>
                  <a:schemeClr val="tx1"/>
                </a:solidFill>
                <a:effectLst/>
                <a:latin typeface="+mn-lt"/>
                <a:ea typeface="+mn-ea"/>
                <a:cs typeface="+mn-cs"/>
              </a:rPr>
              <a:t>components from a particular place of origin</a:t>
            </a:r>
            <a:r>
              <a:rPr lang="en-US" sz="1000" kern="1200" dirty="0">
                <a:solidFill>
                  <a:schemeClr val="tx1"/>
                </a:solidFill>
                <a:effectLst/>
                <a:latin typeface="+mn-lt"/>
                <a:ea typeface="+mn-ea"/>
                <a:cs typeface="+mn-cs"/>
              </a:rPr>
              <a:t>) that are about to be imported are exclusively those that had been certified (cf. the deliberation regarding the proposed definition of </a:t>
            </a:r>
            <a:r>
              <a:rPr lang="en-US" sz="1000" i="1" kern="1200" dirty="0">
                <a:solidFill>
                  <a:schemeClr val="tx1"/>
                </a:solidFill>
                <a:effectLst/>
                <a:latin typeface="+mn-lt"/>
                <a:ea typeface="+mn-ea"/>
                <a:cs typeface="+mn-cs"/>
              </a:rPr>
              <a:t>identity (of a consignment), </a:t>
            </a:r>
            <a:r>
              <a:rPr lang="en-US" sz="1000" kern="1200" dirty="0">
                <a:solidFill>
                  <a:schemeClr val="tx1"/>
                </a:solidFill>
                <a:effectLst/>
                <a:latin typeface="+mn-lt"/>
                <a:ea typeface="+mn-ea"/>
                <a:cs typeface="+mn-cs"/>
              </a:rPr>
              <a:t>in particular, the SC conclusion regarding</a:t>
            </a:r>
            <a:r>
              <a:rPr lang="en-US" sz="1000" i="1" kern="1200" dirty="0">
                <a:solidFill>
                  <a:schemeClr val="tx1"/>
                </a:solidFill>
                <a:effectLst/>
                <a:latin typeface="+mn-lt"/>
                <a:ea typeface="+mn-ea"/>
                <a:cs typeface="+mn-cs"/>
              </a:rPr>
              <a:t> loss </a:t>
            </a:r>
            <a:r>
              <a:rPr lang="en-US" sz="1000" kern="1200" dirty="0">
                <a:solidFill>
                  <a:schemeClr val="tx1"/>
                </a:solidFill>
                <a:effectLst/>
                <a:latin typeface="+mn-lt"/>
                <a:ea typeface="+mn-ea"/>
                <a:cs typeface="+mn-cs"/>
              </a:rPr>
              <a:t>or</a:t>
            </a:r>
            <a:r>
              <a:rPr lang="en-US" sz="1000" i="1" kern="1200" dirty="0">
                <a:solidFill>
                  <a:schemeClr val="tx1"/>
                </a:solidFill>
                <a:effectLst/>
                <a:latin typeface="+mn-lt"/>
                <a:ea typeface="+mn-ea"/>
                <a:cs typeface="+mn-cs"/>
              </a:rPr>
              <a:t> subtraction</a:t>
            </a:r>
            <a:r>
              <a:rPr lang="en-US" sz="1000" kern="1200" dirty="0">
                <a:solidFill>
                  <a:schemeClr val="tx1"/>
                </a:solidFill>
                <a:effectLst/>
                <a:latin typeface="+mn-lt"/>
                <a:ea typeface="+mn-ea"/>
                <a:cs typeface="+mn-cs"/>
              </a:rPr>
              <a:t>);</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While the unchanged </a:t>
            </a:r>
            <a:r>
              <a:rPr lang="en-US" sz="1000" i="1" kern="1200" dirty="0">
                <a:solidFill>
                  <a:schemeClr val="tx1"/>
                </a:solidFill>
                <a:effectLst/>
                <a:latin typeface="+mn-lt"/>
                <a:ea typeface="+mn-ea"/>
                <a:cs typeface="+mn-cs"/>
              </a:rPr>
              <a:t>identity</a:t>
            </a:r>
            <a:r>
              <a:rPr lang="en-US" sz="1000" kern="1200" dirty="0">
                <a:solidFill>
                  <a:schemeClr val="tx1"/>
                </a:solidFill>
                <a:effectLst/>
                <a:latin typeface="+mn-lt"/>
                <a:ea typeface="+mn-ea"/>
                <a:cs typeface="+mn-cs"/>
              </a:rPr>
              <a:t> is one major element of the consignment’s integrity, also concerns that ‘</a:t>
            </a:r>
            <a:r>
              <a:rPr lang="en-US" sz="1000" i="1" kern="1200" dirty="0">
                <a:solidFill>
                  <a:schemeClr val="tx1"/>
                </a:solidFill>
                <a:effectLst/>
                <a:latin typeface="+mn-lt"/>
                <a:ea typeface="+mn-ea"/>
                <a:cs typeface="+mn-cs"/>
              </a:rPr>
              <a:t>any seals or packaging are undamaged</a:t>
            </a:r>
            <a:r>
              <a:rPr lang="en-US" sz="1000" kern="1200" dirty="0">
                <a:solidFill>
                  <a:schemeClr val="tx1"/>
                </a:solidFill>
                <a:effectLst/>
                <a:latin typeface="+mn-lt"/>
                <a:ea typeface="+mn-ea"/>
                <a:cs typeface="+mn-cs"/>
              </a:rPr>
              <a:t>’ is considered an important element of integrity and is therefore added to the definition;</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introductory wording ‘</a:t>
            </a:r>
            <a:r>
              <a:rPr lang="en-US" sz="1000" i="1" kern="1200" dirty="0">
                <a:solidFill>
                  <a:schemeClr val="tx1"/>
                </a:solidFill>
                <a:effectLst/>
                <a:latin typeface="+mn-lt"/>
                <a:ea typeface="+mn-ea"/>
                <a:cs typeface="+mn-cs"/>
              </a:rPr>
              <a:t>State of</a:t>
            </a:r>
            <a:r>
              <a:rPr lang="en-US" sz="1000" kern="1200" dirty="0">
                <a:solidFill>
                  <a:schemeClr val="tx1"/>
                </a:solidFill>
                <a:effectLst/>
                <a:latin typeface="+mn-lt"/>
                <a:ea typeface="+mn-ea"/>
                <a:cs typeface="+mn-cs"/>
              </a:rPr>
              <a:t>’ is added to emphasize that integrity is a (desirable) state of a consignment, not an action to the consignment, and also added with the intent to provide a simple sentence;</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wording ‘</a:t>
            </a:r>
            <a:r>
              <a:rPr lang="en-US" sz="1000" i="1" kern="1200" dirty="0">
                <a:solidFill>
                  <a:schemeClr val="tx1"/>
                </a:solidFill>
                <a:effectLst/>
                <a:latin typeface="+mn-lt"/>
                <a:ea typeface="+mn-ea"/>
                <a:cs typeface="+mn-cs"/>
              </a:rPr>
              <a:t>or other officially accepted document</a:t>
            </a:r>
            <a:r>
              <a:rPr lang="en-US" sz="1000" kern="1200" dirty="0">
                <a:solidFill>
                  <a:schemeClr val="tx1"/>
                </a:solidFill>
                <a:effectLst/>
                <a:latin typeface="+mn-lt"/>
                <a:ea typeface="+mn-ea"/>
                <a:cs typeface="+mn-cs"/>
              </a:rPr>
              <a:t>’ is deleted because ISPMs deal with the harmonization of phytosanitary measures (in this case: as regards phytosanitary certification), whereas any other, bilateral arrangement is irrelevant for the definition;</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proposed definition of </a:t>
            </a:r>
            <a:r>
              <a:rPr lang="en-US" sz="1000" i="1" kern="1200" dirty="0">
                <a:solidFill>
                  <a:schemeClr val="tx1"/>
                </a:solidFill>
                <a:effectLst/>
                <a:latin typeface="+mn-lt"/>
                <a:ea typeface="+mn-ea"/>
                <a:cs typeface="+mn-cs"/>
              </a:rPr>
              <a:t>integrity (of a consignment)</a:t>
            </a:r>
            <a:r>
              <a:rPr lang="en-US" sz="1000" kern="1200" dirty="0">
                <a:solidFill>
                  <a:schemeClr val="tx1"/>
                </a:solidFill>
                <a:effectLst/>
                <a:latin typeface="+mn-lt"/>
                <a:ea typeface="+mn-ea"/>
                <a:cs typeface="+mn-cs"/>
              </a:rPr>
              <a:t> does not conflict with current uses of the term in adopted ISPMs. It is noted that in the draft revised ISPM 12 currently sent for the second consultation, the use of the term ‘</a:t>
            </a:r>
            <a:r>
              <a:rPr lang="en-US" sz="1000" i="1" kern="1200" dirty="0">
                <a:solidFill>
                  <a:schemeClr val="tx1"/>
                </a:solidFill>
                <a:effectLst/>
                <a:latin typeface="+mn-lt"/>
                <a:ea typeface="+mn-ea"/>
                <a:cs typeface="+mn-cs"/>
              </a:rPr>
              <a:t>integrity (of a consignment)</a:t>
            </a:r>
            <a:r>
              <a:rPr lang="en-US" sz="1000" kern="1200" dirty="0">
                <a:solidFill>
                  <a:schemeClr val="tx1"/>
                </a:solidFill>
                <a:effectLst/>
                <a:latin typeface="+mn-lt"/>
                <a:ea typeface="+mn-ea"/>
                <a:cs typeface="+mn-cs"/>
              </a:rPr>
              <a:t>’ has been avoided.</a:t>
            </a:r>
            <a:endParaRPr lang="fr-FR"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5</a:t>
            </a:fld>
            <a:endParaRPr lang="en-US" altLang="en-US"/>
          </a:p>
        </p:txBody>
      </p:sp>
    </p:spTree>
    <p:extLst>
      <p:ext uri="{BB962C8B-B14F-4D97-AF65-F5344CB8AC3E}">
        <p14:creationId xmlns:p14="http://schemas.microsoft.com/office/powerpoint/2010/main" val="3852852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Maintenance of the integrity</a:t>
            </a:r>
            <a:r>
              <a:rPr lang="en-US" sz="1200" kern="1200" dirty="0">
                <a:solidFill>
                  <a:schemeClr val="tx1"/>
                </a:solidFill>
                <a:effectLst/>
                <a:latin typeface="+mn-lt"/>
                <a:ea typeface="+mn-ea"/>
                <a:cs typeface="+mn-cs"/>
              </a:rPr>
              <a:t>’ has been substituted to ‘</a:t>
            </a:r>
            <a:r>
              <a:rPr lang="en-US" sz="1200" i="1" kern="1200" dirty="0">
                <a:solidFill>
                  <a:schemeClr val="tx1"/>
                </a:solidFill>
                <a:effectLst/>
                <a:latin typeface="+mn-lt"/>
                <a:ea typeface="+mn-ea"/>
                <a:cs typeface="+mn-cs"/>
              </a:rPr>
              <a:t>State</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when</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integrity has been maintained</a:t>
            </a:r>
            <a:r>
              <a:rPr lang="en-US" sz="1200" kern="1200" dirty="0">
                <a:solidFill>
                  <a:schemeClr val="tx1"/>
                </a:solidFill>
                <a:effectLst/>
                <a:latin typeface="+mn-lt"/>
                <a:ea typeface="+mn-ea"/>
                <a:cs typeface="+mn-cs"/>
              </a:rPr>
              <a:t>’ to correctly reflect that phytosanitary security is a </a:t>
            </a:r>
            <a:r>
              <a:rPr lang="en-US" sz="1200" i="1" kern="1200" dirty="0">
                <a:solidFill>
                  <a:schemeClr val="tx1"/>
                </a:solidFill>
                <a:effectLst/>
                <a:latin typeface="+mn-lt"/>
                <a:ea typeface="+mn-ea"/>
                <a:cs typeface="+mn-cs"/>
              </a:rPr>
              <a:t>state</a:t>
            </a:r>
            <a:r>
              <a:rPr lang="en-US" sz="1200" kern="1200" dirty="0">
                <a:solidFill>
                  <a:schemeClr val="tx1"/>
                </a:solidFill>
                <a:effectLst/>
                <a:latin typeface="+mn-lt"/>
                <a:ea typeface="+mn-ea"/>
                <a:cs typeface="+mn-cs"/>
              </a:rPr>
              <a:t>, not an action (in analogy to the original and revised definition of ‘</a:t>
            </a:r>
            <a:r>
              <a:rPr lang="en-US" sz="1200" i="1" kern="1200" dirty="0">
                <a:solidFill>
                  <a:schemeClr val="tx1"/>
                </a:solidFill>
                <a:effectLst/>
                <a:latin typeface="+mn-lt"/>
                <a:ea typeface="+mn-ea"/>
                <a:cs typeface="+mn-cs"/>
              </a:rPr>
              <a:t>integrity (of a consignment)</a:t>
            </a:r>
            <a:r>
              <a:rPr lang="en-US"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Similarly, ‘</a:t>
            </a:r>
            <a:r>
              <a:rPr lang="en-US" sz="1200" i="1" kern="1200" dirty="0">
                <a:solidFill>
                  <a:schemeClr val="tx1"/>
                </a:solidFill>
                <a:effectLst/>
                <a:latin typeface="+mn-lt"/>
                <a:ea typeface="+mn-ea"/>
                <a:cs typeface="+mn-cs"/>
              </a:rPr>
              <a:t>prevention of its infestation and contamination…</a:t>
            </a:r>
            <a:r>
              <a:rPr lang="en-US" sz="1200" kern="1200" dirty="0">
                <a:solidFill>
                  <a:schemeClr val="tx1"/>
                </a:solidFill>
                <a:effectLst/>
                <a:latin typeface="+mn-lt"/>
                <a:ea typeface="+mn-ea"/>
                <a:cs typeface="+mn-cs"/>
              </a:rPr>
              <a:t>’ has been substituted to ‘</a:t>
            </a:r>
            <a:r>
              <a:rPr lang="en-US" sz="1200" i="1" kern="1200" dirty="0">
                <a:solidFill>
                  <a:schemeClr val="tx1"/>
                </a:solidFill>
                <a:effectLst/>
                <a:latin typeface="+mn-lt"/>
                <a:ea typeface="+mn-ea"/>
                <a:cs typeface="+mn-cs"/>
              </a:rPr>
              <a:t>infestation and contamination…prevented</a:t>
            </a:r>
            <a:r>
              <a:rPr lang="en-US"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word ‘</a:t>
            </a:r>
            <a:r>
              <a:rPr lang="en-US" sz="1200" i="1" kern="1200" dirty="0">
                <a:solidFill>
                  <a:schemeClr val="tx1"/>
                </a:solidFill>
                <a:effectLst/>
                <a:latin typeface="+mn-lt"/>
                <a:ea typeface="+mn-ea"/>
                <a:cs typeface="+mn-cs"/>
              </a:rPr>
              <a:t>appropriate</a:t>
            </a:r>
            <a:r>
              <a:rPr lang="en-US" sz="1200" kern="1200" dirty="0">
                <a:solidFill>
                  <a:schemeClr val="tx1"/>
                </a:solidFill>
                <a:effectLst/>
                <a:latin typeface="+mn-lt"/>
                <a:ea typeface="+mn-ea"/>
                <a:cs typeface="+mn-cs"/>
              </a:rPr>
              <a:t>’ qualifying the ‘</a:t>
            </a:r>
            <a:r>
              <a:rPr lang="en-US" sz="1200" i="1" kern="1200" dirty="0">
                <a:solidFill>
                  <a:schemeClr val="tx1"/>
                </a:solidFill>
                <a:effectLst/>
                <a:latin typeface="+mn-lt"/>
                <a:ea typeface="+mn-ea"/>
                <a:cs typeface="+mn-cs"/>
              </a:rPr>
              <a:t>phytosanitary measures</a:t>
            </a:r>
            <a:r>
              <a:rPr lang="en-US" sz="1200" kern="1200" dirty="0">
                <a:solidFill>
                  <a:schemeClr val="tx1"/>
                </a:solidFill>
                <a:effectLst/>
                <a:latin typeface="+mn-lt"/>
                <a:ea typeface="+mn-ea"/>
                <a:cs typeface="+mn-cs"/>
              </a:rPr>
              <a:t>’ in the original definition is considered unnecessary and inappropriate for a definition and is therefore deleted; </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It is noted that in the draft revised ISPM 12 currently sent for the second consultation, uses of the term ‘</a:t>
            </a:r>
            <a:r>
              <a:rPr lang="en-US" sz="1200" i="1" kern="1200" dirty="0">
                <a:solidFill>
                  <a:schemeClr val="tx1"/>
                </a:solidFill>
                <a:effectLst/>
                <a:latin typeface="+mn-lt"/>
                <a:ea typeface="+mn-ea"/>
                <a:cs typeface="+mn-cs"/>
              </a:rPr>
              <a:t>phytosanitary security (of a consignment)</a:t>
            </a:r>
            <a:r>
              <a:rPr lang="en-US" sz="1200" kern="1200" dirty="0">
                <a:solidFill>
                  <a:schemeClr val="tx1"/>
                </a:solidFill>
                <a:effectLst/>
                <a:latin typeface="+mn-lt"/>
                <a:ea typeface="+mn-ea"/>
                <a:cs typeface="+mn-cs"/>
              </a:rPr>
              <a:t>’ have been retained with the expectation that the substantial meaning of the revised term would not change.</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GB"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6</a:t>
            </a:fld>
            <a:endParaRPr lang="en-US" altLang="en-US"/>
          </a:p>
        </p:txBody>
      </p:sp>
    </p:spTree>
    <p:extLst>
      <p:ext uri="{BB962C8B-B14F-4D97-AF65-F5344CB8AC3E}">
        <p14:creationId xmlns:p14="http://schemas.microsoft.com/office/powerpoint/2010/main" val="3331456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i="0" kern="1200" dirty="0">
                <a:solidFill>
                  <a:schemeClr val="tx1"/>
                </a:solidFill>
                <a:effectLst/>
                <a:latin typeface="+mn-lt"/>
                <a:ea typeface="+mn-ea"/>
                <a:cs typeface="+mn-cs"/>
              </a:rPr>
              <a:t>It is useful to add the term and definition in the Glossary to clarify its meaning in ISPM 6 and other adopted ISPMs;</a:t>
            </a:r>
            <a:endParaRPr lang="fr-FR" sz="120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It is noted that in the current definition of </a:t>
            </a:r>
            <a:r>
              <a:rPr lang="en-US" sz="1200" i="1" kern="1200" dirty="0">
                <a:solidFill>
                  <a:schemeClr val="tx1"/>
                </a:solidFill>
                <a:effectLst/>
                <a:latin typeface="+mn-lt"/>
                <a:ea typeface="+mn-ea"/>
                <a:cs typeface="+mn-cs"/>
              </a:rPr>
              <a:t>surveillance</a:t>
            </a:r>
            <a:r>
              <a:rPr lang="en-US" sz="1200" i="0" kern="1200" dirty="0">
                <a:solidFill>
                  <a:schemeClr val="tx1"/>
                </a:solidFill>
                <a:effectLst/>
                <a:latin typeface="+mn-lt"/>
                <a:ea typeface="+mn-ea"/>
                <a:cs typeface="+mn-cs"/>
              </a:rPr>
              <a:t>, the “</a:t>
            </a:r>
            <a:r>
              <a:rPr lang="en-US" sz="1200" i="1" kern="1200" dirty="0">
                <a:solidFill>
                  <a:schemeClr val="tx1"/>
                </a:solidFill>
                <a:effectLst/>
                <a:latin typeface="+mn-lt"/>
                <a:ea typeface="+mn-ea"/>
                <a:cs typeface="+mn-cs"/>
              </a:rPr>
              <a:t>survey</a:t>
            </a:r>
            <a:r>
              <a:rPr lang="en-US" sz="1200" i="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monitoring</a:t>
            </a:r>
            <a:r>
              <a:rPr lang="en-US" sz="1200" i="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refer to specific surveillance and </a:t>
            </a:r>
            <a:r>
              <a:rPr lang="en-US" sz="1200" i="0" kern="1200" dirty="0">
                <a:solidFill>
                  <a:schemeClr val="tx1"/>
                </a:solidFill>
                <a:effectLst/>
                <a:latin typeface="+mn-lt"/>
                <a:ea typeface="+mn-ea"/>
                <a:cs typeface="+mn-cs"/>
              </a:rPr>
              <a:t>the “</a:t>
            </a:r>
            <a:r>
              <a:rPr lang="en-US" sz="1200" i="1" kern="1200" dirty="0">
                <a:solidFill>
                  <a:schemeClr val="tx1"/>
                </a:solidFill>
                <a:effectLst/>
                <a:latin typeface="+mn-lt"/>
                <a:ea typeface="+mn-ea"/>
                <a:cs typeface="+mn-cs"/>
              </a:rPr>
              <a:t>other procedures</a:t>
            </a:r>
            <a:r>
              <a:rPr lang="en-US" sz="1200" kern="1200" dirty="0">
                <a:solidFill>
                  <a:schemeClr val="tx1"/>
                </a:solidFill>
                <a:effectLst/>
                <a:latin typeface="+mn-lt"/>
                <a:ea typeface="+mn-ea"/>
                <a:cs typeface="+mn-cs"/>
              </a:rPr>
              <a:t>” to general surveillance;</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The proposed definition refers to “</a:t>
            </a:r>
            <a:r>
              <a:rPr lang="en-US" sz="1200" i="1" kern="1200" dirty="0">
                <a:solidFill>
                  <a:schemeClr val="tx1"/>
                </a:solidFill>
                <a:effectLst/>
                <a:latin typeface="+mn-lt"/>
                <a:ea typeface="+mn-ea"/>
                <a:cs typeface="+mn-cs"/>
              </a:rPr>
              <a:t>various sources</a:t>
            </a:r>
            <a:r>
              <a:rPr lang="en-US" sz="1200" i="0" kern="1200" dirty="0">
                <a:solidFill>
                  <a:schemeClr val="tx1"/>
                </a:solidFill>
                <a:effectLst/>
                <a:latin typeface="+mn-lt"/>
                <a:ea typeface="+mn-ea"/>
                <a:cs typeface="+mn-cs"/>
              </a:rPr>
              <a:t>” rather than “</a:t>
            </a:r>
            <a:r>
              <a:rPr lang="en-US" sz="1200" i="1" kern="1200" dirty="0">
                <a:solidFill>
                  <a:schemeClr val="tx1"/>
                </a:solidFill>
                <a:effectLst/>
                <a:latin typeface="+mn-lt"/>
                <a:ea typeface="+mn-ea"/>
                <a:cs typeface="+mn-cs"/>
              </a:rPr>
              <a:t>procedures</a:t>
            </a:r>
            <a:r>
              <a:rPr lang="en-US" sz="1200" i="0" kern="1200" dirty="0">
                <a:solidFill>
                  <a:schemeClr val="tx1"/>
                </a:solidFill>
                <a:effectLst/>
                <a:latin typeface="+mn-lt"/>
                <a:ea typeface="+mn-ea"/>
                <a:cs typeface="+mn-cs"/>
              </a:rPr>
              <a:t>” to allow for sources of data that are not procedures. These various sources of data can be official or unofficial, as explained in ISPM 6;</a:t>
            </a:r>
            <a:endParaRPr lang="fr-FR" sz="120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Pests</a:t>
            </a:r>
            <a:r>
              <a:rPr lang="en-US" sz="1200" i="0" kern="1200" dirty="0">
                <a:solidFill>
                  <a:schemeClr val="tx1"/>
                </a:solidFill>
                <a:effectLst/>
                <a:latin typeface="+mn-lt"/>
                <a:ea typeface="+mn-ea"/>
                <a:cs typeface="+mn-cs"/>
              </a:rPr>
              <a:t>” is used rather than “</a:t>
            </a:r>
            <a:r>
              <a:rPr lang="en-US" sz="1200" i="1" kern="1200" dirty="0">
                <a:solidFill>
                  <a:schemeClr val="tx1"/>
                </a:solidFill>
                <a:effectLst/>
                <a:latin typeface="+mn-lt"/>
                <a:ea typeface="+mn-ea"/>
                <a:cs typeface="+mn-cs"/>
              </a:rPr>
              <a:t>pest presence or absence</a:t>
            </a:r>
            <a:r>
              <a:rPr lang="en-US" sz="1200" i="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allow for surveillance of other characteristics of pests;</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With reference to the “</a:t>
            </a:r>
            <a:r>
              <a:rPr lang="en-US" sz="1200" i="1" kern="1200" dirty="0">
                <a:solidFill>
                  <a:schemeClr val="tx1"/>
                </a:solidFill>
                <a:effectLst/>
                <a:latin typeface="+mn-lt"/>
                <a:ea typeface="+mn-ea"/>
                <a:cs typeface="+mn-cs"/>
              </a:rPr>
              <a:t>data</a:t>
            </a:r>
            <a:r>
              <a:rPr lang="en-US" sz="1200" i="0" kern="1200" dirty="0">
                <a:solidFill>
                  <a:schemeClr val="tx1"/>
                </a:solidFill>
                <a:effectLst/>
                <a:latin typeface="+mn-lt"/>
                <a:ea typeface="+mn-ea"/>
                <a:cs typeface="+mn-cs"/>
              </a:rPr>
              <a:t>” or “</a:t>
            </a:r>
            <a:r>
              <a:rPr lang="en-US" sz="1200" i="1" kern="1200" dirty="0">
                <a:solidFill>
                  <a:schemeClr val="tx1"/>
                </a:solidFill>
                <a:effectLst/>
                <a:latin typeface="+mn-lt"/>
                <a:ea typeface="+mn-ea"/>
                <a:cs typeface="+mn-cs"/>
              </a:rPr>
              <a:t>information</a:t>
            </a:r>
            <a:r>
              <a:rPr lang="en-US" sz="1200" i="0" kern="1200" dirty="0">
                <a:solidFill>
                  <a:schemeClr val="tx1"/>
                </a:solidFill>
                <a:effectLst/>
                <a:latin typeface="+mn-lt"/>
                <a:ea typeface="+mn-ea"/>
                <a:cs typeface="+mn-cs"/>
              </a:rPr>
              <a:t>” resulting from </a:t>
            </a:r>
            <a:r>
              <a:rPr lang="en-US" sz="1200" kern="1200" dirty="0">
                <a:solidFill>
                  <a:schemeClr val="tx1"/>
                </a:solidFill>
                <a:effectLst/>
                <a:latin typeface="+mn-lt"/>
                <a:ea typeface="+mn-ea"/>
                <a:cs typeface="+mn-cs"/>
              </a:rPr>
              <a:t>the surveillance, “data” refers to the raw collected material, which then becomes “information” once it has been </a:t>
            </a:r>
            <a:r>
              <a:rPr lang="en-GB" sz="1200" kern="1200" dirty="0">
                <a:solidFill>
                  <a:schemeClr val="tx1"/>
                </a:solidFill>
                <a:effectLst/>
                <a:latin typeface="+mn-lt"/>
                <a:ea typeface="+mn-ea"/>
                <a:cs typeface="+mn-cs"/>
              </a:rPr>
              <a:t>analysed and verified</a:t>
            </a:r>
            <a:r>
              <a:rPr lang="en-US" sz="1200" kern="1200" dirty="0">
                <a:solidFill>
                  <a:schemeClr val="tx1"/>
                </a:solidFill>
                <a:effectLst/>
                <a:latin typeface="+mn-lt"/>
                <a:ea typeface="+mn-ea"/>
                <a:cs typeface="+mn-cs"/>
              </a:rPr>
              <a:t>. The word “data” is therefore appropriate in the context of </a:t>
            </a:r>
            <a:r>
              <a:rPr lang="en-US" sz="1200" i="1" kern="1200" dirty="0">
                <a:solidFill>
                  <a:schemeClr val="tx1"/>
                </a:solidFill>
                <a:effectLst/>
                <a:latin typeface="+mn-lt"/>
                <a:ea typeface="+mn-ea"/>
                <a:cs typeface="+mn-cs"/>
              </a:rPr>
              <a:t>general surveillance</a:t>
            </a:r>
            <a:r>
              <a:rPr lang="en-US" sz="1200" i="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Data resulting from general surveillance are not official until they have been approved by the NPPO; therefore, the process does not stop with the collection of data, as analysis and verification are also key important parts of the process when non-official data-sources are being used.</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7</a:t>
            </a:fld>
            <a:endParaRPr lang="en-US" altLang="en-US"/>
          </a:p>
        </p:txBody>
      </p:sp>
    </p:spTree>
    <p:extLst>
      <p:ext uri="{BB962C8B-B14F-4D97-AF65-F5344CB8AC3E}">
        <p14:creationId xmlns:p14="http://schemas.microsoft.com/office/powerpoint/2010/main" val="3761657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kern="1200" dirty="0">
                <a:solidFill>
                  <a:schemeClr val="tx1"/>
                </a:solidFill>
                <a:effectLst/>
                <a:latin typeface="+mn-lt"/>
                <a:ea typeface="+mn-ea"/>
                <a:cs typeface="+mn-cs"/>
              </a:rPr>
              <a:t>The revised ISPM 6 (</a:t>
            </a:r>
            <a:r>
              <a:rPr lang="en-GB" sz="1200" i="1" kern="1200" dirty="0">
                <a:solidFill>
                  <a:schemeClr val="tx1"/>
                </a:solidFill>
                <a:effectLst/>
                <a:latin typeface="+mn-lt"/>
                <a:ea typeface="+mn-ea"/>
                <a:cs typeface="+mn-cs"/>
              </a:rPr>
              <a:t>Surveillance</a:t>
            </a:r>
            <a:r>
              <a:rPr lang="en-GB" sz="1200" kern="1200" dirty="0">
                <a:solidFill>
                  <a:schemeClr val="tx1"/>
                </a:solidFill>
                <a:effectLst/>
                <a:latin typeface="+mn-lt"/>
                <a:ea typeface="+mn-ea"/>
                <a:cs typeface="+mn-cs"/>
              </a:rPr>
              <a:t>) resulted in a slight change in the meaning of general and specific surveillance, with the previous version of ISPM 6 referring to “specific surveys” for what is now called “specific surveillance”.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only distinction between general and specific surveillance is the source of the data, as both types of surveillance can be directed to specific pests;</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Specific surveillance is achieved through surveys;</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With reference to the “</a:t>
            </a:r>
            <a:r>
              <a:rPr lang="en-US" sz="1200" i="1" kern="1200" dirty="0">
                <a:solidFill>
                  <a:schemeClr val="tx1"/>
                </a:solidFill>
                <a:effectLst/>
                <a:latin typeface="+mn-lt"/>
                <a:ea typeface="+mn-ea"/>
                <a:cs typeface="+mn-cs"/>
              </a:rPr>
              <a:t>data</a:t>
            </a:r>
            <a:r>
              <a:rPr lang="en-US" sz="1200" i="0" kern="1200" dirty="0">
                <a:solidFill>
                  <a:schemeClr val="tx1"/>
                </a:solidFill>
                <a:effectLst/>
                <a:latin typeface="+mn-lt"/>
                <a:ea typeface="+mn-ea"/>
                <a:cs typeface="+mn-cs"/>
              </a:rPr>
              <a:t>” or “</a:t>
            </a:r>
            <a:r>
              <a:rPr lang="en-US" sz="1200" i="1" kern="1200" dirty="0">
                <a:solidFill>
                  <a:schemeClr val="tx1"/>
                </a:solidFill>
                <a:effectLst/>
                <a:latin typeface="+mn-lt"/>
                <a:ea typeface="+mn-ea"/>
                <a:cs typeface="+mn-cs"/>
              </a:rPr>
              <a:t>information</a:t>
            </a:r>
            <a:r>
              <a:rPr lang="en-US" sz="1200" i="0" kern="1200" dirty="0">
                <a:solidFill>
                  <a:schemeClr val="tx1"/>
                </a:solidFill>
                <a:effectLst/>
                <a:latin typeface="+mn-lt"/>
                <a:ea typeface="+mn-ea"/>
                <a:cs typeface="+mn-cs"/>
              </a:rPr>
              <a:t>” resulting from the surveillance, “data” refers to the raw collected material, which then becomes “information” once it has been processed; data are not official until approved by the NPPO. The word “information” is therefore appropriate in the context of </a:t>
            </a:r>
            <a:r>
              <a:rPr lang="en-US" sz="1200" i="1" kern="1200" dirty="0">
                <a:solidFill>
                  <a:schemeClr val="tx1"/>
                </a:solidFill>
                <a:effectLst/>
                <a:latin typeface="+mn-lt"/>
                <a:ea typeface="+mn-ea"/>
                <a:cs typeface="+mn-cs"/>
              </a:rPr>
              <a:t>specific surveillance</a:t>
            </a:r>
            <a:r>
              <a:rPr lang="en-US" sz="1200" i="0" kern="1200" dirty="0">
                <a:solidFill>
                  <a:schemeClr val="tx1"/>
                </a:solidFill>
                <a:effectLst/>
                <a:latin typeface="+mn-lt"/>
                <a:ea typeface="+mn-ea"/>
                <a:cs typeface="+mn-cs"/>
              </a:rPr>
              <a:t>;</a:t>
            </a:r>
            <a:endParaRPr lang="fr-FR" sz="120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Reference to “</a:t>
            </a:r>
            <a:r>
              <a:rPr lang="en-US" sz="1200" i="1" kern="1200" dirty="0">
                <a:solidFill>
                  <a:schemeClr val="tx1"/>
                </a:solidFill>
                <a:effectLst/>
                <a:latin typeface="+mn-lt"/>
                <a:ea typeface="+mn-ea"/>
                <a:cs typeface="+mn-cs"/>
              </a:rPr>
              <a:t>presence or absence</a:t>
            </a:r>
            <a:r>
              <a:rPr lang="en-US" sz="1200" i="0" kern="1200" dirty="0">
                <a:solidFill>
                  <a:schemeClr val="tx1"/>
                </a:solidFill>
                <a:effectLst/>
                <a:latin typeface="+mn-lt"/>
                <a:ea typeface="+mn-ea"/>
                <a:cs typeface="+mn-cs"/>
              </a:rPr>
              <a:t>” of a pest in the definition would be too restrictive as it would exclude seeking information on other characteristics of a pest population, such as pest biology or distribution, as allowed by the Glossary definitions of “</a:t>
            </a:r>
            <a:r>
              <a:rPr lang="en-US" sz="1200" i="1" kern="1200" dirty="0">
                <a:solidFill>
                  <a:schemeClr val="tx1"/>
                </a:solidFill>
                <a:effectLst/>
                <a:latin typeface="+mn-lt"/>
                <a:ea typeface="+mn-ea"/>
                <a:cs typeface="+mn-cs"/>
              </a:rPr>
              <a:t>survey (of pests)</a:t>
            </a: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monitoring survey</a:t>
            </a:r>
            <a:r>
              <a:rPr lang="en-US" sz="1200" i="0" kern="1200" dirty="0">
                <a:solidFill>
                  <a:schemeClr val="tx1"/>
                </a:solidFill>
                <a:effectLst/>
                <a:latin typeface="+mn-lt"/>
                <a:ea typeface="+mn-ea"/>
                <a:cs typeface="+mn-cs"/>
              </a:rPr>
              <a:t>”;</a:t>
            </a:r>
            <a:endParaRPr lang="fr-FR" sz="120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TPG considered whether the definition should refer to surveys of specific pests because the Glossary term “</a:t>
            </a:r>
            <a:r>
              <a:rPr lang="en-US" sz="1200" i="1" kern="1200" dirty="0">
                <a:solidFill>
                  <a:schemeClr val="tx1"/>
                </a:solidFill>
                <a:effectLst/>
                <a:latin typeface="+mn-lt"/>
                <a:ea typeface="+mn-ea"/>
                <a:cs typeface="+mn-cs"/>
              </a:rPr>
              <a:t>survey</a:t>
            </a:r>
            <a:r>
              <a:rPr lang="en-US" sz="1200" kern="1200" dirty="0">
                <a:solidFill>
                  <a:schemeClr val="tx1"/>
                </a:solidFill>
                <a:effectLst/>
                <a:latin typeface="+mn-lt"/>
                <a:ea typeface="+mn-ea"/>
                <a:cs typeface="+mn-cs"/>
              </a:rPr>
              <a:t>” has the qualifier </a:t>
            </a:r>
            <a:r>
              <a:rPr lang="en-US" sz="1200" i="1" kern="1200" dirty="0">
                <a:solidFill>
                  <a:schemeClr val="tx1"/>
                </a:solidFill>
                <a:effectLst/>
                <a:latin typeface="+mn-lt"/>
                <a:ea typeface="+mn-ea"/>
                <a:cs typeface="+mn-cs"/>
              </a:rPr>
              <a:t>“(of pests)</a:t>
            </a:r>
            <a:r>
              <a:rPr lang="en-US" sz="1200" kern="1200" dirty="0">
                <a:solidFill>
                  <a:schemeClr val="tx1"/>
                </a:solidFill>
                <a:effectLst/>
                <a:latin typeface="+mn-lt"/>
                <a:ea typeface="+mn-ea"/>
                <a:cs typeface="+mn-cs"/>
              </a:rPr>
              <a:t>”. In ISPM 6, the target of the specific surveillance may be a pest, a host, a commodity, a pathway or a combination of these, so plural is considered appropriate for “</a:t>
            </a:r>
            <a:r>
              <a:rPr lang="en-US" sz="1200" i="1" kern="1200" dirty="0">
                <a:solidFill>
                  <a:schemeClr val="tx1"/>
                </a:solidFill>
                <a:effectLst/>
                <a:latin typeface="+mn-lt"/>
                <a:ea typeface="+mn-ea"/>
                <a:cs typeface="+mn-cs"/>
              </a:rPr>
              <a:t>pests</a:t>
            </a:r>
            <a:r>
              <a:rPr lang="en-US" sz="1200" kern="1200" dirty="0">
                <a:solidFill>
                  <a:schemeClr val="tx1"/>
                </a:solidFill>
                <a:effectLst/>
                <a:latin typeface="+mn-lt"/>
                <a:ea typeface="+mn-ea"/>
                <a:cs typeface="+mn-cs"/>
              </a:rPr>
              <a:t>” because it allows, for example, a survey on potato pests.</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8</a:t>
            </a:fld>
            <a:endParaRPr lang="en-US" altLang="en-US"/>
          </a:p>
        </p:txBody>
      </p:sp>
    </p:spTree>
    <p:extLst>
      <p:ext uri="{BB962C8B-B14F-4D97-AF65-F5344CB8AC3E}">
        <p14:creationId xmlns:p14="http://schemas.microsoft.com/office/powerpoint/2010/main" val="33626855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GB" sz="1200" i="0" kern="1200" dirty="0">
                <a:solidFill>
                  <a:schemeClr val="tx1"/>
                </a:solidFill>
                <a:effectLst/>
                <a:latin typeface="+mn-lt"/>
                <a:ea typeface="+mn-ea"/>
                <a:cs typeface="+mn-cs"/>
              </a:rPr>
              <a:t>The Technical Panel</a:t>
            </a:r>
            <a:r>
              <a:rPr lang="en-GB" sz="1200" i="0" kern="1200" baseline="0" dirty="0">
                <a:solidFill>
                  <a:schemeClr val="tx1"/>
                </a:solidFill>
                <a:effectLst/>
                <a:latin typeface="+mn-lt"/>
                <a:ea typeface="+mn-ea"/>
                <a:cs typeface="+mn-cs"/>
              </a:rPr>
              <a:t> for the Glossary (</a:t>
            </a:r>
            <a:r>
              <a:rPr lang="en-GB" sz="1200" i="0" kern="1200" dirty="0">
                <a:solidFill>
                  <a:schemeClr val="tx1"/>
                </a:solidFill>
                <a:effectLst/>
                <a:latin typeface="+mn-lt"/>
                <a:ea typeface="+mn-ea"/>
                <a:cs typeface="+mn-cs"/>
              </a:rPr>
              <a:t>TPG) considered various possible modifications of the current Glossary definition of “surveillance”, but considering the proposed definitions of “general surveillance” and “specific surveillance”, is finally proposing a definition that simply says that surveillance is “general surveillance, specific surveillance or a combination of both”.</a:t>
            </a: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9</a:t>
            </a:fld>
            <a:endParaRPr lang="en-US" altLang="en-US"/>
          </a:p>
        </p:txBody>
      </p:sp>
    </p:spTree>
    <p:extLst>
      <p:ext uri="{BB962C8B-B14F-4D97-AF65-F5344CB8AC3E}">
        <p14:creationId xmlns:p14="http://schemas.microsoft.com/office/powerpoint/2010/main" val="2097656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Plants for planting</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germplasm</a:t>
            </a:r>
            <a:r>
              <a:rPr lang="en-US" sz="1200" kern="1200" dirty="0">
                <a:solidFill>
                  <a:schemeClr val="tx1"/>
                </a:solidFill>
                <a:effectLst/>
                <a:latin typeface="+mn-lt"/>
                <a:ea typeface="+mn-ea"/>
                <a:cs typeface="+mn-cs"/>
              </a:rPr>
              <a:t>” are noted to have entered the Glossary independently. The distinction between the terms in practice has not been closely considered. “</a:t>
            </a:r>
            <a:r>
              <a:rPr lang="en-US" sz="1200" i="1" kern="1200" dirty="0">
                <a:solidFill>
                  <a:schemeClr val="tx1"/>
                </a:solidFill>
                <a:effectLst/>
                <a:latin typeface="+mn-lt"/>
                <a:ea typeface="+mn-ea"/>
                <a:cs typeface="+mn-cs"/>
              </a:rPr>
              <a:t>Germplasm</a:t>
            </a:r>
            <a:r>
              <a:rPr lang="en-US" sz="1200" kern="1200" dirty="0">
                <a:solidFill>
                  <a:schemeClr val="tx1"/>
                </a:solidFill>
                <a:effectLst/>
                <a:latin typeface="+mn-lt"/>
                <a:ea typeface="+mn-ea"/>
                <a:cs typeface="+mn-cs"/>
              </a:rPr>
              <a:t>” is considered to present a higher pest risk than other “</a:t>
            </a:r>
            <a:r>
              <a:rPr lang="en-US" sz="1200" i="1" kern="1200" dirty="0">
                <a:solidFill>
                  <a:schemeClr val="tx1"/>
                </a:solidFill>
                <a:effectLst/>
                <a:latin typeface="+mn-lt"/>
                <a:ea typeface="+mn-ea"/>
                <a:cs typeface="+mn-cs"/>
              </a:rPr>
              <a:t>plants for planting</a:t>
            </a:r>
            <a:r>
              <a:rPr lang="en-US" sz="1200" kern="1200" dirty="0">
                <a:solidFill>
                  <a:schemeClr val="tx1"/>
                </a:solidFill>
                <a:effectLst/>
                <a:latin typeface="+mn-lt"/>
                <a:ea typeface="+mn-ea"/>
                <a:cs typeface="+mn-cs"/>
              </a:rPr>
              <a:t>”, since it may originate relatively recently from wild plants, and information on its possible infestation by pests may be limited and based on a relatively short period of observation.</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During their November 2019 meeting, the Technical</a:t>
            </a:r>
            <a:r>
              <a:rPr lang="en-US" sz="1200" kern="1200" baseline="0" dirty="0">
                <a:solidFill>
                  <a:schemeClr val="tx1"/>
                </a:solidFill>
                <a:effectLst/>
                <a:latin typeface="+mn-lt"/>
                <a:ea typeface="+mn-ea"/>
                <a:cs typeface="+mn-cs"/>
              </a:rPr>
              <a:t> Panel for the Glossary (</a:t>
            </a:r>
            <a:r>
              <a:rPr lang="en-US" sz="1200" kern="1200" dirty="0">
                <a:solidFill>
                  <a:schemeClr val="tx1"/>
                </a:solidFill>
                <a:effectLst/>
                <a:latin typeface="+mn-lt"/>
                <a:ea typeface="+mn-ea"/>
                <a:cs typeface="+mn-cs"/>
              </a:rPr>
              <a:t>TPG) recognized the definition of the term “</a:t>
            </a:r>
            <a:r>
              <a:rPr lang="en-US" sz="1200" i="1" kern="1200" dirty="0">
                <a:solidFill>
                  <a:schemeClr val="tx1"/>
                </a:solidFill>
                <a:effectLst/>
                <a:latin typeface="+mn-lt"/>
                <a:ea typeface="+mn-ea"/>
                <a:cs typeface="+mn-cs"/>
              </a:rPr>
              <a:t>germplasm</a:t>
            </a:r>
            <a:r>
              <a:rPr lang="en-US" sz="1200" kern="1200" dirty="0">
                <a:solidFill>
                  <a:schemeClr val="tx1"/>
                </a:solidFill>
                <a:effectLst/>
                <a:latin typeface="+mn-lt"/>
                <a:ea typeface="+mn-ea"/>
                <a:cs typeface="+mn-cs"/>
              </a:rPr>
              <a:t>” as being completely included within the definition of “</a:t>
            </a:r>
            <a:r>
              <a:rPr lang="en-US" sz="1200" i="1" kern="1200" dirty="0">
                <a:solidFill>
                  <a:schemeClr val="tx1"/>
                </a:solidFill>
                <a:effectLst/>
                <a:latin typeface="+mn-lt"/>
                <a:ea typeface="+mn-ea"/>
                <a:cs typeface="+mn-cs"/>
              </a:rPr>
              <a:t>plants for planting</a:t>
            </a:r>
            <a:r>
              <a:rPr lang="en-US"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TPG in January 2021 proposed the revision of the definition of “</a:t>
            </a:r>
            <a:r>
              <a:rPr lang="en-US" sz="1200" i="1" kern="1200" dirty="0">
                <a:solidFill>
                  <a:schemeClr val="tx1"/>
                </a:solidFill>
                <a:effectLst/>
                <a:latin typeface="+mn-lt"/>
                <a:ea typeface="+mn-ea"/>
                <a:cs typeface="+mn-cs"/>
              </a:rPr>
              <a:t>germplasm</a:t>
            </a:r>
            <a:r>
              <a:rPr lang="en-US" sz="1200" kern="1200" dirty="0">
                <a:solidFill>
                  <a:schemeClr val="tx1"/>
                </a:solidFill>
                <a:effectLst/>
                <a:latin typeface="+mn-lt"/>
                <a:ea typeface="+mn-ea"/>
                <a:cs typeface="+mn-cs"/>
              </a:rPr>
              <a:t>” to refer to “</a:t>
            </a:r>
            <a:r>
              <a:rPr lang="en-US" sz="1200" i="1" kern="1200" dirty="0">
                <a:solidFill>
                  <a:schemeClr val="tx1"/>
                </a:solidFill>
                <a:effectLst/>
                <a:latin typeface="+mn-lt"/>
                <a:ea typeface="+mn-ea"/>
                <a:cs typeface="+mn-cs"/>
              </a:rPr>
              <a:t>plants for planting</a:t>
            </a:r>
            <a:r>
              <a:rPr lang="en-US" sz="1200" kern="1200" dirty="0">
                <a:solidFill>
                  <a:schemeClr val="tx1"/>
                </a:solidFill>
                <a:effectLst/>
                <a:latin typeface="+mn-lt"/>
                <a:ea typeface="+mn-ea"/>
                <a:cs typeface="+mn-cs"/>
              </a:rPr>
              <a:t>” and not just “</a:t>
            </a:r>
            <a:r>
              <a:rPr lang="en-US" sz="1200" i="1" kern="1200" dirty="0">
                <a:solidFill>
                  <a:schemeClr val="tx1"/>
                </a:solidFill>
                <a:effectLst/>
                <a:latin typeface="+mn-lt"/>
                <a:ea typeface="+mn-ea"/>
                <a:cs typeface="+mn-cs"/>
              </a:rPr>
              <a:t>plants</a:t>
            </a:r>
            <a:r>
              <a:rPr lang="en-US" sz="1200"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10</a:t>
            </a:fld>
            <a:endParaRPr lang="en-US" altLang="en-US"/>
          </a:p>
        </p:txBody>
      </p:sp>
    </p:spTree>
    <p:extLst>
      <p:ext uri="{BB962C8B-B14F-4D97-AF65-F5344CB8AC3E}">
        <p14:creationId xmlns:p14="http://schemas.microsoft.com/office/powerpoint/2010/main" val="3197035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xmlns=""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xmlns=""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xmlns=""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xmlns=""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47856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xmlns=""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xmlns=""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xmlns=""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xmlns=""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xmlns=""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Draft 2021 Amendments to ISPM 5: Glossary</a:t>
            </a:r>
            <a:r>
              <a:rPr lang="en-US" baseline="0" dirty="0" smtClean="0">
                <a:solidFill>
                  <a:srgbClr val="00825F"/>
                </a:solidFill>
              </a:rPr>
              <a:t> of phytosanitary terms (1994-001)</a:t>
            </a:r>
            <a:endParaRPr lang="en-US" dirty="0">
              <a:solidFill>
                <a:srgbClr val="00825F"/>
              </a:solidFill>
            </a:endParaRPr>
          </a:p>
        </p:txBody>
      </p:sp>
      <p:pic>
        <p:nvPicPr>
          <p:cNvPr id="10" name="Immagine 9">
            <a:extLst>
              <a:ext uri="{FF2B5EF4-FFF2-40B4-BE49-F238E27FC236}">
                <a16:creationId xmlns:a16="http://schemas.microsoft.com/office/drawing/2014/main" xmlns=""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xmlns=""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xmlns=""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xmlns="" id="{1EBFC24B-5A00-3A48-A356-A78F1A7ABB14}"/>
              </a:ext>
            </a:extLst>
          </p:cNvPr>
          <p:cNvSpPr txBox="1"/>
          <p:nvPr userDrawn="1"/>
        </p:nvSpPr>
        <p:spPr>
          <a:xfrm>
            <a:off x="10134600" y="6413091"/>
            <a:ext cx="20574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r>
              <a:rPr lang="it-IT" sz="2000" dirty="0" smtClean="0">
                <a:solidFill>
                  <a:srgbClr val="A81E3B"/>
                </a:solidFill>
              </a:rPr>
              <a:t>/19</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xmlns=""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xmlns="" id="{7F00055F-E0E9-4F4D-B87B-8E8D531A57DF}"/>
              </a:ext>
            </a:extLst>
          </p:cNvPr>
          <p:cNvSpPr>
            <a:spLocks noGrp="1"/>
          </p:cNvSpPr>
          <p:nvPr>
            <p:ph type="ctrTitle"/>
          </p:nvPr>
        </p:nvSpPr>
        <p:spPr>
          <a:xfrm>
            <a:off x="13855" y="1295400"/>
            <a:ext cx="11416145" cy="1066800"/>
          </a:xfrm>
        </p:spPr>
        <p:txBody>
          <a:bodyPr/>
          <a:lstStyle/>
          <a:p>
            <a:r>
              <a:rPr lang="fr-FR" sz="3200" dirty="0">
                <a:effectLst>
                  <a:outerShdw blurRad="38100" dist="38100" dir="2700000" algn="tl">
                    <a:srgbClr val="000000">
                      <a:alpha val="43137"/>
                    </a:srgbClr>
                  </a:outerShdw>
                </a:effectLst>
              </a:rPr>
              <a:t>Projet d'amendements de 2021 à la NIMP 5 </a:t>
            </a:r>
            <a:r>
              <a:rPr lang="en-US" sz="3200" dirty="0">
                <a:effectLst>
                  <a:outerShdw blurRad="38100" dist="38100" dir="2700000" algn="tl">
                    <a:srgbClr val="000000">
                      <a:alpha val="43137"/>
                    </a:srgbClr>
                  </a:outerShdw>
                </a:effectLst>
              </a:rPr>
              <a:t>: GLOSSAIRE DES TERMES PHYTOSANITAIRES </a:t>
            </a:r>
            <a:r>
              <a:rPr lang="en-US" sz="3200" dirty="0" smtClean="0">
                <a:effectLst>
                  <a:outerShdw blurRad="38100" dist="38100" dir="2700000" algn="tl">
                    <a:srgbClr val="000000">
                      <a:alpha val="43137"/>
                    </a:srgbClr>
                  </a:outerShdw>
                </a:effectLst>
              </a:rPr>
              <a:t>(1994-001)</a:t>
            </a:r>
            <a:br>
              <a:rPr lang="en-US" sz="3200" dirty="0" smtClean="0">
                <a:effectLst>
                  <a:outerShdw blurRad="38100" dist="38100" dir="2700000" algn="tl">
                    <a:srgbClr val="000000">
                      <a:alpha val="43137"/>
                    </a:srgbClr>
                  </a:outerShdw>
                </a:effectLst>
              </a:rPr>
            </a:br>
            <a:r>
              <a:rPr lang="ru-RU" sz="4000" dirty="0">
                <a:effectLst>
                  <a:outerShdw blurRad="38100" dist="38100" dir="2700000" algn="tl">
                    <a:srgbClr val="000000">
                      <a:alpha val="43137"/>
                    </a:srgbClr>
                  </a:outerShdw>
                </a:effectLst>
              </a:rPr>
              <a:t/>
            </a:r>
            <a:br>
              <a:rPr lang="ru-RU" sz="4000" dirty="0">
                <a:effectLst>
                  <a:outerShdw blurRad="38100" dist="38100" dir="2700000" algn="tl">
                    <a:srgbClr val="000000">
                      <a:alpha val="43137"/>
                    </a:srgbClr>
                  </a:outerShdw>
                </a:effectLst>
              </a:rPr>
            </a:br>
            <a:endParaRPr lang="x-none" dirty="0"/>
          </a:p>
        </p:txBody>
      </p:sp>
      <p:sp>
        <p:nvSpPr>
          <p:cNvPr id="9" name="Subtitle 8">
            <a:extLst>
              <a:ext uri="{FF2B5EF4-FFF2-40B4-BE49-F238E27FC236}">
                <a16:creationId xmlns:a16="http://schemas.microsoft.com/office/drawing/2014/main" xmlns="" id="{B80FD00C-FDF7-C641-83A3-7A869D10956B}"/>
              </a:ext>
            </a:extLst>
          </p:cNvPr>
          <p:cNvSpPr>
            <a:spLocks noGrp="1"/>
          </p:cNvSpPr>
          <p:nvPr>
            <p:ph type="subTitle" idx="1"/>
          </p:nvPr>
        </p:nvSpPr>
        <p:spPr>
          <a:xfrm>
            <a:off x="914400" y="3124200"/>
            <a:ext cx="10668000" cy="465857"/>
          </a:xfrm>
        </p:spPr>
        <p:txBody>
          <a:bodyPr/>
          <a:lstStyle/>
          <a:p>
            <a:r>
              <a:rPr lang="fr-FR" sz="2400" dirty="0">
                <a:solidFill>
                  <a:srgbClr val="FF0000"/>
                </a:solidFill>
                <a:effectLst>
                  <a:outerShdw blurRad="38100" dist="38100" dir="2700000" algn="tl">
                    <a:srgbClr val="000000">
                      <a:alpha val="43137"/>
                    </a:srgbClr>
                  </a:outerShdw>
                </a:effectLst>
              </a:rPr>
              <a:t>Première</a:t>
            </a:r>
            <a:r>
              <a:rPr lang="fr-FR" sz="2400" dirty="0">
                <a:effectLst>
                  <a:outerShdw blurRad="38100" dist="38100" dir="2700000" algn="tl">
                    <a:srgbClr val="000000">
                      <a:alpha val="43137"/>
                    </a:srgbClr>
                  </a:outerShdw>
                </a:effectLst>
              </a:rPr>
              <a:t> </a:t>
            </a:r>
            <a:r>
              <a:rPr lang="fr-FR" sz="2400" dirty="0" smtClean="0">
                <a:effectLst>
                  <a:outerShdw blurRad="38100" dist="38100" dir="2700000" algn="tl">
                    <a:srgbClr val="000000">
                      <a:alpha val="43137"/>
                    </a:srgbClr>
                  </a:outerShdw>
                </a:effectLst>
              </a:rPr>
              <a:t>consultation 1er </a:t>
            </a:r>
            <a:r>
              <a:rPr lang="fr-FR" sz="2400" dirty="0">
                <a:effectLst>
                  <a:outerShdw blurRad="38100" dist="38100" dir="2700000" algn="tl">
                    <a:srgbClr val="000000">
                      <a:alpha val="43137"/>
                    </a:srgbClr>
                  </a:outerShdw>
                </a:effectLst>
              </a:rPr>
              <a:t>juillet au 30 septembre 2021</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05833"/>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t>Révision</a:t>
            </a:r>
            <a:endParaRPr lang="en-US" sz="4937" dirty="0"/>
          </a:p>
        </p:txBody>
      </p:sp>
      <p:graphicFrame>
        <p:nvGraphicFramePr>
          <p:cNvPr id="16" name="Diagram 15"/>
          <p:cNvGraphicFramePr/>
          <p:nvPr>
            <p:extLst>
              <p:ext uri="{D42A27DB-BD31-4B8C-83A1-F6EECF244321}">
                <p14:modId xmlns:p14="http://schemas.microsoft.com/office/powerpoint/2010/main" val="899350967"/>
              </p:ext>
            </p:extLst>
          </p:nvPr>
        </p:nvGraphicFramePr>
        <p:xfrm>
          <a:off x="533400" y="121920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49741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05833"/>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t>Révision</a:t>
            </a:r>
            <a:endParaRPr lang="en-US" sz="4937" dirty="0"/>
          </a:p>
        </p:txBody>
      </p:sp>
      <p:graphicFrame>
        <p:nvGraphicFramePr>
          <p:cNvPr id="16" name="Diagram 15"/>
          <p:cNvGraphicFramePr/>
          <p:nvPr>
            <p:extLst>
              <p:ext uri="{D42A27DB-BD31-4B8C-83A1-F6EECF244321}">
                <p14:modId xmlns:p14="http://schemas.microsoft.com/office/powerpoint/2010/main" val="412609032"/>
              </p:ext>
            </p:extLst>
          </p:nvPr>
        </p:nvGraphicFramePr>
        <p:xfrm>
          <a:off x="533400" y="1295400"/>
          <a:ext cx="11310255" cy="51868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05150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85058"/>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t>Révision</a:t>
            </a:r>
            <a:endParaRPr lang="en-US" sz="4937" dirty="0"/>
          </a:p>
        </p:txBody>
      </p:sp>
      <p:graphicFrame>
        <p:nvGraphicFramePr>
          <p:cNvPr id="16" name="Diagram 15"/>
          <p:cNvGraphicFramePr/>
          <p:nvPr>
            <p:extLst>
              <p:ext uri="{D42A27DB-BD31-4B8C-83A1-F6EECF244321}">
                <p14:modId xmlns:p14="http://schemas.microsoft.com/office/powerpoint/2010/main" val="3496646815"/>
              </p:ext>
            </p:extLst>
          </p:nvPr>
        </p:nvGraphicFramePr>
        <p:xfrm>
          <a:off x="533400" y="1371600"/>
          <a:ext cx="11310255" cy="5063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30803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211667"/>
            <a:ext cx="12192002" cy="1248833"/>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t>Révision</a:t>
            </a:r>
            <a:endParaRPr lang="en-US" sz="4937" dirty="0"/>
          </a:p>
        </p:txBody>
      </p:sp>
      <p:graphicFrame>
        <p:nvGraphicFramePr>
          <p:cNvPr id="16" name="Diagram 15"/>
          <p:cNvGraphicFramePr/>
          <p:nvPr>
            <p:extLst>
              <p:ext uri="{D42A27DB-BD31-4B8C-83A1-F6EECF244321}">
                <p14:modId xmlns:p14="http://schemas.microsoft.com/office/powerpoint/2010/main" val="929125751"/>
              </p:ext>
            </p:extLst>
          </p:nvPr>
        </p:nvGraphicFramePr>
        <p:xfrm>
          <a:off x="533400" y="1295400"/>
          <a:ext cx="11310255" cy="50216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602134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211667"/>
            <a:ext cx="12192002" cy="1248833"/>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t>Révision</a:t>
            </a:r>
            <a:endParaRPr lang="en-US" sz="4937" dirty="0"/>
          </a:p>
        </p:txBody>
      </p:sp>
      <p:graphicFrame>
        <p:nvGraphicFramePr>
          <p:cNvPr id="16" name="Diagram 15"/>
          <p:cNvGraphicFramePr/>
          <p:nvPr>
            <p:extLst>
              <p:ext uri="{D42A27DB-BD31-4B8C-83A1-F6EECF244321}">
                <p14:modId xmlns:p14="http://schemas.microsoft.com/office/powerpoint/2010/main" val="3299774415"/>
              </p:ext>
            </p:extLst>
          </p:nvPr>
        </p:nvGraphicFramePr>
        <p:xfrm>
          <a:off x="533400" y="1295400"/>
          <a:ext cx="11310255" cy="50216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62756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211667"/>
            <a:ext cx="12192002" cy="1248833"/>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t>Révision</a:t>
            </a:r>
            <a:endParaRPr lang="en-US" sz="4937" dirty="0"/>
          </a:p>
        </p:txBody>
      </p:sp>
      <p:graphicFrame>
        <p:nvGraphicFramePr>
          <p:cNvPr id="16" name="Diagram 15"/>
          <p:cNvGraphicFramePr/>
          <p:nvPr>
            <p:extLst>
              <p:ext uri="{D42A27DB-BD31-4B8C-83A1-F6EECF244321}">
                <p14:modId xmlns:p14="http://schemas.microsoft.com/office/powerpoint/2010/main" val="3951937169"/>
              </p:ext>
            </p:extLst>
          </p:nvPr>
        </p:nvGraphicFramePr>
        <p:xfrm>
          <a:off x="533400" y="1295400"/>
          <a:ext cx="11310255" cy="50216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45405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211667"/>
            <a:ext cx="12192002" cy="1248833"/>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t>Révision</a:t>
            </a:r>
            <a:endParaRPr lang="en-US" sz="4937" dirty="0"/>
          </a:p>
        </p:txBody>
      </p:sp>
      <p:graphicFrame>
        <p:nvGraphicFramePr>
          <p:cNvPr id="16" name="Diagram 15"/>
          <p:cNvGraphicFramePr/>
          <p:nvPr>
            <p:extLst>
              <p:ext uri="{D42A27DB-BD31-4B8C-83A1-F6EECF244321}">
                <p14:modId xmlns:p14="http://schemas.microsoft.com/office/powerpoint/2010/main" val="1217995853"/>
              </p:ext>
            </p:extLst>
          </p:nvPr>
        </p:nvGraphicFramePr>
        <p:xfrm>
          <a:off x="533400" y="1295400"/>
          <a:ext cx="11310255" cy="50216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498228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81200" y="1524000"/>
            <a:ext cx="8229600" cy="4602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3"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smtClean="0"/>
              <a:t>Suppression</a:t>
            </a:r>
            <a:endParaRPr lang="en-US" sz="4937" dirty="0"/>
          </a:p>
        </p:txBody>
      </p:sp>
      <p:graphicFrame>
        <p:nvGraphicFramePr>
          <p:cNvPr id="3" name="Diagram 2"/>
          <p:cNvGraphicFramePr/>
          <p:nvPr>
            <p:extLst>
              <p:ext uri="{D42A27DB-BD31-4B8C-83A1-F6EECF244321}">
                <p14:modId xmlns:p14="http://schemas.microsoft.com/office/powerpoint/2010/main" val="407005678"/>
              </p:ext>
            </p:extLst>
          </p:nvPr>
        </p:nvGraphicFramePr>
        <p:xfrm>
          <a:off x="533400" y="124097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503656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2003668560"/>
              </p:ext>
            </p:extLst>
          </p:nvPr>
        </p:nvGraphicFramePr>
        <p:xfrm>
          <a:off x="555173" y="1348086"/>
          <a:ext cx="11310255" cy="4138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43525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xmlns="" id="{58A43A09-91A0-0B4E-A1B9-69205A0FA910}"/>
              </a:ext>
            </a:extLst>
          </p:cNvPr>
          <p:cNvSpPr>
            <a:spLocks noGrp="1"/>
          </p:cNvSpPr>
          <p:nvPr>
            <p:ph type="ctrTitle"/>
          </p:nvPr>
        </p:nvSpPr>
        <p:spPr/>
        <p:txBody>
          <a:bodyPr/>
          <a:lstStyle/>
          <a:p>
            <a:pPr algn="ctr">
              <a:defRPr/>
            </a:pPr>
            <a:r>
              <a:rPr lang="it-IT" dirty="0" smtClean="0"/>
              <a:t>MERCI</a:t>
            </a:r>
            <a:endParaRPr lang="it-IT" dirty="0"/>
          </a:p>
        </p:txBody>
      </p:sp>
      <p:sp>
        <p:nvSpPr>
          <p:cNvPr id="3" name="Rectangle 2">
            <a:extLst>
              <a:ext uri="{FF2B5EF4-FFF2-40B4-BE49-F238E27FC236}">
                <a16:creationId xmlns:a16="http://schemas.microsoft.com/office/drawing/2014/main" xmlns=""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eft Arrow 4"/>
          <p:cNvSpPr/>
          <p:nvPr/>
        </p:nvSpPr>
        <p:spPr>
          <a:xfrm rot="10800000">
            <a:off x="4350483" y="4749384"/>
            <a:ext cx="818106" cy="562251"/>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 name="Left Arrow 4"/>
          <p:cNvSpPr/>
          <p:nvPr/>
        </p:nvSpPr>
        <p:spPr>
          <a:xfrm rot="10800000">
            <a:off x="6686038" y="2218393"/>
            <a:ext cx="824472" cy="562251"/>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 name="Freeform 5"/>
          <p:cNvSpPr/>
          <p:nvPr/>
        </p:nvSpPr>
        <p:spPr>
          <a:xfrm>
            <a:off x="7600416" y="1684598"/>
            <a:ext cx="4058184" cy="1826733"/>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3">
              <a:lumMod val="20000"/>
              <a:lumOff val="80000"/>
            </a:schemeClr>
          </a:solid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indent="-457209" algn="ctr">
              <a:lnSpc>
                <a:spcPct val="90000"/>
              </a:lnSpc>
            </a:pPr>
            <a:r>
              <a:rPr lang="fr-FR" altLang="ja-JP" sz="2000" dirty="0">
                <a:solidFill>
                  <a:schemeClr val="tx1"/>
                </a:solidFill>
                <a:latin typeface="Arial" panose="020B0604020202020204" pitchFamily="34" charset="0"/>
                <a:cs typeface="Arial" panose="020B0604020202020204" pitchFamily="34" charset="0"/>
              </a:rPr>
              <a:t>Pour cette raison, assurez-vous de n'utiliser que </a:t>
            </a:r>
            <a:r>
              <a:rPr lang="fr-FR" altLang="ja-JP" sz="2000" b="1" dirty="0">
                <a:solidFill>
                  <a:schemeClr val="tx1"/>
                </a:solidFill>
                <a:latin typeface="Arial" panose="020B0604020202020204" pitchFamily="34" charset="0"/>
                <a:cs typeface="Arial" panose="020B0604020202020204" pitchFamily="34" charset="0"/>
              </a:rPr>
              <a:t>la dernière version </a:t>
            </a:r>
            <a:r>
              <a:rPr lang="fr-FR" altLang="ja-JP" sz="2000" dirty="0">
                <a:solidFill>
                  <a:schemeClr val="tx1"/>
                </a:solidFill>
                <a:latin typeface="Arial" panose="020B0604020202020204" pitchFamily="34" charset="0"/>
                <a:cs typeface="Arial" panose="020B0604020202020204" pitchFamily="34" charset="0"/>
              </a:rPr>
              <a:t>du glossaire</a:t>
            </a:r>
            <a:r>
              <a:rPr lang="en-US" altLang="ja-JP" sz="2000" dirty="0">
                <a:solidFill>
                  <a:schemeClr val="tx1"/>
                </a:solidFill>
                <a:latin typeface="Arial" panose="020B0604020202020204" pitchFamily="34" charset="0"/>
                <a:cs typeface="Arial" panose="020B0604020202020204" pitchFamily="34" charset="0"/>
              </a:rPr>
              <a:t/>
            </a:r>
            <a:br>
              <a:rPr lang="en-US" altLang="ja-JP" sz="2000" dirty="0">
                <a:solidFill>
                  <a:schemeClr val="tx1"/>
                </a:solidFill>
                <a:latin typeface="Arial" panose="020B0604020202020204" pitchFamily="34" charset="0"/>
                <a:cs typeface="Arial" panose="020B0604020202020204" pitchFamily="34" charset="0"/>
              </a:rPr>
            </a:br>
            <a:r>
              <a:rPr lang="en-US" altLang="ja-JP" sz="2000" dirty="0" smtClean="0">
                <a:solidFill>
                  <a:schemeClr val="tx1"/>
                </a:solidFill>
                <a:latin typeface="Arial" panose="020B0604020202020204" pitchFamily="34" charset="0"/>
                <a:cs typeface="Arial" panose="020B0604020202020204" pitchFamily="34" charset="0"/>
              </a:rPr>
              <a:t>(</a:t>
            </a:r>
            <a:r>
              <a:rPr lang="en-US" altLang="ja-JP" sz="2000" dirty="0" err="1" smtClean="0">
                <a:solidFill>
                  <a:schemeClr val="tx1"/>
                </a:solidFill>
                <a:latin typeface="Arial" panose="020B0604020202020204" pitchFamily="34" charset="0"/>
                <a:cs typeface="Arial" panose="020B0604020202020204" pitchFamily="34" charset="0"/>
              </a:rPr>
              <a:t>disponible</a:t>
            </a:r>
            <a:r>
              <a:rPr lang="en-US" altLang="ja-JP" sz="2000" dirty="0" smtClean="0">
                <a:solidFill>
                  <a:schemeClr val="tx1"/>
                </a:solidFill>
                <a:latin typeface="Arial" panose="020B0604020202020204" pitchFamily="34" charset="0"/>
                <a:cs typeface="Arial" panose="020B0604020202020204" pitchFamily="34" charset="0"/>
              </a:rPr>
              <a:t> au </a:t>
            </a:r>
            <a:r>
              <a:rPr lang="en-US" altLang="ja-JP" sz="2000" b="1" dirty="0">
                <a:solidFill>
                  <a:schemeClr val="tx1"/>
                </a:solidFill>
                <a:latin typeface="Arial" panose="020B0604020202020204" pitchFamily="34" charset="0"/>
                <a:cs typeface="Arial" panose="020B0604020202020204" pitchFamily="34" charset="0"/>
                <a:hlinkClick r:id="rId3"/>
              </a:rPr>
              <a:t>www.ippc.int</a:t>
            </a:r>
            <a:r>
              <a:rPr lang="en-US" altLang="ja-JP" sz="2000" dirty="0">
                <a:solidFill>
                  <a:schemeClr val="tx1"/>
                </a:solidFill>
                <a:latin typeface="Arial" panose="020B0604020202020204" pitchFamily="34" charset="0"/>
                <a:cs typeface="Arial" panose="020B0604020202020204" pitchFamily="34" charset="0"/>
              </a:rPr>
              <a:t>)!</a:t>
            </a:r>
          </a:p>
        </p:txBody>
      </p:sp>
      <p:sp>
        <p:nvSpPr>
          <p:cNvPr id="7" name="Left Arrow 6"/>
          <p:cNvSpPr/>
          <p:nvPr/>
        </p:nvSpPr>
        <p:spPr>
          <a:xfrm rot="17763943">
            <a:off x="1917582" y="3207729"/>
            <a:ext cx="826289" cy="600456"/>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Freeform 7"/>
          <p:cNvSpPr/>
          <p:nvPr/>
        </p:nvSpPr>
        <p:spPr>
          <a:xfrm>
            <a:off x="685802" y="4191001"/>
            <a:ext cx="3664680" cy="1843609"/>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indent="-457209" algn="ctr">
              <a:spcAft>
                <a:spcPts val="600"/>
              </a:spcAft>
            </a:pPr>
            <a:r>
              <a:rPr lang="fr-FR" altLang="ja-JP" sz="2000" kern="900" dirty="0">
                <a:solidFill>
                  <a:schemeClr val="tx1"/>
                </a:solidFill>
                <a:latin typeface="Arial" panose="020B0604020202020204" pitchFamily="34" charset="0"/>
                <a:cs typeface="Arial" panose="020B0604020202020204" pitchFamily="34" charset="0"/>
              </a:rPr>
              <a:t>Dans le projet d'amendements de 2021 à la NIMP 5, les propositions sont </a:t>
            </a:r>
            <a:r>
              <a:rPr lang="en-US" altLang="ja-JP" sz="2000" kern="900" dirty="0" smtClean="0">
                <a:solidFill>
                  <a:schemeClr val="tx1"/>
                </a:solidFill>
                <a:latin typeface="Arial" panose="020B0604020202020204" pitchFamily="34" charset="0"/>
                <a:cs typeface="Arial" panose="020B0604020202020204" pitchFamily="34" charset="0"/>
              </a:rPr>
              <a:t>:</a:t>
            </a:r>
            <a:endParaRPr lang="en-US" altLang="ja-JP" sz="2000" kern="900" dirty="0">
              <a:solidFill>
                <a:schemeClr val="tx1"/>
              </a:solidFill>
              <a:latin typeface="Arial" panose="020B0604020202020204" pitchFamily="34" charset="0"/>
              <a:cs typeface="Arial" panose="020B0604020202020204" pitchFamily="34" charset="0"/>
            </a:endParaRPr>
          </a:p>
          <a:p>
            <a:pPr algn="ctr">
              <a:lnSpc>
                <a:spcPct val="90000"/>
              </a:lnSpc>
            </a:pPr>
            <a:r>
              <a:rPr lang="en-US" altLang="ja-JP" sz="2000" b="1" dirty="0">
                <a:solidFill>
                  <a:srgbClr val="FF0000"/>
                </a:solidFill>
                <a:latin typeface="Arial" panose="020B0604020202020204" pitchFamily="34" charset="0"/>
                <a:cs typeface="Arial" panose="020B0604020202020204" pitchFamily="34" charset="0"/>
              </a:rPr>
              <a:t>3 additions </a:t>
            </a:r>
          </a:p>
          <a:p>
            <a:pPr algn="ctr">
              <a:lnSpc>
                <a:spcPct val="90000"/>
              </a:lnSpc>
            </a:pPr>
            <a:r>
              <a:rPr lang="en-US" altLang="ja-JP" sz="2000" b="1" dirty="0">
                <a:solidFill>
                  <a:srgbClr val="FF0000"/>
                </a:solidFill>
                <a:latin typeface="Arial" panose="020B0604020202020204" pitchFamily="34" charset="0"/>
                <a:cs typeface="Arial" panose="020B0604020202020204" pitchFamily="34" charset="0"/>
              </a:rPr>
              <a:t>10 </a:t>
            </a:r>
            <a:r>
              <a:rPr lang="en-US" altLang="ja-JP" sz="2000" b="1" dirty="0" err="1" smtClean="0">
                <a:solidFill>
                  <a:srgbClr val="FF0000"/>
                </a:solidFill>
                <a:latin typeface="Arial" panose="020B0604020202020204" pitchFamily="34" charset="0"/>
                <a:cs typeface="Arial" panose="020B0604020202020204" pitchFamily="34" charset="0"/>
              </a:rPr>
              <a:t>révisions</a:t>
            </a:r>
            <a:endParaRPr lang="en-US" altLang="ja-JP" sz="2000" b="1" dirty="0">
              <a:solidFill>
                <a:srgbClr val="FF0000"/>
              </a:solidFill>
              <a:latin typeface="Arial" panose="020B0604020202020204" pitchFamily="34" charset="0"/>
              <a:cs typeface="Arial" panose="020B0604020202020204" pitchFamily="34" charset="0"/>
            </a:endParaRPr>
          </a:p>
          <a:p>
            <a:pPr algn="ctr">
              <a:lnSpc>
                <a:spcPct val="90000"/>
              </a:lnSpc>
            </a:pPr>
            <a:r>
              <a:rPr lang="en-US" altLang="ja-JP" sz="2000" b="1" dirty="0">
                <a:solidFill>
                  <a:srgbClr val="FF0000"/>
                </a:solidFill>
                <a:latin typeface="Arial" panose="020B0604020202020204" pitchFamily="34" charset="0"/>
                <a:cs typeface="Arial" panose="020B0604020202020204" pitchFamily="34" charset="0"/>
              </a:rPr>
              <a:t>1 </a:t>
            </a:r>
            <a:r>
              <a:rPr lang="en-US" altLang="ja-JP" sz="2000" b="1" dirty="0" smtClean="0">
                <a:solidFill>
                  <a:srgbClr val="FF0000"/>
                </a:solidFill>
                <a:latin typeface="Arial" panose="020B0604020202020204" pitchFamily="34" charset="0"/>
                <a:cs typeface="Arial" panose="020B0604020202020204" pitchFamily="34" charset="0"/>
              </a:rPr>
              <a:t>suppression</a:t>
            </a:r>
            <a:endParaRPr lang="en-US" altLang="ja-JP" sz="2000" b="1" dirty="0">
              <a:solidFill>
                <a:srgbClr val="FF0000"/>
              </a:solidFill>
              <a:latin typeface="Arial" panose="020B0604020202020204" pitchFamily="34" charset="0"/>
              <a:cs typeface="Arial" panose="020B0604020202020204" pitchFamily="34" charset="0"/>
            </a:endParaRPr>
          </a:p>
          <a:p>
            <a:pPr algn="ctr">
              <a:lnSpc>
                <a:spcPct val="90000"/>
              </a:lnSpc>
            </a:pPr>
            <a:endParaRPr lang="en-US" altLang="ja-JP" sz="2000" b="1" dirty="0">
              <a:solidFill>
                <a:srgbClr val="FF0000"/>
              </a:solidFill>
              <a:latin typeface="Arial" panose="020B0604020202020204" pitchFamily="34" charset="0"/>
              <a:cs typeface="Arial" panose="020B0604020202020204" pitchFamily="34" charset="0"/>
            </a:endParaRPr>
          </a:p>
        </p:txBody>
      </p:sp>
      <p:sp>
        <p:nvSpPr>
          <p:cNvPr id="9" name="Freeform 8"/>
          <p:cNvSpPr/>
          <p:nvPr/>
        </p:nvSpPr>
        <p:spPr>
          <a:xfrm>
            <a:off x="685803" y="1684513"/>
            <a:ext cx="5410264" cy="1826179"/>
          </a:xfrm>
          <a:custGeom>
            <a:avLst/>
            <a:gdLst>
              <a:gd name="connsiteX0" fmla="*/ 0 w 1784985"/>
              <a:gd name="connsiteY0" fmla="*/ 892493 h 1784985"/>
              <a:gd name="connsiteX1" fmla="*/ 892493 w 1784985"/>
              <a:gd name="connsiteY1" fmla="*/ 0 h 1784985"/>
              <a:gd name="connsiteX2" fmla="*/ 1784986 w 1784985"/>
              <a:gd name="connsiteY2" fmla="*/ 892493 h 1784985"/>
              <a:gd name="connsiteX3" fmla="*/ 892493 w 1784985"/>
              <a:gd name="connsiteY3" fmla="*/ 1784986 h 1784985"/>
              <a:gd name="connsiteX4" fmla="*/ 0 w 1784985"/>
              <a:gd name="connsiteY4" fmla="*/ 892493 h 1784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4985" h="1784985">
                <a:moveTo>
                  <a:pt x="0" y="892493"/>
                </a:moveTo>
                <a:cubicBezTo>
                  <a:pt x="0" y="399583"/>
                  <a:pt x="399583" y="0"/>
                  <a:pt x="892493" y="0"/>
                </a:cubicBezTo>
                <a:cubicBezTo>
                  <a:pt x="1385403" y="0"/>
                  <a:pt x="1784986" y="399583"/>
                  <a:pt x="1784986" y="892493"/>
                </a:cubicBezTo>
                <a:cubicBezTo>
                  <a:pt x="1784986" y="1385403"/>
                  <a:pt x="1385403" y="1784986"/>
                  <a:pt x="892493" y="1784986"/>
                </a:cubicBezTo>
                <a:cubicBezTo>
                  <a:pt x="399583" y="1784986"/>
                  <a:pt x="0" y="1385403"/>
                  <a:pt x="0" y="892493"/>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lIns="276010" tIns="276010" rIns="276010" bIns="276010" spcCol="1270" anchor="ctr"/>
          <a:lstStyle/>
          <a:p>
            <a:pPr indent="-457209" algn="ctr">
              <a:lnSpc>
                <a:spcPct val="90000"/>
              </a:lnSpc>
            </a:pPr>
            <a:r>
              <a:rPr lang="fr-FR" altLang="ja-JP" sz="2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Le glossaire est constamment mis à jour. Cela peut impliquer :</a:t>
            </a:r>
          </a:p>
          <a:p>
            <a:pPr indent="-457209" algn="ctr">
              <a:lnSpc>
                <a:spcPct val="90000"/>
              </a:lnSpc>
            </a:pPr>
            <a:r>
              <a:rPr lang="fr-FR" altLang="ja-JP" sz="2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ajouts, révisions, suppressions</a:t>
            </a:r>
            <a:endParaRPr lang="en-US" altLang="ja-JP" sz="2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Freeform 7"/>
          <p:cNvSpPr/>
          <p:nvPr/>
        </p:nvSpPr>
        <p:spPr>
          <a:xfrm>
            <a:off x="5257800" y="4191000"/>
            <a:ext cx="5606200" cy="1843611"/>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marL="285756" indent="-285756">
              <a:lnSpc>
                <a:spcPct val="90000"/>
              </a:lnSpc>
              <a:spcAft>
                <a:spcPts val="600"/>
              </a:spcAft>
              <a:buFont typeface="Arial" panose="020B0604020202020204" pitchFamily="34" charset="0"/>
              <a:buChar char="•"/>
            </a:pPr>
            <a:r>
              <a:rPr lang="en-US" altLang="ja-JP" sz="2000" b="1" dirty="0">
                <a:solidFill>
                  <a:srgbClr val="FF0000"/>
                </a:solidFill>
                <a:latin typeface="Arial" panose="020B0604020202020204" pitchFamily="34" charset="0"/>
                <a:cs typeface="Arial" panose="020B0604020202020204" pitchFamily="34" charset="0"/>
              </a:rPr>
              <a:t>PTG</a:t>
            </a:r>
            <a:r>
              <a:rPr lang="en-US" altLang="ja-JP" sz="2000" dirty="0">
                <a:solidFill>
                  <a:srgbClr val="FF0000"/>
                </a:solidFill>
                <a:latin typeface="Arial" panose="020B0604020202020204" pitchFamily="34" charset="0"/>
                <a:cs typeface="Arial" panose="020B0604020202020204" pitchFamily="34" charset="0"/>
              </a:rPr>
              <a:t>:</a:t>
            </a:r>
            <a:r>
              <a:rPr lang="ru-RU" altLang="ja-JP" sz="2000" dirty="0">
                <a:solidFill>
                  <a:srgbClr val="FF0000"/>
                </a:solidFill>
                <a:latin typeface="Arial" panose="020B0604020202020204" pitchFamily="34" charset="0"/>
                <a:cs typeface="Arial" panose="020B0604020202020204" pitchFamily="34" charset="0"/>
              </a:rPr>
              <a:t> </a:t>
            </a:r>
            <a:r>
              <a:rPr lang="en-US" altLang="ja-JP" sz="2000" dirty="0" err="1" smtClean="0">
                <a:solidFill>
                  <a:srgbClr val="FF0000"/>
                </a:solidFill>
                <a:latin typeface="Arial" panose="020B0604020202020204" pitchFamily="34" charset="0"/>
                <a:cs typeface="Arial" panose="020B0604020202020204" pitchFamily="34" charset="0"/>
              </a:rPr>
              <a:t>Janvier</a:t>
            </a:r>
            <a:r>
              <a:rPr lang="en-US" altLang="ja-JP" sz="2000" dirty="0" smtClean="0">
                <a:solidFill>
                  <a:srgbClr val="FF0000"/>
                </a:solidFill>
                <a:latin typeface="Arial" panose="020B0604020202020204" pitchFamily="34" charset="0"/>
                <a:cs typeface="Arial" panose="020B0604020202020204" pitchFamily="34" charset="0"/>
              </a:rPr>
              <a:t> </a:t>
            </a:r>
            <a:r>
              <a:rPr lang="en-US" altLang="ja-JP" sz="2000" dirty="0">
                <a:solidFill>
                  <a:srgbClr val="FF0000"/>
                </a:solidFill>
                <a:latin typeface="Arial" panose="020B0604020202020204" pitchFamily="34" charset="0"/>
                <a:cs typeface="Arial" panose="020B0604020202020204" pitchFamily="34" charset="0"/>
              </a:rPr>
              <a:t>2021</a:t>
            </a:r>
          </a:p>
          <a:p>
            <a:pPr marL="285756" indent="-285756">
              <a:lnSpc>
                <a:spcPct val="90000"/>
              </a:lnSpc>
              <a:spcAft>
                <a:spcPts val="600"/>
              </a:spcAft>
              <a:buFont typeface="Arial" panose="020B0604020202020204" pitchFamily="34" charset="0"/>
              <a:buChar char="•"/>
            </a:pPr>
            <a:r>
              <a:rPr lang="en-US" altLang="ja-JP" sz="2000" b="1" dirty="0" smtClean="0">
                <a:solidFill>
                  <a:srgbClr val="FF0000"/>
                </a:solidFill>
                <a:latin typeface="Arial" panose="020B0604020202020204" pitchFamily="34" charset="0"/>
                <a:cs typeface="Arial" panose="020B0604020202020204" pitchFamily="34" charset="0"/>
              </a:rPr>
              <a:t>CN</a:t>
            </a:r>
            <a:r>
              <a:rPr lang="en-US" altLang="ja-JP" sz="2000" dirty="0" smtClean="0">
                <a:solidFill>
                  <a:srgbClr val="FF0000"/>
                </a:solidFill>
                <a:latin typeface="Arial" panose="020B0604020202020204" pitchFamily="34" charset="0"/>
                <a:cs typeface="Arial" panose="020B0604020202020204" pitchFamily="34" charset="0"/>
              </a:rPr>
              <a:t>: Mai </a:t>
            </a:r>
            <a:r>
              <a:rPr lang="en-US" altLang="ja-JP" sz="2000" dirty="0">
                <a:solidFill>
                  <a:srgbClr val="FF0000"/>
                </a:solidFill>
                <a:latin typeface="Arial" panose="020B0604020202020204" pitchFamily="34" charset="0"/>
                <a:cs typeface="Arial" panose="020B0604020202020204" pitchFamily="34" charset="0"/>
              </a:rPr>
              <a:t>2021</a:t>
            </a:r>
          </a:p>
          <a:p>
            <a:pPr marL="285756" indent="-285756">
              <a:lnSpc>
                <a:spcPct val="90000"/>
              </a:lnSpc>
              <a:buFont typeface="Arial" panose="020B0604020202020204" pitchFamily="34" charset="0"/>
              <a:buChar char="•"/>
            </a:pPr>
            <a:r>
              <a:rPr lang="en-US" altLang="ja-JP" sz="2000" b="1" dirty="0" smtClean="0">
                <a:solidFill>
                  <a:srgbClr val="FF0000"/>
                </a:solidFill>
                <a:latin typeface="Arial" panose="020B0604020202020204" pitchFamily="34" charset="0"/>
                <a:cs typeface="Arial" panose="020B0604020202020204" pitchFamily="34" charset="0"/>
              </a:rPr>
              <a:t>1ère </a:t>
            </a:r>
            <a:r>
              <a:rPr lang="en-US" altLang="ja-JP" sz="2000" b="1" dirty="0">
                <a:solidFill>
                  <a:srgbClr val="FF0000"/>
                </a:solidFill>
                <a:latin typeface="Arial" panose="020B0604020202020204" pitchFamily="34" charset="0"/>
                <a:cs typeface="Arial" panose="020B0604020202020204" pitchFamily="34" charset="0"/>
              </a:rPr>
              <a:t>consultation: </a:t>
            </a:r>
            <a:r>
              <a:rPr lang="en-US" altLang="ja-JP" sz="2000" dirty="0">
                <a:solidFill>
                  <a:srgbClr val="FF0000"/>
                </a:solidFill>
                <a:latin typeface="Arial" panose="020B0604020202020204" pitchFamily="34" charset="0"/>
                <a:cs typeface="Arial" panose="020B0604020202020204" pitchFamily="34" charset="0"/>
              </a:rPr>
              <a:t>1 </a:t>
            </a:r>
            <a:r>
              <a:rPr lang="en-US" altLang="ja-JP" sz="2000" dirty="0" err="1" smtClean="0">
                <a:solidFill>
                  <a:srgbClr val="FF0000"/>
                </a:solidFill>
                <a:latin typeface="Arial" panose="020B0604020202020204" pitchFamily="34" charset="0"/>
                <a:cs typeface="Arial" panose="020B0604020202020204" pitchFamily="34" charset="0"/>
              </a:rPr>
              <a:t>Juillet</a:t>
            </a:r>
            <a:r>
              <a:rPr lang="en-US" altLang="ja-JP" sz="2000" dirty="0" smtClean="0">
                <a:solidFill>
                  <a:srgbClr val="FF0000"/>
                </a:solidFill>
                <a:latin typeface="Arial" panose="020B0604020202020204" pitchFamily="34" charset="0"/>
                <a:cs typeface="Arial" panose="020B0604020202020204" pitchFamily="34" charset="0"/>
              </a:rPr>
              <a:t> au 30 </a:t>
            </a:r>
            <a:r>
              <a:rPr lang="en-US" altLang="ja-JP" sz="2000" dirty="0" err="1" smtClean="0">
                <a:solidFill>
                  <a:srgbClr val="FF0000"/>
                </a:solidFill>
                <a:latin typeface="Arial" panose="020B0604020202020204" pitchFamily="34" charset="0"/>
                <a:cs typeface="Arial" panose="020B0604020202020204" pitchFamily="34" charset="0"/>
              </a:rPr>
              <a:t>Septembre</a:t>
            </a:r>
            <a:r>
              <a:rPr lang="en-US" altLang="ja-JP" sz="2000" dirty="0" smtClean="0">
                <a:solidFill>
                  <a:srgbClr val="FF0000"/>
                </a:solidFill>
                <a:latin typeface="Arial" panose="020B0604020202020204" pitchFamily="34" charset="0"/>
                <a:cs typeface="Arial" panose="020B0604020202020204" pitchFamily="34" charset="0"/>
              </a:rPr>
              <a:t> </a:t>
            </a:r>
            <a:r>
              <a:rPr lang="en-US" altLang="ja-JP" sz="2000" dirty="0">
                <a:solidFill>
                  <a:srgbClr val="FF0000"/>
                </a:solidFill>
                <a:latin typeface="Arial" panose="020B0604020202020204" pitchFamily="34" charset="0"/>
                <a:cs typeface="Arial" panose="020B0604020202020204" pitchFamily="34" charset="0"/>
              </a:rPr>
              <a:t>2021</a:t>
            </a:r>
          </a:p>
        </p:txBody>
      </p:sp>
      <p:sp>
        <p:nvSpPr>
          <p:cNvPr id="12" name="Title 1"/>
          <p:cNvSpPr txBox="1">
            <a:spLocks/>
          </p:cNvSpPr>
          <p:nvPr/>
        </p:nvSpPr>
        <p:spPr>
          <a:xfrm>
            <a:off x="-304800" y="-125679"/>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t>Historique</a:t>
            </a:r>
            <a:endParaRPr lang="en-US" sz="4937" dirty="0"/>
          </a:p>
        </p:txBody>
      </p:sp>
    </p:spTree>
    <p:extLst>
      <p:ext uri="{BB962C8B-B14F-4D97-AF65-F5344CB8AC3E}">
        <p14:creationId xmlns:p14="http://schemas.microsoft.com/office/powerpoint/2010/main" val="1400256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p:cNvGraphicFramePr>
            <a:graphicFrameLocks/>
          </p:cNvGraphicFramePr>
          <p:nvPr>
            <p:extLst>
              <p:ext uri="{D42A27DB-BD31-4B8C-83A1-F6EECF244321}">
                <p14:modId xmlns:p14="http://schemas.microsoft.com/office/powerpoint/2010/main" val="3721268766"/>
              </p:ext>
            </p:extLst>
          </p:nvPr>
        </p:nvGraphicFramePr>
        <p:xfrm>
          <a:off x="871802" y="1371600"/>
          <a:ext cx="10448400" cy="50313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10886" y="152400"/>
            <a:ext cx="12192002" cy="709083"/>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t>Liste</a:t>
            </a:r>
            <a:r>
              <a:rPr lang="en-US" sz="4937" dirty="0" smtClean="0"/>
              <a:t> des </a:t>
            </a:r>
            <a:r>
              <a:rPr lang="en-US" sz="4937" dirty="0" err="1" smtClean="0"/>
              <a:t>amendements</a:t>
            </a:r>
            <a:endParaRPr lang="en-US" sz="4937" dirty="0"/>
          </a:p>
        </p:txBody>
      </p:sp>
    </p:spTree>
    <p:extLst>
      <p:ext uri="{BB962C8B-B14F-4D97-AF65-F5344CB8AC3E}">
        <p14:creationId xmlns:p14="http://schemas.microsoft.com/office/powerpoint/2010/main" val="144111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81202" y="1676400"/>
            <a:ext cx="8229600" cy="4602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3"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Addition</a:t>
            </a:r>
          </a:p>
        </p:txBody>
      </p:sp>
      <p:graphicFrame>
        <p:nvGraphicFramePr>
          <p:cNvPr id="3" name="Diagram 2"/>
          <p:cNvGraphicFramePr/>
          <p:nvPr>
            <p:extLst>
              <p:ext uri="{D42A27DB-BD31-4B8C-83A1-F6EECF244321}">
                <p14:modId xmlns:p14="http://schemas.microsoft.com/office/powerpoint/2010/main" val="1525834688"/>
              </p:ext>
            </p:extLst>
          </p:nvPr>
        </p:nvGraphicFramePr>
        <p:xfrm>
          <a:off x="228600" y="1981200"/>
          <a:ext cx="11310255" cy="3285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97938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84667"/>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t>Révision</a:t>
            </a:r>
            <a:endParaRPr lang="en-US" sz="4937" dirty="0"/>
          </a:p>
        </p:txBody>
      </p:sp>
      <p:graphicFrame>
        <p:nvGraphicFramePr>
          <p:cNvPr id="16" name="Diagram 15"/>
          <p:cNvGraphicFramePr/>
          <p:nvPr>
            <p:extLst>
              <p:ext uri="{D42A27DB-BD31-4B8C-83A1-F6EECF244321}">
                <p14:modId xmlns:p14="http://schemas.microsoft.com/office/powerpoint/2010/main" val="3601518824"/>
              </p:ext>
            </p:extLst>
          </p:nvPr>
        </p:nvGraphicFramePr>
        <p:xfrm>
          <a:off x="533400" y="129540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35895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05833"/>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t>Révision</a:t>
            </a:r>
            <a:endParaRPr lang="en-US" sz="4937" dirty="0"/>
          </a:p>
        </p:txBody>
      </p:sp>
      <p:graphicFrame>
        <p:nvGraphicFramePr>
          <p:cNvPr id="16" name="Diagram 15"/>
          <p:cNvGraphicFramePr/>
          <p:nvPr>
            <p:extLst>
              <p:ext uri="{D42A27DB-BD31-4B8C-83A1-F6EECF244321}">
                <p14:modId xmlns:p14="http://schemas.microsoft.com/office/powerpoint/2010/main" val="3428602601"/>
              </p:ext>
            </p:extLst>
          </p:nvPr>
        </p:nvGraphicFramePr>
        <p:xfrm>
          <a:off x="609600" y="121920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71444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81200" y="1524000"/>
            <a:ext cx="8229600" cy="4602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3" name="Title 1"/>
          <p:cNvSpPr txBox="1">
            <a:spLocks/>
          </p:cNvSpPr>
          <p:nvPr/>
        </p:nvSpPr>
        <p:spPr>
          <a:xfrm>
            <a:off x="1" y="-218465"/>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Addition</a:t>
            </a:r>
          </a:p>
        </p:txBody>
      </p:sp>
      <p:graphicFrame>
        <p:nvGraphicFramePr>
          <p:cNvPr id="3" name="Diagram 2"/>
          <p:cNvGraphicFramePr/>
          <p:nvPr>
            <p:extLst>
              <p:ext uri="{D42A27DB-BD31-4B8C-83A1-F6EECF244321}">
                <p14:modId xmlns:p14="http://schemas.microsoft.com/office/powerpoint/2010/main" val="3082353590"/>
              </p:ext>
            </p:extLst>
          </p:nvPr>
        </p:nvGraphicFramePr>
        <p:xfrm>
          <a:off x="440872" y="1676400"/>
          <a:ext cx="11310255" cy="38392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99822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81200" y="1524000"/>
            <a:ext cx="8229600" cy="4602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3"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Addition</a:t>
            </a:r>
          </a:p>
        </p:txBody>
      </p:sp>
      <p:graphicFrame>
        <p:nvGraphicFramePr>
          <p:cNvPr id="3" name="Diagram 2"/>
          <p:cNvGraphicFramePr/>
          <p:nvPr>
            <p:extLst>
              <p:ext uri="{D42A27DB-BD31-4B8C-83A1-F6EECF244321}">
                <p14:modId xmlns:p14="http://schemas.microsoft.com/office/powerpoint/2010/main" val="2040097543"/>
              </p:ext>
            </p:extLst>
          </p:nvPr>
        </p:nvGraphicFramePr>
        <p:xfrm>
          <a:off x="685800" y="1828800"/>
          <a:ext cx="11065327" cy="3285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73613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t>Révision</a:t>
            </a:r>
            <a:endParaRPr lang="en-US" sz="4937" dirty="0"/>
          </a:p>
        </p:txBody>
      </p:sp>
      <p:graphicFrame>
        <p:nvGraphicFramePr>
          <p:cNvPr id="16" name="Diagram 15"/>
          <p:cNvGraphicFramePr/>
          <p:nvPr>
            <p:extLst>
              <p:ext uri="{D42A27DB-BD31-4B8C-83A1-F6EECF244321}">
                <p14:modId xmlns:p14="http://schemas.microsoft.com/office/powerpoint/2010/main" val="1108229301"/>
              </p:ext>
            </p:extLst>
          </p:nvPr>
        </p:nvGraphicFramePr>
        <p:xfrm>
          <a:off x="533400" y="121920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37434815"/>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6D1CDB-15D1-4C85-BFBF-7D1270C6F64A}">
  <ds:schemaRefs>
    <ds:schemaRef ds:uri="http://purl.org/dc/elements/1.1/"/>
    <ds:schemaRef ds:uri="http://purl.org/dc/terms/"/>
    <ds:schemaRef ds:uri="a3b9c205-ff93-4b66-a73e-1385ea8adb4a"/>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4.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665</TotalTime>
  <Words>6216</Words>
  <Application>Microsoft Office PowerPoint</Application>
  <PresentationFormat>Grand écran</PresentationFormat>
  <Paragraphs>212</Paragraphs>
  <Slides>19</Slides>
  <Notes>17</Notes>
  <HiddenSlides>0</HiddenSlides>
  <MMClips>0</MMClips>
  <ScaleCrop>false</ScaleCrop>
  <HeadingPairs>
    <vt:vector size="6" baseType="variant">
      <vt:variant>
        <vt:lpstr>Polices utilisées</vt:lpstr>
      </vt:variant>
      <vt:variant>
        <vt:i4>10</vt:i4>
      </vt:variant>
      <vt:variant>
        <vt:lpstr>Thème</vt:lpstr>
      </vt:variant>
      <vt:variant>
        <vt:i4>2</vt:i4>
      </vt:variant>
      <vt:variant>
        <vt:lpstr>Titres des diapositives</vt:lpstr>
      </vt:variant>
      <vt:variant>
        <vt:i4>19</vt:i4>
      </vt:variant>
    </vt:vector>
  </HeadingPairs>
  <TitlesOfParts>
    <vt:vector size="31" baseType="lpstr">
      <vt:lpstr>Arial Unicode MS</vt:lpstr>
      <vt:lpstr>ＭＳ Ｐゴシック</vt:lpstr>
      <vt:lpstr>Yu Gothic</vt:lpstr>
      <vt:lpstr>.AppleSystemUIFont</vt:lpstr>
      <vt:lpstr>Arial</vt:lpstr>
      <vt:lpstr>Calibri</vt:lpstr>
      <vt:lpstr>Calibri (body)</vt:lpstr>
      <vt:lpstr>Calibri Light</vt:lpstr>
      <vt:lpstr>Georgia</vt:lpstr>
      <vt:lpstr>Wingdings</vt:lpstr>
      <vt:lpstr>COVER</vt:lpstr>
      <vt:lpstr>Internal screen</vt:lpstr>
      <vt:lpstr>Projet d'amendements de 2021 à la NIMP 5 : GLOSSAIRE DES TERMES PHYTOSANITAIRES (1994-001)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MERCI</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LK</cp:lastModifiedBy>
  <cp:revision>36</cp:revision>
  <cp:lastPrinted>2018-12-10T09:55:32Z</cp:lastPrinted>
  <dcterms:created xsi:type="dcterms:W3CDTF">2019-07-18T08:44:31Z</dcterms:created>
  <dcterms:modified xsi:type="dcterms:W3CDTF">2021-07-02T10:31:55Z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