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1"/>
  </p:notesMasterIdLst>
  <p:handoutMasterIdLst>
    <p:handoutMasterId r:id="rId22"/>
  </p:handoutMasterIdLst>
  <p:sldIdLst>
    <p:sldId id="290" r:id="rId2"/>
    <p:sldId id="279" r:id="rId3"/>
    <p:sldId id="280" r:id="rId4"/>
    <p:sldId id="262" r:id="rId5"/>
    <p:sldId id="270" r:id="rId6"/>
    <p:sldId id="271" r:id="rId7"/>
    <p:sldId id="275" r:id="rId8"/>
    <p:sldId id="272" r:id="rId9"/>
    <p:sldId id="281" r:id="rId10"/>
    <p:sldId id="273" r:id="rId11"/>
    <p:sldId id="274" r:id="rId12"/>
    <p:sldId id="283" r:id="rId13"/>
    <p:sldId id="284" r:id="rId14"/>
    <p:sldId id="285" r:id="rId15"/>
    <p:sldId id="286" r:id="rId16"/>
    <p:sldId id="289" r:id="rId17"/>
    <p:sldId id="287" r:id="rId18"/>
    <p:sldId id="282" r:id="rId19"/>
    <p:sldId id="263" r:id="rId20"/>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uliani, Sara (NSPD)" initials="GS(" lastIdx="1" clrIdx="0">
    <p:extLst>
      <p:ext uri="{19B8F6BF-5375-455C-9EA6-DF929625EA0E}">
        <p15:presenceInfo xmlns:p15="http://schemas.microsoft.com/office/powerpoint/2012/main" userId="S-1-5-21-2107199734-1002509562-578033828-1024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9B48"/>
    <a:srgbClr val="165A30"/>
    <a:srgbClr val="1E7840"/>
    <a:srgbClr val="1044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61" d="100"/>
          <a:sy n="61" d="100"/>
        </p:scale>
        <p:origin x="1038" y="6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0" d="100"/>
          <a:sy n="50" d="100"/>
        </p:scale>
        <p:origin x="1800"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8645" y="0"/>
            <a:ext cx="2944283" cy="498295"/>
          </a:xfrm>
          <a:prstGeom prst="rect">
            <a:avLst/>
          </a:prstGeom>
        </p:spPr>
        <p:txBody>
          <a:bodyPr vert="horz" lIns="91440" tIns="45720" rIns="91440" bIns="45720" rtlCol="0"/>
          <a:lstStyle>
            <a:lvl1pPr algn="r">
              <a:defRPr sz="1200"/>
            </a:lvl1pPr>
          </a:lstStyle>
          <a:p>
            <a:fld id="{80960286-B981-4BF2-B73C-7B5F5A1BA7DF}" type="datetimeFigureOut">
              <a:rPr lang="en-US" smtClean="0"/>
              <a:t>6/23/2021</a:t>
            </a:fld>
            <a:endParaRPr lang="en-US"/>
          </a:p>
        </p:txBody>
      </p:sp>
      <p:sp>
        <p:nvSpPr>
          <p:cNvPr id="4" name="Footer Placeholder 3"/>
          <p:cNvSpPr>
            <a:spLocks noGrp="1"/>
          </p:cNvSpPr>
          <p:nvPr>
            <p:ph type="ftr" sz="quarter" idx="2"/>
          </p:nvPr>
        </p:nvSpPr>
        <p:spPr>
          <a:xfrm>
            <a:off x="0" y="9433107"/>
            <a:ext cx="2944283" cy="49829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8645" y="9433107"/>
            <a:ext cx="2944283" cy="498294"/>
          </a:xfrm>
          <a:prstGeom prst="rect">
            <a:avLst/>
          </a:prstGeom>
        </p:spPr>
        <p:txBody>
          <a:bodyPr vert="horz" lIns="91440" tIns="45720" rIns="91440" bIns="45720" rtlCol="0" anchor="b"/>
          <a:lstStyle>
            <a:lvl1pPr algn="r">
              <a:defRPr sz="1200"/>
            </a:lvl1pPr>
          </a:lstStyle>
          <a:p>
            <a:fld id="{7AE5EAFA-2D61-4F90-8036-252529045DFF}" type="slidenum">
              <a:rPr lang="en-US" smtClean="0"/>
              <a:t>‹N°›</a:t>
            </a:fld>
            <a:endParaRPr lang="en-US"/>
          </a:p>
        </p:txBody>
      </p:sp>
    </p:spTree>
    <p:extLst>
      <p:ext uri="{BB962C8B-B14F-4D97-AF65-F5344CB8AC3E}">
        <p14:creationId xmlns:p14="http://schemas.microsoft.com/office/powerpoint/2010/main" val="689932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100" y="0"/>
            <a:ext cx="2944813" cy="498475"/>
          </a:xfrm>
          <a:prstGeom prst="rect">
            <a:avLst/>
          </a:prstGeom>
        </p:spPr>
        <p:txBody>
          <a:bodyPr vert="horz" lIns="91440" tIns="45720" rIns="91440" bIns="45720" rtlCol="0"/>
          <a:lstStyle>
            <a:lvl1pPr algn="r">
              <a:defRPr sz="1200"/>
            </a:lvl1pPr>
          </a:lstStyle>
          <a:p>
            <a:fld id="{EC3B3BF8-0071-4AA1-81FC-F598107E7D95}" type="datetimeFigureOut">
              <a:rPr lang="en-US" smtClean="0"/>
              <a:t>6/23/2021</a:t>
            </a:fld>
            <a:endParaRPr lang="en-US"/>
          </a:p>
        </p:txBody>
      </p:sp>
      <p:sp>
        <p:nvSpPr>
          <p:cNvPr id="4" name="Slide Image Placeholder 3"/>
          <p:cNvSpPr>
            <a:spLocks noGrp="1" noRot="1" noChangeAspect="1"/>
          </p:cNvSpPr>
          <p:nvPr>
            <p:ph type="sldImg" idx="2"/>
          </p:nvPr>
        </p:nvSpPr>
        <p:spPr>
          <a:xfrm>
            <a:off x="1163638" y="1241425"/>
            <a:ext cx="4467225"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9963"/>
            <a:ext cx="5435600" cy="3910012"/>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2925"/>
            <a:ext cx="2944813" cy="4984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100" y="9432925"/>
            <a:ext cx="2944813" cy="498475"/>
          </a:xfrm>
          <a:prstGeom prst="rect">
            <a:avLst/>
          </a:prstGeom>
        </p:spPr>
        <p:txBody>
          <a:bodyPr vert="horz" lIns="91440" tIns="45720" rIns="91440" bIns="45720" rtlCol="0" anchor="b"/>
          <a:lstStyle>
            <a:lvl1pPr algn="r">
              <a:defRPr sz="1200"/>
            </a:lvl1pPr>
          </a:lstStyle>
          <a:p>
            <a:fld id="{8BA2587E-3199-4179-80BE-217AF6FDC2CD}" type="slidenum">
              <a:rPr lang="en-US" smtClean="0"/>
              <a:t>‹N°›</a:t>
            </a:fld>
            <a:endParaRPr lang="en-US"/>
          </a:p>
        </p:txBody>
      </p:sp>
    </p:spTree>
    <p:extLst>
      <p:ext uri="{BB962C8B-B14F-4D97-AF65-F5344CB8AC3E}">
        <p14:creationId xmlns:p14="http://schemas.microsoft.com/office/powerpoint/2010/main" val="115583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‹N°›</a:t>
            </a:fld>
            <a:endParaRPr lang="en-GB" dirty="0"/>
          </a:p>
        </p:txBody>
      </p:sp>
      <p:sp>
        <p:nvSpPr>
          <p:cNvPr id="12" name="Rectangle 11"/>
          <p:cNvSpPr/>
          <p:nvPr/>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
        <p:nvSpPr>
          <p:cNvPr id="4" name="Rectangle 3"/>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679232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‹N°›</a:t>
            </a:fld>
            <a:endParaRPr lang="en-GB"/>
          </a:p>
        </p:txBody>
      </p:sp>
      <p:sp>
        <p:nvSpPr>
          <p:cNvPr id="10"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20894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‹N°›</a:t>
            </a:fld>
            <a:endParaRPr lang="en-GB" dirty="0"/>
          </a:p>
        </p:txBody>
      </p:sp>
      <p:sp>
        <p:nvSpPr>
          <p:cNvPr id="12" name="Rectangle 11"/>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107551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‹N°›</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4291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628650" y="1825625"/>
            <a:ext cx="7886700" cy="427342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751134"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‹N°›</a:t>
            </a:fld>
            <a:endParaRPr lang="en-GB"/>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p:nvPicPr>
        <p:blipFill rotWithShape="1">
          <a:blip r:embed="rId7"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3" name="Picture 12" descr="C:\Users\montuori\Desktop\IPPC New Logos\IPPC_logo_Green_2lines_en.jpg"/>
          <p:cNvPicPr/>
          <p:nvPr userDrawn="1"/>
        </p:nvPicPr>
        <p:blipFill rotWithShape="1">
          <a:blip r:embed="rId7"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14" name="Rectangle 1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5" name="Picture 14"/>
          <p:cNvPicPr>
            <a:picLocks noChangeAspect="1"/>
          </p:cNvPicPr>
          <p:nvPr userDrawn="1"/>
        </p:nvPicPr>
        <p:blipFill rotWithShape="1">
          <a:blip r:embed="rId8"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spTree>
    <p:extLst>
      <p:ext uri="{BB962C8B-B14F-4D97-AF65-F5344CB8AC3E}">
        <p14:creationId xmlns:p14="http://schemas.microsoft.com/office/powerpoint/2010/main" val="257426309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61" r:id="rId3"/>
    <p:sldLayoutId id="2147483667" r:id="rId4"/>
  </p:sldLayoutIdLst>
  <p:txStyles>
    <p:title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38.png"/><Relationship Id="rId3" Type="http://schemas.openxmlformats.org/officeDocument/2006/relationships/hyperlink" Target="http://www.ippc.int/" TargetMode="External"/><Relationship Id="rId7" Type="http://schemas.openxmlformats.org/officeDocument/2006/relationships/image" Target="../media/image35.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6" Type="http://schemas.openxmlformats.org/officeDocument/2006/relationships/hyperlink" Target="https://www.facebook.com/ippcheadlines/" TargetMode="External"/><Relationship Id="rId11" Type="http://schemas.openxmlformats.org/officeDocument/2006/relationships/image" Target="../media/image37.png"/><Relationship Id="rId5" Type="http://schemas.openxmlformats.org/officeDocument/2006/relationships/image" Target="../media/image34.png"/><Relationship Id="rId10" Type="http://schemas.openxmlformats.org/officeDocument/2006/relationships/hyperlink" Target="https://www.linkedin.com/groups/3175642" TargetMode="External"/><Relationship Id="rId4" Type="http://schemas.openxmlformats.org/officeDocument/2006/relationships/hyperlink" Target="http://www.fao.org/plant-health-2020" TargetMode="External"/><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537368" cy="19561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40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MISE </a:t>
            </a:r>
            <a:r>
              <a:rPr lang="fr-FR"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À </a:t>
            </a:r>
            <a:r>
              <a:rPr lang="fr-FR" sz="40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JOUR :</a:t>
            </a:r>
            <a:endParaRPr lang="fr-FR"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fr-FR"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GOUVERNANCE ET STRATÉGIE </a:t>
            </a:r>
            <a:endParaRPr lang="fr-FR" sz="40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fr-FR" sz="40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DE </a:t>
            </a:r>
            <a:r>
              <a:rPr lang="fr-FR"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LA CIPV</a:t>
            </a:r>
            <a:endParaRPr lang="en-US"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1438636" y="4069258"/>
            <a:ext cx="6342927" cy="9491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3000" dirty="0">
                <a:latin typeface="Calibri (Body)"/>
              </a:rPr>
              <a:t>Secrétariat de la CIPV</a:t>
            </a:r>
            <a:endParaRPr lang="en-US" sz="3000" dirty="0">
              <a:latin typeface="Calibri (Body)"/>
            </a:endParaRPr>
          </a:p>
          <a:p>
            <a:pPr marL="0" indent="0" algn="ctr">
              <a:buNone/>
            </a:pPr>
            <a:r>
              <a:rPr lang="fr-FR" sz="3000" dirty="0" smtClean="0">
                <a:latin typeface="Calibri (Body)"/>
              </a:rPr>
              <a:t>Atelier régional 2021</a:t>
            </a:r>
            <a:endParaRPr lang="fr-FR" sz="3000" dirty="0">
              <a:latin typeface="Calibri (Body)"/>
            </a:endParaRPr>
          </a:p>
        </p:txBody>
      </p:sp>
      <p:sp>
        <p:nvSpPr>
          <p:cNvPr id="5"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anose="020B0604020202020204" pitchFamily="34" charset="-128"/>
              </a:rPr>
              <a:t>Ateliers régionaux CIPV 2021 Secrétariat de la CIPV</a:t>
            </a:r>
            <a:r>
              <a:rPr kumimoji="0" lang="fr-FR" altLang="fr-FR" sz="800" b="0" i="0" u="none" strike="noStrike" cap="none" normalizeH="0" baseline="0" smtClean="0">
                <a:ln>
                  <a:noFill/>
                </a:ln>
                <a:solidFill>
                  <a:schemeClr val="tx1"/>
                </a:solidFill>
                <a:effectLst/>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611368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127" y="701203"/>
            <a:ext cx="8440616" cy="6742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2.1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Réunions</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Content Placeholder 4"/>
          <p:cNvPicPr>
            <a:picLocks noChangeAspect="1"/>
          </p:cNvPicPr>
          <p:nvPr/>
        </p:nvPicPr>
        <p:blipFill rotWithShape="1">
          <a:blip r:embed="rId2">
            <a:extLst>
              <a:ext uri="{28A0092B-C50C-407E-A947-70E740481C1C}">
                <a14:useLocalDpi xmlns:a14="http://schemas.microsoft.com/office/drawing/2010/main" val="0"/>
              </a:ext>
            </a:extLst>
          </a:blip>
          <a:srcRect l="976" t="1137"/>
          <a:stretch/>
        </p:blipFill>
        <p:spPr>
          <a:xfrm>
            <a:off x="5280637" y="2049729"/>
            <a:ext cx="3835209" cy="2383997"/>
          </a:xfrm>
          <a:prstGeom prst="rect">
            <a:avLst/>
          </a:prstGeom>
          <a:solidFill>
            <a:srgbClr val="CEE0B9"/>
          </a:solidFill>
        </p:spPr>
      </p:pic>
      <p:sp>
        <p:nvSpPr>
          <p:cNvPr id="5" name="Segnaposto testo 3">
            <a:extLst>
              <a:ext uri="{FF2B5EF4-FFF2-40B4-BE49-F238E27FC236}">
                <a16:creationId xmlns="" xmlns:a16="http://schemas.microsoft.com/office/drawing/2014/main" id="{65D6FA7A-5FA6-6C42-99FF-B18CE1592F25}"/>
              </a:ext>
            </a:extLst>
          </p:cNvPr>
          <p:cNvSpPr txBox="1">
            <a:spLocks/>
          </p:cNvSpPr>
          <p:nvPr/>
        </p:nvSpPr>
        <p:spPr>
          <a:xfrm>
            <a:off x="159488" y="1375466"/>
            <a:ext cx="5092996" cy="49144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600" dirty="0">
                <a:latin typeface="Calibri (Body)"/>
                <a:cs typeface="Calibri"/>
              </a:rPr>
              <a:t>Première </a:t>
            </a:r>
            <a:r>
              <a:rPr lang="fr-FR" sz="1600" dirty="0" smtClean="0">
                <a:latin typeface="Calibri (Body)"/>
                <a:cs typeface="Calibri"/>
              </a:rPr>
              <a:t>CMP-15 </a:t>
            </a:r>
            <a:r>
              <a:rPr lang="fr-FR" sz="1600" dirty="0">
                <a:latin typeface="Calibri (Body)"/>
                <a:cs typeface="Calibri"/>
              </a:rPr>
              <a:t>virtuelle historique avec plus de 350 participants de 122 parties contractantes et 40 organisations partenaires</a:t>
            </a:r>
            <a:r>
              <a:rPr lang="en-US" sz="1600" dirty="0" smtClean="0">
                <a:latin typeface="Calibri (Body)"/>
                <a:cs typeface="Calibri"/>
              </a:rPr>
              <a:t>.</a:t>
            </a:r>
          </a:p>
          <a:p>
            <a:pPr algn="just"/>
            <a:r>
              <a:rPr lang="fr-FR" sz="1600" dirty="0">
                <a:latin typeface="Calibri (Body)"/>
                <a:ea typeface="+mn-lt"/>
                <a:cs typeface="Calibri"/>
              </a:rPr>
              <a:t>Deux réunions </a:t>
            </a:r>
            <a:r>
              <a:rPr lang="fr-FR" sz="1600" dirty="0" smtClean="0">
                <a:latin typeface="Calibri (Body)"/>
                <a:ea typeface="+mn-lt"/>
                <a:cs typeface="Calibri"/>
              </a:rPr>
              <a:t>virtuelles </a:t>
            </a:r>
            <a:r>
              <a:rPr lang="fr-FR" sz="1600" dirty="0">
                <a:latin typeface="Calibri (Body)"/>
                <a:ea typeface="+mn-lt"/>
                <a:cs typeface="Calibri"/>
              </a:rPr>
              <a:t>historiques du </a:t>
            </a:r>
            <a:r>
              <a:rPr lang="fr-FR" sz="1600" dirty="0" smtClean="0">
                <a:latin typeface="Calibri (Body)"/>
                <a:ea typeface="+mn-lt"/>
                <a:cs typeface="Calibri"/>
              </a:rPr>
              <a:t>groupe </a:t>
            </a:r>
            <a:r>
              <a:rPr lang="fr-FR" sz="1600" dirty="0">
                <a:latin typeface="Calibri (Body)"/>
                <a:ea typeface="+mn-lt"/>
                <a:cs typeface="Calibri"/>
              </a:rPr>
              <a:t>de planification stratégique (SPG) </a:t>
            </a:r>
            <a:r>
              <a:rPr lang="fr-FR" sz="1600" dirty="0" smtClean="0">
                <a:latin typeface="Calibri (Body)"/>
                <a:ea typeface="+mn-lt"/>
                <a:cs typeface="Calibri"/>
              </a:rPr>
              <a:t>de </a:t>
            </a:r>
            <a:r>
              <a:rPr lang="fr-FR" sz="1600" dirty="0">
                <a:latin typeface="Calibri (Body)"/>
                <a:ea typeface="+mn-lt"/>
                <a:cs typeface="Calibri"/>
              </a:rPr>
              <a:t>la CIPV ont </a:t>
            </a:r>
            <a:r>
              <a:rPr lang="fr-FR" sz="1600" dirty="0" smtClean="0">
                <a:latin typeface="Calibri (Body)"/>
                <a:ea typeface="+mn-lt"/>
                <a:cs typeface="Calibri"/>
              </a:rPr>
              <a:t>eu lieu l'année </a:t>
            </a:r>
            <a:r>
              <a:rPr lang="fr-FR" sz="1600" dirty="0">
                <a:latin typeface="Calibri (Body)"/>
                <a:ea typeface="+mn-lt"/>
                <a:cs typeface="Calibri"/>
              </a:rPr>
              <a:t>dernière </a:t>
            </a:r>
            <a:r>
              <a:rPr lang="fr-FR" sz="1600" dirty="0" smtClean="0">
                <a:latin typeface="Calibri (Body)"/>
                <a:ea typeface="+mn-lt"/>
                <a:cs typeface="Calibri"/>
              </a:rPr>
              <a:t>avec plus </a:t>
            </a:r>
            <a:r>
              <a:rPr lang="fr-FR" sz="1600" dirty="0">
                <a:latin typeface="Calibri (Body)"/>
                <a:ea typeface="+mn-lt"/>
                <a:cs typeface="Calibri"/>
              </a:rPr>
              <a:t>de 60 participants de 30 ONPV, 6 RPPOS et le Secrétariat de la CIPV et se préparent maintenant pour un en octobre 2021</a:t>
            </a:r>
            <a:r>
              <a:rPr lang="en-GB" sz="1600" dirty="0" smtClean="0">
                <a:latin typeface="Calibri (Body)"/>
                <a:ea typeface="+mn-lt"/>
                <a:cs typeface="Calibri"/>
              </a:rPr>
              <a:t>.</a:t>
            </a:r>
          </a:p>
          <a:p>
            <a:pPr algn="just"/>
            <a:r>
              <a:rPr lang="fr-FR" sz="1600" dirty="0">
                <a:latin typeface="Calibri (Body)"/>
                <a:ea typeface="+mn-lt"/>
                <a:cs typeface="Calibri"/>
              </a:rPr>
              <a:t>Dix réunions du Bureau de la CMP se sont tenues en 2020 et quatre en 2021 (à compter de mai 2021) pour assurer la continuité du plan de travail de la CIPV</a:t>
            </a:r>
            <a:r>
              <a:rPr lang="en-GB" sz="1600" dirty="0" smtClean="0">
                <a:latin typeface="Calibri (Body)"/>
                <a:ea typeface="+mn-lt"/>
                <a:cs typeface="Calibri"/>
              </a:rPr>
              <a:t>.</a:t>
            </a:r>
          </a:p>
          <a:p>
            <a:pPr algn="just"/>
            <a:r>
              <a:rPr lang="fr-FR" sz="1600" dirty="0">
                <a:latin typeface="Calibri (Body)"/>
                <a:ea typeface="+mn-lt"/>
                <a:cs typeface="Calibri"/>
              </a:rPr>
              <a:t>En 2020, le Comité des normes s'est réuni 5 fois (2 réunions régulières en mai et novembre, et trois réunions virtuelles supplémentaires), plus le </a:t>
            </a:r>
            <a:r>
              <a:rPr lang="fr-FR" sz="1600" dirty="0" smtClean="0">
                <a:latin typeface="Calibri (Body)"/>
                <a:ea typeface="+mn-lt"/>
                <a:cs typeface="Calibri"/>
              </a:rPr>
              <a:t>CN-7</a:t>
            </a:r>
            <a:r>
              <a:rPr lang="fr-FR" sz="1600" dirty="0">
                <a:latin typeface="Calibri (Body)"/>
                <a:ea typeface="+mn-lt"/>
                <a:cs typeface="Calibri"/>
              </a:rPr>
              <a:t>, tandis qu'en 2021, le </a:t>
            </a:r>
            <a:r>
              <a:rPr lang="fr-FR" sz="1600" dirty="0" smtClean="0">
                <a:latin typeface="Calibri (Body)"/>
                <a:ea typeface="+mn-lt"/>
                <a:cs typeface="Calibri"/>
              </a:rPr>
              <a:t>CN s'est </a:t>
            </a:r>
            <a:r>
              <a:rPr lang="fr-FR" sz="1600" dirty="0">
                <a:latin typeface="Calibri (Body)"/>
                <a:ea typeface="+mn-lt"/>
                <a:cs typeface="Calibri"/>
              </a:rPr>
              <a:t>réuni deux fois jusqu'à présent (mai et réunion ciblée en avril)</a:t>
            </a:r>
            <a:r>
              <a:rPr lang="en-GB" sz="1600" dirty="0" smtClean="0">
                <a:latin typeface="Calibri (Body)"/>
                <a:ea typeface="+mn-lt"/>
                <a:cs typeface="Calibri"/>
              </a:rPr>
              <a:t>.</a:t>
            </a:r>
          </a:p>
          <a:p>
            <a:pPr algn="just"/>
            <a:r>
              <a:rPr lang="fr-FR" sz="1600" dirty="0">
                <a:latin typeface="Calibri (Body)"/>
                <a:ea typeface="+mn-lt"/>
                <a:cs typeface="Calibri"/>
              </a:rPr>
              <a:t>En 2020, le Comité de mise en œuvre et de renforcement des capacités (CI) s'est </a:t>
            </a:r>
            <a:r>
              <a:rPr lang="fr-FR" sz="1600" dirty="0" smtClean="0">
                <a:latin typeface="Calibri (Body)"/>
                <a:ea typeface="+mn-lt"/>
                <a:cs typeface="Calibri"/>
              </a:rPr>
              <a:t>réuni virtuellement </a:t>
            </a:r>
            <a:r>
              <a:rPr lang="fr-FR" sz="1600" dirty="0">
                <a:latin typeface="Calibri (Body)"/>
                <a:ea typeface="+mn-lt"/>
                <a:cs typeface="Calibri"/>
              </a:rPr>
              <a:t>9 </a:t>
            </a:r>
            <a:r>
              <a:rPr lang="fr-FR" sz="1600" dirty="0" smtClean="0">
                <a:latin typeface="Calibri (Body)"/>
                <a:ea typeface="+mn-lt"/>
                <a:cs typeface="Calibri"/>
              </a:rPr>
              <a:t>fois, </a:t>
            </a:r>
            <a:r>
              <a:rPr lang="fr-FR" sz="1600" dirty="0">
                <a:latin typeface="Calibri (Body)"/>
                <a:ea typeface="+mn-lt"/>
                <a:cs typeface="Calibri"/>
              </a:rPr>
              <a:t>et 6 fois en 2021</a:t>
            </a:r>
            <a:r>
              <a:rPr lang="en-GB" sz="1600" dirty="0" smtClean="0">
                <a:latin typeface="Calibri (Body)"/>
                <a:ea typeface="+mn-lt"/>
                <a:cs typeface="Calibri"/>
              </a:rPr>
              <a:t>. </a:t>
            </a:r>
          </a:p>
        </p:txBody>
      </p:sp>
    </p:spTree>
    <p:extLst>
      <p:ext uri="{BB962C8B-B14F-4D97-AF65-F5344CB8AC3E}">
        <p14:creationId xmlns:p14="http://schemas.microsoft.com/office/powerpoint/2010/main" val="606125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Governance (1)</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3929" y="1514235"/>
            <a:ext cx="7755038" cy="444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763929" y="1514235"/>
            <a:ext cx="7755038" cy="22050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smtClean="0">
                <a:latin typeface="Calibri (Body)"/>
                <a:ea typeface="+mn-lt"/>
                <a:cs typeface="Calibri"/>
              </a:rPr>
              <a:t>Adoption de : </a:t>
            </a:r>
            <a:endParaRPr lang="en-GB" sz="2400" dirty="0" smtClean="0">
              <a:latin typeface="Calibri (Body)"/>
              <a:ea typeface="+mn-lt"/>
              <a:cs typeface="Calibri"/>
            </a:endParaRPr>
          </a:p>
          <a:p>
            <a:r>
              <a:rPr lang="fr-FR" sz="2400" dirty="0">
                <a:latin typeface="Calibri (Body)"/>
                <a:ea typeface="+mn-lt"/>
                <a:cs typeface="Calibri"/>
              </a:rPr>
              <a:t>Cadre stratégique de la CIPV </a:t>
            </a:r>
            <a:r>
              <a:rPr lang="en-GB" sz="2400" dirty="0" smtClean="0">
                <a:latin typeface="Calibri (Body)"/>
                <a:ea typeface="+mn-lt"/>
                <a:cs typeface="Calibri"/>
              </a:rPr>
              <a:t>2020-2030</a:t>
            </a:r>
          </a:p>
          <a:p>
            <a:r>
              <a:rPr lang="en-GB" sz="2400" dirty="0" smtClean="0">
                <a:latin typeface="Calibri (Body)"/>
                <a:ea typeface="+mn-lt"/>
                <a:cs typeface="Calibri"/>
              </a:rPr>
              <a:t>11 </a:t>
            </a:r>
            <a:r>
              <a:rPr lang="en-GB" sz="2400" dirty="0" err="1" smtClean="0">
                <a:latin typeface="Calibri (Body)"/>
                <a:ea typeface="+mn-lt"/>
                <a:cs typeface="Calibri"/>
              </a:rPr>
              <a:t>normes</a:t>
            </a:r>
            <a:r>
              <a:rPr lang="en-GB" sz="2400" dirty="0" smtClean="0">
                <a:latin typeface="Calibri (Body)"/>
                <a:ea typeface="+mn-lt"/>
                <a:cs typeface="Calibri"/>
              </a:rPr>
              <a:t> (4 NIMPs, 7 PTs) et </a:t>
            </a:r>
            <a:r>
              <a:rPr lang="en-GB" sz="2400" dirty="0">
                <a:latin typeface="Calibri (Body)"/>
                <a:ea typeface="+mn-lt"/>
                <a:cs typeface="Calibri"/>
              </a:rPr>
              <a:t>1 </a:t>
            </a:r>
            <a:r>
              <a:rPr lang="en-GB" sz="2400" dirty="0" err="1" smtClean="0">
                <a:latin typeface="Calibri (Body)"/>
                <a:ea typeface="+mn-lt"/>
                <a:cs typeface="Calibri"/>
              </a:rPr>
              <a:t>Recommandation</a:t>
            </a:r>
            <a:r>
              <a:rPr lang="en-GB" sz="2400" dirty="0" smtClean="0">
                <a:latin typeface="Calibri (Body)"/>
                <a:ea typeface="+mn-lt"/>
                <a:cs typeface="Calibri"/>
              </a:rPr>
              <a:t> de la CMP sur </a:t>
            </a:r>
            <a:r>
              <a:rPr lang="en-GB" sz="2400" dirty="0" err="1" smtClean="0">
                <a:latin typeface="Calibri (Body)"/>
                <a:ea typeface="+mn-lt"/>
                <a:cs typeface="Calibri"/>
              </a:rPr>
              <a:t>l’Aide</a:t>
            </a:r>
            <a:r>
              <a:rPr lang="en-GB" sz="2400" dirty="0" smtClean="0">
                <a:latin typeface="Calibri (Body)"/>
                <a:ea typeface="+mn-lt"/>
                <a:cs typeface="Calibri"/>
              </a:rPr>
              <a:t> </a:t>
            </a:r>
            <a:r>
              <a:rPr lang="en-GB" sz="2400" dirty="0" err="1">
                <a:latin typeface="Calibri (Body)"/>
                <a:ea typeface="+mn-lt"/>
                <a:cs typeface="Calibri"/>
              </a:rPr>
              <a:t>lAimentaire</a:t>
            </a:r>
            <a:endParaRPr lang="en-GB" sz="2400" dirty="0" smtClean="0">
              <a:latin typeface="Calibri (Body)"/>
              <a:ea typeface="+mn-lt"/>
              <a:cs typeface="Calibri"/>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037" y="3462091"/>
            <a:ext cx="3504239" cy="262817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933" y="3462091"/>
            <a:ext cx="3519313" cy="2628179"/>
          </a:xfrm>
          <a:prstGeom prst="rect">
            <a:avLst/>
          </a:prstGeom>
        </p:spPr>
      </p:pic>
    </p:spTree>
    <p:extLst>
      <p:ext uri="{BB962C8B-B14F-4D97-AF65-F5344CB8AC3E}">
        <p14:creationId xmlns:p14="http://schemas.microsoft.com/office/powerpoint/2010/main" val="6603074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a:t>
            </a:r>
            <a:r>
              <a:rPr lang="en-GB" sz="34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Governance (2)</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0" y="1759944"/>
            <a:ext cx="9144000" cy="25986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err="1" smtClean="0">
                <a:latin typeface="Calibri (Body)"/>
                <a:ea typeface="+mn-lt"/>
                <a:cs typeface="Calibri"/>
              </a:rPr>
              <a:t>Etablissement</a:t>
            </a:r>
            <a:r>
              <a:rPr lang="en-GB" sz="2400" dirty="0" smtClean="0">
                <a:latin typeface="Calibri (Body)"/>
                <a:ea typeface="+mn-lt"/>
                <a:cs typeface="Calibri"/>
              </a:rPr>
              <a:t> de trois </a:t>
            </a:r>
            <a:r>
              <a:rPr lang="en-GB" sz="2400" b="1" dirty="0" err="1" smtClean="0">
                <a:latin typeface="Calibri (Body)"/>
                <a:ea typeface="+mn-lt"/>
                <a:cs typeface="Calibri"/>
              </a:rPr>
              <a:t>Groupes</a:t>
            </a:r>
            <a:r>
              <a:rPr lang="en-GB" sz="2400" b="1" dirty="0" smtClean="0">
                <a:latin typeface="Calibri (Body)"/>
                <a:ea typeface="+mn-lt"/>
                <a:cs typeface="Calibri"/>
              </a:rPr>
              <a:t> de Travail de la CMP </a:t>
            </a:r>
            <a:r>
              <a:rPr lang="en-GB" sz="2400" dirty="0" smtClean="0">
                <a:latin typeface="Calibri (Body)"/>
                <a:ea typeface="+mn-lt"/>
                <a:cs typeface="Calibri"/>
              </a:rPr>
              <a:t>:</a:t>
            </a:r>
          </a:p>
        </p:txBody>
      </p:sp>
      <p:pic>
        <p:nvPicPr>
          <p:cNvPr id="5" name="Picture 4"/>
          <p:cNvPicPr>
            <a:picLocks noChangeAspect="1"/>
          </p:cNvPicPr>
          <p:nvPr/>
        </p:nvPicPr>
        <p:blipFill>
          <a:blip r:embed="rId2"/>
          <a:stretch>
            <a:fillRect/>
          </a:stretch>
        </p:blipFill>
        <p:spPr>
          <a:xfrm>
            <a:off x="6261864" y="2616627"/>
            <a:ext cx="1971675" cy="1733550"/>
          </a:xfrm>
          <a:prstGeom prst="rect">
            <a:avLst/>
          </a:prstGeom>
        </p:spPr>
      </p:pic>
      <p:pic>
        <p:nvPicPr>
          <p:cNvPr id="6" name="Picture 5"/>
          <p:cNvPicPr>
            <a:picLocks noChangeAspect="1"/>
          </p:cNvPicPr>
          <p:nvPr/>
        </p:nvPicPr>
        <p:blipFill>
          <a:blip r:embed="rId3"/>
          <a:stretch>
            <a:fillRect/>
          </a:stretch>
        </p:blipFill>
        <p:spPr>
          <a:xfrm>
            <a:off x="3868772" y="2608234"/>
            <a:ext cx="1781592" cy="1750336"/>
          </a:xfrm>
          <a:prstGeom prst="rect">
            <a:avLst/>
          </a:prstGeom>
        </p:spPr>
      </p:pic>
      <p:pic>
        <p:nvPicPr>
          <p:cNvPr id="7" name="Picture 6"/>
          <p:cNvPicPr>
            <a:picLocks noChangeAspect="1"/>
          </p:cNvPicPr>
          <p:nvPr/>
        </p:nvPicPr>
        <p:blipFill>
          <a:blip r:embed="rId4"/>
          <a:stretch>
            <a:fillRect/>
          </a:stretch>
        </p:blipFill>
        <p:spPr>
          <a:xfrm>
            <a:off x="1382714" y="2649965"/>
            <a:ext cx="1838325" cy="1666875"/>
          </a:xfrm>
          <a:prstGeom prst="rect">
            <a:avLst/>
          </a:prstGeom>
        </p:spPr>
      </p:pic>
      <p:sp>
        <p:nvSpPr>
          <p:cNvPr id="8" name="TextBox 7"/>
          <p:cNvSpPr txBox="1"/>
          <p:nvPr/>
        </p:nvSpPr>
        <p:spPr>
          <a:xfrm>
            <a:off x="506546" y="4516471"/>
            <a:ext cx="3068189" cy="1077218"/>
          </a:xfrm>
          <a:prstGeom prst="rect">
            <a:avLst/>
          </a:prstGeom>
          <a:noFill/>
        </p:spPr>
        <p:txBody>
          <a:bodyPr wrap="square" rtlCol="0">
            <a:spAutoFit/>
          </a:bodyPr>
          <a:lstStyle/>
          <a:p>
            <a:pPr algn="ctr"/>
            <a:r>
              <a:rPr lang="fr-FR" sz="1600" dirty="0">
                <a:latin typeface="Calibri (Body)"/>
                <a:ea typeface="+mn-lt"/>
                <a:cs typeface="Calibri"/>
              </a:rPr>
              <a:t>Mise en œuvre du programme de développement </a:t>
            </a:r>
            <a:r>
              <a:rPr lang="fr-FR" sz="1600" dirty="0" smtClean="0">
                <a:latin typeface="Calibri (Body)"/>
                <a:ea typeface="+mn-lt"/>
                <a:cs typeface="Calibri"/>
              </a:rPr>
              <a:t>de la CIPV sur le Cadre Stratégique </a:t>
            </a:r>
            <a:r>
              <a:rPr lang="fr-FR" sz="1600" dirty="0">
                <a:latin typeface="Calibri (Body)"/>
                <a:ea typeface="+mn-lt"/>
                <a:cs typeface="Calibri"/>
              </a:rPr>
              <a:t>2020-2030</a:t>
            </a:r>
            <a:endParaRPr lang="en-US" sz="1600" dirty="0"/>
          </a:p>
        </p:txBody>
      </p:sp>
      <p:sp>
        <p:nvSpPr>
          <p:cNvPr id="9" name="TextBox 8"/>
          <p:cNvSpPr txBox="1"/>
          <p:nvPr/>
        </p:nvSpPr>
        <p:spPr>
          <a:xfrm>
            <a:off x="3706143" y="4681924"/>
            <a:ext cx="2630861" cy="646331"/>
          </a:xfrm>
          <a:prstGeom prst="rect">
            <a:avLst/>
          </a:prstGeom>
          <a:noFill/>
        </p:spPr>
        <p:txBody>
          <a:bodyPr wrap="square" rtlCol="0">
            <a:spAutoFit/>
          </a:bodyPr>
          <a:lstStyle/>
          <a:p>
            <a:pPr algn="ctr"/>
            <a:r>
              <a:rPr lang="en-GB" dirty="0" err="1">
                <a:latin typeface="Calibri (Body)"/>
                <a:ea typeface="+mn-lt"/>
                <a:cs typeface="Calibri"/>
              </a:rPr>
              <a:t>Changement</a:t>
            </a:r>
            <a:r>
              <a:rPr lang="en-GB" dirty="0">
                <a:latin typeface="Calibri (Body)"/>
                <a:ea typeface="+mn-lt"/>
                <a:cs typeface="Calibri"/>
              </a:rPr>
              <a:t> </a:t>
            </a:r>
            <a:r>
              <a:rPr lang="en-GB" dirty="0" err="1">
                <a:latin typeface="Calibri (Body)"/>
                <a:ea typeface="+mn-lt"/>
                <a:cs typeface="Calibri"/>
              </a:rPr>
              <a:t>climatique</a:t>
            </a:r>
            <a:r>
              <a:rPr lang="en-GB" dirty="0">
                <a:latin typeface="Calibri (Body)"/>
                <a:ea typeface="+mn-lt"/>
                <a:cs typeface="Calibri"/>
              </a:rPr>
              <a:t> et </a:t>
            </a:r>
            <a:r>
              <a:rPr lang="en-GB" dirty="0" err="1" smtClean="0">
                <a:latin typeface="Calibri (Body)"/>
                <a:ea typeface="+mn-lt"/>
                <a:cs typeface="Calibri"/>
              </a:rPr>
              <a:t>organismes</a:t>
            </a:r>
            <a:r>
              <a:rPr lang="en-GB" dirty="0" smtClean="0">
                <a:latin typeface="Calibri (Body)"/>
                <a:ea typeface="+mn-lt"/>
                <a:cs typeface="Calibri"/>
              </a:rPr>
              <a:t> </a:t>
            </a:r>
            <a:r>
              <a:rPr lang="en-GB" dirty="0" err="1" smtClean="0">
                <a:latin typeface="Calibri (Body)"/>
                <a:ea typeface="+mn-lt"/>
                <a:cs typeface="Calibri"/>
              </a:rPr>
              <a:t>nuisibles</a:t>
            </a:r>
            <a:endParaRPr lang="en-US" dirty="0"/>
          </a:p>
        </p:txBody>
      </p:sp>
      <p:sp>
        <p:nvSpPr>
          <p:cNvPr id="10" name="TextBox 9"/>
          <p:cNvSpPr txBox="1"/>
          <p:nvPr/>
        </p:nvSpPr>
        <p:spPr>
          <a:xfrm>
            <a:off x="6499815" y="4820423"/>
            <a:ext cx="1762790" cy="369332"/>
          </a:xfrm>
          <a:prstGeom prst="rect">
            <a:avLst/>
          </a:prstGeom>
          <a:noFill/>
        </p:spPr>
        <p:txBody>
          <a:bodyPr wrap="none" rtlCol="0">
            <a:spAutoFit/>
          </a:bodyPr>
          <a:lstStyle/>
          <a:p>
            <a:pPr algn="ctr"/>
            <a:r>
              <a:rPr lang="en-GB" dirty="0" smtClean="0"/>
              <a:t>Communications</a:t>
            </a:r>
            <a:endParaRPr lang="en-US" dirty="0"/>
          </a:p>
        </p:txBody>
      </p:sp>
    </p:spTree>
    <p:extLst>
      <p:ext uri="{BB962C8B-B14F-4D97-AF65-F5344CB8AC3E}">
        <p14:creationId xmlns:p14="http://schemas.microsoft.com/office/powerpoint/2010/main" val="4214073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 : Governance </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3)</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3214539" y="1820004"/>
            <a:ext cx="5292152" cy="31657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i="1" dirty="0"/>
              <a:t>Établir </a:t>
            </a:r>
            <a:r>
              <a:rPr lang="fr-FR" sz="2400" dirty="0"/>
              <a:t>un mécanisme électronique et rechercher l'approbation de la CMP par voie électronique sur les décisions ou les questions que le Président du Bureau de la CMP peut considérer comme suffisamment importantes ou sensibles pour exiger la sensibilisation et l'engagement de la CMP (en utilisant une procédure de consentement silencieux de quatre semaines)</a:t>
            </a:r>
            <a:r>
              <a:rPr lang="en-GB" sz="2400" dirty="0" smtClean="0"/>
              <a:t>. </a:t>
            </a:r>
            <a:endParaRPr lang="en-GB" sz="2400" dirty="0"/>
          </a:p>
          <a:p>
            <a:r>
              <a:rPr lang="fr-FR" sz="2400" dirty="0"/>
              <a:t>Autorisation du Bureau </a:t>
            </a:r>
            <a:r>
              <a:rPr lang="fr-FR" sz="2400" dirty="0" smtClean="0"/>
              <a:t>de la CMP à </a:t>
            </a:r>
            <a:r>
              <a:rPr lang="fr-FR" sz="2400" dirty="0">
                <a:solidFill>
                  <a:srgbClr val="FF0000"/>
                </a:solidFill>
              </a:rPr>
              <a:t>opérer en son nom en 2021</a:t>
            </a:r>
            <a:r>
              <a:rPr lang="en-GB" sz="2400" dirty="0" smtClean="0"/>
              <a:t>.</a:t>
            </a:r>
            <a:endParaRPr lang="en-US" sz="2400" dirty="0"/>
          </a:p>
        </p:txBody>
      </p:sp>
      <p:pic>
        <p:nvPicPr>
          <p:cNvPr id="5" name="Picture 4"/>
          <p:cNvPicPr>
            <a:picLocks noChangeAspect="1"/>
          </p:cNvPicPr>
          <p:nvPr/>
        </p:nvPicPr>
        <p:blipFill>
          <a:blip r:embed="rId2"/>
          <a:stretch>
            <a:fillRect/>
          </a:stretch>
        </p:blipFill>
        <p:spPr>
          <a:xfrm>
            <a:off x="616816" y="1820004"/>
            <a:ext cx="2234248" cy="3980432"/>
          </a:xfrm>
          <a:prstGeom prst="rect">
            <a:avLst/>
          </a:prstGeom>
        </p:spPr>
      </p:pic>
    </p:spTree>
    <p:extLst>
      <p:ext uri="{BB962C8B-B14F-4D97-AF65-F5344CB8AC3E}">
        <p14:creationId xmlns:p14="http://schemas.microsoft.com/office/powerpoint/2010/main" val="4662566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Communication </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709196" y="1954100"/>
            <a:ext cx="5045059" cy="39412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dirty="0"/>
              <a:t>Élaborer une nouvelle stratégie de communication de la CIPV 2022-2030 sous les auspices du Groupe de </a:t>
            </a:r>
            <a:r>
              <a:rPr lang="fr-FR" sz="2400" dirty="0" smtClean="0"/>
              <a:t>Travail de </a:t>
            </a:r>
            <a:r>
              <a:rPr lang="fr-FR" sz="2400" dirty="0"/>
              <a:t>la CMP sur les communications</a:t>
            </a:r>
            <a:r>
              <a:rPr lang="en-GB" sz="2400" dirty="0" smtClean="0"/>
              <a:t>.</a:t>
            </a:r>
            <a:endParaRPr lang="en-US" sz="2400" dirty="0"/>
          </a:p>
          <a:p>
            <a:r>
              <a:rPr lang="fr-FR" sz="2400" dirty="0"/>
              <a:t>Encourager les parties contractantes à faire rapport en permanence sur les activités au niveau national, qui peuvent être annoncées via les canaux de communication du Secrétariat de la CIPV</a:t>
            </a:r>
            <a:r>
              <a:rPr lang="en-GB" sz="2400" dirty="0" smtClean="0"/>
              <a:t>.</a:t>
            </a:r>
            <a:endParaRPr lang="en-US" sz="2400" dirty="0"/>
          </a:p>
        </p:txBody>
      </p:sp>
      <p:pic>
        <p:nvPicPr>
          <p:cNvPr id="5" name="Picture 4"/>
          <p:cNvPicPr>
            <a:picLocks noChangeAspect="1"/>
          </p:cNvPicPr>
          <p:nvPr/>
        </p:nvPicPr>
        <p:blipFill>
          <a:blip r:embed="rId2"/>
          <a:stretch>
            <a:fillRect/>
          </a:stretch>
        </p:blipFill>
        <p:spPr>
          <a:xfrm>
            <a:off x="6031346" y="1954100"/>
            <a:ext cx="2475370" cy="3717027"/>
          </a:xfrm>
          <a:prstGeom prst="rect">
            <a:avLst/>
          </a:prstGeom>
        </p:spPr>
      </p:pic>
    </p:spTree>
    <p:extLst>
      <p:ext uri="{BB962C8B-B14F-4D97-AF65-F5344CB8AC3E}">
        <p14:creationId xmlns:p14="http://schemas.microsoft.com/office/powerpoint/2010/main" val="19710241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Héritage</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 (1</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3851490" y="1794541"/>
            <a:ext cx="5054385" cy="38080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i="1" dirty="0"/>
              <a:t>Opérationnaliser </a:t>
            </a:r>
            <a:r>
              <a:rPr lang="fr-FR" sz="2400" dirty="0"/>
              <a:t>l'organe consultatif technique de </a:t>
            </a:r>
            <a:r>
              <a:rPr lang="fr-FR" sz="2400" dirty="0" smtClean="0"/>
              <a:t>l‘AISV </a:t>
            </a:r>
            <a:r>
              <a:rPr lang="fr-FR" sz="2400" dirty="0"/>
              <a:t>2020 pour qu'il fonctionne en tant qu'organe préparatoire de la CIPV pour la planification et l'organisation de la première Conférence internationale sur la santé des végétaux et des webinaires qui y mènent</a:t>
            </a:r>
            <a:r>
              <a:rPr lang="en-GB" sz="2400" dirty="0" smtClean="0"/>
              <a:t>.</a:t>
            </a:r>
            <a:endParaRPr lang="en-US" sz="2400" dirty="0"/>
          </a:p>
          <a:p>
            <a:r>
              <a:rPr lang="fr-FR" sz="2400" i="1" dirty="0"/>
              <a:t>Appeler </a:t>
            </a:r>
            <a:r>
              <a:rPr lang="fr-FR" sz="2400" dirty="0"/>
              <a:t>les parties contractantes de la CIPV à se porter volontaires pour accueillir la première Conférence internationale sur la santé des végétaux en 2022</a:t>
            </a:r>
            <a:r>
              <a:rPr lang="en-GB" sz="2400" dirty="0" smtClean="0"/>
              <a:t>.</a:t>
            </a:r>
            <a:endParaRPr lang="en-US" sz="2400"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780" r="50202"/>
          <a:stretch/>
        </p:blipFill>
        <p:spPr>
          <a:xfrm>
            <a:off x="375138" y="2011552"/>
            <a:ext cx="3476352" cy="3374048"/>
          </a:xfrm>
          <a:prstGeom prst="rect">
            <a:avLst/>
          </a:prstGeom>
        </p:spPr>
      </p:pic>
    </p:spTree>
    <p:extLst>
      <p:ext uri="{BB962C8B-B14F-4D97-AF65-F5344CB8AC3E}">
        <p14:creationId xmlns:p14="http://schemas.microsoft.com/office/powerpoint/2010/main" val="3680077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CMP: </a:t>
            </a:r>
            <a:r>
              <a:rPr lang="en-GB" sz="3400" b="1" dirty="0" err="1">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Héritage</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AISV </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212651" y="1788180"/>
            <a:ext cx="5624623" cy="39065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i="1" dirty="0"/>
              <a:t>Soutenir</a:t>
            </a:r>
            <a:r>
              <a:rPr lang="fr-FR" sz="2000" dirty="0"/>
              <a:t> le processus visant à établir </a:t>
            </a:r>
            <a:r>
              <a:rPr lang="fr-FR" sz="2000" dirty="0" smtClean="0"/>
              <a:t>par </a:t>
            </a:r>
            <a:r>
              <a:rPr lang="fr-FR" sz="2000" dirty="0"/>
              <a:t>le système des Nations Unies d'une « Journée internationale de la santé des végétaux » le 12 mai de chaque année</a:t>
            </a:r>
            <a:r>
              <a:rPr lang="en-GB" sz="2000" dirty="0" smtClean="0"/>
              <a:t>.</a:t>
            </a:r>
            <a:endParaRPr lang="en-US" sz="2000" dirty="0"/>
          </a:p>
          <a:p>
            <a:r>
              <a:rPr lang="fr-FR" sz="2000" i="1" dirty="0"/>
              <a:t>Encourager </a:t>
            </a:r>
            <a:r>
              <a:rPr lang="fr-FR" sz="2000" dirty="0"/>
              <a:t>les parties contractantes </a:t>
            </a:r>
            <a:r>
              <a:rPr lang="fr-FR" sz="2000" dirty="0" smtClean="0"/>
              <a:t>à </a:t>
            </a:r>
            <a:r>
              <a:rPr lang="fr-FR" sz="2000" dirty="0"/>
              <a:t>la CIPV à soutenir la proposition visant à établir la célébration par le système des Nations Unies d'une « Journée internationale de la santé des végétaux » le 12 mai de chaque année en envisageant des engagements pour soutenir la mise en œuvre de l'événement et en assurant la liaison avec leurs homologues de la Conférence </a:t>
            </a:r>
            <a:r>
              <a:rPr lang="fr-FR" sz="2000" dirty="0" smtClean="0"/>
              <a:t>de la FAO </a:t>
            </a:r>
            <a:r>
              <a:rPr lang="fr-FR" sz="2000" dirty="0"/>
              <a:t>et à l'Assemblée générale des Nations Unies pour faciliter leur approbation finale</a:t>
            </a:r>
            <a:r>
              <a:rPr lang="en-GB" sz="2000" dirty="0" smtClean="0"/>
              <a:t>.</a:t>
            </a:r>
            <a:endParaRPr lang="en-US" sz="2000" dirty="0"/>
          </a:p>
        </p:txBody>
      </p:sp>
      <p:pic>
        <p:nvPicPr>
          <p:cNvPr id="5" name="Picture 4"/>
          <p:cNvPicPr>
            <a:picLocks noChangeAspect="1"/>
          </p:cNvPicPr>
          <p:nvPr/>
        </p:nvPicPr>
        <p:blipFill>
          <a:blip r:embed="rId2"/>
          <a:stretch>
            <a:fillRect/>
          </a:stretch>
        </p:blipFill>
        <p:spPr>
          <a:xfrm>
            <a:off x="5958413" y="1788180"/>
            <a:ext cx="2905125" cy="3906564"/>
          </a:xfrm>
          <a:prstGeom prst="rect">
            <a:avLst/>
          </a:prstGeom>
        </p:spPr>
      </p:pic>
    </p:spTree>
    <p:extLst>
      <p:ext uri="{BB962C8B-B14F-4D97-AF65-F5344CB8AC3E}">
        <p14:creationId xmlns:p14="http://schemas.microsoft.com/office/powerpoint/2010/main" val="2251422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Décisions</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Coopération</a:t>
            </a:r>
            <a:r>
              <a:rPr lang="en-GB"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Internationale &amp; </a:t>
            </a:r>
            <a:r>
              <a:rPr lang="en-GB"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Réseaux</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3700129" y="1648047"/>
            <a:ext cx="5241851" cy="39208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dirty="0"/>
              <a:t>A soutenu la demande que l'ordre du jour du prochain SPG inclue l'examen de l'étendue de l'implication de la communauté phytosanitaire dans l'approche One </a:t>
            </a:r>
            <a:r>
              <a:rPr lang="fr-FR" dirty="0" err="1"/>
              <a:t>Health</a:t>
            </a:r>
            <a:r>
              <a:rPr lang="fr-FR" dirty="0"/>
              <a:t>, et le rôle de la santé végétale dans la biosécurité, la biosécurité et la protection de l'environnement</a:t>
            </a:r>
            <a:r>
              <a:rPr lang="en-GB" dirty="0" smtClean="0"/>
              <a:t>.</a:t>
            </a:r>
            <a:endParaRPr lang="en-US" dirty="0"/>
          </a:p>
        </p:txBody>
      </p:sp>
      <p:pic>
        <p:nvPicPr>
          <p:cNvPr id="5" name="Picture 4"/>
          <p:cNvPicPr>
            <a:picLocks noChangeAspect="1"/>
          </p:cNvPicPr>
          <p:nvPr/>
        </p:nvPicPr>
        <p:blipFill>
          <a:blip r:embed="rId2"/>
          <a:stretch>
            <a:fillRect/>
          </a:stretch>
        </p:blipFill>
        <p:spPr>
          <a:xfrm>
            <a:off x="449029" y="1955459"/>
            <a:ext cx="3038475" cy="3714750"/>
          </a:xfrm>
          <a:prstGeom prst="rect">
            <a:avLst/>
          </a:prstGeom>
        </p:spPr>
      </p:pic>
    </p:spTree>
    <p:extLst>
      <p:ext uri="{BB962C8B-B14F-4D97-AF65-F5344CB8AC3E}">
        <p14:creationId xmlns:p14="http://schemas.microsoft.com/office/powerpoint/2010/main" val="1264895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927" y="65770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3. </a:t>
            </a:r>
            <a:r>
              <a:rPr lang="en-US" sz="34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Futurs</a:t>
            </a: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Plans</a:t>
            </a: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203200" y="1204819"/>
            <a:ext cx="8635073" cy="37529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endParaRPr lang="en-US" sz="1600" b="1" dirty="0" smtClean="0">
              <a:latin typeface="Calibri (Body)"/>
            </a:endParaRPr>
          </a:p>
          <a:p>
            <a:pPr marL="457200" lvl="1" indent="0">
              <a:buNone/>
            </a:pPr>
            <a:r>
              <a:rPr lang="en-GB" sz="1600" dirty="0" smtClean="0"/>
              <a:t>3.1 </a:t>
            </a:r>
            <a:r>
              <a:rPr lang="fr-FR" sz="1600" dirty="0"/>
              <a:t>Organisation des réunions des organes directeurs</a:t>
            </a:r>
            <a:endParaRPr lang="en-GB" sz="1600" dirty="0" smtClean="0"/>
          </a:p>
          <a:p>
            <a:pPr lvl="2"/>
            <a:r>
              <a:rPr lang="en-GB" sz="1600" dirty="0" smtClean="0"/>
              <a:t>Bureau de la CMP, SPG 2021</a:t>
            </a:r>
            <a:r>
              <a:rPr lang="en-GB" sz="1600" dirty="0"/>
              <a:t>, </a:t>
            </a:r>
            <a:r>
              <a:rPr lang="fr-FR" sz="1600" dirty="0"/>
              <a:t>initier l'organisation de la </a:t>
            </a:r>
            <a:r>
              <a:rPr lang="fr-FR" sz="1600" dirty="0" smtClean="0"/>
              <a:t>CMP-16</a:t>
            </a:r>
            <a:r>
              <a:rPr lang="en-GB" sz="1600" dirty="0" smtClean="0"/>
              <a:t>.</a:t>
            </a:r>
          </a:p>
          <a:p>
            <a:pPr marL="457200" lvl="1" indent="0">
              <a:buNone/>
            </a:pPr>
            <a:endParaRPr lang="en-GB" sz="1600" dirty="0"/>
          </a:p>
          <a:p>
            <a:pPr marL="457200" lvl="1" indent="0">
              <a:buNone/>
            </a:pPr>
            <a:r>
              <a:rPr lang="en-GB" sz="1600" dirty="0" smtClean="0"/>
              <a:t>3.2 </a:t>
            </a:r>
            <a:r>
              <a:rPr lang="fr-FR" sz="1600" dirty="0"/>
              <a:t>Établir les trois groupes de discussion </a:t>
            </a:r>
            <a:r>
              <a:rPr lang="fr-FR" sz="1600" dirty="0" smtClean="0"/>
              <a:t>de la CMP </a:t>
            </a:r>
            <a:r>
              <a:rPr lang="fr-FR" sz="1600" dirty="0"/>
              <a:t>et développer une nouvelle stratégie de communication </a:t>
            </a:r>
            <a:r>
              <a:rPr lang="fr-FR" sz="1600" dirty="0" smtClean="0"/>
              <a:t>de la CIPV</a:t>
            </a:r>
            <a:r>
              <a:rPr lang="en-GB" sz="1600" dirty="0" smtClean="0"/>
              <a:t>.</a:t>
            </a:r>
          </a:p>
          <a:p>
            <a:endParaRPr lang="en-GB" sz="1600" i="1" dirty="0" smtClean="0"/>
          </a:p>
          <a:p>
            <a:pPr marL="457200" lvl="1" indent="0">
              <a:buNone/>
            </a:pPr>
            <a:r>
              <a:rPr lang="en-GB" sz="1600" dirty="0" smtClean="0"/>
              <a:t>3.3 </a:t>
            </a:r>
            <a:r>
              <a:rPr lang="en-GB" sz="1600" dirty="0" err="1" smtClean="0"/>
              <a:t>Héritage</a:t>
            </a:r>
            <a:r>
              <a:rPr lang="en-GB" sz="1600" dirty="0" smtClean="0"/>
              <a:t> de </a:t>
            </a:r>
            <a:r>
              <a:rPr lang="en-GB" sz="1600" dirty="0" err="1" smtClean="0"/>
              <a:t>l’AISV</a:t>
            </a:r>
            <a:r>
              <a:rPr lang="en-GB" sz="1600" dirty="0" smtClean="0"/>
              <a:t> (JISV &amp; </a:t>
            </a:r>
            <a:r>
              <a:rPr lang="en-GB" sz="1600" dirty="0" smtClean="0">
                <a:solidFill>
                  <a:srgbClr val="FF0000"/>
                </a:solidFill>
              </a:rPr>
              <a:t>IPHC</a:t>
            </a:r>
            <a:r>
              <a:rPr lang="en-GB" sz="1600" dirty="0" smtClean="0"/>
              <a:t>)</a:t>
            </a:r>
          </a:p>
          <a:p>
            <a:pPr lvl="2"/>
            <a:r>
              <a:rPr lang="fr-FR" sz="1600" dirty="0"/>
              <a:t>Soutenir la Zambie dans le processus de proclamation de </a:t>
            </a:r>
            <a:r>
              <a:rPr lang="fr-FR" sz="1600" dirty="0" smtClean="0"/>
              <a:t>la </a:t>
            </a:r>
            <a:r>
              <a:rPr lang="en-GB" sz="1600" dirty="0"/>
              <a:t>JISV.</a:t>
            </a:r>
            <a:endParaRPr lang="en-GB" sz="1600" dirty="0" smtClean="0"/>
          </a:p>
          <a:p>
            <a:pPr lvl="2"/>
            <a:r>
              <a:rPr lang="en-GB" sz="1600" dirty="0" smtClean="0"/>
              <a:t>Organiser la JISV </a:t>
            </a:r>
            <a:r>
              <a:rPr lang="en-GB" sz="1600" dirty="0" err="1" smtClean="0"/>
              <a:t>comme</a:t>
            </a:r>
            <a:r>
              <a:rPr lang="en-GB" sz="1600" dirty="0" smtClean="0"/>
              <a:t> un heritage de </a:t>
            </a:r>
            <a:r>
              <a:rPr lang="en-GB" sz="1600" dirty="0" err="1" smtClean="0"/>
              <a:t>l’AISV</a:t>
            </a:r>
            <a:r>
              <a:rPr lang="en-GB" sz="1600" dirty="0" smtClean="0"/>
              <a:t> 2020.</a:t>
            </a:r>
          </a:p>
          <a:p>
            <a:pPr lvl="2"/>
            <a:r>
              <a:rPr lang="fr-FR" sz="1600" dirty="0"/>
              <a:t>Faire du lobbying et identifier </a:t>
            </a:r>
            <a:r>
              <a:rPr lang="fr-FR" sz="1600" dirty="0" smtClean="0"/>
              <a:t>une PC </a:t>
            </a:r>
            <a:r>
              <a:rPr lang="fr-FR" sz="1600" dirty="0"/>
              <a:t>bénévole pour accueillir </a:t>
            </a:r>
            <a:r>
              <a:rPr lang="fr-FR" sz="1600" dirty="0" smtClean="0"/>
              <a:t>la 1</a:t>
            </a:r>
            <a:r>
              <a:rPr lang="fr-FR" sz="1600" baseline="30000" dirty="0" smtClean="0"/>
              <a:t>ère</a:t>
            </a:r>
            <a:r>
              <a:rPr lang="fr-FR" sz="1600" dirty="0" smtClean="0"/>
              <a:t> JISV</a:t>
            </a:r>
            <a:r>
              <a:rPr lang="en-GB" sz="1600" dirty="0" smtClean="0"/>
              <a:t>.</a:t>
            </a:r>
          </a:p>
          <a:p>
            <a:pPr lvl="2"/>
            <a:r>
              <a:rPr lang="fr-FR" sz="1600" dirty="0"/>
              <a:t>Soutenir le pays hôte </a:t>
            </a:r>
            <a:r>
              <a:rPr lang="fr-FR" sz="1600" dirty="0" smtClean="0"/>
              <a:t>(PC</a:t>
            </a:r>
            <a:r>
              <a:rPr lang="fr-FR" sz="1600" dirty="0"/>
              <a:t>) pour organiser le premier </a:t>
            </a:r>
            <a:r>
              <a:rPr lang="fr-FR" sz="1600" dirty="0">
                <a:solidFill>
                  <a:srgbClr val="FF0000"/>
                </a:solidFill>
              </a:rPr>
              <a:t>IPHC</a:t>
            </a:r>
            <a:r>
              <a:rPr lang="fr-FR" sz="1600" dirty="0"/>
              <a:t> en tant qu'événement </a:t>
            </a:r>
            <a:r>
              <a:rPr lang="fr-FR" sz="1600" dirty="0" smtClean="0"/>
              <a:t>CIPV la </a:t>
            </a:r>
            <a:r>
              <a:rPr lang="fr-FR" sz="1600" dirty="0"/>
              <a:t>semaine du 12 mai 2022</a:t>
            </a:r>
            <a:r>
              <a:rPr lang="en-GB" sz="1600" dirty="0" smtClean="0"/>
              <a:t>.</a:t>
            </a:r>
          </a:p>
          <a:p>
            <a:pPr lvl="2"/>
            <a:endParaRPr lang="en-GB" sz="1600" i="1" dirty="0"/>
          </a:p>
          <a:p>
            <a:pPr marL="457200" lvl="1" indent="0">
              <a:buNone/>
            </a:pPr>
            <a:r>
              <a:rPr lang="en-GB" sz="1600" dirty="0" smtClean="0"/>
              <a:t>3.4 </a:t>
            </a:r>
            <a:r>
              <a:rPr lang="en-GB" sz="1600" dirty="0" err="1"/>
              <a:t>Partenariat</a:t>
            </a:r>
            <a:r>
              <a:rPr lang="en-GB" sz="1600" dirty="0"/>
              <a:t> et </a:t>
            </a:r>
            <a:r>
              <a:rPr lang="en-GB" sz="1600" dirty="0" err="1"/>
              <a:t>réseaux</a:t>
            </a:r>
            <a:endParaRPr lang="en-GB" sz="1600" dirty="0"/>
          </a:p>
          <a:p>
            <a:pPr lvl="2"/>
            <a:r>
              <a:rPr lang="fr-FR" sz="1600" dirty="0"/>
              <a:t>Mettre à jour et réintroduire la stratégie de partenariat pour </a:t>
            </a:r>
            <a:r>
              <a:rPr lang="fr-FR" sz="1600" dirty="0" smtClean="0"/>
              <a:t>le SPG de octobre </a:t>
            </a:r>
            <a:r>
              <a:rPr lang="fr-FR" sz="1600" dirty="0"/>
              <a:t>2021 </a:t>
            </a:r>
            <a:r>
              <a:rPr lang="fr-FR" sz="1600" dirty="0" smtClean="0"/>
              <a:t>comme </a:t>
            </a:r>
            <a:r>
              <a:rPr lang="fr-FR" sz="1600" dirty="0"/>
              <a:t>demandé par </a:t>
            </a:r>
            <a:r>
              <a:rPr lang="fr-FR" sz="1600" dirty="0" smtClean="0"/>
              <a:t>SPG 2020 </a:t>
            </a:r>
            <a:r>
              <a:rPr lang="en-US" sz="1600" dirty="0" smtClean="0"/>
              <a:t>.</a:t>
            </a:r>
            <a:endParaRPr lang="en-US" sz="1600" dirty="0"/>
          </a:p>
          <a:p>
            <a:pPr lvl="2"/>
            <a:r>
              <a:rPr lang="fr-FR" sz="1600" dirty="0"/>
              <a:t>Coordonner l'organisation des TC-RPPO et des ateliers régionaux de la CIPV</a:t>
            </a:r>
            <a:r>
              <a:rPr lang="en-GB" sz="1600" dirty="0" smtClean="0"/>
              <a:t>.</a:t>
            </a:r>
            <a:endParaRPr lang="en-US" sz="1600" dirty="0"/>
          </a:p>
        </p:txBody>
      </p:sp>
    </p:spTree>
    <p:extLst>
      <p:ext uri="{BB962C8B-B14F-4D97-AF65-F5344CB8AC3E}">
        <p14:creationId xmlns:p14="http://schemas.microsoft.com/office/powerpoint/2010/main" val="2043865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0828" y="2393115"/>
            <a:ext cx="3414532" cy="2431435"/>
          </a:xfrm>
          <a:prstGeom prst="rect">
            <a:avLst/>
          </a:prstGeom>
        </p:spPr>
        <p:txBody>
          <a:bodyPr wrap="square">
            <a:spAutoFit/>
          </a:bodyPr>
          <a:lstStyle/>
          <a:p>
            <a:pPr>
              <a:buFont typeface="Arial" charset="0"/>
              <a:buNone/>
              <a:defRPr/>
            </a:pPr>
            <a:r>
              <a:rPr lang="fr-FR" altLang="en-US" sz="2400" b="1" smtClean="0">
                <a:ea typeface="Arial Unicode MS" panose="020B0604020202020204" pitchFamily="34" charset="-128"/>
                <a:cs typeface="Arial" panose="020B0604020202020204" pitchFamily="34" charset="0"/>
              </a:rPr>
              <a:t>Secrétariat </a:t>
            </a:r>
            <a:r>
              <a:rPr lang="fr-FR" altLang="en-US" sz="2400" b="1" dirty="0" smtClean="0">
                <a:ea typeface="Arial Unicode MS" panose="020B0604020202020204" pitchFamily="34" charset="-128"/>
                <a:cs typeface="Arial" panose="020B0604020202020204" pitchFamily="34" charset="0"/>
              </a:rPr>
              <a:t>de la CIPV </a:t>
            </a:r>
          </a:p>
          <a:p>
            <a:pPr>
              <a:buFont typeface="Arial" charset="0"/>
              <a:buNone/>
              <a:defRPr/>
            </a:pPr>
            <a:endParaRPr lang="fr-FR" altLang="en-US" sz="1600" b="1" dirty="0">
              <a:ea typeface="Arial Unicode MS" panose="020B0604020202020204" pitchFamily="34" charset="-128"/>
              <a:cs typeface="Arial" panose="020B0604020202020204" pitchFamily="34" charset="0"/>
            </a:endParaRPr>
          </a:p>
          <a:p>
            <a:pPr>
              <a:buFont typeface="Arial" charset="0"/>
              <a:buNone/>
              <a:defRPr/>
            </a:pPr>
            <a:r>
              <a:rPr lang="fr-FR" altLang="en-US" sz="1600" dirty="0">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1600" dirty="0">
                <a:ea typeface="Arial Unicode MS" panose="020B0604020202020204" pitchFamily="34" charset="-128"/>
                <a:cs typeface="Arial" panose="020B0604020202020204" pitchFamily="34" charset="0"/>
              </a:rPr>
              <a:t>of the United Nations (FAO</a:t>
            </a:r>
            <a:r>
              <a:rPr lang="fr-FR" altLang="en-US" sz="1600" dirty="0" smtClean="0">
                <a:ea typeface="Arial Unicode MS" panose="020B0604020202020204" pitchFamily="34" charset="-128"/>
                <a:cs typeface="Arial" panose="020B0604020202020204" pitchFamily="34" charset="0"/>
              </a:rPr>
              <a:t>)</a:t>
            </a:r>
          </a:p>
          <a:p>
            <a:pPr>
              <a:buFont typeface="Arial" charset="0"/>
              <a:buNone/>
              <a:defRPr/>
            </a:pPr>
            <a:endParaRPr lang="fr-FR" altLang="en-US" sz="1600" dirty="0">
              <a:ea typeface="Arial Unicode MS" panose="020B0604020202020204" pitchFamily="34" charset="-128"/>
              <a:cs typeface="Arial" panose="020B0604020202020204" pitchFamily="34" charset="0"/>
            </a:endParaRPr>
          </a:p>
          <a:p>
            <a:pPr>
              <a:buFont typeface="Arial" charset="0"/>
              <a:buNone/>
              <a:defRPr/>
            </a:pPr>
            <a:r>
              <a:rPr lang="fr-FR" altLang="en-US" sz="1600" dirty="0" smtClean="0">
                <a:ea typeface="Arial Unicode MS" panose="020B0604020202020204" pitchFamily="34" charset="-128"/>
                <a:cs typeface="Arial" panose="020B0604020202020204" pitchFamily="34" charset="0"/>
              </a:rPr>
              <a:t>Tel.: +39 </a:t>
            </a:r>
            <a:r>
              <a:rPr lang="fr-FR" altLang="en-US" sz="1600" dirty="0">
                <a:ea typeface="Arial Unicode MS" panose="020B0604020202020204" pitchFamily="34" charset="-128"/>
                <a:cs typeface="Arial" panose="020B0604020202020204" pitchFamily="34" charset="0"/>
              </a:rPr>
              <a:t>06 </a:t>
            </a:r>
            <a:r>
              <a:rPr lang="fr-FR" altLang="en-US" sz="1600" dirty="0" smtClean="0">
                <a:ea typeface="Arial Unicode MS" panose="020B0604020202020204" pitchFamily="34" charset="-128"/>
                <a:cs typeface="Arial" panose="020B0604020202020204" pitchFamily="34" charset="0"/>
              </a:rPr>
              <a:t>57054812</a:t>
            </a:r>
          </a:p>
          <a:p>
            <a:pPr>
              <a:buFont typeface="Arial" charset="0"/>
              <a:buNone/>
              <a:defRPr/>
            </a:pPr>
            <a:endParaRPr lang="fr-FR" altLang="en-US" sz="1600" dirty="0">
              <a:ea typeface="Arial Unicode MS" panose="020B0604020202020204" pitchFamily="34" charset="-128"/>
              <a:cs typeface="Arial" panose="020B0604020202020204" pitchFamily="34" charset="0"/>
            </a:endParaRPr>
          </a:p>
          <a:p>
            <a:pPr>
              <a:defRPr/>
            </a:pPr>
            <a:r>
              <a:rPr lang="fr-FR" altLang="en-US" sz="1600" dirty="0" smtClean="0">
                <a:ea typeface="Arial Unicode MS" panose="020B0604020202020204" pitchFamily="34" charset="-128"/>
                <a:cs typeface="Arial" panose="020B0604020202020204" pitchFamily="34" charset="0"/>
              </a:rPr>
              <a:t>Email: </a:t>
            </a:r>
            <a:r>
              <a:rPr lang="fr-FR" altLang="en-US" sz="1600" dirty="0">
                <a:solidFill>
                  <a:schemeClr val="accent5">
                    <a:lumMod val="50000"/>
                  </a:schemeClr>
                </a:solidFill>
                <a:ea typeface="Arial Unicode MS" panose="020B0604020202020204" pitchFamily="34" charset="-128"/>
                <a:cs typeface="Arial" panose="020B0604020202020204" pitchFamily="34" charset="0"/>
                <a:hlinkClick r:id="rId2"/>
              </a:rPr>
              <a:t>ippc@fao.org</a:t>
            </a:r>
            <a:r>
              <a:rPr lang="fr-FR" altLang="en-US" sz="1600" dirty="0">
                <a:solidFill>
                  <a:schemeClr val="accent5">
                    <a:lumMod val="50000"/>
                  </a:schemeClr>
                </a:solidFill>
                <a:ea typeface="Arial Unicode MS" panose="020B0604020202020204" pitchFamily="34" charset="-128"/>
                <a:cs typeface="Arial" panose="020B0604020202020204" pitchFamily="34" charset="0"/>
              </a:rPr>
              <a:t> </a:t>
            </a:r>
            <a:endParaRPr lang="fr-FR" altLang="en-US" sz="1600" dirty="0" smtClean="0">
              <a:solidFill>
                <a:schemeClr val="accent5">
                  <a:lumMod val="50000"/>
                </a:schemeClr>
              </a:solidFill>
              <a:ea typeface="Arial Unicode MS" panose="020B0604020202020204" pitchFamily="34" charset="-128"/>
              <a:cs typeface="Arial" panose="020B0604020202020204" pitchFamily="34" charset="0"/>
            </a:endParaRPr>
          </a:p>
          <a:p>
            <a:pPr>
              <a:defRPr/>
            </a:pPr>
            <a:r>
              <a:rPr lang="fr-FR" altLang="en-US" sz="1600" dirty="0" smtClean="0">
                <a:ea typeface="Arial Unicode MS" panose="020B0604020202020204" pitchFamily="34" charset="-128"/>
                <a:cs typeface="Arial" panose="020B0604020202020204" pitchFamily="34" charset="0"/>
              </a:rPr>
              <a:t>Web:</a:t>
            </a:r>
            <a:r>
              <a:rPr lang="fr-FR" altLang="en-US" sz="1600" dirty="0">
                <a:ea typeface="Arial Unicode MS" panose="020B0604020202020204" pitchFamily="34" charset="-128"/>
                <a:cs typeface="Arial" panose="020B0604020202020204" pitchFamily="34" charset="0"/>
              </a:rPr>
              <a:t> </a:t>
            </a:r>
            <a:r>
              <a:rPr lang="fr-FR" altLang="en-US" sz="1600" dirty="0" smtClean="0">
                <a:solidFill>
                  <a:srgbClr val="002060"/>
                </a:solidFill>
                <a:ea typeface="Arial Unicode MS" panose="020B0604020202020204" pitchFamily="34" charset="-128"/>
                <a:cs typeface="Arial" panose="020B0604020202020204" pitchFamily="34" charset="0"/>
                <a:hlinkClick r:id="rId3"/>
              </a:rPr>
              <a:t>www.ippc.int</a:t>
            </a:r>
            <a:endParaRPr lang="fr-FR" altLang="en-US" sz="1600" dirty="0">
              <a:solidFill>
                <a:srgbClr val="002060"/>
              </a:solidFill>
              <a:ea typeface="Arial Unicode MS" panose="020B0604020202020204" pitchFamily="34" charset="-128"/>
              <a:cs typeface="Arial" panose="020B0604020202020204" pitchFamily="34" charset="0"/>
            </a:endParaRPr>
          </a:p>
        </p:txBody>
      </p:sp>
      <p:sp>
        <p:nvSpPr>
          <p:cNvPr id="3" name="Title 1"/>
          <p:cNvSpPr txBox="1">
            <a:spLocks/>
          </p:cNvSpPr>
          <p:nvPr/>
        </p:nvSpPr>
        <p:spPr>
          <a:xfrm>
            <a:off x="4974852" y="1087550"/>
            <a:ext cx="2625870" cy="1016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b="1" dirty="0">
                <a:solidFill>
                  <a:srgbClr val="279B48"/>
                </a:solidFill>
                <a:effectLst>
                  <a:outerShdw blurRad="38100" dist="38100" dir="2700000" algn="tl">
                    <a:srgbClr val="000000">
                      <a:alpha val="43137"/>
                    </a:srgbClr>
                  </a:outerShdw>
                </a:effectLst>
                <a:latin typeface="+mn-lt"/>
              </a:rPr>
              <a:t>Contact us</a:t>
            </a:r>
            <a:endParaRPr lang="en-US" b="1" dirty="0">
              <a:solidFill>
                <a:srgbClr val="279B48"/>
              </a:solidFill>
              <a:effectLst>
                <a:outerShdw blurRad="38100" dist="38100" dir="2700000" algn="tl">
                  <a:srgbClr val="000000">
                    <a:alpha val="43137"/>
                  </a:srgbClr>
                </a:outerShdw>
              </a:effectLst>
              <a:latin typeface="+mn-lt"/>
            </a:endParaRPr>
          </a:p>
        </p:txBody>
      </p:sp>
      <p:pic>
        <p:nvPicPr>
          <p:cNvPr id="7" name="Picture 6">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3353" y="1808726"/>
            <a:ext cx="3015824" cy="3015824"/>
          </a:xfrm>
          <a:prstGeom prst="rect">
            <a:avLst/>
          </a:prstGeom>
        </p:spPr>
      </p:pic>
      <p:grpSp>
        <p:nvGrpSpPr>
          <p:cNvPr id="8" name="Group 7">
            <a:extLst>
              <a:ext uri="{FF2B5EF4-FFF2-40B4-BE49-F238E27FC236}">
                <a16:creationId xmlns="" xmlns:a16="http://schemas.microsoft.com/office/drawing/2014/main" id="{0BF988E4-1DF1-9E4C-82A3-B8B244E79491}"/>
              </a:ext>
            </a:extLst>
          </p:cNvPr>
          <p:cNvGrpSpPr/>
          <p:nvPr/>
        </p:nvGrpSpPr>
        <p:grpSpPr>
          <a:xfrm>
            <a:off x="4974852" y="4431690"/>
            <a:ext cx="3254748" cy="1378374"/>
            <a:chOff x="4322976" y="4129089"/>
            <a:chExt cx="3254748" cy="1378374"/>
          </a:xfrm>
        </p:grpSpPr>
        <p:sp>
          <p:nvSpPr>
            <p:cNvPr id="5" name="Rectangle 4"/>
            <p:cNvSpPr/>
            <p:nvPr/>
          </p:nvSpPr>
          <p:spPr>
            <a:xfrm>
              <a:off x="4322976" y="4129089"/>
              <a:ext cx="3254748" cy="646331"/>
            </a:xfrm>
            <a:prstGeom prst="rect">
              <a:avLst/>
            </a:prstGeom>
          </p:spPr>
          <p:txBody>
            <a:bodyPr wrap="square">
              <a:spAutoFit/>
            </a:bodyPr>
            <a:lstStyle/>
            <a:p>
              <a:pPr algn="ctr">
                <a:buFont typeface="Arial" charset="0"/>
                <a:buNone/>
                <a:defRPr/>
              </a:pPr>
              <a:endParaRPr lang="en-US" b="1" dirty="0"/>
            </a:p>
            <a:p>
              <a:pPr algn="ctr">
                <a:buFont typeface="Arial" charset="0"/>
                <a:buNone/>
                <a:defRPr/>
              </a:pPr>
              <a:r>
                <a:rPr lang="en-US" b="1" dirty="0"/>
                <a:t>  </a:t>
              </a:r>
              <a:endParaRPr lang="fr-FR" altLang="en-US" b="1" dirty="0">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578950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40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Cadre </a:t>
            </a:r>
            <a:endParaRPr lang="en-US"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4509374" y="1818007"/>
            <a:ext cx="4281815" cy="362585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endParaRPr lang="en-US" sz="2400" b="1" dirty="0" smtClean="0">
              <a:latin typeface="Calibri (Body)"/>
            </a:endParaRPr>
          </a:p>
          <a:p>
            <a:pPr marL="514350" indent="-514350">
              <a:buFont typeface="+mj-lt"/>
              <a:buAutoNum type="arabicPeriod"/>
            </a:pPr>
            <a:r>
              <a:rPr lang="fr-FR" sz="3500" dirty="0" smtClean="0">
                <a:latin typeface="Calibri (Body)"/>
              </a:rPr>
              <a:t>Aperçu </a:t>
            </a:r>
            <a:r>
              <a:rPr lang="fr-FR" sz="3500" dirty="0">
                <a:latin typeface="Calibri (Body)"/>
              </a:rPr>
              <a:t>de la </a:t>
            </a:r>
            <a:r>
              <a:rPr lang="fr-FR" sz="3500" dirty="0" smtClean="0">
                <a:latin typeface="Calibri (Body)"/>
              </a:rPr>
              <a:t>CIPV</a:t>
            </a:r>
          </a:p>
          <a:p>
            <a:pPr marL="514350" indent="-514350">
              <a:buFont typeface="+mj-lt"/>
              <a:buAutoNum type="arabicPeriod"/>
            </a:pPr>
            <a:r>
              <a:rPr lang="fr-FR" sz="3500" dirty="0">
                <a:latin typeface="Calibri (Body)"/>
              </a:rPr>
              <a:t>Gouvernance et </a:t>
            </a:r>
            <a:r>
              <a:rPr lang="fr-FR" sz="3500" dirty="0" smtClean="0">
                <a:latin typeface="Calibri (Body)"/>
              </a:rPr>
              <a:t>stratégie, réalisations 2021</a:t>
            </a:r>
          </a:p>
          <a:p>
            <a:pPr marL="514350" indent="-514350">
              <a:buFont typeface="+mj-lt"/>
              <a:buAutoNum type="arabicPeriod"/>
            </a:pPr>
            <a:r>
              <a:rPr lang="en-US" sz="3500" dirty="0" err="1" smtClean="0">
                <a:latin typeface="Calibri (Body)"/>
              </a:rPr>
              <a:t>Futurs</a:t>
            </a:r>
            <a:r>
              <a:rPr lang="en-US" sz="3500" dirty="0" smtClean="0">
                <a:latin typeface="Calibri (Body)"/>
              </a:rPr>
              <a:t> plans</a:t>
            </a:r>
            <a:endParaRPr lang="en-US" sz="3500" b="1" dirty="0" smtClean="0">
              <a:latin typeface="Calibri (Body)"/>
            </a:endParaRPr>
          </a:p>
        </p:txBody>
      </p:sp>
      <p:pic>
        <p:nvPicPr>
          <p:cNvPr id="6" name="Picture 5"/>
          <p:cNvPicPr>
            <a:picLocks noChangeAspect="1"/>
          </p:cNvPicPr>
          <p:nvPr/>
        </p:nvPicPr>
        <p:blipFill>
          <a:blip r:embed="rId2"/>
          <a:stretch>
            <a:fillRect/>
          </a:stretch>
        </p:blipFill>
        <p:spPr>
          <a:xfrm>
            <a:off x="375138" y="1919607"/>
            <a:ext cx="3781425" cy="3524250"/>
          </a:xfrm>
          <a:prstGeom prst="rect">
            <a:avLst/>
          </a:prstGeom>
        </p:spPr>
      </p:pic>
    </p:spTree>
    <p:extLst>
      <p:ext uri="{BB962C8B-B14F-4D97-AF65-F5344CB8AC3E}">
        <p14:creationId xmlns:p14="http://schemas.microsoft.com/office/powerpoint/2010/main" val="9848249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buFont typeface="+mj-lt"/>
              <a:buAutoNum type="arabicPeriod"/>
            </a:pPr>
            <a:r>
              <a:rPr lang="fr-FR" sz="4000" b="1" dirty="0" smtClean="0">
                <a:latin typeface="Calibri (Body)"/>
              </a:rPr>
              <a:t>Aperçu </a:t>
            </a:r>
            <a:r>
              <a:rPr lang="fr-FR" sz="4000" b="1" dirty="0">
                <a:latin typeface="Calibri (Body)"/>
              </a:rPr>
              <a:t>de la CIPV</a:t>
            </a: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442232" y="2254804"/>
            <a:ext cx="1747694" cy="1683182"/>
          </a:xfrm>
          <a:prstGeom prst="rect">
            <a:avLst/>
          </a:prstGeom>
        </p:spPr>
      </p:pic>
      <p:pic>
        <p:nvPicPr>
          <p:cNvPr id="6" name="Picture 5"/>
          <p:cNvPicPr>
            <a:picLocks noChangeAspect="1"/>
          </p:cNvPicPr>
          <p:nvPr/>
        </p:nvPicPr>
        <p:blipFill>
          <a:blip r:embed="rId3"/>
          <a:stretch>
            <a:fillRect/>
          </a:stretch>
        </p:blipFill>
        <p:spPr>
          <a:xfrm>
            <a:off x="2591739" y="2231188"/>
            <a:ext cx="1730754" cy="1706798"/>
          </a:xfrm>
          <a:prstGeom prst="rect">
            <a:avLst/>
          </a:prstGeom>
        </p:spPr>
      </p:pic>
      <p:pic>
        <p:nvPicPr>
          <p:cNvPr id="7" name="Picture 6"/>
          <p:cNvPicPr>
            <a:picLocks noChangeAspect="1"/>
          </p:cNvPicPr>
          <p:nvPr/>
        </p:nvPicPr>
        <p:blipFill>
          <a:blip r:embed="rId4"/>
          <a:stretch>
            <a:fillRect/>
          </a:stretch>
        </p:blipFill>
        <p:spPr>
          <a:xfrm>
            <a:off x="4705465" y="2240300"/>
            <a:ext cx="1683616" cy="1683616"/>
          </a:xfrm>
          <a:prstGeom prst="rect">
            <a:avLst/>
          </a:prstGeom>
        </p:spPr>
      </p:pic>
      <p:pic>
        <p:nvPicPr>
          <p:cNvPr id="8" name="Picture 7"/>
          <p:cNvPicPr>
            <a:picLocks noChangeAspect="1"/>
          </p:cNvPicPr>
          <p:nvPr/>
        </p:nvPicPr>
        <p:blipFill>
          <a:blip r:embed="rId5"/>
          <a:stretch>
            <a:fillRect/>
          </a:stretch>
        </p:blipFill>
        <p:spPr>
          <a:xfrm>
            <a:off x="6815990" y="2287224"/>
            <a:ext cx="1706798" cy="1706798"/>
          </a:xfrm>
          <a:prstGeom prst="rect">
            <a:avLst/>
          </a:prstGeom>
        </p:spPr>
      </p:pic>
      <p:sp>
        <p:nvSpPr>
          <p:cNvPr id="10" name="TextBox 9"/>
          <p:cNvSpPr txBox="1"/>
          <p:nvPr/>
        </p:nvSpPr>
        <p:spPr>
          <a:xfrm>
            <a:off x="76200" y="4165142"/>
            <a:ext cx="2113725" cy="861774"/>
          </a:xfrm>
          <a:prstGeom prst="rect">
            <a:avLst/>
          </a:prstGeom>
          <a:noFill/>
        </p:spPr>
        <p:txBody>
          <a:bodyPr wrap="square" rtlCol="0">
            <a:spAutoFit/>
          </a:bodyPr>
          <a:lstStyle/>
          <a:p>
            <a:pPr lvl="1" algn="ctr"/>
            <a:r>
              <a:rPr lang="en-GB" sz="2500" dirty="0">
                <a:latin typeface="Calibri (Body)"/>
              </a:rPr>
              <a:t>1.1</a:t>
            </a:r>
            <a:r>
              <a:rPr lang="en-GB" sz="2500" i="1" dirty="0">
                <a:latin typeface="Calibri (Body)"/>
              </a:rPr>
              <a:t> </a:t>
            </a:r>
          </a:p>
          <a:p>
            <a:pPr lvl="1" algn="ctr"/>
            <a:r>
              <a:rPr lang="en-GB" sz="2500" dirty="0" err="1" smtClean="0">
                <a:latin typeface="Calibri (Body)"/>
              </a:rPr>
              <a:t>Historique</a:t>
            </a:r>
            <a:endParaRPr lang="en-GB" sz="2500" dirty="0">
              <a:latin typeface="Calibri (Body)"/>
            </a:endParaRPr>
          </a:p>
        </p:txBody>
      </p:sp>
      <p:sp>
        <p:nvSpPr>
          <p:cNvPr id="11" name="TextBox 10"/>
          <p:cNvSpPr txBox="1"/>
          <p:nvPr/>
        </p:nvSpPr>
        <p:spPr>
          <a:xfrm>
            <a:off x="2094930" y="4048632"/>
            <a:ext cx="2403863" cy="1523494"/>
          </a:xfrm>
          <a:prstGeom prst="rect">
            <a:avLst/>
          </a:prstGeom>
          <a:noFill/>
        </p:spPr>
        <p:txBody>
          <a:bodyPr wrap="none" rtlCol="0">
            <a:spAutoFit/>
          </a:bodyPr>
          <a:lstStyle/>
          <a:p>
            <a:pPr algn="ctr"/>
            <a:r>
              <a:rPr lang="en-GB" sz="2500" dirty="0">
                <a:latin typeface="Calibri (Body)"/>
              </a:rPr>
              <a:t>1.2 </a:t>
            </a:r>
            <a:endParaRPr lang="en-GB" sz="2500" dirty="0" smtClean="0">
              <a:latin typeface="Calibri (Body)"/>
            </a:endParaRPr>
          </a:p>
          <a:p>
            <a:pPr algn="ctr"/>
            <a:r>
              <a:rPr lang="en-GB" sz="2500" dirty="0" smtClean="0">
                <a:latin typeface="Calibri (Body)"/>
              </a:rPr>
              <a:t>Vision</a:t>
            </a:r>
            <a:r>
              <a:rPr lang="en-GB" sz="2500" dirty="0">
                <a:latin typeface="Calibri (Body)"/>
              </a:rPr>
              <a:t>, mission </a:t>
            </a:r>
            <a:endParaRPr lang="en-GB" sz="2500" dirty="0" smtClean="0">
              <a:latin typeface="Calibri (Body)"/>
            </a:endParaRPr>
          </a:p>
          <a:p>
            <a:pPr algn="ctr"/>
            <a:r>
              <a:rPr lang="en-GB" sz="2500" dirty="0">
                <a:latin typeface="Calibri (Body)"/>
              </a:rPr>
              <a:t>e</a:t>
            </a:r>
            <a:r>
              <a:rPr lang="en-GB" sz="2500" dirty="0" smtClean="0">
                <a:latin typeface="Calibri (Body)"/>
              </a:rPr>
              <a:t>t </a:t>
            </a:r>
            <a:r>
              <a:rPr lang="en-GB" sz="2500" dirty="0" err="1" smtClean="0">
                <a:latin typeface="Calibri (Body)"/>
              </a:rPr>
              <a:t>objectifs</a:t>
            </a:r>
            <a:endParaRPr lang="en-GB" sz="2500" dirty="0">
              <a:latin typeface="Calibri (Body)"/>
            </a:endParaRPr>
          </a:p>
          <a:p>
            <a:endParaRPr lang="en-US" dirty="0"/>
          </a:p>
        </p:txBody>
      </p:sp>
      <p:sp>
        <p:nvSpPr>
          <p:cNvPr id="12" name="TextBox 11"/>
          <p:cNvSpPr txBox="1"/>
          <p:nvPr/>
        </p:nvSpPr>
        <p:spPr>
          <a:xfrm>
            <a:off x="4593718" y="4063814"/>
            <a:ext cx="1803700" cy="1246495"/>
          </a:xfrm>
          <a:prstGeom prst="rect">
            <a:avLst/>
          </a:prstGeom>
          <a:noFill/>
        </p:spPr>
        <p:txBody>
          <a:bodyPr wrap="none" rtlCol="0">
            <a:spAutoFit/>
          </a:bodyPr>
          <a:lstStyle/>
          <a:p>
            <a:pPr algn="ctr"/>
            <a:r>
              <a:rPr lang="en-GB" sz="2500" dirty="0" smtClean="0">
                <a:latin typeface="Calibri (Body)"/>
              </a:rPr>
              <a:t>1.3</a:t>
            </a:r>
          </a:p>
          <a:p>
            <a:pPr algn="ctr"/>
            <a:r>
              <a:rPr lang="en-GB" sz="2500" dirty="0" err="1" smtClean="0">
                <a:latin typeface="Calibri (Body)"/>
              </a:rPr>
              <a:t>Activitiés</a:t>
            </a:r>
            <a:endParaRPr lang="en-GB" sz="2500" dirty="0" smtClean="0">
              <a:latin typeface="Calibri (Body)"/>
            </a:endParaRPr>
          </a:p>
          <a:p>
            <a:pPr algn="ctr"/>
            <a:r>
              <a:rPr lang="en-GB" sz="2500" dirty="0" smtClean="0">
                <a:latin typeface="Calibri (Body)"/>
              </a:rPr>
              <a:t> </a:t>
            </a:r>
            <a:r>
              <a:rPr lang="en-GB" sz="2500" dirty="0" err="1" smtClean="0">
                <a:latin typeface="Calibri (Body)"/>
              </a:rPr>
              <a:t>principales</a:t>
            </a:r>
            <a:endParaRPr lang="en-GB" sz="2500" dirty="0">
              <a:latin typeface="Calibri (Body)"/>
            </a:endParaRPr>
          </a:p>
        </p:txBody>
      </p:sp>
      <p:sp>
        <p:nvSpPr>
          <p:cNvPr id="13" name="TextBox 12"/>
          <p:cNvSpPr txBox="1"/>
          <p:nvPr/>
        </p:nvSpPr>
        <p:spPr>
          <a:xfrm>
            <a:off x="6471785" y="4165142"/>
            <a:ext cx="2395207" cy="1246495"/>
          </a:xfrm>
          <a:prstGeom prst="rect">
            <a:avLst/>
          </a:prstGeom>
          <a:noFill/>
        </p:spPr>
        <p:txBody>
          <a:bodyPr wrap="none" rtlCol="0">
            <a:spAutoFit/>
          </a:bodyPr>
          <a:lstStyle/>
          <a:p>
            <a:pPr algn="ctr"/>
            <a:r>
              <a:rPr lang="en-GB" sz="2500" dirty="0">
                <a:latin typeface="Calibri (Body)"/>
              </a:rPr>
              <a:t>1.4 </a:t>
            </a:r>
            <a:endParaRPr lang="en-GB" sz="2500" dirty="0" smtClean="0">
              <a:latin typeface="Calibri (Body)"/>
            </a:endParaRPr>
          </a:p>
          <a:p>
            <a:pPr algn="ctr"/>
            <a:r>
              <a:rPr lang="en-GB" sz="2500" dirty="0" err="1" smtClean="0">
                <a:latin typeface="Calibri (Body)"/>
              </a:rPr>
              <a:t>Gouvernance</a:t>
            </a:r>
            <a:r>
              <a:rPr lang="en-GB" sz="2500" dirty="0" smtClean="0">
                <a:latin typeface="Calibri (Body)"/>
              </a:rPr>
              <a:t> </a:t>
            </a:r>
          </a:p>
          <a:p>
            <a:pPr algn="ctr"/>
            <a:r>
              <a:rPr lang="en-GB" sz="2500" dirty="0" smtClean="0">
                <a:latin typeface="Calibri (Body)"/>
              </a:rPr>
              <a:t>et </a:t>
            </a:r>
            <a:r>
              <a:rPr lang="en-GB" sz="2500" dirty="0" err="1" smtClean="0">
                <a:latin typeface="Calibri (Body)"/>
              </a:rPr>
              <a:t>communauté</a:t>
            </a:r>
            <a:endParaRPr lang="en-US" sz="2500" dirty="0">
              <a:latin typeface="Calibri (Body)"/>
            </a:endParaRPr>
          </a:p>
        </p:txBody>
      </p:sp>
    </p:spTree>
    <p:extLst>
      <p:ext uri="{BB962C8B-B14F-4D97-AF65-F5344CB8AC3E}">
        <p14:creationId xmlns:p14="http://schemas.microsoft.com/office/powerpoint/2010/main" val="2485083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9792" y="453603"/>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1.1 </a:t>
            </a:r>
            <a:r>
              <a:rPr lang="en-US" sz="35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Historique</a:t>
            </a:r>
            <a:endParaRPr lang="en-US"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856343" y="1415388"/>
            <a:ext cx="8258349" cy="47849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err="1" smtClean="0">
                <a:cs typeface="Calibri" panose="020F0502020204030204" pitchFamily="34" charset="0"/>
              </a:rPr>
              <a:t>Etape</a:t>
            </a:r>
            <a:r>
              <a:rPr lang="en-US" sz="1800" b="1" dirty="0" smtClean="0">
                <a:cs typeface="Calibri" panose="020F0502020204030204" pitchFamily="34" charset="0"/>
              </a:rPr>
              <a:t> 1- 1881: </a:t>
            </a:r>
            <a:r>
              <a:rPr lang="en-US" sz="1800" b="1" dirty="0" err="1" smtClean="0">
                <a:cs typeface="Calibri" panose="020F0502020204030204" pitchFamily="34" charset="0"/>
              </a:rPr>
              <a:t>Précurseurs</a:t>
            </a:r>
            <a:r>
              <a:rPr lang="en-US" sz="1800" b="1" dirty="0" smtClean="0">
                <a:cs typeface="Calibri" panose="020F0502020204030204" pitchFamily="34" charset="0"/>
              </a:rPr>
              <a:t> de CIPV </a:t>
            </a:r>
            <a:r>
              <a:rPr lang="en-US" sz="1800" dirty="0" smtClean="0">
                <a:cs typeface="Calibri" panose="020F0502020204030204" pitchFamily="34" charset="0"/>
              </a:rPr>
              <a:t>La Convention sur </a:t>
            </a:r>
            <a:r>
              <a:rPr lang="en-US" sz="1800" i="1" dirty="0" err="1" smtClean="0">
                <a:cs typeface="Calibri" panose="020F0502020204030204" pitchFamily="34" charset="0"/>
              </a:rPr>
              <a:t>Phylloxera</a:t>
            </a:r>
            <a:r>
              <a:rPr lang="en-US" sz="1800" i="1" dirty="0" smtClean="0">
                <a:cs typeface="Calibri" panose="020F0502020204030204" pitchFamily="34" charset="0"/>
              </a:rPr>
              <a:t> </a:t>
            </a:r>
            <a:r>
              <a:rPr lang="en-US" sz="1800" i="1" dirty="0" err="1" smtClean="0">
                <a:cs typeface="Calibri" panose="020F0502020204030204" pitchFamily="34" charset="0"/>
              </a:rPr>
              <a:t>vastatrix</a:t>
            </a:r>
            <a:r>
              <a:rPr lang="en-US" sz="1800" i="1" dirty="0">
                <a:cs typeface="Calibri" panose="020F0502020204030204" pitchFamily="34" charset="0"/>
              </a:rPr>
              <a:t> </a:t>
            </a:r>
            <a:r>
              <a:rPr lang="en-US" sz="1800" i="1" dirty="0" smtClean="0">
                <a:cs typeface="Calibri" panose="020F0502020204030204" pitchFamily="34" charset="0"/>
              </a:rPr>
              <a:t>(</a:t>
            </a:r>
            <a:r>
              <a:rPr lang="en-US" sz="1800" i="1" dirty="0">
                <a:cs typeface="Calibri" panose="020F0502020204030204" pitchFamily="34" charset="0"/>
              </a:rPr>
              <a:t>Convention </a:t>
            </a:r>
            <a:r>
              <a:rPr lang="en-US" sz="1800" i="1" dirty="0" err="1">
                <a:cs typeface="Calibri" panose="020F0502020204030204" pitchFamily="34" charset="0"/>
              </a:rPr>
              <a:t>p</a:t>
            </a:r>
            <a:r>
              <a:rPr lang="en-US" sz="1800" i="1" dirty="0" err="1" smtClean="0">
                <a:cs typeface="Calibri" panose="020F0502020204030204" pitchFamily="34" charset="0"/>
              </a:rPr>
              <a:t>hylloxerique</a:t>
            </a:r>
            <a:r>
              <a:rPr lang="en-US" sz="1800" i="1" dirty="0" smtClean="0">
                <a:cs typeface="Calibri" panose="020F0502020204030204" pitchFamily="34" charset="0"/>
              </a:rPr>
              <a:t>)</a:t>
            </a:r>
          </a:p>
          <a:p>
            <a:pPr marL="0" indent="0">
              <a:buNone/>
            </a:pPr>
            <a:r>
              <a:rPr lang="en-US" sz="1800" b="1" dirty="0" err="1">
                <a:cs typeface="Calibri" panose="020F0502020204030204" pitchFamily="34" charset="0"/>
              </a:rPr>
              <a:t>Etape</a:t>
            </a:r>
            <a:r>
              <a:rPr lang="en-US" sz="1800" b="1" dirty="0">
                <a:cs typeface="Calibri" panose="020F0502020204030204" pitchFamily="34" charset="0"/>
              </a:rPr>
              <a:t> </a:t>
            </a:r>
            <a:r>
              <a:rPr lang="en-US" sz="1800" b="1" dirty="0" smtClean="0">
                <a:cs typeface="Calibri" panose="020F0502020204030204" pitchFamily="34" charset="0"/>
              </a:rPr>
              <a:t>2- 1951: </a:t>
            </a:r>
          </a:p>
          <a:p>
            <a:pPr lvl="1"/>
            <a:r>
              <a:rPr lang="en-US" sz="1800" b="1" dirty="0" smtClean="0">
                <a:cs typeface="Calibri" panose="020F0502020204030204" pitchFamily="34" charset="0"/>
              </a:rPr>
              <a:t>1951</a:t>
            </a:r>
            <a:r>
              <a:rPr lang="en-US" sz="1800" dirty="0" smtClean="0">
                <a:cs typeface="Calibri" panose="020F0502020204030204" pitchFamily="34" charset="0"/>
              </a:rPr>
              <a:t> Le </a:t>
            </a:r>
            <a:r>
              <a:rPr lang="en-US" sz="1800" dirty="0" err="1" smtClean="0">
                <a:cs typeface="Calibri" panose="020F0502020204030204" pitchFamily="34" charset="0"/>
              </a:rPr>
              <a:t>texte</a:t>
            </a:r>
            <a:r>
              <a:rPr lang="en-US" sz="1800" dirty="0" smtClean="0">
                <a:cs typeface="Calibri" panose="020F0502020204030204" pitchFamily="34" charset="0"/>
              </a:rPr>
              <a:t> </a:t>
            </a:r>
            <a:r>
              <a:rPr lang="en-US" sz="1800" dirty="0">
                <a:cs typeface="Calibri" panose="020F0502020204030204" pitchFamily="34" charset="0"/>
              </a:rPr>
              <a:t>original </a:t>
            </a:r>
            <a:r>
              <a:rPr lang="en-US" sz="1800" dirty="0" smtClean="0">
                <a:cs typeface="Calibri" panose="020F0502020204030204" pitchFamily="34" charset="0"/>
              </a:rPr>
              <a:t>de la CIPV </a:t>
            </a:r>
            <a:r>
              <a:rPr lang="en-US" sz="1800" dirty="0" err="1" smtClean="0">
                <a:cs typeface="Calibri" panose="020F0502020204030204" pitchFamily="34" charset="0"/>
              </a:rPr>
              <a:t>est</a:t>
            </a:r>
            <a:r>
              <a:rPr lang="en-US" sz="1800" dirty="0" smtClean="0">
                <a:cs typeface="Calibri" panose="020F0502020204030204" pitchFamily="34" charset="0"/>
              </a:rPr>
              <a:t> </a:t>
            </a:r>
            <a:r>
              <a:rPr lang="en-US" sz="1800" dirty="0" err="1" smtClean="0">
                <a:cs typeface="Calibri" panose="020F0502020204030204" pitchFamily="34" charset="0"/>
              </a:rPr>
              <a:t>adopté</a:t>
            </a:r>
            <a:endParaRPr lang="en-US" sz="1800" dirty="0" smtClean="0">
              <a:cs typeface="Calibri" panose="020F0502020204030204" pitchFamily="34" charset="0"/>
            </a:endParaRPr>
          </a:p>
          <a:p>
            <a:pPr lvl="1"/>
            <a:r>
              <a:rPr lang="en-US" sz="1800" b="1" dirty="0" smtClean="0">
                <a:cs typeface="Calibri" panose="020F0502020204030204" pitchFamily="34" charset="0"/>
              </a:rPr>
              <a:t>3 Avril 1952 </a:t>
            </a:r>
            <a:r>
              <a:rPr lang="fr-FR" sz="1800" dirty="0" smtClean="0">
                <a:cs typeface="Calibri" panose="020F0502020204030204" pitchFamily="34" charset="0"/>
              </a:rPr>
              <a:t>L'accord </a:t>
            </a:r>
            <a:r>
              <a:rPr lang="fr-FR" sz="1800" dirty="0">
                <a:cs typeface="Calibri" panose="020F0502020204030204" pitchFamily="34" charset="0"/>
              </a:rPr>
              <a:t>phytosanitaire est entré en </a:t>
            </a:r>
            <a:r>
              <a:rPr lang="fr-FR" sz="1800" dirty="0" smtClean="0">
                <a:cs typeface="Calibri" panose="020F0502020204030204" pitchFamily="34" charset="0"/>
              </a:rPr>
              <a:t>vigueur</a:t>
            </a:r>
            <a:endParaRPr lang="en-US" sz="1800" b="1" dirty="0" smtClean="0">
              <a:cs typeface="Calibri" panose="020F0502020204030204" pitchFamily="34" charset="0"/>
            </a:endParaRPr>
          </a:p>
          <a:p>
            <a:pPr marL="0" indent="0">
              <a:buNone/>
            </a:pPr>
            <a:r>
              <a:rPr lang="en-US" sz="1800" b="1" dirty="0" err="1">
                <a:cs typeface="Calibri" panose="020F0502020204030204" pitchFamily="34" charset="0"/>
              </a:rPr>
              <a:t>Etape</a:t>
            </a:r>
            <a:r>
              <a:rPr lang="en-US" sz="1800" b="1" dirty="0">
                <a:cs typeface="Calibri" panose="020F0502020204030204" pitchFamily="34" charset="0"/>
              </a:rPr>
              <a:t> </a:t>
            </a:r>
            <a:r>
              <a:rPr lang="en-US" sz="1800" b="1" dirty="0" smtClean="0">
                <a:cs typeface="Calibri" panose="020F0502020204030204" pitchFamily="34" charset="0"/>
              </a:rPr>
              <a:t>3- 1979: </a:t>
            </a:r>
            <a:r>
              <a:rPr lang="en-US" sz="1800" b="1" dirty="0" err="1" smtClean="0">
                <a:cs typeface="Calibri" panose="020F0502020204030204" pitchFamily="34" charset="0"/>
              </a:rPr>
              <a:t>Texte</a:t>
            </a:r>
            <a:r>
              <a:rPr lang="en-US" sz="1800" b="1" dirty="0" smtClean="0">
                <a:cs typeface="Calibri" panose="020F0502020204030204" pitchFamily="34" charset="0"/>
              </a:rPr>
              <a:t> </a:t>
            </a:r>
            <a:r>
              <a:rPr lang="en-US" sz="1800" b="1" dirty="0" err="1" smtClean="0">
                <a:cs typeface="Calibri" panose="020F0502020204030204" pitchFamily="34" charset="0"/>
              </a:rPr>
              <a:t>revisé</a:t>
            </a:r>
            <a:r>
              <a:rPr lang="en-US" sz="1800" b="1" dirty="0" smtClean="0">
                <a:cs typeface="Calibri" panose="020F0502020204030204" pitchFamily="34" charset="0"/>
              </a:rPr>
              <a:t> de la CIPV</a:t>
            </a:r>
            <a:r>
              <a:rPr lang="en-US" sz="1800" dirty="0" smtClean="0">
                <a:cs typeface="Calibri" panose="020F0502020204030204" pitchFamily="34" charset="0"/>
              </a:rPr>
              <a:t>: </a:t>
            </a:r>
          </a:p>
          <a:p>
            <a:pPr lvl="1"/>
            <a:r>
              <a:rPr lang="fr-FR" sz="1800" dirty="0">
                <a:cs typeface="Calibri" panose="020F0502020204030204" pitchFamily="34" charset="0"/>
              </a:rPr>
              <a:t>Premiers amendements conduisant au programme normatif </a:t>
            </a:r>
            <a:r>
              <a:rPr lang="fr-FR" sz="1800" dirty="0" smtClean="0">
                <a:cs typeface="Calibri" panose="020F0502020204030204" pitchFamily="34" charset="0"/>
              </a:rPr>
              <a:t>et</a:t>
            </a:r>
          </a:p>
          <a:p>
            <a:pPr lvl="1"/>
            <a:r>
              <a:rPr lang="en-US" sz="1800" b="1" dirty="0" smtClean="0">
                <a:cs typeface="Calibri" panose="020F0502020204030204" pitchFamily="34" charset="0"/>
              </a:rPr>
              <a:t>1992</a:t>
            </a:r>
            <a:r>
              <a:rPr lang="en-US" sz="1800" dirty="0" smtClean="0">
                <a:cs typeface="Calibri" panose="020F0502020204030204" pitchFamily="34" charset="0"/>
              </a:rPr>
              <a:t> </a:t>
            </a:r>
            <a:r>
              <a:rPr lang="en-US" sz="1800" dirty="0" err="1" smtClean="0">
                <a:cs typeface="Calibri" panose="020F0502020204030204" pitchFamily="34" charset="0"/>
              </a:rPr>
              <a:t>Etablissement</a:t>
            </a:r>
            <a:r>
              <a:rPr lang="en-US" sz="1800" dirty="0" smtClean="0">
                <a:cs typeface="Calibri" panose="020F0502020204030204" pitchFamily="34" charset="0"/>
              </a:rPr>
              <a:t> du </a:t>
            </a:r>
            <a:r>
              <a:rPr lang="en-US" sz="1800" dirty="0" err="1" smtClean="0">
                <a:cs typeface="Calibri" panose="020F0502020204030204" pitchFamily="34" charset="0"/>
              </a:rPr>
              <a:t>Secrétariat</a:t>
            </a:r>
            <a:r>
              <a:rPr lang="en-US" sz="1800" dirty="0" smtClean="0">
                <a:cs typeface="Calibri" panose="020F0502020204030204" pitchFamily="34" charset="0"/>
              </a:rPr>
              <a:t> de la CIPV </a:t>
            </a:r>
          </a:p>
          <a:p>
            <a:pPr lvl="1"/>
            <a:r>
              <a:rPr lang="en-US" sz="1800" b="1" dirty="0" smtClean="0">
                <a:cs typeface="Calibri" panose="020F0502020204030204" pitchFamily="34" charset="0"/>
              </a:rPr>
              <a:t>1995: </a:t>
            </a:r>
            <a:r>
              <a:rPr lang="fr-FR" sz="1800" dirty="0" smtClean="0">
                <a:cs typeface="Calibri" panose="020F0502020204030204" pitchFamily="34" charset="0"/>
              </a:rPr>
              <a:t>Reconnue </a:t>
            </a:r>
            <a:r>
              <a:rPr lang="fr-FR" sz="1800" dirty="0">
                <a:cs typeface="Calibri" panose="020F0502020204030204" pitchFamily="34" charset="0"/>
              </a:rPr>
              <a:t>par l'Accord SPS de l'OMC comme organisme de normalisation pour la santé des végétaux</a:t>
            </a:r>
            <a:r>
              <a:rPr lang="en-US" sz="1800" dirty="0" smtClean="0">
                <a:cs typeface="Calibri" panose="020F0502020204030204" pitchFamily="34" charset="0"/>
              </a:rPr>
              <a:t>.</a:t>
            </a:r>
          </a:p>
          <a:p>
            <a:pPr marL="0" indent="0">
              <a:buNone/>
            </a:pPr>
            <a:r>
              <a:rPr lang="en-GB" sz="1800" b="1" dirty="0" err="1" smtClean="0">
                <a:cs typeface="Calibri" panose="020F0502020204030204" pitchFamily="34" charset="0"/>
              </a:rPr>
              <a:t>Etape</a:t>
            </a:r>
            <a:r>
              <a:rPr lang="en-GB" sz="1800" b="1" dirty="0" smtClean="0">
                <a:cs typeface="Calibri" panose="020F0502020204030204" pitchFamily="34" charset="0"/>
              </a:rPr>
              <a:t> 4- 1997: </a:t>
            </a:r>
            <a:r>
              <a:rPr lang="fr-FR" sz="1800" b="1" dirty="0">
                <a:cs typeface="Calibri" panose="020F0502020204030204" pitchFamily="34" charset="0"/>
              </a:rPr>
              <a:t>Révisions ultérieures de la CIPV</a:t>
            </a:r>
            <a:endParaRPr lang="en-US" sz="1800" b="1" dirty="0" smtClean="0">
              <a:cs typeface="Calibri" panose="020F0502020204030204" pitchFamily="34" charset="0"/>
            </a:endParaRPr>
          </a:p>
          <a:p>
            <a:pPr lvl="1"/>
            <a:r>
              <a:rPr lang="it-IT" sz="1800" b="1" dirty="0" smtClean="0">
                <a:cs typeface="Calibri" panose="020F0502020204030204" pitchFamily="34" charset="0"/>
              </a:rPr>
              <a:t>1997: </a:t>
            </a:r>
            <a:r>
              <a:rPr lang="fr-FR" sz="1800" dirty="0">
                <a:cs typeface="Calibri" panose="020F0502020204030204" pitchFamily="34" charset="0"/>
              </a:rPr>
              <a:t>La Conférence de la FAO a adopté le nouveau texte révisé de la CIPV et établi la </a:t>
            </a:r>
            <a:r>
              <a:rPr lang="fr-FR" sz="1800" dirty="0" smtClean="0">
                <a:cs typeface="Calibri" panose="020F0502020204030204" pitchFamily="34" charset="0"/>
              </a:rPr>
              <a:t>Commission intérimaire des Mesures Phytosanitaires (CIMP)</a:t>
            </a:r>
            <a:r>
              <a:rPr lang="it-IT" sz="1800" dirty="0" smtClean="0">
                <a:latin typeface="Calibri" panose="020F0502020204030204" pitchFamily="34" charset="0"/>
                <a:cs typeface="Calibri" panose="020F0502020204030204" pitchFamily="34" charset="0"/>
              </a:rPr>
              <a:t>.</a:t>
            </a:r>
          </a:p>
          <a:p>
            <a:pPr lvl="1"/>
            <a:r>
              <a:rPr lang="it-IT" sz="1800" b="1" dirty="0" smtClean="0">
                <a:latin typeface="Calibri" panose="020F0502020204030204" pitchFamily="34" charset="0"/>
                <a:cs typeface="Calibri" panose="020F0502020204030204" pitchFamily="34" charset="0"/>
              </a:rPr>
              <a:t>2015</a:t>
            </a:r>
            <a:r>
              <a:rPr lang="it-IT" sz="1800" dirty="0" smtClean="0">
                <a:latin typeface="Calibri" panose="020F0502020204030204" pitchFamily="34" charset="0"/>
                <a:cs typeface="Calibri" panose="020F0502020204030204" pitchFamily="34" charset="0"/>
              </a:rPr>
              <a:t>: </a:t>
            </a:r>
            <a:r>
              <a:rPr lang="fr-FR" sz="1800" dirty="0">
                <a:latin typeface="Calibri" panose="020F0502020204030204" pitchFamily="34" charset="0"/>
                <a:cs typeface="Calibri" panose="020F0502020204030204" pitchFamily="34" charset="0"/>
              </a:rPr>
              <a:t>Le CBD a reconnu </a:t>
            </a:r>
            <a:r>
              <a:rPr lang="fr-FR" sz="1800" dirty="0" smtClean="0">
                <a:latin typeface="Calibri" panose="020F0502020204030204" pitchFamily="34" charset="0"/>
                <a:cs typeface="Calibri" panose="020F0502020204030204" pitchFamily="34" charset="0"/>
              </a:rPr>
              <a:t>la CIPV </a:t>
            </a:r>
            <a:r>
              <a:rPr lang="fr-FR" sz="1800" dirty="0">
                <a:latin typeface="Calibri" panose="020F0502020204030204" pitchFamily="34" charset="0"/>
                <a:cs typeface="Calibri" panose="020F0502020204030204" pitchFamily="34" charset="0"/>
              </a:rPr>
              <a:t>comme le seul organisme de normalisation phytosanitaire</a:t>
            </a:r>
            <a:r>
              <a:rPr lang="it-IT" sz="1800" dirty="0" smtClean="0">
                <a:latin typeface="Calibri" panose="020F0502020204030204" pitchFamily="34" charset="0"/>
                <a:cs typeface="Calibri" panose="020F0502020204030204" pitchFamily="34" charset="0"/>
              </a:rPr>
              <a:t> </a:t>
            </a:r>
          </a:p>
          <a:p>
            <a:pPr lvl="1"/>
            <a:r>
              <a:rPr lang="it-IT" sz="1800" b="1" dirty="0" smtClean="0">
                <a:latin typeface="Calibri" panose="020F0502020204030204" pitchFamily="34" charset="0"/>
                <a:cs typeface="Calibri" panose="020F0502020204030204" pitchFamily="34" charset="0"/>
              </a:rPr>
              <a:t>2018</a:t>
            </a:r>
            <a:r>
              <a:rPr lang="it-IT" sz="1800" dirty="0" smtClean="0">
                <a:latin typeface="Calibri" panose="020F0502020204030204" pitchFamily="34" charset="0"/>
                <a:cs typeface="Calibri" panose="020F0502020204030204" pitchFamily="34" charset="0"/>
              </a:rPr>
              <a:t>: L’AG des Nations Unies proclame 2020 comme AISV.</a:t>
            </a:r>
          </a:p>
        </p:txBody>
      </p:sp>
      <p:sp>
        <p:nvSpPr>
          <p:cNvPr id="7" name="Content Placeholder 2"/>
          <p:cNvSpPr txBox="1">
            <a:spLocks/>
          </p:cNvSpPr>
          <p:nvPr/>
        </p:nvSpPr>
        <p:spPr>
          <a:xfrm>
            <a:off x="200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2"/>
          <a:stretch>
            <a:fillRect/>
          </a:stretch>
        </p:blipFill>
        <p:spPr>
          <a:xfrm rot="5400000">
            <a:off x="-2132434" y="3261675"/>
            <a:ext cx="5320008" cy="657546"/>
          </a:xfrm>
          <a:prstGeom prst="rect">
            <a:avLst/>
          </a:prstGeom>
        </p:spPr>
      </p:pic>
    </p:spTree>
    <p:extLst>
      <p:ext uri="{BB962C8B-B14F-4D97-AF65-F5344CB8AC3E}">
        <p14:creationId xmlns:p14="http://schemas.microsoft.com/office/powerpoint/2010/main" val="12693032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1.2 Vision, mission et </a:t>
            </a:r>
            <a:r>
              <a:rPr lang="en-GB" sz="35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objectifs</a:t>
            </a:r>
            <a:endParaRPr lang="en-US"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8129" y="1514235"/>
            <a:ext cx="8854633" cy="48171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4">
            <a:extLst>
              <a:ext uri="{FF2B5EF4-FFF2-40B4-BE49-F238E27FC236}">
                <a16:creationId xmlns="" xmlns:a16="http://schemas.microsoft.com/office/drawing/2014/main" id="{C8F1D4F1-7098-4672-86FA-6EE4BE7CE276}"/>
              </a:ext>
            </a:extLst>
          </p:cNvPr>
          <p:cNvSpPr txBox="1">
            <a:spLocks/>
          </p:cNvSpPr>
          <p:nvPr/>
        </p:nvSpPr>
        <p:spPr>
          <a:xfrm>
            <a:off x="168129" y="1531339"/>
            <a:ext cx="8647625" cy="1743033"/>
          </a:xfrm>
          <a:prstGeom prst="rect">
            <a:avLst/>
          </a:prstGeom>
        </p:spPr>
        <p:txBody>
          <a:bodyPr/>
          <a:lstStyle>
            <a:lvl1pPr marL="0" marR="0" indent="0" algn="l" defTabSz="914400" rtl="0" eaLnBrk="1" fontAlgn="auto" latinLnBrk="0" hangingPunct="1">
              <a:lnSpc>
                <a:spcPct val="100000"/>
              </a:lnSpc>
              <a:spcBef>
                <a:spcPts val="1000"/>
              </a:spcBef>
              <a:spcAft>
                <a:spcPts val="130"/>
              </a:spcAft>
              <a:buClr>
                <a:srgbClr val="4A7665"/>
              </a:buClr>
              <a:buSzPct val="99000"/>
              <a:buFont typeface="Arial" panose="020B0604020202020204" pitchFamily="34" charset="0"/>
              <a:buNone/>
              <a:tabLst/>
              <a:defRPr sz="1600" b="0" i="0" u="none" strike="noStrike" cap="none" spc="0" baseline="0">
                <a:ln>
                  <a:noFill/>
                </a:ln>
                <a:solidFill>
                  <a:schemeClr val="tx1"/>
                </a:solidFill>
                <a:uFillTx/>
                <a:latin typeface="+mn-lt"/>
                <a:ea typeface="+mn-ea"/>
                <a:cs typeface="+mn-cs"/>
                <a:sym typeface="Calibri"/>
              </a:defRPr>
            </a:lvl1pPr>
            <a:lvl2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2pPr>
            <a:lvl3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3pPr>
            <a:lvl4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4pPr>
            <a:lvl5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5pPr>
            <a:lvl6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6pPr>
            <a:lvl7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7pPr>
            <a:lvl8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8pPr>
            <a:lvl9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9pPr>
          </a:lstStyle>
          <a:p>
            <a:pPr marL="214313" indent="-214313" algn="just">
              <a:buFont typeface="Arial" panose="020B0604020202020204" pitchFamily="34" charset="0"/>
              <a:buChar char="•"/>
            </a:pPr>
            <a:r>
              <a:rPr lang="en-US" sz="1800" b="1" dirty="0" smtClean="0">
                <a:latin typeface="Calibri (Body)"/>
              </a:rPr>
              <a:t>La mission de la CIPV: </a:t>
            </a:r>
            <a:r>
              <a:rPr lang="fr-FR" sz="1800" dirty="0">
                <a:latin typeface="Calibri (Body)"/>
              </a:rPr>
              <a:t>Protéger les ressources végétales mondiales et faciliter un commerce sûr</a:t>
            </a:r>
            <a:r>
              <a:rPr lang="en-GB" sz="1800" dirty="0" smtClean="0">
                <a:latin typeface="Calibri (Body)"/>
              </a:rPr>
              <a:t>.</a:t>
            </a:r>
            <a:endParaRPr lang="en-US" sz="1800" b="1" dirty="0">
              <a:latin typeface="Calibri (Body)"/>
            </a:endParaRPr>
          </a:p>
          <a:p>
            <a:pPr marL="214313" indent="-214313" algn="just">
              <a:buFont typeface="Arial" panose="020B0604020202020204" pitchFamily="34" charset="0"/>
              <a:buChar char="•"/>
            </a:pPr>
            <a:r>
              <a:rPr lang="en-US" sz="1800" b="1" dirty="0" smtClean="0">
                <a:latin typeface="Calibri (Body)"/>
              </a:rPr>
              <a:t>La vision de la CIPV: </a:t>
            </a:r>
            <a:r>
              <a:rPr lang="fr-FR" sz="1800" dirty="0">
                <a:latin typeface="Calibri (Body)"/>
              </a:rPr>
              <a:t>La propagation des </a:t>
            </a:r>
            <a:r>
              <a:rPr lang="fr-FR" sz="1800" dirty="0" err="1">
                <a:latin typeface="Calibri (Body)"/>
              </a:rPr>
              <a:t>phytoravageurs</a:t>
            </a:r>
            <a:r>
              <a:rPr lang="fr-FR" sz="1800" dirty="0">
                <a:latin typeface="Calibri (Body)"/>
              </a:rPr>
              <a:t> est minimisée et leurs impacts dans les pays sont gérés efficacement</a:t>
            </a:r>
            <a:r>
              <a:rPr lang="en-GB" sz="1800" dirty="0" smtClean="0">
                <a:latin typeface="Calibri (Body)"/>
              </a:rPr>
              <a:t>.</a:t>
            </a:r>
            <a:endParaRPr lang="en-GB" sz="1800" b="1" dirty="0">
              <a:latin typeface="Calibri (Body)"/>
            </a:endParaRPr>
          </a:p>
          <a:p>
            <a:pPr marL="214313" indent="-214313" algn="just">
              <a:buFont typeface="Arial" panose="020B0604020202020204" pitchFamily="34" charset="0"/>
              <a:buChar char="•"/>
            </a:pPr>
            <a:r>
              <a:rPr lang="en-GB" sz="1800" b="1" dirty="0" err="1" smtClean="0">
                <a:latin typeface="Calibri (Body)"/>
              </a:rPr>
              <a:t>L’objectif</a:t>
            </a:r>
            <a:r>
              <a:rPr lang="en-GB" sz="1800" b="1" dirty="0" smtClean="0">
                <a:latin typeface="Calibri (Body)"/>
              </a:rPr>
              <a:t> de la CIPV: </a:t>
            </a:r>
            <a:r>
              <a:rPr lang="fr-FR" sz="1800" dirty="0">
                <a:latin typeface="Calibri (Body)"/>
              </a:rPr>
              <a:t>Tous les pays ont la capacité de mettre en œuvre des mesures harmonisées pour réduire la propagation des ravageurs et minimiser l'impact des ravageurs sur la sécurité alimentaire, le commerce, la croissance économique et l'environnement</a:t>
            </a:r>
            <a:r>
              <a:rPr lang="en-GB" sz="1800" dirty="0" smtClean="0">
                <a:latin typeface="Calibri (Body)"/>
              </a:rPr>
              <a:t>.</a:t>
            </a:r>
            <a:endParaRPr lang="en-GB" sz="1800" dirty="0">
              <a:latin typeface="Calibri (Body)"/>
            </a:endParaRPr>
          </a:p>
        </p:txBody>
      </p:sp>
      <p:pic>
        <p:nvPicPr>
          <p:cNvPr id="7" name="Picture 6"/>
          <p:cNvPicPr>
            <a:picLocks noChangeAspect="1"/>
          </p:cNvPicPr>
          <p:nvPr/>
        </p:nvPicPr>
        <p:blipFill rotWithShape="1">
          <a:blip r:embed="rId2"/>
          <a:srcRect b="14041"/>
          <a:stretch/>
        </p:blipFill>
        <p:spPr>
          <a:xfrm>
            <a:off x="492229" y="5607876"/>
            <a:ext cx="4898767" cy="714947"/>
          </a:xfrm>
          <a:prstGeom prst="rect">
            <a:avLst/>
          </a:prstGeom>
        </p:spPr>
      </p:pic>
      <p:pic>
        <p:nvPicPr>
          <p:cNvPr id="9" name="Picture 4" descr="World Forestry Congress | Food and Agriculture Organization of the United  Nation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317" t="8881" r="3133" b="18984"/>
          <a:stretch/>
        </p:blipFill>
        <p:spPr bwMode="auto">
          <a:xfrm>
            <a:off x="2129048" y="4202045"/>
            <a:ext cx="1480800" cy="9173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100253" y="4477289"/>
            <a:ext cx="1509595" cy="430887"/>
          </a:xfrm>
          <a:prstGeom prst="rect">
            <a:avLst/>
          </a:prstGeom>
          <a:noFill/>
        </p:spPr>
        <p:txBody>
          <a:bodyPr wrap="square" rtlCol="0">
            <a:spAutoFit/>
          </a:bodyPr>
          <a:lstStyle/>
          <a:p>
            <a:pPr algn="ctr"/>
            <a:r>
              <a:rPr lang="en-GB" sz="1100" b="1" i="1" dirty="0" err="1" smtClean="0">
                <a:solidFill>
                  <a:schemeClr val="bg1">
                    <a:lumMod val="95000"/>
                  </a:schemeClr>
                </a:solidFill>
                <a:effectLst>
                  <a:outerShdw blurRad="38100" dist="38100" dir="2700000" algn="tl">
                    <a:srgbClr val="000000">
                      <a:alpha val="43137"/>
                    </a:srgbClr>
                  </a:outerShdw>
                </a:effectLst>
              </a:rPr>
              <a:t>Protéger</a:t>
            </a:r>
            <a:r>
              <a:rPr lang="en-GB" sz="1100" b="1" i="1" dirty="0" smtClean="0">
                <a:solidFill>
                  <a:schemeClr val="bg1">
                    <a:lumMod val="95000"/>
                  </a:schemeClr>
                </a:solidFill>
                <a:effectLst>
                  <a:outerShdw blurRad="38100" dist="38100" dir="2700000" algn="tl">
                    <a:srgbClr val="000000">
                      <a:alpha val="43137"/>
                    </a:srgbClr>
                  </a:outerShdw>
                </a:effectLst>
              </a:rPr>
              <a:t> les </a:t>
            </a:r>
            <a:r>
              <a:rPr lang="en-GB" sz="1100" b="1" i="1" dirty="0" err="1" smtClean="0">
                <a:solidFill>
                  <a:schemeClr val="bg1">
                    <a:lumMod val="95000"/>
                  </a:schemeClr>
                </a:solidFill>
                <a:effectLst>
                  <a:outerShdw blurRad="38100" dist="38100" dir="2700000" algn="tl">
                    <a:srgbClr val="000000">
                      <a:alpha val="43137"/>
                    </a:srgbClr>
                  </a:outerShdw>
                </a:effectLst>
              </a:rPr>
              <a:t>forêts</a:t>
            </a:r>
            <a:r>
              <a:rPr lang="en-GB" sz="1100" b="1" i="1" dirty="0" smtClean="0">
                <a:solidFill>
                  <a:schemeClr val="bg1">
                    <a:lumMod val="95000"/>
                  </a:schemeClr>
                </a:solidFill>
                <a:effectLst>
                  <a:outerShdw blurRad="38100" dist="38100" dir="2700000" algn="tl">
                    <a:srgbClr val="000000">
                      <a:alpha val="43137"/>
                    </a:srgbClr>
                  </a:outerShdw>
                </a:effectLst>
              </a:rPr>
              <a:t> et </a:t>
            </a:r>
            <a:r>
              <a:rPr lang="en-GB" sz="1100" b="1" i="1" dirty="0" err="1" smtClean="0">
                <a:solidFill>
                  <a:schemeClr val="bg1">
                    <a:lumMod val="95000"/>
                  </a:schemeClr>
                </a:solidFill>
                <a:effectLst>
                  <a:outerShdw blurRad="38100" dist="38100" dir="2700000" algn="tl">
                    <a:srgbClr val="000000">
                      <a:alpha val="43137"/>
                    </a:srgbClr>
                  </a:outerShdw>
                </a:effectLst>
              </a:rPr>
              <a:t>l’Environnement</a:t>
            </a:r>
            <a:endParaRPr lang="en-US" sz="1100" b="1" i="1" dirty="0">
              <a:solidFill>
                <a:schemeClr val="bg1">
                  <a:lumMod val="95000"/>
                </a:schemeClr>
              </a:solidFill>
              <a:effectLst>
                <a:outerShdw blurRad="38100" dist="38100" dir="2700000" algn="tl">
                  <a:srgbClr val="000000">
                    <a:alpha val="43137"/>
                  </a:srgbClr>
                </a:outerShdw>
              </a:effectLst>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732" y="4244550"/>
            <a:ext cx="1381489" cy="9209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375138" y="4437976"/>
            <a:ext cx="1642860" cy="600164"/>
          </a:xfrm>
          <a:prstGeom prst="rect">
            <a:avLst/>
          </a:prstGeom>
          <a:noFill/>
        </p:spPr>
        <p:txBody>
          <a:bodyPr wrap="square" rtlCol="0">
            <a:spAutoFit/>
          </a:bodyPr>
          <a:lstStyle/>
          <a:p>
            <a:pPr algn="ctr"/>
            <a:r>
              <a:rPr lang="en-GB" sz="1100" b="1" i="1" dirty="0" err="1" smtClean="0">
                <a:solidFill>
                  <a:schemeClr val="bg1">
                    <a:lumMod val="95000"/>
                  </a:schemeClr>
                </a:solidFill>
                <a:effectLst>
                  <a:outerShdw blurRad="38100" dist="38100" dir="2700000" algn="tl">
                    <a:srgbClr val="000000">
                      <a:alpha val="43137"/>
                    </a:srgbClr>
                  </a:outerShdw>
                </a:effectLst>
              </a:rPr>
              <a:t>Améliorer</a:t>
            </a:r>
            <a:r>
              <a:rPr lang="en-GB" sz="1100" b="1" i="1" dirty="0" smtClean="0">
                <a:solidFill>
                  <a:schemeClr val="bg1">
                    <a:lumMod val="95000"/>
                  </a:schemeClr>
                </a:solidFill>
                <a:effectLst>
                  <a:outerShdw blurRad="38100" dist="38100" dir="2700000" algn="tl">
                    <a:srgbClr val="000000">
                      <a:alpha val="43137"/>
                    </a:srgbClr>
                  </a:outerShdw>
                </a:effectLst>
              </a:rPr>
              <a:t> la </a:t>
            </a:r>
            <a:r>
              <a:rPr lang="en-GB" sz="1100" b="1" i="1" dirty="0" err="1" smtClean="0">
                <a:solidFill>
                  <a:schemeClr val="bg1">
                    <a:lumMod val="95000"/>
                  </a:schemeClr>
                </a:solidFill>
                <a:effectLst>
                  <a:outerShdw blurRad="38100" dist="38100" dir="2700000" algn="tl">
                    <a:srgbClr val="000000">
                      <a:alpha val="43137"/>
                    </a:srgbClr>
                  </a:outerShdw>
                </a:effectLst>
              </a:rPr>
              <a:t>sécurité</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alimentaire</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mondiale</a:t>
            </a:r>
            <a:r>
              <a:rPr lang="en-GB" sz="1100" b="1" i="1" dirty="0" smtClean="0">
                <a:solidFill>
                  <a:schemeClr val="bg1">
                    <a:lumMod val="95000"/>
                  </a:schemeClr>
                </a:solidFill>
                <a:effectLst>
                  <a:outerShdw blurRad="38100" dist="38100" dir="2700000" algn="tl">
                    <a:srgbClr val="000000">
                      <a:alpha val="43137"/>
                    </a:srgbClr>
                  </a:outerShdw>
                </a:effectLst>
              </a:rPr>
              <a:t> et augmenter</a:t>
            </a:r>
            <a:endParaRPr lang="en-US" sz="1100" b="1" i="1" dirty="0">
              <a:solidFill>
                <a:schemeClr val="bg1">
                  <a:lumMod val="95000"/>
                </a:schemeClr>
              </a:solidFill>
              <a:effectLst>
                <a:outerShdw blurRad="38100" dist="38100" dir="2700000" algn="tl">
                  <a:srgbClr val="000000">
                    <a:alpha val="43137"/>
                  </a:srgbClr>
                </a:outerShdw>
              </a:effectLst>
            </a:endParaRPr>
          </a:p>
        </p:txBody>
      </p:sp>
      <p:pic>
        <p:nvPicPr>
          <p:cNvPr id="13" name="Picture 2" descr="FAO - News Article: A floating threat: sea containers spread pests and  diseases"/>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colorTemperature colorTemp="7116"/>
                    </a14:imgEffect>
                    <a14:imgEffect>
                      <a14:saturation sat="289000"/>
                    </a14:imgEffect>
                  </a14:imgLayer>
                </a14:imgProps>
              </a:ext>
              <a:ext uri="{28A0092B-C50C-407E-A947-70E740481C1C}">
                <a14:useLocalDpi xmlns:a14="http://schemas.microsoft.com/office/drawing/2010/main" val="0"/>
              </a:ext>
            </a:extLst>
          </a:blip>
          <a:srcRect t="21046" r="7962"/>
          <a:stretch/>
        </p:blipFill>
        <p:spPr bwMode="auto">
          <a:xfrm>
            <a:off x="3854435" y="4188772"/>
            <a:ext cx="1435129" cy="9242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877880" y="4268698"/>
            <a:ext cx="1571363" cy="938719"/>
          </a:xfrm>
          <a:prstGeom prst="rect">
            <a:avLst/>
          </a:prstGeom>
          <a:noFill/>
        </p:spPr>
        <p:txBody>
          <a:bodyPr wrap="square" rtlCol="0">
            <a:spAutoFit/>
          </a:bodyPr>
          <a:lstStyle/>
          <a:p>
            <a:pPr algn="ctr"/>
            <a:r>
              <a:rPr lang="en-GB" sz="1100" b="1" i="1" dirty="0" err="1" smtClean="0">
                <a:solidFill>
                  <a:schemeClr val="bg1">
                    <a:lumMod val="95000"/>
                  </a:schemeClr>
                </a:solidFill>
                <a:effectLst>
                  <a:outerShdw blurRad="38100" dist="38100" dir="2700000" algn="tl">
                    <a:srgbClr val="000000">
                      <a:alpha val="43137"/>
                    </a:srgbClr>
                  </a:outerShdw>
                </a:effectLst>
              </a:rPr>
              <a:t>Faciliter</a:t>
            </a:r>
            <a:r>
              <a:rPr lang="en-GB" sz="1100" b="1" i="1" dirty="0" smtClean="0">
                <a:solidFill>
                  <a:schemeClr val="bg1">
                    <a:lumMod val="95000"/>
                  </a:schemeClr>
                </a:solidFill>
                <a:effectLst>
                  <a:outerShdw blurRad="38100" dist="38100" dir="2700000" algn="tl">
                    <a:srgbClr val="000000">
                      <a:alpha val="43137"/>
                    </a:srgbClr>
                  </a:outerShdw>
                </a:effectLst>
              </a:rPr>
              <a:t> le </a:t>
            </a:r>
            <a:r>
              <a:rPr lang="en-GB" sz="1100" b="1" i="1" dirty="0" err="1" smtClean="0">
                <a:solidFill>
                  <a:schemeClr val="bg1">
                    <a:lumMod val="95000"/>
                  </a:schemeClr>
                </a:solidFill>
                <a:effectLst>
                  <a:outerShdw blurRad="38100" dist="38100" dir="2700000" algn="tl">
                    <a:srgbClr val="000000">
                      <a:alpha val="43137"/>
                    </a:srgbClr>
                  </a:outerShdw>
                </a:effectLst>
              </a:rPr>
              <a:t>développement</a:t>
            </a:r>
            <a:r>
              <a:rPr lang="en-GB" sz="1100" b="1" i="1" dirty="0" smtClean="0">
                <a:solidFill>
                  <a:schemeClr val="bg1">
                    <a:lumMod val="95000"/>
                  </a:schemeClr>
                </a:solidFill>
                <a:effectLst>
                  <a:outerShdw blurRad="38100" dist="38100" dir="2700000" algn="tl">
                    <a:srgbClr val="000000">
                      <a:alpha val="43137"/>
                    </a:srgbClr>
                  </a:outerShdw>
                </a:effectLst>
              </a:rPr>
              <a:t> du commerce et la </a:t>
            </a:r>
            <a:r>
              <a:rPr lang="en-GB" sz="1100" b="1" i="1" dirty="0" err="1" smtClean="0">
                <a:solidFill>
                  <a:schemeClr val="bg1">
                    <a:lumMod val="95000"/>
                  </a:schemeClr>
                </a:solidFill>
                <a:effectLst>
                  <a:outerShdw blurRad="38100" dist="38100" dir="2700000" algn="tl">
                    <a:srgbClr val="000000">
                      <a:alpha val="43137"/>
                    </a:srgbClr>
                  </a:outerShdw>
                </a:effectLst>
              </a:rPr>
              <a:t>croissance</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économique</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en</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toute</a:t>
            </a:r>
            <a:r>
              <a:rPr lang="en-GB" sz="1100" b="1" i="1" dirty="0" smtClean="0">
                <a:solidFill>
                  <a:schemeClr val="bg1">
                    <a:lumMod val="95000"/>
                  </a:schemeClr>
                </a:solidFill>
                <a:effectLst>
                  <a:outerShdw blurRad="38100" dist="38100" dir="2700000" algn="tl">
                    <a:srgbClr val="000000">
                      <a:alpha val="43137"/>
                    </a:srgbClr>
                  </a:outerShdw>
                </a:effectLst>
              </a:rPr>
              <a:t> </a:t>
            </a:r>
            <a:r>
              <a:rPr lang="en-GB" sz="1100" b="1" i="1" dirty="0" err="1" smtClean="0">
                <a:solidFill>
                  <a:schemeClr val="bg1">
                    <a:lumMod val="95000"/>
                  </a:schemeClr>
                </a:solidFill>
                <a:effectLst>
                  <a:outerShdw blurRad="38100" dist="38100" dir="2700000" algn="tl">
                    <a:srgbClr val="000000">
                      <a:alpha val="43137"/>
                    </a:srgbClr>
                  </a:outerShdw>
                </a:effectLst>
              </a:rPr>
              <a:t>sécurité</a:t>
            </a:r>
            <a:endParaRPr lang="en-US" sz="1100" b="1" i="1" dirty="0">
              <a:solidFill>
                <a:schemeClr val="bg1">
                  <a:lumMod val="95000"/>
                </a:schemeClr>
              </a:solidFill>
              <a:effectLst>
                <a:outerShdw blurRad="38100" dist="38100" dir="2700000" algn="tl">
                  <a:srgbClr val="000000">
                    <a:alpha val="43137"/>
                  </a:srgbClr>
                </a:outerShdw>
              </a:effectLst>
            </a:endParaRPr>
          </a:p>
        </p:txBody>
      </p:sp>
      <p:sp>
        <p:nvSpPr>
          <p:cNvPr id="15" name="Segnaposto testo 1">
            <a:extLst>
              <a:ext uri="{FF2B5EF4-FFF2-40B4-BE49-F238E27FC236}">
                <a16:creationId xmlns="" xmlns:a16="http://schemas.microsoft.com/office/drawing/2014/main" id="{DB59F07A-379B-5844-98A2-2B87B2CAC395}"/>
              </a:ext>
            </a:extLst>
          </p:cNvPr>
          <p:cNvSpPr txBox="1">
            <a:spLocks/>
          </p:cNvSpPr>
          <p:nvPr/>
        </p:nvSpPr>
        <p:spPr>
          <a:xfrm>
            <a:off x="450732" y="5388681"/>
            <a:ext cx="2914790"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err="1" smtClean="0"/>
              <a:t>Objectifs</a:t>
            </a:r>
            <a:r>
              <a:rPr lang="en-GB" sz="2000" b="1" dirty="0"/>
              <a:t> </a:t>
            </a:r>
            <a:r>
              <a:rPr lang="en-GB" sz="2000" b="1" dirty="0" err="1" smtClean="0"/>
              <a:t>Stratégiques</a:t>
            </a:r>
            <a:endParaRPr lang="en-GB" sz="2000" b="1" dirty="0" smtClean="0"/>
          </a:p>
        </p:txBody>
      </p:sp>
      <p:sp>
        <p:nvSpPr>
          <p:cNvPr id="5"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anose="020B0604020202020204" pitchFamily="34" charset="-128"/>
              </a:rPr>
              <a:t>Améliorer la sécurité alimentaire mondiale et augmenter</a:t>
            </a:r>
            <a:r>
              <a:rPr kumimoji="0" lang="fr-FR" altLang="fr-FR" sz="800" b="0" i="0" u="none" strike="noStrike" cap="none" normalizeH="0" baseline="0" smtClean="0">
                <a:ln>
                  <a:noFill/>
                </a:ln>
                <a:solidFill>
                  <a:schemeClr val="tx1"/>
                </a:solidFill>
                <a:effectLst/>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924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 calcmode="lin" valueType="num">
                                      <p:cBhvr additive="base">
                                        <p:cTn id="3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8839" y="76604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1.3 </a:t>
            </a:r>
            <a:r>
              <a:rPr lang="en-GB" sz="3500" b="1" dirty="0" err="1">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Activités</a:t>
            </a:r>
            <a:r>
              <a:rPr lang="en-GB"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500" b="1" dirty="0" err="1">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principales</a:t>
            </a:r>
            <a:endParaRPr lang="en-US"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265679" y="2391968"/>
            <a:ext cx="8667961" cy="29928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Picture 4" descr="Latest Implementation of ISPM 15 - International Plant Protection Convention"/>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588" t="20517" r="20494" b="22344"/>
          <a:stretch/>
        </p:blipFill>
        <p:spPr bwMode="auto">
          <a:xfrm rot="10800000">
            <a:off x="762986" y="2342497"/>
            <a:ext cx="1583182" cy="1094237"/>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12">
            <a:extLst>
              <a:ext uri="{FF2B5EF4-FFF2-40B4-BE49-F238E27FC236}">
                <a16:creationId xmlns="" xmlns:a16="http://schemas.microsoft.com/office/drawing/2014/main" id="{4B355BAB-8086-47A2-8CCB-D91161CC8F63}"/>
              </a:ext>
            </a:extLst>
          </p:cNvPr>
          <p:cNvPicPr>
            <a:picLocks noChangeAspect="1"/>
          </p:cNvPicPr>
          <p:nvPr/>
        </p:nvPicPr>
        <p:blipFill>
          <a:blip r:embed="rId3"/>
          <a:stretch>
            <a:fillRect/>
          </a:stretch>
        </p:blipFill>
        <p:spPr>
          <a:xfrm>
            <a:off x="2937557" y="2199190"/>
            <a:ext cx="1319550" cy="1380766"/>
          </a:xfrm>
          <a:prstGeom prst="rect">
            <a:avLst/>
          </a:prstGeom>
        </p:spPr>
      </p:pic>
      <p:pic>
        <p:nvPicPr>
          <p:cNvPr id="6" name="Immagine 13">
            <a:extLst>
              <a:ext uri="{FF2B5EF4-FFF2-40B4-BE49-F238E27FC236}">
                <a16:creationId xmlns="" xmlns:a16="http://schemas.microsoft.com/office/drawing/2014/main" id="{FDF19D3E-C44F-4DA9-823F-8D3CAA86BC45}"/>
              </a:ext>
            </a:extLst>
          </p:cNvPr>
          <p:cNvPicPr>
            <a:picLocks noChangeAspect="1"/>
          </p:cNvPicPr>
          <p:nvPr/>
        </p:nvPicPr>
        <p:blipFill>
          <a:blip r:embed="rId4"/>
          <a:stretch>
            <a:fillRect/>
          </a:stretch>
        </p:blipFill>
        <p:spPr>
          <a:xfrm>
            <a:off x="4837375" y="2391968"/>
            <a:ext cx="1812860" cy="1187988"/>
          </a:xfrm>
          <a:prstGeom prst="rect">
            <a:avLst/>
          </a:prstGeom>
        </p:spPr>
      </p:pic>
      <p:pic>
        <p:nvPicPr>
          <p:cNvPr id="7" name="Picture 4" descr="The IPPC ePhyto Hub is now open for use! - International Plant Protection  Convention"/>
          <p:cNvPicPr>
            <a:picLocks noChangeAspect="1" noChangeArrowheads="1"/>
          </p:cNvPicPr>
          <p:nvPr/>
        </p:nvPicPr>
        <p:blipFill rotWithShape="1">
          <a:blip r:embed="rId5">
            <a:extLst>
              <a:ext uri="{28A0092B-C50C-407E-A947-70E740481C1C}">
                <a14:useLocalDpi xmlns:a14="http://schemas.microsoft.com/office/drawing/2010/main" val="0"/>
              </a:ext>
            </a:extLst>
          </a:blip>
          <a:srcRect t="-4019" b="9504"/>
          <a:stretch/>
        </p:blipFill>
        <p:spPr bwMode="auto">
          <a:xfrm>
            <a:off x="6828819" y="2342497"/>
            <a:ext cx="1951612" cy="13208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1336660530"/>
              </p:ext>
            </p:extLst>
          </p:nvPr>
        </p:nvGraphicFramePr>
        <p:xfrm>
          <a:off x="452066" y="3784804"/>
          <a:ext cx="8419096" cy="1005840"/>
        </p:xfrm>
        <a:graphic>
          <a:graphicData uri="http://schemas.openxmlformats.org/drawingml/2006/table">
            <a:tbl>
              <a:tblPr firstRow="1" bandRow="1">
                <a:tableStyleId>{5940675A-B579-460E-94D1-54222C63F5DA}</a:tableStyleId>
              </a:tblPr>
              <a:tblGrid>
                <a:gridCol w="2104774">
                  <a:extLst>
                    <a:ext uri="{9D8B030D-6E8A-4147-A177-3AD203B41FA5}">
                      <a16:colId xmlns="" xmlns:a16="http://schemas.microsoft.com/office/drawing/2014/main" val="263749864"/>
                    </a:ext>
                  </a:extLst>
                </a:gridCol>
                <a:gridCol w="2104774">
                  <a:extLst>
                    <a:ext uri="{9D8B030D-6E8A-4147-A177-3AD203B41FA5}">
                      <a16:colId xmlns="" xmlns:a16="http://schemas.microsoft.com/office/drawing/2014/main" val="938547080"/>
                    </a:ext>
                  </a:extLst>
                </a:gridCol>
                <a:gridCol w="2104774">
                  <a:extLst>
                    <a:ext uri="{9D8B030D-6E8A-4147-A177-3AD203B41FA5}">
                      <a16:colId xmlns="" xmlns:a16="http://schemas.microsoft.com/office/drawing/2014/main" val="2478204484"/>
                    </a:ext>
                  </a:extLst>
                </a:gridCol>
                <a:gridCol w="2104774">
                  <a:extLst>
                    <a:ext uri="{9D8B030D-6E8A-4147-A177-3AD203B41FA5}">
                      <a16:colId xmlns="" xmlns:a16="http://schemas.microsoft.com/office/drawing/2014/main" val="3719965034"/>
                    </a:ext>
                  </a:extLst>
                </a:gridCol>
              </a:tblGrid>
              <a:tr h="871812">
                <a:tc>
                  <a:txBody>
                    <a:bodyPr/>
                    <a:lstStyle/>
                    <a:p>
                      <a:pPr algn="ctr"/>
                      <a:r>
                        <a:rPr lang="en-GB" sz="2000" b="1" noProof="0" dirty="0" smtClean="0"/>
                        <a:t>Elaboration des </a:t>
                      </a:r>
                      <a:r>
                        <a:rPr lang="en-GB" sz="2000" b="1" noProof="0" dirty="0" err="1" smtClean="0"/>
                        <a:t>normes</a:t>
                      </a:r>
                      <a:endParaRPr lang="en-GB" sz="20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fr-FR" sz="2000" b="1" noProof="0" dirty="0" smtClean="0"/>
                        <a:t>Mise en œuvre et développement des capacités</a:t>
                      </a:r>
                      <a:endParaRPr lang="en-GB" sz="20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000" b="1" noProof="0" dirty="0" smtClean="0"/>
                        <a:t>Communication </a:t>
                      </a:r>
                    </a:p>
                    <a:p>
                      <a:pPr algn="ctr"/>
                      <a:r>
                        <a:rPr lang="en-GB" sz="2000" b="1" noProof="0" dirty="0" smtClean="0"/>
                        <a:t>et </a:t>
                      </a:r>
                      <a:r>
                        <a:rPr lang="en-GB" sz="2000" b="1" baseline="0" noProof="0" dirty="0" err="1" smtClean="0"/>
                        <a:t>Coopération</a:t>
                      </a:r>
                      <a:r>
                        <a:rPr lang="en-GB" sz="2000" b="1" baseline="0" noProof="0" dirty="0" smtClean="0"/>
                        <a:t> Internationale</a:t>
                      </a:r>
                      <a:endParaRPr lang="en-GB" sz="20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000" b="1" baseline="0" noProof="0" dirty="0" smtClean="0"/>
                        <a:t>Facilitation du Commerce / </a:t>
                      </a:r>
                      <a:r>
                        <a:rPr lang="en-GB" sz="2000" b="1" baseline="0" noProof="0" dirty="0" err="1" smtClean="0"/>
                        <a:t>ePhyto</a:t>
                      </a:r>
                      <a:endParaRPr lang="en-GB" sz="20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174842037"/>
                  </a:ext>
                </a:extLst>
              </a:tr>
            </a:tbl>
          </a:graphicData>
        </a:graphic>
      </p:graphicFrame>
    </p:spTree>
    <p:extLst>
      <p:ext uri="{BB962C8B-B14F-4D97-AF65-F5344CB8AC3E}">
        <p14:creationId xmlns:p14="http://schemas.microsoft.com/office/powerpoint/2010/main" val="3986243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7268551" y="2691957"/>
            <a:ext cx="1523931" cy="842636"/>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268551" y="3809318"/>
            <a:ext cx="1539444" cy="700076"/>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260795" y="1679370"/>
            <a:ext cx="1539445" cy="796701"/>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1.4 </a:t>
            </a:r>
            <a:r>
              <a:rPr lang="en-GB" sz="35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Gouvernance</a:t>
            </a: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CIPV</a:t>
            </a:r>
            <a:endParaRPr lang="en-US"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407695"/>
            <a:ext cx="9067800" cy="495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6" name="TextBox 5">
            <a:extLst>
              <a:ext uri="{FF2B5EF4-FFF2-40B4-BE49-F238E27FC236}">
                <a16:creationId xmlns="" xmlns:a16="http://schemas.microsoft.com/office/drawing/2014/main" id="{F3E8FD2E-CA94-48FB-86C0-3F18CEA847A5}"/>
              </a:ext>
            </a:extLst>
          </p:cNvPr>
          <p:cNvSpPr txBox="1"/>
          <p:nvPr/>
        </p:nvSpPr>
        <p:spPr>
          <a:xfrm>
            <a:off x="7326885" y="1701439"/>
            <a:ext cx="1407264" cy="796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tabLst/>
            </a:pPr>
            <a:r>
              <a:rPr lang="en-US" sz="1400" b="1" kern="1200" noProof="0" dirty="0" smtClean="0">
                <a:solidFill>
                  <a:schemeClr val="bg1">
                    <a:lumMod val="95000"/>
                  </a:schemeClr>
                </a:solidFill>
              </a:rPr>
              <a:t>184 National Plant Protection Organizations</a:t>
            </a:r>
            <a:endParaRPr lang="en-US" sz="1400" b="0" kern="1200" noProof="0" dirty="0">
              <a:solidFill>
                <a:schemeClr val="bg1">
                  <a:lumMod val="95000"/>
                </a:schemeClr>
              </a:solidFill>
              <a:highlight>
                <a:srgbClr val="FFFF00"/>
              </a:highlight>
            </a:endParaRPr>
          </a:p>
        </p:txBody>
      </p:sp>
      <p:sp>
        <p:nvSpPr>
          <p:cNvPr id="5" name="Rectangle 4"/>
          <p:cNvSpPr/>
          <p:nvPr/>
        </p:nvSpPr>
        <p:spPr>
          <a:xfrm>
            <a:off x="7156301" y="2755943"/>
            <a:ext cx="1748430" cy="674031"/>
          </a:xfrm>
          <a:prstGeom prst="rect">
            <a:avLst/>
          </a:prstGeom>
        </p:spPr>
        <p:txBody>
          <a:bodyPr wrap="square">
            <a:spAutoFit/>
          </a:bodyPr>
          <a:lstStyle/>
          <a:p>
            <a:pPr lvl="0" algn="ctr" defTabSz="622300">
              <a:lnSpc>
                <a:spcPct val="90000"/>
              </a:lnSpc>
              <a:spcBef>
                <a:spcPct val="0"/>
              </a:spcBef>
              <a:spcAft>
                <a:spcPct val="35000"/>
              </a:spcAft>
            </a:pPr>
            <a:r>
              <a:rPr lang="en-US" sz="1400" b="1" dirty="0">
                <a:solidFill>
                  <a:schemeClr val="bg1">
                    <a:lumMod val="95000"/>
                  </a:schemeClr>
                </a:solidFill>
              </a:rPr>
              <a:t>10 Regional Plant Protection Organizations</a:t>
            </a:r>
            <a:endParaRPr lang="en-US" sz="1400" dirty="0">
              <a:solidFill>
                <a:schemeClr val="bg1">
                  <a:lumMod val="95000"/>
                </a:schemeClr>
              </a:solidFill>
              <a:highlight>
                <a:srgbClr val="FFFF00"/>
              </a:highlight>
            </a:endParaRPr>
          </a:p>
        </p:txBody>
      </p:sp>
      <p:sp>
        <p:nvSpPr>
          <p:cNvPr id="16" name="TextBox 15"/>
          <p:cNvSpPr txBox="1"/>
          <p:nvPr/>
        </p:nvSpPr>
        <p:spPr>
          <a:xfrm>
            <a:off x="7241307" y="3897746"/>
            <a:ext cx="1558933" cy="523220"/>
          </a:xfrm>
          <a:prstGeom prst="rect">
            <a:avLst/>
          </a:prstGeom>
          <a:noFill/>
        </p:spPr>
        <p:txBody>
          <a:bodyPr wrap="square" rtlCol="0">
            <a:spAutoFit/>
          </a:bodyPr>
          <a:lstStyle/>
          <a:p>
            <a:pPr algn="ctr"/>
            <a:r>
              <a:rPr lang="en-US" sz="1400" b="1" dirty="0">
                <a:solidFill>
                  <a:schemeClr val="bg1">
                    <a:lumMod val="95000"/>
                  </a:schemeClr>
                </a:solidFill>
              </a:rPr>
              <a:t>40+ IPPC partner </a:t>
            </a:r>
            <a:r>
              <a:rPr lang="en-US" sz="1400" b="1" dirty="0" smtClean="0">
                <a:solidFill>
                  <a:schemeClr val="bg1">
                    <a:lumMod val="95000"/>
                  </a:schemeClr>
                </a:solidFill>
              </a:rPr>
              <a:t>organizations</a:t>
            </a:r>
            <a:endParaRPr lang="en-US" sz="1400" dirty="0">
              <a:solidFill>
                <a:schemeClr val="bg1">
                  <a:lumMod val="95000"/>
                </a:schemeClr>
              </a:solidFill>
              <a:highlight>
                <a:srgbClr val="FFFF00"/>
              </a:highlight>
            </a:endParaRPr>
          </a:p>
        </p:txBody>
      </p:sp>
      <p:pic>
        <p:nvPicPr>
          <p:cNvPr id="7" name="Picture 6"/>
          <p:cNvPicPr>
            <a:picLocks noChangeAspect="1"/>
          </p:cNvPicPr>
          <p:nvPr/>
        </p:nvPicPr>
        <p:blipFill>
          <a:blip r:embed="rId2"/>
          <a:stretch>
            <a:fillRect/>
          </a:stretch>
        </p:blipFill>
        <p:spPr>
          <a:xfrm>
            <a:off x="53552" y="1514235"/>
            <a:ext cx="7158874" cy="3801614"/>
          </a:xfrm>
          <a:prstGeom prst="rect">
            <a:avLst/>
          </a:prstGeom>
        </p:spPr>
      </p:pic>
    </p:spTree>
    <p:extLst>
      <p:ext uri="{BB962C8B-B14F-4D97-AF65-F5344CB8AC3E}">
        <p14:creationId xmlns:p14="http://schemas.microsoft.com/office/powerpoint/2010/main" val="18182372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7611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1.5 Organisation du </a:t>
            </a:r>
            <a:r>
              <a:rPr lang="en-GB" sz="3500" b="1" dirty="0" err="1"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Secrétariat</a:t>
            </a:r>
            <a:r>
              <a:rPr lang="en-GB" sz="35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la CIPV</a:t>
            </a:r>
            <a:endParaRPr lang="en-US" sz="35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rotWithShape="1">
          <a:blip r:embed="rId2"/>
          <a:srcRect l="3709" t="47689" r="5895" b="10857"/>
          <a:stretch/>
        </p:blipFill>
        <p:spPr>
          <a:xfrm>
            <a:off x="2840536" y="1514235"/>
            <a:ext cx="3509819" cy="1081183"/>
          </a:xfrm>
          <a:prstGeom prst="rect">
            <a:avLst/>
          </a:prstGeom>
        </p:spPr>
      </p:pic>
      <p:pic>
        <p:nvPicPr>
          <p:cNvPr id="5" name="Picture 4"/>
          <p:cNvPicPr>
            <a:picLocks noChangeAspect="1"/>
          </p:cNvPicPr>
          <p:nvPr/>
        </p:nvPicPr>
        <p:blipFill>
          <a:blip r:embed="rId3"/>
          <a:stretch>
            <a:fillRect/>
          </a:stretch>
        </p:blipFill>
        <p:spPr>
          <a:xfrm>
            <a:off x="1399807" y="2516944"/>
            <a:ext cx="6391275" cy="3219450"/>
          </a:xfrm>
          <a:prstGeom prst="rect">
            <a:avLst/>
          </a:prstGeom>
        </p:spPr>
      </p:pic>
    </p:spTree>
    <p:extLst>
      <p:ext uri="{BB962C8B-B14F-4D97-AF65-F5344CB8AC3E}">
        <p14:creationId xmlns:p14="http://schemas.microsoft.com/office/powerpoint/2010/main" val="2747118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7996" y="749019"/>
            <a:ext cx="8704207"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 </a:t>
            </a:r>
            <a:r>
              <a:rPr lang="fr-FR" sz="37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Réalisations </a:t>
            </a:r>
            <a:r>
              <a:rPr lang="fr-FR" sz="37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en </a:t>
            </a:r>
            <a:r>
              <a:rPr lang="fr-FR" sz="37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m</a:t>
            </a:r>
            <a:r>
              <a:rPr lang="fr-FR" sz="37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atière de Gouvernance </a:t>
            </a:r>
            <a:r>
              <a:rPr lang="fr-FR" sz="37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et </a:t>
            </a:r>
            <a:r>
              <a:rPr lang="fr-FR" sz="37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stratégie</a:t>
            </a:r>
            <a:endParaRPr lang="en-US" sz="37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922457" y="1895835"/>
            <a:ext cx="1888438" cy="1847273"/>
          </a:xfrm>
          <a:prstGeom prst="rect">
            <a:avLst/>
          </a:prstGeom>
        </p:spPr>
      </p:pic>
      <p:pic>
        <p:nvPicPr>
          <p:cNvPr id="6" name="Picture 5"/>
          <p:cNvPicPr>
            <a:picLocks noChangeAspect="1"/>
          </p:cNvPicPr>
          <p:nvPr/>
        </p:nvPicPr>
        <p:blipFill>
          <a:blip r:embed="rId3"/>
          <a:stretch>
            <a:fillRect/>
          </a:stretch>
        </p:blipFill>
        <p:spPr>
          <a:xfrm>
            <a:off x="1038640" y="4176386"/>
            <a:ext cx="1772255" cy="1757924"/>
          </a:xfrm>
          <a:prstGeom prst="rect">
            <a:avLst/>
          </a:prstGeom>
        </p:spPr>
      </p:pic>
      <p:sp>
        <p:nvSpPr>
          <p:cNvPr id="7" name="TextBox 6"/>
          <p:cNvSpPr txBox="1"/>
          <p:nvPr/>
        </p:nvSpPr>
        <p:spPr>
          <a:xfrm>
            <a:off x="2624193" y="4079115"/>
            <a:ext cx="6039427" cy="2123658"/>
          </a:xfrm>
          <a:prstGeom prst="rect">
            <a:avLst/>
          </a:prstGeom>
          <a:noFill/>
        </p:spPr>
        <p:txBody>
          <a:bodyPr wrap="square" rtlCol="0">
            <a:spAutoFit/>
          </a:bodyPr>
          <a:lstStyle/>
          <a:p>
            <a:pPr lvl="1"/>
            <a:r>
              <a:rPr lang="en-GB" sz="2800" b="1" dirty="0">
                <a:latin typeface="Calibri (Body)"/>
              </a:rPr>
              <a:t>2.2 </a:t>
            </a:r>
            <a:endParaRPr lang="en-GB" sz="2800" b="1" dirty="0" smtClean="0">
              <a:latin typeface="Calibri (Body)"/>
            </a:endParaRPr>
          </a:p>
          <a:p>
            <a:pPr lvl="1"/>
            <a:r>
              <a:rPr lang="en-GB" sz="2800" b="1" dirty="0" err="1" smtClean="0">
                <a:latin typeface="Calibri (Body)"/>
              </a:rPr>
              <a:t>Décisions</a:t>
            </a:r>
            <a:r>
              <a:rPr lang="en-GB" sz="2800" b="1" dirty="0" smtClean="0">
                <a:latin typeface="Calibri (Body)"/>
              </a:rPr>
              <a:t> de la CMP</a:t>
            </a:r>
            <a:endParaRPr lang="en-GB" sz="2800" b="1" dirty="0">
              <a:latin typeface="Calibri (Body)"/>
            </a:endParaRPr>
          </a:p>
          <a:p>
            <a:pPr marL="1257300" lvl="2" indent="-342900">
              <a:buFont typeface="Arial" panose="020B0604020202020204" pitchFamily="34" charset="0"/>
              <a:buChar char="•"/>
            </a:pPr>
            <a:r>
              <a:rPr lang="en-GB" sz="2400" b="1" dirty="0" err="1" smtClean="0">
                <a:latin typeface="Calibri (Body)"/>
              </a:rPr>
              <a:t>Activités</a:t>
            </a:r>
            <a:r>
              <a:rPr lang="en-GB" sz="2400" b="1" dirty="0" smtClean="0">
                <a:latin typeface="Calibri (Body)"/>
              </a:rPr>
              <a:t> </a:t>
            </a:r>
            <a:r>
              <a:rPr lang="en-GB" sz="2400" b="1" dirty="0" err="1" smtClean="0">
                <a:latin typeface="Calibri (Body)"/>
              </a:rPr>
              <a:t>prinicipales</a:t>
            </a:r>
            <a:endParaRPr lang="en-GB" sz="2400" b="1" dirty="0">
              <a:latin typeface="Calibri (Body)"/>
            </a:endParaRPr>
          </a:p>
          <a:p>
            <a:pPr marL="1257300" lvl="2" indent="-342900">
              <a:buFont typeface="Arial" panose="020B0604020202020204" pitchFamily="34" charset="0"/>
              <a:buChar char="•"/>
            </a:pPr>
            <a:r>
              <a:rPr lang="en-GB" sz="2400" b="1" dirty="0">
                <a:latin typeface="Calibri (Body)"/>
              </a:rPr>
              <a:t>Governance </a:t>
            </a:r>
            <a:r>
              <a:rPr lang="en-GB" sz="2400" b="1" dirty="0" smtClean="0">
                <a:latin typeface="Calibri (Body)"/>
              </a:rPr>
              <a:t>et </a:t>
            </a:r>
            <a:r>
              <a:rPr lang="en-GB" sz="2400" b="1" dirty="0" err="1" smtClean="0">
                <a:latin typeface="Calibri (Body)"/>
              </a:rPr>
              <a:t>communauté</a:t>
            </a:r>
            <a:endParaRPr lang="en-US" sz="2400" b="1" dirty="0">
              <a:latin typeface="Calibri (Body)"/>
            </a:endParaRPr>
          </a:p>
          <a:p>
            <a:endParaRPr lang="en-US" sz="2800" dirty="0"/>
          </a:p>
        </p:txBody>
      </p:sp>
      <p:sp>
        <p:nvSpPr>
          <p:cNvPr id="8" name="TextBox 7"/>
          <p:cNvSpPr txBox="1"/>
          <p:nvPr/>
        </p:nvSpPr>
        <p:spPr>
          <a:xfrm>
            <a:off x="3080654" y="2530659"/>
            <a:ext cx="2563252" cy="800219"/>
          </a:xfrm>
          <a:prstGeom prst="rect">
            <a:avLst/>
          </a:prstGeom>
          <a:noFill/>
        </p:spPr>
        <p:txBody>
          <a:bodyPr wrap="square" rtlCol="0">
            <a:spAutoFit/>
          </a:bodyPr>
          <a:lstStyle/>
          <a:p>
            <a:r>
              <a:rPr lang="en-GB" sz="2800" b="1" dirty="0">
                <a:solidFill>
                  <a:srgbClr val="FF0000"/>
                </a:solidFill>
                <a:latin typeface="Calibri (Body)"/>
              </a:rPr>
              <a:t>2.1 </a:t>
            </a:r>
            <a:r>
              <a:rPr lang="en-GB" sz="2800" b="1" dirty="0" err="1" smtClean="0">
                <a:solidFill>
                  <a:srgbClr val="FF0000"/>
                </a:solidFill>
                <a:latin typeface="Calibri (Body)"/>
              </a:rPr>
              <a:t>Réunions</a:t>
            </a:r>
            <a:endParaRPr lang="en-GB" sz="2800" b="1" dirty="0">
              <a:solidFill>
                <a:srgbClr val="FF0000"/>
              </a:solidFill>
              <a:latin typeface="Calibri (Body)"/>
            </a:endParaRPr>
          </a:p>
          <a:p>
            <a:endParaRPr lang="en-US" dirty="0"/>
          </a:p>
        </p:txBody>
      </p:sp>
      <p:sp>
        <p:nvSpPr>
          <p:cNvPr id="4"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anose="020B0604020202020204" pitchFamily="34" charset="-128"/>
              </a:rPr>
              <a:t>Gouvernance et stratégie Réalisations 2021</a:t>
            </a:r>
            <a:r>
              <a:rPr kumimoji="0" lang="fr-FR" altLang="fr-FR" sz="800" b="0" i="0" u="none" strike="noStrike" cap="none" normalizeH="0" baseline="0" smtClean="0">
                <a:ln>
                  <a:noFill/>
                </a:ln>
                <a:solidFill>
                  <a:schemeClr val="tx1"/>
                </a:solidFill>
                <a:effectLst/>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54545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1DF0134C-7D73-4673-ACC8-0F9CFBCD05C7}" vid="{E59E59F7-0F9F-4D02-A7FE-F46DA630ED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1324</TotalTime>
  <Words>1096</Words>
  <Application>Microsoft Office PowerPoint</Application>
  <PresentationFormat>Affichage à l'écran (4:3)</PresentationFormat>
  <Paragraphs>120</Paragraphs>
  <Slides>19</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19</vt:i4>
      </vt:variant>
    </vt:vector>
  </HeadingPairs>
  <TitlesOfParts>
    <vt:vector size="26" baseType="lpstr">
      <vt:lpstr>Arial Unicode MS</vt:lpstr>
      <vt:lpstr>Arial</vt:lpstr>
      <vt:lpstr>Calibri</vt:lpstr>
      <vt:lpstr>Calibri (Body)</vt:lpstr>
      <vt:lpstr>Calibri (Body)</vt:lpstr>
      <vt:lpstr>Calibri Light</vt:lpstr>
      <vt:lpstr>Theme1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Montuori, Mirko (AGDI)</dc:creator>
  <cp:lastModifiedBy>Utilisateur Windows</cp:lastModifiedBy>
  <cp:revision>127</cp:revision>
  <cp:lastPrinted>2017-07-26T14:19:08Z</cp:lastPrinted>
  <dcterms:created xsi:type="dcterms:W3CDTF">2017-05-24T13:00:14Z</dcterms:created>
  <dcterms:modified xsi:type="dcterms:W3CDTF">2021-06-23T19:36:44Z</dcterms:modified>
</cp:coreProperties>
</file>