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0"/>
  </p:notesMasterIdLst>
  <p:handoutMasterIdLst>
    <p:handoutMasterId r:id="rId21"/>
  </p:handoutMasterIdLst>
  <p:sldIdLst>
    <p:sldId id="264" r:id="rId2"/>
    <p:sldId id="267" r:id="rId3"/>
    <p:sldId id="266" r:id="rId4"/>
    <p:sldId id="269" r:id="rId5"/>
    <p:sldId id="273" r:id="rId6"/>
    <p:sldId id="270" r:id="rId7"/>
    <p:sldId id="274" r:id="rId8"/>
    <p:sldId id="275" r:id="rId9"/>
    <p:sldId id="277" r:id="rId10"/>
    <p:sldId id="279" r:id="rId11"/>
    <p:sldId id="283" r:id="rId12"/>
    <p:sldId id="271" r:id="rId13"/>
    <p:sldId id="280" r:id="rId14"/>
    <p:sldId id="272" r:id="rId15"/>
    <p:sldId id="265" r:id="rId16"/>
    <p:sldId id="281" r:id="rId17"/>
    <p:sldId id="282" r:id="rId18"/>
    <p:sldId id="263" r:id="rId19"/>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0C4F6B-9387-3D2F-5580-224C15786E80}" name="Barbara Peterson" initials="BP" userId="o2xt7OvOEXMm0gsNYOqTiFjx0lm2ICzwS7nOvxtIkLA=" providerId="None"/>
  <p188:author id="{56B00294-386E-31D6-517B-1560F61280EC}" name="Sarah Brunel" initials="SB" userId="RjIUIPTkZmnodQ9abSsPVxTPyAve52HcJJonqAnz4Cw="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5A30"/>
    <a:srgbClr val="279B48"/>
    <a:srgbClr val="1E7840"/>
    <a:srgbClr val="1044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EA3532-8B9D-47FD-9B96-9AA19D405101}" v="94" dt="2021-05-26T17:15:07.028"/>
    <p1510:client id="{379670A2-F6C0-41D1-BAAD-C367D143599A}" v="3" dt="2021-06-04T21:25:50.138"/>
    <p1510:client id="{690F1E20-918B-4E9A-8813-5C528B35E1EB}" v="141" dt="2021-05-26T16:07:54.724"/>
    <p1510:client id="{9F76C29A-149C-4C02-8960-B6362644F885}" v="451" dt="2021-06-07T18:52:16.6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63837" autoAdjust="0"/>
  </p:normalViewPr>
  <p:slideViewPr>
    <p:cSldViewPr snapToGrid="0">
      <p:cViewPr varScale="1">
        <p:scale>
          <a:sx n="39" d="100"/>
          <a:sy n="39" d="100"/>
        </p:scale>
        <p:origin x="1668" y="42"/>
      </p:cViewPr>
      <p:guideLst/>
    </p:cSldViewPr>
  </p:slideViewPr>
  <p:notesTextViewPr>
    <p:cViewPr>
      <p:scale>
        <a:sx n="125" d="100"/>
        <a:sy n="125" d="100"/>
      </p:scale>
      <p:origin x="0" y="0"/>
    </p:cViewPr>
  </p:notesTextViewPr>
  <p:sorterViewPr>
    <p:cViewPr varScale="1">
      <p:scale>
        <a:sx n="100" d="100"/>
        <a:sy n="100" d="100"/>
      </p:scale>
      <p:origin x="0" y="0"/>
    </p:cViewPr>
  </p:sorterViewPr>
  <p:notesViewPr>
    <p:cSldViewPr snapToGrid="0">
      <p:cViewPr varScale="1">
        <p:scale>
          <a:sx n="50" d="100"/>
          <a:sy n="50" d="100"/>
        </p:scale>
        <p:origin x="1800"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po yang" clId="Web-{9F76C29A-149C-4C02-8960-B6362644F885}"/>
    <pc:docChg chg="addSld modSld">
      <pc:chgData name="qingpo yang" userId="" providerId="" clId="Web-{9F76C29A-149C-4C02-8960-B6362644F885}" dt="2021-06-07T18:52:16.654" v="384" actId="20577"/>
      <pc:docMkLst>
        <pc:docMk/>
      </pc:docMkLst>
      <pc:sldChg chg="addSp delSp modSp new">
        <pc:chgData name="qingpo yang" userId="" providerId="" clId="Web-{9F76C29A-149C-4C02-8960-B6362644F885}" dt="2021-06-07T18:52:16.654" v="384" actId="20577"/>
        <pc:sldMkLst>
          <pc:docMk/>
          <pc:sldMk cId="2628548147" sldId="283"/>
        </pc:sldMkLst>
        <pc:spChg chg="add del mod">
          <ac:chgData name="qingpo yang" userId="" providerId="" clId="Web-{9F76C29A-149C-4C02-8960-B6362644F885}" dt="2021-06-07T18:43:57.033" v="310"/>
          <ac:spMkLst>
            <pc:docMk/>
            <pc:sldMk cId="2628548147" sldId="283"/>
            <ac:spMk id="2" creationId="{45080835-C52A-4B37-8A05-7D7659FE1542}"/>
          </ac:spMkLst>
        </pc:spChg>
        <pc:spChg chg="add mod">
          <ac:chgData name="qingpo yang" userId="" providerId="" clId="Web-{9F76C29A-149C-4C02-8960-B6362644F885}" dt="2021-06-07T18:52:16.654" v="384" actId="20577"/>
          <ac:spMkLst>
            <pc:docMk/>
            <pc:sldMk cId="2628548147" sldId="283"/>
            <ac:spMk id="3" creationId="{0D63FE5C-14A7-42D6-A681-E416B88371AA}"/>
          </ac:spMkLst>
        </pc:spChg>
        <pc:spChg chg="add del mod">
          <ac:chgData name="qingpo yang" userId="" providerId="" clId="Web-{9F76C29A-149C-4C02-8960-B6362644F885}" dt="2021-06-07T18:48:38.586" v="355"/>
          <ac:spMkLst>
            <pc:docMk/>
            <pc:sldMk cId="2628548147" sldId="283"/>
            <ac:spMk id="4" creationId="{44005179-4C10-4FEE-97AB-9D1E9B2E7D9C}"/>
          </ac:spMkLst>
        </pc:spChg>
        <pc:spChg chg="add del mod">
          <ac:chgData name="qingpo yang" userId="" providerId="" clId="Web-{9F76C29A-149C-4C02-8960-B6362644F885}" dt="2021-06-07T18:43:51.736" v="308"/>
          <ac:spMkLst>
            <pc:docMk/>
            <pc:sldMk cId="2628548147" sldId="283"/>
            <ac:spMk id="5" creationId="{4E7A7E3C-4506-4251-9F9E-3CE69D6D4144}"/>
          </ac:spMkLst>
        </pc:spChg>
        <pc:spChg chg="add mod">
          <ac:chgData name="qingpo yang" userId="" providerId="" clId="Web-{9F76C29A-149C-4C02-8960-B6362644F885}" dt="2021-06-07T18:51:35.106" v="382" actId="20577"/>
          <ac:spMkLst>
            <pc:docMk/>
            <pc:sldMk cId="2628548147" sldId="283"/>
            <ac:spMk id="1898" creationId="{74879C44-2703-43CA-8F7C-049E7FC883D0}"/>
          </ac:spMkLst>
        </pc:spChg>
        <pc:spChg chg="add del">
          <ac:chgData name="qingpo yang" userId="" providerId="" clId="Web-{9F76C29A-149C-4C02-8960-B6362644F885}" dt="2021-06-07T18:47:20.819" v="344"/>
          <ac:spMkLst>
            <pc:docMk/>
            <pc:sldMk cId="2628548147" sldId="283"/>
            <ac:spMk id="1907" creationId="{E74CDA38-389B-48BA-A773-C04D67C1BE71}"/>
          </ac:spMkLst>
        </pc:spChg>
        <pc:spChg chg="add del mod">
          <ac:chgData name="qingpo yang" userId="" providerId="" clId="Web-{9F76C29A-149C-4C02-8960-B6362644F885}" dt="2021-06-07T18:47:20.272" v="343"/>
          <ac:spMkLst>
            <pc:docMk/>
            <pc:sldMk cId="2628548147" sldId="283"/>
            <ac:spMk id="1908" creationId="{7AFD2650-8DB9-4CEE-9836-0DB8F9B6D58A}"/>
          </ac:spMkLst>
        </pc:spChg>
        <pc:spChg chg="add mod">
          <ac:chgData name="qingpo yang" userId="" providerId="" clId="Web-{9F76C29A-149C-4C02-8960-B6362644F885}" dt="2021-06-07T18:49:07.759" v="366" actId="1076"/>
          <ac:spMkLst>
            <pc:docMk/>
            <pc:sldMk cId="2628548147" sldId="283"/>
            <ac:spMk id="1909" creationId="{FF37E33C-D7D5-4EF5-9664-4ABE4FB12760}"/>
          </ac:spMkLst>
        </pc:spChg>
        <pc:spChg chg="add mod">
          <ac:chgData name="qingpo yang" userId="" providerId="" clId="Web-{9F76C29A-149C-4C02-8960-B6362644F885}" dt="2021-06-07T18:49:12.900" v="367" actId="1076"/>
          <ac:spMkLst>
            <pc:docMk/>
            <pc:sldMk cId="2628548147" sldId="283"/>
            <ac:spMk id="1910" creationId="{9C66B750-09FF-431D-9DCD-17F7D222BA17}"/>
          </ac:spMkLst>
        </pc:spChg>
        <pc:graphicFrameChg chg="add del mod modGraphic">
          <ac:chgData name="qingpo yang" userId="" providerId="" clId="Web-{9F76C29A-149C-4C02-8960-B6362644F885}" dt="2021-06-07T18:44:50.800" v="324"/>
          <ac:graphicFrameMkLst>
            <pc:docMk/>
            <pc:sldMk cId="2628548147" sldId="283"/>
            <ac:graphicFrameMk id="6" creationId="{7301FFD5-BDBB-4018-8741-B295DFF357BE}"/>
          </ac:graphicFrameMkLst>
        </pc:graphicFrameChg>
        <pc:graphicFrameChg chg="add del mod modGraphic">
          <ac:chgData name="qingpo yang" userId="" providerId="" clId="Web-{9F76C29A-149C-4C02-8960-B6362644F885}" dt="2021-06-07T18:46:37.052" v="338"/>
          <ac:graphicFrameMkLst>
            <pc:docMk/>
            <pc:sldMk cId="2628548147" sldId="283"/>
            <ac:graphicFrameMk id="1899" creationId="{08087B3C-A750-411F-AEAE-704B1C5B1F37}"/>
          </ac:graphicFrameMkLst>
        </pc:graphicFrameChg>
        <pc:picChg chg="add del mod">
          <ac:chgData name="qingpo yang" userId="" providerId="" clId="Web-{9F76C29A-149C-4C02-8960-B6362644F885}" dt="2021-06-07T16:55:12.934" v="135"/>
          <ac:picMkLst>
            <pc:docMk/>
            <pc:sldMk cId="2628548147" sldId="283"/>
            <ac:picMk id="6" creationId="{8BCDF37A-80A3-432B-B5FE-41E004DBE463}"/>
          </ac:picMkLst>
        </pc:picChg>
        <pc:picChg chg="add del mod">
          <ac:chgData name="qingpo yang" userId="" providerId="" clId="Web-{9F76C29A-149C-4C02-8960-B6362644F885}" dt="2021-06-07T16:55:23.481" v="137"/>
          <ac:picMkLst>
            <pc:docMk/>
            <pc:sldMk cId="2628548147" sldId="283"/>
            <ac:picMk id="7" creationId="{B5F25655-FE80-4B17-B1A5-EC07453CB9A5}"/>
          </ac:picMkLst>
        </pc:picChg>
      </pc:sldChg>
    </pc:docChg>
  </pc:docChgLst>
  <pc:docChgLst>
    <pc:chgData name="Sarah Brunel" clId="Web-{690F1E20-918B-4E9A-8813-5C528B35E1EB}"/>
    <pc:docChg chg="mod modSld">
      <pc:chgData name="Sarah Brunel" userId="" providerId="" clId="Web-{690F1E20-918B-4E9A-8813-5C528B35E1EB}" dt="2021-05-26T16:07:54.724" v="80"/>
      <pc:docMkLst>
        <pc:docMk/>
      </pc:docMkLst>
      <pc:sldChg chg="modSp addCm">
        <pc:chgData name="Sarah Brunel" userId="" providerId="" clId="Web-{690F1E20-918B-4E9A-8813-5C528B35E1EB}" dt="2021-05-26T16:06:51.441" v="78" actId="20577"/>
        <pc:sldMkLst>
          <pc:docMk/>
          <pc:sldMk cId="3038933455" sldId="265"/>
        </pc:sldMkLst>
        <pc:spChg chg="mod">
          <ac:chgData name="Sarah Brunel" userId="" providerId="" clId="Web-{690F1E20-918B-4E9A-8813-5C528B35E1EB}" dt="2021-05-26T16:06:51.441" v="78" actId="20577"/>
          <ac:spMkLst>
            <pc:docMk/>
            <pc:sldMk cId="3038933455" sldId="265"/>
            <ac:spMk id="4" creationId="{65D6FA7A-5FA6-6C42-99FF-B18CE1592F25}"/>
          </ac:spMkLst>
        </pc:spChg>
      </pc:sldChg>
      <pc:sldChg chg="addCm">
        <pc:chgData name="Sarah Brunel" userId="" providerId="" clId="Web-{690F1E20-918B-4E9A-8813-5C528B35E1EB}" dt="2021-05-26T15:55:43.314" v="1"/>
        <pc:sldMkLst>
          <pc:docMk/>
          <pc:sldMk cId="4227697910" sldId="266"/>
        </pc:sldMkLst>
      </pc:sldChg>
      <pc:sldChg chg="addCm delCm modCm">
        <pc:chgData name="Sarah Brunel" userId="" providerId="" clId="Web-{690F1E20-918B-4E9A-8813-5C528B35E1EB}" dt="2021-05-26T16:00:53.291" v="4"/>
        <pc:sldMkLst>
          <pc:docMk/>
          <pc:sldMk cId="1567708105" sldId="269"/>
        </pc:sldMkLst>
      </pc:sldChg>
      <pc:sldChg chg="modSp">
        <pc:chgData name="Sarah Brunel" userId="" providerId="" clId="Web-{690F1E20-918B-4E9A-8813-5C528B35E1EB}" dt="2021-05-26T16:07:01.285" v="79" actId="1076"/>
        <pc:sldMkLst>
          <pc:docMk/>
          <pc:sldMk cId="869171787" sldId="271"/>
        </pc:sldMkLst>
        <pc:spChg chg="mod">
          <ac:chgData name="Sarah Brunel" userId="" providerId="" clId="Web-{690F1E20-918B-4E9A-8813-5C528B35E1EB}" dt="2021-05-26T16:07:01.285" v="79" actId="1076"/>
          <ac:spMkLst>
            <pc:docMk/>
            <pc:sldMk cId="869171787" sldId="271"/>
            <ac:spMk id="4" creationId="{00000000-0000-0000-0000-000000000000}"/>
          </ac:spMkLst>
        </pc:spChg>
      </pc:sldChg>
      <pc:sldChg chg="addCm">
        <pc:chgData name="Sarah Brunel" userId="" providerId="" clId="Web-{690F1E20-918B-4E9A-8813-5C528B35E1EB}" dt="2021-05-26T16:07:54.724" v="80"/>
        <pc:sldMkLst>
          <pc:docMk/>
          <pc:sldMk cId="4275730419" sldId="273"/>
        </pc:sldMkLst>
      </pc:sldChg>
      <pc:sldChg chg="addCm modCm">
        <pc:chgData name="Sarah Brunel" userId="" providerId="" clId="Web-{690F1E20-918B-4E9A-8813-5C528B35E1EB}" dt="2021-05-26T16:03:05.091" v="6"/>
        <pc:sldMkLst>
          <pc:docMk/>
          <pc:sldMk cId="3819222444" sldId="275"/>
        </pc:sldMkLst>
      </pc:sldChg>
    </pc:docChg>
  </pc:docChgLst>
  <pc:docChgLst>
    <pc:chgData name="Barbara Peterson" clId="Web-{04EA3532-8B9D-47FD-9B96-9AA19D405101}"/>
    <pc:docChg chg="mod modSld">
      <pc:chgData name="Barbara Peterson" userId="" providerId="" clId="Web-{04EA3532-8B9D-47FD-9B96-9AA19D405101}" dt="2021-05-26T17:15:07.028" v="63"/>
      <pc:docMkLst>
        <pc:docMk/>
      </pc:docMkLst>
      <pc:sldChg chg="modSp delCm modCm">
        <pc:chgData name="Barbara Peterson" userId="" providerId="" clId="Web-{04EA3532-8B9D-47FD-9B96-9AA19D405101}" dt="2021-05-26T17:06:13.312" v="20"/>
        <pc:sldMkLst>
          <pc:docMk/>
          <pc:sldMk cId="3038933455" sldId="265"/>
        </pc:sldMkLst>
        <pc:spChg chg="mod">
          <ac:chgData name="Barbara Peterson" userId="" providerId="" clId="Web-{04EA3532-8B9D-47FD-9B96-9AA19D405101}" dt="2021-05-26T17:06:08.890" v="19"/>
          <ac:spMkLst>
            <pc:docMk/>
            <pc:sldMk cId="3038933455" sldId="265"/>
            <ac:spMk id="4" creationId="{65D6FA7A-5FA6-6C42-99FF-B18CE1592F25}"/>
          </ac:spMkLst>
        </pc:spChg>
      </pc:sldChg>
      <pc:sldChg chg="modCm">
        <pc:chgData name="Barbara Peterson" userId="" providerId="" clId="Web-{04EA3532-8B9D-47FD-9B96-9AA19D405101}" dt="2021-05-26T17:13:26.573" v="61"/>
        <pc:sldMkLst>
          <pc:docMk/>
          <pc:sldMk cId="4227697910" sldId="266"/>
        </pc:sldMkLst>
      </pc:sldChg>
      <pc:sldChg chg="addCm">
        <pc:chgData name="Barbara Peterson" userId="" providerId="" clId="Web-{04EA3532-8B9D-47FD-9B96-9AA19D405101}" dt="2021-05-26T17:14:10.074" v="62"/>
        <pc:sldMkLst>
          <pc:docMk/>
          <pc:sldMk cId="1567708105" sldId="269"/>
        </pc:sldMkLst>
      </pc:sldChg>
      <pc:sldChg chg="modSp">
        <pc:chgData name="Barbara Peterson" userId="" providerId="" clId="Web-{04EA3532-8B9D-47FD-9B96-9AA19D405101}" dt="2021-05-26T17:11:32.789" v="59" actId="1076"/>
        <pc:sldMkLst>
          <pc:docMk/>
          <pc:sldMk cId="869171787" sldId="271"/>
        </pc:sldMkLst>
        <pc:spChg chg="mod">
          <ac:chgData name="Barbara Peterson" userId="" providerId="" clId="Web-{04EA3532-8B9D-47FD-9B96-9AA19D405101}" dt="2021-05-26T17:11:32.789" v="59" actId="1076"/>
          <ac:spMkLst>
            <pc:docMk/>
            <pc:sldMk cId="869171787" sldId="271"/>
            <ac:spMk id="4" creationId="{00000000-0000-0000-0000-000000000000}"/>
          </ac:spMkLst>
        </pc:spChg>
      </pc:sldChg>
      <pc:sldChg chg="modSp delCm modCm">
        <pc:chgData name="Barbara Peterson" userId="" providerId="" clId="Web-{04EA3532-8B9D-47FD-9B96-9AA19D405101}" dt="2021-05-26T17:06:43.719" v="22"/>
        <pc:sldMkLst>
          <pc:docMk/>
          <pc:sldMk cId="4275730419" sldId="273"/>
        </pc:sldMkLst>
        <pc:spChg chg="mod">
          <ac:chgData name="Barbara Peterson" userId="" providerId="" clId="Web-{04EA3532-8B9D-47FD-9B96-9AA19D405101}" dt="2021-05-26T17:00:51.648" v="17" actId="20577"/>
          <ac:spMkLst>
            <pc:docMk/>
            <pc:sldMk cId="4275730419" sldId="273"/>
            <ac:spMk id="2" creationId="{00000000-0000-0000-0000-000000000000}"/>
          </ac:spMkLst>
        </pc:spChg>
      </pc:sldChg>
      <pc:sldChg chg="modCm">
        <pc:chgData name="Barbara Peterson" userId="" providerId="" clId="Web-{04EA3532-8B9D-47FD-9B96-9AA19D405101}" dt="2021-05-26T17:15:07.028" v="63"/>
        <pc:sldMkLst>
          <pc:docMk/>
          <pc:sldMk cId="3819222444" sldId="275"/>
        </pc:sldMkLst>
      </pc:sldChg>
    </pc:docChg>
  </pc:docChgLst>
  <pc:docChgLst>
    <pc:chgData name="Barbara Peterson" clId="Web-{379670A2-F6C0-41D1-BAAD-C367D143599A}"/>
    <pc:docChg chg="">
      <pc:chgData name="Barbara Peterson" userId="" providerId="" clId="Web-{379670A2-F6C0-41D1-BAAD-C367D143599A}" dt="2021-06-04T21:25:50.138" v="2"/>
      <pc:docMkLst>
        <pc:docMk/>
      </pc:docMkLst>
      <pc:sldChg chg="delCm">
        <pc:chgData name="Barbara Peterson" userId="" providerId="" clId="Web-{379670A2-F6C0-41D1-BAAD-C367D143599A}" dt="2021-06-04T21:25:21.966" v="0"/>
        <pc:sldMkLst>
          <pc:docMk/>
          <pc:sldMk cId="4227697910" sldId="266"/>
        </pc:sldMkLst>
      </pc:sldChg>
      <pc:sldChg chg="delCm">
        <pc:chgData name="Barbara Peterson" userId="" providerId="" clId="Web-{379670A2-F6C0-41D1-BAAD-C367D143599A}" dt="2021-06-04T21:25:41.310" v="1"/>
        <pc:sldMkLst>
          <pc:docMk/>
          <pc:sldMk cId="1567708105" sldId="269"/>
        </pc:sldMkLst>
      </pc:sldChg>
      <pc:sldChg chg="delCm">
        <pc:chgData name="Barbara Peterson" userId="" providerId="" clId="Web-{379670A2-F6C0-41D1-BAAD-C367D143599A}" dt="2021-06-04T21:25:50.138" v="2"/>
        <pc:sldMkLst>
          <pc:docMk/>
          <pc:sldMk cId="3819222444" sldId="2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8645" y="0"/>
            <a:ext cx="2944283" cy="498295"/>
          </a:xfrm>
          <a:prstGeom prst="rect">
            <a:avLst/>
          </a:prstGeom>
        </p:spPr>
        <p:txBody>
          <a:bodyPr vert="horz" lIns="91440" tIns="45720" rIns="91440" bIns="45720" rtlCol="0"/>
          <a:lstStyle>
            <a:lvl1pPr algn="r">
              <a:defRPr sz="1200"/>
            </a:lvl1pPr>
          </a:lstStyle>
          <a:p>
            <a:fld id="{80960286-B981-4BF2-B73C-7B5F5A1BA7DF}" type="datetimeFigureOut">
              <a:rPr lang="en-US" smtClean="0"/>
              <a:t>6/23/2021</a:t>
            </a:fld>
            <a:endParaRPr lang="en-US"/>
          </a:p>
        </p:txBody>
      </p:sp>
      <p:sp>
        <p:nvSpPr>
          <p:cNvPr id="4" name="Footer Placeholder 3"/>
          <p:cNvSpPr>
            <a:spLocks noGrp="1"/>
          </p:cNvSpPr>
          <p:nvPr>
            <p:ph type="ftr" sz="quarter" idx="2"/>
          </p:nvPr>
        </p:nvSpPr>
        <p:spPr>
          <a:xfrm>
            <a:off x="0" y="9433107"/>
            <a:ext cx="2944283" cy="49829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8645" y="9433107"/>
            <a:ext cx="2944283" cy="498294"/>
          </a:xfrm>
          <a:prstGeom prst="rect">
            <a:avLst/>
          </a:prstGeom>
        </p:spPr>
        <p:txBody>
          <a:bodyPr vert="horz" lIns="91440" tIns="45720" rIns="91440" bIns="45720" rtlCol="0" anchor="b"/>
          <a:lstStyle>
            <a:lvl1pPr algn="r">
              <a:defRPr sz="1200"/>
            </a:lvl1pPr>
          </a:lstStyle>
          <a:p>
            <a:fld id="{7AE5EAFA-2D61-4F90-8036-252529045DFF}" type="slidenum">
              <a:rPr lang="en-US" smtClean="0"/>
              <a:t>‹N°›</a:t>
            </a:fld>
            <a:endParaRPr lang="en-US"/>
          </a:p>
        </p:txBody>
      </p:sp>
    </p:spTree>
    <p:extLst>
      <p:ext uri="{BB962C8B-B14F-4D97-AF65-F5344CB8AC3E}">
        <p14:creationId xmlns:p14="http://schemas.microsoft.com/office/powerpoint/2010/main" val="689932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8475"/>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48100" y="0"/>
            <a:ext cx="2944813" cy="498475"/>
          </a:xfrm>
          <a:prstGeom prst="rect">
            <a:avLst/>
          </a:prstGeom>
        </p:spPr>
        <p:txBody>
          <a:bodyPr vert="horz" lIns="91440" tIns="45720" rIns="91440" bIns="45720" rtlCol="0"/>
          <a:lstStyle>
            <a:lvl1pPr algn="r">
              <a:defRPr sz="1200"/>
            </a:lvl1pPr>
          </a:lstStyle>
          <a:p>
            <a:fld id="{B62FFA7D-C15A-497B-AC7D-45C39F35DF91}" type="datetimeFigureOut">
              <a:rPr lang="en-CA" smtClean="0"/>
              <a:t>2021-06-23</a:t>
            </a:fld>
            <a:endParaRPr lang="en-CA"/>
          </a:p>
        </p:txBody>
      </p:sp>
      <p:sp>
        <p:nvSpPr>
          <p:cNvPr id="4" name="Slide Image Placeholder 3"/>
          <p:cNvSpPr>
            <a:spLocks noGrp="1" noRot="1" noChangeAspect="1"/>
          </p:cNvSpPr>
          <p:nvPr>
            <p:ph type="sldImg" idx="2"/>
          </p:nvPr>
        </p:nvSpPr>
        <p:spPr>
          <a:xfrm>
            <a:off x="1163638" y="1241425"/>
            <a:ext cx="4467225" cy="3351213"/>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79450" y="4779963"/>
            <a:ext cx="5435600" cy="391001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432925"/>
            <a:ext cx="2944813" cy="498475"/>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48100" y="9432925"/>
            <a:ext cx="2944813" cy="498475"/>
          </a:xfrm>
          <a:prstGeom prst="rect">
            <a:avLst/>
          </a:prstGeom>
        </p:spPr>
        <p:txBody>
          <a:bodyPr vert="horz" lIns="91440" tIns="45720" rIns="91440" bIns="45720" rtlCol="0" anchor="b"/>
          <a:lstStyle>
            <a:lvl1pPr algn="r">
              <a:defRPr sz="1200"/>
            </a:lvl1pPr>
          </a:lstStyle>
          <a:p>
            <a:fld id="{D332320E-14F5-4297-A759-5CB62EFA747F}" type="slidenum">
              <a:rPr lang="en-CA" smtClean="0"/>
              <a:t>‹N°›</a:t>
            </a:fld>
            <a:endParaRPr lang="en-CA"/>
          </a:p>
        </p:txBody>
      </p:sp>
    </p:spTree>
    <p:extLst>
      <p:ext uri="{BB962C8B-B14F-4D97-AF65-F5344CB8AC3E}">
        <p14:creationId xmlns:p14="http://schemas.microsoft.com/office/powerpoint/2010/main" val="1935290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332320E-14F5-4297-A759-5CB62EFA747F}" type="slidenum">
              <a:rPr lang="en-CA" smtClean="0"/>
              <a:t>1</a:t>
            </a:fld>
            <a:endParaRPr lang="en-CA"/>
          </a:p>
        </p:txBody>
      </p:sp>
    </p:spTree>
    <p:extLst>
      <p:ext uri="{BB962C8B-B14F-4D97-AF65-F5344CB8AC3E}">
        <p14:creationId xmlns:p14="http://schemas.microsoft.com/office/powerpoint/2010/main" val="9089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prstClr val="black"/>
                </a:solidFill>
                <a:effectLst/>
                <a:uLnTx/>
                <a:uFillTx/>
                <a:latin typeface="+mn-lt"/>
                <a:ea typeface="+mn-ea"/>
                <a:cs typeface="+mn-cs"/>
              </a:rPr>
              <a:t>This slide lists the 3 IPPC training materials which have draft Specifications out for consultation this year:</a:t>
            </a:r>
            <a:endParaRPr lang="en-US" dirty="0"/>
          </a:p>
          <a:p>
            <a:pPr marL="228600" indent="-228600">
              <a:buFont typeface="+mj-lt"/>
              <a:buAutoNum type="arabicPeriod" startAt="4"/>
            </a:pPr>
            <a:endParaRPr lang="en-US" dirty="0"/>
          </a:p>
          <a:p>
            <a:pPr marL="228600" indent="-228600">
              <a:buFont typeface="+mj-lt"/>
              <a:buAutoNum type="arabicPeriod" startAt="4"/>
            </a:pPr>
            <a:r>
              <a:rPr lang="en-US" dirty="0"/>
              <a:t>The e-Learning course on inspection and diagnostics is intended to enhance the capacity of NPPO staff and authorized entities to carry out phytosanitary inspections of consignments of plants, plant products and other regulated articles at import and export. The draft Specification proposes that the course provide guidance on using visual examination to detect pests and regulated articles and also focus on sampling methodologies and preparing specimens for submission to a diagnostic laboratory to support the inspection. </a:t>
            </a:r>
          </a:p>
          <a:p>
            <a:pPr marL="228600" indent="-228600">
              <a:buFont typeface="+mj-lt"/>
              <a:buAutoNum type="arabicPeriod" startAt="4"/>
            </a:pPr>
            <a:endParaRPr lang="en-US" dirty="0"/>
          </a:p>
          <a:p>
            <a:pPr marL="228600" indent="-228600">
              <a:buFont typeface="+mj-lt"/>
              <a:buAutoNum type="arabicPeriod" startAt="4"/>
            </a:pPr>
            <a:r>
              <a:rPr lang="en-US" dirty="0"/>
              <a:t>The Surveillance and reporting obligations e-Learning course is expected to introduce key concepts related to surveillance, pest status determination and pest reporting, particularly as it relates to new pest detections and emerging pests.  It will provide practical recommendations to assist NPPOs in strengthening their national surveillance systems and surveillance activities to support early pest detection, pest monitoring and pest status determination. It will also provide specific guidance to help NPPOs to develop a national reporting system for reporting the occurrence, outbreak and spread of pests. </a:t>
            </a:r>
          </a:p>
          <a:p>
            <a:pPr marL="228600" indent="-228600">
              <a:buFont typeface="+mj-lt"/>
              <a:buAutoNum type="arabicPeriod" startAt="4"/>
            </a:pPr>
            <a:endParaRPr lang="en-US" dirty="0"/>
          </a:p>
          <a:p>
            <a:pPr marL="228600" indent="-228600">
              <a:buFont typeface="+mj-lt"/>
              <a:buAutoNum type="arabicPeriod" startAt="4"/>
            </a:pPr>
            <a:r>
              <a:rPr lang="en-US" dirty="0"/>
              <a:t>The final draft Specification describes the</a:t>
            </a:r>
            <a:r>
              <a:rPr lang="en-US" baseline="0" dirty="0"/>
              <a:t> proposal to develop a</a:t>
            </a:r>
            <a:r>
              <a:rPr lang="en-US" dirty="0"/>
              <a:t> set of training curricula to assist National Plant Protection Organizations (NPPOs), and the IPPC Secretariat to develop appropriate training programmes to enhance the knowledge and skills of plant health officers. These curricula could be used as the basis for training plant health officers working in NPPOs, in the IPPC Secretariat, or as Phytosanitary Capacity Evaluation (PCE) facilitators, as well as members of the Commission on Phytosanitary Measures (CPM) subsidiary bodies and related groups. </a:t>
            </a:r>
          </a:p>
          <a:p>
            <a:pPr marL="228600" indent="-228600">
              <a:buAutoNum type="arabicPeriod" startAt="2"/>
            </a:pPr>
            <a:endParaRPr lang="en-US" dirty="0"/>
          </a:p>
          <a:p>
            <a:pPr marL="228600" indent="-228600">
              <a:buAutoNum type="arabicPeriod" startAt="2"/>
            </a:pP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10</a:t>
            </a:fld>
            <a:endParaRPr lang="en-CA"/>
          </a:p>
        </p:txBody>
      </p:sp>
    </p:spTree>
    <p:extLst>
      <p:ext uri="{BB962C8B-B14F-4D97-AF65-F5344CB8AC3E}">
        <p14:creationId xmlns:p14="http://schemas.microsoft.com/office/powerpoint/2010/main" val="3488109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(Content for</a:t>
            </a:r>
            <a:r>
              <a:rPr lang="en-CA" baseline="0" dirty="0" smtClean="0"/>
              <a:t> this </a:t>
            </a:r>
            <a:r>
              <a:rPr lang="en-CA" dirty="0" smtClean="0"/>
              <a:t>slide was provided by Qingpo)</a:t>
            </a:r>
          </a:p>
          <a:p>
            <a:endParaRPr lang="en-CA" dirty="0" smtClean="0"/>
          </a:p>
          <a:p>
            <a:r>
              <a:rPr lang="en-US" dirty="0" smtClean="0"/>
              <a:t>NRO is under the oversight of the IC. A new NRO sub-group is expected to replace the current NRO team.</a:t>
            </a:r>
          </a:p>
          <a:p>
            <a:r>
              <a:rPr lang="en-US" dirty="0" smtClean="0"/>
              <a:t>The draft TOR for the SG have been approved by the IC and are open for consultation until 31 August</a:t>
            </a:r>
          </a:p>
          <a:p>
            <a:r>
              <a:rPr lang="en-US" dirty="0" smtClean="0"/>
              <a:t>The IC will revise the SG-</a:t>
            </a:r>
            <a:r>
              <a:rPr lang="en-US" dirty="0" err="1" smtClean="0"/>
              <a:t>ToR</a:t>
            </a:r>
            <a:r>
              <a:rPr lang="en-US" dirty="0" smtClean="0"/>
              <a:t> based on the comments received.</a:t>
            </a:r>
          </a:p>
          <a:p>
            <a:r>
              <a:rPr lang="en-US" dirty="0" smtClean="0"/>
              <a:t>The </a:t>
            </a:r>
            <a:r>
              <a:rPr lang="en-US" dirty="0" err="1" smtClean="0"/>
              <a:t>ToR</a:t>
            </a:r>
            <a:r>
              <a:rPr lang="en-US" dirty="0" smtClean="0"/>
              <a:t> will be presented to CPM-16 for approval.</a:t>
            </a:r>
          </a:p>
          <a:p>
            <a:r>
              <a:rPr lang="en-US" dirty="0" smtClean="0"/>
              <a:t>The call for members for the SG is expected to open in the 2nd quarter of 2022.</a:t>
            </a:r>
          </a:p>
          <a:p>
            <a:endParaRPr lang="en-US" dirty="0" smtClean="0"/>
          </a:p>
          <a:p>
            <a:r>
              <a:rPr lang="en-US" dirty="0" smtClean="0"/>
              <a:t>IC VM 09 agreed to establish an IC Sub-group on national reporting obligations, and approved the terms of reference  to be submitted for country consultation Members may be drawn from contracting parties, RPPOs and international organizations as follows: </a:t>
            </a:r>
          </a:p>
          <a:p>
            <a:pPr marL="171450" indent="-171450">
              <a:buFont typeface="Arial" panose="020B0604020202020204" pitchFamily="34" charset="0"/>
              <a:buChar char="•"/>
            </a:pPr>
            <a:r>
              <a:rPr lang="en-US" dirty="0" smtClean="0"/>
              <a:t>Up to three representatives of contracting parties </a:t>
            </a:r>
          </a:p>
          <a:p>
            <a:pPr marL="171450" indent="-171450">
              <a:buFont typeface="Arial" panose="020B0604020202020204" pitchFamily="34" charset="0"/>
              <a:buChar char="•"/>
            </a:pPr>
            <a:r>
              <a:rPr lang="en-US" dirty="0" smtClean="0"/>
              <a:t>One representative from the CPM Bureau (Optional) </a:t>
            </a:r>
          </a:p>
          <a:p>
            <a:pPr marL="171450" indent="-171450">
              <a:buFont typeface="Arial" panose="020B0604020202020204" pitchFamily="34" charset="0"/>
              <a:buChar char="•"/>
            </a:pPr>
            <a:r>
              <a:rPr lang="en-US" dirty="0" smtClean="0"/>
              <a:t>One Lead and another representative from IC - One representative of the SC </a:t>
            </a:r>
          </a:p>
          <a:p>
            <a:pPr marL="171450" indent="-171450">
              <a:buFont typeface="Arial" panose="020B0604020202020204" pitchFamily="34" charset="0"/>
              <a:buChar char="•"/>
            </a:pPr>
            <a:r>
              <a:rPr lang="en-US" dirty="0" smtClean="0"/>
              <a:t>Up to three representatives from the RPPOs </a:t>
            </a:r>
          </a:p>
          <a:p>
            <a:pPr marL="171450" indent="-171450">
              <a:buFont typeface="Arial" panose="020B0604020202020204" pitchFamily="34" charset="0"/>
              <a:buChar char="•"/>
            </a:pPr>
            <a:r>
              <a:rPr lang="en-US" dirty="0" smtClean="0"/>
              <a:t>At least two experts representing entities having national reporting obligations systems such as the CBD, FAO, OIE, UNEP, CABI, World Health Organization, etc.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11</a:t>
            </a:fld>
            <a:endParaRPr lang="en-CA"/>
          </a:p>
        </p:txBody>
      </p:sp>
    </p:spTree>
    <p:extLst>
      <p:ext uri="{BB962C8B-B14F-4D97-AF65-F5344CB8AC3E}">
        <p14:creationId xmlns:p14="http://schemas.microsoft.com/office/powerpoint/2010/main" val="2637431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After the consultation period the Specification will be finalized and work on the guide</a:t>
            </a:r>
            <a:r>
              <a:rPr lang="en-CA" baseline="0" dirty="0"/>
              <a:t> or training materials may commence as soon as </a:t>
            </a:r>
            <a:r>
              <a:rPr lang="en-US" baseline="0" dirty="0"/>
              <a:t>sufficient financial and human resources are available. </a:t>
            </a:r>
          </a:p>
          <a:p>
            <a:endParaRPr lang="en-US" baseline="0" dirty="0"/>
          </a:p>
          <a:p>
            <a:r>
              <a:rPr lang="en-US" baseline="0" dirty="0"/>
              <a:t>Resources are allocated to the highest priority topics on the Implementation and Capacity Development List of Topics (ICD LOT) first.</a:t>
            </a:r>
          </a:p>
          <a:p>
            <a:endParaRPr lang="en-US" baseline="0" dirty="0"/>
          </a:p>
          <a:p>
            <a:r>
              <a:rPr lang="en-US" baseline="0" dirty="0"/>
              <a:t>Financial resources for the development of IPPC guides and training materials may come from: </a:t>
            </a:r>
          </a:p>
          <a:p>
            <a:pPr marL="171450" indent="-171450">
              <a:buFont typeface="Arial" panose="020B0604020202020204" pitchFamily="34" charset="0"/>
              <a:buChar char="•"/>
            </a:pPr>
            <a:r>
              <a:rPr lang="en-US" baseline="0" dirty="0"/>
              <a:t>regular IPPC Secretariat programme funds; </a:t>
            </a:r>
          </a:p>
          <a:p>
            <a:pPr marL="171450" indent="-171450">
              <a:buFont typeface="Arial" panose="020B0604020202020204" pitchFamily="34" charset="0"/>
              <a:buChar char="•"/>
            </a:pPr>
            <a:r>
              <a:rPr lang="en-US" baseline="0" dirty="0"/>
              <a:t>funds contributed to the IPPC Multi-donor trust fund by contracting parties, donors and international organizations; </a:t>
            </a:r>
          </a:p>
          <a:p>
            <a:pPr marL="171450" indent="-171450">
              <a:buFont typeface="Arial" panose="020B0604020202020204" pitchFamily="34" charset="0"/>
              <a:buChar char="•"/>
            </a:pPr>
            <a:r>
              <a:rPr lang="en-US" baseline="0" dirty="0"/>
              <a:t>FAO or STDF projects or programmes; </a:t>
            </a:r>
          </a:p>
          <a:p>
            <a:pPr marL="171450" indent="-171450">
              <a:buFont typeface="Arial" panose="020B0604020202020204" pitchFamily="34" charset="0"/>
              <a:buChar char="•"/>
            </a:pPr>
            <a:r>
              <a:rPr lang="en-US" baseline="0" dirty="0"/>
              <a:t>national regional and international projects or initiatives;</a:t>
            </a:r>
          </a:p>
          <a:p>
            <a:pPr marL="171450" indent="-171450">
              <a:buFont typeface="Arial" panose="020B0604020202020204" pitchFamily="34" charset="0"/>
              <a:buChar char="•"/>
            </a:pPr>
            <a:r>
              <a:rPr lang="en-US" baseline="0" dirty="0"/>
              <a:t>in-kind contributions from contracting parties and partners.</a:t>
            </a:r>
          </a:p>
          <a:p>
            <a:endParaRPr lang="en-US" baseline="0" dirty="0"/>
          </a:p>
          <a:p>
            <a:endParaRPr lang="en-US" baseline="0"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12</a:t>
            </a:fld>
            <a:endParaRPr lang="en-CA"/>
          </a:p>
        </p:txBody>
      </p:sp>
    </p:spTree>
    <p:extLst>
      <p:ext uri="{BB962C8B-B14F-4D97-AF65-F5344CB8AC3E}">
        <p14:creationId xmlns:p14="http://schemas.microsoft.com/office/powerpoint/2010/main" val="1635782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Financial resources have already been identified for 4 out of the 6 topics that I have described today. Once these 4 Specifications have been finalized, work to develop these implementation resources can be initiated. </a:t>
            </a:r>
          </a:p>
          <a:p>
            <a:endParaRPr lang="en-CA" dirty="0"/>
          </a:p>
          <a:p>
            <a:r>
              <a:rPr lang="en-CA" dirty="0"/>
              <a:t>The two e-learning</a:t>
            </a:r>
            <a:r>
              <a:rPr lang="en-CA" baseline="0" dirty="0"/>
              <a:t> courses and the Guide on Contingency planning are funded through the COMESA Trade Facilitation Project and are expected to be published in 2022. </a:t>
            </a:r>
          </a:p>
          <a:p>
            <a:endParaRPr lang="en-CA" baseline="0" dirty="0"/>
          </a:p>
          <a:p>
            <a:r>
              <a:rPr lang="en-CA" baseline="0" dirty="0"/>
              <a:t>The development of the Plant Health Officer training curricula is funded by the </a:t>
            </a:r>
            <a:r>
              <a:rPr lang="en-US" baseline="0" dirty="0"/>
              <a:t>Republic of Korea through the Multi-donor Trust Fund and is </a:t>
            </a:r>
            <a:r>
              <a:rPr lang="en-CA" baseline="0" dirty="0"/>
              <a:t>expected to be available in 2023.</a:t>
            </a:r>
          </a:p>
          <a:p>
            <a:endParaRPr lang="en-CA" baseline="0" dirty="0"/>
          </a:p>
          <a:p>
            <a:r>
              <a:rPr lang="en-CA" baseline="0" dirty="0"/>
              <a:t>The Guide on Phytosanitary Security Procedures and the Guide on </a:t>
            </a:r>
            <a:r>
              <a:rPr lang="en-US" baseline="0" dirty="0"/>
              <a:t>Regulations and legislation to manage phytosanitary risks on regulated articles are not yet funded and it is still uncertain when the work on these two topics may begin.</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13</a:t>
            </a:fld>
            <a:endParaRPr lang="en-CA"/>
          </a:p>
        </p:txBody>
      </p:sp>
    </p:spTree>
    <p:extLst>
      <p:ext uri="{BB962C8B-B14F-4D97-AF65-F5344CB8AC3E}">
        <p14:creationId xmlns:p14="http://schemas.microsoft.com/office/powerpoint/2010/main" val="2415033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both financial and human resources are available, the work to develop the product may begin.</a:t>
            </a:r>
          </a:p>
          <a:p>
            <a:endParaRPr lang="en-US" dirty="0"/>
          </a:p>
          <a:p>
            <a:r>
              <a:rPr lang="en-US" dirty="0"/>
              <a:t>This generally includes:</a:t>
            </a:r>
          </a:p>
          <a:p>
            <a:endParaRPr lang="en-US" dirty="0"/>
          </a:p>
          <a:p>
            <a:pPr marL="171450" indent="-171450">
              <a:buFont typeface="Arial" panose="020B0604020202020204" pitchFamily="34" charset="0"/>
              <a:buChar char="•"/>
            </a:pPr>
            <a:r>
              <a:rPr lang="en-US" dirty="0"/>
              <a:t>Establishing the working group who will develop the product and help prepare an implementation plan.</a:t>
            </a:r>
          </a:p>
          <a:p>
            <a:pPr marL="171450" indent="-171450">
              <a:buFont typeface="Arial" panose="020B0604020202020204" pitchFamily="34" charset="0"/>
              <a:buChar char="•"/>
            </a:pPr>
            <a:r>
              <a:rPr lang="en-US" dirty="0"/>
              <a:t>The implementation plan is intended to raise awareness</a:t>
            </a:r>
            <a:r>
              <a:rPr lang="en-US" baseline="0" dirty="0"/>
              <a:t> and encourage the use of the product by the IPPC community and should be set in motion when the product is published.</a:t>
            </a:r>
            <a:endParaRPr lang="en-US" dirty="0"/>
          </a:p>
          <a:p>
            <a:pPr marL="171450" indent="-171450">
              <a:buFont typeface="Arial" panose="020B0604020202020204" pitchFamily="34" charset="0"/>
              <a:buChar char="•"/>
            </a:pPr>
            <a:r>
              <a:rPr lang="en-US" dirty="0"/>
              <a:t>Generally the product is published in English and additional language versions are provided when resources for translation are available. </a:t>
            </a:r>
          </a:p>
          <a:p>
            <a:endParaRPr lang="en-CA" dirty="0"/>
          </a:p>
          <a:p>
            <a:r>
              <a:rPr lang="en-US" dirty="0"/>
              <a:t>A copy of the </a:t>
            </a:r>
            <a:r>
              <a:rPr lang="en-US" i="1" dirty="0"/>
              <a:t>Process for the development of IPPC Guides and training materials </a:t>
            </a:r>
            <a:r>
              <a:rPr lang="en-US" dirty="0"/>
              <a:t>may be found on the IPP:</a:t>
            </a:r>
          </a:p>
          <a:p>
            <a:r>
              <a:rPr lang="en-US" dirty="0"/>
              <a:t>https://www.ippc.int/en/publications/88591/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14</a:t>
            </a:fld>
            <a:endParaRPr lang="en-CA"/>
          </a:p>
        </p:txBody>
      </p:sp>
    </p:spTree>
    <p:extLst>
      <p:ext uri="{BB962C8B-B14F-4D97-AF65-F5344CB8AC3E}">
        <p14:creationId xmlns:p14="http://schemas.microsoft.com/office/powerpoint/2010/main" val="3619744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 are several ways that NPPOs and RPPOs may get involved in the development of IPPC guides and training materials.</a:t>
            </a:r>
          </a:p>
          <a:p>
            <a:endParaRPr lang="en-CA" dirty="0"/>
          </a:p>
          <a:p>
            <a:r>
              <a:rPr lang="en-CA" dirty="0"/>
              <a:t>You may: </a:t>
            </a:r>
          </a:p>
          <a:p>
            <a:pPr marL="171450" indent="-171450">
              <a:buFont typeface="Arial" panose="020B0604020202020204" pitchFamily="34" charset="0"/>
              <a:buChar char="•"/>
            </a:pPr>
            <a:r>
              <a:rPr lang="en-US" dirty="0"/>
              <a:t>Submit a topic proposal for guides and training materials during the 2021 Call for Topics</a:t>
            </a:r>
            <a:r>
              <a:rPr lang="en-US" baseline="0" dirty="0"/>
              <a:t> prior to 15 September</a:t>
            </a:r>
            <a:endParaRPr lang="en-US" dirty="0"/>
          </a:p>
          <a:p>
            <a:pPr marL="171450" indent="-171450">
              <a:buFont typeface="Arial" panose="020B0604020202020204" pitchFamily="34" charset="0"/>
              <a:buChar char="•"/>
            </a:pPr>
            <a:r>
              <a:rPr lang="en-US" dirty="0"/>
              <a:t>Review the draft Specifications for Guides and training</a:t>
            </a:r>
            <a:r>
              <a:rPr lang="en-US" baseline="0" dirty="0"/>
              <a:t> materials </a:t>
            </a:r>
            <a:r>
              <a:rPr lang="en-US" dirty="0"/>
              <a:t>using OCS. The 2021 deadline is 31 August.</a:t>
            </a:r>
          </a:p>
          <a:p>
            <a:pPr marL="171450" indent="-171450">
              <a:buFont typeface="Arial" panose="020B0604020202020204" pitchFamily="34" charset="0"/>
              <a:buChar char="•"/>
            </a:pPr>
            <a:r>
              <a:rPr lang="en-US" dirty="0"/>
              <a:t>Contact the IPPC</a:t>
            </a:r>
            <a:r>
              <a:rPr lang="en-US" baseline="0" dirty="0"/>
              <a:t> Secretariat if you are able to contribute </a:t>
            </a:r>
            <a:r>
              <a:rPr lang="en-US" dirty="0"/>
              <a:t>resources to support the development of implementation resources or to facilitate their translation.</a:t>
            </a:r>
          </a:p>
          <a:p>
            <a:pPr marL="171450" indent="-171450">
              <a:buFont typeface="Arial" panose="020B0604020202020204" pitchFamily="34" charset="0"/>
              <a:buChar char="•"/>
            </a:pPr>
            <a:r>
              <a:rPr lang="en-US" dirty="0"/>
              <a:t>Respond to the calls for experts to participate in working groups.</a:t>
            </a:r>
          </a:p>
          <a:p>
            <a:pPr marL="171450" indent="-171450">
              <a:buFont typeface="Arial" panose="020B0604020202020204" pitchFamily="34" charset="0"/>
              <a:buChar char="•"/>
            </a:pPr>
            <a:r>
              <a:rPr lang="en-US" dirty="0"/>
              <a:t>Submit a relevant case study when there a call is issued.</a:t>
            </a:r>
          </a:p>
          <a:p>
            <a:endParaRPr lang="en-US" dirty="0"/>
          </a:p>
          <a:p>
            <a:r>
              <a:rPr lang="en-US" dirty="0"/>
              <a:t>NPPOs and RPPOs are </a:t>
            </a:r>
            <a:r>
              <a:rPr lang="en-US" baseline="0" dirty="0"/>
              <a:t>encouraged to participate in these activities!</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15</a:t>
            </a:fld>
            <a:endParaRPr lang="en-CA"/>
          </a:p>
        </p:txBody>
      </p:sp>
    </p:spTree>
    <p:extLst>
      <p:ext uri="{BB962C8B-B14F-4D97-AF65-F5344CB8AC3E}">
        <p14:creationId xmlns:p14="http://schemas.microsoft.com/office/powerpoint/2010/main" val="680842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provide comments on your preference to the timing of future consultations on draft Specifications for IPPC Guides and training materials. </a:t>
            </a:r>
          </a:p>
          <a:p>
            <a:endParaRPr lang="en-US" dirty="0"/>
          </a:p>
          <a:p>
            <a:r>
              <a:rPr lang="en-US" dirty="0"/>
              <a:t>Would you prefer a single fixed consultation period each year, two fixed consultation periods per year or ad-hoc consultations? </a:t>
            </a:r>
          </a:p>
          <a:p>
            <a:endParaRPr lang="en-US" baseline="0" dirty="0"/>
          </a:p>
          <a:p>
            <a:endParaRPr lang="en-US" baseline="0" dirty="0"/>
          </a:p>
          <a:p>
            <a:r>
              <a:rPr lang="en-CA" dirty="0"/>
              <a:t>Recall from Slide </a:t>
            </a:r>
          </a:p>
          <a:p>
            <a:endParaRPr lang="en-CA" dirty="0"/>
          </a:p>
          <a:p>
            <a:r>
              <a:rPr lang="en-CA" dirty="0"/>
              <a:t>The 2021 consultation includes 23 items:  </a:t>
            </a:r>
          </a:p>
          <a:p>
            <a:r>
              <a:rPr lang="en-CA" dirty="0"/>
              <a:t>8 ISPMs</a:t>
            </a:r>
          </a:p>
          <a:p>
            <a:r>
              <a:rPr lang="en-CA" dirty="0"/>
              <a:t>1 CPM recommendation</a:t>
            </a:r>
          </a:p>
          <a:p>
            <a:r>
              <a:rPr lang="en-CA" b="1" dirty="0"/>
              <a:t>6 Specifications for IPPC guides and training materials </a:t>
            </a:r>
          </a:p>
          <a:p>
            <a:r>
              <a:rPr lang="en-CA" b="1" dirty="0"/>
              <a:t>1 Terms of reference: IC subgroup on National Reporting Obligations (NRO)</a:t>
            </a:r>
          </a:p>
          <a:p>
            <a:r>
              <a:rPr lang="en-CA" dirty="0"/>
              <a:t>6 phytosanitary treatments </a:t>
            </a:r>
          </a:p>
          <a:p>
            <a:r>
              <a:rPr lang="en-CA" dirty="0"/>
              <a:t>1 diagnostic protocol</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16</a:t>
            </a:fld>
            <a:endParaRPr lang="en-CA"/>
          </a:p>
        </p:txBody>
      </p:sp>
    </p:spTree>
    <p:extLst>
      <p:ext uri="{BB962C8B-B14F-4D97-AF65-F5344CB8AC3E}">
        <p14:creationId xmlns:p14="http://schemas.microsoft.com/office/powerpoint/2010/main" val="313361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 consultation periods are open for 60 days. Would you prefer that the consultation period for IPPC Guides and training materials and other IC matters align with other IPPC consultation activities?</a:t>
            </a:r>
            <a:endParaRPr lang="en-US" baseline="0" dirty="0"/>
          </a:p>
          <a:p>
            <a:endParaRPr lang="en-US" baseline="0" dirty="0"/>
          </a:p>
          <a:p>
            <a:pPr marL="228600" indent="-228600">
              <a:buFont typeface="Arial" panose="020B0604020202020204" pitchFamily="34" charset="0"/>
              <a:buChar char="•"/>
            </a:pPr>
            <a:r>
              <a:rPr lang="en-US" dirty="0"/>
              <a:t>Please rank your preferences for the timing of future consultations on draft Specifications for IPPC Guides and training materials (1 is your most preferred option)</a:t>
            </a:r>
          </a:p>
          <a:p>
            <a:pPr marL="228600" indent="-228600">
              <a:buFont typeface="Arial" panose="020B0604020202020204" pitchFamily="34" charset="0"/>
              <a:buChar char="•"/>
            </a:pPr>
            <a:r>
              <a:rPr lang="en-US" dirty="0"/>
              <a:t>Please note any comments</a:t>
            </a:r>
          </a:p>
          <a:p>
            <a:pPr marL="228600" indent="-228600">
              <a:buFont typeface="Arial" panose="020B0604020202020204" pitchFamily="34" charset="0"/>
              <a:buChar char="•"/>
            </a:pPr>
            <a:endParaRPr lang="en-US" dirty="0"/>
          </a:p>
          <a:p>
            <a:pPr marL="0" indent="0">
              <a:buFont typeface="Arial" panose="020B0604020202020204" pitchFamily="34" charset="0"/>
              <a:buNone/>
            </a:pPr>
            <a:endParaRPr lang="en-US" dirty="0"/>
          </a:p>
          <a:p>
            <a:pPr marL="228600" indent="-228600">
              <a:buAutoNum type="arabicPeriod" startAt="2"/>
            </a:pPr>
            <a:endParaRPr lang="en-US" dirty="0"/>
          </a:p>
          <a:p>
            <a:pPr marL="228600" indent="-228600">
              <a:buAutoNum type="arabicPeriod" startAt="2"/>
            </a:pPr>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17</a:t>
            </a:fld>
            <a:endParaRPr lang="en-CA"/>
          </a:p>
        </p:txBody>
      </p:sp>
    </p:spTree>
    <p:extLst>
      <p:ext uri="{BB962C8B-B14F-4D97-AF65-F5344CB8AC3E}">
        <p14:creationId xmlns:p14="http://schemas.microsoft.com/office/powerpoint/2010/main" val="2449918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332320E-14F5-4297-A759-5CB62EFA747F}" type="slidenum">
              <a:rPr lang="en-CA" smtClean="0"/>
              <a:t>18</a:t>
            </a:fld>
            <a:endParaRPr lang="en-CA"/>
          </a:p>
        </p:txBody>
      </p:sp>
    </p:spTree>
    <p:extLst>
      <p:ext uri="{BB962C8B-B14F-4D97-AF65-F5344CB8AC3E}">
        <p14:creationId xmlns:p14="http://schemas.microsoft.com/office/powerpoint/2010/main" val="25786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presentation will provide an overview of the main stages in the </a:t>
            </a:r>
            <a:r>
              <a:rPr lang="en-US" dirty="0"/>
              <a:t>process for the development of IPPC Guides and Training Materials.</a:t>
            </a:r>
          </a:p>
          <a:p>
            <a:endParaRPr lang="en-US" dirty="0"/>
          </a:p>
          <a:p>
            <a:r>
              <a:rPr lang="en-US" dirty="0"/>
              <a:t>It</a:t>
            </a:r>
            <a:r>
              <a:rPr lang="en-US" baseline="0" dirty="0"/>
              <a:t> will also highlight that topics for new implementation resources may be submitted during the </a:t>
            </a:r>
            <a:r>
              <a:rPr lang="en-US" dirty="0"/>
              <a:t>2021 Call for Topics and will describe the six draft Specifications for IPPC Guides and training materials</a:t>
            </a:r>
            <a:r>
              <a:rPr lang="en-US" baseline="0" dirty="0"/>
              <a:t> that are part of the </a:t>
            </a:r>
            <a:endParaRPr lang="en-US" dirty="0"/>
          </a:p>
          <a:p>
            <a:r>
              <a:rPr lang="en-US" dirty="0"/>
              <a:t>2021 Consultation.</a:t>
            </a:r>
          </a:p>
          <a:p>
            <a:endParaRPr lang="en-US" dirty="0"/>
          </a:p>
          <a:p>
            <a:r>
              <a:rPr lang="en-US" dirty="0"/>
              <a:t>Finally the presentation will encourage</a:t>
            </a:r>
            <a:r>
              <a:rPr lang="en-US" baseline="0" dirty="0"/>
              <a:t> N</a:t>
            </a:r>
            <a:r>
              <a:rPr lang="en-US" dirty="0"/>
              <a:t>PPOs</a:t>
            </a:r>
            <a:r>
              <a:rPr lang="en-US" baseline="0" dirty="0"/>
              <a:t> and RPPOs to </a:t>
            </a:r>
            <a:r>
              <a:rPr lang="en-US" dirty="0"/>
              <a:t>get involved and highlight how they might contribute to the development of new IPPC Guides and Training Materials.</a:t>
            </a:r>
          </a:p>
          <a:p>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2</a:t>
            </a:fld>
            <a:endParaRPr lang="en-CA"/>
          </a:p>
        </p:txBody>
      </p:sp>
    </p:spTree>
    <p:extLst>
      <p:ext uri="{BB962C8B-B14F-4D97-AF65-F5344CB8AC3E}">
        <p14:creationId xmlns:p14="http://schemas.microsoft.com/office/powerpoint/2010/main" val="2241503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are tools that assist national plant protection organizations (NPPOs) to implement the International Plant Protection Convention (IPPC), its international standards for phytosanitary measures (ISPMs) and recommendations of the Commission on Phytosanitary Measures (CPM).</a:t>
            </a:r>
          </a:p>
          <a:p>
            <a:endParaRPr lang="en-US" dirty="0"/>
          </a:p>
          <a:p>
            <a:r>
              <a:rPr lang="en-US" dirty="0"/>
              <a:t>IPPC Guides and Training Materials are developed under the auspices of the IPPC Secretariat with the oversight of the Implementation and Capacity Development Committee (IC) and with the participation of selected international experts. </a:t>
            </a:r>
          </a:p>
          <a:p>
            <a:endParaRPr lang="en-US" dirty="0"/>
          </a:p>
          <a:p>
            <a:r>
              <a:rPr lang="en-US" dirty="0"/>
              <a:t>The development of IPPC guides and training materials follows a documented process that is designed to be open, transparent and inclusive. </a:t>
            </a:r>
          </a:p>
          <a:p>
            <a:endParaRPr lang="en-US" dirty="0"/>
          </a:p>
          <a:p>
            <a:r>
              <a:rPr lang="en-US" dirty="0"/>
              <a:t>This process leads to the development of high quality and consistent guides and training materials that are targeted to meet specific needs identified by the IPPC community.</a:t>
            </a:r>
          </a:p>
          <a:p>
            <a:endParaRPr lang="en-US" dirty="0"/>
          </a:p>
          <a:p>
            <a:r>
              <a:rPr lang="en-US" dirty="0"/>
              <a:t>Today’s presentation will focus on the first three stages of the process.</a:t>
            </a:r>
          </a:p>
        </p:txBody>
      </p:sp>
      <p:sp>
        <p:nvSpPr>
          <p:cNvPr id="4" name="Slide Number Placeholder 3"/>
          <p:cNvSpPr>
            <a:spLocks noGrp="1"/>
          </p:cNvSpPr>
          <p:nvPr>
            <p:ph type="sldNum" sz="quarter" idx="10"/>
          </p:nvPr>
        </p:nvSpPr>
        <p:spPr/>
        <p:txBody>
          <a:bodyPr/>
          <a:lstStyle/>
          <a:p>
            <a:fld id="{D332320E-14F5-4297-A759-5CB62EFA747F}" type="slidenum">
              <a:rPr lang="en-CA" smtClean="0"/>
              <a:t>3</a:t>
            </a:fld>
            <a:endParaRPr lang="en-CA"/>
          </a:p>
        </p:txBody>
      </p:sp>
    </p:spTree>
    <p:extLst>
      <p:ext uri="{BB962C8B-B14F-4D97-AF65-F5344CB8AC3E}">
        <p14:creationId xmlns:p14="http://schemas.microsoft.com/office/powerpoint/2010/main" val="400823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Topics for Guides and training materials are generally submitted by NPPOs and RPPOs during the Call for Topics</a:t>
            </a:r>
          </a:p>
          <a:p>
            <a:r>
              <a:rPr lang="en-US" dirty="0"/>
              <a:t>These proposals are reviewed by the Task Force for Topics and by the Implementation and Capacity Development Committee (IC) before going to CPM</a:t>
            </a:r>
          </a:p>
          <a:p>
            <a:r>
              <a:rPr lang="en-US" dirty="0"/>
              <a:t>However, topics can</a:t>
            </a:r>
            <a:r>
              <a:rPr lang="en-US" baseline="0" dirty="0"/>
              <a:t> only be </a:t>
            </a:r>
            <a:r>
              <a:rPr lang="en-US" dirty="0"/>
              <a:t>added to the Implementation and Capacity Development List of Topics (ICD LOT) by CPM.</a:t>
            </a:r>
          </a:p>
          <a:p>
            <a:r>
              <a:rPr lang="en-US" dirty="0"/>
              <a:t>Implementation and Capacity Development Committee (IC) is responsible for setting the relative priority of the topics on the ICD LOT and selects an IC member is identified to lead the development of the product</a:t>
            </a:r>
          </a:p>
          <a:p>
            <a:endParaRPr lang="en-US" dirty="0"/>
          </a:p>
          <a:p>
            <a:r>
              <a:rPr lang="en-US" dirty="0"/>
              <a:t>At a later stage, the SC is also invited to assign someone to follow the development of the product</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4</a:t>
            </a:fld>
            <a:endParaRPr lang="en-CA"/>
          </a:p>
        </p:txBody>
      </p:sp>
    </p:spTree>
    <p:extLst>
      <p:ext uri="{BB962C8B-B14F-4D97-AF65-F5344CB8AC3E}">
        <p14:creationId xmlns:p14="http://schemas.microsoft.com/office/powerpoint/2010/main" val="2062302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Call for Topics (CFT) is generally launched once every 2 years. However, the last CFT was in 2018 and the next CFT is planned for 2023.</a:t>
            </a:r>
          </a:p>
          <a:p>
            <a:r>
              <a:rPr lang="en-US" dirty="0"/>
              <a:t>The 2021 CFT is currently open and Contracting Parties and regional plant protection organizations are invited to submit topic proposals by 15 September 2021.</a:t>
            </a:r>
          </a:p>
          <a:p>
            <a:r>
              <a:rPr lang="en-US" dirty="0"/>
              <a:t>Proposals may include topics related to International Standards for Phytosanitary Measures (ISPMs) or to IPPC guides and training materials.</a:t>
            </a:r>
          </a:p>
          <a:p>
            <a:r>
              <a:rPr lang="en-US" dirty="0"/>
              <a:t>New electronic forms have been developed for the 2021 CFT. Please use these new electronic forms to submit your topic proposals!</a:t>
            </a:r>
          </a:p>
          <a:p>
            <a:r>
              <a:rPr lang="en-US" dirty="0"/>
              <a:t>More information on the Call for Topics may be found on the IPP</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5</a:t>
            </a:fld>
            <a:endParaRPr lang="en-CA"/>
          </a:p>
        </p:txBody>
      </p:sp>
    </p:spTree>
    <p:extLst>
      <p:ext uri="{BB962C8B-B14F-4D97-AF65-F5344CB8AC3E}">
        <p14:creationId xmlns:p14="http://schemas.microsoft.com/office/powerpoint/2010/main" val="269438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key elements of a topic submission is a draft Specification. The draft Specification</a:t>
            </a:r>
            <a:r>
              <a:rPr lang="en-CA" baseline="0" dirty="0"/>
              <a:t> should clearly </a:t>
            </a:r>
            <a:r>
              <a:rPr lang="en-CA" dirty="0"/>
              <a:t>describe the purpose, scope and content of the proposed guide or training material and list relevant references and supporting materials. </a:t>
            </a:r>
            <a:r>
              <a:rPr lang="en-CA" baseline="0" dirty="0"/>
              <a:t> </a:t>
            </a:r>
          </a:p>
          <a:p>
            <a:r>
              <a:rPr lang="en-US" dirty="0"/>
              <a:t>The IC reviews the draft Specification and approves it for consultation</a:t>
            </a:r>
          </a:p>
          <a:p>
            <a:r>
              <a:rPr lang="en-US" dirty="0"/>
              <a:t>NPPOs and RPPOs have 60 days to submit comments on the draft Specification</a:t>
            </a:r>
          </a:p>
          <a:p>
            <a:r>
              <a:rPr lang="en-US" dirty="0"/>
              <a:t>The IC revises the draft Specification considering the comments from the consultation</a:t>
            </a:r>
          </a:p>
          <a:p>
            <a:r>
              <a:rPr lang="en-US" dirty="0"/>
              <a:t>The IC then approves the Specification and the final Specification is posted on the IPP</a:t>
            </a:r>
          </a:p>
          <a:p>
            <a:endParaRPr lang="en-CA"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6</a:t>
            </a:fld>
            <a:endParaRPr lang="en-CA"/>
          </a:p>
        </p:txBody>
      </p:sp>
    </p:spTree>
    <p:extLst>
      <p:ext uri="{BB962C8B-B14F-4D97-AF65-F5344CB8AC3E}">
        <p14:creationId xmlns:p14="http://schemas.microsoft.com/office/powerpoint/2010/main" val="66459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2021 Consultation opened on 01 July and will close on 31 August.</a:t>
            </a:r>
          </a:p>
          <a:p>
            <a:endParaRPr lang="en-CA" dirty="0"/>
          </a:p>
          <a:p>
            <a:r>
              <a:rPr lang="en-CA" dirty="0"/>
              <a:t>This is an opportunity for NPPOs and RPPOs to review and provide comments and</a:t>
            </a:r>
            <a:r>
              <a:rPr lang="en-CA" baseline="0" dirty="0"/>
              <a:t> help </a:t>
            </a:r>
            <a:r>
              <a:rPr lang="en-CA" dirty="0"/>
              <a:t>shape the standard</a:t>
            </a:r>
            <a:r>
              <a:rPr lang="en-CA" baseline="0" dirty="0"/>
              <a:t> setting process and the development of implementation resources</a:t>
            </a:r>
            <a:endParaRPr lang="en-CA" dirty="0"/>
          </a:p>
          <a:p>
            <a:endParaRPr lang="en-CA" dirty="0"/>
          </a:p>
          <a:p>
            <a:r>
              <a:rPr lang="en-CA" dirty="0"/>
              <a:t>There are 23 items included</a:t>
            </a:r>
            <a:r>
              <a:rPr lang="en-CA" baseline="0" dirty="0"/>
              <a:t> in the 2021 Consultation. Seven of these are under the oversight of the IC – the 6 specifications for IPPC G&amp;TM and the TOR for NRO.</a:t>
            </a:r>
          </a:p>
          <a:p>
            <a:endParaRPr lang="en-CA" baseline="0" dirty="0"/>
          </a:p>
          <a:p>
            <a:r>
              <a:rPr lang="en-CA" baseline="0" dirty="0"/>
              <a:t>This includes: </a:t>
            </a:r>
          </a:p>
          <a:p>
            <a:pPr marL="171450" indent="-171450">
              <a:buFont typeface="Arial" panose="020B0604020202020204" pitchFamily="34" charset="0"/>
              <a:buChar char="•"/>
            </a:pPr>
            <a:r>
              <a:rPr lang="en-US" dirty="0"/>
              <a:t>8 ISPMs</a:t>
            </a:r>
          </a:p>
          <a:p>
            <a:pPr marL="171450" indent="-171450">
              <a:buFont typeface="Arial" panose="020B0604020202020204" pitchFamily="34" charset="0"/>
              <a:buChar char="•"/>
            </a:pPr>
            <a:r>
              <a:rPr lang="en-US" dirty="0"/>
              <a:t>1 CPM recommendation</a:t>
            </a:r>
          </a:p>
          <a:p>
            <a:pPr marL="171450" indent="-171450">
              <a:buFont typeface="Arial" panose="020B0604020202020204" pitchFamily="34" charset="0"/>
              <a:buChar char="•"/>
            </a:pPr>
            <a:r>
              <a:rPr lang="en-US" b="1" dirty="0"/>
              <a:t>6 Specifications for IPPC guides and training materials </a:t>
            </a:r>
          </a:p>
          <a:p>
            <a:pPr marL="171450" indent="-171450">
              <a:buFont typeface="Arial" panose="020B0604020202020204" pitchFamily="34" charset="0"/>
              <a:buChar char="•"/>
            </a:pPr>
            <a:r>
              <a:rPr lang="en-US" b="1" dirty="0"/>
              <a:t>1 Terms of reference: IC subgroup on National Reporting Obligations (NRO)</a:t>
            </a:r>
          </a:p>
          <a:p>
            <a:pPr marL="171450" indent="-171450">
              <a:buFont typeface="Arial" panose="020B0604020202020204" pitchFamily="34" charset="0"/>
              <a:buChar char="•"/>
            </a:pPr>
            <a:r>
              <a:rPr lang="en-US" dirty="0"/>
              <a:t>6 phytosanitary treatments </a:t>
            </a:r>
          </a:p>
          <a:p>
            <a:pPr marL="171450" indent="-171450">
              <a:buFont typeface="Arial" panose="020B0604020202020204" pitchFamily="34" charset="0"/>
              <a:buChar char="•"/>
            </a:pPr>
            <a:r>
              <a:rPr lang="en-US" dirty="0"/>
              <a:t>1 diagnostic protocol</a:t>
            </a:r>
          </a:p>
          <a:p>
            <a:endParaRPr lang="en-US" dirty="0"/>
          </a:p>
          <a:p>
            <a:r>
              <a:rPr lang="en-US" dirty="0"/>
              <a:t>The remainder of this presentation </a:t>
            </a:r>
            <a:r>
              <a:rPr lang="en-US" baseline="0" dirty="0"/>
              <a:t>is focused on implementation resources and providing additional information on the 6 draft Specifications that are open for NPPO/RPPO comment in 2021.</a:t>
            </a:r>
            <a:endParaRPr lang="en-US" dirty="0"/>
          </a:p>
          <a:p>
            <a:endParaRPr lang="en-CA" dirty="0"/>
          </a:p>
          <a:p>
            <a:r>
              <a:rPr lang="en-US" dirty="0"/>
              <a:t>*** Recognizing that there are a lot of items for review during</a:t>
            </a:r>
            <a:r>
              <a:rPr lang="en-US" baseline="0" dirty="0"/>
              <a:t> t</a:t>
            </a:r>
            <a:r>
              <a:rPr lang="en-US" dirty="0"/>
              <a:t>he 2021 consultation period, this year’s evaluation of the RWs will include a couple </a:t>
            </a:r>
            <a:r>
              <a:rPr lang="en-US" baseline="0" dirty="0"/>
              <a:t>questions aimed at identifying the CPs </a:t>
            </a:r>
            <a:r>
              <a:rPr lang="en-US" dirty="0"/>
              <a:t>preferences for the timing of future consultations on draft Specifications for IPPC Guides and training materials and other Implementation</a:t>
            </a:r>
            <a:r>
              <a:rPr lang="en-US" baseline="0" dirty="0"/>
              <a:t> and Capacity Development </a:t>
            </a:r>
            <a:r>
              <a:rPr lang="en-US" dirty="0"/>
              <a:t>matters. (see slide 16 &amp; 17)</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7</a:t>
            </a:fld>
            <a:endParaRPr lang="en-CA"/>
          </a:p>
        </p:txBody>
      </p:sp>
    </p:spTree>
    <p:extLst>
      <p:ext uri="{BB962C8B-B14F-4D97-AF65-F5344CB8AC3E}">
        <p14:creationId xmlns:p14="http://schemas.microsoft.com/office/powerpoint/2010/main" val="2363417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 mentioned, there are six draft</a:t>
            </a:r>
            <a:r>
              <a:rPr lang="en-CA" baseline="0" dirty="0"/>
              <a:t> specifications for implementation resources, which are open for NPPO and RPPO review until the end of August.</a:t>
            </a:r>
          </a:p>
          <a:p>
            <a:endParaRPr lang="en-CA" baseline="0" dirty="0"/>
          </a:p>
          <a:p>
            <a:r>
              <a:rPr lang="en-CA" baseline="0" dirty="0"/>
              <a:t>These include: 3 guides, 2 e-learning courses and a set of training curricula</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8</a:t>
            </a:fld>
            <a:endParaRPr lang="en-CA"/>
          </a:p>
        </p:txBody>
      </p:sp>
    </p:spTree>
    <p:extLst>
      <p:ext uri="{BB962C8B-B14F-4D97-AF65-F5344CB8AC3E}">
        <p14:creationId xmlns:p14="http://schemas.microsoft.com/office/powerpoint/2010/main" val="2250373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slide lists the 3 IPPC Guides which have draft</a:t>
            </a:r>
            <a:r>
              <a:rPr lang="en-CA" baseline="0" dirty="0"/>
              <a:t> Specifications out for consultation this year. I would like to provide some additional information about the proposed scope of each of these guides:</a:t>
            </a:r>
          </a:p>
          <a:p>
            <a:endParaRPr lang="en-CA" dirty="0"/>
          </a:p>
          <a:p>
            <a:pPr marL="228600" indent="-228600">
              <a:buAutoNum type="arabicPeriod"/>
            </a:pPr>
            <a:r>
              <a:rPr lang="en-CA" dirty="0"/>
              <a:t>The Guide on Contingency planning</a:t>
            </a:r>
            <a:r>
              <a:rPr lang="en-US" dirty="0"/>
              <a:t> is intended to provide practical guidance</a:t>
            </a:r>
            <a:r>
              <a:rPr lang="en-US" baseline="0" dirty="0"/>
              <a:t> to assist NPPOs in developing and </a:t>
            </a:r>
            <a:r>
              <a:rPr lang="en-US" dirty="0"/>
              <a:t>implementing effective contingency plans to address incursions or outbreaks of quarantine pests. The draft Specification suggests that the guide </a:t>
            </a:r>
            <a:r>
              <a:rPr lang="en-US" baseline="0" dirty="0"/>
              <a:t>include how to </a:t>
            </a:r>
            <a:r>
              <a:rPr lang="en-US" dirty="0"/>
              <a:t>prepare for and prevent plant health emergencies, as well as, how to detect incursions and effectively respond when they occur.</a:t>
            </a:r>
          </a:p>
          <a:p>
            <a:pPr marL="228600" indent="-228600">
              <a:buAutoNum type="arabicPeriod"/>
            </a:pPr>
            <a:endParaRPr lang="en-US" dirty="0"/>
          </a:p>
          <a:p>
            <a:pPr marL="228600" indent="-228600">
              <a:buAutoNum type="arabicPeriod"/>
            </a:pPr>
            <a:r>
              <a:rPr lang="en-US" dirty="0"/>
              <a:t>The 2</a:t>
            </a:r>
            <a:r>
              <a:rPr lang="en-US" baseline="30000" dirty="0"/>
              <a:t>nd</a:t>
            </a:r>
            <a:r>
              <a:rPr lang="en-US" dirty="0"/>
              <a:t> draft Specification on this list is for a guide that will focus on the regulations and legislation needed to manage phytosanitary risks on regulated articles, other than plants and plant products. The Guide will consider regulated articles such as storage facilities, packaging, aircrafts, vessels and other conveyances, shipping containers, soil and any other organism, object or material capable of harboring or spreading plant pests. The draft Specification proposes that the guide should also provide model legislation and guidance to assist NPPOs to work with border agencies and provide recommendations to harmonize the use of phytosanitary measures across non-commodity regulated articles.</a:t>
            </a:r>
          </a:p>
          <a:p>
            <a:pPr marL="228600" indent="-228600">
              <a:buAutoNum type="arabicPeriod"/>
            </a:pPr>
            <a:endParaRPr lang="en-US" dirty="0"/>
          </a:p>
          <a:p>
            <a:pPr marL="228600" indent="-228600">
              <a:buAutoNum type="arabicPeriod"/>
            </a:pPr>
            <a:r>
              <a:rPr lang="en-US" dirty="0"/>
              <a:t>The 3</a:t>
            </a:r>
            <a:r>
              <a:rPr lang="en-US" baseline="30000" dirty="0"/>
              <a:t>rd</a:t>
            </a:r>
            <a:r>
              <a:rPr lang="en-US" dirty="0"/>
              <a:t> draft Specification describes the proposed content for a guide that will provide guidance on phytosanitary security procedures and the best practices for maintaining the phytosanitary integrity and pest free status of consignments of plant products prior to export. </a:t>
            </a:r>
          </a:p>
        </p:txBody>
      </p:sp>
      <p:sp>
        <p:nvSpPr>
          <p:cNvPr id="4" name="Slide Number Placeholder 3"/>
          <p:cNvSpPr>
            <a:spLocks noGrp="1"/>
          </p:cNvSpPr>
          <p:nvPr>
            <p:ph type="sldNum" sz="quarter" idx="10"/>
          </p:nvPr>
        </p:nvSpPr>
        <p:spPr/>
        <p:txBody>
          <a:bodyPr/>
          <a:lstStyle/>
          <a:p>
            <a:fld id="{D332320E-14F5-4297-A759-5CB62EFA747F}" type="slidenum">
              <a:rPr lang="en-CA" smtClean="0"/>
              <a:t>9</a:t>
            </a:fld>
            <a:endParaRPr lang="en-CA"/>
          </a:p>
        </p:txBody>
      </p:sp>
    </p:spTree>
    <p:extLst>
      <p:ext uri="{BB962C8B-B14F-4D97-AF65-F5344CB8AC3E}">
        <p14:creationId xmlns:p14="http://schemas.microsoft.com/office/powerpoint/2010/main" val="835656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‹N°›</a:t>
            </a:fld>
            <a:endParaRPr lang="en-GB" dirty="0"/>
          </a:p>
        </p:txBody>
      </p:sp>
      <p:sp>
        <p:nvSpPr>
          <p:cNvPr id="12" name="Rectangle 11"/>
          <p:cNvSpPr/>
          <p:nvPr/>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
        <p:nvSpPr>
          <p:cNvPr id="4" name="Rectangle 3"/>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679232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‹N°›</a:t>
            </a:fld>
            <a:endParaRPr lang="en-GB"/>
          </a:p>
        </p:txBody>
      </p:sp>
      <p:sp>
        <p:nvSpPr>
          <p:cNvPr id="10"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20894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‹N°›</a:t>
            </a:fld>
            <a:endParaRPr lang="en-GB" dirty="0"/>
          </a:p>
        </p:txBody>
      </p:sp>
      <p:sp>
        <p:nvSpPr>
          <p:cNvPr id="12" name="Rectangle 11"/>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107551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‹N°›</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4291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628650" y="1825625"/>
            <a:ext cx="7886700" cy="42734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51134"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‹N°›</a:t>
            </a:fld>
            <a:endParaRPr lang="en-GB"/>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p:nvPicPr>
        <p:blipFill rotWithShape="1">
          <a:blip r:embed="rId7"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3" name="Picture 12" descr="C:\Users\montuori\Desktop\IPPC New Logos\IPPC_logo_Green_2lines_en.jpg"/>
          <p:cNvPicPr/>
          <p:nvPr userDrawn="1"/>
        </p:nvPicPr>
        <p:blipFill rotWithShape="1">
          <a:blip r:embed="rId7"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14" name="Rectangle 1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5" name="Picture 14"/>
          <p:cNvPicPr>
            <a:picLocks noChangeAspect="1"/>
          </p:cNvPicPr>
          <p:nvPr userDrawn="1"/>
        </p:nvPicPr>
        <p:blipFill rotWithShape="1">
          <a:blip r:embed="rId8"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spTree>
    <p:extLst>
      <p:ext uri="{BB962C8B-B14F-4D97-AF65-F5344CB8AC3E}">
        <p14:creationId xmlns:p14="http://schemas.microsoft.com/office/powerpoint/2010/main" val="257426309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61" r:id="rId3"/>
    <p:sldLayoutId id="2147483667" r:id="rId4"/>
  </p:sldLayoutIdLst>
  <p:txStyles>
    <p:title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publications/88591/"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hyperlink" Target="https://www.youtube.com/playlist?list=PLzp5NgJ2-dK4T7GE2fsGujftlxSX1rCTC" TargetMode="External"/><Relationship Id="rId3" Type="http://schemas.openxmlformats.org/officeDocument/2006/relationships/hyperlink" Target="mailto:ippc@fao.org" TargetMode="External"/><Relationship Id="rId7" Type="http://schemas.openxmlformats.org/officeDocument/2006/relationships/hyperlink" Target="https://www.facebook.com/ippcheadlines/" TargetMode="External"/><Relationship Id="rId12"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hyperlink" Target="https://www.linkedin.com/groups/3175642" TargetMode="External"/><Relationship Id="rId5" Type="http://schemas.openxmlformats.org/officeDocument/2006/relationships/hyperlink" Target="http://www.fao.org/plant-health-2020" TargetMode="External"/><Relationship Id="rId10" Type="http://schemas.openxmlformats.org/officeDocument/2006/relationships/image" Target="../media/image16.png"/><Relationship Id="rId4" Type="http://schemas.openxmlformats.org/officeDocument/2006/relationships/hyperlink" Target="http://www.ippc.int/" TargetMode="External"/><Relationship Id="rId9" Type="http://schemas.openxmlformats.org/officeDocument/2006/relationships/hyperlink" Target="https://twitter.com/ippcnews" TargetMode="External"/><Relationship Id="rId1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ippc.int/en/core-activities/standards-and-implementation/call-for-topics-standards-and-implementatio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537368" cy="19561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fr-FR"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Projet de spécifications pour les nouveaux guides </a:t>
            </a:r>
            <a:r>
              <a:rPr lang="fr-FR" sz="40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CIPV </a:t>
            </a:r>
            <a:r>
              <a:rPr lang="fr-FR"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et matériels de formation</a:t>
            </a:r>
            <a:endParaRPr kumimoji="0" lang="en-US" sz="4000" b="1" i="0" u="none" strike="noStrike" kern="1200" cap="none" spc="0" normalizeH="0" baseline="0" noProof="0" dirty="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1472358" y="4340507"/>
            <a:ext cx="6342927" cy="9491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en-US" sz="2400" dirty="0" err="1">
                <a:solidFill>
                  <a:prstClr val="black"/>
                </a:solidFill>
                <a:latin typeface="Calibri (Body)"/>
              </a:rPr>
              <a:t>Secrétariat</a:t>
            </a:r>
            <a:r>
              <a:rPr lang="en-US" sz="2400" dirty="0">
                <a:solidFill>
                  <a:prstClr val="black"/>
                </a:solidFill>
                <a:latin typeface="Calibri (Body)"/>
              </a:rPr>
              <a:t> CIPV</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Body)"/>
                <a:ea typeface="+mn-ea"/>
                <a:cs typeface="+mn-cs"/>
              </a:rPr>
              <a:t>Atelier</a:t>
            </a:r>
            <a:r>
              <a:rPr kumimoji="0" lang="en-US" sz="2400" b="0" i="0" u="none" strike="noStrike" kern="1200" cap="none" spc="0" normalizeH="0" noProof="0" dirty="0" smtClean="0">
                <a:ln>
                  <a:noFill/>
                </a:ln>
                <a:solidFill>
                  <a:prstClr val="black"/>
                </a:solidFill>
                <a:effectLst/>
                <a:uLnTx/>
                <a:uFillTx/>
                <a:latin typeface="Calibri (Body)"/>
                <a:ea typeface="+mn-ea"/>
                <a:cs typeface="+mn-cs"/>
              </a:rPr>
              <a:t> </a:t>
            </a:r>
            <a:r>
              <a:rPr kumimoji="0" lang="en-US" sz="2400" b="0" i="0" u="none" strike="noStrike" kern="1200" cap="none" spc="0" normalizeH="0" noProof="0" dirty="0" err="1" smtClean="0">
                <a:ln>
                  <a:noFill/>
                </a:ln>
                <a:solidFill>
                  <a:prstClr val="black"/>
                </a:solidFill>
                <a:effectLst/>
                <a:uLnTx/>
                <a:uFillTx/>
                <a:latin typeface="Calibri (Body)"/>
                <a:ea typeface="+mn-ea"/>
                <a:cs typeface="+mn-cs"/>
              </a:rPr>
              <a:t>Ré</a:t>
            </a:r>
            <a:r>
              <a:rPr kumimoji="0" lang="en-US" sz="2400" b="0" i="0" u="none" strike="noStrike" kern="1200" cap="none" spc="0" normalizeH="0" baseline="0" noProof="0" dirty="0" err="1" smtClean="0">
                <a:ln>
                  <a:noFill/>
                </a:ln>
                <a:solidFill>
                  <a:prstClr val="black"/>
                </a:solidFill>
                <a:effectLst/>
                <a:uLnTx/>
                <a:uFillTx/>
                <a:latin typeface="Calibri (Body)"/>
                <a:ea typeface="+mn-ea"/>
                <a:cs typeface="+mn-cs"/>
              </a:rPr>
              <a:t>gional</a:t>
            </a:r>
            <a:r>
              <a:rPr kumimoji="0" lang="en-US" sz="2400" b="0" i="0" u="none" strike="noStrike" kern="1200" cap="none" spc="0" normalizeH="0" baseline="0" noProof="0" dirty="0" smtClean="0">
                <a:ln>
                  <a:noFill/>
                </a:ln>
                <a:solidFill>
                  <a:prstClr val="black"/>
                </a:solidFill>
                <a:effectLst/>
                <a:uLnTx/>
                <a:uFillTx/>
                <a:latin typeface="Calibri (Body)"/>
                <a:ea typeface="+mn-ea"/>
                <a:cs typeface="+mn-cs"/>
              </a:rPr>
              <a:t> CIPV </a:t>
            </a:r>
            <a:r>
              <a:rPr kumimoji="0" lang="en-US" sz="2400" b="0" i="0" u="none" strike="noStrike" kern="1200" cap="none" spc="0" normalizeH="0" baseline="0" noProof="0" dirty="0">
                <a:ln>
                  <a:noFill/>
                </a:ln>
                <a:solidFill>
                  <a:prstClr val="black"/>
                </a:solidFill>
                <a:effectLst/>
                <a:uLnTx/>
                <a:uFillTx/>
                <a:latin typeface="Calibri (Body)"/>
                <a:ea typeface="+mn-ea"/>
                <a:cs typeface="+mn-cs"/>
              </a:rPr>
              <a:t>2021 </a:t>
            </a:r>
          </a:p>
        </p:txBody>
      </p:sp>
    </p:spTree>
    <p:extLst>
      <p:ext uri="{BB962C8B-B14F-4D97-AF65-F5344CB8AC3E}">
        <p14:creationId xmlns:p14="http://schemas.microsoft.com/office/powerpoint/2010/main" val="2418577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Projet </a:t>
            </a: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de spécifications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pour </a:t>
            </a: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les supports de formation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CIPV</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329324" y="2448195"/>
            <a:ext cx="6073271" cy="3600986"/>
          </a:xfrm>
          <a:prstGeom prst="rect">
            <a:avLst/>
          </a:prstGeom>
        </p:spPr>
        <p:txBody>
          <a:bodyPr wrap="square">
            <a:spAutoFit/>
          </a:bodyPr>
          <a:lstStyle/>
          <a:p>
            <a:pPr marL="914400" lvl="1" indent="-457200">
              <a:spcAft>
                <a:spcPts val="1200"/>
              </a:spcAft>
              <a:buFont typeface="+mj-lt"/>
              <a:buAutoNum type="arabicPeriod" startAt="4"/>
            </a:pPr>
            <a:r>
              <a:rPr lang="fr-FR" sz="2600" b="1" i="1" dirty="0">
                <a:solidFill>
                  <a:prstClr val="black"/>
                </a:solidFill>
                <a:cs typeface="Calibri" panose="020F0502020204030204" pitchFamily="34" charset="0"/>
              </a:rPr>
              <a:t>Inspection et diagnostic, cours e-Learning (2020-011</a:t>
            </a:r>
            <a:r>
              <a:rPr lang="fr-FR" sz="2600" b="1" i="1" dirty="0" smtClean="0">
                <a:solidFill>
                  <a:prstClr val="black"/>
                </a:solidFill>
                <a:cs typeface="Calibri" panose="020F0502020204030204" pitchFamily="34" charset="0"/>
              </a:rPr>
              <a:t>)</a:t>
            </a:r>
            <a:endParaRPr lang="fr-FR" sz="2600" b="1" i="1" dirty="0">
              <a:solidFill>
                <a:prstClr val="black"/>
              </a:solidFill>
              <a:cs typeface="Calibri" panose="020F0502020204030204" pitchFamily="34" charset="0"/>
            </a:endParaRPr>
          </a:p>
          <a:p>
            <a:pPr marL="914400" lvl="1" indent="-457200">
              <a:spcAft>
                <a:spcPts val="1200"/>
              </a:spcAft>
              <a:buFont typeface="+mj-lt"/>
              <a:buAutoNum type="arabicPeriod" startAt="4"/>
            </a:pPr>
            <a:r>
              <a:rPr lang="fr-FR" sz="2600" b="1" i="1" dirty="0">
                <a:solidFill>
                  <a:prstClr val="black"/>
                </a:solidFill>
                <a:cs typeface="Calibri" panose="020F0502020204030204" pitchFamily="34" charset="0"/>
              </a:rPr>
              <a:t>Obligations de surveillance et de déclaration, cours e-Learning (2020-012</a:t>
            </a:r>
            <a:r>
              <a:rPr lang="fr-FR" sz="2600" b="1" i="1" dirty="0" smtClean="0">
                <a:solidFill>
                  <a:prstClr val="black"/>
                </a:solidFill>
                <a:cs typeface="Calibri" panose="020F0502020204030204" pitchFamily="34" charset="0"/>
              </a:rPr>
              <a:t>)</a:t>
            </a:r>
            <a:endParaRPr lang="fr-FR" sz="2600" b="1" i="1" dirty="0">
              <a:solidFill>
                <a:prstClr val="black"/>
              </a:solidFill>
              <a:cs typeface="Calibri" panose="020F0502020204030204" pitchFamily="34" charset="0"/>
            </a:endParaRPr>
          </a:p>
          <a:p>
            <a:pPr marL="914400" lvl="1" indent="-457200">
              <a:spcAft>
                <a:spcPts val="1200"/>
              </a:spcAft>
              <a:buFont typeface="+mj-lt"/>
              <a:buAutoNum type="arabicPeriod" startAt="4"/>
            </a:pPr>
            <a:r>
              <a:rPr lang="fr-FR" sz="2600" b="1" i="1" dirty="0">
                <a:solidFill>
                  <a:prstClr val="black"/>
                </a:solidFill>
                <a:cs typeface="Calibri" panose="020F0502020204030204" pitchFamily="34" charset="0"/>
              </a:rPr>
              <a:t>Formation des agents phytosanitaires, Curricula (2017-054) </a:t>
            </a:r>
            <a:r>
              <a:rPr lang="en-US" sz="2600" dirty="0">
                <a:solidFill>
                  <a:prstClr val="black"/>
                </a:solidFill>
                <a:cs typeface="Calibri" panose="020F0502020204030204" pitchFamily="34" charset="0"/>
              </a:rPr>
              <a:t>	</a:t>
            </a:r>
          </a:p>
        </p:txBody>
      </p:sp>
      <p:pic>
        <p:nvPicPr>
          <p:cNvPr id="5" name="Picture 4"/>
          <p:cNvPicPr>
            <a:picLocks noChangeAspect="1"/>
          </p:cNvPicPr>
          <p:nvPr/>
        </p:nvPicPr>
        <p:blipFill>
          <a:blip r:embed="rId3"/>
          <a:stretch>
            <a:fillRect/>
          </a:stretch>
        </p:blipFill>
        <p:spPr>
          <a:xfrm>
            <a:off x="849475" y="1807611"/>
            <a:ext cx="1140051" cy="1140051"/>
          </a:xfrm>
          <a:prstGeom prst="rect">
            <a:avLst/>
          </a:prstGeom>
        </p:spPr>
      </p:pic>
      <p:pic>
        <p:nvPicPr>
          <p:cNvPr id="6" name="Picture 5"/>
          <p:cNvPicPr>
            <a:picLocks noChangeAspect="1"/>
          </p:cNvPicPr>
          <p:nvPr/>
        </p:nvPicPr>
        <p:blipFill>
          <a:blip r:embed="rId3"/>
          <a:stretch>
            <a:fillRect/>
          </a:stretch>
        </p:blipFill>
        <p:spPr>
          <a:xfrm>
            <a:off x="849474" y="3175974"/>
            <a:ext cx="1140051" cy="1140051"/>
          </a:xfrm>
          <a:prstGeom prst="rect">
            <a:avLst/>
          </a:prstGeom>
        </p:spPr>
      </p:pic>
      <p:pic>
        <p:nvPicPr>
          <p:cNvPr id="7" name="Picture 6"/>
          <p:cNvPicPr>
            <a:picLocks noChangeAspect="1"/>
          </p:cNvPicPr>
          <p:nvPr/>
        </p:nvPicPr>
        <p:blipFill>
          <a:blip r:embed="rId4"/>
          <a:stretch>
            <a:fillRect/>
          </a:stretch>
        </p:blipFill>
        <p:spPr>
          <a:xfrm>
            <a:off x="849476" y="4545607"/>
            <a:ext cx="1261981" cy="1261981"/>
          </a:xfrm>
          <a:prstGeom prst="rect">
            <a:avLst/>
          </a:prstGeom>
        </p:spPr>
      </p:pic>
      <p:sp>
        <p:nvSpPr>
          <p:cNvPr id="8"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anose="020B0604020202020204" pitchFamily="34" charset="-128"/>
              </a:rPr>
              <a:t>projet de spécifications pour les supports de formation IPPC</a:t>
            </a:r>
            <a:r>
              <a:rPr kumimoji="0" lang="fr-FR" altLang="fr-FR" sz="800" b="0" i="0" u="none" strike="noStrike" cap="none" normalizeH="0" baseline="0" smtClean="0">
                <a:ln>
                  <a:noFill/>
                </a:ln>
                <a:solidFill>
                  <a:schemeClr val="tx1"/>
                </a:solidFill>
                <a:effectLst/>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62086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 xmlns:a16="http://schemas.microsoft.com/office/drawing/2014/main" id="{0D63FE5C-14A7-42D6-A681-E416B88371AA}"/>
              </a:ext>
            </a:extLst>
          </p:cNvPr>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a:cs typeface="Arial"/>
              </a:rPr>
              <a:t>Projet de mandat : sous-groupe IC sur les obligations </a:t>
            </a:r>
            <a:r>
              <a:rPr lang="fr-FR" sz="3400" b="1" dirty="0" smtClean="0">
                <a:solidFill>
                  <a:srgbClr val="165A30"/>
                </a:solidFill>
                <a:effectLst>
                  <a:outerShdw blurRad="38100" dist="38100" dir="2700000" algn="tl">
                    <a:srgbClr val="000000">
                      <a:alpha val="43137"/>
                    </a:srgbClr>
                  </a:outerShdw>
                </a:effectLst>
                <a:latin typeface="+mn-lt"/>
                <a:ea typeface="Arial Unicode MS"/>
                <a:cs typeface="Arial"/>
              </a:rPr>
              <a:t>de déclaration nationales  </a:t>
            </a:r>
            <a:r>
              <a:rPr lang="en-US" sz="3400" b="1" dirty="0" smtClean="0">
                <a:solidFill>
                  <a:srgbClr val="165A30"/>
                </a:solidFill>
                <a:effectLst>
                  <a:outerShdw blurRad="38100" dist="38100" dir="2700000" algn="tl">
                    <a:srgbClr val="000000">
                      <a:alpha val="43137"/>
                    </a:srgbClr>
                  </a:outerShdw>
                </a:effectLst>
                <a:latin typeface="Calibri"/>
                <a:ea typeface="Arial Unicode MS"/>
                <a:cs typeface="Arial"/>
              </a:rPr>
              <a:t>(NROs</a:t>
            </a:r>
            <a:r>
              <a:rPr lang="en-US" sz="3400" b="1" dirty="0">
                <a:solidFill>
                  <a:srgbClr val="165A30"/>
                </a:solidFill>
                <a:effectLst>
                  <a:outerShdw blurRad="38100" dist="38100" dir="2700000" algn="tl">
                    <a:srgbClr val="000000">
                      <a:alpha val="43137"/>
                    </a:srgbClr>
                  </a:outerShdw>
                </a:effectLst>
                <a:latin typeface="Calibri"/>
                <a:ea typeface="Arial Unicode MS"/>
                <a:cs typeface="Arial"/>
              </a:rPr>
              <a:t>)</a:t>
            </a:r>
            <a:endParaRPr lang="en-US" sz="3400" dirty="0">
              <a:solidFill>
                <a:srgbClr val="000000"/>
              </a:solidFill>
              <a:effectLst>
                <a:outerShdw blurRad="38100" dist="38100" dir="2700000" algn="tl">
                  <a:srgbClr val="000000">
                    <a:alpha val="43137"/>
                  </a:srgbClr>
                </a:outerShdw>
              </a:effectLst>
              <a:latin typeface="Calibri Light"/>
              <a:ea typeface="Arial Unicode MS" panose="020B0604020202020204" pitchFamily="34" charset="-128"/>
              <a:cs typeface="Calibri Light"/>
            </a:endParaRPr>
          </a:p>
        </p:txBody>
      </p:sp>
      <p:sp>
        <p:nvSpPr>
          <p:cNvPr id="1898" name="TextBox 1897">
            <a:extLst>
              <a:ext uri="{FF2B5EF4-FFF2-40B4-BE49-F238E27FC236}">
                <a16:creationId xmlns="" xmlns:a16="http://schemas.microsoft.com/office/drawing/2014/main" id="{74879C44-2703-43CA-8F7C-049E7FC883D0}"/>
              </a:ext>
            </a:extLst>
          </p:cNvPr>
          <p:cNvSpPr txBox="1"/>
          <p:nvPr/>
        </p:nvSpPr>
        <p:spPr>
          <a:xfrm>
            <a:off x="436773" y="2823241"/>
            <a:ext cx="8378981" cy="38779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Aft>
                <a:spcPts val="1200"/>
              </a:spcAft>
              <a:buFont typeface="Arial" panose="020B0604020202020204" pitchFamily="34" charset="0"/>
              <a:buChar char="•"/>
            </a:pPr>
            <a:r>
              <a:rPr lang="fr-FR" sz="2400" dirty="0">
                <a:latin typeface="Calibri (body)"/>
                <a:ea typeface="+mn-lt"/>
                <a:cs typeface="+mn-lt"/>
              </a:rPr>
              <a:t>Le projet de mandat de ce nouveau sous-groupe CI est ouvert à la consultation jusqu'au 31 août ;</a:t>
            </a:r>
          </a:p>
          <a:p>
            <a:pPr marL="342900" indent="-342900">
              <a:spcAft>
                <a:spcPts val="1200"/>
              </a:spcAft>
              <a:buFont typeface="Arial" panose="020B0604020202020204" pitchFamily="34" charset="0"/>
              <a:buChar char="•"/>
            </a:pPr>
            <a:r>
              <a:rPr lang="fr-FR" sz="2400" dirty="0">
                <a:latin typeface="Calibri (body)"/>
                <a:ea typeface="+mn-lt"/>
                <a:cs typeface="+mn-lt"/>
              </a:rPr>
              <a:t>Les termes de référence seront révisés sur la base des commentaires reçus et présentés à la </a:t>
            </a:r>
            <a:r>
              <a:rPr lang="fr-FR" sz="2400" dirty="0" smtClean="0">
                <a:latin typeface="Calibri (body)"/>
                <a:ea typeface="+mn-lt"/>
                <a:cs typeface="+mn-lt"/>
              </a:rPr>
              <a:t>CMP-16 </a:t>
            </a:r>
            <a:r>
              <a:rPr lang="fr-FR" sz="2400" dirty="0">
                <a:latin typeface="Calibri (body)"/>
                <a:ea typeface="+mn-lt"/>
                <a:cs typeface="+mn-lt"/>
              </a:rPr>
              <a:t>pour approbation ;</a:t>
            </a:r>
          </a:p>
          <a:p>
            <a:pPr marL="342900" indent="-342900">
              <a:spcAft>
                <a:spcPts val="1200"/>
              </a:spcAft>
              <a:buFont typeface="Arial" panose="020B0604020202020204" pitchFamily="34" charset="0"/>
              <a:buChar char="•"/>
            </a:pPr>
            <a:r>
              <a:rPr lang="fr-FR" sz="2400" dirty="0">
                <a:latin typeface="Calibri (body)"/>
                <a:ea typeface="+mn-lt"/>
                <a:cs typeface="+mn-lt"/>
              </a:rPr>
              <a:t>Un appel à candidatures devrait s'ouvrir en 2022 ;</a:t>
            </a:r>
          </a:p>
          <a:p>
            <a:pPr marL="342900" indent="-342900">
              <a:spcAft>
                <a:spcPts val="1200"/>
              </a:spcAft>
              <a:buFont typeface="Arial" panose="020B0604020202020204" pitchFamily="34" charset="0"/>
              <a:buChar char="•"/>
            </a:pPr>
            <a:r>
              <a:rPr lang="fr-FR" sz="2400" dirty="0">
                <a:latin typeface="Calibri (body)"/>
                <a:ea typeface="+mn-lt"/>
                <a:cs typeface="+mn-lt"/>
              </a:rPr>
              <a:t>Les membres devraient inclure : des représentants des parties contractantes, des ORPV, des organes subsidiaires et des organisations internationales</a:t>
            </a:r>
            <a:r>
              <a:rPr lang="en-GB" sz="2400" dirty="0" smtClean="0">
                <a:latin typeface="Calibri (body)"/>
                <a:ea typeface="+mn-lt"/>
                <a:cs typeface="+mn-lt"/>
              </a:rPr>
              <a:t>.</a:t>
            </a:r>
            <a:endParaRPr lang="en-GB" sz="2400" dirty="0">
              <a:latin typeface="Calibri (body)"/>
              <a:ea typeface="+mn-lt"/>
              <a:cs typeface="+mn-lt"/>
            </a:endParaRPr>
          </a:p>
        </p:txBody>
      </p:sp>
      <p:sp>
        <p:nvSpPr>
          <p:cNvPr id="1909" name="Scroll: Horizontal 1908">
            <a:extLst>
              <a:ext uri="{FF2B5EF4-FFF2-40B4-BE49-F238E27FC236}">
                <a16:creationId xmlns="" xmlns:a16="http://schemas.microsoft.com/office/drawing/2014/main" id="{FF37E33C-D7D5-4EF5-9664-4ABE4FB12760}"/>
              </a:ext>
            </a:extLst>
          </p:cNvPr>
          <p:cNvSpPr/>
          <p:nvPr/>
        </p:nvSpPr>
        <p:spPr>
          <a:xfrm>
            <a:off x="244728" y="1793412"/>
            <a:ext cx="8713958" cy="1029831"/>
          </a:xfrm>
          <a:prstGeom prst="horizontalScroll">
            <a:avLst/>
          </a:prstGeom>
          <a:solidFill>
            <a:schemeClr val="accent5">
              <a:lumMod val="60000"/>
              <a:lumOff val="4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0" name="TextBox 1">
            <a:extLst>
              <a:ext uri="{FF2B5EF4-FFF2-40B4-BE49-F238E27FC236}">
                <a16:creationId xmlns="" xmlns:a16="http://schemas.microsoft.com/office/drawing/2014/main" id="{9C66B750-09FF-431D-9DCD-17F7D222BA17}"/>
              </a:ext>
            </a:extLst>
          </p:cNvPr>
          <p:cNvSpPr txBox="1"/>
          <p:nvPr/>
        </p:nvSpPr>
        <p:spPr>
          <a:xfrm>
            <a:off x="645513" y="1892828"/>
            <a:ext cx="8944822"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b="1" dirty="0">
                <a:ea typeface="+mn-lt"/>
                <a:cs typeface="+mn-lt"/>
              </a:rPr>
              <a:t>Un nouveau sous-groupe IC sur les obligations de déclaration nationales sera créé, remplaçant l'équipe IC existante sur la NRO.</a:t>
            </a:r>
            <a:endParaRPr lang="en-US" sz="2400" b="1" dirty="0"/>
          </a:p>
        </p:txBody>
      </p:sp>
    </p:spTree>
    <p:extLst>
      <p:ext uri="{BB962C8B-B14F-4D97-AF65-F5344CB8AC3E}">
        <p14:creationId xmlns:p14="http://schemas.microsoft.com/office/powerpoint/2010/main" val="2628548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Étape 3 : Identifier les ressources</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101600" y="1361300"/>
            <a:ext cx="8714154" cy="6355586"/>
          </a:xfrm>
          <a:prstGeom prst="rect">
            <a:avLst/>
          </a:prstGeom>
        </p:spPr>
        <p:txBody>
          <a:bodyPr wrap="square" lIns="91440" tIns="45720" rIns="91440" bIns="45720" anchor="t">
            <a:spAutoFit/>
          </a:bodyPr>
          <a:lstStyle/>
          <a:p>
            <a:pPr marL="457200" lvl="0" indent="-457200">
              <a:spcAft>
                <a:spcPts val="1200"/>
              </a:spcAft>
              <a:buFont typeface="Arial" panose="020B0604020202020204" pitchFamily="34" charset="0"/>
              <a:buChar char="•"/>
            </a:pPr>
            <a:r>
              <a:rPr lang="fr-FR" sz="2500" dirty="0">
                <a:solidFill>
                  <a:prstClr val="black"/>
                </a:solidFill>
                <a:cs typeface="Calibri" panose="020F0502020204030204" pitchFamily="34" charset="0"/>
              </a:rPr>
              <a:t>Les travaux ne peuvent se poursuivre que lorsque des ressources financières et humaines suffisantes sont disponibles</a:t>
            </a:r>
            <a:r>
              <a:rPr lang="en-US" sz="2500" dirty="0" smtClean="0">
                <a:solidFill>
                  <a:prstClr val="black"/>
                </a:solidFill>
                <a:cs typeface="Calibri" panose="020F0502020204030204" pitchFamily="34" charset="0"/>
              </a:rPr>
              <a:t>. </a:t>
            </a:r>
            <a:endParaRPr lang="en-US" sz="2500" dirty="0">
              <a:solidFill>
                <a:prstClr val="black"/>
              </a:solidFill>
              <a:cs typeface="Calibri" panose="020F0502020204030204" pitchFamily="34" charset="0"/>
            </a:endParaRP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Les ressources financières peuvent provenir de </a:t>
            </a:r>
            <a:r>
              <a:rPr lang="en-US" sz="2500" dirty="0" smtClean="0">
                <a:solidFill>
                  <a:prstClr val="black"/>
                </a:solidFill>
                <a:cs typeface="Calibri" panose="020F0502020204030204" pitchFamily="34" charset="0"/>
              </a:rPr>
              <a:t>: </a:t>
            </a:r>
            <a:endParaRPr lang="en-US" sz="2500" dirty="0">
              <a:solidFill>
                <a:prstClr val="black"/>
              </a:solidFill>
              <a:cs typeface="Calibri" panose="020F0502020204030204" pitchFamily="34" charset="0"/>
            </a:endParaRPr>
          </a:p>
          <a:p>
            <a:pPr marL="914400" lvl="1" indent="-457200">
              <a:buFont typeface="Wingdings" panose="05000000000000000000" pitchFamily="2" charset="2"/>
              <a:buChar char="ü"/>
            </a:pPr>
            <a:r>
              <a:rPr lang="fr-FR" sz="2500" dirty="0" smtClean="0">
                <a:solidFill>
                  <a:prstClr val="black"/>
                </a:solidFill>
                <a:cs typeface="Calibri" panose="020F0502020204030204" pitchFamily="34" charset="0"/>
              </a:rPr>
              <a:t>fonds </a:t>
            </a:r>
            <a:r>
              <a:rPr lang="fr-FR" sz="2500" dirty="0">
                <a:solidFill>
                  <a:prstClr val="black"/>
                </a:solidFill>
                <a:cs typeface="Calibri" panose="020F0502020204030204" pitchFamily="34" charset="0"/>
              </a:rPr>
              <a:t>du programme ordinaire du Secrétariat de la CIPV ;</a:t>
            </a:r>
          </a:p>
          <a:p>
            <a:pPr marL="914400" lvl="1" indent="-457200">
              <a:buFont typeface="Wingdings" panose="05000000000000000000" pitchFamily="2" charset="2"/>
              <a:buChar char="ü"/>
            </a:pPr>
            <a:r>
              <a:rPr lang="fr-FR" sz="2500" dirty="0" smtClean="0">
                <a:solidFill>
                  <a:prstClr val="black"/>
                </a:solidFill>
                <a:cs typeface="Calibri" panose="020F0502020204030204" pitchFamily="34" charset="0"/>
              </a:rPr>
              <a:t>fonds </a:t>
            </a:r>
            <a:r>
              <a:rPr lang="fr-FR" sz="2500" dirty="0">
                <a:solidFill>
                  <a:prstClr val="black"/>
                </a:solidFill>
                <a:cs typeface="Calibri" panose="020F0502020204030204" pitchFamily="34" charset="0"/>
              </a:rPr>
              <a:t>versés au fonds fiduciaire </a:t>
            </a:r>
            <a:r>
              <a:rPr lang="fr-FR" sz="2500" dirty="0" err="1">
                <a:solidFill>
                  <a:prstClr val="black"/>
                </a:solidFill>
                <a:cs typeface="Calibri" panose="020F0502020204030204" pitchFamily="34" charset="0"/>
              </a:rPr>
              <a:t>multidonateurs</a:t>
            </a:r>
            <a:r>
              <a:rPr lang="fr-FR" sz="2500" dirty="0">
                <a:solidFill>
                  <a:prstClr val="black"/>
                </a:solidFill>
                <a:cs typeface="Calibri" panose="020F0502020204030204" pitchFamily="34" charset="0"/>
              </a:rPr>
              <a:t> de la CIPV par les parties contractantes, les donateurs et les organisations internationales ;</a:t>
            </a:r>
          </a:p>
          <a:p>
            <a:pPr marL="914400" lvl="1" indent="-457200">
              <a:buFont typeface="Wingdings" panose="05000000000000000000" pitchFamily="2" charset="2"/>
              <a:buChar char="ü"/>
            </a:pPr>
            <a:r>
              <a:rPr lang="fr-FR" sz="2500" dirty="0">
                <a:solidFill>
                  <a:prstClr val="black"/>
                </a:solidFill>
                <a:cs typeface="Calibri" panose="020F0502020204030204" pitchFamily="34" charset="0"/>
              </a:rPr>
              <a:t>projets ou programmes de la FAO ou du STDF ;</a:t>
            </a:r>
          </a:p>
          <a:p>
            <a:pPr marL="914400" lvl="1" indent="-457200">
              <a:buFont typeface="Wingdings" panose="05000000000000000000" pitchFamily="2" charset="2"/>
              <a:buChar char="ü"/>
            </a:pPr>
            <a:r>
              <a:rPr lang="fr-FR" sz="2500" dirty="0">
                <a:solidFill>
                  <a:prstClr val="black"/>
                </a:solidFill>
                <a:cs typeface="Calibri" panose="020F0502020204030204" pitchFamily="34" charset="0"/>
              </a:rPr>
              <a:t>projets ou initiatives nationaux, régionaux et internationaux;</a:t>
            </a:r>
          </a:p>
          <a:p>
            <a:pPr marL="914400" lvl="1" indent="-457200">
              <a:buFont typeface="Wingdings" panose="05000000000000000000" pitchFamily="2" charset="2"/>
              <a:buChar char="ü"/>
            </a:pPr>
            <a:r>
              <a:rPr lang="fr-FR" sz="2500" dirty="0">
                <a:solidFill>
                  <a:prstClr val="black"/>
                </a:solidFill>
                <a:cs typeface="Calibri" panose="020F0502020204030204" pitchFamily="34" charset="0"/>
              </a:rPr>
              <a:t>contributions en nature des parties contractantes et des partenaires.</a:t>
            </a:r>
            <a:endParaRPr lang="en-US" sz="2500" dirty="0">
              <a:solidFill>
                <a:prstClr val="black"/>
              </a:solidFill>
              <a:cs typeface="Calibri" panose="020F0502020204030204" pitchFamily="34" charset="0"/>
            </a:endParaRPr>
          </a:p>
          <a:p>
            <a:pPr marL="457200" lvl="0" indent="-457200">
              <a:buFont typeface="Arial" panose="020B0604020202020204" pitchFamily="34" charset="0"/>
              <a:buChar char="•"/>
            </a:pPr>
            <a:endParaRPr lang="en-US" sz="2400" dirty="0">
              <a:solidFill>
                <a:prstClr val="black"/>
              </a:solidFill>
              <a:cs typeface="Calibri" panose="020F0502020204030204" pitchFamily="34" charset="0"/>
            </a:endParaRPr>
          </a:p>
          <a:p>
            <a:pPr marL="457200" indent="-457200">
              <a:buFont typeface="Arial" panose="020B0604020202020204" pitchFamily="34" charset="0"/>
              <a:buChar char="•"/>
            </a:pP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spTree>
    <p:extLst>
      <p:ext uri="{BB962C8B-B14F-4D97-AF65-F5344CB8AC3E}">
        <p14:creationId xmlns:p14="http://schemas.microsoft.com/office/powerpoint/2010/main" val="869171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31896769"/>
              </p:ext>
            </p:extLst>
          </p:nvPr>
        </p:nvGraphicFramePr>
        <p:xfrm>
          <a:off x="718457" y="1554479"/>
          <a:ext cx="7903029" cy="4952495"/>
        </p:xfrm>
        <a:graphic>
          <a:graphicData uri="http://schemas.openxmlformats.org/drawingml/2006/table">
            <a:tbl>
              <a:tblPr/>
              <a:tblGrid>
                <a:gridCol w="3984546">
                  <a:extLst>
                    <a:ext uri="{9D8B030D-6E8A-4147-A177-3AD203B41FA5}">
                      <a16:colId xmlns="" xmlns:a16="http://schemas.microsoft.com/office/drawing/2014/main" val="4286066994"/>
                    </a:ext>
                  </a:extLst>
                </a:gridCol>
                <a:gridCol w="2559946">
                  <a:extLst>
                    <a:ext uri="{9D8B030D-6E8A-4147-A177-3AD203B41FA5}">
                      <a16:colId xmlns="" xmlns:a16="http://schemas.microsoft.com/office/drawing/2014/main" val="1618688433"/>
                    </a:ext>
                  </a:extLst>
                </a:gridCol>
                <a:gridCol w="1358537">
                  <a:extLst>
                    <a:ext uri="{9D8B030D-6E8A-4147-A177-3AD203B41FA5}">
                      <a16:colId xmlns="" xmlns:a16="http://schemas.microsoft.com/office/drawing/2014/main" val="2398304425"/>
                    </a:ext>
                  </a:extLst>
                </a:gridCol>
              </a:tblGrid>
              <a:tr h="864876">
                <a:tc>
                  <a:txBody>
                    <a:bodyPr/>
                    <a:lstStyle/>
                    <a:p>
                      <a:pPr algn="ctr" fontAlgn="ctr"/>
                      <a:r>
                        <a:rPr lang="fr-FR" sz="2000" b="1" i="0" u="none" strike="noStrike" dirty="0" smtClean="0">
                          <a:solidFill>
                            <a:srgbClr val="000000"/>
                          </a:solidFill>
                          <a:effectLst/>
                          <a:latin typeface="Calibri" panose="020F0502020204030204" pitchFamily="34" charset="0"/>
                        </a:rPr>
                        <a:t>Guide CIPV ou matériel de formation</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CA" sz="2000" b="1" i="0" u="none" strike="noStrike" dirty="0" smtClean="0">
                          <a:solidFill>
                            <a:srgbClr val="000000"/>
                          </a:solidFill>
                          <a:effectLst/>
                          <a:latin typeface="Calibri" panose="020F0502020204030204" pitchFamily="34" charset="0"/>
                        </a:rPr>
                        <a:t>Source de </a:t>
                      </a:r>
                      <a:r>
                        <a:rPr lang="en-CA" sz="2000" b="1" i="0" u="none" strike="noStrike" dirty="0" err="1" smtClean="0">
                          <a:solidFill>
                            <a:srgbClr val="000000"/>
                          </a:solidFill>
                          <a:effectLst/>
                          <a:latin typeface="Calibri" panose="020F0502020204030204" pitchFamily="34" charset="0"/>
                        </a:rPr>
                        <a:t>financement</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CA" sz="2000" b="1" i="0" u="none" strike="noStrike" dirty="0" smtClean="0">
                          <a:solidFill>
                            <a:srgbClr val="000000"/>
                          </a:solidFill>
                          <a:effectLst/>
                          <a:latin typeface="Calibri" panose="020F0502020204030204" pitchFamily="34" charset="0"/>
                        </a:rPr>
                        <a:t>Publication </a:t>
                      </a:r>
                      <a:r>
                        <a:rPr lang="en-CA" sz="2000" b="1" i="0" u="none" strike="noStrike" dirty="0" err="1" smtClean="0">
                          <a:solidFill>
                            <a:srgbClr val="000000"/>
                          </a:solidFill>
                          <a:effectLst/>
                          <a:latin typeface="Calibri" panose="020F0502020204030204" pitchFamily="34" charset="0"/>
                        </a:rPr>
                        <a:t>attendue</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3372682565"/>
                  </a:ext>
                </a:extLst>
              </a:tr>
              <a:tr h="565490">
                <a:tc>
                  <a:txBody>
                    <a:bodyPr/>
                    <a:lstStyle/>
                    <a:p>
                      <a:pPr marL="228600" lvl="1" algn="l" fontAlgn="ctr"/>
                      <a:r>
                        <a:rPr lang="fr-FR" sz="1900" b="0" i="0" u="none" strike="noStrike" dirty="0" smtClean="0">
                          <a:solidFill>
                            <a:srgbClr val="000000"/>
                          </a:solidFill>
                          <a:effectLst/>
                          <a:latin typeface="Calibri" panose="020F0502020204030204" pitchFamily="34" charset="0"/>
                        </a:rPr>
                        <a:t>Obligations de surveillance et de déclaration, cours e-Learning</a:t>
                      </a:r>
                      <a:endParaRPr lang="en-US"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228600" lvl="1" algn="l" fontAlgn="ctr"/>
                      <a:r>
                        <a:rPr lang="fr-FR" sz="1900" b="0" i="0" u="none" strike="noStrike" dirty="0" smtClean="0">
                          <a:solidFill>
                            <a:srgbClr val="000000"/>
                          </a:solidFill>
                          <a:effectLst/>
                          <a:latin typeface="Calibri" panose="020F0502020204030204" pitchFamily="34" charset="0"/>
                        </a:rPr>
                        <a:t>Projet de facilitation du commerce du COMESA</a:t>
                      </a:r>
                      <a:endParaRPr lang="en-CA"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r>
                        <a:rPr lang="en-CA" sz="1900" b="0" i="0" u="none" strike="noStrike" dirty="0">
                          <a:solidFill>
                            <a:srgbClr val="000000"/>
                          </a:solidFill>
                          <a:effectLst/>
                          <a:latin typeface="Calibri" panose="020F0502020204030204" pitchFamily="34" charset="0"/>
                        </a:rPr>
                        <a:t>2022</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27529475"/>
                  </a:ext>
                </a:extLst>
              </a:tr>
              <a:tr h="565490">
                <a:tc>
                  <a:txBody>
                    <a:bodyPr/>
                    <a:lstStyle/>
                    <a:p>
                      <a:pPr marL="228600" lvl="1" algn="l" fontAlgn="ctr"/>
                      <a:r>
                        <a:rPr lang="en-CA" sz="1900" b="0" i="0" u="none" strike="noStrike" dirty="0" smtClean="0">
                          <a:solidFill>
                            <a:srgbClr val="000000"/>
                          </a:solidFill>
                          <a:effectLst/>
                          <a:latin typeface="Calibri" panose="020F0502020204030204" pitchFamily="34" charset="0"/>
                        </a:rPr>
                        <a:t>Inspection, </a:t>
                      </a:r>
                      <a:r>
                        <a:rPr lang="en-CA" sz="1900" b="0" i="0" u="none" strike="noStrike" dirty="0" err="1" smtClean="0">
                          <a:solidFill>
                            <a:srgbClr val="000000"/>
                          </a:solidFill>
                          <a:effectLst/>
                          <a:latin typeface="Calibri" panose="020F0502020204030204" pitchFamily="34" charset="0"/>
                        </a:rPr>
                        <a:t>cours</a:t>
                      </a:r>
                      <a:r>
                        <a:rPr lang="en-CA" sz="1900" b="0" i="0" u="none" strike="noStrike" dirty="0" smtClean="0">
                          <a:solidFill>
                            <a:srgbClr val="000000"/>
                          </a:solidFill>
                          <a:effectLst/>
                          <a:latin typeface="Calibri" panose="020F0502020204030204" pitchFamily="34" charset="0"/>
                        </a:rPr>
                        <a:t> </a:t>
                      </a:r>
                      <a:r>
                        <a:rPr lang="en-CA" sz="1900" b="0" i="0" u="none" strike="noStrike" dirty="0" err="1" smtClean="0">
                          <a:solidFill>
                            <a:srgbClr val="000000"/>
                          </a:solidFill>
                          <a:effectLst/>
                          <a:latin typeface="Calibri" panose="020F0502020204030204" pitchFamily="34" charset="0"/>
                        </a:rPr>
                        <a:t>en</a:t>
                      </a:r>
                      <a:r>
                        <a:rPr lang="en-CA" sz="1900" b="0" i="0" u="none" strike="noStrike" dirty="0" smtClean="0">
                          <a:solidFill>
                            <a:srgbClr val="000000"/>
                          </a:solidFill>
                          <a:effectLst/>
                          <a:latin typeface="Calibri" panose="020F0502020204030204" pitchFamily="34" charset="0"/>
                        </a:rPr>
                        <a:t> </a:t>
                      </a:r>
                      <a:r>
                        <a:rPr lang="en-CA" sz="1900" b="0" i="0" u="none" strike="noStrike" dirty="0" err="1" smtClean="0">
                          <a:solidFill>
                            <a:srgbClr val="000000"/>
                          </a:solidFill>
                          <a:effectLst/>
                          <a:latin typeface="Calibri" panose="020F0502020204030204" pitchFamily="34" charset="0"/>
                        </a:rPr>
                        <a:t>ligne</a:t>
                      </a:r>
                      <a:endParaRPr lang="en-CA"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404149105"/>
                  </a:ext>
                </a:extLst>
              </a:tr>
              <a:tr h="565490">
                <a:tc>
                  <a:txBody>
                    <a:bodyPr/>
                    <a:lstStyle/>
                    <a:p>
                      <a:pPr marL="228600" lvl="1" algn="l" fontAlgn="ctr"/>
                      <a:r>
                        <a:rPr lang="en-CA" sz="1900" b="0" i="0" u="none" strike="noStrike" dirty="0" err="1" smtClean="0">
                          <a:solidFill>
                            <a:srgbClr val="000000"/>
                          </a:solidFill>
                          <a:effectLst/>
                          <a:latin typeface="Calibri" panose="020F0502020204030204" pitchFamily="34" charset="0"/>
                        </a:rPr>
                        <a:t>Planification</a:t>
                      </a:r>
                      <a:r>
                        <a:rPr lang="en-CA" sz="1900" b="0" i="0" u="none" strike="noStrike" dirty="0" smtClean="0">
                          <a:solidFill>
                            <a:srgbClr val="000000"/>
                          </a:solidFill>
                          <a:effectLst/>
                          <a:latin typeface="Calibri" panose="020F0502020204030204" pitchFamily="34" charset="0"/>
                        </a:rPr>
                        <a:t> </a:t>
                      </a:r>
                      <a:r>
                        <a:rPr lang="en-CA" sz="1900" b="0" i="0" u="none" strike="noStrike" dirty="0" err="1" smtClean="0">
                          <a:solidFill>
                            <a:srgbClr val="000000"/>
                          </a:solidFill>
                          <a:effectLst/>
                          <a:latin typeface="Calibri" panose="020F0502020204030204" pitchFamily="34" charset="0"/>
                        </a:rPr>
                        <a:t>d'urgence</a:t>
                      </a:r>
                      <a:r>
                        <a:rPr lang="en-CA" sz="1900" b="0" i="0" u="none" strike="noStrike" dirty="0" smtClean="0">
                          <a:solidFill>
                            <a:srgbClr val="000000"/>
                          </a:solidFill>
                          <a:effectLst/>
                          <a:latin typeface="Calibri" panose="020F0502020204030204" pitchFamily="34" charset="0"/>
                        </a:rPr>
                        <a:t>, Guide</a:t>
                      </a:r>
                      <a:endParaRPr lang="en-CA"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31590801"/>
                  </a:ext>
                </a:extLst>
              </a:tr>
              <a:tr h="565490">
                <a:tc>
                  <a:txBody>
                    <a:bodyPr/>
                    <a:lstStyle/>
                    <a:p>
                      <a:pPr marL="228600" lvl="1" algn="l" fontAlgn="ctr"/>
                      <a:r>
                        <a:rPr lang="fr-FR" sz="1900" b="0" i="0" u="none" strike="noStrike" dirty="0" smtClean="0">
                          <a:solidFill>
                            <a:srgbClr val="000000"/>
                          </a:solidFill>
                          <a:effectLst/>
                          <a:latin typeface="Calibri" panose="020F0502020204030204" pitchFamily="34" charset="0"/>
                        </a:rPr>
                        <a:t>Formation des agents phytosanitaires, Curricula</a:t>
                      </a:r>
                      <a:endParaRPr lang="en-US"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fr-FR" sz="1900" b="0" i="0" u="none" strike="noStrike" dirty="0" smtClean="0">
                          <a:solidFill>
                            <a:srgbClr val="000000"/>
                          </a:solidFill>
                          <a:effectLst/>
                          <a:latin typeface="Calibri" panose="020F0502020204030204" pitchFamily="34" charset="0"/>
                        </a:rPr>
                        <a:t>République de Corée</a:t>
                      </a:r>
                    </a:p>
                    <a:p>
                      <a:pPr marL="228600" lvl="1" algn="l" fontAlgn="ctr"/>
                      <a:r>
                        <a:rPr lang="fr-FR" sz="1900" b="0" i="0" u="none" strike="noStrike" dirty="0" smtClean="0">
                          <a:solidFill>
                            <a:srgbClr val="000000"/>
                          </a:solidFill>
                          <a:effectLst/>
                          <a:latin typeface="Calibri" panose="020F0502020204030204" pitchFamily="34" charset="0"/>
                        </a:rPr>
                        <a:t>(Fonds fiduciaire </a:t>
                      </a:r>
                      <a:r>
                        <a:rPr lang="fr-FR" sz="1900" b="0" i="0" u="none" strike="noStrike" dirty="0" err="1" smtClean="0">
                          <a:solidFill>
                            <a:srgbClr val="000000"/>
                          </a:solidFill>
                          <a:effectLst/>
                          <a:latin typeface="Calibri" panose="020F0502020204030204" pitchFamily="34" charset="0"/>
                        </a:rPr>
                        <a:t>multidonateurs</a:t>
                      </a:r>
                      <a:r>
                        <a:rPr lang="en-US" sz="1900" b="0" i="0" u="none" strike="noStrike" dirty="0" smtClean="0">
                          <a:solidFill>
                            <a:srgbClr val="000000"/>
                          </a:solidFill>
                          <a:effectLst/>
                          <a:latin typeface="Calibri" panose="020F0502020204030204" pitchFamily="34" charset="0"/>
                        </a:rPr>
                        <a:t>)</a:t>
                      </a:r>
                      <a:endParaRPr lang="en-US"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900" b="0" i="0" u="none" strike="noStrike" dirty="0">
                          <a:solidFill>
                            <a:srgbClr val="000000"/>
                          </a:solidFill>
                          <a:effectLst/>
                          <a:latin typeface="Calibri" panose="020F0502020204030204" pitchFamily="34" charset="0"/>
                        </a:rPr>
                        <a:t>2023</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376040583"/>
                  </a:ext>
                </a:extLst>
              </a:tr>
              <a:tr h="565490">
                <a:tc>
                  <a:txBody>
                    <a:bodyPr/>
                    <a:lstStyle/>
                    <a:p>
                      <a:pPr marL="228600" lvl="1" algn="l" fontAlgn="ctr"/>
                      <a:r>
                        <a:rPr lang="fr-FR" sz="1900" b="0" i="0" u="none" strike="noStrike" dirty="0" smtClean="0">
                          <a:solidFill>
                            <a:srgbClr val="000000"/>
                          </a:solidFill>
                          <a:effectLst/>
                          <a:latin typeface="Calibri" panose="020F0502020204030204" pitchFamily="34" charset="0"/>
                        </a:rPr>
                        <a:t>Élaboration de procédures de sécurité phytosanitaire, guide</a:t>
                      </a:r>
                      <a:endParaRPr lang="en-US"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en-CA" sz="1900" b="0" i="0" u="none" strike="noStrike" dirty="0">
                          <a:solidFill>
                            <a:srgbClr val="000000"/>
                          </a:solidFill>
                          <a:effectLst/>
                          <a:latin typeface="Calibri" panose="020F0502020204030204" pitchFamily="34" charset="0"/>
                        </a:rPr>
                        <a:t> </a:t>
                      </a:r>
                      <a:r>
                        <a:rPr lang="en-CA" sz="1900" b="0" i="0" u="none" strike="noStrike" dirty="0" smtClean="0">
                          <a:solidFill>
                            <a:srgbClr val="000000"/>
                          </a:solidFill>
                          <a:effectLst/>
                          <a:latin typeface="Calibri" panose="020F0502020204030204" pitchFamily="34" charset="0"/>
                        </a:rPr>
                        <a:t>Non </a:t>
                      </a:r>
                      <a:r>
                        <a:rPr lang="en-CA" sz="1900" b="0" i="0" u="none" strike="noStrike" dirty="0" err="1" smtClean="0">
                          <a:solidFill>
                            <a:srgbClr val="000000"/>
                          </a:solidFill>
                          <a:effectLst/>
                          <a:latin typeface="Calibri" panose="020F0502020204030204" pitchFamily="34" charset="0"/>
                        </a:rPr>
                        <a:t>financé</a:t>
                      </a:r>
                      <a:endParaRPr lang="en-CA"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9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49123408"/>
                  </a:ext>
                </a:extLst>
              </a:tr>
              <a:tr h="905800">
                <a:tc>
                  <a:txBody>
                    <a:bodyPr/>
                    <a:lstStyle/>
                    <a:p>
                      <a:pPr marL="228600" lvl="1" algn="l" fontAlgn="ctr"/>
                      <a:r>
                        <a:rPr lang="fr-FR" sz="1900" b="0" i="0" u="none" strike="noStrike" dirty="0" smtClean="0">
                          <a:solidFill>
                            <a:srgbClr val="000000"/>
                          </a:solidFill>
                          <a:effectLst/>
                          <a:latin typeface="Calibri" panose="020F0502020204030204" pitchFamily="34" charset="0"/>
                        </a:rPr>
                        <a:t>Réglementation et législation pour gérer les risques phytosanitaires sur les articles réglementés, Guide</a:t>
                      </a:r>
                      <a:endParaRPr lang="en-US"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en-CA" sz="1900" b="0" i="0" u="none" strike="noStrike" dirty="0">
                          <a:solidFill>
                            <a:srgbClr val="000000"/>
                          </a:solidFill>
                          <a:effectLst/>
                          <a:latin typeface="Calibri" panose="020F0502020204030204" pitchFamily="34" charset="0"/>
                        </a:rPr>
                        <a:t> </a:t>
                      </a:r>
                      <a:r>
                        <a:rPr lang="en-CA" sz="1900" b="0" i="0" u="none" strike="noStrike" dirty="0" smtClean="0">
                          <a:solidFill>
                            <a:srgbClr val="000000"/>
                          </a:solidFill>
                          <a:effectLst/>
                          <a:latin typeface="Calibri" panose="020F0502020204030204" pitchFamily="34" charset="0"/>
                        </a:rPr>
                        <a:t>Non </a:t>
                      </a:r>
                      <a:r>
                        <a:rPr lang="en-CA" sz="1900" b="0" i="0" u="none" strike="noStrike" dirty="0" err="1" smtClean="0">
                          <a:solidFill>
                            <a:srgbClr val="000000"/>
                          </a:solidFill>
                          <a:effectLst/>
                          <a:latin typeface="Calibri" panose="020F0502020204030204" pitchFamily="34" charset="0"/>
                        </a:rPr>
                        <a:t>financé</a:t>
                      </a:r>
                      <a:endParaRPr lang="en-CA" sz="19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9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55067246"/>
                  </a:ext>
                </a:extLst>
              </a:tr>
            </a:tbl>
          </a:graphicData>
        </a:graphic>
      </p:graphicFrame>
      <p:sp>
        <p:nvSpPr>
          <p:cNvPr id="6" name="Rectangle 5"/>
          <p:cNvSpPr/>
          <p:nvPr/>
        </p:nvSpPr>
        <p:spPr>
          <a:xfrm>
            <a:off x="1308833" y="796035"/>
            <a:ext cx="6526338" cy="615553"/>
          </a:xfrm>
          <a:prstGeom prst="rect">
            <a:avLst/>
          </a:prstGeom>
        </p:spPr>
        <p:txBody>
          <a:bodyPr wrap="none">
            <a:spAutoFit/>
          </a:bodyPr>
          <a:lstStyle/>
          <a:p>
            <a:pPr lvl="0" algn="ctr">
              <a:defRPr/>
            </a:pPr>
            <a:r>
              <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Sources de </a:t>
            </a:r>
            <a:r>
              <a:rPr lang="en-US" sz="3400" b="1" dirty="0" err="1">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financement</a:t>
            </a:r>
            <a:r>
              <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t>
            </a:r>
            <a:r>
              <a:rPr lang="en-US" sz="3400" b="1" dirty="0" err="1">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identifiées</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46099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sz="340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Ressources</a:t>
            </a:r>
            <a:r>
              <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a:t>
            </a:r>
            <a:r>
              <a:rPr lang="en-US" sz="340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financières</a:t>
            </a:r>
            <a:r>
              <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et </a:t>
            </a:r>
            <a:r>
              <a:rPr lang="en-US" sz="340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humaines</a:t>
            </a:r>
            <a:endParaRPr kumimoji="0" lang="en-US" sz="3400" b="1" i="0" u="none" strike="noStrike" kern="1200" cap="none" spc="0" normalizeH="0" baseline="0" noProof="0" dirty="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1532237" y="1514235"/>
            <a:ext cx="7408207"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fr-FR" sz="2500" b="1" dirty="0">
                <a:solidFill>
                  <a:prstClr val="black"/>
                </a:solidFill>
                <a:cs typeface="Calibri" panose="020F0502020204030204" pitchFamily="34" charset="0"/>
              </a:rPr>
              <a:t>Lorsque les ressources financières et humaines sont disponibles, le travail peut continuer à </a:t>
            </a:r>
            <a:r>
              <a:rPr lang="en-US" sz="2500" b="1" dirty="0" smtClean="0">
                <a:solidFill>
                  <a:prstClr val="black"/>
                </a:solidFill>
                <a:cs typeface="Calibri" panose="020F0502020204030204" pitchFamily="34" charset="0"/>
              </a:rPr>
              <a:t>:  </a:t>
            </a:r>
            <a:endParaRPr lang="en-US" sz="2500" b="1" dirty="0">
              <a:solidFill>
                <a:prstClr val="black"/>
              </a:solidFill>
              <a:cs typeface="Calibri" panose="020F0502020204030204" pitchFamily="34" charset="0"/>
            </a:endParaRPr>
          </a:p>
          <a:p>
            <a:pPr lvl="0">
              <a:buFont typeface="Wingdings" panose="05000000000000000000" pitchFamily="2" charset="2"/>
              <a:buChar char="Ø"/>
            </a:pPr>
            <a:r>
              <a:rPr lang="fr-FR" sz="2500" dirty="0">
                <a:solidFill>
                  <a:prstClr val="black"/>
                </a:solidFill>
                <a:cs typeface="Calibri" panose="020F0502020204030204" pitchFamily="34" charset="0"/>
              </a:rPr>
              <a:t>Mettre en place le groupe de travail</a:t>
            </a:r>
          </a:p>
          <a:p>
            <a:pPr lvl="0">
              <a:buFont typeface="Wingdings" panose="05000000000000000000" pitchFamily="2" charset="2"/>
              <a:buChar char="Ø"/>
            </a:pPr>
            <a:r>
              <a:rPr lang="fr-FR" sz="2500" dirty="0">
                <a:solidFill>
                  <a:prstClr val="black"/>
                </a:solidFill>
                <a:cs typeface="Calibri" panose="020F0502020204030204" pitchFamily="34" charset="0"/>
              </a:rPr>
              <a:t>Développer le produit</a:t>
            </a:r>
          </a:p>
          <a:p>
            <a:pPr lvl="0">
              <a:buFont typeface="Wingdings" panose="05000000000000000000" pitchFamily="2" charset="2"/>
              <a:buChar char="Ø"/>
            </a:pPr>
            <a:r>
              <a:rPr lang="fr-FR" sz="2500" dirty="0">
                <a:solidFill>
                  <a:prstClr val="black"/>
                </a:solidFill>
                <a:cs typeface="Calibri" panose="020F0502020204030204" pitchFamily="34" charset="0"/>
              </a:rPr>
              <a:t>Préparer un plan de mise en œuvre</a:t>
            </a:r>
          </a:p>
          <a:p>
            <a:pPr lvl="0">
              <a:buFont typeface="Wingdings" panose="05000000000000000000" pitchFamily="2" charset="2"/>
              <a:buChar char="Ø"/>
            </a:pPr>
            <a:r>
              <a:rPr lang="fr-FR" sz="2500" dirty="0">
                <a:solidFill>
                  <a:prstClr val="black"/>
                </a:solidFill>
                <a:cs typeface="Calibri" panose="020F0502020204030204" pitchFamily="34" charset="0"/>
              </a:rPr>
              <a:t>Publier le produit</a:t>
            </a:r>
          </a:p>
          <a:p>
            <a:pPr lvl="0">
              <a:buFont typeface="Wingdings" panose="05000000000000000000" pitchFamily="2" charset="2"/>
              <a:buChar char="Ø"/>
            </a:pPr>
            <a:r>
              <a:rPr lang="fr-FR" sz="2500" dirty="0">
                <a:solidFill>
                  <a:prstClr val="black"/>
                </a:solidFill>
                <a:cs typeface="Calibri" panose="020F0502020204030204" pitchFamily="34" charset="0"/>
              </a:rPr>
              <a:t>Publier des versions linguistiques supplémentaires</a:t>
            </a:r>
            <a:endParaRPr lang="en-US" sz="2500" dirty="0">
              <a:solidFill>
                <a:prstClr val="black"/>
              </a:solidFill>
              <a:cs typeface="Calibri" panose="020F0502020204030204" pitchFamily="34" charset="0"/>
            </a:endParaRPr>
          </a:p>
          <a:p>
            <a:pPr marL="0" lvl="0" indent="0">
              <a:buNone/>
            </a:pPr>
            <a:r>
              <a:rPr lang="en-US" sz="2500" dirty="0" err="1" smtClean="0">
                <a:solidFill>
                  <a:prstClr val="black"/>
                </a:solidFill>
                <a:cs typeface="Calibri" panose="020F0502020204030204" pitchFamily="34" charset="0"/>
              </a:rPr>
              <a:t>Informations</a:t>
            </a:r>
            <a:r>
              <a:rPr lang="en-US" sz="2500" dirty="0" smtClean="0">
                <a:solidFill>
                  <a:prstClr val="black"/>
                </a:solidFill>
                <a:cs typeface="Calibri" panose="020F0502020204030204" pitchFamily="34" charset="0"/>
              </a:rPr>
              <a:t> </a:t>
            </a:r>
            <a:r>
              <a:rPr lang="en-US" sz="2500" dirty="0" err="1" smtClean="0">
                <a:solidFill>
                  <a:prstClr val="black"/>
                </a:solidFill>
                <a:cs typeface="Calibri" panose="020F0502020204030204" pitchFamily="34" charset="0"/>
              </a:rPr>
              <a:t>supplémentaires</a:t>
            </a:r>
            <a:r>
              <a:rPr lang="en-US" sz="2500" dirty="0" smtClean="0">
                <a:solidFill>
                  <a:prstClr val="black"/>
                </a:solidFill>
                <a:cs typeface="Calibri" panose="020F0502020204030204" pitchFamily="34" charset="0"/>
              </a:rPr>
              <a:t> sur le </a:t>
            </a:r>
            <a:r>
              <a:rPr lang="en-US" sz="2500" dirty="0" err="1" smtClean="0">
                <a:solidFill>
                  <a:prstClr val="black"/>
                </a:solidFill>
                <a:cs typeface="Calibri" panose="020F0502020204030204" pitchFamily="34" charset="0"/>
              </a:rPr>
              <a:t>processus</a:t>
            </a:r>
            <a:r>
              <a:rPr lang="en-US" sz="2500" dirty="0" smtClean="0">
                <a:solidFill>
                  <a:prstClr val="black"/>
                </a:solidFill>
                <a:cs typeface="Calibri" panose="020F0502020204030204" pitchFamily="34" charset="0"/>
              </a:rPr>
              <a:t>:</a:t>
            </a:r>
            <a:endParaRPr lang="en-US" sz="2500" dirty="0">
              <a:solidFill>
                <a:prstClr val="black"/>
              </a:solidFill>
              <a:cs typeface="Calibri" panose="020F0502020204030204" pitchFamily="34" charset="0"/>
              <a:hlinkClick r:id="rId3"/>
            </a:endParaRPr>
          </a:p>
          <a:p>
            <a:pPr marL="0" lvl="0" indent="0">
              <a:buNone/>
            </a:pPr>
            <a:r>
              <a:rPr lang="en-US" sz="2500" dirty="0">
                <a:solidFill>
                  <a:prstClr val="black"/>
                </a:solidFill>
                <a:cs typeface="Calibri" panose="020F0502020204030204" pitchFamily="34" charset="0"/>
                <a:hlinkClick r:id="rId3"/>
              </a:rPr>
              <a:t>https://www.ippc.int/en/publications/88591/</a:t>
            </a:r>
            <a:r>
              <a:rPr lang="en-US" sz="2500" dirty="0">
                <a:solidFill>
                  <a:prstClr val="black"/>
                </a:solidFill>
                <a:cs typeface="Calibri" panose="020F0502020204030204" pitchFamily="34" charset="0"/>
              </a:rPr>
              <a:t> </a:t>
            </a:r>
          </a:p>
        </p:txBody>
      </p:sp>
      <p:sp>
        <p:nvSpPr>
          <p:cNvPr id="7" name="Content Placeholder 2"/>
          <p:cNvSpPr txBox="1">
            <a:spLocks/>
          </p:cNvSpPr>
          <p:nvPr/>
        </p:nvSpPr>
        <p:spPr>
          <a:xfrm>
            <a:off x="200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4"/>
          <a:stretch>
            <a:fillRect/>
          </a:stretch>
        </p:blipFill>
        <p:spPr>
          <a:xfrm rot="5400000">
            <a:off x="-1961860" y="3336110"/>
            <a:ext cx="5320008" cy="742950"/>
          </a:xfrm>
          <a:prstGeom prst="rect">
            <a:avLst/>
          </a:prstGeom>
        </p:spPr>
      </p:pic>
    </p:spTree>
    <p:extLst>
      <p:ext uri="{BB962C8B-B14F-4D97-AF65-F5344CB8AC3E}">
        <p14:creationId xmlns:p14="http://schemas.microsoft.com/office/powerpoint/2010/main" val="4158969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GB" sz="40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Comment </a:t>
            </a:r>
            <a:r>
              <a:rPr lang="en-GB" sz="4000" b="1" dirty="0" err="1"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s'impliquer</a:t>
            </a:r>
            <a:endParaRPr kumimoji="0" lang="en-US" sz="4000" b="1" i="0" u="none" strike="noStrike" kern="1200" cap="none" spc="0" normalizeH="0" baseline="0" noProof="0" dirty="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3735008" y="1620455"/>
            <a:ext cx="5395414" cy="4356762"/>
          </a:xfrm>
          <a:prstGeom prst="rect">
            <a:avLst/>
          </a:prstGeom>
        </p:spPr>
        <p:txBody>
          <a:bodyPr lIns="91440" tIns="45720" rIns="91440" bIns="45720" anchor="t">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400" b="1" i="0" u="none" strike="noStrike" kern="1200" cap="none" spc="0" normalizeH="0" baseline="0" noProof="0" dirty="0">
              <a:ln>
                <a:noFill/>
              </a:ln>
              <a:solidFill>
                <a:prstClr val="black"/>
              </a:solidFill>
              <a:effectLst/>
              <a:uLnTx/>
              <a:uFillTx/>
              <a:latin typeface="Calibri (Body)"/>
              <a:ea typeface="+mn-ea"/>
              <a:cs typeface="+mn-cs"/>
            </a:endParaRPr>
          </a:p>
          <a:p>
            <a:pPr marL="514350" indent="-514350">
              <a:lnSpc>
                <a:spcPct val="120000"/>
              </a:lnSpc>
              <a:buAutoNum type="arabicPeriod"/>
              <a:defRPr/>
            </a:pPr>
            <a:r>
              <a:rPr lang="fr-FR" sz="7600" dirty="0" smtClean="0">
                <a:latin typeface="Arial"/>
                <a:cs typeface="Arial"/>
              </a:rPr>
              <a:t>Soumettre </a:t>
            </a:r>
            <a:r>
              <a:rPr lang="fr-FR" sz="7600" dirty="0">
                <a:latin typeface="Arial"/>
                <a:cs typeface="Arial"/>
              </a:rPr>
              <a:t>une proposition de </a:t>
            </a:r>
            <a:r>
              <a:rPr lang="fr-FR" sz="7600" dirty="0" smtClean="0">
                <a:latin typeface="Arial"/>
                <a:cs typeface="Arial"/>
              </a:rPr>
              <a:t>thème pour </a:t>
            </a:r>
            <a:r>
              <a:rPr lang="fr-FR" sz="7600" dirty="0">
                <a:latin typeface="Arial"/>
                <a:cs typeface="Arial"/>
              </a:rPr>
              <a:t>un guide ou des supports de formation au cours de l'appel à </a:t>
            </a:r>
            <a:r>
              <a:rPr lang="fr-FR" sz="7600" dirty="0" smtClean="0">
                <a:latin typeface="Arial"/>
                <a:cs typeface="Arial"/>
              </a:rPr>
              <a:t>thèmes 2021</a:t>
            </a:r>
            <a:r>
              <a:rPr lang="fr-FR" sz="7600" dirty="0">
                <a:latin typeface="Arial"/>
                <a:cs typeface="Arial"/>
              </a:rPr>
              <a:t>.</a:t>
            </a:r>
          </a:p>
          <a:p>
            <a:pPr marL="514350" indent="-514350">
              <a:lnSpc>
                <a:spcPct val="120000"/>
              </a:lnSpc>
              <a:buAutoNum type="arabicPeriod"/>
              <a:defRPr/>
            </a:pPr>
            <a:r>
              <a:rPr lang="fr-FR" sz="7600" dirty="0" smtClean="0">
                <a:latin typeface="Arial"/>
                <a:cs typeface="Arial"/>
              </a:rPr>
              <a:t>Examiner </a:t>
            </a:r>
            <a:r>
              <a:rPr lang="fr-FR" sz="7600" dirty="0">
                <a:latin typeface="Arial"/>
                <a:cs typeface="Arial"/>
              </a:rPr>
              <a:t>le projet de spécifications à l'aide d'OCS.</a:t>
            </a:r>
          </a:p>
          <a:p>
            <a:pPr marL="514350" indent="-514350">
              <a:lnSpc>
                <a:spcPct val="120000"/>
              </a:lnSpc>
              <a:buAutoNum type="arabicPeriod"/>
              <a:defRPr/>
            </a:pPr>
            <a:r>
              <a:rPr lang="fr-FR" sz="7600" dirty="0">
                <a:latin typeface="Arial"/>
                <a:cs typeface="Arial"/>
              </a:rPr>
              <a:t>Fournir des ressources pour soutenir le développement de ressources de mise en œuvre ou pour faciliter leur traduction.</a:t>
            </a:r>
          </a:p>
          <a:p>
            <a:pPr marL="514350" indent="-514350">
              <a:lnSpc>
                <a:spcPct val="120000"/>
              </a:lnSpc>
              <a:buAutoNum type="arabicPeriod"/>
              <a:defRPr/>
            </a:pPr>
            <a:r>
              <a:rPr lang="fr-FR" sz="7600" dirty="0">
                <a:latin typeface="Arial"/>
                <a:cs typeface="Arial"/>
              </a:rPr>
              <a:t>Répondre aux appels d'experts à participer aux groupes de travail.</a:t>
            </a:r>
          </a:p>
          <a:p>
            <a:pPr marL="514350" indent="-514350">
              <a:lnSpc>
                <a:spcPct val="120000"/>
              </a:lnSpc>
              <a:buAutoNum type="arabicPeriod"/>
              <a:defRPr/>
            </a:pPr>
            <a:r>
              <a:rPr lang="fr-FR" sz="7600" dirty="0" err="1" smtClean="0">
                <a:latin typeface="Arial"/>
                <a:cs typeface="Arial"/>
              </a:rPr>
              <a:t>Soumettere</a:t>
            </a:r>
            <a:r>
              <a:rPr lang="fr-FR" sz="7600" dirty="0" smtClean="0">
                <a:latin typeface="Arial"/>
                <a:cs typeface="Arial"/>
              </a:rPr>
              <a:t> </a:t>
            </a:r>
            <a:r>
              <a:rPr lang="fr-FR" sz="7600" dirty="0">
                <a:latin typeface="Arial"/>
                <a:cs typeface="Arial"/>
              </a:rPr>
              <a:t>une étude de cas lorsqu'il y a un appel</a:t>
            </a:r>
            <a:r>
              <a:rPr lang="fr-FR" sz="8000" dirty="0">
                <a:latin typeface="Arial"/>
                <a:cs typeface="Arial"/>
              </a:rPr>
              <a:t>.</a:t>
            </a:r>
            <a:endParaRPr kumimoji="0" lang="en-US" sz="8000" b="1" i="0" u="none" strike="noStrike" kern="1200" cap="none" spc="0" normalizeH="0" baseline="0" noProof="0" dirty="0">
              <a:ln>
                <a:noFill/>
              </a:ln>
              <a:solidFill>
                <a:prstClr val="black"/>
              </a:solidFill>
              <a:effectLst/>
              <a:uLnTx/>
              <a:uFillTx/>
              <a:latin typeface="Calibri (Body)"/>
            </a:endParaRPr>
          </a:p>
        </p:txBody>
      </p:sp>
      <p:pic>
        <p:nvPicPr>
          <p:cNvPr id="6" name="Picture 5"/>
          <p:cNvPicPr>
            <a:picLocks noChangeAspect="1"/>
          </p:cNvPicPr>
          <p:nvPr/>
        </p:nvPicPr>
        <p:blipFill>
          <a:blip r:embed="rId3"/>
          <a:stretch>
            <a:fillRect/>
          </a:stretch>
        </p:blipFill>
        <p:spPr>
          <a:xfrm>
            <a:off x="375138" y="1919607"/>
            <a:ext cx="3359869" cy="3131364"/>
          </a:xfrm>
          <a:prstGeom prst="rect">
            <a:avLst/>
          </a:prstGeom>
        </p:spPr>
      </p:pic>
    </p:spTree>
    <p:extLst>
      <p:ext uri="{BB962C8B-B14F-4D97-AF65-F5344CB8AC3E}">
        <p14:creationId xmlns:p14="http://schemas.microsoft.com/office/powerpoint/2010/main" val="3038933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Calendrier des futures consultations de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CI</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637077" y="1361300"/>
            <a:ext cx="8030094" cy="5986254"/>
          </a:xfrm>
          <a:prstGeom prst="rect">
            <a:avLst/>
          </a:prstGeom>
        </p:spPr>
        <p:txBody>
          <a:bodyPr wrap="square" lIns="91440" tIns="45720" rIns="91440" bIns="45720" anchor="t">
            <a:spAutoFit/>
          </a:bodyPr>
          <a:lstStyle/>
          <a:p>
            <a:pPr lvl="0">
              <a:spcAft>
                <a:spcPts val="1200"/>
              </a:spcAft>
            </a:pPr>
            <a:r>
              <a:rPr lang="fr-FR" sz="2500" dirty="0">
                <a:solidFill>
                  <a:prstClr val="black"/>
                </a:solidFill>
                <a:cs typeface="Calibri" panose="020F0502020204030204" pitchFamily="34" charset="0"/>
              </a:rPr>
              <a:t>Veuillez indiquer votre préférence pour le calendrier des futures consultations sur les projets de spécifications pour les guides </a:t>
            </a:r>
            <a:r>
              <a:rPr lang="fr-FR" sz="2500" dirty="0" smtClean="0">
                <a:solidFill>
                  <a:prstClr val="black"/>
                </a:solidFill>
                <a:cs typeface="Calibri" panose="020F0502020204030204" pitchFamily="34" charset="0"/>
              </a:rPr>
              <a:t>CIPV et </a:t>
            </a:r>
            <a:r>
              <a:rPr lang="fr-FR" sz="2500" dirty="0">
                <a:solidFill>
                  <a:prstClr val="black"/>
                </a:solidFill>
                <a:cs typeface="Calibri" panose="020F0502020204030204" pitchFamily="34" charset="0"/>
              </a:rPr>
              <a:t>les matériels de formation et d'autres questions relatives à </a:t>
            </a:r>
            <a:r>
              <a:rPr lang="fr-FR" sz="2500" dirty="0" smtClean="0">
                <a:solidFill>
                  <a:srgbClr val="FF0000"/>
                </a:solidFill>
                <a:cs typeface="Calibri" panose="020F0502020204030204" pitchFamily="34" charset="0"/>
              </a:rPr>
              <a:t>CI</a:t>
            </a:r>
            <a:r>
              <a:rPr lang="fr-FR" sz="2500" dirty="0" smtClean="0">
                <a:solidFill>
                  <a:prstClr val="black"/>
                </a:solidFill>
                <a:cs typeface="Calibri" panose="020F0502020204030204" pitchFamily="34" charset="0"/>
              </a:rPr>
              <a:t>.</a:t>
            </a:r>
            <a:r>
              <a:rPr lang="en-US" sz="2500" dirty="0" smtClean="0">
                <a:solidFill>
                  <a:prstClr val="black"/>
                </a:solidFill>
                <a:cs typeface="Calibri" panose="020F0502020204030204" pitchFamily="34" charset="0"/>
              </a:rPr>
              <a:t> </a:t>
            </a:r>
            <a:endParaRPr lang="en-US" sz="2500" dirty="0">
              <a:solidFill>
                <a:prstClr val="black"/>
              </a:solidFill>
              <a:cs typeface="Calibri" panose="020F0502020204030204" pitchFamily="34" charset="0"/>
            </a:endParaRPr>
          </a:p>
          <a:p>
            <a:pPr lvl="0">
              <a:spcAft>
                <a:spcPts val="1200"/>
              </a:spcAft>
            </a:pPr>
            <a:r>
              <a:rPr lang="en-US" sz="2500" b="1" dirty="0">
                <a:solidFill>
                  <a:prstClr val="black"/>
                </a:solidFill>
                <a:cs typeface="Calibri" panose="020F0502020204030204" pitchFamily="34" charset="0"/>
              </a:rPr>
              <a:t>1.  </a:t>
            </a:r>
            <a:r>
              <a:rPr lang="en-US" sz="2500" b="1" dirty="0" err="1" smtClean="0">
                <a:solidFill>
                  <a:prstClr val="black"/>
                </a:solidFill>
                <a:cs typeface="Calibri" panose="020F0502020204030204" pitchFamily="34" charset="0"/>
              </a:rPr>
              <a:t>Choisir</a:t>
            </a:r>
            <a:r>
              <a:rPr lang="en-US" sz="2500" b="1" dirty="0" smtClean="0">
                <a:solidFill>
                  <a:prstClr val="black"/>
                </a:solidFill>
                <a:cs typeface="Calibri" panose="020F0502020204030204" pitchFamily="34" charset="0"/>
              </a:rPr>
              <a:t> </a:t>
            </a:r>
            <a:r>
              <a:rPr lang="en-US" sz="2500" b="1" dirty="0" err="1" smtClean="0">
                <a:solidFill>
                  <a:prstClr val="black"/>
                </a:solidFill>
                <a:cs typeface="Calibri" panose="020F0502020204030204" pitchFamily="34" charset="0"/>
              </a:rPr>
              <a:t>une</a:t>
            </a:r>
            <a:r>
              <a:rPr lang="en-US" sz="2500" b="1" dirty="0" smtClean="0">
                <a:solidFill>
                  <a:prstClr val="black"/>
                </a:solidFill>
                <a:cs typeface="Calibri" panose="020F0502020204030204" pitchFamily="34" charset="0"/>
              </a:rPr>
              <a:t> </a:t>
            </a:r>
            <a:r>
              <a:rPr lang="en-US" sz="2500" b="1" dirty="0">
                <a:solidFill>
                  <a:prstClr val="black"/>
                </a:solidFill>
                <a:cs typeface="Calibri" panose="020F0502020204030204" pitchFamily="34" charset="0"/>
              </a:rPr>
              <a:t>option: </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Une période de consultation fixe par an.</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Une consultation fixe par an avec possibilité d'une deuxième consultation à une autre heure fixe.</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Consultations au besoin (pas de période de consultation annuelle fixe)</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Pas de préférence</a:t>
            </a:r>
            <a:endParaRPr lang="en-US" sz="2500" dirty="0">
              <a:solidFill>
                <a:prstClr val="black"/>
              </a:solidFill>
              <a:cs typeface="Calibri" panose="020F0502020204030204" pitchFamily="34" charset="0"/>
            </a:endParaRPr>
          </a:p>
          <a:p>
            <a:pPr marL="457200" indent="-457200">
              <a:buFont typeface="Arial" panose="020B0604020202020204" pitchFamily="34" charset="0"/>
              <a:buChar char="•"/>
            </a:pP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spTree>
    <p:extLst>
      <p:ext uri="{BB962C8B-B14F-4D97-AF65-F5344CB8AC3E}">
        <p14:creationId xmlns:p14="http://schemas.microsoft.com/office/powerpoint/2010/main" val="1821372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lnSpc>
                <a:spcPct val="100000"/>
              </a:lnSpc>
              <a:spcBef>
                <a:spcPts val="0"/>
              </a:spcBef>
              <a:defRPr/>
            </a:pPr>
            <a:r>
              <a:rPr lang="fr-FR"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Calendrier des futures consultations de </a:t>
            </a:r>
            <a:r>
              <a:rPr lang="fr-FR" sz="34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CI</a:t>
            </a:r>
            <a:endPar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637077" y="1361300"/>
            <a:ext cx="8030094" cy="5093702"/>
          </a:xfrm>
          <a:prstGeom prst="rect">
            <a:avLst/>
          </a:prstGeom>
        </p:spPr>
        <p:txBody>
          <a:bodyPr wrap="square" lIns="91440" tIns="45720" rIns="91440" bIns="45720" anchor="t">
            <a:spAutoFit/>
          </a:bodyPr>
          <a:lstStyle/>
          <a:p>
            <a:pPr lvl="0">
              <a:spcAft>
                <a:spcPts val="1200"/>
              </a:spcAft>
            </a:pPr>
            <a:r>
              <a:rPr lang="en-US" sz="2500" b="1" dirty="0">
                <a:solidFill>
                  <a:prstClr val="black"/>
                </a:solidFill>
                <a:cs typeface="Calibri" panose="020F0502020204030204" pitchFamily="34" charset="0"/>
              </a:rPr>
              <a:t>2. </a:t>
            </a:r>
            <a:r>
              <a:rPr lang="fr-FR" sz="2500" b="1" dirty="0">
                <a:solidFill>
                  <a:prstClr val="black"/>
                </a:solidFill>
                <a:cs typeface="Calibri" panose="020F0502020204030204" pitchFamily="34" charset="0"/>
              </a:rPr>
              <a:t>Veuillez indiquer votre(vos) préférence(s) pour le calendrier des futures consultations sur le projet de spécifications pour les guides </a:t>
            </a:r>
            <a:r>
              <a:rPr lang="fr-FR" sz="2500" b="1" dirty="0" smtClean="0">
                <a:solidFill>
                  <a:prstClr val="black"/>
                </a:solidFill>
                <a:cs typeface="Calibri" panose="020F0502020204030204" pitchFamily="34" charset="0"/>
              </a:rPr>
              <a:t>CIPV et </a:t>
            </a:r>
            <a:r>
              <a:rPr lang="fr-FR" sz="2500" b="1" dirty="0">
                <a:solidFill>
                  <a:prstClr val="black"/>
                </a:solidFill>
                <a:cs typeface="Calibri" panose="020F0502020204030204" pitchFamily="34" charset="0"/>
              </a:rPr>
              <a:t>les supports de formation </a:t>
            </a:r>
            <a:r>
              <a:rPr lang="en-US" sz="2500" b="1" dirty="0" smtClean="0">
                <a:solidFill>
                  <a:prstClr val="black"/>
                </a:solidFill>
                <a:cs typeface="Calibri" panose="020F0502020204030204" pitchFamily="34" charset="0"/>
              </a:rPr>
              <a:t>:</a:t>
            </a:r>
            <a:endParaRPr lang="en-US" sz="2500" b="1" dirty="0">
              <a:solidFill>
                <a:prstClr val="black"/>
              </a:solidFill>
              <a:cs typeface="Calibri" panose="020F0502020204030204" pitchFamily="34" charset="0"/>
            </a:endParaRP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Du 1er juillet au 31 août (pour s'aligner sur la consultation sur le projet de spécifications pour les NIMP)</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05 janvier au 07 mars (pour s'aligner sur le début de la période de notification pour les protocoles de diagnostic)</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Autres dates suggérées</a:t>
            </a:r>
          </a:p>
          <a:p>
            <a:pPr marL="342900" lvl="0" indent="-342900">
              <a:spcAft>
                <a:spcPts val="1200"/>
              </a:spcAft>
              <a:buFont typeface="Wingdings" panose="05000000000000000000" pitchFamily="2" charset="2"/>
              <a:buChar char="q"/>
            </a:pPr>
            <a:r>
              <a:rPr lang="fr-FR" sz="2500" dirty="0">
                <a:solidFill>
                  <a:prstClr val="black"/>
                </a:solidFill>
                <a:cs typeface="Calibri" panose="020F0502020204030204" pitchFamily="34" charset="0"/>
              </a:rPr>
              <a:t>Pas de </a:t>
            </a:r>
            <a:r>
              <a:rPr lang="fr-FR" sz="2500" dirty="0" smtClean="0">
                <a:solidFill>
                  <a:prstClr val="black"/>
                </a:solidFill>
                <a:cs typeface="Calibri" panose="020F0502020204030204" pitchFamily="34" charset="0"/>
              </a:rPr>
              <a:t>préférence</a:t>
            </a:r>
          </a:p>
          <a:p>
            <a:pPr marL="342900" lvl="0" indent="-342900">
              <a:spcAft>
                <a:spcPts val="1200"/>
              </a:spcAft>
              <a:buFont typeface="Wingdings" panose="05000000000000000000" pitchFamily="2" charset="2"/>
              <a:buChar char="q"/>
            </a:pPr>
            <a:r>
              <a:rPr lang="en-US" sz="2500" b="1" dirty="0" smtClean="0">
                <a:solidFill>
                  <a:prstClr val="black"/>
                </a:solidFill>
                <a:cs typeface="Calibri" panose="020F0502020204030204" pitchFamily="34" charset="0"/>
              </a:rPr>
              <a:t>3</a:t>
            </a:r>
            <a:r>
              <a:rPr lang="en-US" sz="2500" b="1" dirty="0">
                <a:solidFill>
                  <a:prstClr val="black"/>
                </a:solidFill>
                <a:cs typeface="Calibri" panose="020F0502020204030204" pitchFamily="34" charset="0"/>
              </a:rPr>
              <a:t>. </a:t>
            </a:r>
            <a:r>
              <a:rPr lang="en-US" sz="2500" b="1" dirty="0" err="1" smtClean="0">
                <a:solidFill>
                  <a:prstClr val="black"/>
                </a:solidFill>
                <a:cs typeface="Calibri" panose="020F0502020204030204" pitchFamily="34" charset="0"/>
              </a:rPr>
              <a:t>Commentaires</a:t>
            </a:r>
            <a:r>
              <a:rPr lang="en-US" sz="2500" b="1" dirty="0" smtClean="0">
                <a:solidFill>
                  <a:prstClr val="black"/>
                </a:solidFill>
                <a:cs typeface="Calibri" panose="020F0502020204030204" pitchFamily="34" charset="0"/>
              </a:rPr>
              <a:t> </a:t>
            </a:r>
            <a:r>
              <a:rPr lang="en-US" sz="2500" b="1" dirty="0">
                <a:solidFill>
                  <a:prstClr val="black"/>
                </a:solidFill>
                <a:cs typeface="Calibri" panose="020F0502020204030204" pitchFamily="34" charset="0"/>
              </a:rPr>
              <a:t>:</a:t>
            </a:r>
          </a:p>
        </p:txBody>
      </p:sp>
    </p:spTree>
    <p:extLst>
      <p:ext uri="{BB962C8B-B14F-4D97-AF65-F5344CB8AC3E}">
        <p14:creationId xmlns:p14="http://schemas.microsoft.com/office/powerpoint/2010/main" val="434983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74852" y="2066370"/>
            <a:ext cx="3037034" cy="3170099"/>
          </a:xfrm>
          <a:prstGeom prst="rect">
            <a:avLst/>
          </a:prstGeom>
        </p:spPr>
        <p:txBody>
          <a:bodyPr wrap="square">
            <a:spAutoFit/>
          </a:bodyPr>
          <a:lstStyle/>
          <a:p>
            <a:pPr>
              <a:buFont typeface="Arial" charset="0"/>
              <a:buNone/>
              <a:defRPr/>
            </a:pPr>
            <a:r>
              <a:rPr lang="fr-FR" altLang="en-US" sz="2400" b="1">
                <a:solidFill>
                  <a:schemeClr val="accent5">
                    <a:lumMod val="50000"/>
                  </a:schemeClr>
                </a:solidFill>
                <a:ea typeface="Arial Unicode MS" panose="020B0604020202020204" pitchFamily="34" charset="-128"/>
                <a:cs typeface="Arial" panose="020B0604020202020204" pitchFamily="34" charset="0"/>
              </a:rPr>
              <a:t>Secrétariat de la CIPV</a:t>
            </a:r>
          </a:p>
          <a:p>
            <a:pPr>
              <a:buFont typeface="Arial" charset="0"/>
              <a:buNone/>
              <a:defRPr/>
            </a:pPr>
            <a:endParaRPr lang="fr-FR" altLang="en-US" sz="1600" b="1" dirty="0">
              <a:solidFill>
                <a:schemeClr val="accent5">
                  <a:lumMod val="50000"/>
                </a:schemeClr>
              </a:solidFill>
              <a:ea typeface="Arial Unicode MS" panose="020B0604020202020204" pitchFamily="34" charset="-128"/>
              <a:cs typeface="Arial" panose="020B0604020202020204" pitchFamily="34" charset="0"/>
            </a:endParaRPr>
          </a:p>
          <a:p>
            <a:pPr>
              <a:buFont typeface="Arial" charset="0"/>
              <a:buNone/>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1600" dirty="0">
              <a:solidFill>
                <a:schemeClr val="accent5">
                  <a:lumMod val="50000"/>
                </a:schemeClr>
              </a:solidFill>
              <a:ea typeface="Arial Unicode MS" panose="020B0604020202020204" pitchFamily="34" charset="-128"/>
              <a:cs typeface="Arial" panose="020B0604020202020204" pitchFamily="34" charset="0"/>
            </a:endParaRPr>
          </a:p>
          <a:p>
            <a:pPr>
              <a:buFont typeface="Arial" charset="0"/>
              <a:buNone/>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Tel.: +39 06 57054812</a:t>
            </a:r>
          </a:p>
          <a:p>
            <a:pPr>
              <a:buFont typeface="Arial" charset="0"/>
              <a:buNone/>
              <a:defRPr/>
            </a:pPr>
            <a:endParaRPr lang="fr-FR" altLang="en-US" sz="1600" dirty="0">
              <a:solidFill>
                <a:schemeClr val="accent5">
                  <a:lumMod val="50000"/>
                </a:schemeClr>
              </a:solidFill>
              <a:ea typeface="Arial Unicode MS" panose="020B0604020202020204" pitchFamily="34" charset="-128"/>
              <a:cs typeface="Arial" panose="020B0604020202020204" pitchFamily="34" charset="0"/>
            </a:endParaRPr>
          </a:p>
          <a:p>
            <a:pPr>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Email: </a:t>
            </a:r>
            <a:r>
              <a:rPr lang="fr-FR" altLang="en-US" sz="1600" dirty="0">
                <a:solidFill>
                  <a:schemeClr val="accent5">
                    <a:lumMod val="50000"/>
                  </a:schemeClr>
                </a:solidFill>
                <a:ea typeface="Arial Unicode MS" panose="020B0604020202020204" pitchFamily="34" charset="-128"/>
                <a:cs typeface="Arial" panose="020B0604020202020204" pitchFamily="34" charset="0"/>
                <a:hlinkClick r:id="rId3"/>
              </a:rPr>
              <a:t>ippc@fao.org</a:t>
            </a:r>
            <a:r>
              <a:rPr lang="fr-FR" altLang="en-US" sz="1600" dirty="0">
                <a:solidFill>
                  <a:schemeClr val="accent5">
                    <a:lumMod val="50000"/>
                  </a:schemeClr>
                </a:solidFill>
                <a:ea typeface="Arial Unicode MS" panose="020B0604020202020204" pitchFamily="34" charset="-128"/>
                <a:cs typeface="Arial" panose="020B0604020202020204" pitchFamily="34" charset="0"/>
              </a:rPr>
              <a:t> </a:t>
            </a:r>
          </a:p>
          <a:p>
            <a:pPr>
              <a:defRPr/>
            </a:pPr>
            <a:endParaRPr lang="fr-FR" altLang="en-US" sz="1600" dirty="0">
              <a:solidFill>
                <a:schemeClr val="accent5">
                  <a:lumMod val="50000"/>
                </a:schemeClr>
              </a:solidFill>
              <a:ea typeface="Arial Unicode MS" panose="020B0604020202020204" pitchFamily="34" charset="-128"/>
              <a:cs typeface="Arial" panose="020B0604020202020204" pitchFamily="34" charset="0"/>
            </a:endParaRPr>
          </a:p>
          <a:p>
            <a:pPr>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Web:</a:t>
            </a:r>
          </a:p>
          <a:p>
            <a:pPr>
              <a:buFont typeface="Arial" charset="0"/>
              <a:buNone/>
              <a:defRPr/>
            </a:pPr>
            <a:r>
              <a:rPr lang="fr-FR" altLang="en-US" sz="1600" dirty="0">
                <a:solidFill>
                  <a:srgbClr val="002060"/>
                </a:solidFill>
                <a:ea typeface="Arial Unicode MS" panose="020B0604020202020204" pitchFamily="34" charset="-128"/>
                <a:cs typeface="Arial" panose="020B0604020202020204" pitchFamily="34" charset="0"/>
                <a:hlinkClick r:id="rId4"/>
              </a:rPr>
              <a:t>www.ippc.int</a:t>
            </a:r>
            <a:endParaRPr lang="fr-FR" altLang="en-US" sz="1600" dirty="0">
              <a:solidFill>
                <a:srgbClr val="002060"/>
              </a:solidFill>
              <a:ea typeface="Arial Unicode MS" panose="020B0604020202020204" pitchFamily="34" charset="-128"/>
              <a:cs typeface="Arial" panose="020B0604020202020204" pitchFamily="34" charset="0"/>
            </a:endParaRPr>
          </a:p>
          <a:p>
            <a:pPr>
              <a:buFont typeface="Arial" charset="0"/>
              <a:buNone/>
              <a:defRPr/>
            </a:pPr>
            <a:r>
              <a:rPr lang="en-US" sz="1600" dirty="0">
                <a:hlinkClick r:id="rId5"/>
              </a:rPr>
              <a:t>www.fao.org/plant-health-2020</a:t>
            </a:r>
            <a:endParaRPr lang="en-US" sz="1600" dirty="0"/>
          </a:p>
        </p:txBody>
      </p:sp>
      <p:sp>
        <p:nvSpPr>
          <p:cNvPr id="3" name="Title 1"/>
          <p:cNvSpPr txBox="1">
            <a:spLocks/>
          </p:cNvSpPr>
          <p:nvPr/>
        </p:nvSpPr>
        <p:spPr>
          <a:xfrm>
            <a:off x="4974852" y="1087550"/>
            <a:ext cx="2625870" cy="1016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b="1" dirty="0">
                <a:solidFill>
                  <a:srgbClr val="279B48"/>
                </a:solidFill>
                <a:effectLst>
                  <a:outerShdw blurRad="38100" dist="38100" dir="2700000" algn="tl">
                    <a:srgbClr val="000000">
                      <a:alpha val="43137"/>
                    </a:srgbClr>
                  </a:outerShdw>
                </a:effectLst>
                <a:latin typeface="+mn-lt"/>
              </a:rPr>
              <a:t>Contact us</a:t>
            </a:r>
            <a:endParaRPr lang="en-US" b="1" dirty="0">
              <a:solidFill>
                <a:srgbClr val="279B48"/>
              </a:solidFill>
              <a:effectLst>
                <a:outerShdw blurRad="38100" dist="38100" dir="2700000" algn="tl">
                  <a:srgbClr val="000000">
                    <a:alpha val="43137"/>
                  </a:srgbClr>
                </a:outerShdw>
              </a:effectLst>
              <a:latin typeface="+mn-lt"/>
            </a:endParaRPr>
          </a:p>
        </p:txBody>
      </p:sp>
      <p:pic>
        <p:nvPicPr>
          <p:cNvPr id="7" name="Picture 6">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353" y="1808726"/>
            <a:ext cx="3015824" cy="3015824"/>
          </a:xfrm>
          <a:prstGeom prst="rect">
            <a:avLst/>
          </a:prstGeom>
        </p:spPr>
      </p:pic>
      <p:grpSp>
        <p:nvGrpSpPr>
          <p:cNvPr id="8" name="Group 7">
            <a:extLst>
              <a:ext uri="{FF2B5EF4-FFF2-40B4-BE49-F238E27FC236}">
                <a16:creationId xmlns="" xmlns:a16="http://schemas.microsoft.com/office/drawing/2014/main" id="{0BF988E4-1DF1-9E4C-82A3-B8B244E79491}"/>
              </a:ext>
            </a:extLst>
          </p:cNvPr>
          <p:cNvGrpSpPr/>
          <p:nvPr/>
        </p:nvGrpSpPr>
        <p:grpSpPr>
          <a:xfrm>
            <a:off x="4974852" y="4431690"/>
            <a:ext cx="3254748" cy="1378374"/>
            <a:chOff x="4322976" y="4129089"/>
            <a:chExt cx="3254748" cy="1378374"/>
          </a:xfrm>
        </p:grpSpPr>
        <p:sp>
          <p:nvSpPr>
            <p:cNvPr id="5" name="Rectangle 4"/>
            <p:cNvSpPr/>
            <p:nvPr/>
          </p:nvSpPr>
          <p:spPr>
            <a:xfrm>
              <a:off x="4322976" y="4129089"/>
              <a:ext cx="3254748" cy="646331"/>
            </a:xfrm>
            <a:prstGeom prst="rect">
              <a:avLst/>
            </a:prstGeom>
          </p:spPr>
          <p:txBody>
            <a:bodyPr wrap="square">
              <a:spAutoFit/>
            </a:bodyPr>
            <a:lstStyle/>
            <a:p>
              <a:pPr algn="ctr">
                <a:buFont typeface="Arial" charset="0"/>
                <a:buNone/>
                <a:defRPr/>
              </a:pPr>
              <a:endParaRPr lang="en-US" b="1" dirty="0"/>
            </a:p>
            <a:p>
              <a:pPr algn="ctr">
                <a:buFont typeface="Arial" charset="0"/>
                <a:buNone/>
                <a:defRPr/>
              </a:pPr>
              <a:r>
                <a:rPr lang="en-US" b="1" dirty="0"/>
                <a:t>  </a:t>
              </a:r>
              <a:endParaRPr lang="fr-FR" altLang="en-US" b="1" dirty="0">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3"/>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578950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76392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dirty="0" smtClean="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rPr>
              <a:t>Cadre</a:t>
            </a:r>
            <a:endParaRPr kumimoji="0" lang="en-US" sz="4000" b="1" i="0" u="none" strike="noStrike" kern="1200" cap="none" spc="0" normalizeH="0" baseline="0" noProof="0" dirty="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4321593" y="1620455"/>
            <a:ext cx="4281815" cy="404261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400" b="1" i="0" u="none" strike="noStrike" kern="1200" cap="none" spc="0" normalizeH="0" baseline="0" noProof="0" dirty="0">
              <a:ln>
                <a:noFill/>
              </a:ln>
              <a:solidFill>
                <a:prstClr val="black"/>
              </a:solidFill>
              <a:effectLst/>
              <a:uLnTx/>
              <a:uFillTx/>
              <a:latin typeface="Calibri (Body)"/>
              <a:ea typeface="+mn-ea"/>
              <a:cs typeface="+mn-cs"/>
            </a:endParaRPr>
          </a:p>
          <a:p>
            <a:r>
              <a:rPr lang="fr-FR" dirty="0">
                <a:solidFill>
                  <a:prstClr val="black"/>
                </a:solidFill>
                <a:latin typeface="Calibri (Body)"/>
              </a:rPr>
              <a:t>Processus d'élaboration des guides </a:t>
            </a:r>
            <a:r>
              <a:rPr lang="fr-FR" dirty="0" smtClean="0">
                <a:solidFill>
                  <a:prstClr val="black"/>
                </a:solidFill>
                <a:latin typeface="Calibri (Body)"/>
              </a:rPr>
              <a:t>CIPV </a:t>
            </a:r>
            <a:r>
              <a:rPr lang="fr-FR" dirty="0">
                <a:solidFill>
                  <a:prstClr val="black"/>
                </a:solidFill>
                <a:latin typeface="Calibri (Body)"/>
              </a:rPr>
              <a:t>et du matériel de formation</a:t>
            </a:r>
          </a:p>
          <a:p>
            <a:r>
              <a:rPr lang="fr-FR" dirty="0">
                <a:solidFill>
                  <a:prstClr val="black"/>
                </a:solidFill>
                <a:latin typeface="Calibri (Body)"/>
              </a:rPr>
              <a:t>Appel à sujets 2021</a:t>
            </a:r>
          </a:p>
          <a:p>
            <a:r>
              <a:rPr lang="fr-FR" dirty="0">
                <a:solidFill>
                  <a:prstClr val="black"/>
                </a:solidFill>
                <a:latin typeface="Calibri (Body)"/>
              </a:rPr>
              <a:t>Consultation 2021 sur </a:t>
            </a:r>
            <a:r>
              <a:rPr lang="fr-FR" dirty="0" smtClean="0">
                <a:solidFill>
                  <a:prstClr val="black"/>
                </a:solidFill>
                <a:latin typeface="Calibri (Body)"/>
              </a:rPr>
              <a:t>les projets </a:t>
            </a:r>
            <a:r>
              <a:rPr lang="fr-FR" dirty="0">
                <a:solidFill>
                  <a:prstClr val="black"/>
                </a:solidFill>
                <a:latin typeface="Calibri (Body)"/>
              </a:rPr>
              <a:t>de </a:t>
            </a:r>
            <a:r>
              <a:rPr lang="fr-FR" dirty="0" smtClean="0">
                <a:solidFill>
                  <a:prstClr val="black"/>
                </a:solidFill>
                <a:latin typeface="Calibri (Body)"/>
              </a:rPr>
              <a:t>spécification</a:t>
            </a:r>
            <a:endParaRPr lang="fr-FR" dirty="0">
              <a:solidFill>
                <a:prstClr val="black"/>
              </a:solidFill>
              <a:latin typeface="Calibri (Body)"/>
            </a:endParaRPr>
          </a:p>
          <a:p>
            <a:r>
              <a:rPr lang="fr-FR" dirty="0">
                <a:solidFill>
                  <a:prstClr val="black"/>
                </a:solidFill>
                <a:latin typeface="Calibri (Body)"/>
              </a:rPr>
              <a:t>D'autres </a:t>
            </a:r>
            <a:r>
              <a:rPr lang="fr-FR" dirty="0" smtClean="0">
                <a:solidFill>
                  <a:prstClr val="black"/>
                </a:solidFill>
                <a:latin typeface="Calibri (Body)"/>
              </a:rPr>
              <a:t>manières de </a:t>
            </a:r>
            <a:r>
              <a:rPr lang="fr-FR" dirty="0">
                <a:solidFill>
                  <a:prstClr val="black"/>
                </a:solidFill>
                <a:latin typeface="Calibri (Body)"/>
              </a:rPr>
              <a:t>s'impliquer</a:t>
            </a:r>
            <a:endParaRPr kumimoji="0" lang="en-US" sz="2400" b="1" i="0" u="none" strike="noStrike" kern="1200" cap="none" spc="0" normalizeH="0" baseline="0" noProof="0" dirty="0">
              <a:ln>
                <a:noFill/>
              </a:ln>
              <a:solidFill>
                <a:prstClr val="black"/>
              </a:solidFill>
              <a:effectLst/>
              <a:uLnTx/>
              <a:uFillTx/>
              <a:latin typeface="Calibri (Body)"/>
              <a:ea typeface="+mn-ea"/>
              <a:cs typeface="+mn-cs"/>
            </a:endParaRPr>
          </a:p>
        </p:txBody>
      </p:sp>
      <p:pic>
        <p:nvPicPr>
          <p:cNvPr id="5" name="Picture 4"/>
          <p:cNvPicPr>
            <a:picLocks noChangeAspect="1"/>
          </p:cNvPicPr>
          <p:nvPr/>
        </p:nvPicPr>
        <p:blipFill>
          <a:blip r:embed="rId3"/>
          <a:stretch>
            <a:fillRect/>
          </a:stretch>
        </p:blipFill>
        <p:spPr>
          <a:xfrm>
            <a:off x="1114611" y="1818007"/>
            <a:ext cx="2908044" cy="3907875"/>
          </a:xfrm>
          <a:prstGeom prst="rect">
            <a:avLst/>
          </a:prstGeom>
        </p:spPr>
      </p:pic>
    </p:spTree>
    <p:extLst>
      <p:ext uri="{BB962C8B-B14F-4D97-AF65-F5344CB8AC3E}">
        <p14:creationId xmlns:p14="http://schemas.microsoft.com/office/powerpoint/2010/main" val="1902763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fr-FR"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Processus d'élaboration des guides </a:t>
            </a:r>
            <a:r>
              <a:rPr lang="fr-FR" sz="34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CIPV et </a:t>
            </a:r>
            <a:r>
              <a:rPr lang="fr-FR"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du matériel de formation</a:t>
            </a:r>
            <a:endParaRPr kumimoji="0" lang="en-US" sz="3400" b="1" i="0" u="none" strike="noStrike" kern="1200" cap="none" spc="0" normalizeH="0" baseline="0" noProof="0" dirty="0">
              <a:ln>
                <a:noFill/>
              </a:ln>
              <a:solidFill>
                <a:srgbClr val="165A30"/>
              </a:solidFill>
              <a:effectLst>
                <a:outerShdw blurRad="38100" dist="38100" dir="2700000" algn="tl">
                  <a:srgbClr val="000000">
                    <a:alpha val="43137"/>
                  </a:srgbClr>
                </a:outerShdw>
              </a:effectLst>
              <a:uLnTx/>
              <a:uFillTx/>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1118088" y="1715052"/>
            <a:ext cx="7781959"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sz="2600" b="1" dirty="0" err="1" smtClean="0">
                <a:solidFill>
                  <a:prstClr val="black"/>
                </a:solidFill>
                <a:cs typeface="Calibri" panose="020F0502020204030204" pitchFamily="34" charset="0"/>
              </a:rPr>
              <a:t>Principales</a:t>
            </a:r>
            <a:r>
              <a:rPr lang="en-US" sz="2600" b="1" dirty="0" smtClean="0">
                <a:solidFill>
                  <a:prstClr val="black"/>
                </a:solidFill>
                <a:cs typeface="Calibri" panose="020F0502020204030204" pitchFamily="34" charset="0"/>
              </a:rPr>
              <a:t> </a:t>
            </a:r>
            <a:r>
              <a:rPr lang="en-US" sz="2600" b="1" dirty="0" err="1" smtClean="0">
                <a:solidFill>
                  <a:prstClr val="black"/>
                </a:solidFill>
                <a:cs typeface="Calibri" panose="020F0502020204030204" pitchFamily="34" charset="0"/>
              </a:rPr>
              <a:t>étapes</a:t>
            </a:r>
            <a:endParaRPr lang="en-US" sz="2600" b="1" dirty="0" smtClean="0">
              <a:solidFill>
                <a:prstClr val="black"/>
              </a:solidFill>
              <a:cs typeface="Calibri" panose="020F0502020204030204" pitchFamily="34" charset="0"/>
            </a:endParaRPr>
          </a:p>
          <a:p>
            <a:pPr marL="457200" lvl="0" indent="-457200">
              <a:buFont typeface="+mj-lt"/>
              <a:buAutoNum type="arabicPeriod"/>
            </a:pPr>
            <a:r>
              <a:rPr lang="fr-FR" sz="2600" b="1" dirty="0">
                <a:solidFill>
                  <a:prstClr val="black"/>
                </a:solidFill>
                <a:cs typeface="Calibri" panose="020F0502020204030204" pitchFamily="34" charset="0"/>
              </a:rPr>
              <a:t>Soumission, sélection et priorisation des sujets</a:t>
            </a:r>
          </a:p>
          <a:p>
            <a:pPr marL="457200" lvl="0" indent="-457200">
              <a:buFont typeface="+mj-lt"/>
              <a:buAutoNum type="arabicPeriod"/>
            </a:pPr>
            <a:r>
              <a:rPr lang="fr-FR" sz="2600" b="1" dirty="0">
                <a:solidFill>
                  <a:prstClr val="black"/>
                </a:solidFill>
                <a:cs typeface="Calibri" panose="020F0502020204030204" pitchFamily="34" charset="0"/>
              </a:rPr>
              <a:t>Finaliser la spécification pour le guide ou le matériel de formation</a:t>
            </a:r>
          </a:p>
          <a:p>
            <a:pPr marL="457200" lvl="0" indent="-457200">
              <a:buFont typeface="+mj-lt"/>
              <a:buAutoNum type="arabicPeriod"/>
            </a:pPr>
            <a:r>
              <a:rPr lang="fr-FR" sz="2600" b="1" dirty="0">
                <a:solidFill>
                  <a:prstClr val="black"/>
                </a:solidFill>
                <a:cs typeface="Calibri" panose="020F0502020204030204" pitchFamily="34" charset="0"/>
              </a:rPr>
              <a:t>Identifier les ressources</a:t>
            </a:r>
          </a:p>
          <a:p>
            <a:pPr marL="457200" lvl="0" indent="-457200">
              <a:buFont typeface="+mj-lt"/>
              <a:buAutoNum type="arabicPeriod"/>
            </a:pPr>
            <a:r>
              <a:rPr lang="fr-FR" sz="2600" b="1" dirty="0">
                <a:solidFill>
                  <a:prstClr val="black"/>
                </a:solidFill>
                <a:cs typeface="Calibri" panose="020F0502020204030204" pitchFamily="34" charset="0"/>
              </a:rPr>
              <a:t>Mettre en place le groupe de travail</a:t>
            </a:r>
          </a:p>
          <a:p>
            <a:pPr marL="457200" lvl="0" indent="-457200">
              <a:buFont typeface="+mj-lt"/>
              <a:buAutoNum type="arabicPeriod"/>
            </a:pPr>
            <a:r>
              <a:rPr lang="fr-FR" sz="2600" b="1" dirty="0">
                <a:solidFill>
                  <a:prstClr val="black"/>
                </a:solidFill>
                <a:cs typeface="Calibri" panose="020F0502020204030204" pitchFamily="34" charset="0"/>
              </a:rPr>
              <a:t>Développer le produit</a:t>
            </a:r>
          </a:p>
          <a:p>
            <a:pPr marL="457200" lvl="0" indent="-457200">
              <a:buFont typeface="+mj-lt"/>
              <a:buAutoNum type="arabicPeriod"/>
            </a:pPr>
            <a:r>
              <a:rPr lang="fr-FR" sz="2600" b="1" dirty="0">
                <a:solidFill>
                  <a:prstClr val="black"/>
                </a:solidFill>
                <a:cs typeface="Calibri" panose="020F0502020204030204" pitchFamily="34" charset="0"/>
              </a:rPr>
              <a:t>Préparer un plan de mise en œuvre</a:t>
            </a:r>
          </a:p>
          <a:p>
            <a:pPr marL="457200" lvl="0" indent="-457200">
              <a:buFont typeface="+mj-lt"/>
              <a:buAutoNum type="arabicPeriod"/>
            </a:pPr>
            <a:r>
              <a:rPr lang="fr-FR" sz="2600" b="1" dirty="0">
                <a:solidFill>
                  <a:prstClr val="black"/>
                </a:solidFill>
                <a:cs typeface="Calibri" panose="020F0502020204030204" pitchFamily="34" charset="0"/>
              </a:rPr>
              <a:t>Publier le produit</a:t>
            </a:r>
          </a:p>
          <a:p>
            <a:pPr marL="457200" lvl="0" indent="-457200">
              <a:buFont typeface="+mj-lt"/>
              <a:buAutoNum type="arabicPeriod"/>
            </a:pPr>
            <a:r>
              <a:rPr lang="fr-FR" sz="2600" b="1" dirty="0">
                <a:solidFill>
                  <a:prstClr val="black"/>
                </a:solidFill>
                <a:cs typeface="Calibri" panose="020F0502020204030204" pitchFamily="34" charset="0"/>
              </a:rPr>
              <a:t>Publier des versions linguistiques supplémentaires</a:t>
            </a:r>
            <a:endParaRPr lang="en-US" sz="2600" dirty="0">
              <a:solidFill>
                <a:prstClr val="black"/>
              </a:solidFill>
              <a:cs typeface="Calibri" panose="020F0502020204030204" pitchFamily="34" charset="0"/>
            </a:endParaRPr>
          </a:p>
        </p:txBody>
      </p:sp>
      <p:sp>
        <p:nvSpPr>
          <p:cNvPr id="7" name="Content Placeholder 2"/>
          <p:cNvSpPr txBox="1">
            <a:spLocks/>
          </p:cNvSpPr>
          <p:nvPr/>
        </p:nvSpPr>
        <p:spPr>
          <a:xfrm>
            <a:off x="200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8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3"/>
          <a:stretch>
            <a:fillRect/>
          </a:stretch>
        </p:blipFill>
        <p:spPr>
          <a:xfrm rot="5400000">
            <a:off x="-1913391" y="3336110"/>
            <a:ext cx="5320008" cy="742950"/>
          </a:xfrm>
          <a:prstGeom prst="rect">
            <a:avLst/>
          </a:prstGeom>
        </p:spPr>
      </p:pic>
    </p:spTree>
    <p:extLst>
      <p:ext uri="{BB962C8B-B14F-4D97-AF65-F5344CB8AC3E}">
        <p14:creationId xmlns:p14="http://schemas.microsoft.com/office/powerpoint/2010/main" val="4227697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Étape 1 : Soumission, sélection et priorisation du sujet</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116114" y="1678754"/>
            <a:ext cx="8868229" cy="5262979"/>
          </a:xfrm>
          <a:prstGeom prst="rect">
            <a:avLst/>
          </a:prstGeom>
        </p:spPr>
        <p:txBody>
          <a:bodyPr wrap="square">
            <a:spAutoFit/>
          </a:bodyPr>
          <a:lstStyle/>
          <a:p>
            <a:pPr marL="457200" lvl="0" indent="-457200">
              <a:buFont typeface="Arial" panose="020B0604020202020204" pitchFamily="34" charset="0"/>
              <a:buChar char="•"/>
            </a:pPr>
            <a:r>
              <a:rPr lang="fr-FR" sz="2400" dirty="0">
                <a:solidFill>
                  <a:prstClr val="black"/>
                </a:solidFill>
                <a:cs typeface="Calibri" panose="020F0502020204030204" pitchFamily="34" charset="0"/>
              </a:rPr>
              <a:t>Les sujets pour les guides et le matériel de formation sont généralement soumis lors de l'appel à </a:t>
            </a:r>
            <a:r>
              <a:rPr lang="fr-FR" sz="2400" dirty="0" smtClean="0">
                <a:solidFill>
                  <a:prstClr val="black"/>
                </a:solidFill>
                <a:cs typeface="Calibri" panose="020F0502020204030204" pitchFamily="34" charset="0"/>
              </a:rPr>
              <a:t>thèmes</a:t>
            </a:r>
            <a:endParaRPr lang="fr-FR" sz="2400" dirty="0">
              <a:solidFill>
                <a:prstClr val="black"/>
              </a:solidFill>
              <a:cs typeface="Calibri" panose="020F0502020204030204" pitchFamily="34" charset="0"/>
            </a:endParaRPr>
          </a:p>
          <a:p>
            <a:pPr marL="457200" lvl="0" indent="-457200">
              <a:buFont typeface="Arial" panose="020B0604020202020204" pitchFamily="34" charset="0"/>
              <a:buChar char="•"/>
            </a:pPr>
            <a:r>
              <a:rPr lang="fr-FR" sz="2400" dirty="0">
                <a:solidFill>
                  <a:prstClr val="black"/>
                </a:solidFill>
                <a:cs typeface="Calibri" panose="020F0502020204030204" pitchFamily="34" charset="0"/>
              </a:rPr>
              <a:t>Les soumissions comprennent un projet de spécification pour le guide ou le matériel de formation</a:t>
            </a:r>
          </a:p>
          <a:p>
            <a:pPr marL="457200" lvl="0" indent="-457200">
              <a:buFont typeface="Arial" panose="020B0604020202020204" pitchFamily="34" charset="0"/>
              <a:buChar char="•"/>
            </a:pPr>
            <a:r>
              <a:rPr lang="fr-FR" sz="2400" dirty="0">
                <a:solidFill>
                  <a:prstClr val="black"/>
                </a:solidFill>
                <a:cs typeface="Calibri" panose="020F0502020204030204" pitchFamily="34" charset="0"/>
              </a:rPr>
              <a:t>Les propositions de sujets sont examinées par le Groupe de travail sur les thèmes et le Comité de mise en œuvre et de développement des capacités (CI</a:t>
            </a:r>
            <a:r>
              <a:rPr lang="fr-FR" sz="2400" dirty="0" smtClean="0">
                <a:solidFill>
                  <a:prstClr val="black"/>
                </a:solidFill>
                <a:cs typeface="Calibri" panose="020F0502020204030204" pitchFamily="34" charset="0"/>
              </a:rPr>
              <a:t>), </a:t>
            </a:r>
            <a:r>
              <a:rPr lang="fr-FR" sz="2400" dirty="0">
                <a:solidFill>
                  <a:prstClr val="black"/>
                </a:solidFill>
                <a:cs typeface="Calibri" panose="020F0502020204030204" pitchFamily="34" charset="0"/>
              </a:rPr>
              <a:t>puis recommandées pour approbation par la CMP</a:t>
            </a:r>
          </a:p>
          <a:p>
            <a:pPr marL="457200" lvl="0" indent="-457200">
              <a:buFont typeface="Arial" panose="020B0604020202020204" pitchFamily="34" charset="0"/>
              <a:buChar char="•"/>
            </a:pPr>
            <a:r>
              <a:rPr lang="fr-FR" sz="2400" dirty="0">
                <a:solidFill>
                  <a:prstClr val="black"/>
                </a:solidFill>
                <a:cs typeface="Calibri" panose="020F0502020204030204" pitchFamily="34" charset="0"/>
              </a:rPr>
              <a:t>Le </a:t>
            </a:r>
            <a:r>
              <a:rPr lang="fr-FR" sz="2400" dirty="0" smtClean="0">
                <a:solidFill>
                  <a:prstClr val="black"/>
                </a:solidFill>
                <a:cs typeface="Calibri" panose="020F0502020204030204" pitchFamily="34" charset="0"/>
              </a:rPr>
              <a:t>CMP </a:t>
            </a:r>
            <a:r>
              <a:rPr lang="fr-FR" sz="2400" dirty="0">
                <a:solidFill>
                  <a:prstClr val="black"/>
                </a:solidFill>
                <a:cs typeface="Calibri" panose="020F0502020204030204" pitchFamily="34" charset="0"/>
              </a:rPr>
              <a:t>sélectionne les thèmes qui seront ajoutés à la liste des thèmes de mise en œuvre et de développement des capacités</a:t>
            </a:r>
          </a:p>
          <a:p>
            <a:pPr marL="457200" lvl="0" indent="-457200">
              <a:buFont typeface="Arial" panose="020B0604020202020204" pitchFamily="34" charset="0"/>
              <a:buChar char="•"/>
            </a:pPr>
            <a:r>
              <a:rPr lang="fr-FR" sz="2400" dirty="0">
                <a:solidFill>
                  <a:prstClr val="black"/>
                </a:solidFill>
                <a:cs typeface="Calibri" panose="020F0502020204030204" pitchFamily="34" charset="0"/>
              </a:rPr>
              <a:t>IC détermine la priorité relative des thèmes sur la </a:t>
            </a:r>
            <a:r>
              <a:rPr lang="fr-FR" sz="2400" dirty="0" smtClean="0">
                <a:solidFill>
                  <a:prstClr val="black"/>
                </a:solidFill>
                <a:cs typeface="Calibri" panose="020F0502020204030204" pitchFamily="34" charset="0"/>
              </a:rPr>
              <a:t>liste  </a:t>
            </a:r>
            <a:endParaRPr lang="fr-FR" sz="2400" dirty="0">
              <a:solidFill>
                <a:prstClr val="black"/>
              </a:solidFill>
              <a:cs typeface="Calibri" panose="020F0502020204030204" pitchFamily="34" charset="0"/>
            </a:endParaRPr>
          </a:p>
          <a:p>
            <a:pPr marL="457200" lvl="0" indent="-457200">
              <a:buFont typeface="Arial" panose="020B0604020202020204" pitchFamily="34" charset="0"/>
              <a:buChar char="•"/>
            </a:pPr>
            <a:r>
              <a:rPr lang="fr-FR" sz="2400" dirty="0">
                <a:solidFill>
                  <a:prstClr val="black"/>
                </a:solidFill>
                <a:cs typeface="Calibri" panose="020F0502020204030204" pitchFamily="34" charset="0"/>
              </a:rPr>
              <a:t>Un membre du CI est identifié pour diriger le développement du produit</a:t>
            </a: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spTree>
    <p:extLst>
      <p:ext uri="{BB962C8B-B14F-4D97-AF65-F5344CB8AC3E}">
        <p14:creationId xmlns:p14="http://schemas.microsoft.com/office/powerpoint/2010/main" val="1567708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a:cs typeface="Arial"/>
              </a:rPr>
              <a:t>2021 Appel </a:t>
            </a:r>
            <a:r>
              <a:rPr lang="en-US" sz="3400" b="1" dirty="0" smtClean="0">
                <a:solidFill>
                  <a:srgbClr val="165A30"/>
                </a:solidFill>
                <a:effectLst>
                  <a:outerShdw blurRad="38100" dist="38100" dir="2700000" algn="tl">
                    <a:srgbClr val="000000">
                      <a:alpha val="43137"/>
                    </a:srgbClr>
                  </a:outerShdw>
                </a:effectLst>
                <a:latin typeface="+mn-lt"/>
                <a:ea typeface="Arial Unicode MS"/>
                <a:cs typeface="Arial"/>
              </a:rPr>
              <a:t>à </a:t>
            </a:r>
            <a:r>
              <a:rPr lang="en-US" sz="3400" b="1" dirty="0" err="1" smtClean="0">
                <a:solidFill>
                  <a:srgbClr val="165A30"/>
                </a:solidFill>
                <a:effectLst>
                  <a:outerShdw blurRad="38100" dist="38100" dir="2700000" algn="tl">
                    <a:srgbClr val="000000">
                      <a:alpha val="43137"/>
                    </a:srgbClr>
                  </a:outerShdw>
                </a:effectLst>
                <a:latin typeface="+mn-lt"/>
                <a:ea typeface="Arial Unicode MS"/>
                <a:cs typeface="Arial"/>
              </a:rPr>
              <a:t>thèmes</a:t>
            </a:r>
            <a:endParaRPr lang="en-US" sz="3400" b="1" dirty="0">
              <a:solidFill>
                <a:srgbClr val="165A30"/>
              </a:solidFill>
              <a:effectLst>
                <a:outerShdw blurRad="38100" dist="38100" dir="2700000" algn="tl">
                  <a:srgbClr val="000000">
                    <a:alpha val="43137"/>
                  </a:srgbClr>
                </a:outerShdw>
              </a:effectLst>
              <a:latin typeface="+mn-lt"/>
              <a:ea typeface="Arial Unicode MS"/>
              <a:cs typeface="Arial"/>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0" y="2025908"/>
            <a:ext cx="9144000" cy="4462760"/>
          </a:xfrm>
          <a:prstGeom prst="rect">
            <a:avLst/>
          </a:prstGeom>
        </p:spPr>
        <p:txBody>
          <a:bodyPr wrap="square">
            <a:spAutoFit/>
          </a:bodyPr>
          <a:lstStyle/>
          <a:p>
            <a:pPr marL="457200" lvl="0" indent="-457200">
              <a:buFont typeface="Arial" panose="020B0604020202020204" pitchFamily="34" charset="0"/>
              <a:buChar char="•"/>
            </a:pPr>
            <a:r>
              <a:rPr lang="fr-FR" sz="2600" dirty="0">
                <a:solidFill>
                  <a:prstClr val="black"/>
                </a:solidFill>
                <a:cs typeface="Calibri" panose="020F0502020204030204" pitchFamily="34" charset="0"/>
              </a:rPr>
              <a:t>Les Parties contractantes et les organisations régionales de protection des végétaux sont invitées à soumettre des propositions de thèmes avant le 15 septembre 2021.</a:t>
            </a:r>
          </a:p>
          <a:p>
            <a:pPr marL="457200" lvl="0" indent="-457200">
              <a:buFont typeface="Arial" panose="020B0604020202020204" pitchFamily="34" charset="0"/>
              <a:buChar char="•"/>
            </a:pPr>
            <a:r>
              <a:rPr lang="fr-FR" sz="2600" dirty="0">
                <a:solidFill>
                  <a:prstClr val="black"/>
                </a:solidFill>
                <a:cs typeface="Calibri" panose="020F0502020204030204" pitchFamily="34" charset="0"/>
              </a:rPr>
              <a:t>Les propositions peuvent inclure des thèmes liés aux normes internationales pour les mesures phytosanitaires (NIMP) ou aux guides et matériels de formation de la CIPV</a:t>
            </a:r>
          </a:p>
          <a:p>
            <a:pPr marL="457200" lvl="0" indent="-457200">
              <a:buFont typeface="Arial" panose="020B0604020202020204" pitchFamily="34" charset="0"/>
              <a:buChar char="•"/>
            </a:pPr>
            <a:r>
              <a:rPr lang="fr-FR" sz="2600" dirty="0">
                <a:solidFill>
                  <a:prstClr val="black"/>
                </a:solidFill>
                <a:cs typeface="Calibri" panose="020F0502020204030204" pitchFamily="34" charset="0"/>
              </a:rPr>
              <a:t>Nouveaux formulaires électroniques !</a:t>
            </a:r>
          </a:p>
          <a:p>
            <a:pPr marL="457200" lvl="0" indent="-457200">
              <a:buFont typeface="Arial" panose="020B0604020202020204" pitchFamily="34" charset="0"/>
              <a:buChar char="•"/>
            </a:pPr>
            <a:r>
              <a:rPr lang="fr-FR" sz="2600" dirty="0">
                <a:solidFill>
                  <a:prstClr val="black"/>
                </a:solidFill>
                <a:cs typeface="Calibri" panose="020F0502020204030204" pitchFamily="34" charset="0"/>
              </a:rPr>
              <a:t>Plus d'informations sur l'appel à thème</a:t>
            </a:r>
            <a:r>
              <a:rPr lang="en-US" sz="2600" dirty="0" smtClean="0">
                <a:solidFill>
                  <a:prstClr val="black"/>
                </a:solidFill>
                <a:cs typeface="Calibri" panose="020F0502020204030204" pitchFamily="34" charset="0"/>
              </a:rPr>
              <a:t>s</a:t>
            </a:r>
            <a:r>
              <a:rPr lang="en-US" sz="2600" dirty="0">
                <a:solidFill>
                  <a:prstClr val="black"/>
                </a:solidFill>
                <a:cs typeface="Calibri" panose="020F0502020204030204" pitchFamily="34" charset="0"/>
              </a:rPr>
              <a:t>: </a:t>
            </a:r>
            <a:r>
              <a:rPr lang="en-US" sz="2600" dirty="0" smtClean="0">
                <a:solidFill>
                  <a:prstClr val="black"/>
                </a:solidFill>
                <a:cs typeface="Calibri" panose="020F0502020204030204" pitchFamily="34" charset="0"/>
              </a:rPr>
              <a:t> </a:t>
            </a:r>
            <a:r>
              <a:rPr lang="en-US" sz="2600" dirty="0" smtClean="0">
                <a:solidFill>
                  <a:prstClr val="black"/>
                </a:solidFill>
                <a:cs typeface="Calibri" panose="020F0502020204030204" pitchFamily="34" charset="0"/>
                <a:hlinkClick r:id="rId3"/>
              </a:rPr>
              <a:t>http</a:t>
            </a:r>
            <a:r>
              <a:rPr lang="en-US" sz="2600" dirty="0">
                <a:solidFill>
                  <a:prstClr val="black"/>
                </a:solidFill>
                <a:cs typeface="Calibri" panose="020F0502020204030204" pitchFamily="34" charset="0"/>
                <a:hlinkClick r:id="rId3"/>
              </a:rPr>
              <a:t>://www.ippc.int/en/core-activities/standards-and-implementation/call-for-topics-standards-and-implementation/</a:t>
            </a:r>
            <a:r>
              <a:rPr lang="en-US" sz="2600" dirty="0">
                <a:solidFill>
                  <a:prstClr val="black"/>
                </a:solidFill>
                <a:cs typeface="Calibri" panose="020F0502020204030204" pitchFamily="34" charset="0"/>
              </a:rPr>
              <a:t> </a:t>
            </a: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spTree>
    <p:extLst>
      <p:ext uri="{BB962C8B-B14F-4D97-AF65-F5344CB8AC3E}">
        <p14:creationId xmlns:p14="http://schemas.microsoft.com/office/powerpoint/2010/main" val="4275730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Étape 2 : Finaliser la spécification</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0" y="1678754"/>
            <a:ext cx="9144000" cy="5447645"/>
          </a:xfrm>
          <a:prstGeom prst="rect">
            <a:avLst/>
          </a:prstGeom>
        </p:spPr>
        <p:txBody>
          <a:bodyPr wrap="square">
            <a:spAutoFit/>
          </a:bodyPr>
          <a:lstStyle/>
          <a:p>
            <a:pPr marL="457200" lvl="0" indent="-457200">
              <a:buFont typeface="Arial" panose="020B0604020202020204" pitchFamily="34" charset="0"/>
              <a:buChar char="•"/>
            </a:pPr>
            <a:r>
              <a:rPr lang="fr-FR" sz="2500" dirty="0">
                <a:solidFill>
                  <a:prstClr val="black"/>
                </a:solidFill>
                <a:cs typeface="Calibri" panose="020F0502020204030204" pitchFamily="34" charset="0"/>
              </a:rPr>
              <a:t>Un projet de spécification pour le guide ou le matériel de formation doit être fourni avec chaque proposition de thèmes lorsqu'elle est soumise </a:t>
            </a:r>
            <a:r>
              <a:rPr lang="fr-FR" sz="2500" dirty="0" smtClean="0">
                <a:solidFill>
                  <a:prstClr val="black"/>
                </a:solidFill>
                <a:cs typeface="Calibri" panose="020F0502020204030204" pitchFamily="34" charset="0"/>
              </a:rPr>
              <a:t>; </a:t>
            </a:r>
            <a:endParaRPr lang="fr-FR" sz="2500" dirty="0">
              <a:solidFill>
                <a:prstClr val="black"/>
              </a:solidFill>
              <a:cs typeface="Calibri" panose="020F0502020204030204" pitchFamily="34" charset="0"/>
            </a:endParaRP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Le responsable du CI examine et, si nécessaire, révise le projet de spécification ;</a:t>
            </a: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Le CI examine le projet de spécification et l'approuve pour consultation ;</a:t>
            </a: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Les ONPV et les ORPV ont 60 jours pour soumettre des commentaires sur le projet de Spécification ;</a:t>
            </a: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Le CI révise le projet de Spécification en tenant compte des commentaires de la consultation et l'approuve ;</a:t>
            </a:r>
          </a:p>
          <a:p>
            <a:pPr marL="457200" lvl="0" indent="-457200">
              <a:buFont typeface="Arial" panose="020B0604020202020204" pitchFamily="34" charset="0"/>
              <a:buChar char="•"/>
            </a:pPr>
            <a:r>
              <a:rPr lang="fr-FR" sz="2500" dirty="0">
                <a:solidFill>
                  <a:prstClr val="black"/>
                </a:solidFill>
                <a:cs typeface="Calibri" panose="020F0502020204030204" pitchFamily="34" charset="0"/>
              </a:rPr>
              <a:t>La spécification finale est publiée sur </a:t>
            </a:r>
            <a:r>
              <a:rPr lang="fr-FR" sz="2500" dirty="0" smtClean="0">
                <a:solidFill>
                  <a:prstClr val="black"/>
                </a:solidFill>
                <a:cs typeface="Calibri" panose="020F0502020204030204" pitchFamily="34" charset="0"/>
              </a:rPr>
              <a:t>l'PPI</a:t>
            </a:r>
            <a:r>
              <a:rPr lang="fr-FR" sz="2500" dirty="0" smtClean="0">
                <a:solidFill>
                  <a:prstClr val="black"/>
                </a:solidFill>
                <a:cs typeface="Calibri" panose="020F0502020204030204" pitchFamily="34" charset="0"/>
              </a:rPr>
              <a:t>.</a:t>
            </a:r>
            <a:endParaRPr lang="en-US" sz="2500" dirty="0">
              <a:solidFill>
                <a:prstClr val="black"/>
              </a:solidFill>
              <a:cs typeface="Calibri" panose="020F0502020204030204" pitchFamily="34" charset="0"/>
            </a:endParaRPr>
          </a:p>
          <a:p>
            <a:pPr marL="457200" lvl="0" indent="-457200">
              <a:buFont typeface="Arial" panose="020B0604020202020204" pitchFamily="34" charset="0"/>
              <a:buChar char="•"/>
            </a:pP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spTree>
    <p:extLst>
      <p:ext uri="{BB962C8B-B14F-4D97-AF65-F5344CB8AC3E}">
        <p14:creationId xmlns:p14="http://schemas.microsoft.com/office/powerpoint/2010/main" val="4098910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Consultation </a:t>
            </a:r>
            <a:r>
              <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2021 </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0" y="1678754"/>
            <a:ext cx="8815754" cy="4093428"/>
          </a:xfrm>
          <a:prstGeom prst="rect">
            <a:avLst/>
          </a:prstGeom>
        </p:spPr>
        <p:txBody>
          <a:bodyPr wrap="square">
            <a:spAutoFit/>
          </a:bodyPr>
          <a:lstStyle/>
          <a:p>
            <a:pPr lvl="0"/>
            <a:r>
              <a:rPr lang="fr-FR" sz="2600" dirty="0">
                <a:solidFill>
                  <a:prstClr val="black"/>
                </a:solidFill>
                <a:cs typeface="Calibri" panose="020F0502020204030204" pitchFamily="34" charset="0"/>
              </a:rPr>
              <a:t>La Consultation 2021 est ouverte du 01 juillet au 31 août</a:t>
            </a:r>
            <a:endParaRPr lang="en-US" sz="2600" dirty="0">
              <a:solidFill>
                <a:prstClr val="black"/>
              </a:solidFill>
              <a:cs typeface="Calibri" panose="020F0502020204030204" pitchFamily="34" charset="0"/>
            </a:endParaRPr>
          </a:p>
          <a:p>
            <a:pPr lvl="0"/>
            <a:r>
              <a:rPr lang="fr-FR" sz="2600" dirty="0">
                <a:solidFill>
                  <a:prstClr val="black"/>
                </a:solidFill>
                <a:cs typeface="Calibri" panose="020F0502020204030204" pitchFamily="34" charset="0"/>
              </a:rPr>
              <a:t>La consultation de cette année comprend 23 points </a:t>
            </a:r>
            <a:r>
              <a:rPr lang="en-US" sz="2600" dirty="0" smtClean="0">
                <a:solidFill>
                  <a:prstClr val="black"/>
                </a:solidFill>
                <a:cs typeface="Calibri" panose="020F0502020204030204" pitchFamily="34" charset="0"/>
              </a:rPr>
              <a:t>:  </a:t>
            </a:r>
            <a:endParaRPr lang="en-US" sz="2600" dirty="0">
              <a:solidFill>
                <a:prstClr val="black"/>
              </a:solidFill>
              <a:cs typeface="Calibri" panose="020F0502020204030204" pitchFamily="34" charset="0"/>
            </a:endParaRP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8 NIMP</a:t>
            </a: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1 recommandation </a:t>
            </a:r>
            <a:r>
              <a:rPr lang="fr-FR" sz="2600" dirty="0" smtClean="0">
                <a:solidFill>
                  <a:prstClr val="black"/>
                </a:solidFill>
                <a:cs typeface="Calibri" panose="020F0502020204030204" pitchFamily="34" charset="0"/>
              </a:rPr>
              <a:t>de la CMP</a:t>
            </a:r>
            <a:endParaRPr lang="fr-FR" sz="2600" dirty="0">
              <a:solidFill>
                <a:prstClr val="black"/>
              </a:solidFill>
              <a:cs typeface="Calibri" panose="020F0502020204030204" pitchFamily="34" charset="0"/>
            </a:endParaRP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6 Spécifications pour les guides </a:t>
            </a:r>
            <a:r>
              <a:rPr lang="fr-FR" sz="2600" dirty="0" smtClean="0">
                <a:solidFill>
                  <a:prstClr val="black"/>
                </a:solidFill>
                <a:cs typeface="Calibri" panose="020F0502020204030204" pitchFamily="34" charset="0"/>
              </a:rPr>
              <a:t>CIPV et </a:t>
            </a:r>
            <a:r>
              <a:rPr lang="fr-FR" sz="2600" dirty="0">
                <a:solidFill>
                  <a:prstClr val="black"/>
                </a:solidFill>
                <a:cs typeface="Calibri" panose="020F0502020204030204" pitchFamily="34" charset="0"/>
              </a:rPr>
              <a:t>les supports de formation</a:t>
            </a: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1 </a:t>
            </a:r>
            <a:r>
              <a:rPr lang="fr-FR" sz="2600" dirty="0">
                <a:solidFill>
                  <a:srgbClr val="FF0000"/>
                </a:solidFill>
                <a:cs typeface="Calibri" panose="020F0502020204030204" pitchFamily="34" charset="0"/>
              </a:rPr>
              <a:t>Mandat</a:t>
            </a:r>
            <a:r>
              <a:rPr lang="fr-FR" sz="2600" dirty="0">
                <a:solidFill>
                  <a:prstClr val="black"/>
                </a:solidFill>
                <a:cs typeface="Calibri" panose="020F0502020204030204" pitchFamily="34" charset="0"/>
              </a:rPr>
              <a:t> : sous-groupe IC sur les obligations nationales de déclaration (NRO)</a:t>
            </a: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6 </a:t>
            </a:r>
            <a:r>
              <a:rPr lang="fr-FR" sz="2600" dirty="0" smtClean="0">
                <a:solidFill>
                  <a:prstClr val="black"/>
                </a:solidFill>
                <a:cs typeface="Calibri" panose="020F0502020204030204" pitchFamily="34" charset="0"/>
              </a:rPr>
              <a:t>Traitements </a:t>
            </a:r>
            <a:r>
              <a:rPr lang="fr-FR" sz="2600" dirty="0">
                <a:solidFill>
                  <a:prstClr val="black"/>
                </a:solidFill>
                <a:cs typeface="Calibri" panose="020F0502020204030204" pitchFamily="34" charset="0"/>
              </a:rPr>
              <a:t>phytosanitaires</a:t>
            </a:r>
          </a:p>
          <a:p>
            <a:pPr marL="800100" lvl="1" indent="-342900">
              <a:buFont typeface="Arial" panose="020B0604020202020204" pitchFamily="34" charset="0"/>
              <a:buChar char="•"/>
            </a:pPr>
            <a:r>
              <a:rPr lang="fr-FR" sz="2600" dirty="0">
                <a:solidFill>
                  <a:prstClr val="black"/>
                </a:solidFill>
                <a:cs typeface="Calibri" panose="020F0502020204030204" pitchFamily="34" charset="0"/>
              </a:rPr>
              <a:t>1 </a:t>
            </a:r>
            <a:r>
              <a:rPr lang="fr-FR" sz="2600" dirty="0" smtClean="0">
                <a:solidFill>
                  <a:prstClr val="black"/>
                </a:solidFill>
                <a:cs typeface="Calibri" panose="020F0502020204030204" pitchFamily="34" charset="0"/>
              </a:rPr>
              <a:t>Protocole </a:t>
            </a:r>
            <a:r>
              <a:rPr lang="fr-FR" sz="2600" dirty="0">
                <a:solidFill>
                  <a:prstClr val="black"/>
                </a:solidFill>
                <a:cs typeface="Calibri" panose="020F0502020204030204" pitchFamily="34" charset="0"/>
              </a:rPr>
              <a:t>de diagnostic</a:t>
            </a:r>
            <a:endParaRPr lang="en-US" sz="2600" dirty="0">
              <a:solidFill>
                <a:prstClr val="black"/>
              </a:solidFill>
              <a:cs typeface="Calibri" panose="020F0502020204030204" pitchFamily="34" charset="0"/>
            </a:endParaRPr>
          </a:p>
        </p:txBody>
      </p:sp>
    </p:spTree>
    <p:extLst>
      <p:ext uri="{BB962C8B-B14F-4D97-AF65-F5344CB8AC3E}">
        <p14:creationId xmlns:p14="http://schemas.microsoft.com/office/powerpoint/2010/main" val="1010885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Six projets de spécifications pour les guides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CIPV et </a:t>
            </a: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les supports de formation</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580399" y="1678754"/>
            <a:ext cx="8030094" cy="830997"/>
          </a:xfrm>
          <a:prstGeom prst="rect">
            <a:avLst/>
          </a:prstGeom>
        </p:spPr>
        <p:txBody>
          <a:bodyPr wrap="square">
            <a:spAutoFit/>
          </a:bodyPr>
          <a:lstStyle/>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sz="2400" dirty="0">
              <a:solidFill>
                <a:prstClr val="black"/>
              </a:solidFill>
              <a:cs typeface="Calibri" panose="020F050202020403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861" y="1612648"/>
            <a:ext cx="1212351" cy="121235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836" y="3140247"/>
            <a:ext cx="1140431" cy="114043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9861" y="4595926"/>
            <a:ext cx="1262379" cy="1262379"/>
          </a:xfrm>
          <a:prstGeom prst="rect">
            <a:avLst/>
          </a:prstGeom>
        </p:spPr>
      </p:pic>
      <p:sp>
        <p:nvSpPr>
          <p:cNvPr id="8" name="TextBox 7"/>
          <p:cNvSpPr txBox="1"/>
          <p:nvPr/>
        </p:nvSpPr>
        <p:spPr>
          <a:xfrm>
            <a:off x="3780276" y="1783124"/>
            <a:ext cx="5208997" cy="4031873"/>
          </a:xfrm>
          <a:prstGeom prst="rect">
            <a:avLst/>
          </a:prstGeom>
          <a:noFill/>
        </p:spPr>
        <p:txBody>
          <a:bodyPr wrap="square" rtlCol="0">
            <a:spAutoFit/>
          </a:bodyPr>
          <a:lstStyle/>
          <a:p>
            <a:pPr marL="800100" lvl="1" indent="-342900">
              <a:buFont typeface="Arial" panose="020B0604020202020204" pitchFamily="34" charset="0"/>
              <a:buChar char="•"/>
            </a:pPr>
            <a:r>
              <a:rPr lang="en-US" sz="3200" dirty="0">
                <a:solidFill>
                  <a:prstClr val="black"/>
                </a:solidFill>
                <a:cs typeface="Calibri" panose="020F0502020204030204" pitchFamily="34" charset="0"/>
              </a:rPr>
              <a:t>3 guides</a:t>
            </a: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r>
              <a:rPr lang="en-US" sz="3200" dirty="0">
                <a:solidFill>
                  <a:prstClr val="black"/>
                </a:solidFill>
                <a:cs typeface="Calibri" panose="020F0502020204030204" pitchFamily="34" charset="0"/>
              </a:rPr>
              <a:t>2 </a:t>
            </a:r>
            <a:r>
              <a:rPr lang="en-US" sz="3200" dirty="0" err="1">
                <a:solidFill>
                  <a:prstClr val="black"/>
                </a:solidFill>
                <a:cs typeface="Calibri" panose="020F0502020204030204" pitchFamily="34" charset="0"/>
              </a:rPr>
              <a:t>cours</a:t>
            </a:r>
            <a:r>
              <a:rPr lang="en-US" sz="3200" dirty="0">
                <a:solidFill>
                  <a:prstClr val="black"/>
                </a:solidFill>
                <a:cs typeface="Calibri" panose="020F0502020204030204" pitchFamily="34" charset="0"/>
              </a:rPr>
              <a:t> e-learning</a:t>
            </a: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r>
              <a:rPr lang="en-US" sz="3200" dirty="0">
                <a:solidFill>
                  <a:prstClr val="black"/>
                </a:solidFill>
                <a:cs typeface="Calibri" panose="020F0502020204030204" pitchFamily="34" charset="0"/>
              </a:rPr>
              <a:t>1 </a:t>
            </a:r>
            <a:r>
              <a:rPr lang="fr-FR" sz="3200" dirty="0">
                <a:solidFill>
                  <a:prstClr val="black"/>
                </a:solidFill>
                <a:cs typeface="Calibri" panose="020F0502020204030204" pitchFamily="34" charset="0"/>
              </a:rPr>
              <a:t>ensemble de programmes de formation</a:t>
            </a:r>
            <a:r>
              <a:rPr lang="en-US" sz="3200" dirty="0" smtClean="0">
                <a:solidFill>
                  <a:prstClr val="black"/>
                </a:solidFill>
                <a:cs typeface="Calibri" panose="020F0502020204030204" pitchFamily="34" charset="0"/>
              </a:rPr>
              <a:t> </a:t>
            </a:r>
            <a:endParaRPr lang="en-CA" sz="3200" dirty="0">
              <a:solidFill>
                <a:prstClr val="black"/>
              </a:solidFill>
              <a:cs typeface="Calibri" panose="020F0502020204030204" pitchFamily="34" charset="0"/>
            </a:endParaRPr>
          </a:p>
        </p:txBody>
      </p:sp>
      <p:pic>
        <p:nvPicPr>
          <p:cNvPr id="9" name="Picture 8"/>
          <p:cNvPicPr>
            <a:picLocks noChangeAspect="1"/>
          </p:cNvPicPr>
          <p:nvPr/>
        </p:nvPicPr>
        <p:blipFill>
          <a:blip r:embed="rId6"/>
          <a:stretch>
            <a:fillRect/>
          </a:stretch>
        </p:blipFill>
        <p:spPr>
          <a:xfrm>
            <a:off x="2897043" y="1612648"/>
            <a:ext cx="1213209" cy="1207113"/>
          </a:xfrm>
          <a:prstGeom prst="rect">
            <a:avLst/>
          </a:prstGeom>
        </p:spPr>
      </p:pic>
      <p:pic>
        <p:nvPicPr>
          <p:cNvPr id="10" name="Picture 9"/>
          <p:cNvPicPr>
            <a:picLocks noChangeAspect="1"/>
          </p:cNvPicPr>
          <p:nvPr/>
        </p:nvPicPr>
        <p:blipFill>
          <a:blip r:embed="rId6"/>
          <a:stretch>
            <a:fillRect/>
          </a:stretch>
        </p:blipFill>
        <p:spPr>
          <a:xfrm>
            <a:off x="1826658" y="1612648"/>
            <a:ext cx="1213209" cy="1207113"/>
          </a:xfrm>
          <a:prstGeom prst="rect">
            <a:avLst/>
          </a:prstGeom>
        </p:spPr>
      </p:pic>
      <p:pic>
        <p:nvPicPr>
          <p:cNvPr id="11" name="Picture 10"/>
          <p:cNvPicPr>
            <a:picLocks noChangeAspect="1"/>
          </p:cNvPicPr>
          <p:nvPr/>
        </p:nvPicPr>
        <p:blipFill>
          <a:blip r:embed="rId7"/>
          <a:stretch>
            <a:fillRect/>
          </a:stretch>
        </p:blipFill>
        <p:spPr>
          <a:xfrm>
            <a:off x="2173174" y="3137818"/>
            <a:ext cx="1140051" cy="1140051"/>
          </a:xfrm>
          <a:prstGeom prst="rect">
            <a:avLst/>
          </a:prstGeom>
        </p:spPr>
      </p:pic>
    </p:spTree>
    <p:extLst>
      <p:ext uri="{BB962C8B-B14F-4D97-AF65-F5344CB8AC3E}">
        <p14:creationId xmlns:p14="http://schemas.microsoft.com/office/powerpoint/2010/main" val="3819222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Projet </a:t>
            </a: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de spécifications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pour </a:t>
            </a:r>
            <a:r>
              <a:rPr lang="fr-FR"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les guides </a:t>
            </a:r>
            <a:r>
              <a:rPr lang="fr-FR"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CIPV</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375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1761879" y="1976705"/>
            <a:ext cx="7053875" cy="3600986"/>
          </a:xfrm>
          <a:prstGeom prst="rect">
            <a:avLst/>
          </a:prstGeom>
        </p:spPr>
        <p:txBody>
          <a:bodyPr wrap="square">
            <a:spAutoFit/>
          </a:bodyPr>
          <a:lstStyle/>
          <a:p>
            <a:pPr marL="914400" lvl="1" indent="-457200">
              <a:spcAft>
                <a:spcPts val="1200"/>
              </a:spcAft>
              <a:buFont typeface="+mj-lt"/>
              <a:buAutoNum type="arabicPeriod"/>
            </a:pPr>
            <a:r>
              <a:rPr lang="fr-FR" sz="2600" b="1" i="1" dirty="0">
                <a:solidFill>
                  <a:prstClr val="black"/>
                </a:solidFill>
                <a:cs typeface="Calibri" panose="020F0502020204030204" pitchFamily="34" charset="0"/>
              </a:rPr>
              <a:t>Planification d'urgence, Guide (2019-012)</a:t>
            </a:r>
          </a:p>
          <a:p>
            <a:pPr marL="914400" lvl="1" indent="-457200">
              <a:spcAft>
                <a:spcPts val="1200"/>
              </a:spcAft>
              <a:buFont typeface="+mj-lt"/>
              <a:buAutoNum type="arabicPeriod"/>
            </a:pPr>
            <a:r>
              <a:rPr lang="fr-FR" sz="2600" b="1" i="1" dirty="0">
                <a:solidFill>
                  <a:prstClr val="black"/>
                </a:solidFill>
                <a:cs typeface="Calibri" panose="020F0502020204030204" pitchFamily="34" charset="0"/>
              </a:rPr>
              <a:t>Élaboration et mise en œuvre de réglementations et législations pour gérer les risques phytosanitaires sur les articles réglementés pour les ONPV, Guide (2018-008)</a:t>
            </a:r>
          </a:p>
          <a:p>
            <a:pPr marL="914400" lvl="1" indent="-457200">
              <a:spcAft>
                <a:spcPts val="1200"/>
              </a:spcAft>
              <a:buFont typeface="+mj-lt"/>
              <a:buAutoNum type="arabicPeriod"/>
            </a:pPr>
            <a:r>
              <a:rPr lang="fr-FR" sz="2600" b="1" i="1" dirty="0">
                <a:solidFill>
                  <a:prstClr val="black"/>
                </a:solidFill>
                <a:cs typeface="Calibri" panose="020F0502020204030204" pitchFamily="34" charset="0"/>
              </a:rPr>
              <a:t>Élaboration de procédures de sécurité phytosanitaire, Guide (2018-028)</a:t>
            </a:r>
            <a:r>
              <a:rPr lang="en-US" sz="2600" dirty="0">
                <a:solidFill>
                  <a:prstClr val="black"/>
                </a:solidFill>
                <a:cs typeface="Calibri" panose="020F0502020204030204" pitchFamily="34" charset="0"/>
              </a:rPr>
              <a:t>	</a:t>
            </a:r>
          </a:p>
        </p:txBody>
      </p:sp>
      <p:pic>
        <p:nvPicPr>
          <p:cNvPr id="5" name="Picture 4"/>
          <p:cNvPicPr>
            <a:picLocks noChangeAspect="1"/>
          </p:cNvPicPr>
          <p:nvPr/>
        </p:nvPicPr>
        <p:blipFill>
          <a:blip r:embed="rId3"/>
          <a:stretch>
            <a:fillRect/>
          </a:stretch>
        </p:blipFill>
        <p:spPr>
          <a:xfrm>
            <a:off x="798317" y="1976705"/>
            <a:ext cx="884008" cy="879566"/>
          </a:xfrm>
          <a:prstGeom prst="rect">
            <a:avLst/>
          </a:prstGeom>
        </p:spPr>
      </p:pic>
      <p:pic>
        <p:nvPicPr>
          <p:cNvPr id="6" name="Picture 5"/>
          <p:cNvPicPr>
            <a:picLocks noChangeAspect="1"/>
          </p:cNvPicPr>
          <p:nvPr/>
        </p:nvPicPr>
        <p:blipFill>
          <a:blip r:embed="rId4"/>
          <a:stretch>
            <a:fillRect/>
          </a:stretch>
        </p:blipFill>
        <p:spPr>
          <a:xfrm>
            <a:off x="798098" y="3220793"/>
            <a:ext cx="884012" cy="879570"/>
          </a:xfrm>
          <a:prstGeom prst="rect">
            <a:avLst/>
          </a:prstGeom>
        </p:spPr>
      </p:pic>
      <p:pic>
        <p:nvPicPr>
          <p:cNvPr id="7" name="Picture 6"/>
          <p:cNvPicPr>
            <a:picLocks noChangeAspect="1"/>
          </p:cNvPicPr>
          <p:nvPr/>
        </p:nvPicPr>
        <p:blipFill>
          <a:blip r:embed="rId4"/>
          <a:stretch>
            <a:fillRect/>
          </a:stretch>
        </p:blipFill>
        <p:spPr>
          <a:xfrm>
            <a:off x="782334" y="4562829"/>
            <a:ext cx="915540" cy="910940"/>
          </a:xfrm>
          <a:prstGeom prst="rect">
            <a:avLst/>
          </a:prstGeom>
        </p:spPr>
      </p:pic>
    </p:spTree>
    <p:extLst>
      <p:ext uri="{BB962C8B-B14F-4D97-AF65-F5344CB8AC3E}">
        <p14:creationId xmlns:p14="http://schemas.microsoft.com/office/powerpoint/2010/main" val="1790419328"/>
      </p:ext>
    </p:extLst>
  </p:cSld>
  <p:clrMapOvr>
    <a:masterClrMapping/>
  </p:clrMapOvr>
</p:sld>
</file>

<file path=ppt/theme/theme1.xml><?xml version="1.0" encoding="utf-8"?>
<a:theme xmlns:a="http://schemas.openxmlformats.org/drawingml/2006/main" name="Theme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1DF0134C-7D73-4673-ACC8-0F9CFBCD05C7}" vid="{E59E59F7-0F9F-4D02-A7FE-F46DA630ED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2450</TotalTime>
  <Words>3187</Words>
  <Application>Microsoft Office PowerPoint</Application>
  <PresentationFormat>Affichage à l'écran (4:3)</PresentationFormat>
  <Paragraphs>298</Paragraphs>
  <Slides>18</Slides>
  <Notes>18</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18</vt:i4>
      </vt:variant>
    </vt:vector>
  </HeadingPairs>
  <TitlesOfParts>
    <vt:vector size="26" baseType="lpstr">
      <vt:lpstr>Arial Unicode MS</vt:lpstr>
      <vt:lpstr>Arial</vt:lpstr>
      <vt:lpstr>Calibri</vt:lpstr>
      <vt:lpstr>Calibri (Body)</vt:lpstr>
      <vt:lpstr>Calibri (Body)</vt:lpstr>
      <vt:lpstr>Calibri Light</vt:lpstr>
      <vt:lpstr>Wingdings</vt:lpstr>
      <vt:lpstr>Theme1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Montuori, Mirko (AGDI)</dc:creator>
  <cp:lastModifiedBy>Utilisateur Windows</cp:lastModifiedBy>
  <cp:revision>272</cp:revision>
  <cp:lastPrinted>2017-07-26T14:19:08Z</cp:lastPrinted>
  <dcterms:created xsi:type="dcterms:W3CDTF">2017-05-24T13:00:14Z</dcterms:created>
  <dcterms:modified xsi:type="dcterms:W3CDTF">2021-06-23T20:49:06Z</dcterms:modified>
</cp:coreProperties>
</file>