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5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6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7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8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4" r:id="rId2"/>
    <p:sldId id="269" r:id="rId3"/>
    <p:sldId id="270" r:id="rId4"/>
    <p:sldId id="271" r:id="rId5"/>
    <p:sldId id="279" r:id="rId6"/>
    <p:sldId id="280" r:id="rId7"/>
    <p:sldId id="277" r:id="rId8"/>
    <p:sldId id="278" r:id="rId9"/>
    <p:sldId id="272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76" r:id="rId18"/>
    <p:sldId id="275" r:id="rId19"/>
    <p:sldId id="265" r:id="rId20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DE54"/>
    <a:srgbClr val="D4F5D6"/>
    <a:srgbClr val="FDF4DA"/>
    <a:srgbClr val="FBEBD2"/>
    <a:srgbClr val="F6C233"/>
    <a:srgbClr val="D6DFEC"/>
    <a:srgbClr val="5A94C5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27DB41-DAFD-4506-85DD-8CDBC101955B}" v="5" dt="2021-06-15T12:55:16.479"/>
    <p1510:client id="{4AB1C336-2DCC-46C9-A57B-BADAD599A7E9}" v="49" dt="2020-07-10T13:26:55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74276" autoAdjust="0"/>
  </p:normalViewPr>
  <p:slideViewPr>
    <p:cSldViewPr snapToGrid="0" showGuides="1">
      <p:cViewPr varScale="1">
        <p:scale>
          <a:sx n="113" d="100"/>
          <a:sy n="113" d="100"/>
        </p:scale>
        <p:origin x="19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4AB1C336-2DCC-46C9-A57B-BADAD599A7E9}"/>
    <pc:docChg chg="undo custSel modSld">
      <pc:chgData name="Edgar Mushegyan" userId="c092e9be-0227-40a4-980f-f9eff733bb40" providerId="ADAL" clId="{4AB1C336-2DCC-46C9-A57B-BADAD599A7E9}" dt="2020-07-10T13:26:55.963" v="155" actId="12"/>
      <pc:docMkLst>
        <pc:docMk/>
      </pc:docMkLst>
      <pc:sldChg chg="modSp mod">
        <pc:chgData name="Edgar Mushegyan" userId="c092e9be-0227-40a4-980f-f9eff733bb40" providerId="ADAL" clId="{4AB1C336-2DCC-46C9-A57B-BADAD599A7E9}" dt="2020-07-10T12:52:06.900" v="2" actId="1076"/>
        <pc:sldMkLst>
          <pc:docMk/>
          <pc:sldMk cId="1695367554" sldId="262"/>
        </pc:sldMkLst>
        <pc:spChg chg="mod">
          <ac:chgData name="Edgar Mushegyan" userId="c092e9be-0227-40a4-980f-f9eff733bb40" providerId="ADAL" clId="{4AB1C336-2DCC-46C9-A57B-BADAD599A7E9}" dt="2020-07-10T12:52:03.728" v="1" actId="242"/>
          <ac:spMkLst>
            <pc:docMk/>
            <pc:sldMk cId="1695367554" sldId="262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2:52:06.900" v="2" actId="1076"/>
          <ac:graphicFrameMkLst>
            <pc:docMk/>
            <pc:sldMk cId="1695367554" sldId="262"/>
            <ac:graphicFrameMk id="5" creationId="{028EAF98-AE76-4C2B-AFDC-3C5291719A22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3:38.494" v="142" actId="20577"/>
        <pc:sldMkLst>
          <pc:docMk/>
          <pc:sldMk cId="4143199072" sldId="264"/>
        </pc:sldMkLst>
        <pc:spChg chg="mod">
          <ac:chgData name="Edgar Mushegyan" userId="c092e9be-0227-40a4-980f-f9eff733bb40" providerId="ADAL" clId="{4AB1C336-2DCC-46C9-A57B-BADAD599A7E9}" dt="2020-07-10T13:23:38.494" v="142" actId="20577"/>
          <ac:spMkLst>
            <pc:docMk/>
            <pc:sldMk cId="4143199072" sldId="264"/>
            <ac:spMk id="2" creationId="{B3C88758-224C-8C4A-95DC-98A2199C61AE}"/>
          </ac:spMkLst>
        </pc:spChg>
      </pc:sldChg>
      <pc:sldChg chg="modSp mod">
        <pc:chgData name="Edgar Mushegyan" userId="c092e9be-0227-40a4-980f-f9eff733bb40" providerId="ADAL" clId="{4AB1C336-2DCC-46C9-A57B-BADAD599A7E9}" dt="2020-07-10T13:18:30.717" v="108" actId="1076"/>
        <pc:sldMkLst>
          <pc:docMk/>
          <pc:sldMk cId="151118423" sldId="266"/>
        </pc:sldMkLst>
        <pc:spChg chg="mod">
          <ac:chgData name="Edgar Mushegyan" userId="c092e9be-0227-40a4-980f-f9eff733bb40" providerId="ADAL" clId="{4AB1C336-2DCC-46C9-A57B-BADAD599A7E9}" dt="2020-07-10T12:52:22.303" v="7" actId="404"/>
          <ac:spMkLst>
            <pc:docMk/>
            <pc:sldMk cId="151118423" sldId="266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18:30.717" v="108" actId="1076"/>
          <ac:graphicFrameMkLst>
            <pc:docMk/>
            <pc:sldMk cId="151118423" sldId="266"/>
            <ac:graphicFrameMk id="7" creationId="{5CAFB6E7-495F-4D78-A76D-FA95518C2495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6:55.963" v="155" actId="12"/>
        <pc:sldMkLst>
          <pc:docMk/>
          <pc:sldMk cId="1339673772" sldId="267"/>
        </pc:sldMkLst>
        <pc:spChg chg="mod">
          <ac:chgData name="Edgar Mushegyan" userId="c092e9be-0227-40a4-980f-f9eff733bb40" providerId="ADAL" clId="{4AB1C336-2DCC-46C9-A57B-BADAD599A7E9}" dt="2020-07-10T12:53:41.951" v="30" actId="403"/>
          <ac:spMkLst>
            <pc:docMk/>
            <pc:sldMk cId="1339673772" sldId="267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26:55.963" v="155" actId="12"/>
          <ac:graphicFrameMkLst>
            <pc:docMk/>
            <pc:sldMk cId="1339673772" sldId="267"/>
            <ac:graphicFrameMk id="10" creationId="{271AC728-95E8-4539-8790-B43D69307EBA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05:06.700" v="50" actId="122"/>
        <pc:sldMkLst>
          <pc:docMk/>
          <pc:sldMk cId="4044171205" sldId="268"/>
        </pc:sldMkLst>
        <pc:spChg chg="mod">
          <ac:chgData name="Edgar Mushegyan" userId="c092e9be-0227-40a4-980f-f9eff733bb40" providerId="ADAL" clId="{4AB1C336-2DCC-46C9-A57B-BADAD599A7E9}" dt="2020-07-10T13:04:47.505" v="46" actId="242"/>
          <ac:spMkLst>
            <pc:docMk/>
            <pc:sldMk cId="4044171205" sldId="268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04:57.134" v="48" actId="14100"/>
          <ac:graphicFrameMkLst>
            <pc:docMk/>
            <pc:sldMk cId="4044171205" sldId="268"/>
            <ac:graphicFrameMk id="10" creationId="{D0114B93-F5AC-4E5C-8E13-6EDC7390EF17}"/>
          </ac:graphicFrameMkLst>
        </pc:graphicFrameChg>
        <pc:graphicFrameChg chg="mod">
          <ac:chgData name="Edgar Mushegyan" userId="c092e9be-0227-40a4-980f-f9eff733bb40" providerId="ADAL" clId="{4AB1C336-2DCC-46C9-A57B-BADAD599A7E9}" dt="2020-07-10T13:05:06.700" v="50" actId="122"/>
          <ac:graphicFrameMkLst>
            <pc:docMk/>
            <pc:sldMk cId="4044171205" sldId="268"/>
            <ac:graphicFrameMk id="11" creationId="{D2076D53-B70A-4E49-9378-5CC4C06F371B}"/>
          </ac:graphicFrameMkLst>
        </pc:graphicFrameChg>
      </pc:sldChg>
    </pc:docChg>
  </pc:docChgLst>
  <pc:docChgLst>
    <pc:chgData name="Artur Shamilov" userId="vIC5E5NvYRVqNsPWvYYf9t6gOuAQQfebDBIbheuAI9o=" providerId="None" clId="Web-{3A27DB41-DAFD-4506-85DD-8CDBC101955B}"/>
    <pc:docChg chg="modSld">
      <pc:chgData name="Artur Shamilov" userId="vIC5E5NvYRVqNsPWvYYf9t6gOuAQQfebDBIbheuAI9o=" providerId="None" clId="Web-{3A27DB41-DAFD-4506-85DD-8CDBC101955B}" dt="2021-06-15T12:55:16.479" v="4" actId="20577"/>
      <pc:docMkLst>
        <pc:docMk/>
      </pc:docMkLst>
      <pc:sldChg chg="modSp">
        <pc:chgData name="Artur Shamilov" userId="vIC5E5NvYRVqNsPWvYYf9t6gOuAQQfebDBIbheuAI9o=" providerId="None" clId="Web-{3A27DB41-DAFD-4506-85DD-8CDBC101955B}" dt="2021-06-15T12:54:21.790" v="1" actId="20577"/>
        <pc:sldMkLst>
          <pc:docMk/>
          <pc:sldMk cId="1824397151" sldId="271"/>
        </pc:sldMkLst>
        <pc:graphicFrameChg chg="modGraphic">
          <ac:chgData name="Artur Shamilov" userId="vIC5E5NvYRVqNsPWvYYf9t6gOuAQQfebDBIbheuAI9o=" providerId="None" clId="Web-{3A27DB41-DAFD-4506-85DD-8CDBC101955B}" dt="2021-06-15T12:54:21.790" v="1" actId="20577"/>
          <ac:graphicFrameMkLst>
            <pc:docMk/>
            <pc:sldMk cId="1824397151" sldId="271"/>
            <ac:graphicFrameMk id="3" creationId="{00000000-0000-0000-0000-000000000000}"/>
          </ac:graphicFrameMkLst>
        </pc:graphicFrameChg>
      </pc:sldChg>
      <pc:sldChg chg="modSp">
        <pc:chgData name="Artur Shamilov" userId="vIC5E5NvYRVqNsPWvYYf9t6gOuAQQfebDBIbheuAI9o=" providerId="None" clId="Web-{3A27DB41-DAFD-4506-85DD-8CDBC101955B}" dt="2021-06-15T12:55:16.479" v="4" actId="20577"/>
        <pc:sldMkLst>
          <pc:docMk/>
          <pc:sldMk cId="3230598602" sldId="275"/>
        </pc:sldMkLst>
        <pc:graphicFrameChg chg="modGraphic">
          <ac:chgData name="Artur Shamilov" userId="vIC5E5NvYRVqNsPWvYYf9t6gOuAQQfebDBIbheuAI9o=" providerId="None" clId="Web-{3A27DB41-DAFD-4506-85DD-8CDBC101955B}" dt="2021-06-15T12:55:16.479" v="4" actId="20577"/>
          <ac:graphicFrameMkLst>
            <pc:docMk/>
            <pc:sldMk cId="3230598602" sldId="275"/>
            <ac:graphicFrameMk id="6" creationId="{00000000-0000-0000-0000-000000000000}"/>
          </ac:graphicFrameMkLst>
        </pc:graphicFrameChg>
      </pc:sldChg>
    </pc:docChg>
  </pc:docChgLst>
</pc:chgInfo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expert-drafting-groups/technical-panels/technical-panel-glossary-phytosanitary-terms-ispm-5/" TargetMode="External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expert-drafting-groups/technical-panels/technical-panel-glossary-phytosanitary-terms-ispm-5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3B40FF-085E-4CBF-8166-570464BB6FBF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E99EF26-6CCD-4769-8531-4F66C103D40D}">
      <dgm:prSet phldrT="[Text]" custT="1"/>
      <dgm:spPr>
        <a:solidFill>
          <a:srgbClr val="46DE54"/>
        </a:solidFill>
      </dgm:spPr>
      <dgm:t>
        <a:bodyPr/>
        <a:lstStyle/>
        <a:p>
          <a:r>
            <a:rPr lang="ru-RU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Дополнения</a:t>
          </a:r>
        </a:p>
      </dgm:t>
    </dgm:pt>
    <dgm:pt modelId="{D51A3CC9-8A5C-4846-874B-EFEBECC60177}" type="parTrans" cxnId="{23F61BC2-6EBA-43D1-AF01-3F21E2A1BF70}">
      <dgm:prSet/>
      <dgm:spPr/>
      <dgm:t>
        <a:bodyPr/>
        <a:lstStyle/>
        <a:p>
          <a:endParaRPr lang="en-US"/>
        </a:p>
      </dgm:t>
    </dgm:pt>
    <dgm:pt modelId="{4B9A4D3E-CF62-4B66-BD29-875C05CE0700}" type="sibTrans" cxnId="{23F61BC2-6EBA-43D1-AF01-3F21E2A1BF70}">
      <dgm:prSet/>
      <dgm:spPr/>
      <dgm:t>
        <a:bodyPr/>
        <a:lstStyle/>
        <a:p>
          <a:endParaRPr lang="en-US"/>
        </a:p>
      </dgm:t>
    </dgm:pt>
    <dgm:pt modelId="{00AED5A9-8184-4CFF-8A96-7136D9E38051}">
      <dgm:prSet phldrT="[Text]" custT="1"/>
      <dgm:spPr>
        <a:solidFill>
          <a:srgbClr val="D4F5D6"/>
        </a:solidFill>
        <a:ln>
          <a:solidFill>
            <a:srgbClr val="D4F5D6">
              <a:alpha val="90000"/>
            </a:srgbClr>
          </a:solidFill>
        </a:ln>
      </dgm:spPr>
      <dgm:t>
        <a:bodyPr/>
        <a:lstStyle/>
        <a:p>
          <a:r>
            <a:rPr lang="ru-RU" sz="1200">
              <a:solidFill>
                <a:srgbClr val="FF0000"/>
              </a:solidFill>
            </a:rPr>
            <a:t>Идентичность (груза)</a:t>
          </a:r>
        </a:p>
      </dgm:t>
    </dgm:pt>
    <dgm:pt modelId="{D8C7B2AA-F81D-4946-AD10-57F1B9957EC9}" type="parTrans" cxnId="{7C9B3104-7CF8-4C8D-BB6C-D6FA02C25863}">
      <dgm:prSet/>
      <dgm:spPr/>
      <dgm:t>
        <a:bodyPr/>
        <a:lstStyle/>
        <a:p>
          <a:endParaRPr lang="en-US"/>
        </a:p>
      </dgm:t>
    </dgm:pt>
    <dgm:pt modelId="{6C940793-5574-4ADF-ABF2-98DC08869C3B}" type="sibTrans" cxnId="{7C9B3104-7CF8-4C8D-BB6C-D6FA02C25863}">
      <dgm:prSet/>
      <dgm:spPr/>
      <dgm:t>
        <a:bodyPr/>
        <a:lstStyle/>
        <a:p>
          <a:endParaRPr lang="en-US"/>
        </a:p>
      </dgm:t>
    </dgm:pt>
    <dgm:pt modelId="{7906058C-0947-4F64-9E99-6AF81E0601FD}">
      <dgm:prSet phldrT="[Text]" custT="1"/>
      <dgm:spPr>
        <a:solidFill>
          <a:srgbClr val="F6C233"/>
        </a:solidFill>
      </dgm:spPr>
      <dgm:t>
        <a:bodyPr/>
        <a:lstStyle/>
        <a:p>
          <a:r>
            <a:rPr lang="ru-RU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Удаление</a:t>
          </a:r>
        </a:p>
      </dgm:t>
    </dgm:pt>
    <dgm:pt modelId="{D148B3C8-FF80-4841-BEB3-B75B615AC3AB}" type="parTrans" cxnId="{D541FDFE-6A2A-47E0-8AF2-B17968B5B13E}">
      <dgm:prSet/>
      <dgm:spPr/>
      <dgm:t>
        <a:bodyPr/>
        <a:lstStyle/>
        <a:p>
          <a:endParaRPr lang="en-US"/>
        </a:p>
      </dgm:t>
    </dgm:pt>
    <dgm:pt modelId="{5B796CCB-3233-43E8-84ED-8739B86DB271}" type="sibTrans" cxnId="{D541FDFE-6A2A-47E0-8AF2-B17968B5B13E}">
      <dgm:prSet/>
      <dgm:spPr/>
      <dgm:t>
        <a:bodyPr/>
        <a:lstStyle/>
        <a:p>
          <a:endParaRPr lang="en-US"/>
        </a:p>
      </dgm:t>
    </dgm:pt>
    <dgm:pt modelId="{7A9E7785-15FE-4E25-B412-41B49EB36292}">
      <dgm:prSet phldrT="[Text]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FDF4DA"/>
          </a:solidFill>
        </a:ln>
      </dgm:spPr>
      <dgm:t>
        <a:bodyPr/>
        <a:lstStyle/>
        <a:p>
          <a:r>
            <a:rPr lang="ru-RU">
              <a:solidFill>
                <a:srgbClr val="0070C0"/>
              </a:solidFill>
            </a:rPr>
            <a:t>Подтверждение соответствия (груза)</a:t>
          </a:r>
        </a:p>
      </dgm:t>
    </dgm:pt>
    <dgm:pt modelId="{0D980F26-1F04-4D57-9D50-2978ABBF197D}" type="parTrans" cxnId="{C0F8FC46-622C-427E-A596-E21F424B6BE6}">
      <dgm:prSet/>
      <dgm:spPr/>
      <dgm:t>
        <a:bodyPr/>
        <a:lstStyle/>
        <a:p>
          <a:endParaRPr lang="en-US"/>
        </a:p>
      </dgm:t>
    </dgm:pt>
    <dgm:pt modelId="{D24079A3-D8B0-48D8-9E7E-7CFF534E71AF}" type="sibTrans" cxnId="{C0F8FC46-622C-427E-A596-E21F424B6BE6}">
      <dgm:prSet/>
      <dgm:spPr/>
      <dgm:t>
        <a:bodyPr/>
        <a:lstStyle/>
        <a:p>
          <a:endParaRPr lang="en-US"/>
        </a:p>
      </dgm:t>
    </dgm:pt>
    <dgm:pt modelId="{0994A572-C769-4166-8D30-C40323D05A18}">
      <dgm:prSet phldrT="[Text]" custT="1"/>
      <dgm:spPr>
        <a:solidFill>
          <a:srgbClr val="5A94C5"/>
        </a:solidFill>
      </dgm:spPr>
      <dgm:t>
        <a:bodyPr/>
        <a:lstStyle/>
        <a:p>
          <a:r>
            <a:rPr lang="ru-RU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Пересмотры</a:t>
          </a:r>
        </a:p>
      </dgm:t>
    </dgm:pt>
    <dgm:pt modelId="{A0B4CDFC-9EE5-4F96-BEE4-242427634442}" type="parTrans" cxnId="{995943EF-F251-47B6-B0E9-CE91F0E59210}">
      <dgm:prSet/>
      <dgm:spPr/>
      <dgm:t>
        <a:bodyPr/>
        <a:lstStyle/>
        <a:p>
          <a:endParaRPr lang="en-US"/>
        </a:p>
      </dgm:t>
    </dgm:pt>
    <dgm:pt modelId="{E3DD2DE3-B377-4B74-9CE2-C6633C5A59DF}" type="sibTrans" cxnId="{995943EF-F251-47B6-B0E9-CE91F0E59210}">
      <dgm:prSet/>
      <dgm:spPr/>
      <dgm:t>
        <a:bodyPr/>
        <a:lstStyle/>
        <a:p>
          <a:endParaRPr lang="en-US"/>
        </a:p>
      </dgm:t>
    </dgm:pt>
    <dgm:pt modelId="{335943A2-1F56-4186-8905-EBDCEDBB9C01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>
              <a:solidFill>
                <a:schemeClr val="accent1"/>
              </a:solidFill>
            </a:rPr>
            <a:t>Надзор</a:t>
          </a:r>
        </a:p>
      </dgm:t>
    </dgm:pt>
    <dgm:pt modelId="{39040019-1407-4524-A10A-3F6233874EA2}" type="parTrans" cxnId="{79BDCE2C-2968-4FEB-A967-4DB9CB35B077}">
      <dgm:prSet/>
      <dgm:spPr/>
      <dgm:t>
        <a:bodyPr/>
        <a:lstStyle/>
        <a:p>
          <a:endParaRPr lang="en-GB"/>
        </a:p>
      </dgm:t>
    </dgm:pt>
    <dgm:pt modelId="{A54F8956-3C46-4AC3-81A5-8B5115E957E0}" type="sibTrans" cxnId="{79BDCE2C-2968-4FEB-A967-4DB9CB35B077}">
      <dgm:prSet/>
      <dgm:spPr/>
      <dgm:t>
        <a:bodyPr/>
        <a:lstStyle/>
        <a:p>
          <a:endParaRPr lang="en-GB"/>
        </a:p>
      </dgm:t>
    </dgm:pt>
    <dgm:pt modelId="{9EB6A392-0BF4-41D4-8CD1-EA21B2823852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>
              <a:solidFill>
                <a:srgbClr val="0070C0"/>
              </a:solidFill>
            </a:rPr>
            <a:t>Досмотр</a:t>
          </a:r>
        </a:p>
      </dgm:t>
    </dgm:pt>
    <dgm:pt modelId="{3FFF889B-2896-4B26-AB70-044F568C139F}" type="parTrans" cxnId="{8213EA15-337C-4982-B7A7-EDA7EB9D503C}">
      <dgm:prSet/>
      <dgm:spPr/>
      <dgm:t>
        <a:bodyPr/>
        <a:lstStyle/>
        <a:p>
          <a:endParaRPr lang="fr-FR"/>
        </a:p>
      </dgm:t>
    </dgm:pt>
    <dgm:pt modelId="{11DD4D49-2BAC-41CB-B7EF-647E37A6ED98}" type="sibTrans" cxnId="{8213EA15-337C-4982-B7A7-EDA7EB9D503C}">
      <dgm:prSet/>
      <dgm:spPr/>
      <dgm:t>
        <a:bodyPr/>
        <a:lstStyle/>
        <a:p>
          <a:endParaRPr lang="fr-FR"/>
        </a:p>
      </dgm:t>
    </dgm:pt>
    <dgm:pt modelId="{3D443E1B-CC02-4D80-8D14-51A8AE1BA81E}">
      <dgm:prSet phldrT="[Text]" custT="1"/>
      <dgm:spPr>
        <a:solidFill>
          <a:srgbClr val="D4F5D6"/>
        </a:solidFill>
        <a:ln>
          <a:solidFill>
            <a:srgbClr val="D4F5D6">
              <a:alpha val="90000"/>
            </a:srgbClr>
          </a:solidFill>
        </a:ln>
      </dgm:spPr>
      <dgm:t>
        <a:bodyPr/>
        <a:lstStyle/>
        <a:p>
          <a:r>
            <a:rPr lang="ru-RU" sz="1200">
              <a:solidFill>
                <a:schemeClr val="accent1"/>
              </a:solidFill>
            </a:rPr>
            <a:t>Общий надзор</a:t>
          </a:r>
        </a:p>
      </dgm:t>
    </dgm:pt>
    <dgm:pt modelId="{E40591B6-C5DC-4FC3-8C7D-1E32097F20FB}" type="parTrans" cxnId="{7A8D65B8-10F8-4913-B924-B344CF4315E2}">
      <dgm:prSet/>
      <dgm:spPr/>
      <dgm:t>
        <a:bodyPr/>
        <a:lstStyle/>
        <a:p>
          <a:endParaRPr lang="fr-FR"/>
        </a:p>
      </dgm:t>
    </dgm:pt>
    <dgm:pt modelId="{98286D10-1E9B-4CB1-9470-9D417E3F0A6C}" type="sibTrans" cxnId="{7A8D65B8-10F8-4913-B924-B344CF4315E2}">
      <dgm:prSet/>
      <dgm:spPr/>
      <dgm:t>
        <a:bodyPr/>
        <a:lstStyle/>
        <a:p>
          <a:endParaRPr lang="fr-FR"/>
        </a:p>
      </dgm:t>
    </dgm:pt>
    <dgm:pt modelId="{6FD5B869-2A78-4D76-A1DE-1E8AFFB5FC7C}">
      <dgm:prSet phldrT="[Text]" custT="1"/>
      <dgm:spPr>
        <a:solidFill>
          <a:srgbClr val="D4F5D6"/>
        </a:solidFill>
        <a:ln>
          <a:solidFill>
            <a:srgbClr val="D4F5D6">
              <a:alpha val="90000"/>
            </a:srgbClr>
          </a:solidFill>
        </a:ln>
      </dgm:spPr>
      <dgm:t>
        <a:bodyPr/>
        <a:lstStyle/>
        <a:p>
          <a:r>
            <a:rPr lang="ru-RU" sz="1200" dirty="0" smtClean="0">
              <a:solidFill>
                <a:schemeClr val="accent1"/>
              </a:solidFill>
            </a:rPr>
            <a:t>Конкретные проверки</a:t>
          </a:r>
          <a:endParaRPr lang="ru-RU" sz="1200" dirty="0">
            <a:solidFill>
              <a:schemeClr val="accent1"/>
            </a:solidFill>
          </a:endParaRPr>
        </a:p>
      </dgm:t>
    </dgm:pt>
    <dgm:pt modelId="{D4B203E6-50C5-4ED6-8EBF-2044E75FE7F5}" type="parTrans" cxnId="{1F749007-587D-42E0-8C6B-64203EF8CEEA}">
      <dgm:prSet/>
      <dgm:spPr/>
      <dgm:t>
        <a:bodyPr/>
        <a:lstStyle/>
        <a:p>
          <a:endParaRPr lang="fr-FR"/>
        </a:p>
      </dgm:t>
    </dgm:pt>
    <dgm:pt modelId="{8464B77D-7143-4961-B0A5-22040541E729}" type="sibTrans" cxnId="{1F749007-587D-42E0-8C6B-64203EF8CEEA}">
      <dgm:prSet/>
      <dgm:spPr/>
      <dgm:t>
        <a:bodyPr/>
        <a:lstStyle/>
        <a:p>
          <a:endParaRPr lang="fr-FR"/>
        </a:p>
      </dgm:t>
    </dgm:pt>
    <dgm:pt modelId="{20D1C69F-E7BD-415B-80D9-68E5FC0C24CE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>
              <a:solidFill>
                <a:srgbClr val="FF0000"/>
              </a:solidFill>
            </a:rPr>
            <a:t>Целостность (груза)</a:t>
          </a:r>
        </a:p>
      </dgm:t>
    </dgm:pt>
    <dgm:pt modelId="{C078B945-89F1-44E0-BD1D-92FEE174F171}" type="parTrans" cxnId="{E41863E0-350C-403C-B3FB-D8A847E41F70}">
      <dgm:prSet/>
      <dgm:spPr/>
      <dgm:t>
        <a:bodyPr/>
        <a:lstStyle/>
        <a:p>
          <a:endParaRPr lang="fr-FR"/>
        </a:p>
      </dgm:t>
    </dgm:pt>
    <dgm:pt modelId="{F8CA9781-1B37-444A-86A7-722EB3EBC171}" type="sibTrans" cxnId="{E41863E0-350C-403C-B3FB-D8A847E41F70}">
      <dgm:prSet/>
      <dgm:spPr/>
      <dgm:t>
        <a:bodyPr/>
        <a:lstStyle/>
        <a:p>
          <a:endParaRPr lang="fr-FR"/>
        </a:p>
      </dgm:t>
    </dgm:pt>
    <dgm:pt modelId="{9A8949AB-68F6-4859-B555-EBAE6D7851D2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 dirty="0" smtClean="0"/>
            <a:t>Генетический материал</a:t>
          </a:r>
          <a:endParaRPr lang="ru-RU" dirty="0"/>
        </a:p>
      </dgm:t>
    </dgm:pt>
    <dgm:pt modelId="{80095CC1-B68C-4CEE-B45A-AA520D815167}" type="parTrans" cxnId="{29D2782D-1CE8-4E60-BE9F-15143852A300}">
      <dgm:prSet/>
      <dgm:spPr/>
      <dgm:t>
        <a:bodyPr/>
        <a:lstStyle/>
        <a:p>
          <a:endParaRPr lang="fr-FR"/>
        </a:p>
      </dgm:t>
    </dgm:pt>
    <dgm:pt modelId="{959D7C43-9B23-4D84-91D2-C31034A0AB0E}" type="sibTrans" cxnId="{29D2782D-1CE8-4E60-BE9F-15143852A300}">
      <dgm:prSet/>
      <dgm:spPr/>
      <dgm:t>
        <a:bodyPr/>
        <a:lstStyle/>
        <a:p>
          <a:endParaRPr lang="fr-FR"/>
        </a:p>
      </dgm:t>
    </dgm:pt>
    <dgm:pt modelId="{62C779E7-E833-49C2-BA10-B8AA12C25A70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>
              <a:solidFill>
                <a:srgbClr val="FF0000"/>
              </a:solidFill>
            </a:rPr>
            <a:t>Фитосанитарная безопасность (груза)</a:t>
          </a:r>
        </a:p>
      </dgm:t>
    </dgm:pt>
    <dgm:pt modelId="{89A051AD-C164-49F6-9054-FD6D123E2EA5}" type="sibTrans" cxnId="{939F9E3E-1950-4629-B543-DCD82987141E}">
      <dgm:prSet/>
      <dgm:spPr/>
      <dgm:t>
        <a:bodyPr/>
        <a:lstStyle/>
        <a:p>
          <a:endParaRPr lang="fr-FR"/>
        </a:p>
      </dgm:t>
    </dgm:pt>
    <dgm:pt modelId="{DD82D9F8-3F27-4BC5-B5B5-23A31C41C42B}" type="parTrans" cxnId="{939F9E3E-1950-4629-B543-DCD82987141E}">
      <dgm:prSet/>
      <dgm:spPr/>
      <dgm:t>
        <a:bodyPr/>
        <a:lstStyle/>
        <a:p>
          <a:endParaRPr lang="fr-FR"/>
        </a:p>
      </dgm:t>
    </dgm:pt>
    <dgm:pt modelId="{9665DE7E-83E5-4991-80E0-01F1BE9532C7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>
              <a:solidFill>
                <a:srgbClr val="0070C0"/>
              </a:solidFill>
            </a:rPr>
            <a:t>Выпуск (груза)</a:t>
          </a:r>
        </a:p>
      </dgm:t>
    </dgm:pt>
    <dgm:pt modelId="{7276A4AE-2668-4FE8-B40E-1DEA3C5CA0AC}" type="parTrans" cxnId="{1745BA75-49B4-46CD-8A2E-12D8AD546EA5}">
      <dgm:prSet/>
      <dgm:spPr/>
      <dgm:t>
        <a:bodyPr/>
        <a:lstStyle/>
        <a:p>
          <a:endParaRPr lang="fr-FR"/>
        </a:p>
      </dgm:t>
    </dgm:pt>
    <dgm:pt modelId="{560CAB2F-9AEA-432C-8EA6-9E925AB0C7BE}" type="sibTrans" cxnId="{1745BA75-49B4-46CD-8A2E-12D8AD546EA5}">
      <dgm:prSet/>
      <dgm:spPr/>
      <dgm:t>
        <a:bodyPr/>
        <a:lstStyle/>
        <a:p>
          <a:endParaRPr lang="fr-FR"/>
        </a:p>
      </dgm:t>
    </dgm:pt>
    <dgm:pt modelId="{1226FB58-28C0-4B23-8503-EF176C1AAC09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>
              <a:solidFill>
                <a:schemeClr val="accent6">
                  <a:lumMod val="50000"/>
                </a:schemeClr>
              </a:solidFill>
            </a:rPr>
            <a:t>Экстренная мера</a:t>
          </a:r>
        </a:p>
      </dgm:t>
    </dgm:pt>
    <dgm:pt modelId="{4419D2BC-7B1F-4AF1-8EEE-DA87CFF9E2F1}" type="parTrans" cxnId="{81BFAD5A-B916-4CC6-A230-2C4F59B87FAB}">
      <dgm:prSet/>
      <dgm:spPr/>
      <dgm:t>
        <a:bodyPr/>
        <a:lstStyle/>
        <a:p>
          <a:endParaRPr lang="fr-FR"/>
        </a:p>
      </dgm:t>
    </dgm:pt>
    <dgm:pt modelId="{CBEA9AA4-7685-4C17-B0FB-1138DA29CB39}" type="sibTrans" cxnId="{81BFAD5A-B916-4CC6-A230-2C4F59B87FAB}">
      <dgm:prSet/>
      <dgm:spPr/>
      <dgm:t>
        <a:bodyPr/>
        <a:lstStyle/>
        <a:p>
          <a:endParaRPr lang="fr-FR"/>
        </a:p>
      </dgm:t>
    </dgm:pt>
    <dgm:pt modelId="{F329C768-1425-4D96-83C5-B6B3BE883168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>
              <a:solidFill>
                <a:schemeClr val="accent6">
                  <a:lumMod val="50000"/>
                </a:schemeClr>
              </a:solidFill>
            </a:rPr>
            <a:t>Временная мера</a:t>
          </a:r>
        </a:p>
      </dgm:t>
    </dgm:pt>
    <dgm:pt modelId="{A15D13C5-FDE3-40EE-94EF-1B58828185B1}" type="parTrans" cxnId="{A2A3C8D2-065E-4E2C-AE27-C10968FA0BA5}">
      <dgm:prSet/>
      <dgm:spPr/>
      <dgm:t>
        <a:bodyPr/>
        <a:lstStyle/>
        <a:p>
          <a:endParaRPr lang="fr-FR"/>
        </a:p>
      </dgm:t>
    </dgm:pt>
    <dgm:pt modelId="{E5F60517-2DA3-46DA-B7B8-C59A0AB00357}" type="sibTrans" cxnId="{A2A3C8D2-065E-4E2C-AE27-C10968FA0BA5}">
      <dgm:prSet/>
      <dgm:spPr/>
      <dgm:t>
        <a:bodyPr/>
        <a:lstStyle/>
        <a:p>
          <a:endParaRPr lang="fr-FR"/>
        </a:p>
      </dgm:t>
    </dgm:pt>
    <dgm:pt modelId="{6A65B3CB-604E-4061-8005-2450E9668686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>
              <a:solidFill>
                <a:srgbClr val="0070C0"/>
              </a:solidFill>
            </a:rPr>
            <a:t>Анализ</a:t>
          </a:r>
        </a:p>
      </dgm:t>
    </dgm:pt>
    <dgm:pt modelId="{7D453A5C-AEBC-4C35-BFB2-06F03E29801B}" type="parTrans" cxnId="{48B0CD39-AC9C-48F2-9BAA-69BD609B5BBF}">
      <dgm:prSet/>
      <dgm:spPr/>
      <dgm:t>
        <a:bodyPr/>
        <a:lstStyle/>
        <a:p>
          <a:endParaRPr lang="fr-FR"/>
        </a:p>
      </dgm:t>
    </dgm:pt>
    <dgm:pt modelId="{8400682F-D9A6-49B0-A7EF-C4B3DE090727}" type="sibTrans" cxnId="{48B0CD39-AC9C-48F2-9BAA-69BD609B5BBF}">
      <dgm:prSet/>
      <dgm:spPr/>
      <dgm:t>
        <a:bodyPr/>
        <a:lstStyle/>
        <a:p>
          <a:endParaRPr lang="fr-FR"/>
        </a:p>
      </dgm:t>
    </dgm:pt>
    <dgm:pt modelId="{0B088854-514E-49B6-9A08-8570F7F55CEC}">
      <dgm:prSet phldrT="[Text]"/>
      <dgm:spPr>
        <a:solidFill>
          <a:srgbClr val="D6DFEC"/>
        </a:solidFill>
        <a:ln>
          <a:solidFill>
            <a:srgbClr val="D6DFEC"/>
          </a:solidFill>
        </a:ln>
      </dgm:spPr>
      <dgm:t>
        <a:bodyPr/>
        <a:lstStyle/>
        <a:p>
          <a:r>
            <a:rPr lang="ru-RU">
              <a:solidFill>
                <a:srgbClr val="0070C0"/>
              </a:solidFill>
            </a:rPr>
            <a:t>Процедура проверки (груза) на соответствие</a:t>
          </a:r>
        </a:p>
      </dgm:t>
    </dgm:pt>
    <dgm:pt modelId="{CFA6E54D-DF44-46A2-A6E3-D731664277E5}" type="parTrans" cxnId="{0BCBB762-D01F-4156-9ABA-F36EBEE992F0}">
      <dgm:prSet/>
      <dgm:spPr/>
      <dgm:t>
        <a:bodyPr/>
        <a:lstStyle/>
        <a:p>
          <a:endParaRPr lang="fr-FR"/>
        </a:p>
      </dgm:t>
    </dgm:pt>
    <dgm:pt modelId="{B1CA01F8-2610-4CF3-8D56-2FCF74BB5764}" type="sibTrans" cxnId="{0BCBB762-D01F-4156-9ABA-F36EBEE992F0}">
      <dgm:prSet/>
      <dgm:spPr/>
      <dgm:t>
        <a:bodyPr/>
        <a:lstStyle/>
        <a:p>
          <a:endParaRPr lang="fr-FR"/>
        </a:p>
      </dgm:t>
    </dgm:pt>
    <dgm:pt modelId="{49565663-46AC-44FA-8638-0FFF41FFDD94}" type="pres">
      <dgm:prSet presAssocID="{263B40FF-085E-4CBF-8166-570464BB6FB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2ABE33-DDDD-46EB-835B-005AD19D9CD4}" type="pres">
      <dgm:prSet presAssocID="{FE99EF26-6CCD-4769-8531-4F66C103D40D}" presName="linNode" presStyleCnt="0"/>
      <dgm:spPr/>
    </dgm:pt>
    <dgm:pt modelId="{794FE69C-B7E3-42EB-9208-B747EE5EFE32}" type="pres">
      <dgm:prSet presAssocID="{FE99EF26-6CCD-4769-8531-4F66C103D40D}" presName="parentText" presStyleLbl="node1" presStyleIdx="0" presStyleCnt="3" custScaleX="75743" custScaleY="1018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17004-E395-4BA1-B9CB-9030D9698BB7}" type="pres">
      <dgm:prSet presAssocID="{FE99EF26-6CCD-4769-8531-4F66C103D40D}" presName="descendantText" presStyleLbl="alignAccFollowNode1" presStyleIdx="0" presStyleCnt="3" custScaleX="120216" custScaleY="123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CFAEBD-8D6B-4E9B-81EA-F34EA0418AAE}" type="pres">
      <dgm:prSet presAssocID="{4B9A4D3E-CF62-4B66-BD29-875C05CE0700}" presName="sp" presStyleCnt="0"/>
      <dgm:spPr/>
    </dgm:pt>
    <dgm:pt modelId="{65F73A1D-9D62-4BDF-ADF4-648B2C9919FA}" type="pres">
      <dgm:prSet presAssocID="{7906058C-0947-4F64-9E99-6AF81E0601FD}" presName="linNode" presStyleCnt="0"/>
      <dgm:spPr/>
    </dgm:pt>
    <dgm:pt modelId="{69BC1975-0D66-45B7-88CA-175D245A8DBA}" type="pres">
      <dgm:prSet presAssocID="{7906058C-0947-4F64-9E99-6AF81E0601FD}" presName="parentText" presStyleLbl="node1" presStyleIdx="1" presStyleCnt="3" custScaleX="73451" custScaleY="53683" custLinFactY="144048" custLinFactNeighborX="47" custLinFactNeighborY="2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B4D26D-D00D-416C-AD45-DB0FEB807D9A}" type="pres">
      <dgm:prSet presAssocID="{7906058C-0947-4F64-9E99-6AF81E0601FD}" presName="descendantText" presStyleLbl="alignAccFollowNode1" presStyleIdx="1" presStyleCnt="3" custScaleX="115224" custScaleY="46074" custLinFactY="200000" custLinFactNeighborX="-525" custLinFactNeighborY="230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CA61AD-C513-4F6D-9EE0-C0D407235876}" type="pres">
      <dgm:prSet presAssocID="{5B796CCB-3233-43E8-84ED-8739B86DB271}" presName="sp" presStyleCnt="0"/>
      <dgm:spPr/>
    </dgm:pt>
    <dgm:pt modelId="{326502A3-FB72-4A03-A9E9-5175872424D7}" type="pres">
      <dgm:prSet presAssocID="{0994A572-C769-4166-8D30-C40323D05A18}" presName="linNode" presStyleCnt="0"/>
      <dgm:spPr/>
    </dgm:pt>
    <dgm:pt modelId="{29DB553E-68CA-4B04-896F-13CA3904BBAA}" type="pres">
      <dgm:prSet presAssocID="{0994A572-C769-4166-8D30-C40323D05A18}" presName="parentText" presStyleLbl="node1" presStyleIdx="2" presStyleCnt="3" custScaleX="76786" custScaleY="339070" custLinFactNeighborX="-583" custLinFactNeighborY="-5369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48FF6-2322-447C-BC8C-117816D4C0D5}" type="pres">
      <dgm:prSet presAssocID="{0994A572-C769-4166-8D30-C40323D05A18}" presName="descendantText" presStyleLbl="alignAccFollowNode1" presStyleIdx="2" presStyleCnt="3" custScaleX="117428" custScaleY="416935" custLinFactNeighborX="581" custLinFactNeighborY="-671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45BA75-49B4-46CD-8A2E-12D8AD546EA5}" srcId="{0994A572-C769-4166-8D30-C40323D05A18}" destId="{9665DE7E-83E5-4991-80E0-01F1BE9532C7}" srcOrd="9" destOrd="0" parTransId="{7276A4AE-2668-4FE8-B40E-1DEA3C5CA0AC}" sibTransId="{560CAB2F-9AEA-432C-8EA6-9E925AB0C7BE}"/>
    <dgm:cxn modelId="{8213EA15-337C-4982-B7A7-EDA7EB9D503C}" srcId="{0994A572-C769-4166-8D30-C40323D05A18}" destId="{9EB6A392-0BF4-41D4-8CD1-EA21B2823852}" srcOrd="6" destOrd="0" parTransId="{3FFF889B-2896-4B26-AB70-044F568C139F}" sibTransId="{11DD4D49-2BAC-41CB-B7EF-647E37A6ED98}"/>
    <dgm:cxn modelId="{D982FDD9-FA48-4AF6-AED2-C3F5C4F19C8F}" type="presOf" srcId="{00AED5A9-8184-4CFF-8A96-7136D9E38051}" destId="{29F17004-E395-4BA1-B9CB-9030D9698BB7}" srcOrd="0" destOrd="0" presId="urn:microsoft.com/office/officeart/2005/8/layout/vList5"/>
    <dgm:cxn modelId="{23F61BC2-6EBA-43D1-AF01-3F21E2A1BF70}" srcId="{263B40FF-085E-4CBF-8166-570464BB6FBF}" destId="{FE99EF26-6CCD-4769-8531-4F66C103D40D}" srcOrd="0" destOrd="0" parTransId="{D51A3CC9-8A5C-4846-874B-EFEBECC60177}" sibTransId="{4B9A4D3E-CF62-4B66-BD29-875C05CE0700}"/>
    <dgm:cxn modelId="{16C91C30-146B-4FFC-92A2-0D809E193152}" type="presOf" srcId="{9665DE7E-83E5-4991-80E0-01F1BE9532C7}" destId="{61348FF6-2322-447C-BC8C-117816D4C0D5}" srcOrd="0" destOrd="9" presId="urn:microsoft.com/office/officeart/2005/8/layout/vList5"/>
    <dgm:cxn modelId="{A97C2900-5E7A-4099-B900-53BC9180535D}" type="presOf" srcId="{263B40FF-085E-4CBF-8166-570464BB6FBF}" destId="{49565663-46AC-44FA-8638-0FFF41FFDD94}" srcOrd="0" destOrd="0" presId="urn:microsoft.com/office/officeart/2005/8/layout/vList5"/>
    <dgm:cxn modelId="{311DF333-72CE-47BA-BAEB-225BB004DD10}" type="presOf" srcId="{335943A2-1F56-4186-8905-EBDCEDBB9C01}" destId="{61348FF6-2322-447C-BC8C-117816D4C0D5}" srcOrd="0" destOrd="0" presId="urn:microsoft.com/office/officeart/2005/8/layout/vList5"/>
    <dgm:cxn modelId="{F0E29FE9-4A9B-4EED-89C2-E0347CCBB59F}" type="presOf" srcId="{0B088854-514E-49B6-9A08-8570F7F55CEC}" destId="{61348FF6-2322-447C-BC8C-117816D4C0D5}" srcOrd="0" destOrd="8" presId="urn:microsoft.com/office/officeart/2005/8/layout/vList5"/>
    <dgm:cxn modelId="{3C90F341-3CBC-4A09-BD41-5E959B5C979D}" type="presOf" srcId="{3D443E1B-CC02-4D80-8D14-51A8AE1BA81E}" destId="{29F17004-E395-4BA1-B9CB-9030D9698BB7}" srcOrd="0" destOrd="1" presId="urn:microsoft.com/office/officeart/2005/8/layout/vList5"/>
    <dgm:cxn modelId="{79BDCE2C-2968-4FEB-A967-4DB9CB35B077}" srcId="{0994A572-C769-4166-8D30-C40323D05A18}" destId="{335943A2-1F56-4186-8905-EBDCEDBB9C01}" srcOrd="0" destOrd="0" parTransId="{39040019-1407-4524-A10A-3F6233874EA2}" sibTransId="{A54F8956-3C46-4AC3-81A5-8B5115E957E0}"/>
    <dgm:cxn modelId="{48B0CD39-AC9C-48F2-9BAA-69BD609B5BBF}" srcId="{0994A572-C769-4166-8D30-C40323D05A18}" destId="{6A65B3CB-604E-4061-8005-2450E9668686}" srcOrd="7" destOrd="0" parTransId="{7D453A5C-AEBC-4C35-BFB2-06F03E29801B}" sibTransId="{8400682F-D9A6-49B0-A7EF-C4B3DE090727}"/>
    <dgm:cxn modelId="{D55DD20A-A764-4FDA-9C80-BA7516D49926}" type="presOf" srcId="{9EB6A392-0BF4-41D4-8CD1-EA21B2823852}" destId="{61348FF6-2322-447C-BC8C-117816D4C0D5}" srcOrd="0" destOrd="6" presId="urn:microsoft.com/office/officeart/2005/8/layout/vList5"/>
    <dgm:cxn modelId="{D5C67093-41FF-4541-9585-39F22A57A667}" type="presOf" srcId="{9A8949AB-68F6-4859-B555-EBAE6D7851D2}" destId="{61348FF6-2322-447C-BC8C-117816D4C0D5}" srcOrd="0" destOrd="3" presId="urn:microsoft.com/office/officeart/2005/8/layout/vList5"/>
    <dgm:cxn modelId="{A2A3C8D2-065E-4E2C-AE27-C10968FA0BA5}" srcId="{0994A572-C769-4166-8D30-C40323D05A18}" destId="{F329C768-1425-4D96-83C5-B6B3BE883168}" srcOrd="5" destOrd="0" parTransId="{A15D13C5-FDE3-40EE-94EF-1B58828185B1}" sibTransId="{E5F60517-2DA3-46DA-B7B8-C59A0AB00357}"/>
    <dgm:cxn modelId="{939F9E3E-1950-4629-B543-DCD82987141E}" srcId="{0994A572-C769-4166-8D30-C40323D05A18}" destId="{62C779E7-E833-49C2-BA10-B8AA12C25A70}" srcOrd="2" destOrd="0" parTransId="{DD82D9F8-3F27-4BC5-B5B5-23A31C41C42B}" sibTransId="{89A051AD-C164-49F6-9054-FD6D123E2EA5}"/>
    <dgm:cxn modelId="{7A8D65B8-10F8-4913-B924-B344CF4315E2}" srcId="{FE99EF26-6CCD-4769-8531-4F66C103D40D}" destId="{3D443E1B-CC02-4D80-8D14-51A8AE1BA81E}" srcOrd="1" destOrd="0" parTransId="{E40591B6-C5DC-4FC3-8C7D-1E32097F20FB}" sibTransId="{98286D10-1E9B-4CB1-9470-9D417E3F0A6C}"/>
    <dgm:cxn modelId="{E41863E0-350C-403C-B3FB-D8A847E41F70}" srcId="{0994A572-C769-4166-8D30-C40323D05A18}" destId="{20D1C69F-E7BD-415B-80D9-68E5FC0C24CE}" srcOrd="1" destOrd="0" parTransId="{C078B945-89F1-44E0-BD1D-92FEE174F171}" sibTransId="{F8CA9781-1B37-444A-86A7-722EB3EBC171}"/>
    <dgm:cxn modelId="{81BFAD5A-B916-4CC6-A230-2C4F59B87FAB}" srcId="{0994A572-C769-4166-8D30-C40323D05A18}" destId="{1226FB58-28C0-4B23-8503-EF176C1AAC09}" srcOrd="4" destOrd="0" parTransId="{4419D2BC-7B1F-4AF1-8EEE-DA87CFF9E2F1}" sibTransId="{CBEA9AA4-7685-4C17-B0FB-1138DA29CB39}"/>
    <dgm:cxn modelId="{3F53A8C7-3641-410A-843A-7178D73C2F12}" type="presOf" srcId="{7906058C-0947-4F64-9E99-6AF81E0601FD}" destId="{69BC1975-0D66-45B7-88CA-175D245A8DBA}" srcOrd="0" destOrd="0" presId="urn:microsoft.com/office/officeart/2005/8/layout/vList5"/>
    <dgm:cxn modelId="{1F749007-587D-42E0-8C6B-64203EF8CEEA}" srcId="{FE99EF26-6CCD-4769-8531-4F66C103D40D}" destId="{6FD5B869-2A78-4D76-A1DE-1E8AFFB5FC7C}" srcOrd="2" destOrd="0" parTransId="{D4B203E6-50C5-4ED6-8EBF-2044E75FE7F5}" sibTransId="{8464B77D-7143-4961-B0A5-22040541E729}"/>
    <dgm:cxn modelId="{D541FDFE-6A2A-47E0-8AF2-B17968B5B13E}" srcId="{263B40FF-085E-4CBF-8166-570464BB6FBF}" destId="{7906058C-0947-4F64-9E99-6AF81E0601FD}" srcOrd="1" destOrd="0" parTransId="{D148B3C8-FF80-4841-BEB3-B75B615AC3AB}" sibTransId="{5B796CCB-3233-43E8-84ED-8739B86DB271}"/>
    <dgm:cxn modelId="{7C9B3104-7CF8-4C8D-BB6C-D6FA02C25863}" srcId="{FE99EF26-6CCD-4769-8531-4F66C103D40D}" destId="{00AED5A9-8184-4CFF-8A96-7136D9E38051}" srcOrd="0" destOrd="0" parTransId="{D8C7B2AA-F81D-4946-AD10-57F1B9957EC9}" sibTransId="{6C940793-5574-4ADF-ABF2-98DC08869C3B}"/>
    <dgm:cxn modelId="{CBF282CA-A357-4934-BE7C-AE67A2BA0046}" type="presOf" srcId="{1226FB58-28C0-4B23-8503-EF176C1AAC09}" destId="{61348FF6-2322-447C-BC8C-117816D4C0D5}" srcOrd="0" destOrd="4" presId="urn:microsoft.com/office/officeart/2005/8/layout/vList5"/>
    <dgm:cxn modelId="{F27C687C-3B69-4FED-A974-EF348C16AE15}" type="presOf" srcId="{20D1C69F-E7BD-415B-80D9-68E5FC0C24CE}" destId="{61348FF6-2322-447C-BC8C-117816D4C0D5}" srcOrd="0" destOrd="1" presId="urn:microsoft.com/office/officeart/2005/8/layout/vList5"/>
    <dgm:cxn modelId="{61CF23F8-C097-4946-938D-C4608FE39A9A}" type="presOf" srcId="{0994A572-C769-4166-8D30-C40323D05A18}" destId="{29DB553E-68CA-4B04-896F-13CA3904BBAA}" srcOrd="0" destOrd="0" presId="urn:microsoft.com/office/officeart/2005/8/layout/vList5"/>
    <dgm:cxn modelId="{29D2782D-1CE8-4E60-BE9F-15143852A300}" srcId="{0994A572-C769-4166-8D30-C40323D05A18}" destId="{9A8949AB-68F6-4859-B555-EBAE6D7851D2}" srcOrd="3" destOrd="0" parTransId="{80095CC1-B68C-4CEE-B45A-AA520D815167}" sibTransId="{959D7C43-9B23-4D84-91D2-C31034A0AB0E}"/>
    <dgm:cxn modelId="{995943EF-F251-47B6-B0E9-CE91F0E59210}" srcId="{263B40FF-085E-4CBF-8166-570464BB6FBF}" destId="{0994A572-C769-4166-8D30-C40323D05A18}" srcOrd="2" destOrd="0" parTransId="{A0B4CDFC-9EE5-4F96-BEE4-242427634442}" sibTransId="{E3DD2DE3-B377-4B74-9CE2-C6633C5A59DF}"/>
    <dgm:cxn modelId="{0BCBB762-D01F-4156-9ABA-F36EBEE992F0}" srcId="{0994A572-C769-4166-8D30-C40323D05A18}" destId="{0B088854-514E-49B6-9A08-8570F7F55CEC}" srcOrd="8" destOrd="0" parTransId="{CFA6E54D-DF44-46A2-A6E3-D731664277E5}" sibTransId="{B1CA01F8-2610-4CF3-8D56-2FCF74BB5764}"/>
    <dgm:cxn modelId="{80EBF6EF-FF1A-4D75-9558-7AE06279CC94}" type="presOf" srcId="{7A9E7785-15FE-4E25-B412-41B49EB36292}" destId="{5FB4D26D-D00D-416C-AD45-DB0FEB807D9A}" srcOrd="0" destOrd="0" presId="urn:microsoft.com/office/officeart/2005/8/layout/vList5"/>
    <dgm:cxn modelId="{D52AA172-0BC0-4E8C-913D-80F419332408}" type="presOf" srcId="{F329C768-1425-4D96-83C5-B6B3BE883168}" destId="{61348FF6-2322-447C-BC8C-117816D4C0D5}" srcOrd="0" destOrd="5" presId="urn:microsoft.com/office/officeart/2005/8/layout/vList5"/>
    <dgm:cxn modelId="{D01FEAD2-DD2F-4DDF-AC65-6F95CECBCF59}" type="presOf" srcId="{6FD5B869-2A78-4D76-A1DE-1E8AFFB5FC7C}" destId="{29F17004-E395-4BA1-B9CB-9030D9698BB7}" srcOrd="0" destOrd="2" presId="urn:microsoft.com/office/officeart/2005/8/layout/vList5"/>
    <dgm:cxn modelId="{324063AB-46DD-4619-B9F7-CDA4EBCA9054}" type="presOf" srcId="{6A65B3CB-604E-4061-8005-2450E9668686}" destId="{61348FF6-2322-447C-BC8C-117816D4C0D5}" srcOrd="0" destOrd="7" presId="urn:microsoft.com/office/officeart/2005/8/layout/vList5"/>
    <dgm:cxn modelId="{C0F8FC46-622C-427E-A596-E21F424B6BE6}" srcId="{7906058C-0947-4F64-9E99-6AF81E0601FD}" destId="{7A9E7785-15FE-4E25-B412-41B49EB36292}" srcOrd="0" destOrd="0" parTransId="{0D980F26-1F04-4D57-9D50-2978ABBF197D}" sibTransId="{D24079A3-D8B0-48D8-9E7E-7CFF534E71AF}"/>
    <dgm:cxn modelId="{BA72833B-CF7A-4D15-91A7-F5D37DE39AEC}" type="presOf" srcId="{FE99EF26-6CCD-4769-8531-4F66C103D40D}" destId="{794FE69C-B7E3-42EB-9208-B747EE5EFE32}" srcOrd="0" destOrd="0" presId="urn:microsoft.com/office/officeart/2005/8/layout/vList5"/>
    <dgm:cxn modelId="{11BB30DD-5C39-45C4-86D6-2C22DE178D35}" type="presOf" srcId="{62C779E7-E833-49C2-BA10-B8AA12C25A70}" destId="{61348FF6-2322-447C-BC8C-117816D4C0D5}" srcOrd="0" destOrd="2" presId="urn:microsoft.com/office/officeart/2005/8/layout/vList5"/>
    <dgm:cxn modelId="{B3B4E5E1-6118-40CD-A521-0D81EC3B7997}" type="presParOf" srcId="{49565663-46AC-44FA-8638-0FFF41FFDD94}" destId="{A82ABE33-DDDD-46EB-835B-005AD19D9CD4}" srcOrd="0" destOrd="0" presId="urn:microsoft.com/office/officeart/2005/8/layout/vList5"/>
    <dgm:cxn modelId="{9633B52F-68BD-4595-942C-11BFA2A79031}" type="presParOf" srcId="{A82ABE33-DDDD-46EB-835B-005AD19D9CD4}" destId="{794FE69C-B7E3-42EB-9208-B747EE5EFE32}" srcOrd="0" destOrd="0" presId="urn:microsoft.com/office/officeart/2005/8/layout/vList5"/>
    <dgm:cxn modelId="{10C7D827-CFD9-4C5F-892A-997FB2671A41}" type="presParOf" srcId="{A82ABE33-DDDD-46EB-835B-005AD19D9CD4}" destId="{29F17004-E395-4BA1-B9CB-9030D9698BB7}" srcOrd="1" destOrd="0" presId="urn:microsoft.com/office/officeart/2005/8/layout/vList5"/>
    <dgm:cxn modelId="{3B3C5C65-0C62-49CE-9267-5DCAB7ACB305}" type="presParOf" srcId="{49565663-46AC-44FA-8638-0FFF41FFDD94}" destId="{D0CFAEBD-8D6B-4E9B-81EA-F34EA0418AAE}" srcOrd="1" destOrd="0" presId="urn:microsoft.com/office/officeart/2005/8/layout/vList5"/>
    <dgm:cxn modelId="{459C7104-9625-4FDA-983A-1BC40639467B}" type="presParOf" srcId="{49565663-46AC-44FA-8638-0FFF41FFDD94}" destId="{65F73A1D-9D62-4BDF-ADF4-648B2C9919FA}" srcOrd="2" destOrd="0" presId="urn:microsoft.com/office/officeart/2005/8/layout/vList5"/>
    <dgm:cxn modelId="{3B0337A1-3772-4F5B-ACC4-BFBFA6E6BE39}" type="presParOf" srcId="{65F73A1D-9D62-4BDF-ADF4-648B2C9919FA}" destId="{69BC1975-0D66-45B7-88CA-175D245A8DBA}" srcOrd="0" destOrd="0" presId="urn:microsoft.com/office/officeart/2005/8/layout/vList5"/>
    <dgm:cxn modelId="{7A617F4F-A58D-4769-B77B-8A9F41E1E153}" type="presParOf" srcId="{65F73A1D-9D62-4BDF-ADF4-648B2C9919FA}" destId="{5FB4D26D-D00D-416C-AD45-DB0FEB807D9A}" srcOrd="1" destOrd="0" presId="urn:microsoft.com/office/officeart/2005/8/layout/vList5"/>
    <dgm:cxn modelId="{DAF23123-1FB5-4DB8-8C15-5070B3259296}" type="presParOf" srcId="{49565663-46AC-44FA-8638-0FFF41FFDD94}" destId="{6ACA61AD-C513-4F6D-9EE0-C0D407235876}" srcOrd="3" destOrd="0" presId="urn:microsoft.com/office/officeart/2005/8/layout/vList5"/>
    <dgm:cxn modelId="{C7A4E0AA-50FD-4A4A-898D-78BDCB60DE97}" type="presParOf" srcId="{49565663-46AC-44FA-8638-0FFF41FFDD94}" destId="{326502A3-FB72-4A03-A9E9-5175872424D7}" srcOrd="4" destOrd="0" presId="urn:microsoft.com/office/officeart/2005/8/layout/vList5"/>
    <dgm:cxn modelId="{BDF88AC9-4E87-4DAA-AAAC-9D55A3306F78}" type="presParOf" srcId="{326502A3-FB72-4A03-A9E9-5175872424D7}" destId="{29DB553E-68CA-4B04-896F-13CA3904BBAA}" srcOrd="0" destOrd="0" presId="urn:microsoft.com/office/officeart/2005/8/layout/vList5"/>
    <dgm:cxn modelId="{4FB62B61-90A5-4AC2-A27C-8059352245D9}" type="presParOf" srcId="{326502A3-FB72-4A03-A9E9-5175872424D7}" destId="{61348FF6-2322-447C-BC8C-117816D4C0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Временная мера:</a:t>
          </a:r>
          <a:r>
            <a: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algn="l"/>
          <a:r>
            <a:rPr lang="ru-RU" sz="1200" dirty="0"/>
            <a:t>«</a:t>
          </a:r>
          <a:r>
            <a:rPr lang="ru-RU" sz="1200" b="1" strike="sngStrike" dirty="0"/>
            <a:t>Фитосанитарная регламентация</a:t>
          </a:r>
          <a:r>
            <a:rPr lang="ru-RU" sz="1200" b="1" dirty="0"/>
            <a:t> </a:t>
          </a:r>
          <a:r>
            <a:rPr lang="ru-RU" sz="1200" u="sng" dirty="0"/>
            <a:t>Временное </a:t>
          </a:r>
          <a:r>
            <a:rPr lang="ru-RU" sz="1200" b="1" u="sng" dirty="0"/>
            <a:t>официальное</a:t>
          </a:r>
          <a:r>
            <a:rPr lang="ru-RU" sz="1200" u="sng" dirty="0"/>
            <a:t> правило</a:t>
          </a:r>
          <a:r>
            <a:rPr lang="ru-RU" sz="1200" dirty="0"/>
            <a:t> или процедура </a:t>
          </a:r>
          <a:r>
            <a:rPr lang="ru-RU" sz="1200" u="sng" dirty="0"/>
            <a:t>для предотвращения</a:t>
          </a:r>
          <a:r>
            <a:rPr lang="ru-RU" sz="1200" b="1" u="sng" dirty="0"/>
            <a:t> </a:t>
          </a:r>
          <a:r>
            <a:rPr lang="ru-RU" sz="1200" b="1" u="sng" dirty="0" err="1"/>
            <a:t>ввозда</a:t>
          </a:r>
          <a:r>
            <a:rPr lang="ru-RU" sz="1200" u="sng" dirty="0"/>
            <a:t>, </a:t>
          </a:r>
          <a:r>
            <a:rPr lang="ru-RU" sz="1200" b="1" u="sng" dirty="0"/>
            <a:t>акклиматизации</a:t>
          </a:r>
          <a:r>
            <a:rPr lang="ru-RU" sz="1200" u="sng" dirty="0"/>
            <a:t> или </a:t>
          </a:r>
          <a:r>
            <a:rPr lang="ru-RU" sz="1200" b="1" u="sng" dirty="0"/>
            <a:t>распространения</a:t>
          </a:r>
          <a:r>
            <a:rPr lang="ru-RU" sz="1200" u="sng" dirty="0"/>
            <a:t> </a:t>
          </a:r>
          <a:r>
            <a:rPr lang="ru-RU" sz="1200" b="1" u="sng" dirty="0"/>
            <a:t>вредного организма</a:t>
          </a:r>
          <a:r>
            <a:rPr lang="ru-RU" sz="1200" u="sng" dirty="0"/>
            <a:t>, </a:t>
          </a:r>
          <a:r>
            <a:rPr lang="ru-RU" sz="1200" u="sng" dirty="0" smtClean="0"/>
            <a:t>установленная</a:t>
          </a:r>
          <a:r>
            <a:rPr lang="ru-RU" sz="1200" dirty="0" smtClean="0"/>
            <a:t> </a:t>
          </a:r>
          <a:r>
            <a:rPr lang="ru-RU" sz="1200" strike="sngStrike" dirty="0"/>
            <a:t>введенная</a:t>
          </a:r>
          <a:r>
            <a:rPr lang="ru-RU" sz="1200" dirty="0"/>
            <a:t> без полного </a:t>
          </a:r>
          <a:r>
            <a:rPr lang="ru-RU" sz="1200" b="1" dirty="0"/>
            <a:t>технического </a:t>
          </a:r>
          <a:r>
            <a:rPr lang="ru-RU" sz="1200" b="1" dirty="0" smtClean="0"/>
            <a:t>обоснования в связи с временной нехваткой адекватной информации</a:t>
          </a:r>
          <a:r>
            <a:rPr lang="ru-RU" sz="1200" strike="sngStrike" dirty="0" smtClean="0"/>
            <a:t>.</a:t>
          </a:r>
          <a:r>
            <a:rPr lang="ru-RU" sz="1200" dirty="0" smtClean="0"/>
            <a:t> </a:t>
          </a:r>
          <a:r>
            <a:rPr lang="ru-RU" sz="1200" u="sng" dirty="0"/>
            <a:t>и</a:t>
          </a:r>
          <a:r>
            <a:rPr lang="ru-RU" sz="1200" dirty="0"/>
            <a:t> </a:t>
          </a:r>
          <a:r>
            <a:rPr lang="ru-RU" sz="1200" b="1" strike="sngStrike" dirty="0"/>
            <a:t>Временная мера</a:t>
          </a:r>
          <a:r>
            <a:rPr lang="ru-RU" sz="1200" dirty="0"/>
            <a:t> </a:t>
          </a:r>
          <a:r>
            <a:rPr lang="ru-RU" sz="1200" dirty="0" smtClean="0"/>
            <a:t>требующая </a:t>
          </a:r>
          <a:r>
            <a:rPr lang="ru-RU" sz="1200" dirty="0"/>
            <a:t>периодического пересмотра и полного </a:t>
          </a:r>
          <a:r>
            <a:rPr lang="ru-RU" sz="1200" b="1" dirty="0"/>
            <a:t>технического обоснования</a:t>
          </a:r>
          <a:r>
            <a:rPr lang="ru-RU" sz="1200" dirty="0"/>
            <a:t> в возможно кратчайшие сроки».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Термин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фитосанитарная регламентация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 на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временное официальное правило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чтобы подчеркнуть, что временная мера носит временный характер; правило охватывает законодательство, регламент,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статут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 т. д.; кроме того, правило или процедура являются официальными, поскольку они установлены, санкционированы или выполняются НОКЗР.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4ED7D8B6-E89D-4D26-8179-8D329C298DF7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Термин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введенная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 на «</a:t>
          </a:r>
          <a:r>
            <a:rPr lang="ru-RU" sz="12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установленная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»,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чтобы еще больше подчеркнуть временный характер меры; «</a:t>
          </a:r>
          <a:r>
            <a:rPr lang="ru-RU" sz="12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установленная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»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означает, что правило установлено на постоянной основе, чего нельзя сказать о временной мере. </a:t>
          </a:r>
        </a:p>
      </dgm:t>
    </dgm:pt>
    <dgm:pt modelId="{BFBB1473-E248-433A-B6A4-49F9636CC091}" type="parTrans" cxnId="{C684E978-072D-499A-AF0A-2FEB114D5A5D}">
      <dgm:prSet/>
      <dgm:spPr/>
      <dgm:t>
        <a:bodyPr/>
        <a:lstStyle/>
        <a:p>
          <a:endParaRPr lang="fr-FR"/>
        </a:p>
      </dgm:t>
    </dgm:pt>
    <dgm:pt modelId="{131C2C30-F854-4C93-9526-47694E30400D}" type="sibTrans" cxnId="{C684E978-072D-499A-AF0A-2FEB114D5A5D}">
      <dgm:prSet/>
      <dgm:spPr/>
      <dgm:t>
        <a:bodyPr/>
        <a:lstStyle/>
        <a:p>
          <a:endParaRPr lang="fr-FR"/>
        </a:p>
      </dgm:t>
    </dgm:pt>
    <dgm:pt modelId="{FEB7D976-E6F0-45D0-AA31-7D1286CA166C}">
      <dgm:prSet custT="1"/>
      <dgm:spPr/>
      <dgm:t>
        <a:bodyPr/>
        <a:lstStyle/>
        <a:p>
          <a:r>
            <a:rPr lang="ru-RU" sz="1200">
              <a:solidFill>
                <a:schemeClr val="tx1"/>
              </a:solidFill>
              <a:latin typeface="+mn-lt"/>
              <a:ea typeface="+mn-ea"/>
              <a:cs typeface="+mn-cs"/>
            </a:rPr>
            <a:t>Текст «</a:t>
          </a:r>
          <a:r>
            <a:rPr lang="ru-RU" sz="1200" i="1">
              <a:solidFill>
                <a:schemeClr val="tx1"/>
              </a:solidFill>
              <a:latin typeface="+mn-lt"/>
              <a:ea typeface="+mn-ea"/>
              <a:cs typeface="+mn-cs"/>
            </a:rPr>
            <a:t>для предотвращения ввоза, акклиматизации или распространения вредного организма</a:t>
          </a:r>
          <a:r>
            <a:rPr lang="ru-RU" sz="1200">
              <a:solidFill>
                <a:schemeClr val="tx1"/>
              </a:solidFill>
              <a:latin typeface="+mn-lt"/>
              <a:ea typeface="+mn-ea"/>
              <a:cs typeface="+mn-cs"/>
            </a:rPr>
            <a:t>» уточняет фитосанитарный характер и намерение правила или процедуры.</a:t>
          </a:r>
        </a:p>
      </dgm:t>
    </dgm:pt>
    <dgm:pt modelId="{22F2D257-53C2-4F76-BD8E-9E4527C29BE0}" type="parTrans" cxnId="{899F9AE3-999B-411E-835C-75E03EC80B83}">
      <dgm:prSet/>
      <dgm:spPr/>
      <dgm:t>
        <a:bodyPr/>
        <a:lstStyle/>
        <a:p>
          <a:endParaRPr lang="fr-FR"/>
        </a:p>
      </dgm:t>
    </dgm:pt>
    <dgm:pt modelId="{9051539C-6DBF-495C-8EB1-BD7DF7D91093}" type="sibTrans" cxnId="{899F9AE3-999B-411E-835C-75E03EC80B83}">
      <dgm:prSet/>
      <dgm:spPr/>
      <dgm:t>
        <a:bodyPr/>
        <a:lstStyle/>
        <a:p>
          <a:endParaRPr lang="fr-FR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0000" custLinFactNeighborX="49" custLinFactNeighborY="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684E978-072D-499A-AF0A-2FEB114D5A5D}" srcId="{3353E323-CB19-43FF-8D69-18AB74F7A767}" destId="{4ED7D8B6-E89D-4D26-8179-8D329C298DF7}" srcOrd="2" destOrd="0" parTransId="{BFBB1473-E248-433A-B6A4-49F9636CC091}" sibTransId="{131C2C30-F854-4C93-9526-47694E30400D}"/>
    <dgm:cxn modelId="{C5B7D04B-7293-4249-A01C-C77A12BF82A7}" type="presOf" srcId="{4ED7D8B6-E89D-4D26-8179-8D329C298DF7}" destId="{43050ECD-A3E9-4C47-8FE6-BEA6034E9946}" srcOrd="0" destOrd="2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8E27CCB8-0143-4223-B3EF-B61978E936C7}" type="presOf" srcId="{FEB7D976-E6F0-45D0-AA31-7D1286CA166C}" destId="{43050ECD-A3E9-4C47-8FE6-BEA6034E9946}" srcOrd="0" destOrd="1" presId="urn:microsoft.com/office/officeart/2005/8/layout/hList1"/>
    <dgm:cxn modelId="{899F9AE3-999B-411E-835C-75E03EC80B83}" srcId="{3353E323-CB19-43FF-8D69-18AB74F7A767}" destId="{FEB7D976-E6F0-45D0-AA31-7D1286CA166C}" srcOrd="1" destOrd="0" parTransId="{22F2D257-53C2-4F76-BD8E-9E4527C29BE0}" sibTransId="{9051539C-6DBF-495C-8EB1-BD7DF7D91093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Досмотр:</a:t>
          </a: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algn="l"/>
          <a:r>
            <a: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400" b="1" dirty="0"/>
            <a:t>Официальная визуальная проверка</a:t>
          </a:r>
          <a:r>
            <a:rPr lang="ru-RU" sz="1400" dirty="0"/>
            <a:t> </a:t>
          </a:r>
          <a:r>
            <a:rPr lang="ru-RU" sz="1400" b="1" dirty="0"/>
            <a:t>растений</a:t>
          </a:r>
          <a:r>
            <a:rPr lang="ru-RU" sz="1400" dirty="0"/>
            <a:t>, </a:t>
          </a:r>
          <a:r>
            <a:rPr lang="ru-RU" sz="1400" b="1" dirty="0"/>
            <a:t>растительных продуктов</a:t>
          </a:r>
          <a:r>
            <a:rPr lang="ru-RU" sz="1400" dirty="0"/>
            <a:t> или других </a:t>
          </a:r>
          <a:r>
            <a:rPr lang="ru-RU" sz="1400" b="1" dirty="0"/>
            <a:t>подкарантинных материалов</a:t>
          </a:r>
          <a:r>
            <a:rPr lang="ru-RU" sz="1400" dirty="0"/>
            <a:t> для выявления того, присутствуют ли </a:t>
          </a:r>
          <a:r>
            <a:rPr lang="ru-RU" sz="1400" b="1" dirty="0"/>
            <a:t>вредные организмы</a:t>
          </a:r>
          <a:r>
            <a:rPr lang="ru-RU" sz="1400" dirty="0"/>
            <a:t>, или для </a:t>
          </a:r>
          <a:r>
            <a:rPr lang="ru-RU" sz="1400" strike="sngStrike" dirty="0"/>
            <a:t>проверки соблюдения</a:t>
          </a:r>
          <a:r>
            <a:rPr lang="ru-RU" sz="1400" strike="noStrike" dirty="0"/>
            <a:t> </a:t>
          </a:r>
          <a:r>
            <a:rPr lang="ru-RU" sz="1400" u="sng" dirty="0"/>
            <a:t>проверки соответствия</a:t>
          </a:r>
          <a:r>
            <a:rPr lang="ru-RU" sz="1400" dirty="0"/>
            <a:t> фитосанитарным </a:t>
          </a:r>
          <a:r>
            <a:rPr lang="ru-RU" sz="1400" u="sng" dirty="0"/>
            <a:t>требованиям</a:t>
          </a:r>
          <a:r>
            <a:rPr lang="ru-RU" sz="1400" u="none" dirty="0"/>
            <a:t> </a:t>
          </a:r>
          <a:r>
            <a:rPr lang="ru-RU" sz="1400" b="1" strike="sngStrike" dirty="0" smtClean="0"/>
            <a:t>регламентаций</a:t>
          </a:r>
          <a:r>
            <a:rPr lang="ru-RU" sz="1400" strike="noStrik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Благодаря пункту 2f статьи VII Конвенции и определению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процедуры проверки (груза) на соответствие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», термин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связан с грузами, а «Общие рекомендации по использованию терминов в МСФМ» предусматривают использование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соответствия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других случаях. Поскольку 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досмотр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 имеет более широкую сферу применения, чем только для грузов, то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», следовательно, заменяется на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соответствие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1BB82D39-7EF3-4893-B805-AD0826BCB8CA}">
      <dgm:prSet custT="1"/>
      <dgm:spPr/>
      <dgm:t>
        <a:bodyPr/>
        <a:lstStyle/>
        <a:p>
          <a:r>
            <a:rPr lang="ru-RU" sz="1100">
              <a:solidFill>
                <a:schemeClr val="tx1"/>
              </a:solidFill>
              <a:latin typeface="+mn-lt"/>
              <a:ea typeface="+mn-ea"/>
              <a:cs typeface="+mn-cs"/>
            </a:rPr>
            <a:t>Слово «</a:t>
          </a:r>
          <a:r>
            <a:rPr lang="ru-RU" sz="1100" i="1">
              <a:solidFill>
                <a:schemeClr val="tx1"/>
              </a:solidFill>
              <a:latin typeface="+mn-lt"/>
              <a:ea typeface="+mn-ea"/>
              <a:cs typeface="+mn-cs"/>
            </a:rPr>
            <a:t>выявления</a:t>
          </a:r>
          <a:r>
            <a:rPr lang="ru-RU" sz="110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заменено словом «</a:t>
          </a:r>
          <a:r>
            <a:rPr lang="ru-RU" sz="1100" i="1">
              <a:solidFill>
                <a:schemeClr val="tx1"/>
              </a:solidFill>
              <a:latin typeface="+mn-lt"/>
              <a:ea typeface="+mn-ea"/>
              <a:cs typeface="+mn-cs"/>
            </a:rPr>
            <a:t>проверить</a:t>
          </a:r>
          <a:r>
            <a:rPr lang="ru-RU" sz="1100">
              <a:solidFill>
                <a:schemeClr val="tx1"/>
              </a:solidFill>
              <a:latin typeface="+mn-lt"/>
              <a:ea typeface="+mn-ea"/>
              <a:cs typeface="+mn-cs"/>
            </a:rPr>
            <a:t>», чтобы отразить изменение термина «</a:t>
          </a:r>
          <a:r>
            <a:rPr lang="ru-RU" sz="1100" i="1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100">
              <a:solidFill>
                <a:schemeClr val="tx1"/>
              </a:solidFill>
              <a:latin typeface="+mn-lt"/>
              <a:ea typeface="+mn-ea"/>
              <a:cs typeface="+mn-cs"/>
            </a:rPr>
            <a:t>» на «</a:t>
          </a:r>
          <a:r>
            <a:rPr lang="ru-RU" sz="1100" i="1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соответствие</a:t>
          </a:r>
          <a:r>
            <a:rPr lang="ru-RU" sz="110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gm:t>
    </dgm:pt>
    <dgm:pt modelId="{C31932F0-CBA6-4FC7-913E-0F9AD95DED5B}" type="parTrans" cxnId="{721B0C80-E7C3-4CA5-9E77-A5D3AE7583DB}">
      <dgm:prSet/>
      <dgm:spPr/>
      <dgm:t>
        <a:bodyPr/>
        <a:lstStyle/>
        <a:p>
          <a:endParaRPr lang="fr-FR"/>
        </a:p>
      </dgm:t>
    </dgm:pt>
    <dgm:pt modelId="{FE6A3D9E-162A-4BB9-95CB-392508E8042B}" type="sibTrans" cxnId="{721B0C80-E7C3-4CA5-9E77-A5D3AE7583DB}">
      <dgm:prSet/>
      <dgm:spPr/>
      <dgm:t>
        <a:bodyPr/>
        <a:lstStyle/>
        <a:p>
          <a:endParaRPr lang="fr-FR"/>
        </a:p>
      </dgm:t>
    </dgm:pt>
    <dgm:pt modelId="{BF20CCC6-7D57-49BA-8777-D98487BDB974}">
      <dgm:prSet custT="1"/>
      <dgm:spPr/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Термин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регламентации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заменяется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требованиями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», поскольку фитосанитарные регламентации находятся на более высоком уровне и относятся к регулируемым вредным организмам. Однако досмотр может проводиться не только при импорте, но и в других ситуациях, например, в месте или на участке производства, или при экспорте, а досмотр в таких сценариях не всегда может быть связан с регулируемыми вредными организмами.</a:t>
          </a:r>
        </a:p>
      </dgm:t>
    </dgm:pt>
    <dgm:pt modelId="{E244CEC8-8D47-4FCB-9CC3-84F6A1A85A92}" type="parTrans" cxnId="{DA13F4F9-0F87-4E7D-950B-2FAF5151F613}">
      <dgm:prSet/>
      <dgm:spPr/>
      <dgm:t>
        <a:bodyPr/>
        <a:lstStyle/>
        <a:p>
          <a:endParaRPr lang="fr-FR"/>
        </a:p>
      </dgm:t>
    </dgm:pt>
    <dgm:pt modelId="{0B46E8F1-87BC-4B18-92CC-A48C21A6C9C1}" type="sibTrans" cxnId="{DA13F4F9-0F87-4E7D-950B-2FAF5151F613}">
      <dgm:prSet/>
      <dgm:spPr/>
      <dgm:t>
        <a:bodyPr/>
        <a:lstStyle/>
        <a:p>
          <a:endParaRPr lang="fr-FR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0000" custLinFactNeighborX="281" custLinFactNeighborY="1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F8A03B99-1A64-4819-8BC8-B1CB53083737}" type="presOf" srcId="{1BB82D39-7EF3-4893-B805-AD0826BCB8CA}" destId="{43050ECD-A3E9-4C47-8FE6-BEA6034E9946}" srcOrd="0" destOrd="1" presId="urn:microsoft.com/office/officeart/2005/8/layout/hList1"/>
    <dgm:cxn modelId="{721B0C80-E7C3-4CA5-9E77-A5D3AE7583DB}" srcId="{3353E323-CB19-43FF-8D69-18AB74F7A767}" destId="{1BB82D39-7EF3-4893-B805-AD0826BCB8CA}" srcOrd="1" destOrd="0" parTransId="{C31932F0-CBA6-4FC7-913E-0F9AD95DED5B}" sibTransId="{FE6A3D9E-162A-4BB9-95CB-392508E8042B}"/>
    <dgm:cxn modelId="{DA13F4F9-0F87-4E7D-950B-2FAF5151F613}" srcId="{3353E323-CB19-43FF-8D69-18AB74F7A767}" destId="{BF20CCC6-7D57-49BA-8777-D98487BDB974}" srcOrd="2" destOrd="0" parTransId="{E244CEC8-8D47-4FCB-9CC3-84F6A1A85A92}" sibTransId="{0B46E8F1-87BC-4B18-92CC-A48C21A6C9C1}"/>
    <dgm:cxn modelId="{00B12D30-95E2-423B-8695-D36A99E6BD45}" type="presOf" srcId="{BF20CCC6-7D57-49BA-8777-D98487BDB974}" destId="{43050ECD-A3E9-4C47-8FE6-BEA6034E9946}" srcOrd="0" destOrd="2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Анализ:</a:t>
          </a: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algn="l"/>
          <a:r>
            <a:rPr lang="ru-RU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300" b="1" dirty="0"/>
            <a:t>Официальная</a:t>
          </a:r>
          <a:r>
            <a:rPr lang="ru-RU" sz="1300" dirty="0"/>
            <a:t> не визуальная проверка </a:t>
          </a:r>
          <a:r>
            <a:rPr lang="ru-RU" sz="1300" b="1" dirty="0"/>
            <a:t>растений</a:t>
          </a:r>
          <a:r>
            <a:rPr lang="ru-RU" sz="1300" dirty="0"/>
            <a:t>, </a:t>
          </a:r>
          <a:r>
            <a:rPr lang="ru-RU" sz="1300" b="1" dirty="0"/>
            <a:t>растительных продуктов</a:t>
          </a:r>
          <a:r>
            <a:rPr lang="ru-RU" sz="1300" dirty="0"/>
            <a:t> или другого </a:t>
          </a:r>
          <a:r>
            <a:rPr lang="ru-RU" sz="1300" b="1" dirty="0" err="1"/>
            <a:t>подкарантинного</a:t>
          </a:r>
          <a:r>
            <a:rPr lang="ru-RU" sz="1300" b="1" dirty="0"/>
            <a:t> материала</a:t>
          </a:r>
          <a:r>
            <a:rPr lang="ru-RU" sz="1300" dirty="0"/>
            <a:t>, проводимая с целью выявления присутствия </a:t>
          </a:r>
          <a:r>
            <a:rPr lang="ru-RU" sz="1300" b="1" dirty="0"/>
            <a:t>вредных организмов</a:t>
          </a:r>
          <a:r>
            <a:rPr lang="ru-RU" sz="1300" dirty="0"/>
            <a:t>, их идентификации или </a:t>
          </a:r>
          <a:r>
            <a:rPr lang="ru-RU" sz="1300" strike="sngStrike" dirty="0"/>
            <a:t>определения соблюдения</a:t>
          </a:r>
          <a:r>
            <a:rPr lang="ru-RU" sz="1300" dirty="0"/>
            <a:t> </a:t>
          </a:r>
          <a:r>
            <a:rPr lang="ru-RU" sz="1300" u="sng" dirty="0"/>
            <a:t>проверки соответствия</a:t>
          </a:r>
          <a:r>
            <a:rPr lang="ru-RU" sz="1300" dirty="0"/>
            <a:t> конкретным фитосанитарным требованиям</a:t>
          </a:r>
          <a:r>
            <a:rPr lang="ru-RU" sz="1300" strike="noStrik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Благодаря пункту 2f статьи VII Конвенции и определению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процедуры проверки на соответствие (для груза)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термины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несоблюдение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связаны с грузами, а «Общие рекомендации по использованию терминов в МСФМ» предусматривают использование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соответствия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других случаях. Поскольку 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анализ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имеет более широкую сферу применения, чем только для грузов, то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следовательно, заменяется на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соответствие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1BB82D39-7EF3-4893-B805-AD0826BCB8CA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Слово «выявления» заменено словом «проверки», чтобы подчеркнуть, что в случае анализа использование соответствующих методов и технологий гарантирует, что его результат приведет к принятию решения. В данном случае анализ является решающим действием, и использование слова «проверка» для описания этого действия было бы более уместным.</a:t>
          </a:r>
        </a:p>
      </dgm:t>
    </dgm:pt>
    <dgm:pt modelId="{C31932F0-CBA6-4FC7-913E-0F9AD95DED5B}" type="parTrans" cxnId="{721B0C80-E7C3-4CA5-9E77-A5D3AE7583DB}">
      <dgm:prSet/>
      <dgm:spPr/>
      <dgm:t>
        <a:bodyPr/>
        <a:lstStyle/>
        <a:p>
          <a:endParaRPr lang="fr-FR"/>
        </a:p>
      </dgm:t>
    </dgm:pt>
    <dgm:pt modelId="{FE6A3D9E-162A-4BB9-95CB-392508E8042B}" type="sibTrans" cxnId="{721B0C80-E7C3-4CA5-9E77-A5D3AE7583DB}">
      <dgm:prSet/>
      <dgm:spPr/>
      <dgm:t>
        <a:bodyPr/>
        <a:lstStyle/>
        <a:p>
          <a:endParaRPr lang="fr-FR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0000" custLinFactNeighborX="281" custLinFactNeighborY="1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1B0C80-E7C3-4CA5-9E77-A5D3AE7583DB}" srcId="{3353E323-CB19-43FF-8D69-18AB74F7A767}" destId="{1BB82D39-7EF3-4893-B805-AD0826BCB8CA}" srcOrd="1" destOrd="0" parTransId="{C31932F0-CBA6-4FC7-913E-0F9AD95DED5B}" sibTransId="{FE6A3D9E-162A-4BB9-95CB-392508E8042B}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F8A03B99-1A64-4819-8BC8-B1CB53083737}" type="presOf" srcId="{1BB82D39-7EF3-4893-B805-AD0826BCB8CA}" destId="{43050ECD-A3E9-4C47-8FE6-BEA6034E9946}" srcOrd="0" destOrd="1" presId="urn:microsoft.com/office/officeart/2005/8/layout/hList1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Процедура проверки (груза) на соответствие: </a:t>
          </a:r>
        </a:p>
        <a:p>
          <a:pPr algn="l"/>
          <a:r>
            <a:rPr lang="ru-RU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300" b="1" dirty="0" smtClean="0"/>
            <a:t>Официальный </a:t>
          </a:r>
          <a:r>
            <a:rPr lang="ru-RU" sz="1300" strike="sngStrike" dirty="0" smtClean="0"/>
            <a:t>процедура </a:t>
          </a:r>
          <a:r>
            <a:rPr lang="ru-RU" sz="1300" strike="sngStrike" dirty="0"/>
            <a:t>по проверке</a:t>
          </a:r>
          <a:r>
            <a:rPr lang="ru-RU" sz="1300" strike="noStrike" dirty="0"/>
            <a:t> </a:t>
          </a:r>
          <a:r>
            <a:rPr lang="ru-RU" sz="1300" u="sng" dirty="0" smtClean="0"/>
            <a:t>процесс </a:t>
          </a:r>
          <a:r>
            <a:rPr lang="ru-RU" sz="1300" u="sng" dirty="0"/>
            <a:t>проверки документов, проверки </a:t>
          </a:r>
          <a:r>
            <a:rPr lang="ru-RU" sz="1300" b="1" u="sng" dirty="0"/>
            <a:t>целостности груза</a:t>
          </a:r>
          <a:r>
            <a:rPr lang="ru-RU" sz="1300" u="sng" dirty="0"/>
            <a:t> и</a:t>
          </a:r>
          <a:r>
            <a:rPr lang="ru-RU" sz="1300" b="1" u="sng" dirty="0"/>
            <a:t> досмотра </a:t>
          </a:r>
          <a:r>
            <a:rPr lang="ru-RU" sz="1300" u="sng" dirty="0"/>
            <a:t>или</a:t>
          </a:r>
          <a:r>
            <a:rPr lang="ru-RU" sz="1300" b="1" u="sng" dirty="0"/>
            <a:t> анализа растений</a:t>
          </a:r>
          <a:r>
            <a:rPr lang="ru-RU" sz="1300" u="sng" dirty="0"/>
            <a:t>,</a:t>
          </a:r>
          <a:r>
            <a:rPr lang="ru-RU" sz="1300" b="1" u="sng" dirty="0"/>
            <a:t> растительных продуктов </a:t>
          </a:r>
          <a:r>
            <a:rPr lang="ru-RU" sz="1300" u="sng" dirty="0"/>
            <a:t>или другого</a:t>
          </a:r>
          <a:r>
            <a:rPr lang="ru-RU" sz="1300" b="1" u="sng" dirty="0"/>
            <a:t> </a:t>
          </a:r>
          <a:r>
            <a:rPr lang="ru-RU" sz="1300" b="1" u="sng" dirty="0" err="1"/>
            <a:t>подкарантинного</a:t>
          </a:r>
          <a:r>
            <a:rPr lang="ru-RU" sz="1300" b="1" u="sng" dirty="0"/>
            <a:t> материала </a:t>
          </a:r>
          <a:r>
            <a:rPr lang="ru-RU" sz="1300" u="sng" dirty="0"/>
            <a:t>для контроля</a:t>
          </a:r>
          <a:r>
            <a:rPr lang="ru-RU" sz="1300" dirty="0"/>
            <a:t> соответствия </a:t>
          </a:r>
          <a:r>
            <a:rPr lang="ru-RU" sz="1300" b="1" dirty="0"/>
            <a:t>груза</a:t>
          </a:r>
          <a:r>
            <a:rPr lang="ru-RU" sz="1300" dirty="0"/>
            <a:t> </a:t>
          </a:r>
          <a:r>
            <a:rPr lang="ru-RU" sz="1300" b="1" dirty="0"/>
            <a:t>фитосанитарным импортным требованиям </a:t>
          </a:r>
          <a:r>
            <a:rPr lang="ru-RU" sz="1300" dirty="0"/>
            <a:t>или </a:t>
          </a:r>
          <a:r>
            <a:rPr lang="ru-RU" sz="1300" u="sng" dirty="0"/>
            <a:t>применения</a:t>
          </a:r>
          <a:r>
            <a:rPr lang="ru-RU" sz="1300" dirty="0"/>
            <a:t> </a:t>
          </a:r>
          <a:r>
            <a:rPr lang="ru-RU" sz="1300" b="1" dirty="0"/>
            <a:t>фитосанитарных мер</a:t>
          </a:r>
          <a:r>
            <a:rPr lang="ru-RU" sz="1300" dirty="0"/>
            <a:t>, связанных с </a:t>
          </a:r>
          <a:r>
            <a:rPr lang="ru-RU" sz="1300" b="1" dirty="0"/>
            <a:t>транзитом</a:t>
          </a:r>
          <a:r>
            <a:rPr lang="ru-RU" sz="1300" dirty="0"/>
            <a:t>»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Добавление слов «проверка документов, проверка целостности груза, а также досмотр или анализ растений, растительных продуктов или другого </a:t>
          </a:r>
          <a:r>
            <a:rPr lang="ru-RU" sz="1000" dirty="0" err="1">
              <a:solidFill>
                <a:schemeClr val="tx1"/>
              </a:solidFill>
              <a:latin typeface="+mn-lt"/>
              <a:ea typeface="+mn-ea"/>
              <a:cs typeface="+mn-cs"/>
            </a:rPr>
            <a:t>подкарантинного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 материала» служит для более конкретного разъяснения того, из каких элементов может состоять процедура проверки на соответствие. Отмечается, что предлагаемое пересмотренное определение 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целостности (груза)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 включает фразу «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идентичность неизменна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», так что проверка целостности подразумевает проверку идентичности.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1BB82D39-7EF3-4893-B805-AD0826BCB8CA}">
      <dgm:prSet custT="1"/>
      <dgm:spPr/>
      <dgm:t>
        <a:bodyPr/>
        <a:lstStyle/>
        <a:p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Процедура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заменена на «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процесс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», чтобы подчеркнуть, что это ряд шагов или действий, которые выполняются </a:t>
          </a:r>
          <a:r>
            <a:rPr lang="ru-RU" sz="10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и 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по </a:t>
          </a:r>
          <a:r>
            <a:rPr lang="ru-RU" sz="10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завершении 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приводят к выпуску груза или транзиту через страну.</a:t>
          </a:r>
          <a:r>
            <a:rPr lang="ru-RU" sz="1000" i="0" dirty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Формулировка «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по проверке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заменена на «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для проверки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gm:t>
    </dgm:pt>
    <dgm:pt modelId="{C31932F0-CBA6-4FC7-913E-0F9AD95DED5B}" type="parTrans" cxnId="{721B0C80-E7C3-4CA5-9E77-A5D3AE7583DB}">
      <dgm:prSet/>
      <dgm:spPr/>
      <dgm:t>
        <a:bodyPr/>
        <a:lstStyle/>
        <a:p>
          <a:endParaRPr lang="fr-FR"/>
        </a:p>
      </dgm:t>
    </dgm:pt>
    <dgm:pt modelId="{FE6A3D9E-162A-4BB9-95CB-392508E8042B}" type="sibTrans" cxnId="{721B0C80-E7C3-4CA5-9E77-A5D3AE7583DB}">
      <dgm:prSet/>
      <dgm:spPr/>
      <dgm:t>
        <a:bodyPr/>
        <a:lstStyle/>
        <a:p>
          <a:endParaRPr lang="fr-FR"/>
        </a:p>
      </dgm:t>
    </dgm:pt>
    <dgm:pt modelId="{C86A060F-C10C-4FBE-BB6B-E7ACE929C8DB}">
      <dgm:prSet custT="1"/>
      <dgm:spPr/>
      <dgm:t>
        <a:bodyPr/>
        <a:lstStyle/>
        <a:p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Поскольку определение «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фитосанитарной меры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» включает в себя «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официальную процедуру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», понятие груза, соответствующего фитосанитарным мерам, является неактуальным.</a:t>
          </a:r>
          <a:r>
            <a:rPr lang="ru-RU" sz="1000" i="0" dirty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Поэтому формулировка «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или фитосанитарным мерам, связанным с транзитом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» изменена на «</a:t>
          </a:r>
          <a:r>
            <a:rPr lang="ru-RU" sz="10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или применения фитосанитарных мер, связанных с транзитом</a:t>
          </a:r>
          <a:r>
            <a:rPr lang="ru-RU" sz="10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gm:t>
    </dgm:pt>
    <dgm:pt modelId="{34BEA952-A5AE-48F4-B76F-43220E3B8A05}" type="parTrans" cxnId="{B9A96DA2-8A7D-46BC-A2A2-32C6CA865D06}">
      <dgm:prSet/>
      <dgm:spPr/>
      <dgm:t>
        <a:bodyPr/>
        <a:lstStyle/>
        <a:p>
          <a:endParaRPr lang="fr-FR"/>
        </a:p>
      </dgm:t>
    </dgm:pt>
    <dgm:pt modelId="{22342EB6-9619-4A1D-BD85-30EB268E95C8}" type="sibTrans" cxnId="{B9A96DA2-8A7D-46BC-A2A2-32C6CA865D06}">
      <dgm:prSet/>
      <dgm:spPr/>
      <dgm:t>
        <a:bodyPr/>
        <a:lstStyle/>
        <a:p>
          <a:endParaRPr lang="fr-FR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0000" custLinFactNeighborX="281" custLinFactNeighborY="1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B9A96DA2-8A7D-46BC-A2A2-32C6CA865D06}" srcId="{3353E323-CB19-43FF-8D69-18AB74F7A767}" destId="{C86A060F-C10C-4FBE-BB6B-E7ACE929C8DB}" srcOrd="2" destOrd="0" parTransId="{34BEA952-A5AE-48F4-B76F-43220E3B8A05}" sibTransId="{22342EB6-9619-4A1D-BD85-30EB268E95C8}"/>
    <dgm:cxn modelId="{F8A03B99-1A64-4819-8BC8-B1CB53083737}" type="presOf" srcId="{1BB82D39-7EF3-4893-B805-AD0826BCB8CA}" destId="{43050ECD-A3E9-4C47-8FE6-BEA6034E9946}" srcOrd="0" destOrd="1" presId="urn:microsoft.com/office/officeart/2005/8/layout/h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721B0C80-E7C3-4CA5-9E77-A5D3AE7583DB}" srcId="{3353E323-CB19-43FF-8D69-18AB74F7A767}" destId="{1BB82D39-7EF3-4893-B805-AD0826BCB8CA}" srcOrd="1" destOrd="0" parTransId="{C31932F0-CBA6-4FC7-913E-0F9AD95DED5B}" sibTransId="{FE6A3D9E-162A-4BB9-95CB-392508E8042B}"/>
    <dgm:cxn modelId="{D1B7421F-0FC2-494D-A763-DBB39ADF1962}" type="presOf" srcId="{C86A060F-C10C-4FBE-BB6B-E7ACE929C8DB}" destId="{43050ECD-A3E9-4C47-8FE6-BEA6034E9946}" srcOrd="0" destOrd="2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Выпуск</a:t>
          </a:r>
          <a:r>
            <a:rPr lang="ru-RU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(</a:t>
          </a:r>
          <a:r>
            <a:rPr lang="ru-RU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груза</a:t>
          </a:r>
          <a:r>
            <a:rPr lang="ru-RU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)</a:t>
          </a:r>
          <a:r>
            <a:rPr lang="ru-RU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: </a:t>
          </a:r>
        </a:p>
        <a:p>
          <a:pPr algn="l"/>
          <a:r>
            <a:rPr lang="ru-RU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400"/>
            <a:t>Разрешение на </a:t>
          </a:r>
          <a:r>
            <a:rPr lang="ru-RU" sz="1400" b="1"/>
            <a:t>ввоз</a:t>
          </a:r>
          <a:r>
            <a:rPr lang="ru-RU" sz="1400"/>
            <a:t> груза после </a:t>
          </a:r>
          <a:r>
            <a:rPr lang="ru-RU" sz="1400" u="sng"/>
            <a:t>завершения </a:t>
          </a:r>
          <a:r>
            <a:rPr lang="ru-RU" sz="1400" b="1" u="sng"/>
            <a:t>процедуры проверки на соответствие</a:t>
          </a:r>
          <a:r>
            <a:rPr lang="ru-RU" sz="1400" b="1" u="none"/>
            <a:t> </a:t>
          </a:r>
          <a:r>
            <a:rPr lang="ru-RU" sz="1400" b="1" strike="sngStrike"/>
            <a:t>подтверждения его соответствия</a:t>
          </a:r>
          <a:r>
            <a:rPr lang="ru-RU" sz="1400"/>
            <a:t>»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400">
              <a:solidFill>
                <a:schemeClr val="tx1"/>
              </a:solidFill>
              <a:latin typeface="+mn-lt"/>
              <a:ea typeface="+mn-ea"/>
              <a:cs typeface="+mn-cs"/>
            </a:rPr>
            <a:t>Пересмотр не меняет сути определения, а лишь связывает «</a:t>
          </a:r>
          <a:r>
            <a:rPr lang="ru-RU" sz="1400" i="1">
              <a:solidFill>
                <a:schemeClr val="tx1"/>
              </a:solidFill>
              <a:latin typeface="+mn-lt"/>
              <a:ea typeface="+mn-ea"/>
              <a:cs typeface="+mn-cs"/>
            </a:rPr>
            <a:t>выпуск</a:t>
          </a:r>
          <a:r>
            <a:rPr lang="ru-RU" sz="1400">
              <a:solidFill>
                <a:schemeClr val="tx1"/>
              </a:solidFill>
              <a:latin typeface="+mn-lt"/>
              <a:ea typeface="+mn-ea"/>
              <a:cs typeface="+mn-cs"/>
            </a:rPr>
            <a:t>» с «</a:t>
          </a:r>
          <a:r>
            <a:rPr lang="ru-RU" sz="1400" i="1">
              <a:solidFill>
                <a:schemeClr val="tx1"/>
              </a:solidFill>
              <a:latin typeface="+mn-lt"/>
              <a:ea typeface="+mn-ea"/>
              <a:cs typeface="+mn-cs"/>
            </a:rPr>
            <a:t>процедурой проверки на соответствие</a:t>
          </a:r>
          <a:r>
            <a:rPr lang="ru-RU" sz="1400">
              <a:solidFill>
                <a:schemeClr val="tx1"/>
              </a:solidFill>
              <a:latin typeface="+mn-lt"/>
              <a:ea typeface="+mn-ea"/>
              <a:cs typeface="+mn-cs"/>
            </a:rPr>
            <a:t>», а не с «</a:t>
          </a:r>
          <a:r>
            <a:rPr lang="ru-RU" sz="1400" i="1">
              <a:solidFill>
                <a:schemeClr val="tx1"/>
              </a:solidFill>
              <a:latin typeface="+mn-lt"/>
              <a:ea typeface="+mn-ea"/>
              <a:cs typeface="+mn-cs"/>
            </a:rPr>
            <a:t>подтверждением соответствия</a:t>
          </a:r>
          <a:r>
            <a:rPr lang="ru-RU" sz="1400">
              <a:solidFill>
                <a:schemeClr val="tx1"/>
              </a:solidFill>
              <a:latin typeface="+mn-lt"/>
              <a:ea typeface="+mn-ea"/>
              <a:cs typeface="+mn-cs"/>
            </a:rPr>
            <a:t>» (что предлагается исключить).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0000" custLinFactNeighborX="281" custLinFactNeighborY="1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9F6A74-8351-4A4F-B386-3986EE36DA80}">
      <dgm:prSet custT="1"/>
      <dgm:spPr>
        <a:solidFill>
          <a:srgbClr val="FDF4DA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Термины глоссария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подтверждение соответствия (груза)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процедура проверки (груза) на соответствие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 являются почти синонимами, учитывая общее согласие с тем, что подтверждение соответствия — это 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процесс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, а не 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результат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 такого процесса. Поэтому термин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подтверждение соответствия (груза)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 является избыточным и его предлагается исключить из глоссария. </a:t>
          </a:r>
        </a:p>
      </dgm:t>
    </dgm:pt>
    <dgm:pt modelId="{EF6E2C6E-723C-4874-8599-553030CD9EE4}" type="parTrans" cxnId="{1EF587B5-5CA9-4910-B0A3-3B0B99B35D66}">
      <dgm:prSet/>
      <dgm:spPr/>
      <dgm:t>
        <a:bodyPr/>
        <a:lstStyle/>
        <a:p>
          <a:endParaRPr lang="en-US"/>
        </a:p>
      </dgm:t>
    </dgm:pt>
    <dgm:pt modelId="{326C360D-FFBB-445D-AEC9-622DD3A1709B}" type="sibTrans" cxnId="{1EF587B5-5CA9-4910-B0A3-3B0B99B35D66}">
      <dgm:prSet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>
        <a:solidFill>
          <a:srgbClr val="F6C233"/>
        </a:solidFill>
        <a:ln>
          <a:solidFill>
            <a:srgbClr val="F6C233"/>
          </a:solidFill>
        </a:ln>
      </dgm:spPr>
      <dgm:t>
        <a:bodyPr/>
        <a:lstStyle/>
        <a:p>
          <a:pPr algn="l">
            <a:spcAft>
              <a:spcPts val="588"/>
            </a:spcAft>
          </a:pPr>
          <a:r>
            <a:rPr lang="ru-RU" sz="1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Подтверждение соответствия</a:t>
          </a:r>
          <a:r>
            <a:rPr lang="ru-RU" sz="14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груза</a:t>
          </a:r>
          <a:r>
            <a:rPr lang="ru-RU" sz="14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r>
            <a:rPr lang="ru-RU" sz="1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</a:p>
        <a:p>
          <a:pPr algn="l">
            <a:spcAft>
              <a:spcPts val="588"/>
            </a:spcAft>
          </a:pPr>
          <a:r>
            <a:rPr lang="ru-RU" sz="1400">
              <a:solidFill>
                <a:schemeClr val="tx1"/>
              </a:solidFill>
            </a:rPr>
            <a:t>«Проверка соответствия груза фитосанитарным регламентациям»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F19A52CC-2799-4BBB-81A2-7DB7CC0A1305}">
      <dgm:prSet custT="1"/>
      <dgm:spPr>
        <a:solidFill>
          <a:srgbClr val="FDF4DA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400">
              <a:solidFill>
                <a:schemeClr val="tx1"/>
              </a:solidFill>
              <a:latin typeface="+mn-lt"/>
              <a:ea typeface="+mn-ea"/>
              <a:cs typeface="+mn-cs"/>
            </a:rPr>
            <a:t>Вследствие предлагаемого исключения определение «</a:t>
          </a:r>
          <a:r>
            <a:rPr lang="ru-RU" sz="1400" i="1">
              <a:solidFill>
                <a:schemeClr val="tx1"/>
              </a:solidFill>
              <a:latin typeface="+mn-lt"/>
              <a:ea typeface="+mn-ea"/>
              <a:cs typeface="+mn-cs"/>
            </a:rPr>
            <a:t>выпуск (груза)</a:t>
          </a:r>
          <a:r>
            <a:rPr lang="ru-RU" sz="1400">
              <a:solidFill>
                <a:schemeClr val="tx1"/>
              </a:solidFill>
              <a:latin typeface="+mn-lt"/>
              <a:ea typeface="+mn-ea"/>
              <a:cs typeface="+mn-cs"/>
            </a:rPr>
            <a:t>» потребует небольшого пересмотра (как и предлагается), а также рекомендуется внести несколько очень незначительных поправок в принятые МСФМ.</a:t>
          </a:r>
        </a:p>
      </dgm:t>
    </dgm:pt>
    <dgm:pt modelId="{66DE1767-F7F2-4962-AF96-D0C49A305F3C}" type="parTrans" cxnId="{668D5AF8-E84F-4E46-8D1C-2C46AE6C64FA}">
      <dgm:prSet/>
      <dgm:spPr/>
    </dgm:pt>
    <dgm:pt modelId="{1D740521-F544-400C-824B-3687D6172D67}" type="sibTrans" cxnId="{668D5AF8-E84F-4E46-8D1C-2C46AE6C64FA}">
      <dgm:prSet/>
      <dgm:spPr/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6EAE68-11AB-4F9D-BD8F-A4E1DD24F7B4}" type="presOf" srcId="{299F6A74-8351-4A4F-B386-3986EE36DA80}" destId="{43050ECD-A3E9-4C47-8FE6-BEA6034E9946}" srcOrd="0" destOrd="0" presId="urn:microsoft.com/office/officeart/2005/8/layout/hList1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1EF587B5-5CA9-4910-B0A3-3B0B99B35D66}" srcId="{3353E323-CB19-43FF-8D69-18AB74F7A767}" destId="{299F6A74-8351-4A4F-B386-3986EE36DA80}" srcOrd="0" destOrd="0" parTransId="{EF6E2C6E-723C-4874-8599-553030CD9EE4}" sibTransId="{326C360D-FFBB-445D-AEC9-622DD3A1709B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668D5AF8-E84F-4E46-8D1C-2C46AE6C64FA}" srcId="{3353E323-CB19-43FF-8D69-18AB74F7A767}" destId="{F19A52CC-2799-4BBB-81A2-7DB7CC0A1305}" srcOrd="1" destOrd="0" parTransId="{66DE1767-F7F2-4962-AF96-D0C49A305F3C}" sibTransId="{1D740521-F544-400C-824B-3687D6172D67}"/>
    <dgm:cxn modelId="{79B42029-C220-42EE-8EEB-497852346610}" type="presOf" srcId="{F19A52CC-2799-4BBB-81A2-7DB7CC0A1305}" destId="{43050ECD-A3E9-4C47-8FE6-BEA6034E9946}" srcOrd="0" destOrd="1" presId="urn:microsoft.com/office/officeart/2005/8/layout/hList1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ctr"/>
          <a:r>
            <a:rPr lang="ru-RU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cs typeface="Arial" pitchFamily="34" charset="0"/>
            </a:rPr>
            <a:t>Для получения дополнительной информации о</a:t>
          </a:r>
          <a:br>
            <a:rPr lang="ru-RU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cs typeface="Arial" pitchFamily="34" charset="0"/>
            </a:rPr>
          </a:br>
          <a:r>
            <a:rPr lang="ru-RU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cs typeface="Arial" pitchFamily="34" charset="0"/>
            </a:rPr>
            <a:t>проекте поправок к МСФМ 5 2021 года см. следующие документы: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600">
              <a:hlinkClick xmlns:r="http://schemas.openxmlformats.org/officeDocument/2006/relationships" r:id="rId1"/>
            </a:rPr>
            <a:t>Отчет о встрече ТГГ в январе 2021 г.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1621E50D-3B01-4117-A07E-2AE1349B9A0F}">
      <dgm:prSet custT="1"/>
      <dgm:spPr/>
      <dgm:t>
        <a:bodyPr/>
        <a:lstStyle/>
        <a:p>
          <a:r>
            <a:rPr lang="ru-RU" sz="1600">
              <a:hlinkClick xmlns:r="http://schemas.openxmlformats.org/officeDocument/2006/relationships" r:id="rId1"/>
            </a:rPr>
            <a:t>Отчет о встрече ТГГ 2021 г.</a:t>
          </a:r>
        </a:p>
      </dgm:t>
    </dgm:pt>
    <dgm:pt modelId="{FACB1F1F-7853-4B79-A4B6-B9CF5EB341CF}" type="parTrans" cxnId="{C0D5096C-51EE-41B5-B52B-3F24F36974EC}">
      <dgm:prSet/>
      <dgm:spPr/>
      <dgm:t>
        <a:bodyPr/>
        <a:lstStyle/>
        <a:p>
          <a:endParaRPr lang="en-US"/>
        </a:p>
      </dgm:t>
    </dgm:pt>
    <dgm:pt modelId="{72963D88-302D-45F4-8833-151E7CA0A485}" type="sibTrans" cxnId="{C0D5096C-51EE-41B5-B52B-3F24F36974EC}">
      <dgm:prSet/>
      <dgm:spPr/>
      <dgm:t>
        <a:bodyPr/>
        <a:lstStyle/>
        <a:p>
          <a:endParaRPr lang="en-US"/>
        </a:p>
      </dgm:t>
    </dgm:pt>
    <dgm:pt modelId="{4C93C938-8C86-47CB-9A4F-E6EF7122FEEF}">
      <dgm:prSet custT="1"/>
      <dgm:spPr/>
      <dgm:t>
        <a:bodyPr/>
        <a:lstStyle/>
        <a:p>
          <a:endParaRPr lang="en-US" sz="1600" dirty="0"/>
        </a:p>
      </dgm:t>
    </dgm:pt>
    <dgm:pt modelId="{4D860F0D-0525-4111-9D3B-9B4C32ABB10B}" type="parTrans" cxnId="{E9B13C6F-B7B0-472F-9374-1F7714A4C8DC}">
      <dgm:prSet/>
      <dgm:spPr/>
    </dgm:pt>
    <dgm:pt modelId="{16C05363-9F4E-45A2-B0AC-CCBF55026CB7}" type="sibTrans" cxnId="{E9B13C6F-B7B0-472F-9374-1F7714A4C8DC}">
      <dgm:prSet/>
      <dgm:spPr/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B13C6F-B7B0-472F-9374-1F7714A4C8DC}" srcId="{3353E323-CB19-43FF-8D69-18AB74F7A767}" destId="{4C93C938-8C86-47CB-9A4F-E6EF7122FEEF}" srcOrd="0" destOrd="0" parTransId="{4D860F0D-0525-4111-9D3B-9B4C32ABB10B}" sibTransId="{16C05363-9F4E-45A2-B0AC-CCBF55026CB7}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F19A9560-849A-47E4-A8CA-6DC54630F030}" type="presOf" srcId="{E496333F-73E3-4416-ACEB-781E2589BD07}" destId="{43050ECD-A3E9-4C47-8FE6-BEA6034E9946}" srcOrd="0" destOrd="1" presId="urn:microsoft.com/office/officeart/2005/8/layout/h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66D3401E-E7BA-49C3-ACB0-1C0E32D9AD54}" type="presOf" srcId="{1621E50D-3B01-4117-A07E-2AE1349B9A0F}" destId="{43050ECD-A3E9-4C47-8FE6-BEA6034E9946}" srcOrd="0" destOrd="2" presId="urn:microsoft.com/office/officeart/2005/8/layout/hList1"/>
    <dgm:cxn modelId="{2DE9E99E-62A7-45AE-8D9E-E81603FD29F8}" type="presOf" srcId="{4C93C938-8C86-47CB-9A4F-E6EF7122FEEF}" destId="{43050ECD-A3E9-4C47-8FE6-BEA6034E9946}" srcOrd="0" destOrd="0" presId="urn:microsoft.com/office/officeart/2005/8/layout/hList1"/>
    <dgm:cxn modelId="{C0D5096C-51EE-41B5-B52B-3F24F36974EC}" srcId="{3353E323-CB19-43FF-8D69-18AB74F7A767}" destId="{1621E50D-3B01-4117-A07E-2AE1349B9A0F}" srcOrd="2" destOrd="0" parTransId="{FACB1F1F-7853-4B79-A4B6-B9CF5EB341CF}" sibTransId="{72963D88-302D-45F4-8833-151E7CA0A485}"/>
    <dgm:cxn modelId="{2B8586C5-FD8B-4F00-B66B-98C4E2B0D5BE}" srcId="{3353E323-CB19-43FF-8D69-18AB74F7A767}" destId="{E496333F-73E3-4416-ACEB-781E2589BD07}" srcOrd="1" destOrd="0" parTransId="{BC3CBCD1-CCD9-460D-9DFB-CA683E81789A}" sibTransId="{86AC4126-B89A-4BFA-8A25-48F82BF7B59E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9F6A74-8351-4A4F-B386-3986EE36DA80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Цель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проверки идентичности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 — убедиться, что 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те образцы растений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, растительной продукции или других изделий (т. е. 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компоненты из определенного места происхождения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), которые собираются импортировать, являются 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именно теми, </a:t>
          </a:r>
          <a:r>
            <a:rPr lang="ru-RU" sz="11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что 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подлежат сертификации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.</a:t>
          </a:r>
        </a:p>
      </dgm:t>
    </dgm:pt>
    <dgm:pt modelId="{EF6E2C6E-723C-4874-8599-553030CD9EE4}" type="parTrans" cxnId="{1EF587B5-5CA9-4910-B0A3-3B0B99B35D66}">
      <dgm:prSet/>
      <dgm:spPr/>
      <dgm:t>
        <a:bodyPr/>
        <a:lstStyle/>
        <a:p>
          <a:endParaRPr lang="en-US"/>
        </a:p>
      </dgm:t>
    </dgm:pt>
    <dgm:pt modelId="{326C360D-FFBB-445D-AEC9-622DD3A1709B}" type="sibTrans" cxnId="{1EF587B5-5CA9-4910-B0A3-3B0B99B35D66}">
      <dgm:prSet/>
      <dgm:spPr/>
      <dgm:t>
        <a:bodyPr/>
        <a:lstStyle/>
        <a:p>
          <a:endParaRPr lang="en-US"/>
        </a:p>
      </dgm:t>
    </dgm:pt>
    <dgm:pt modelId="{E5FCF360-F033-4285-A5CA-98DE525AEAA1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Таким образом,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идентичность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груза — это его компоненты (основное 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материальное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 содержимое) и его происхождение (основная 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нематериальная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 характеристика).</a:t>
          </a:r>
        </a:p>
      </dgm:t>
    </dgm:pt>
    <dgm:pt modelId="{12F8C3F4-6AAE-4F5B-9462-6F639F63D9BE}" type="parTrans" cxnId="{11F5CF1E-C042-4F66-B77B-70F5A493A8BE}">
      <dgm:prSet/>
      <dgm:spPr/>
      <dgm:t>
        <a:bodyPr/>
        <a:lstStyle/>
        <a:p>
          <a:endParaRPr lang="en-US"/>
        </a:p>
      </dgm:t>
    </dgm:pt>
    <dgm:pt modelId="{E7505D44-C044-4B4D-93C5-0C4A0EA7F6A0}" type="sibTrans" cxnId="{11F5CF1E-C042-4F66-B77B-70F5A493A8BE}">
      <dgm:prSet/>
      <dgm:spPr/>
      <dgm:t>
        <a:bodyPr/>
        <a:lstStyle/>
        <a:p>
          <a:endParaRPr lang="en-US"/>
        </a:p>
      </dgm:t>
    </dgm:pt>
    <dgm:pt modelId="{DB097ACE-C377-4A09-8D3A-F616BC193E64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В широком смысле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компоненты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соответствуют разделам фитосанитарных сертификатов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Наименование продукции и заявленное количество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Ботаническое название растений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», как указано в определении.</a:t>
          </a:r>
        </a:p>
      </dgm:t>
    </dgm:pt>
    <dgm:pt modelId="{D1BE61E0-A98F-481E-BB38-072EDA4CAFCE}" type="parTrans" cxnId="{C289065F-4B8A-4ABC-9547-38F5A9815BBB}">
      <dgm:prSet/>
      <dgm:spPr/>
      <dgm:t>
        <a:bodyPr/>
        <a:lstStyle/>
        <a:p>
          <a:endParaRPr lang="en-US"/>
        </a:p>
      </dgm:t>
    </dgm:pt>
    <dgm:pt modelId="{7802A90C-71FB-41FC-9AA2-BC75FDD75069}" type="sibTrans" cxnId="{C289065F-4B8A-4ABC-9547-38F5A9815BBB}">
      <dgm:prSet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>
        <a:solidFill>
          <a:srgbClr val="46DE54"/>
        </a:solidFill>
        <a:ln>
          <a:solidFill>
            <a:srgbClr val="F6C233"/>
          </a:solidFill>
        </a:ln>
      </dgm:spPr>
      <dgm:t>
        <a:bodyPr/>
        <a:lstStyle/>
        <a:p>
          <a:pPr algn="l">
            <a:spcAft>
              <a:spcPts val="588"/>
            </a:spcAft>
          </a:pPr>
          <a:r>
            <a: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Идентичность</a:t>
          </a:r>
          <a:r>
            <a:rPr lang="ru-RU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груза</a:t>
          </a:r>
          <a:r>
            <a:rPr lang="ru-RU" sz="1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</a:p>
        <a:p>
          <a:pPr algn="l">
            <a:spcAft>
              <a:spcPts val="588"/>
            </a:spcAft>
          </a:pPr>
          <a:r>
            <a:rPr lang="ru-RU" sz="1400" dirty="0">
              <a:solidFill>
                <a:schemeClr val="tx1"/>
              </a:solidFill>
            </a:rPr>
            <a:t>«Компоненты </a:t>
          </a:r>
          <a:r>
            <a:rPr lang="ru-RU" sz="1400" b="1" dirty="0">
              <a:solidFill>
                <a:schemeClr val="tx1"/>
              </a:solidFill>
            </a:rPr>
            <a:t>груза</a:t>
          </a:r>
          <a:r>
            <a:rPr lang="ru-RU" sz="1400" dirty="0">
              <a:solidFill>
                <a:schemeClr val="tx1"/>
              </a:solidFill>
            </a:rPr>
            <a:t>, указанные в </a:t>
          </a:r>
          <a:r>
            <a:rPr lang="ru-RU" sz="1400" b="1" dirty="0">
              <a:solidFill>
                <a:schemeClr val="tx1"/>
              </a:solidFill>
            </a:rPr>
            <a:t>фитосанитарном сертификате</a:t>
          </a:r>
          <a:r>
            <a:rPr lang="ru-RU" sz="1400" dirty="0">
              <a:solidFill>
                <a:schemeClr val="tx1"/>
              </a:solidFill>
            </a:rPr>
            <a:t> и описанные в разделах </a:t>
          </a:r>
          <a:r>
            <a:rPr lang="ru-RU" sz="1400" dirty="0" smtClean="0">
              <a:solidFill>
                <a:schemeClr val="tx1"/>
              </a:solidFill>
            </a:rPr>
            <a:t>«наименование </a:t>
          </a:r>
          <a:r>
            <a:rPr lang="ru-RU" sz="1400" dirty="0">
              <a:solidFill>
                <a:schemeClr val="tx1"/>
              </a:solidFill>
            </a:rPr>
            <a:t>продукции и заявленное </a:t>
          </a:r>
          <a:r>
            <a:rPr lang="ru-RU" sz="1400" dirty="0" smtClean="0">
              <a:solidFill>
                <a:schemeClr val="tx1"/>
              </a:solidFill>
            </a:rPr>
            <a:t>количество», «ботаническое </a:t>
          </a:r>
          <a:r>
            <a:rPr lang="ru-RU" sz="1400" dirty="0">
              <a:solidFill>
                <a:schemeClr val="tx1"/>
              </a:solidFill>
            </a:rPr>
            <a:t>название </a:t>
          </a:r>
          <a:r>
            <a:rPr lang="ru-RU" sz="1400" b="1" dirty="0" smtClean="0">
              <a:solidFill>
                <a:schemeClr val="tx1"/>
              </a:solidFill>
            </a:rPr>
            <a:t>растений» </a:t>
          </a:r>
          <a:r>
            <a:rPr lang="ru-RU" sz="1400" dirty="0" smtClean="0">
              <a:solidFill>
                <a:schemeClr val="tx1"/>
              </a:solidFill>
            </a:rPr>
            <a:t>и «место происхождения»</a:t>
          </a:r>
          <a:endParaRPr lang="ru-RU" sz="1400" dirty="0">
            <a:solidFill>
              <a:schemeClr val="tx1"/>
            </a:solidFill>
          </a:endParaRPr>
        </a:p>
        <a:p>
          <a:pPr algn="l"/>
          <a:endParaRPr lang="en-US" sz="1400" dirty="0">
            <a:solidFill>
              <a:schemeClr val="tx1"/>
            </a:solidFill>
            <a:effectLst/>
            <a:latin typeface="Arial" panose="020B0604020202020204"/>
            <a:ea typeface="+mn-ea"/>
            <a:cs typeface="Arial" panose="020B0604020202020204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122DAB36-5387-4A5D-BCAA-B2CB2C02D155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Происхождение груза также является важной частью идентичности груза и соответствует разделу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Место происхождения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фитосанитарных сертификатах, как это выражено в определении и объяснено в МСФМ 12 (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Фитосанитарные сертификаты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).</a:t>
          </a:r>
        </a:p>
      </dgm:t>
    </dgm:pt>
    <dgm:pt modelId="{A104601C-C347-41F0-8EBE-C688048E2A9B}" type="parTrans" cxnId="{014C2DCE-4D77-484F-99E8-2241B85FD83E}">
      <dgm:prSet/>
      <dgm:spPr/>
      <dgm:t>
        <a:bodyPr/>
        <a:lstStyle/>
        <a:p>
          <a:endParaRPr lang="fr-FR"/>
        </a:p>
      </dgm:t>
    </dgm:pt>
    <dgm:pt modelId="{1F5D9971-9CF0-47A7-AEBD-91A5C9580C37}" type="sibTrans" cxnId="{014C2DCE-4D77-484F-99E8-2241B85FD83E}">
      <dgm:prSet/>
      <dgm:spPr/>
      <dgm:t>
        <a:bodyPr/>
        <a:lstStyle/>
        <a:p>
          <a:endParaRPr lang="fr-FR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 custLinFactNeighborX="0" custLinFactNeighborY="-294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X="99624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289065F-4B8A-4ABC-9547-38F5A9815BBB}" srcId="{3353E323-CB19-43FF-8D69-18AB74F7A767}" destId="{DB097ACE-C377-4A09-8D3A-F616BC193E64}" srcOrd="2" destOrd="0" parTransId="{D1BE61E0-A98F-481E-BB38-072EDA4CAFCE}" sibTransId="{7802A90C-71FB-41FC-9AA2-BC75FDD75069}"/>
    <dgm:cxn modelId="{11F5CF1E-C042-4F66-B77B-70F5A493A8BE}" srcId="{3353E323-CB19-43FF-8D69-18AB74F7A767}" destId="{E5FCF360-F033-4285-A5CA-98DE525AEAA1}" srcOrd="1" destOrd="0" parTransId="{12F8C3F4-6AAE-4F5B-9462-6F639F63D9BE}" sibTransId="{E7505D44-C044-4B4D-93C5-0C4A0EA7F6A0}"/>
    <dgm:cxn modelId="{1900ACFF-68C7-4960-8D77-444A1FB2B069}" type="presOf" srcId="{122DAB36-5387-4A5D-BCAA-B2CB2C02D155}" destId="{43050ECD-A3E9-4C47-8FE6-BEA6034E9946}" srcOrd="0" destOrd="3" presId="urn:microsoft.com/office/officeart/2005/8/layout/hList1"/>
    <dgm:cxn modelId="{61F0FF2F-763D-4925-9335-FDD15B5F4CFB}" type="presOf" srcId="{DB097ACE-C377-4A09-8D3A-F616BC193E64}" destId="{43050ECD-A3E9-4C47-8FE6-BEA6034E9946}" srcOrd="0" destOrd="2" presId="urn:microsoft.com/office/officeart/2005/8/layout/hList1"/>
    <dgm:cxn modelId="{52B57933-0E0D-4542-825D-C30016D42060}" type="presOf" srcId="{E5FCF360-F033-4285-A5CA-98DE525AEAA1}" destId="{43050ECD-A3E9-4C47-8FE6-BEA6034E9946}" srcOrd="0" destOrd="1" presId="urn:microsoft.com/office/officeart/2005/8/layout/hList1"/>
    <dgm:cxn modelId="{014C2DCE-4D77-484F-99E8-2241B85FD83E}" srcId="{3353E323-CB19-43FF-8D69-18AB74F7A767}" destId="{122DAB36-5387-4A5D-BCAA-B2CB2C02D155}" srcOrd="3" destOrd="0" parTransId="{A104601C-C347-41F0-8EBE-C688048E2A9B}" sibTransId="{1F5D9971-9CF0-47A7-AEBD-91A5C9580C37}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2C6EAE68-11AB-4F9D-BD8F-A4E1DD24F7B4}" type="presOf" srcId="{299F6A74-8351-4A4F-B386-3986EE36DA80}" destId="{43050ECD-A3E9-4C47-8FE6-BEA6034E9946}" srcOrd="0" destOrd="0" presId="urn:microsoft.com/office/officeart/2005/8/layout/hList1"/>
    <dgm:cxn modelId="{1EF587B5-5CA9-4910-B0A3-3B0B99B35D66}" srcId="{3353E323-CB19-43FF-8D69-18AB74F7A767}" destId="{299F6A74-8351-4A4F-B386-3986EE36DA80}" srcOrd="0" destOrd="0" parTransId="{EF6E2C6E-723C-4874-8599-553030CD9EE4}" sibTransId="{326C360D-FFBB-445D-AEC9-622DD3A1709B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Целостность</a:t>
          </a:r>
          <a:r>
            <a: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груза</a:t>
          </a:r>
          <a:r>
            <a: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algn="l"/>
          <a:r>
            <a:rPr lang="ru-RU" sz="1400" dirty="0"/>
            <a:t>«</a:t>
          </a:r>
          <a:r>
            <a:rPr lang="ru-RU" sz="1400" strike="sngStrike" dirty="0"/>
            <a:t>Состав</a:t>
          </a:r>
          <a:r>
            <a:rPr lang="ru-RU" sz="1400" dirty="0"/>
            <a:t> </a:t>
          </a:r>
          <a:r>
            <a:rPr lang="ru-RU" sz="1400" u="sng" dirty="0"/>
            <a:t>Состояние</a:t>
          </a:r>
          <a:r>
            <a:rPr lang="ru-RU" sz="1400" dirty="0"/>
            <a:t> </a:t>
          </a:r>
          <a:r>
            <a:rPr lang="ru-RU" sz="1400" b="1" dirty="0"/>
            <a:t>груза, </a:t>
          </a:r>
          <a:r>
            <a:rPr lang="ru-RU" sz="1400" u="sng" dirty="0"/>
            <a:t>когда его </a:t>
          </a:r>
          <a:r>
            <a:rPr lang="ru-RU" sz="1400" b="1" u="sng" dirty="0"/>
            <a:t>идентичность</a:t>
          </a:r>
          <a:r>
            <a:rPr lang="ru-RU" sz="1400" u="sng" dirty="0"/>
            <a:t> неизменна и все пломбы или </a:t>
          </a:r>
          <a:r>
            <a:rPr lang="ru-RU" sz="1400" b="1" u="sng" dirty="0"/>
            <a:t>упаковка</a:t>
          </a:r>
          <a:r>
            <a:rPr lang="ru-RU" sz="1400" u="sng" dirty="0"/>
            <a:t> не </a:t>
          </a:r>
          <a:r>
            <a:rPr lang="ru-RU" sz="1400" u="sng" dirty="0" smtClean="0"/>
            <a:t>повреждены</a:t>
          </a:r>
          <a:r>
            <a:rPr lang="ru-RU" sz="1400" strike="sngStrike" dirty="0" smtClean="0"/>
            <a:t>,в соответствии с описанием, данным в </a:t>
          </a:r>
          <a:r>
            <a:rPr lang="ru-RU" sz="1400" b="1" strike="sngStrike" dirty="0" smtClean="0"/>
            <a:t>фитосанитарном сертификате </a:t>
          </a:r>
          <a:r>
            <a:rPr lang="ru-RU" sz="1400" strike="sngStrike" dirty="0" smtClean="0"/>
            <a:t>или другом </a:t>
          </a:r>
          <a:r>
            <a:rPr lang="ru-RU" sz="1400" b="1" strike="sngStrike" dirty="0" smtClean="0"/>
            <a:t>официально</a:t>
          </a:r>
          <a:r>
            <a:rPr lang="ru-RU" sz="1400" strike="sngStrike" dirty="0" smtClean="0"/>
            <a:t> признанном документе, поддерживаемый без потерь, добавлений или замен</a:t>
          </a:r>
          <a:r>
            <a:rPr lang="ru-RU" sz="1400" strike="noStrik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  <a:endParaRPr lang="ru-RU" sz="1400" strike="noStrik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Ссылаясь на предложенное определение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идентичности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связь между этими двумя понятиями проясняется, а определение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целостности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упрощается.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3F272F52-B6E6-474A-A907-206CEF68C2E7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Формулировка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его идентичность неизменна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сильнее подчеркивает основную фитосанитарную проблему, а именно: что те образцы растений, растительной продукции или других изделий (т. е. 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компоненты из конкретного места происхождения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),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которые подлежат импорту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, являются именно теми, которые были сертифицированы.</a:t>
          </a:r>
        </a:p>
      </dgm:t>
    </dgm:pt>
    <dgm:pt modelId="{020AEC4E-B03C-4271-8794-58CA19022AAB}" type="parTrans" cxnId="{4BCD56A5-A2BE-4B28-BE72-F27E9DEE155A}">
      <dgm:prSet/>
      <dgm:spPr/>
      <dgm:t>
        <a:bodyPr/>
        <a:lstStyle/>
        <a:p>
          <a:endParaRPr lang="fr-FR"/>
        </a:p>
      </dgm:t>
    </dgm:pt>
    <dgm:pt modelId="{216E1BE5-2B57-4BAE-82DF-DE7110AAD8E9}" type="sibTrans" cxnId="{4BCD56A5-A2BE-4B28-BE72-F27E9DEE155A}">
      <dgm:prSet/>
      <dgm:spPr/>
      <dgm:t>
        <a:bodyPr/>
        <a:lstStyle/>
        <a:p>
          <a:endParaRPr lang="fr-FR"/>
        </a:p>
      </dgm:t>
    </dgm:pt>
    <dgm:pt modelId="{4ED7D8B6-E89D-4D26-8179-8D329C298DF7}">
      <dgm:prSet custT="1"/>
      <dgm:spPr/>
      <dgm:t>
        <a:bodyPr/>
        <a:lstStyle/>
        <a:p>
          <a:r>
            <a:rPr lang="ru-RU" sz="1200">
              <a:solidFill>
                <a:schemeClr val="tx1"/>
              </a:solidFill>
              <a:latin typeface="+mn-lt"/>
              <a:ea typeface="+mn-ea"/>
              <a:cs typeface="+mn-cs"/>
            </a:rPr>
            <a:t>Учет того, что «</a:t>
          </a:r>
          <a:r>
            <a:rPr lang="ru-RU" sz="1200" i="1">
              <a:solidFill>
                <a:schemeClr val="tx1"/>
              </a:solidFill>
              <a:latin typeface="+mn-lt"/>
              <a:ea typeface="+mn-ea"/>
              <a:cs typeface="+mn-cs"/>
            </a:rPr>
            <a:t>все пломбы или упаковка не повреждены</a:t>
          </a:r>
          <a:r>
            <a:rPr lang="ru-RU" sz="1200">
              <a:solidFill>
                <a:schemeClr val="tx1"/>
              </a:solidFill>
              <a:latin typeface="+mn-lt"/>
              <a:ea typeface="+mn-ea"/>
              <a:cs typeface="+mn-cs"/>
            </a:rPr>
            <a:t>», считается важным элементом целостности и поэтому добавлен в определение.</a:t>
          </a:r>
        </a:p>
      </dgm:t>
    </dgm:pt>
    <dgm:pt modelId="{BFBB1473-E248-433A-B6A4-49F9636CC091}" type="parTrans" cxnId="{C684E978-072D-499A-AF0A-2FEB114D5A5D}">
      <dgm:prSet/>
      <dgm:spPr/>
      <dgm:t>
        <a:bodyPr/>
        <a:lstStyle/>
        <a:p>
          <a:endParaRPr lang="fr-FR"/>
        </a:p>
      </dgm:t>
    </dgm:pt>
    <dgm:pt modelId="{131C2C30-F854-4C93-9526-47694E30400D}" type="sibTrans" cxnId="{C684E978-072D-499A-AF0A-2FEB114D5A5D}">
      <dgm:prSet/>
      <dgm:spPr/>
      <dgm:t>
        <a:bodyPr/>
        <a:lstStyle/>
        <a:p>
          <a:endParaRPr lang="fr-FR"/>
        </a:p>
      </dgm:t>
    </dgm:pt>
    <dgm:pt modelId="{DBA2F345-9A87-43B6-8985-D6A39835DF93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Вводная формулировка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состояние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добавлена, чтобы подчеркнуть, что целостность — это (желательное) состояние груза, а не действие по отношению к грузу.</a:t>
          </a:r>
        </a:p>
      </dgm:t>
    </dgm:pt>
    <dgm:pt modelId="{F6735749-9A0D-47D4-9342-EA7301843D10}" type="parTrans" cxnId="{44CD450D-9A60-4996-B4FA-8C72D26CD2E1}">
      <dgm:prSet/>
      <dgm:spPr/>
      <dgm:t>
        <a:bodyPr/>
        <a:lstStyle/>
        <a:p>
          <a:endParaRPr lang="fr-FR"/>
        </a:p>
      </dgm:t>
    </dgm:pt>
    <dgm:pt modelId="{56C9FE5C-7C62-4B92-BB18-FE3F707D3002}" type="sibTrans" cxnId="{44CD450D-9A60-4996-B4FA-8C72D26CD2E1}">
      <dgm:prSet/>
      <dgm:spPr/>
      <dgm:t>
        <a:bodyPr/>
        <a:lstStyle/>
        <a:p>
          <a:endParaRPr lang="fr-FR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0000" custLinFactNeighborX="281" custLinFactNeighborY="1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4BA647F6-77CF-498F-8CA2-BA06BDDBB02C}" type="presOf" srcId="{3F272F52-B6E6-474A-A907-206CEF68C2E7}" destId="{43050ECD-A3E9-4C47-8FE6-BEA6034E9946}" srcOrd="0" destOrd="1" presId="urn:microsoft.com/office/officeart/2005/8/layout/hList1"/>
    <dgm:cxn modelId="{44CD450D-9A60-4996-B4FA-8C72D26CD2E1}" srcId="{3353E323-CB19-43FF-8D69-18AB74F7A767}" destId="{DBA2F345-9A87-43B6-8985-D6A39835DF93}" srcOrd="3" destOrd="0" parTransId="{F6735749-9A0D-47D4-9342-EA7301843D10}" sibTransId="{56C9FE5C-7C62-4B92-BB18-FE3F707D3002}"/>
    <dgm:cxn modelId="{B37492CB-F131-46A3-A6D0-E919CD73297D}" type="presOf" srcId="{DBA2F345-9A87-43B6-8985-D6A39835DF93}" destId="{43050ECD-A3E9-4C47-8FE6-BEA6034E9946}" srcOrd="0" destOrd="3" presId="urn:microsoft.com/office/officeart/2005/8/layout/hList1"/>
    <dgm:cxn modelId="{4BCD56A5-A2BE-4B28-BE72-F27E9DEE155A}" srcId="{3353E323-CB19-43FF-8D69-18AB74F7A767}" destId="{3F272F52-B6E6-474A-A907-206CEF68C2E7}" srcOrd="1" destOrd="0" parTransId="{020AEC4E-B03C-4271-8794-58CA19022AAB}" sibTransId="{216E1BE5-2B57-4BAE-82DF-DE7110AAD8E9}"/>
    <dgm:cxn modelId="{C684E978-072D-499A-AF0A-2FEB114D5A5D}" srcId="{3353E323-CB19-43FF-8D69-18AB74F7A767}" destId="{4ED7D8B6-E89D-4D26-8179-8D329C298DF7}" srcOrd="2" destOrd="0" parTransId="{BFBB1473-E248-433A-B6A4-49F9636CC091}" sibTransId="{131C2C30-F854-4C93-9526-47694E30400D}"/>
    <dgm:cxn modelId="{C5B7D04B-7293-4249-A01C-C77A12BF82A7}" type="presOf" srcId="{4ED7D8B6-E89D-4D26-8179-8D329C298DF7}" destId="{43050ECD-A3E9-4C47-8FE6-BEA6034E9946}" srcOrd="0" destOrd="2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Фитосанитарная безопасность</a:t>
          </a:r>
          <a:r>
            <a: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груза</a:t>
          </a:r>
          <a:r>
            <a: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algn="l"/>
          <a:r>
            <a: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400" strike="sngStrik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Поддержание</a:t>
          </a:r>
          <a:r>
            <a:rPr lang="ru-RU" sz="1400" strike="sngStrike" dirty="0" smtClean="0"/>
            <a:t> </a:t>
          </a:r>
          <a:r>
            <a:rPr lang="ru-RU" sz="1400" b="1" strike="sngStrike" dirty="0"/>
            <a:t>целостности</a:t>
          </a:r>
          <a:r>
            <a:rPr lang="ru-RU" sz="1400" b="1" strike="noStrike" dirty="0"/>
            <a:t> </a:t>
          </a:r>
          <a:r>
            <a:rPr lang="ru-RU" sz="1400" u="sng" dirty="0"/>
            <a:t>Состояние</a:t>
          </a:r>
          <a:r>
            <a:rPr lang="ru-RU" sz="1400" dirty="0"/>
            <a:t> </a:t>
          </a:r>
          <a:r>
            <a:rPr lang="ru-RU" sz="1400" b="1" dirty="0"/>
            <a:t>груза, </a:t>
          </a:r>
          <a:r>
            <a:rPr lang="ru-RU" sz="1400" u="sng" dirty="0"/>
            <a:t>когда его </a:t>
          </a:r>
          <a:r>
            <a:rPr lang="ru-RU" sz="1400" b="1" u="sng" dirty="0"/>
            <a:t>целостность</a:t>
          </a:r>
          <a:r>
            <a:rPr lang="ru-RU" sz="1400" u="sng" dirty="0"/>
            <a:t> была обеспечена</a:t>
          </a:r>
          <a:r>
            <a:rPr lang="ru-RU" sz="1400" dirty="0"/>
            <a:t>, </a:t>
          </a:r>
          <a:r>
            <a:rPr lang="ru-RU" sz="1400" dirty="0" smtClean="0"/>
            <a:t>а </a:t>
          </a:r>
          <a:r>
            <a:rPr lang="ru-RU" sz="1400" strike="sngStrike" dirty="0" smtClean="0"/>
            <a:t>предотвращение его заражения и засорения</a:t>
          </a:r>
          <a:r>
            <a:rPr lang="ru-RU" sz="1400" strike="noStrike" dirty="0" smtClean="0"/>
            <a:t> </a:t>
          </a:r>
          <a:r>
            <a:rPr lang="ru-RU" sz="1400" dirty="0"/>
            <a:t>его </a:t>
          </a:r>
          <a:r>
            <a:rPr lang="ru-RU" sz="1400" b="1" dirty="0" smtClean="0"/>
            <a:t>заражение</a:t>
          </a:r>
          <a:r>
            <a:rPr lang="ru-RU" sz="1400" dirty="0" smtClean="0"/>
            <a:t> </a:t>
          </a:r>
          <a:r>
            <a:rPr lang="ru-RU" sz="1400" dirty="0"/>
            <a:t>и </a:t>
          </a:r>
          <a:r>
            <a:rPr lang="ru-RU" sz="1400" b="1" dirty="0" smtClean="0"/>
            <a:t>засорение</a:t>
          </a:r>
          <a:r>
            <a:rPr lang="ru-RU" sz="1400" dirty="0" smtClean="0"/>
            <a:t> </a:t>
          </a:r>
          <a:r>
            <a:rPr lang="ru-RU" sz="1400" b="1" dirty="0"/>
            <a:t>регулируемыми вредными организмами</a:t>
          </a:r>
          <a:r>
            <a:rPr lang="ru-RU" sz="1400" dirty="0"/>
            <a:t> </a:t>
          </a:r>
          <a:r>
            <a:rPr lang="ru-RU" sz="1400" u="sng" dirty="0"/>
            <a:t>были предотвращены</a:t>
          </a:r>
          <a:r>
            <a:rPr lang="ru-RU" sz="1400" dirty="0"/>
            <a:t> </a:t>
          </a:r>
          <a:r>
            <a:rPr lang="ru-RU" sz="1400" dirty="0" smtClean="0"/>
            <a:t>путем применения </a:t>
          </a:r>
          <a:r>
            <a:rPr lang="ru-RU" sz="1400" strike="sngStrike" dirty="0" smtClean="0"/>
            <a:t>подходящих</a:t>
          </a:r>
          <a:r>
            <a:rPr lang="ru-RU" sz="1400" dirty="0" smtClean="0"/>
            <a:t> </a:t>
          </a:r>
          <a:r>
            <a:rPr lang="ru-RU" sz="1400" b="1" dirty="0"/>
            <a:t>фитосанитарных мер</a:t>
          </a:r>
          <a:r>
            <a:rPr lang="ru-RU" sz="1400" strike="noStrik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  <a:endParaRPr lang="ru-RU" sz="1400" strike="noStrik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4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Поддержание целостности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 было заменено на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Состояние… когда… целостность была обеспечена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», чтобы правильно отразить, что фитосанитарная безопасность — это состояние, а не действие.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4ED7D8B6-E89D-4D26-8179-8D329C298DF7}">
      <dgm:prSet custT="1"/>
      <dgm:spPr/>
      <dgm:t>
        <a:bodyPr/>
        <a:lstStyle/>
        <a:p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Слово </a:t>
          </a:r>
          <a:r>
            <a:rPr lang="ru-RU" sz="14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4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подходящих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», определяющее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фитосанитарных мер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первоначальном определении, считается ненужным и неуместным для определения и поэтому удалено.</a:t>
          </a:r>
        </a:p>
      </dgm:t>
    </dgm:pt>
    <dgm:pt modelId="{BFBB1473-E248-433A-B6A4-49F9636CC091}" type="parTrans" cxnId="{C684E978-072D-499A-AF0A-2FEB114D5A5D}">
      <dgm:prSet/>
      <dgm:spPr/>
      <dgm:t>
        <a:bodyPr/>
        <a:lstStyle/>
        <a:p>
          <a:endParaRPr lang="fr-FR"/>
        </a:p>
      </dgm:t>
    </dgm:pt>
    <dgm:pt modelId="{131C2C30-F854-4C93-9526-47694E30400D}" type="sibTrans" cxnId="{C684E978-072D-499A-AF0A-2FEB114D5A5D}">
      <dgm:prSet/>
      <dgm:spPr/>
      <dgm:t>
        <a:bodyPr/>
        <a:lstStyle/>
        <a:p>
          <a:endParaRPr lang="fr-FR"/>
        </a:p>
      </dgm:t>
    </dgm:pt>
    <dgm:pt modelId="{FEB7D976-E6F0-45D0-AA31-7D1286CA166C}">
      <dgm:prSet custT="1"/>
      <dgm:spPr/>
      <dgm:t>
        <a:bodyPr/>
        <a:lstStyle/>
        <a:p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Аналогично,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предотвращение его заражения и засорения…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 было заменено на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заражение и засорение… </a:t>
          </a:r>
          <a:r>
            <a:rPr lang="ru-RU" sz="14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были предотвращены</a:t>
          </a:r>
          <a:r>
            <a:rPr lang="ru-RU" sz="14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  <a:endParaRPr lang="ru-RU" sz="14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22F2D257-53C2-4F76-BD8E-9E4527C29BE0}" type="parTrans" cxnId="{899F9AE3-999B-411E-835C-75E03EC80B83}">
      <dgm:prSet/>
      <dgm:spPr/>
    </dgm:pt>
    <dgm:pt modelId="{9051539C-6DBF-495C-8EB1-BD7DF7D91093}" type="sibTrans" cxnId="{899F9AE3-999B-411E-835C-75E03EC80B83}">
      <dgm:prSet/>
      <dgm:spPr/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0000" custLinFactNeighborX="281" custLinFactNeighborY="1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684E978-072D-499A-AF0A-2FEB114D5A5D}" srcId="{3353E323-CB19-43FF-8D69-18AB74F7A767}" destId="{4ED7D8B6-E89D-4D26-8179-8D329C298DF7}" srcOrd="2" destOrd="0" parTransId="{BFBB1473-E248-433A-B6A4-49F9636CC091}" sibTransId="{131C2C30-F854-4C93-9526-47694E30400D}"/>
    <dgm:cxn modelId="{C5B7D04B-7293-4249-A01C-C77A12BF82A7}" type="presOf" srcId="{4ED7D8B6-E89D-4D26-8179-8D329C298DF7}" destId="{43050ECD-A3E9-4C47-8FE6-BEA6034E9946}" srcOrd="0" destOrd="2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8E27CCB8-0143-4223-B3EF-B61978E936C7}" type="presOf" srcId="{FEB7D976-E6F0-45D0-AA31-7D1286CA166C}" destId="{43050ECD-A3E9-4C47-8FE6-BEA6034E9946}" srcOrd="0" destOrd="1" presId="urn:microsoft.com/office/officeart/2005/8/layout/hList1"/>
    <dgm:cxn modelId="{899F9AE3-999B-411E-835C-75E03EC80B83}" srcId="{3353E323-CB19-43FF-8D69-18AB74F7A767}" destId="{FEB7D976-E6F0-45D0-AA31-7D1286CA166C}" srcOrd="1" destOrd="0" parTransId="{22F2D257-53C2-4F76-BD8E-9E4527C29BE0}" sibTransId="{9051539C-6DBF-495C-8EB1-BD7DF7D91093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9F6A74-8351-4A4F-B386-3986EE36DA80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В текущем определении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надзор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»,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обследование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мониторинг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относятся </a:t>
          </a:r>
          <a:r>
            <a:rPr lang="ru-RU" sz="11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к конкретным проверкам, 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а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другие процедуры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  — к общему надзору.</a:t>
          </a:r>
        </a:p>
      </dgm:t>
    </dgm:pt>
    <dgm:pt modelId="{EF6E2C6E-723C-4874-8599-553030CD9EE4}" type="parTrans" cxnId="{1EF587B5-5CA9-4910-B0A3-3B0B99B35D66}">
      <dgm:prSet/>
      <dgm:spPr/>
      <dgm:t>
        <a:bodyPr/>
        <a:lstStyle/>
        <a:p>
          <a:endParaRPr lang="en-US"/>
        </a:p>
      </dgm:t>
    </dgm:pt>
    <dgm:pt modelId="{326C360D-FFBB-445D-AEC9-622DD3A1709B}" type="sibTrans" cxnId="{1EF587B5-5CA9-4910-B0A3-3B0B99B35D66}">
      <dgm:prSet/>
      <dgm:spPr/>
      <dgm:t>
        <a:bodyPr/>
        <a:lstStyle/>
        <a:p>
          <a:endParaRPr lang="en-US"/>
        </a:p>
      </dgm:t>
    </dgm:pt>
    <dgm:pt modelId="{DB097ACE-C377-4A09-8D3A-F616BC193E64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В предлагаемом определении говорится о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различных источниках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», а не о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процедурах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», что позволяет учитывать источники данных, которые не являются процедурами.</a:t>
          </a:r>
          <a:r>
            <a:rPr lang="ru-RU" sz="1100" i="0" dirty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Эти различные источники данных могут быть официальными или неофициальными, как объясняется в МСФМ 6 «Надзор».</a:t>
          </a:r>
        </a:p>
      </dgm:t>
    </dgm:pt>
    <dgm:pt modelId="{D1BE61E0-A98F-481E-BB38-072EDA4CAFCE}" type="parTrans" cxnId="{C289065F-4B8A-4ABC-9547-38F5A9815BBB}">
      <dgm:prSet/>
      <dgm:spPr/>
      <dgm:t>
        <a:bodyPr/>
        <a:lstStyle/>
        <a:p>
          <a:endParaRPr lang="en-US"/>
        </a:p>
      </dgm:t>
    </dgm:pt>
    <dgm:pt modelId="{7802A90C-71FB-41FC-9AA2-BC75FDD75069}" type="sibTrans" cxnId="{C289065F-4B8A-4ABC-9547-38F5A9815BBB}">
      <dgm:prSet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>
        <a:solidFill>
          <a:srgbClr val="46DE54"/>
        </a:solidFill>
        <a:ln>
          <a:solidFill>
            <a:srgbClr val="F6C233"/>
          </a:solidFill>
        </a:ln>
      </dgm:spPr>
      <dgm:t>
        <a:bodyPr/>
        <a:lstStyle/>
        <a:p>
          <a:pPr algn="l">
            <a:spcAft>
              <a:spcPts val="588"/>
            </a:spcAft>
          </a:pPr>
          <a:r>
            <a: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Общий надзор:</a:t>
          </a:r>
        </a:p>
        <a:p>
          <a:pPr algn="l">
            <a:spcAft>
              <a:spcPts val="588"/>
            </a:spcAft>
          </a:pPr>
          <a:r>
            <a:rPr lang="ru-RU" sz="1300" dirty="0">
              <a:solidFill>
                <a:schemeClr val="tx1"/>
              </a:solidFill>
            </a:rPr>
            <a:t>«</a:t>
          </a:r>
          <a:r>
            <a:rPr lang="ru-RU" sz="1300" b="1" dirty="0">
              <a:solidFill>
                <a:schemeClr val="tx1"/>
              </a:solidFill>
            </a:rPr>
            <a:t>Официальный</a:t>
          </a:r>
          <a:r>
            <a:rPr lang="ru-RU" sz="1300" dirty="0">
              <a:solidFill>
                <a:schemeClr val="tx1"/>
              </a:solidFill>
            </a:rPr>
            <a:t> процесс, в ходе которого данные о </a:t>
          </a:r>
          <a:r>
            <a:rPr lang="ru-RU" sz="1300" b="1" dirty="0">
              <a:solidFill>
                <a:schemeClr val="tx1"/>
              </a:solidFill>
            </a:rPr>
            <a:t>вредных организмах</a:t>
          </a:r>
          <a:r>
            <a:rPr lang="ru-RU" sz="1300" dirty="0">
              <a:solidFill>
                <a:schemeClr val="tx1"/>
              </a:solidFill>
            </a:rPr>
            <a:t> в какой-либо </a:t>
          </a:r>
          <a:r>
            <a:rPr lang="ru-RU" sz="1300" b="1" dirty="0">
              <a:solidFill>
                <a:schemeClr val="tx1"/>
              </a:solidFill>
            </a:rPr>
            <a:t>области</a:t>
          </a:r>
          <a:r>
            <a:rPr lang="ru-RU" sz="1300" dirty="0">
              <a:solidFill>
                <a:schemeClr val="tx1"/>
              </a:solidFill>
            </a:rPr>
            <a:t> собираются из различных источников, кроме </a:t>
          </a:r>
          <a:r>
            <a:rPr lang="ru-RU" sz="1300" b="1" dirty="0" smtClean="0">
              <a:solidFill>
                <a:schemeClr val="tx1"/>
              </a:solidFill>
            </a:rPr>
            <a:t>обследований</a:t>
          </a:r>
          <a:r>
            <a:rPr lang="ru-RU" sz="1300" b="1" dirty="0">
              <a:solidFill>
                <a:schemeClr val="tx1"/>
              </a:solidFill>
            </a:rPr>
            <a:t>, </a:t>
          </a:r>
          <a:r>
            <a:rPr lang="ru-RU" sz="1300" dirty="0">
              <a:solidFill>
                <a:schemeClr val="tx1"/>
              </a:solidFill>
            </a:rPr>
            <a:t>анализируются и проверяются</a:t>
          </a:r>
          <a:r>
            <a:rPr lang="ru-RU" sz="1300" dirty="0" smtClean="0">
              <a:solidFill>
                <a:schemeClr val="tx1"/>
              </a:solidFill>
            </a:rPr>
            <a:t>»</a:t>
          </a:r>
          <a:endParaRPr lang="ru-RU" sz="1300" dirty="0">
            <a:solidFill>
              <a:schemeClr val="tx1"/>
            </a:solidFill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30D9FD18-181A-406A-A586-DA19CB141490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endParaRPr lang="en-US" altLang="ja-JP" sz="1100" dirty="0"/>
        </a:p>
      </dgm:t>
    </dgm:pt>
    <dgm:pt modelId="{B383B37D-A6B4-4ED0-A33D-D2414B187B1D}" type="parTrans" cxnId="{8A0D8E5B-F1DA-4731-92FD-92A230826348}">
      <dgm:prSet/>
      <dgm:spPr/>
      <dgm:t>
        <a:bodyPr/>
        <a:lstStyle/>
        <a:p>
          <a:endParaRPr lang="fr-FR"/>
        </a:p>
      </dgm:t>
    </dgm:pt>
    <dgm:pt modelId="{70856E5A-C1D1-44C4-B24A-AF1548761CCE}" type="sibTrans" cxnId="{8A0D8E5B-F1DA-4731-92FD-92A230826348}">
      <dgm:prSet/>
      <dgm:spPr/>
      <dgm:t>
        <a:bodyPr/>
        <a:lstStyle/>
        <a:p>
          <a:endParaRPr lang="fr-FR"/>
        </a:p>
      </dgm:t>
    </dgm:pt>
    <dgm:pt modelId="{0CAB1CF7-3C0E-41EE-B30D-8D624881A024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Что касается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данных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или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информации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», полученных в результате </a:t>
          </a:r>
          <a:r>
            <a:rPr lang="ru-RU" sz="11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надзора, 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то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данные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относятся к необработанному собранному материалу, который после анализа и проверки становится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информацией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». Поэтому слово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данные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уместно в контексте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общего надзора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gm:t>
    </dgm:pt>
    <dgm:pt modelId="{B611F8D7-4213-43A1-BC48-1A8EB6F52111}" type="parTrans" cxnId="{5471DAAF-03E2-4A1D-93DA-01734015134D}">
      <dgm:prSet/>
      <dgm:spPr/>
      <dgm:t>
        <a:bodyPr/>
        <a:lstStyle/>
        <a:p>
          <a:endParaRPr lang="fr-FR"/>
        </a:p>
      </dgm:t>
    </dgm:pt>
    <dgm:pt modelId="{515BC1EB-2C2C-43A4-91D3-9970AAD42781}" type="sibTrans" cxnId="{5471DAAF-03E2-4A1D-93DA-01734015134D}">
      <dgm:prSet/>
      <dgm:spPr/>
      <dgm:t>
        <a:bodyPr/>
        <a:lstStyle/>
        <a:p>
          <a:endParaRPr lang="fr-FR"/>
        </a:p>
      </dgm:t>
    </dgm:pt>
    <dgm:pt modelId="{9C680EBF-A4A0-44BE-A97C-87CCA6277305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Данные, полученные в результате общего надзора, не являются официальными, пока они не утверждены НОКЗР; поэтому процесс не заканчивается сбором данных, так как анализ и проверка также являются важными частями процесса, когда используются неофициальные источники данных.</a:t>
          </a:r>
        </a:p>
      </dgm:t>
    </dgm:pt>
    <dgm:pt modelId="{0C5C0864-072D-4DA4-A9BD-C81C1157A3CD}" type="parTrans" cxnId="{4680C1F8-DF94-4013-AB93-4E683E865BDB}">
      <dgm:prSet/>
      <dgm:spPr/>
      <dgm:t>
        <a:bodyPr/>
        <a:lstStyle/>
        <a:p>
          <a:endParaRPr lang="fr-FR"/>
        </a:p>
      </dgm:t>
    </dgm:pt>
    <dgm:pt modelId="{43410121-CCA1-4A65-B990-70231F583A66}" type="sibTrans" cxnId="{4680C1F8-DF94-4013-AB93-4E683E865BDB}">
      <dgm:prSet/>
      <dgm:spPr/>
      <dgm:t>
        <a:bodyPr/>
        <a:lstStyle/>
        <a:p>
          <a:endParaRPr lang="fr-FR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 custLinFactNeighborX="0" custLinFactNeighborY="-213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5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0D8E5B-F1DA-4731-92FD-92A230826348}" srcId="{3353E323-CB19-43FF-8D69-18AB74F7A767}" destId="{30D9FD18-181A-406A-A586-DA19CB141490}" srcOrd="4" destOrd="0" parTransId="{B383B37D-A6B4-4ED0-A33D-D2414B187B1D}" sibTransId="{70856E5A-C1D1-44C4-B24A-AF1548761CCE}"/>
    <dgm:cxn modelId="{1EF587B5-5CA9-4910-B0A3-3B0B99B35D66}" srcId="{3353E323-CB19-43FF-8D69-18AB74F7A767}" destId="{299F6A74-8351-4A4F-B386-3986EE36DA80}" srcOrd="0" destOrd="0" parTransId="{EF6E2C6E-723C-4874-8599-553030CD9EE4}" sibTransId="{326C360D-FFBB-445D-AEC9-622DD3A1709B}"/>
    <dgm:cxn modelId="{09C81BC9-631B-4EFA-8772-E3B9B112B3DE}" type="presOf" srcId="{9C680EBF-A4A0-44BE-A97C-87CCA6277305}" destId="{43050ECD-A3E9-4C47-8FE6-BEA6034E9946}" srcOrd="0" destOrd="3" presId="urn:microsoft.com/office/officeart/2005/8/layout/hList1"/>
    <dgm:cxn modelId="{2C6EAE68-11AB-4F9D-BD8F-A4E1DD24F7B4}" type="presOf" srcId="{299F6A74-8351-4A4F-B386-3986EE36DA80}" destId="{43050ECD-A3E9-4C47-8FE6-BEA6034E9946}" srcOrd="0" destOrd="0" presId="urn:microsoft.com/office/officeart/2005/8/layout/hList1"/>
    <dgm:cxn modelId="{58AE2335-694A-4948-975E-9C86EFAEF2FB}" type="presOf" srcId="{30D9FD18-181A-406A-A586-DA19CB141490}" destId="{43050ECD-A3E9-4C47-8FE6-BEA6034E9946}" srcOrd="0" destOrd="4" presId="urn:microsoft.com/office/officeart/2005/8/layout/hList1"/>
    <dgm:cxn modelId="{95EC5D18-B73E-420C-93F7-69795BFFE019}" type="presOf" srcId="{0CAB1CF7-3C0E-41EE-B30D-8D624881A024}" destId="{43050ECD-A3E9-4C47-8FE6-BEA6034E9946}" srcOrd="0" destOrd="2" presId="urn:microsoft.com/office/officeart/2005/8/layout/hList1"/>
    <dgm:cxn modelId="{61F0FF2F-763D-4925-9335-FDD15B5F4CFB}" type="presOf" srcId="{DB097ACE-C377-4A09-8D3A-F616BC193E64}" destId="{43050ECD-A3E9-4C47-8FE6-BEA6034E9946}" srcOrd="0" destOrd="1" presId="urn:microsoft.com/office/officeart/2005/8/layout/hList1"/>
    <dgm:cxn modelId="{C289065F-4B8A-4ABC-9547-38F5A9815BBB}" srcId="{3353E323-CB19-43FF-8D69-18AB74F7A767}" destId="{DB097ACE-C377-4A09-8D3A-F616BC193E64}" srcOrd="1" destOrd="0" parTransId="{D1BE61E0-A98F-481E-BB38-072EDA4CAFCE}" sibTransId="{7802A90C-71FB-41FC-9AA2-BC75FDD75069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4680C1F8-DF94-4013-AB93-4E683E865BDB}" srcId="{3353E323-CB19-43FF-8D69-18AB74F7A767}" destId="{9C680EBF-A4A0-44BE-A97C-87CCA6277305}" srcOrd="3" destOrd="0" parTransId="{0C5C0864-072D-4DA4-A9BD-C81C1157A3CD}" sibTransId="{43410121-CCA1-4A65-B990-70231F583A66}"/>
    <dgm:cxn modelId="{5471DAAF-03E2-4A1D-93DA-01734015134D}" srcId="{3353E323-CB19-43FF-8D69-18AB74F7A767}" destId="{0CAB1CF7-3C0E-41EE-B30D-8D624881A024}" srcOrd="2" destOrd="0" parTransId="{B611F8D7-4213-43A1-BC48-1A8EB6F52111}" sibTransId="{515BC1EB-2C2C-43A4-91D3-9970AAD42781}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9F6A74-8351-4A4F-B386-3986EE36DA80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Единственным различием между общим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надзором и конкретными проверками является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источник данных, поскольку оба типа надзора могут быть направлены на конкретных вредных организмов.</a:t>
          </a:r>
        </a:p>
      </dgm:t>
    </dgm:pt>
    <dgm:pt modelId="{EF6E2C6E-723C-4874-8599-553030CD9EE4}" type="parTrans" cxnId="{1EF587B5-5CA9-4910-B0A3-3B0B99B35D66}">
      <dgm:prSet/>
      <dgm:spPr/>
      <dgm:t>
        <a:bodyPr/>
        <a:lstStyle/>
        <a:p>
          <a:endParaRPr lang="en-US"/>
        </a:p>
      </dgm:t>
    </dgm:pt>
    <dgm:pt modelId="{326C360D-FFBB-445D-AEC9-622DD3A1709B}" type="sibTrans" cxnId="{1EF587B5-5CA9-4910-B0A3-3B0B99B35D66}">
      <dgm:prSet/>
      <dgm:spPr/>
      <dgm:t>
        <a:bodyPr/>
        <a:lstStyle/>
        <a:p>
          <a:endParaRPr lang="en-US"/>
        </a:p>
      </dgm:t>
    </dgm:pt>
    <dgm:pt modelId="{E5FCF360-F033-4285-A5CA-98DE525AEAA1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«Конкретные проверки» осуществляются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посредством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обследований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gm:t>
    </dgm:pt>
    <dgm:pt modelId="{12F8C3F4-6AAE-4F5B-9462-6F639F63D9BE}" type="parTrans" cxnId="{11F5CF1E-C042-4F66-B77B-70F5A493A8BE}">
      <dgm:prSet/>
      <dgm:spPr/>
      <dgm:t>
        <a:bodyPr/>
        <a:lstStyle/>
        <a:p>
          <a:endParaRPr lang="en-US"/>
        </a:p>
      </dgm:t>
    </dgm:pt>
    <dgm:pt modelId="{E7505D44-C044-4B4D-93C5-0C4A0EA7F6A0}" type="sibTrans" cxnId="{11F5CF1E-C042-4F66-B77B-70F5A493A8BE}">
      <dgm:prSet/>
      <dgm:spPr/>
      <dgm:t>
        <a:bodyPr/>
        <a:lstStyle/>
        <a:p>
          <a:endParaRPr lang="en-US"/>
        </a:p>
      </dgm:t>
    </dgm:pt>
    <dgm:pt modelId="{DB097ACE-C377-4A09-8D3A-F616BC193E64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Что касается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данных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или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информации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полученных в результате надзора, то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данные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относятся к необработанному собранному материалу, который после обработки становится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информацией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»; данные не являются официальными, пока они не утверждены НОКЗР. Поэтому слово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информация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уместно в контексте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«конкретных проверок».</a:t>
          </a:r>
          <a:endParaRPr lang="ru-RU" sz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D1BE61E0-A98F-481E-BB38-072EDA4CAFCE}" type="parTrans" cxnId="{C289065F-4B8A-4ABC-9547-38F5A9815BBB}">
      <dgm:prSet/>
      <dgm:spPr/>
      <dgm:t>
        <a:bodyPr/>
        <a:lstStyle/>
        <a:p>
          <a:endParaRPr lang="en-US"/>
        </a:p>
      </dgm:t>
    </dgm:pt>
    <dgm:pt modelId="{7802A90C-71FB-41FC-9AA2-BC75FDD75069}" type="sibTrans" cxnId="{C289065F-4B8A-4ABC-9547-38F5A9815BBB}">
      <dgm:prSet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>
        <a:solidFill>
          <a:srgbClr val="46DE54"/>
        </a:solidFill>
        <a:ln>
          <a:solidFill>
            <a:srgbClr val="F6C233"/>
          </a:solidFill>
        </a:ln>
      </dgm:spPr>
      <dgm:t>
        <a:bodyPr/>
        <a:lstStyle/>
        <a:p>
          <a:pPr algn="l">
            <a:spcAft>
              <a:spcPts val="588"/>
            </a:spcAft>
          </a:pPr>
          <a:r>
            <a:rPr lang="ru-RU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«Конкретные проверки»:</a:t>
          </a:r>
          <a:endParaRPr lang="ru-RU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>
            <a:spcAft>
              <a:spcPts val="588"/>
            </a:spcAft>
          </a:pPr>
          <a:r>
            <a:rPr lang="ru-RU" sz="1400" dirty="0">
              <a:solidFill>
                <a:schemeClr val="tx1"/>
              </a:solidFill>
            </a:rPr>
            <a:t>«</a:t>
          </a:r>
          <a:r>
            <a:rPr lang="ru-RU" sz="1400" b="1" dirty="0">
              <a:solidFill>
                <a:schemeClr val="tx1"/>
              </a:solidFill>
            </a:rPr>
            <a:t>Официальный</a:t>
          </a:r>
          <a:r>
            <a:rPr lang="ru-RU" sz="1400" dirty="0">
              <a:solidFill>
                <a:schemeClr val="tx1"/>
              </a:solidFill>
            </a:rPr>
            <a:t> процесс, в ходе которого информация о </a:t>
          </a:r>
          <a:r>
            <a:rPr lang="ru-RU" sz="1400" b="1" dirty="0">
              <a:solidFill>
                <a:schemeClr val="tx1"/>
              </a:solidFill>
            </a:rPr>
            <a:t>вредных организмах</a:t>
          </a:r>
          <a:r>
            <a:rPr lang="ru-RU" sz="1400" dirty="0">
              <a:solidFill>
                <a:schemeClr val="tx1"/>
              </a:solidFill>
            </a:rPr>
            <a:t> </a:t>
          </a:r>
          <a:r>
            <a:rPr lang="ru-RU" sz="1400" b="1" dirty="0" smtClean="0">
              <a:solidFill>
                <a:schemeClr val="tx1"/>
              </a:solidFill>
            </a:rPr>
            <a:t>в зоне </a:t>
          </a:r>
          <a:r>
            <a:rPr lang="ru-RU" sz="1400" dirty="0">
              <a:solidFill>
                <a:schemeClr val="tx1"/>
              </a:solidFill>
            </a:rPr>
            <a:t>получена путем проведения </a:t>
          </a:r>
          <a:r>
            <a:rPr lang="ru-RU" sz="1400" b="1" dirty="0" smtClean="0">
              <a:solidFill>
                <a:schemeClr val="tx1"/>
              </a:solidFill>
            </a:rPr>
            <a:t>обследования</a:t>
          </a:r>
          <a:r>
            <a:rPr lang="ru-RU" sz="1400" dirty="0" smtClean="0">
              <a:solidFill>
                <a:schemeClr val="tx1"/>
              </a:solidFill>
            </a:rPr>
            <a:t>».</a:t>
          </a:r>
          <a:endParaRPr lang="ru-RU" sz="1400" dirty="0">
            <a:solidFill>
              <a:schemeClr val="tx1"/>
            </a:solidFill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746CFE87-AF7D-49A4-9F77-13A3889C3285}">
      <dgm:prSet custT="1"/>
      <dgm:spPr>
        <a:solidFill>
          <a:srgbClr val="D4F5D6">
            <a:alpha val="90000"/>
          </a:srgbClr>
        </a:solidFill>
        <a:ln>
          <a:solidFill>
            <a:srgbClr val="FDF4DA">
              <a:alpha val="90000"/>
            </a:srgbClr>
          </a:solidFill>
        </a:ln>
      </dgm:spPr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Пересмотр МСФМ 6 «Надзор» привел к небольшому изменению значения общего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надзора и конкретных проверок: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 предыдущей версии МСФМ 6 упоминались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«направленные</a:t>
          </a:r>
          <a:r>
            <a:rPr lang="ru-RU" sz="12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обследования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вместо того, что теперь называется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«конкретными проверками».</a:t>
          </a:r>
          <a:endParaRPr lang="ru-RU" sz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98B4CD0C-0E50-463A-9AE6-249AB51FEF35}" type="parTrans" cxnId="{C6B63B0B-693E-45C2-83EF-07B5A87464BF}">
      <dgm:prSet/>
      <dgm:spPr/>
      <dgm:t>
        <a:bodyPr/>
        <a:lstStyle/>
        <a:p>
          <a:endParaRPr lang="ru-RU"/>
        </a:p>
      </dgm:t>
    </dgm:pt>
    <dgm:pt modelId="{F9095EED-0B50-4B3A-B0CC-662CE4255AC0}" type="sibTrans" cxnId="{C6B63B0B-693E-45C2-83EF-07B5A87464BF}">
      <dgm:prSet/>
      <dgm:spPr/>
      <dgm:t>
        <a:bodyPr/>
        <a:lstStyle/>
        <a:p>
          <a:endParaRPr lang="ru-RU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5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B37D69-0D7F-40B9-92B3-16AC8590CA73}" type="presOf" srcId="{746CFE87-AF7D-49A4-9F77-13A3889C3285}" destId="{43050ECD-A3E9-4C47-8FE6-BEA6034E9946}" srcOrd="0" destOrd="0" presId="urn:microsoft.com/office/officeart/2005/8/layout/h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289065F-4B8A-4ABC-9547-38F5A9815BBB}" srcId="{3353E323-CB19-43FF-8D69-18AB74F7A767}" destId="{DB097ACE-C377-4A09-8D3A-F616BC193E64}" srcOrd="3" destOrd="0" parTransId="{D1BE61E0-A98F-481E-BB38-072EDA4CAFCE}" sibTransId="{7802A90C-71FB-41FC-9AA2-BC75FDD75069}"/>
    <dgm:cxn modelId="{11F5CF1E-C042-4F66-B77B-70F5A493A8BE}" srcId="{3353E323-CB19-43FF-8D69-18AB74F7A767}" destId="{E5FCF360-F033-4285-A5CA-98DE525AEAA1}" srcOrd="2" destOrd="0" parTransId="{12F8C3F4-6AAE-4F5B-9462-6F639F63D9BE}" sibTransId="{E7505D44-C044-4B4D-93C5-0C4A0EA7F6A0}"/>
    <dgm:cxn modelId="{61F0FF2F-763D-4925-9335-FDD15B5F4CFB}" type="presOf" srcId="{DB097ACE-C377-4A09-8D3A-F616BC193E64}" destId="{43050ECD-A3E9-4C47-8FE6-BEA6034E9946}" srcOrd="0" destOrd="3" presId="urn:microsoft.com/office/officeart/2005/8/layout/hList1"/>
    <dgm:cxn modelId="{52B57933-0E0D-4542-825D-C30016D42060}" type="presOf" srcId="{E5FCF360-F033-4285-A5CA-98DE525AEAA1}" destId="{43050ECD-A3E9-4C47-8FE6-BEA6034E9946}" srcOrd="0" destOrd="2" presId="urn:microsoft.com/office/officeart/2005/8/layout/hList1"/>
    <dgm:cxn modelId="{C6B63B0B-693E-45C2-83EF-07B5A87464BF}" srcId="{3353E323-CB19-43FF-8D69-18AB74F7A767}" destId="{746CFE87-AF7D-49A4-9F77-13A3889C3285}" srcOrd="0" destOrd="0" parTransId="{98B4CD0C-0E50-463A-9AE6-249AB51FEF35}" sibTransId="{F9095EED-0B50-4B3A-B0CC-662CE4255AC0}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2C6EAE68-11AB-4F9D-BD8F-A4E1DD24F7B4}" type="presOf" srcId="{299F6A74-8351-4A4F-B386-3986EE36DA80}" destId="{43050ECD-A3E9-4C47-8FE6-BEA6034E9946}" srcOrd="0" destOrd="1" presId="urn:microsoft.com/office/officeart/2005/8/layout/hList1"/>
    <dgm:cxn modelId="{1EF587B5-5CA9-4910-B0A3-3B0B99B35D66}" srcId="{3353E323-CB19-43FF-8D69-18AB74F7A767}" destId="{299F6A74-8351-4A4F-B386-3986EE36DA80}" srcOrd="1" destOrd="0" parTransId="{EF6E2C6E-723C-4874-8599-553030CD9EE4}" sibTransId="{326C360D-FFBB-445D-AEC9-622DD3A1709B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Надзор: </a:t>
          </a:r>
        </a:p>
        <a:p>
          <a:pPr algn="l"/>
          <a:r>
            <a:rPr lang="ru-RU" sz="1400" dirty="0"/>
            <a:t>«</a:t>
          </a:r>
          <a:r>
            <a:rPr lang="ru-RU" sz="1400" b="1" u="sng" dirty="0"/>
            <a:t>Общий надзор</a:t>
          </a:r>
          <a:r>
            <a:rPr lang="ru-RU" sz="1400" u="sng" dirty="0"/>
            <a:t>, </a:t>
          </a:r>
          <a:r>
            <a:rPr lang="ru-RU" sz="1400" b="1" u="sng" dirty="0" smtClean="0"/>
            <a:t>конкретные проверки </a:t>
          </a:r>
          <a:r>
            <a:rPr lang="ru-RU" sz="1400" u="sng" dirty="0" smtClean="0"/>
            <a:t>или </a:t>
          </a:r>
          <a:r>
            <a:rPr lang="ru-RU" sz="1400" u="sng" dirty="0"/>
            <a:t>их сочетание</a:t>
          </a:r>
          <a:r>
            <a:rPr lang="ru-RU" sz="1400" b="1" dirty="0"/>
            <a:t> </a:t>
          </a:r>
          <a:r>
            <a:rPr lang="ru-RU" sz="1400" b="1" strike="sngStrike" dirty="0"/>
            <a:t>Официальный</a:t>
          </a:r>
          <a:r>
            <a:rPr lang="ru-RU" sz="1400" strike="sngStrike" dirty="0"/>
            <a:t> процесс сбора и регистрации данных о присутствии или отсутствии </a:t>
          </a:r>
          <a:r>
            <a:rPr lang="ru-RU" sz="1400" b="1" strike="sngStrike" dirty="0"/>
            <a:t>вредного организма</a:t>
          </a:r>
          <a:r>
            <a:rPr lang="ru-RU" sz="1400" strike="sngStrike" dirty="0"/>
            <a:t> с помощью </a:t>
          </a:r>
          <a:r>
            <a:rPr lang="ru-RU" sz="1400" b="1" strike="sngStrike" dirty="0"/>
            <a:t>обследований</a:t>
          </a:r>
          <a:r>
            <a:rPr lang="ru-RU" sz="1400" strike="sngStrike" dirty="0"/>
            <a:t>, </a:t>
          </a:r>
          <a:r>
            <a:rPr lang="ru-RU" sz="1400" b="1" strike="sngStrike" dirty="0"/>
            <a:t>мониторинга </a:t>
          </a:r>
          <a:r>
            <a:rPr lang="ru-RU" sz="1400" strike="sngStrike" dirty="0"/>
            <a:t>или других процедур</a:t>
          </a:r>
          <a:r>
            <a:rPr lang="ru-RU" sz="1400" strike="sngStrik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Техническая группа по глоссарию рассмотрела различные возможные модификации нынешнего определения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надзора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», но, учитывая предложенные определения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общего надзора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</a:t>
          </a:r>
          <a:r>
            <a:rPr lang="ru-RU" sz="14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4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конкретных проверок</a:t>
          </a:r>
          <a:r>
            <a:rPr lang="ru-RU" sz="14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», 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в итоге предлагается определение, которое просто сообщает, что </a:t>
          </a:r>
          <a:r>
            <a:rPr lang="ru-RU" sz="14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надзор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 — это «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общий надзор, </a:t>
          </a:r>
          <a:r>
            <a:rPr lang="ru-RU" sz="14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конкретные проверки или </a:t>
          </a:r>
          <a:r>
            <a:rPr lang="ru-RU" sz="14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их сочетание</a:t>
          </a:r>
          <a:r>
            <a:rPr lang="ru-RU" sz="14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Генетический материал: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pPr algn="l"/>
          <a:r>
            <a: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«Посевной и посадочный </a:t>
          </a:r>
          <a:r>
            <a: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материал</a:t>
          </a:r>
          <a:r>
            <a: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, предназначенный для использования в программах по выведению или сохранению сортов</a:t>
          </a:r>
          <a:r>
            <a:rPr lang="ru-RU" sz="1400" dirty="0" smtClean="0"/>
            <a:t>».</a:t>
          </a:r>
          <a:endParaRPr lang="ru-RU" sz="1400" dirty="0"/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Посевной и посадочный материал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«генетический материал»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были включены в глоссарий независимо друг от друга. Различие между этими терминами на практике не было тщательно продумано. Считается, что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«генетический материал»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представляет более высокий фитосанитарный риск,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чем «</a:t>
          </a:r>
          <a:r>
            <a:rPr lang="ru-RU" sz="1200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посевной 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и посадочный материал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поскольку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может произойти от диких растений относительно недавно, а информация о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его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возможном заражении вредными организмами может быть ограниченной и основанной на относительно коротком периоде наблюдения.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4ED7D8B6-E89D-4D26-8179-8D329C298DF7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Предлагается, чтобы пересмотренное определение «идиоплазмы» относилось к «посевному и посадочному материалу», а не просто к «растениям». </a:t>
          </a:r>
        </a:p>
      </dgm:t>
    </dgm:pt>
    <dgm:pt modelId="{BFBB1473-E248-433A-B6A4-49F9636CC091}" type="parTrans" cxnId="{C684E978-072D-499A-AF0A-2FEB114D5A5D}">
      <dgm:prSet/>
      <dgm:spPr/>
      <dgm:t>
        <a:bodyPr/>
        <a:lstStyle/>
        <a:p>
          <a:endParaRPr lang="fr-FR"/>
        </a:p>
      </dgm:t>
    </dgm:pt>
    <dgm:pt modelId="{131C2C30-F854-4C93-9526-47694E30400D}" type="sibTrans" cxnId="{C684E978-072D-499A-AF0A-2FEB114D5A5D}">
      <dgm:prSet/>
      <dgm:spPr/>
      <dgm:t>
        <a:bodyPr/>
        <a:lstStyle/>
        <a:p>
          <a:endParaRPr lang="fr-FR"/>
        </a:p>
      </dgm:t>
    </dgm:pt>
    <dgm:pt modelId="{FEB7D976-E6F0-45D0-AA31-7D1286CA166C}">
      <dgm:prSet custT="1"/>
      <dgm:spPr/>
      <dgm:t>
        <a:bodyPr/>
        <a:lstStyle/>
        <a:p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Определение термина </a:t>
          </a:r>
          <a:r>
            <a:rPr lang="ru-RU" sz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«генетический материал» 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полностью включено в определение «</a:t>
          </a:r>
          <a:r>
            <a:rPr lang="ru-RU" sz="12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посевного и посадочного материала</a:t>
          </a:r>
          <a:r>
            <a:rPr lang="ru-RU" sz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 </a:t>
          </a:r>
        </a:p>
      </dgm:t>
    </dgm:pt>
    <dgm:pt modelId="{22F2D257-53C2-4F76-BD8E-9E4527C29BE0}" type="parTrans" cxnId="{899F9AE3-999B-411E-835C-75E03EC80B83}">
      <dgm:prSet/>
      <dgm:spPr/>
    </dgm:pt>
    <dgm:pt modelId="{9051539C-6DBF-495C-8EB1-BD7DF7D91093}" type="sibTrans" cxnId="{899F9AE3-999B-411E-835C-75E03EC80B83}">
      <dgm:prSet/>
      <dgm:spPr/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0000" custLinFactNeighborX="281" custLinFactNeighborY="1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684E978-072D-499A-AF0A-2FEB114D5A5D}" srcId="{3353E323-CB19-43FF-8D69-18AB74F7A767}" destId="{4ED7D8B6-E89D-4D26-8179-8D329C298DF7}" srcOrd="2" destOrd="0" parTransId="{BFBB1473-E248-433A-B6A4-49F9636CC091}" sibTransId="{131C2C30-F854-4C93-9526-47694E30400D}"/>
    <dgm:cxn modelId="{C5B7D04B-7293-4249-A01C-C77A12BF82A7}" type="presOf" srcId="{4ED7D8B6-E89D-4D26-8179-8D329C298DF7}" destId="{43050ECD-A3E9-4C47-8FE6-BEA6034E9946}" srcOrd="0" destOrd="2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8E27CCB8-0143-4223-B3EF-B61978E936C7}" type="presOf" srcId="{FEB7D976-E6F0-45D0-AA31-7D1286CA166C}" destId="{43050ECD-A3E9-4C47-8FE6-BEA6034E9946}" srcOrd="0" destOrd="1" presId="urn:microsoft.com/office/officeart/2005/8/layout/hList1"/>
    <dgm:cxn modelId="{899F9AE3-999B-411E-835C-75E03EC80B83}" srcId="{3353E323-CB19-43FF-8D69-18AB74F7A767}" destId="{FEB7D976-E6F0-45D0-AA31-7D1286CA166C}" srcOrd="1" destOrd="0" parTransId="{22F2D257-53C2-4F76-BD8E-9E4527C29BE0}" sibTransId="{9051539C-6DBF-495C-8EB1-BD7DF7D91093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l"/>
          <a:r>
            <a: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Экстренная мера:</a:t>
          </a:r>
          <a:r>
            <a: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algn="l"/>
          <a:r>
            <a:rPr lang="ru-RU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100" b="1" strike="sngStrike" dirty="0"/>
            <a:t>Фитосанитарная мера</a:t>
          </a:r>
          <a:r>
            <a:rPr lang="ru-RU" sz="1100" dirty="0"/>
            <a:t> </a:t>
          </a:r>
          <a:r>
            <a:rPr lang="ru-RU" sz="1100" b="1" u="sng" dirty="0"/>
            <a:t>Официальное</a:t>
          </a:r>
          <a:r>
            <a:rPr lang="ru-RU" sz="1100" u="sng" dirty="0"/>
            <a:t> правило или процедура,</a:t>
          </a:r>
          <a:r>
            <a:rPr lang="ru-RU" sz="1100" dirty="0"/>
            <a:t> </a:t>
          </a:r>
          <a:r>
            <a:rPr lang="ru-RU" sz="1100" strike="sngStrike" dirty="0"/>
            <a:t>принимаемая в экстренном порядке</a:t>
          </a:r>
          <a:r>
            <a:rPr lang="ru-RU" sz="1100" dirty="0"/>
            <a:t> </a:t>
          </a:r>
          <a:r>
            <a:rPr lang="ru-RU" sz="1100" u="sng" dirty="0"/>
            <a:t>введенная для предотвращения</a:t>
          </a:r>
          <a:r>
            <a:rPr lang="ru-RU" sz="1100" b="1" u="sng" dirty="0"/>
            <a:t> ввоза</a:t>
          </a:r>
          <a:r>
            <a:rPr lang="ru-RU" sz="1100" u="sng" dirty="0"/>
            <a:t>, </a:t>
          </a:r>
          <a:r>
            <a:rPr lang="ru-RU" sz="1100" b="1" u="sng" dirty="0"/>
            <a:t>акклиматизации</a:t>
          </a:r>
          <a:r>
            <a:rPr lang="ru-RU" sz="1100" u="sng" dirty="0"/>
            <a:t> или </a:t>
          </a:r>
          <a:r>
            <a:rPr lang="ru-RU" sz="1100" b="1" u="sng" dirty="0"/>
            <a:t>распространения</a:t>
          </a:r>
          <a:r>
            <a:rPr lang="ru-RU" sz="1100" u="sng" dirty="0"/>
            <a:t> </a:t>
          </a:r>
          <a:r>
            <a:rPr lang="ru-RU" sz="1100" b="1" u="sng" dirty="0"/>
            <a:t>вредного организма</a:t>
          </a:r>
          <a:r>
            <a:rPr lang="ru-RU" sz="1100" dirty="0"/>
            <a:t> в новой или неожиданной </a:t>
          </a:r>
          <a:r>
            <a:rPr lang="ru-RU" sz="1100" strike="sngStrike" dirty="0"/>
            <a:t>фитосанитарной</a:t>
          </a:r>
          <a:r>
            <a:rPr lang="ru-RU" sz="1100" dirty="0"/>
            <a:t> ситуации, </a:t>
          </a:r>
          <a:r>
            <a:rPr lang="ru-RU" sz="1100" u="sng" dirty="0"/>
            <a:t>не предусмотренной существующими </a:t>
          </a:r>
          <a:r>
            <a:rPr lang="ru-RU" sz="1100" b="1" u="sng" dirty="0"/>
            <a:t>фитосанитарными мерами</a:t>
          </a:r>
          <a:r>
            <a:rPr lang="ru-RU" sz="1100" dirty="0"/>
            <a:t>. </a:t>
          </a:r>
          <a:r>
            <a:rPr lang="ru-RU" sz="1100" b="1" dirty="0"/>
            <a:t>Экстренная мера</a:t>
          </a:r>
          <a:r>
            <a:rPr lang="ru-RU" sz="1100" dirty="0"/>
            <a:t> может быть, а может не быть </a:t>
          </a:r>
          <a:r>
            <a:rPr lang="ru-RU" sz="1100" b="1" dirty="0"/>
            <a:t>временной мерой</a:t>
          </a:r>
          <a:r>
            <a:rPr lang="ru-RU" sz="1100" dirty="0"/>
            <a:t>».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E496333F-73E3-4416-ACEB-781E2589BD07}">
      <dgm:prSet custT="1"/>
      <dgm:spPr/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Использование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фитосанитарной меры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текущем определении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экстренной меры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подразумевает, что экстренная мера может быть использована только в отношении регулируемого вредного организма, что противоречит тексту Конвенции (пункт 6 статьи VII) и МСФМ. Экстренная мера может быть применена при обнаружении вредного организма, который еще не регулируется, но может представлять потенциальную угрозу.</a:t>
          </a: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/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/>
        </a:p>
      </dgm:t>
    </dgm:pt>
    <dgm:pt modelId="{4ED7D8B6-E89D-4D26-8179-8D329C298DF7}">
      <dgm:prSet custT="1"/>
      <dgm:spPr/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Таким образом,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фитосанитарная мера, принимаемая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заменяется на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Официальное правило или процедура, введенную для предотвращения ввоза, акклиматизации или распространения вредного организма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gm:t>
    </dgm:pt>
    <dgm:pt modelId="{BFBB1473-E248-433A-B6A4-49F9636CC091}" type="parTrans" cxnId="{C684E978-072D-499A-AF0A-2FEB114D5A5D}">
      <dgm:prSet/>
      <dgm:spPr/>
      <dgm:t>
        <a:bodyPr/>
        <a:lstStyle/>
        <a:p>
          <a:endParaRPr lang="fr-FR"/>
        </a:p>
      </dgm:t>
    </dgm:pt>
    <dgm:pt modelId="{131C2C30-F854-4C93-9526-47694E30400D}" type="sibTrans" cxnId="{C684E978-072D-499A-AF0A-2FEB114D5A5D}">
      <dgm:prSet/>
      <dgm:spPr/>
      <dgm:t>
        <a:bodyPr/>
        <a:lstStyle/>
        <a:p>
          <a:endParaRPr lang="fr-FR"/>
        </a:p>
      </dgm:t>
    </dgm:pt>
    <dgm:pt modelId="{DDFBB2AA-A223-4A44-A63B-6EEE6914F69D}">
      <dgm:prSet custT="1"/>
      <dgm:spPr/>
      <dgm:t>
        <a:bodyPr/>
        <a:lstStyle/>
        <a:p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Использование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экстренной меры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принятых МСФМ относится к новой или неожиданной фитосанитарной ситуации. Добавление слов «</a:t>
          </a:r>
          <a:r>
            <a:rPr lang="ru-RU" sz="1100" i="1" dirty="0">
              <a:solidFill>
                <a:schemeClr val="tx1"/>
              </a:solidFill>
              <a:latin typeface="+mn-lt"/>
              <a:ea typeface="+mn-ea"/>
              <a:cs typeface="+mn-cs"/>
            </a:rPr>
            <a:t>не предусмотренной существующими фитосанитарными мерами</a:t>
          </a:r>
          <a:r>
            <a:rPr lang="ru-RU" sz="1100" dirty="0">
              <a:solidFill>
                <a:schemeClr val="tx1"/>
              </a:solidFill>
              <a:latin typeface="+mn-lt"/>
              <a:ea typeface="+mn-ea"/>
              <a:cs typeface="+mn-cs"/>
            </a:rPr>
            <a:t>» поясняет, что ситуация является критической с фитосанитарной точки зрения и требует решения.</a:t>
          </a:r>
        </a:p>
      </dgm:t>
    </dgm:pt>
    <dgm:pt modelId="{36D4063E-F83F-4057-9193-F2E3234CEBA4}" type="parTrans" cxnId="{F7FDE5B2-9A23-44DB-A94C-2F43D5AEB93F}">
      <dgm:prSet/>
      <dgm:spPr/>
      <dgm:t>
        <a:bodyPr/>
        <a:lstStyle/>
        <a:p>
          <a:endParaRPr lang="fr-FR"/>
        </a:p>
      </dgm:t>
    </dgm:pt>
    <dgm:pt modelId="{E9257418-04A4-41A8-8C32-C52953F96C6A}" type="sibTrans" cxnId="{F7FDE5B2-9A23-44DB-A94C-2F43D5AEB93F}">
      <dgm:prSet/>
      <dgm:spPr/>
      <dgm:t>
        <a:bodyPr/>
        <a:lstStyle/>
        <a:p>
          <a:endParaRPr lang="fr-FR"/>
        </a:p>
      </dgm:t>
    </dgm:pt>
    <dgm:pt modelId="{0BFA647E-92FE-45E0-AE06-ABD504F66826}" type="pres">
      <dgm:prSet presAssocID="{5E1F010D-719A-4457-87E8-5D7769197D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D697EF-FE5C-402C-830B-CCDCAD89BBD3}" type="pres">
      <dgm:prSet presAssocID="{3353E323-CB19-43FF-8D69-18AB74F7A767}" presName="composite" presStyleCnt="0"/>
      <dgm:spPr/>
    </dgm:pt>
    <dgm:pt modelId="{E930BD52-F34E-4EBD-9A9B-C7DEB21F1E79}" type="pres">
      <dgm:prSet presAssocID="{3353E323-CB19-43FF-8D69-18AB74F7A76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50ECD-A3E9-4C47-8FE6-BEA6034E9946}" type="pres">
      <dgm:prSet presAssocID="{3353E323-CB19-43FF-8D69-18AB74F7A767}" presName="desTx" presStyleLbl="alignAccFollowNode1" presStyleIdx="0" presStyleCnt="1" custScaleY="102548" custLinFactNeighborX="-522" custLinFactNeighborY="-2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B7D04B-7293-4249-A01C-C77A12BF82A7}" type="presOf" srcId="{4ED7D8B6-E89D-4D26-8179-8D329C298DF7}" destId="{43050ECD-A3E9-4C47-8FE6-BEA6034E9946}" srcOrd="0" destOrd="1" presId="urn:microsoft.com/office/officeart/2005/8/layout/hList1"/>
    <dgm:cxn modelId="{D928859F-FEE0-487F-B16C-11F151161BF8}" type="presOf" srcId="{5E1F010D-719A-4457-87E8-5D7769197D3B}" destId="{0BFA647E-92FE-45E0-AE06-ABD504F66826}" srcOrd="0" destOrd="0" presId="urn:microsoft.com/office/officeart/2005/8/layout/hList1"/>
    <dgm:cxn modelId="{F19A9560-849A-47E4-A8CA-6DC54630F030}" type="presOf" srcId="{E496333F-73E3-4416-ACEB-781E2589BD07}" destId="{43050ECD-A3E9-4C47-8FE6-BEA6034E9946}" srcOrd="0" destOrd="0" presId="urn:microsoft.com/office/officeart/2005/8/layout/hList1"/>
    <dgm:cxn modelId="{C684E978-072D-499A-AF0A-2FEB114D5A5D}" srcId="{3353E323-CB19-43FF-8D69-18AB74F7A767}" destId="{4ED7D8B6-E89D-4D26-8179-8D329C298DF7}" srcOrd="1" destOrd="0" parTransId="{BFBB1473-E248-433A-B6A4-49F9636CC091}" sibTransId="{131C2C30-F854-4C93-9526-47694E30400D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D0DAD259-B993-4E2A-AB5A-CAFAC3F4C1B4}" type="presOf" srcId="{DDFBB2AA-A223-4A44-A63B-6EEE6914F69D}" destId="{43050ECD-A3E9-4C47-8FE6-BEA6034E9946}" srcOrd="0" destOrd="2" presId="urn:microsoft.com/office/officeart/2005/8/layout/hList1"/>
    <dgm:cxn modelId="{F7FDE5B2-9A23-44DB-A94C-2F43D5AEB93F}" srcId="{3353E323-CB19-43FF-8D69-18AB74F7A767}" destId="{DDFBB2AA-A223-4A44-A63B-6EEE6914F69D}" srcOrd="2" destOrd="0" parTransId="{36D4063E-F83F-4057-9193-F2E3234CEBA4}" sibTransId="{E9257418-04A4-41A8-8C32-C52953F96C6A}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963E1EB3-C98A-4290-AA5C-3C8C5497A71C}" type="presOf" srcId="{3353E323-CB19-43FF-8D69-18AB74F7A767}" destId="{E930BD52-F34E-4EBD-9A9B-C7DEB21F1E79}" srcOrd="0" destOrd="0" presId="urn:microsoft.com/office/officeart/2005/8/layout/hList1"/>
    <dgm:cxn modelId="{163E7052-2C46-42C3-8436-17DE41F7AE82}" type="presParOf" srcId="{0BFA647E-92FE-45E0-AE06-ABD504F66826}" destId="{C9D697EF-FE5C-402C-830B-CCDCAD89BBD3}" srcOrd="0" destOrd="0" presId="urn:microsoft.com/office/officeart/2005/8/layout/hList1"/>
    <dgm:cxn modelId="{8A8744B7-C5F7-4DBD-870F-1200D8A9ABE8}" type="presParOf" srcId="{C9D697EF-FE5C-402C-830B-CCDCAD89BBD3}" destId="{E930BD52-F34E-4EBD-9A9B-C7DEB21F1E79}" srcOrd="0" destOrd="0" presId="urn:microsoft.com/office/officeart/2005/8/layout/hList1"/>
    <dgm:cxn modelId="{88E6D623-54AD-45D3-B578-FDFBFB4DB717}" type="presParOf" srcId="{C9D697EF-FE5C-402C-830B-CCDCAD89BBD3}" destId="{43050ECD-A3E9-4C47-8FE6-BEA6034E99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17004-E395-4BA1-B9CB-9030D9698BB7}">
      <dsp:nvSpPr>
        <dsp:cNvPr id="0" name=""/>
        <dsp:cNvSpPr/>
      </dsp:nvSpPr>
      <dsp:spPr>
        <a:xfrm rot="5400000">
          <a:off x="3797056" y="-2080776"/>
          <a:ext cx="621226" cy="4807244"/>
        </a:xfrm>
        <a:prstGeom prst="round2SameRect">
          <a:avLst/>
        </a:prstGeom>
        <a:solidFill>
          <a:srgbClr val="D4F5D6"/>
        </a:solidFill>
        <a:ln w="25400" cap="flat" cmpd="sng" algn="ctr">
          <a:solidFill>
            <a:srgbClr val="D4F5D6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rgbClr val="FF0000"/>
              </a:solidFill>
            </a:rPr>
            <a:t>Идентичность (груза)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chemeClr val="accent1"/>
              </a:solidFill>
            </a:rPr>
            <a:t>Общий надзор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accent1"/>
              </a:solidFill>
            </a:rPr>
            <a:t>Конкретные проверки</a:t>
          </a:r>
          <a:endParaRPr lang="ru-RU" sz="1200" kern="1200" dirty="0">
            <a:solidFill>
              <a:schemeClr val="accent1"/>
            </a:solidFill>
          </a:endParaRPr>
        </a:p>
      </dsp:txBody>
      <dsp:txXfrm rot="-5400000">
        <a:off x="1704047" y="42559"/>
        <a:ext cx="4776918" cy="560574"/>
      </dsp:txXfrm>
    </dsp:sp>
    <dsp:sp modelId="{794FE69C-B7E3-42EB-9208-B747EE5EFE32}">
      <dsp:nvSpPr>
        <dsp:cNvPr id="0" name=""/>
        <dsp:cNvSpPr/>
      </dsp:nvSpPr>
      <dsp:spPr>
        <a:xfrm>
          <a:off x="324" y="1285"/>
          <a:ext cx="1703722" cy="643118"/>
        </a:xfrm>
        <a:prstGeom prst="roundRect">
          <a:avLst/>
        </a:prstGeom>
        <a:solidFill>
          <a:srgbClr val="46DE5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Дополнения</a:t>
          </a:r>
        </a:p>
      </dsp:txBody>
      <dsp:txXfrm>
        <a:off x="31718" y="32679"/>
        <a:ext cx="1640934" cy="580330"/>
      </dsp:txXfrm>
    </dsp:sp>
    <dsp:sp modelId="{5FB4D26D-D00D-416C-AD45-DB0FEB807D9A}">
      <dsp:nvSpPr>
        <dsp:cNvPr id="0" name=""/>
        <dsp:cNvSpPr/>
      </dsp:nvSpPr>
      <dsp:spPr>
        <a:xfrm rot="5400000">
          <a:off x="3988832" y="622658"/>
          <a:ext cx="232639" cy="4795305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rgbClr val="FDF4D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rgbClr val="0070C0"/>
              </a:solidFill>
            </a:rPr>
            <a:t>Подтверждение соответствия (груза)</a:t>
          </a:r>
        </a:p>
      </dsp:txBody>
      <dsp:txXfrm rot="-5400000">
        <a:off x="1707499" y="2915347"/>
        <a:ext cx="4783949" cy="209927"/>
      </dsp:txXfrm>
    </dsp:sp>
    <dsp:sp modelId="{69BC1975-0D66-45B7-88CA-175D245A8DBA}">
      <dsp:nvSpPr>
        <dsp:cNvPr id="0" name=""/>
        <dsp:cNvSpPr/>
      </dsp:nvSpPr>
      <dsp:spPr>
        <a:xfrm>
          <a:off x="2280" y="2847450"/>
          <a:ext cx="1719465" cy="338824"/>
        </a:xfrm>
        <a:prstGeom prst="roundRect">
          <a:avLst/>
        </a:prstGeom>
        <a:solidFill>
          <a:srgbClr val="F6C2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Удаление</a:t>
          </a:r>
        </a:p>
      </dsp:txBody>
      <dsp:txXfrm>
        <a:off x="18820" y="2863990"/>
        <a:ext cx="1686385" cy="305744"/>
      </dsp:txXfrm>
    </dsp:sp>
    <dsp:sp modelId="{61348FF6-2322-447C-BC8C-117816D4C0D5}">
      <dsp:nvSpPr>
        <dsp:cNvPr id="0" name=""/>
        <dsp:cNvSpPr/>
      </dsp:nvSpPr>
      <dsp:spPr>
        <a:xfrm rot="5400000">
          <a:off x="3081460" y="-603918"/>
          <a:ext cx="2105216" cy="4762702"/>
        </a:xfrm>
        <a:prstGeom prst="round2SameRect">
          <a:avLst/>
        </a:prstGeom>
        <a:solidFill>
          <a:srgbClr val="D6DFEC"/>
        </a:solidFill>
        <a:ln w="25400" cap="flat" cmpd="sng" algn="ctr">
          <a:solidFill>
            <a:srgbClr val="D6DFE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chemeClr val="accent1"/>
              </a:solidFill>
            </a:rPr>
            <a:t>Надзор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rgbClr val="FF0000"/>
              </a:solidFill>
            </a:rPr>
            <a:t>Целостность (груза)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rgbClr val="FF0000"/>
              </a:solidFill>
            </a:rPr>
            <a:t>Фитосанитарная безопасность (груза)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Генетический материал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chemeClr val="accent6">
                  <a:lumMod val="50000"/>
                </a:schemeClr>
              </a:solidFill>
            </a:rPr>
            <a:t>Экстренная мера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chemeClr val="accent6">
                  <a:lumMod val="50000"/>
                </a:schemeClr>
              </a:solidFill>
            </a:rPr>
            <a:t>Временная мера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rgbClr val="0070C0"/>
              </a:solidFill>
            </a:rPr>
            <a:t>Досмотр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rgbClr val="0070C0"/>
              </a:solidFill>
            </a:rPr>
            <a:t>Анализ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rgbClr val="0070C0"/>
              </a:solidFill>
            </a:rPr>
            <a:t>Процедура проверки (груза) на соответствие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rgbClr val="0070C0"/>
              </a:solidFill>
            </a:rPr>
            <a:t>Выпуск (груза)</a:t>
          </a:r>
        </a:p>
      </dsp:txBody>
      <dsp:txXfrm rot="-5400000">
        <a:off x="1752717" y="827593"/>
        <a:ext cx="4659934" cy="1899680"/>
      </dsp:txXfrm>
    </dsp:sp>
    <dsp:sp modelId="{29DB553E-68CA-4B04-896F-13CA3904BBAA}">
      <dsp:nvSpPr>
        <dsp:cNvPr id="0" name=""/>
        <dsp:cNvSpPr/>
      </dsp:nvSpPr>
      <dsp:spPr>
        <a:xfrm>
          <a:off x="0" y="707432"/>
          <a:ext cx="1751807" cy="2140068"/>
        </a:xfrm>
        <a:prstGeom prst="roundRect">
          <a:avLst/>
        </a:prstGeom>
        <a:solidFill>
          <a:srgbClr val="5A94C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Пересмотры</a:t>
          </a:r>
        </a:p>
      </dsp:txBody>
      <dsp:txXfrm>
        <a:off x="85516" y="792948"/>
        <a:ext cx="1580775" cy="19690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0" y="28432"/>
          <a:ext cx="6786153" cy="11808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Временная мера:</a:t>
          </a: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«</a:t>
          </a:r>
          <a:r>
            <a:rPr lang="ru-RU" sz="1200" b="1" strike="sngStrike" kern="1200" dirty="0"/>
            <a:t>Фитосанитарная регламентация</a:t>
          </a:r>
          <a:r>
            <a:rPr lang="ru-RU" sz="1200" b="1" kern="1200" dirty="0"/>
            <a:t> </a:t>
          </a:r>
          <a:r>
            <a:rPr lang="ru-RU" sz="1200" u="sng" kern="1200" dirty="0"/>
            <a:t>Временное </a:t>
          </a:r>
          <a:r>
            <a:rPr lang="ru-RU" sz="1200" b="1" u="sng" kern="1200" dirty="0"/>
            <a:t>официальное</a:t>
          </a:r>
          <a:r>
            <a:rPr lang="ru-RU" sz="1200" u="sng" kern="1200" dirty="0"/>
            <a:t> правило</a:t>
          </a:r>
          <a:r>
            <a:rPr lang="ru-RU" sz="1200" kern="1200" dirty="0"/>
            <a:t> или процедура </a:t>
          </a:r>
          <a:r>
            <a:rPr lang="ru-RU" sz="1200" u="sng" kern="1200" dirty="0"/>
            <a:t>для предотвращения</a:t>
          </a:r>
          <a:r>
            <a:rPr lang="ru-RU" sz="1200" b="1" u="sng" kern="1200" dirty="0"/>
            <a:t> </a:t>
          </a:r>
          <a:r>
            <a:rPr lang="ru-RU" sz="1200" b="1" u="sng" kern="1200" dirty="0" err="1"/>
            <a:t>ввозда</a:t>
          </a:r>
          <a:r>
            <a:rPr lang="ru-RU" sz="1200" u="sng" kern="1200" dirty="0"/>
            <a:t>, </a:t>
          </a:r>
          <a:r>
            <a:rPr lang="ru-RU" sz="1200" b="1" u="sng" kern="1200" dirty="0"/>
            <a:t>акклиматизации</a:t>
          </a:r>
          <a:r>
            <a:rPr lang="ru-RU" sz="1200" u="sng" kern="1200" dirty="0"/>
            <a:t> или </a:t>
          </a:r>
          <a:r>
            <a:rPr lang="ru-RU" sz="1200" b="1" u="sng" kern="1200" dirty="0"/>
            <a:t>распространения</a:t>
          </a:r>
          <a:r>
            <a:rPr lang="ru-RU" sz="1200" u="sng" kern="1200" dirty="0"/>
            <a:t> </a:t>
          </a:r>
          <a:r>
            <a:rPr lang="ru-RU" sz="1200" b="1" u="sng" kern="1200" dirty="0"/>
            <a:t>вредного организма</a:t>
          </a:r>
          <a:r>
            <a:rPr lang="ru-RU" sz="1200" u="sng" kern="1200" dirty="0"/>
            <a:t>, </a:t>
          </a:r>
          <a:r>
            <a:rPr lang="ru-RU" sz="1200" u="sng" kern="1200" dirty="0" smtClean="0"/>
            <a:t>установленная</a:t>
          </a:r>
          <a:r>
            <a:rPr lang="ru-RU" sz="1200" kern="1200" dirty="0" smtClean="0"/>
            <a:t> </a:t>
          </a:r>
          <a:r>
            <a:rPr lang="ru-RU" sz="1200" strike="sngStrike" kern="1200" dirty="0"/>
            <a:t>введенная</a:t>
          </a:r>
          <a:r>
            <a:rPr lang="ru-RU" sz="1200" kern="1200" dirty="0"/>
            <a:t> без полного </a:t>
          </a:r>
          <a:r>
            <a:rPr lang="ru-RU" sz="1200" b="1" kern="1200" dirty="0"/>
            <a:t>технического </a:t>
          </a:r>
          <a:r>
            <a:rPr lang="ru-RU" sz="1200" b="1" kern="1200" dirty="0" smtClean="0"/>
            <a:t>обоснования в связи с временной нехваткой адекватной информации</a:t>
          </a:r>
          <a:r>
            <a:rPr lang="ru-RU" sz="1200" strike="sngStrike" kern="1200" dirty="0" smtClean="0"/>
            <a:t>.</a:t>
          </a:r>
          <a:r>
            <a:rPr lang="ru-RU" sz="1200" kern="1200" dirty="0" smtClean="0"/>
            <a:t> </a:t>
          </a:r>
          <a:r>
            <a:rPr lang="ru-RU" sz="1200" u="sng" kern="1200" dirty="0"/>
            <a:t>и</a:t>
          </a:r>
          <a:r>
            <a:rPr lang="ru-RU" sz="1200" kern="1200" dirty="0"/>
            <a:t> </a:t>
          </a:r>
          <a:r>
            <a:rPr lang="ru-RU" sz="1200" b="1" strike="sngStrike" kern="1200" dirty="0"/>
            <a:t>Временная мера</a:t>
          </a:r>
          <a:r>
            <a:rPr lang="ru-RU" sz="1200" kern="1200" dirty="0"/>
            <a:t> </a:t>
          </a:r>
          <a:r>
            <a:rPr lang="ru-RU" sz="1200" kern="1200" dirty="0" smtClean="0"/>
            <a:t>требующая </a:t>
          </a:r>
          <a:r>
            <a:rPr lang="ru-RU" sz="1200" kern="1200" dirty="0"/>
            <a:t>периодического пересмотра и полного </a:t>
          </a:r>
          <a:r>
            <a:rPr lang="ru-RU" sz="1200" b="1" kern="1200" dirty="0"/>
            <a:t>технического обоснования</a:t>
          </a:r>
          <a:r>
            <a:rPr lang="ru-RU" sz="1200" kern="1200" dirty="0"/>
            <a:t> в возможно кратчайшие сроки».</a:t>
          </a:r>
        </a:p>
      </dsp:txBody>
      <dsp:txXfrm>
        <a:off x="0" y="28432"/>
        <a:ext cx="6786153" cy="1180800"/>
      </dsp:txXfrm>
    </dsp:sp>
    <dsp:sp modelId="{43050ECD-A3E9-4C47-8FE6-BEA6034E9946}">
      <dsp:nvSpPr>
        <dsp:cNvPr id="0" name=""/>
        <dsp:cNvSpPr/>
      </dsp:nvSpPr>
      <dsp:spPr>
        <a:xfrm>
          <a:off x="0" y="1221135"/>
          <a:ext cx="6786153" cy="180072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Термин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фитосанитарная регламентация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 на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временное официальное правило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чтобы подчеркнуть, что временная мера носит временный характер; правило охватывает законодательство, регламент,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статут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 т. д.; кроме того, правило или процедура являются официальными, поскольку они установлены, санкционированы или выполняются НОКЗР.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chemeClr val="tx1"/>
              </a:solidFill>
              <a:latin typeface="+mn-lt"/>
              <a:ea typeface="+mn-ea"/>
              <a:cs typeface="+mn-cs"/>
            </a:rPr>
            <a:t>Текст «</a:t>
          </a:r>
          <a:r>
            <a:rPr lang="ru-RU" sz="12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для предотвращения ввоза, акклиматизации или распространения вредного организма</a:t>
          </a:r>
          <a:r>
            <a:rPr lang="ru-RU" sz="1200" kern="1200">
              <a:solidFill>
                <a:schemeClr val="tx1"/>
              </a:solidFill>
              <a:latin typeface="+mn-lt"/>
              <a:ea typeface="+mn-ea"/>
              <a:cs typeface="+mn-cs"/>
            </a:rPr>
            <a:t>» уточняет фитосанитарный характер и намерение правила или процедуры.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Термин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введенная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 на «</a:t>
          </a:r>
          <a:r>
            <a:rPr lang="ru-RU" sz="12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установленная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»,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чтобы еще больше подчеркнуть временный характер меры; «</a:t>
          </a:r>
          <a:r>
            <a:rPr lang="ru-RU" sz="12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установленная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»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означает, что правило установлено на постоянной основе, чего нельзя сказать о временной мере. </a:t>
          </a:r>
        </a:p>
      </dsp:txBody>
      <dsp:txXfrm>
        <a:off x="0" y="1221135"/>
        <a:ext cx="6786153" cy="180072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3313" y="-35668"/>
          <a:ext cx="6779525" cy="110792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Досмотр: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400" b="1" kern="1200" dirty="0"/>
            <a:t>Официальная визуальная проверка</a:t>
          </a:r>
          <a:r>
            <a:rPr lang="ru-RU" sz="1400" kern="1200" dirty="0"/>
            <a:t> </a:t>
          </a:r>
          <a:r>
            <a:rPr lang="ru-RU" sz="1400" b="1" kern="1200" dirty="0"/>
            <a:t>растений</a:t>
          </a:r>
          <a:r>
            <a:rPr lang="ru-RU" sz="1400" kern="1200" dirty="0"/>
            <a:t>, </a:t>
          </a:r>
          <a:r>
            <a:rPr lang="ru-RU" sz="1400" b="1" kern="1200" dirty="0"/>
            <a:t>растительных продуктов</a:t>
          </a:r>
          <a:r>
            <a:rPr lang="ru-RU" sz="1400" kern="1200" dirty="0"/>
            <a:t> или других </a:t>
          </a:r>
          <a:r>
            <a:rPr lang="ru-RU" sz="1400" b="1" kern="1200" dirty="0"/>
            <a:t>подкарантинных материалов</a:t>
          </a:r>
          <a:r>
            <a:rPr lang="ru-RU" sz="1400" kern="1200" dirty="0"/>
            <a:t> для выявления того, присутствуют ли </a:t>
          </a:r>
          <a:r>
            <a:rPr lang="ru-RU" sz="1400" b="1" kern="1200" dirty="0"/>
            <a:t>вредные организмы</a:t>
          </a:r>
          <a:r>
            <a:rPr lang="ru-RU" sz="1400" kern="1200" dirty="0"/>
            <a:t>, или для </a:t>
          </a:r>
          <a:r>
            <a:rPr lang="ru-RU" sz="1400" strike="sngStrike" kern="1200" dirty="0"/>
            <a:t>проверки соблюдения</a:t>
          </a:r>
          <a:r>
            <a:rPr lang="ru-RU" sz="1400" strike="noStrike" kern="1200" dirty="0"/>
            <a:t> </a:t>
          </a:r>
          <a:r>
            <a:rPr lang="ru-RU" sz="1400" u="sng" kern="1200" dirty="0"/>
            <a:t>проверки соответствия</a:t>
          </a:r>
          <a:r>
            <a:rPr lang="ru-RU" sz="1400" kern="1200" dirty="0"/>
            <a:t> фитосанитарным </a:t>
          </a:r>
          <a:r>
            <a:rPr lang="ru-RU" sz="1400" u="sng" kern="1200" dirty="0"/>
            <a:t>требованиям</a:t>
          </a:r>
          <a:r>
            <a:rPr lang="ru-RU" sz="1400" u="none" kern="1200" dirty="0"/>
            <a:t> </a:t>
          </a:r>
          <a:r>
            <a:rPr lang="ru-RU" sz="1400" b="1" strike="sngStrike" kern="1200" dirty="0" smtClean="0"/>
            <a:t>регламентаций</a:t>
          </a:r>
          <a:r>
            <a:rPr lang="ru-RU" sz="1400" strike="noStrik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</a:p>
      </dsp:txBody>
      <dsp:txXfrm>
        <a:off x="3313" y="-35668"/>
        <a:ext cx="6779525" cy="1107922"/>
      </dsp:txXfrm>
    </dsp:sp>
    <dsp:sp modelId="{43050ECD-A3E9-4C47-8FE6-BEA6034E9946}">
      <dsp:nvSpPr>
        <dsp:cNvPr id="0" name=""/>
        <dsp:cNvSpPr/>
      </dsp:nvSpPr>
      <dsp:spPr>
        <a:xfrm>
          <a:off x="6627" y="1072253"/>
          <a:ext cx="6779525" cy="197639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Благодаря пункту 2f статьи VII Конвенции и определению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процедуры проверки (груза) на соответствие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термин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связан с грузами, а «Общие рекомендации по использованию терминов в МСФМ» предусматривают использование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соответствия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других случаях. Поскольку 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досмотр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имеет более широкую сферу применения, чем только для грузов, то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следовательно, заменяется на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соответствие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>
              <a:solidFill>
                <a:schemeClr val="tx1"/>
              </a:solidFill>
              <a:latin typeface="+mn-lt"/>
              <a:ea typeface="+mn-ea"/>
              <a:cs typeface="+mn-cs"/>
            </a:rPr>
            <a:t>Слово «</a:t>
          </a:r>
          <a:r>
            <a:rPr lang="ru-RU" sz="11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выявления</a:t>
          </a:r>
          <a:r>
            <a:rPr lang="ru-RU" sz="1100" kern="120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заменено словом «</a:t>
          </a:r>
          <a:r>
            <a:rPr lang="ru-RU" sz="11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проверить</a:t>
          </a:r>
          <a:r>
            <a:rPr lang="ru-RU" sz="1100" kern="1200">
              <a:solidFill>
                <a:schemeClr val="tx1"/>
              </a:solidFill>
              <a:latin typeface="+mn-lt"/>
              <a:ea typeface="+mn-ea"/>
              <a:cs typeface="+mn-cs"/>
            </a:rPr>
            <a:t>», чтобы отразить изменение термина «</a:t>
          </a:r>
          <a:r>
            <a:rPr lang="ru-RU" sz="11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100" kern="1200">
              <a:solidFill>
                <a:schemeClr val="tx1"/>
              </a:solidFill>
              <a:latin typeface="+mn-lt"/>
              <a:ea typeface="+mn-ea"/>
              <a:cs typeface="+mn-cs"/>
            </a:rPr>
            <a:t>» на «</a:t>
          </a:r>
          <a:r>
            <a:rPr lang="ru-RU" sz="11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соответствие</a:t>
          </a:r>
          <a:r>
            <a:rPr lang="ru-RU" sz="1100" kern="120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Термин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регламентации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заменяется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требованиями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поскольку фитосанитарные регламентации находятся на более высоком уровне и относятся к регулируемым вредным организмам. Однако досмотр может проводиться не только при импорте, но и в других ситуациях, например, в месте или на участке производства, или при экспорте, а досмотр в таких сценариях не всегда может быть связан с регулируемыми вредными организмами.</a:t>
          </a:r>
        </a:p>
      </dsp:txBody>
      <dsp:txXfrm>
        <a:off x="6627" y="1072253"/>
        <a:ext cx="6779525" cy="197639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3313" y="-35668"/>
          <a:ext cx="6779525" cy="110792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Анализ: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300" b="1" kern="1200" dirty="0"/>
            <a:t>Официальная</a:t>
          </a:r>
          <a:r>
            <a:rPr lang="ru-RU" sz="1300" kern="1200" dirty="0"/>
            <a:t> не визуальная проверка </a:t>
          </a:r>
          <a:r>
            <a:rPr lang="ru-RU" sz="1300" b="1" kern="1200" dirty="0"/>
            <a:t>растений</a:t>
          </a:r>
          <a:r>
            <a:rPr lang="ru-RU" sz="1300" kern="1200" dirty="0"/>
            <a:t>, </a:t>
          </a:r>
          <a:r>
            <a:rPr lang="ru-RU" sz="1300" b="1" kern="1200" dirty="0"/>
            <a:t>растительных продуктов</a:t>
          </a:r>
          <a:r>
            <a:rPr lang="ru-RU" sz="1300" kern="1200" dirty="0"/>
            <a:t> или другого </a:t>
          </a:r>
          <a:r>
            <a:rPr lang="ru-RU" sz="1300" b="1" kern="1200" dirty="0" err="1"/>
            <a:t>подкарантинного</a:t>
          </a:r>
          <a:r>
            <a:rPr lang="ru-RU" sz="1300" b="1" kern="1200" dirty="0"/>
            <a:t> материала</a:t>
          </a:r>
          <a:r>
            <a:rPr lang="ru-RU" sz="1300" kern="1200" dirty="0"/>
            <a:t>, проводимая с целью выявления присутствия </a:t>
          </a:r>
          <a:r>
            <a:rPr lang="ru-RU" sz="1300" b="1" kern="1200" dirty="0"/>
            <a:t>вредных организмов</a:t>
          </a:r>
          <a:r>
            <a:rPr lang="ru-RU" sz="1300" kern="1200" dirty="0"/>
            <a:t>, их идентификации или </a:t>
          </a:r>
          <a:r>
            <a:rPr lang="ru-RU" sz="1300" strike="sngStrike" kern="1200" dirty="0"/>
            <a:t>определения соблюдения</a:t>
          </a:r>
          <a:r>
            <a:rPr lang="ru-RU" sz="1300" kern="1200" dirty="0"/>
            <a:t> </a:t>
          </a:r>
          <a:r>
            <a:rPr lang="ru-RU" sz="1300" u="sng" kern="1200" dirty="0"/>
            <a:t>проверки соответствия</a:t>
          </a:r>
          <a:r>
            <a:rPr lang="ru-RU" sz="1300" kern="1200" dirty="0"/>
            <a:t> конкретным фитосанитарным требованиям</a:t>
          </a:r>
          <a:r>
            <a:rPr lang="ru-RU" sz="1300" strike="noStrik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</a:p>
      </dsp:txBody>
      <dsp:txXfrm>
        <a:off x="3313" y="-35668"/>
        <a:ext cx="6779525" cy="1107922"/>
      </dsp:txXfrm>
    </dsp:sp>
    <dsp:sp modelId="{43050ECD-A3E9-4C47-8FE6-BEA6034E9946}">
      <dsp:nvSpPr>
        <dsp:cNvPr id="0" name=""/>
        <dsp:cNvSpPr/>
      </dsp:nvSpPr>
      <dsp:spPr>
        <a:xfrm>
          <a:off x="6627" y="1072253"/>
          <a:ext cx="6779525" cy="197639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Благодаря пункту 2f статьи VII Конвенции и определению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процедуры проверки на соответствие (для груза)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термины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несоблюдение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связаны с грузами, а «Общие рекомендации по использованию терминов в МСФМ» предусматривают использование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соответствия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других случаях. Поскольку 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анализ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имеет более широкую сферу применения, чем только для грузов, то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соблюдение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следовательно, заменяется на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соответствие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Слово «выявления» заменено словом «проверки», чтобы подчеркнуть, что в случае анализа использование соответствующих методов и технологий гарантирует, что его результат приведет к принятию решения. В данном случае анализ является решающим действием, и использование слова «проверка» для описания этого действия было бы более уместным.</a:t>
          </a:r>
        </a:p>
      </dsp:txBody>
      <dsp:txXfrm>
        <a:off x="6627" y="1072253"/>
        <a:ext cx="6779525" cy="197639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3313" y="-6195"/>
          <a:ext cx="6779525" cy="126857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Процедура проверки (груза) на соответствие: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300" b="1" kern="1200" dirty="0" smtClean="0"/>
            <a:t>Официальный </a:t>
          </a:r>
          <a:r>
            <a:rPr lang="ru-RU" sz="1300" strike="sngStrike" kern="1200" dirty="0" smtClean="0"/>
            <a:t>процедура </a:t>
          </a:r>
          <a:r>
            <a:rPr lang="ru-RU" sz="1300" strike="sngStrike" kern="1200" dirty="0"/>
            <a:t>по проверке</a:t>
          </a:r>
          <a:r>
            <a:rPr lang="ru-RU" sz="1300" strike="noStrike" kern="1200" dirty="0"/>
            <a:t> </a:t>
          </a:r>
          <a:r>
            <a:rPr lang="ru-RU" sz="1300" u="sng" kern="1200" dirty="0" smtClean="0"/>
            <a:t>процесс </a:t>
          </a:r>
          <a:r>
            <a:rPr lang="ru-RU" sz="1300" u="sng" kern="1200" dirty="0"/>
            <a:t>проверки документов, проверки </a:t>
          </a:r>
          <a:r>
            <a:rPr lang="ru-RU" sz="1300" b="1" u="sng" kern="1200" dirty="0"/>
            <a:t>целостности груза</a:t>
          </a:r>
          <a:r>
            <a:rPr lang="ru-RU" sz="1300" u="sng" kern="1200" dirty="0"/>
            <a:t> и</a:t>
          </a:r>
          <a:r>
            <a:rPr lang="ru-RU" sz="1300" b="1" u="sng" kern="1200" dirty="0"/>
            <a:t> досмотра </a:t>
          </a:r>
          <a:r>
            <a:rPr lang="ru-RU" sz="1300" u="sng" kern="1200" dirty="0"/>
            <a:t>или</a:t>
          </a:r>
          <a:r>
            <a:rPr lang="ru-RU" sz="1300" b="1" u="sng" kern="1200" dirty="0"/>
            <a:t> анализа растений</a:t>
          </a:r>
          <a:r>
            <a:rPr lang="ru-RU" sz="1300" u="sng" kern="1200" dirty="0"/>
            <a:t>,</a:t>
          </a:r>
          <a:r>
            <a:rPr lang="ru-RU" sz="1300" b="1" u="sng" kern="1200" dirty="0"/>
            <a:t> растительных продуктов </a:t>
          </a:r>
          <a:r>
            <a:rPr lang="ru-RU" sz="1300" u="sng" kern="1200" dirty="0"/>
            <a:t>или другого</a:t>
          </a:r>
          <a:r>
            <a:rPr lang="ru-RU" sz="1300" b="1" u="sng" kern="1200" dirty="0"/>
            <a:t> </a:t>
          </a:r>
          <a:r>
            <a:rPr lang="ru-RU" sz="1300" b="1" u="sng" kern="1200" dirty="0" err="1"/>
            <a:t>подкарантинного</a:t>
          </a:r>
          <a:r>
            <a:rPr lang="ru-RU" sz="1300" b="1" u="sng" kern="1200" dirty="0"/>
            <a:t> материала </a:t>
          </a:r>
          <a:r>
            <a:rPr lang="ru-RU" sz="1300" u="sng" kern="1200" dirty="0"/>
            <a:t>для контроля</a:t>
          </a:r>
          <a:r>
            <a:rPr lang="ru-RU" sz="1300" kern="1200" dirty="0"/>
            <a:t> соответствия </a:t>
          </a:r>
          <a:r>
            <a:rPr lang="ru-RU" sz="1300" b="1" kern="1200" dirty="0"/>
            <a:t>груза</a:t>
          </a:r>
          <a:r>
            <a:rPr lang="ru-RU" sz="1300" kern="1200" dirty="0"/>
            <a:t> </a:t>
          </a:r>
          <a:r>
            <a:rPr lang="ru-RU" sz="1300" b="1" kern="1200" dirty="0"/>
            <a:t>фитосанитарным импортным требованиям </a:t>
          </a:r>
          <a:r>
            <a:rPr lang="ru-RU" sz="1300" kern="1200" dirty="0"/>
            <a:t>или </a:t>
          </a:r>
          <a:r>
            <a:rPr lang="ru-RU" sz="1300" u="sng" kern="1200" dirty="0"/>
            <a:t>применения</a:t>
          </a:r>
          <a:r>
            <a:rPr lang="ru-RU" sz="1300" kern="1200" dirty="0"/>
            <a:t> </a:t>
          </a:r>
          <a:r>
            <a:rPr lang="ru-RU" sz="1300" b="1" kern="1200" dirty="0"/>
            <a:t>фитосанитарных мер</a:t>
          </a:r>
          <a:r>
            <a:rPr lang="ru-RU" sz="1300" kern="1200" dirty="0"/>
            <a:t>, связанных с </a:t>
          </a:r>
          <a:r>
            <a:rPr lang="ru-RU" sz="1300" b="1" kern="1200" dirty="0"/>
            <a:t>транзитом</a:t>
          </a:r>
          <a:r>
            <a:rPr lang="ru-RU" sz="1300" kern="1200" dirty="0"/>
            <a:t>»</a:t>
          </a:r>
        </a:p>
      </dsp:txBody>
      <dsp:txXfrm>
        <a:off x="3313" y="-6195"/>
        <a:ext cx="6779525" cy="1268576"/>
      </dsp:txXfrm>
    </dsp:sp>
    <dsp:sp modelId="{43050ECD-A3E9-4C47-8FE6-BEA6034E9946}">
      <dsp:nvSpPr>
        <dsp:cNvPr id="0" name=""/>
        <dsp:cNvSpPr/>
      </dsp:nvSpPr>
      <dsp:spPr>
        <a:xfrm>
          <a:off x="6627" y="1262380"/>
          <a:ext cx="6779525" cy="17568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Добавление слов «проверка документов, проверка целостности груза, а также досмотр или анализ растений, растительных продуктов или другого </a:t>
          </a:r>
          <a:r>
            <a:rPr lang="ru-RU" sz="1000" kern="1200" dirty="0" err="1">
              <a:solidFill>
                <a:schemeClr val="tx1"/>
              </a:solidFill>
              <a:latin typeface="+mn-lt"/>
              <a:ea typeface="+mn-ea"/>
              <a:cs typeface="+mn-cs"/>
            </a:rPr>
            <a:t>подкарантинного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материала» служит для более конкретного разъяснения того, из каких элементов может состоять процедура проверки на соответствие. Отмечается, что предлагаемое пересмотренное определение 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целостности (груза)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включает фразу «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идентичность неизменна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так что проверка целостности подразумевает проверку идентичности.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Процедура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заменена на «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процесс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чтобы подчеркнуть, что это ряд шагов или действий, которые выполняются </a:t>
          </a:r>
          <a:r>
            <a:rPr lang="ru-RU" sz="10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и 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 </a:t>
          </a:r>
          <a:r>
            <a:rPr lang="ru-RU" sz="10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завершении 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приводят к выпуску груза или транзиту через страну.</a:t>
          </a:r>
          <a:r>
            <a:rPr lang="ru-RU" sz="1000" i="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Формулировка «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 проверке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заменена на «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для проверки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Поскольку определение «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фитосанитарной меры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включает в себя «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официальную процедуру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понятие груза, соответствующего фитосанитарным мерам, является неактуальным.</a:t>
          </a:r>
          <a:r>
            <a:rPr lang="ru-RU" sz="1000" i="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Поэтому формулировка «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или фитосанитарным мерам, связанным с транзитом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изменена на «</a:t>
          </a:r>
          <a:r>
            <a:rPr lang="ru-RU" sz="10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или применения фитосанитарных мер, связанных с транзитом</a:t>
          </a:r>
          <a:r>
            <a:rPr lang="ru-RU" sz="10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sp:txBody>
      <dsp:txXfrm>
        <a:off x="6627" y="1262380"/>
        <a:ext cx="6779525" cy="17568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0" y="15732"/>
          <a:ext cx="6786153" cy="11808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Выпуск</a:t>
          </a:r>
          <a:r>
            <a:rPr lang="ru-RU" sz="1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(</a:t>
          </a:r>
          <a:r>
            <a:rPr lang="ru-RU" sz="14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груза</a:t>
          </a:r>
          <a:r>
            <a:rPr lang="ru-RU" sz="1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)</a:t>
          </a:r>
          <a:r>
            <a:rPr lang="ru-RU" sz="14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: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400" kern="1200"/>
            <a:t>Разрешение на </a:t>
          </a:r>
          <a:r>
            <a:rPr lang="ru-RU" sz="1400" b="1" kern="1200"/>
            <a:t>ввоз</a:t>
          </a:r>
          <a:r>
            <a:rPr lang="ru-RU" sz="1400" kern="1200"/>
            <a:t> груза после </a:t>
          </a:r>
          <a:r>
            <a:rPr lang="ru-RU" sz="1400" u="sng" kern="1200"/>
            <a:t>завершения </a:t>
          </a:r>
          <a:r>
            <a:rPr lang="ru-RU" sz="1400" b="1" u="sng" kern="1200"/>
            <a:t>процедуры проверки на соответствие</a:t>
          </a:r>
          <a:r>
            <a:rPr lang="ru-RU" sz="1400" b="1" u="none" kern="1200"/>
            <a:t> </a:t>
          </a:r>
          <a:r>
            <a:rPr lang="ru-RU" sz="1400" b="1" strike="sngStrike" kern="1200"/>
            <a:t>подтверждения его соответствия</a:t>
          </a:r>
          <a:r>
            <a:rPr lang="ru-RU" sz="1400" kern="1200"/>
            <a:t>»</a:t>
          </a:r>
        </a:p>
      </dsp:txBody>
      <dsp:txXfrm>
        <a:off x="0" y="15732"/>
        <a:ext cx="6786153" cy="1180800"/>
      </dsp:txXfrm>
    </dsp:sp>
    <dsp:sp modelId="{43050ECD-A3E9-4C47-8FE6-BEA6034E9946}">
      <dsp:nvSpPr>
        <dsp:cNvPr id="0" name=""/>
        <dsp:cNvSpPr/>
      </dsp:nvSpPr>
      <dsp:spPr>
        <a:xfrm>
          <a:off x="0" y="1212265"/>
          <a:ext cx="6786153" cy="180072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>
              <a:solidFill>
                <a:schemeClr val="tx1"/>
              </a:solidFill>
              <a:latin typeface="+mn-lt"/>
              <a:ea typeface="+mn-ea"/>
              <a:cs typeface="+mn-cs"/>
            </a:rPr>
            <a:t>Пересмотр не меняет сути определения, а лишь связывает «</a:t>
          </a:r>
          <a:r>
            <a:rPr lang="ru-RU" sz="14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выпуск</a:t>
          </a:r>
          <a:r>
            <a:rPr lang="ru-RU" sz="1400" kern="1200">
              <a:solidFill>
                <a:schemeClr val="tx1"/>
              </a:solidFill>
              <a:latin typeface="+mn-lt"/>
              <a:ea typeface="+mn-ea"/>
              <a:cs typeface="+mn-cs"/>
            </a:rPr>
            <a:t>» с «</a:t>
          </a:r>
          <a:r>
            <a:rPr lang="ru-RU" sz="14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процедурой проверки на соответствие</a:t>
          </a:r>
          <a:r>
            <a:rPr lang="ru-RU" sz="1400" kern="1200">
              <a:solidFill>
                <a:schemeClr val="tx1"/>
              </a:solidFill>
              <a:latin typeface="+mn-lt"/>
              <a:ea typeface="+mn-ea"/>
              <a:cs typeface="+mn-cs"/>
            </a:rPr>
            <a:t>», а не с «</a:t>
          </a:r>
          <a:r>
            <a:rPr lang="ru-RU" sz="14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подтверждением соответствия</a:t>
          </a:r>
          <a:r>
            <a:rPr lang="ru-RU" sz="1400" kern="1200">
              <a:solidFill>
                <a:schemeClr val="tx1"/>
              </a:solidFill>
              <a:latin typeface="+mn-lt"/>
              <a:ea typeface="+mn-ea"/>
              <a:cs typeface="+mn-cs"/>
            </a:rPr>
            <a:t>» (что предлагается исключить).</a:t>
          </a:r>
        </a:p>
      </dsp:txBody>
      <dsp:txXfrm>
        <a:off x="0" y="1212265"/>
        <a:ext cx="6786153" cy="180072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0" y="13660"/>
          <a:ext cx="6786153" cy="1008000"/>
        </a:xfrm>
        <a:prstGeom prst="rect">
          <a:avLst/>
        </a:prstGeom>
        <a:solidFill>
          <a:srgbClr val="F6C233"/>
        </a:solidFill>
        <a:ln w="25400" cap="flat" cmpd="sng" algn="ctr">
          <a:solidFill>
            <a:srgbClr val="F6C23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588"/>
            </a:spcAft>
          </a:pPr>
          <a:r>
            <a:rPr lang="ru-RU" sz="14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Подтверждение соответствия</a:t>
          </a:r>
          <a:r>
            <a:rPr lang="ru-RU" sz="1400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4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груза</a:t>
          </a:r>
          <a:r>
            <a:rPr lang="ru-RU" sz="1400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r>
            <a:rPr lang="ru-RU" sz="14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588"/>
            </a:spcAft>
          </a:pPr>
          <a:r>
            <a:rPr lang="ru-RU" sz="1400" kern="1200">
              <a:solidFill>
                <a:schemeClr val="tx1"/>
              </a:solidFill>
            </a:rPr>
            <a:t>«Проверка соответствия груза фитосанитарным регламентациям»</a:t>
          </a:r>
        </a:p>
      </dsp:txBody>
      <dsp:txXfrm>
        <a:off x="0" y="13660"/>
        <a:ext cx="6786153" cy="1008000"/>
      </dsp:txXfrm>
    </dsp:sp>
    <dsp:sp modelId="{43050ECD-A3E9-4C47-8FE6-BEA6034E9946}">
      <dsp:nvSpPr>
        <dsp:cNvPr id="0" name=""/>
        <dsp:cNvSpPr/>
      </dsp:nvSpPr>
      <dsp:spPr>
        <a:xfrm>
          <a:off x="0" y="1021660"/>
          <a:ext cx="6786153" cy="2065612"/>
        </a:xfrm>
        <a:prstGeom prst="rect">
          <a:avLst/>
        </a:prstGeom>
        <a:solidFill>
          <a:srgbClr val="FDF4DA">
            <a:alpha val="90000"/>
          </a:srgbClr>
        </a:solidFill>
        <a:ln w="25400" cap="flat" cmpd="sng" algn="ctr">
          <a:solidFill>
            <a:srgbClr val="FDF4D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Термины глоссария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подтверждение соответствия (груза)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процедура проверки (груза) на соответствие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являются почти синонимами, учитывая общее согласие с тем, что подтверждение соответствия — это 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процесс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, а не 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результат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такого процесса. Поэтому термин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подтверждение соответствия (груза)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является избыточным и его предлагается исключить из глоссария.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>
              <a:solidFill>
                <a:schemeClr val="tx1"/>
              </a:solidFill>
              <a:latin typeface="+mn-lt"/>
              <a:ea typeface="+mn-ea"/>
              <a:cs typeface="+mn-cs"/>
            </a:rPr>
            <a:t>Вследствие предлагаемого исключения определение «</a:t>
          </a:r>
          <a:r>
            <a:rPr lang="ru-RU" sz="14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выпуск (груза)</a:t>
          </a:r>
          <a:r>
            <a:rPr lang="ru-RU" sz="1400" kern="1200">
              <a:solidFill>
                <a:schemeClr val="tx1"/>
              </a:solidFill>
              <a:latin typeface="+mn-lt"/>
              <a:ea typeface="+mn-ea"/>
              <a:cs typeface="+mn-cs"/>
            </a:rPr>
            <a:t>» потребует небольшого пересмотра (как и предлагается), а также рекомендуется внести несколько очень незначительных поправок в принятые МСФМ.</a:t>
          </a:r>
        </a:p>
      </dsp:txBody>
      <dsp:txXfrm>
        <a:off x="0" y="1021660"/>
        <a:ext cx="6786153" cy="206561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0" y="5254"/>
          <a:ext cx="6786153" cy="9792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cs typeface="Arial" pitchFamily="34" charset="0"/>
            </a:rPr>
            <a:t>Для получения дополнительной информации о</a:t>
          </a:r>
          <a:br>
            <a:rPr lang="ru-RU" sz="16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cs typeface="Arial" pitchFamily="34" charset="0"/>
            </a:rPr>
          </a:br>
          <a:r>
            <a:rPr lang="ru-RU" sz="16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cs typeface="Arial" pitchFamily="34" charset="0"/>
            </a:rPr>
            <a:t>проекте поправок к МСФМ 5 2021 года см. следующие документы:</a:t>
          </a:r>
        </a:p>
      </dsp:txBody>
      <dsp:txXfrm>
        <a:off x="0" y="5254"/>
        <a:ext cx="6786153" cy="979200"/>
      </dsp:txXfrm>
    </dsp:sp>
    <dsp:sp modelId="{43050ECD-A3E9-4C47-8FE6-BEA6034E9946}">
      <dsp:nvSpPr>
        <dsp:cNvPr id="0" name=""/>
        <dsp:cNvSpPr/>
      </dsp:nvSpPr>
      <dsp:spPr>
        <a:xfrm>
          <a:off x="0" y="984454"/>
          <a:ext cx="6786153" cy="149327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>
              <a:hlinkClick xmlns:r="http://schemas.openxmlformats.org/officeDocument/2006/relationships" r:id="rId1"/>
            </a:rPr>
            <a:t>Отчет о встрече ТГГ в январе 2021 г.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>
              <a:hlinkClick xmlns:r="http://schemas.openxmlformats.org/officeDocument/2006/relationships" r:id="rId1"/>
            </a:rPr>
            <a:t>Отчет о встрече ТГГ 2021 г.</a:t>
          </a:r>
        </a:p>
      </dsp:txBody>
      <dsp:txXfrm>
        <a:off x="0" y="984454"/>
        <a:ext cx="6786153" cy="14932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3313" y="-77574"/>
          <a:ext cx="6779525" cy="1188249"/>
        </a:xfrm>
        <a:prstGeom prst="rect">
          <a:avLst/>
        </a:prstGeom>
        <a:solidFill>
          <a:srgbClr val="46DE54"/>
        </a:solidFill>
        <a:ln w="25400" cap="flat" cmpd="sng" algn="ctr">
          <a:solidFill>
            <a:srgbClr val="F6C23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588"/>
            </a:spcAft>
          </a:pPr>
          <a:r>
            <a:rPr lang="ru-RU" sz="14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Идентичность</a:t>
          </a:r>
          <a:r>
            <a:rPr lang="ru-RU" sz="14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4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груза</a:t>
          </a:r>
          <a:r>
            <a:rPr lang="ru-RU" sz="14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588"/>
            </a:spcAft>
          </a:pPr>
          <a:r>
            <a:rPr lang="ru-RU" sz="1400" kern="1200" dirty="0">
              <a:solidFill>
                <a:schemeClr val="tx1"/>
              </a:solidFill>
            </a:rPr>
            <a:t>«Компоненты </a:t>
          </a:r>
          <a:r>
            <a:rPr lang="ru-RU" sz="1400" b="1" kern="1200" dirty="0">
              <a:solidFill>
                <a:schemeClr val="tx1"/>
              </a:solidFill>
            </a:rPr>
            <a:t>груза</a:t>
          </a:r>
          <a:r>
            <a:rPr lang="ru-RU" sz="1400" kern="1200" dirty="0">
              <a:solidFill>
                <a:schemeClr val="tx1"/>
              </a:solidFill>
            </a:rPr>
            <a:t>, указанные в </a:t>
          </a:r>
          <a:r>
            <a:rPr lang="ru-RU" sz="1400" b="1" kern="1200" dirty="0">
              <a:solidFill>
                <a:schemeClr val="tx1"/>
              </a:solidFill>
            </a:rPr>
            <a:t>фитосанитарном сертификате</a:t>
          </a:r>
          <a:r>
            <a:rPr lang="ru-RU" sz="1400" kern="1200" dirty="0">
              <a:solidFill>
                <a:schemeClr val="tx1"/>
              </a:solidFill>
            </a:rPr>
            <a:t> и описанные в разделах </a:t>
          </a:r>
          <a:r>
            <a:rPr lang="ru-RU" sz="1400" kern="1200" dirty="0" smtClean="0">
              <a:solidFill>
                <a:schemeClr val="tx1"/>
              </a:solidFill>
            </a:rPr>
            <a:t>«наименование </a:t>
          </a:r>
          <a:r>
            <a:rPr lang="ru-RU" sz="1400" kern="1200" dirty="0">
              <a:solidFill>
                <a:schemeClr val="tx1"/>
              </a:solidFill>
            </a:rPr>
            <a:t>продукции и заявленное </a:t>
          </a:r>
          <a:r>
            <a:rPr lang="ru-RU" sz="1400" kern="1200" dirty="0" smtClean="0">
              <a:solidFill>
                <a:schemeClr val="tx1"/>
              </a:solidFill>
            </a:rPr>
            <a:t>количество», «ботаническое </a:t>
          </a:r>
          <a:r>
            <a:rPr lang="ru-RU" sz="1400" kern="1200" dirty="0">
              <a:solidFill>
                <a:schemeClr val="tx1"/>
              </a:solidFill>
            </a:rPr>
            <a:t>название </a:t>
          </a:r>
          <a:r>
            <a:rPr lang="ru-RU" sz="1400" b="1" kern="1200" dirty="0" smtClean="0">
              <a:solidFill>
                <a:schemeClr val="tx1"/>
              </a:solidFill>
            </a:rPr>
            <a:t>растений» </a:t>
          </a:r>
          <a:r>
            <a:rPr lang="ru-RU" sz="1400" kern="1200" dirty="0" smtClean="0">
              <a:solidFill>
                <a:schemeClr val="tx1"/>
              </a:solidFill>
            </a:rPr>
            <a:t>и «место происхождения»</a:t>
          </a:r>
          <a:endParaRPr lang="ru-RU" sz="1400" kern="1200" dirty="0">
            <a:solidFill>
              <a:schemeClr val="tx1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</a:pPr>
          <a:endParaRPr lang="en-US" sz="1400" kern="1200" dirty="0">
            <a:solidFill>
              <a:schemeClr val="tx1"/>
            </a:solidFill>
            <a:effectLst/>
            <a:latin typeface="Arial" panose="020B0604020202020204"/>
            <a:ea typeface="+mn-ea"/>
            <a:cs typeface="Arial" panose="020B0604020202020204"/>
          </a:endParaRPr>
        </a:p>
      </dsp:txBody>
      <dsp:txXfrm>
        <a:off x="3313" y="-77574"/>
        <a:ext cx="6779525" cy="1188249"/>
      </dsp:txXfrm>
    </dsp:sp>
    <dsp:sp modelId="{43050ECD-A3E9-4C47-8FE6-BEA6034E9946}">
      <dsp:nvSpPr>
        <dsp:cNvPr id="0" name=""/>
        <dsp:cNvSpPr/>
      </dsp:nvSpPr>
      <dsp:spPr>
        <a:xfrm>
          <a:off x="15915" y="1110674"/>
          <a:ext cx="6678135" cy="1811699"/>
        </a:xfrm>
        <a:prstGeom prst="rect">
          <a:avLst/>
        </a:prstGeom>
        <a:solidFill>
          <a:srgbClr val="D4F5D6">
            <a:alpha val="90000"/>
          </a:srgbClr>
        </a:solidFill>
        <a:ln w="25400" cap="flat" cmpd="sng" algn="ctr">
          <a:solidFill>
            <a:srgbClr val="FDF4D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Цель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проверки идентичности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 — убедиться, что 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те образцы растений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, растительной продукции или других изделий (т. е. 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компоненты из определенного места происхождения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), которые собираются импортировать, являются 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именно теми, </a:t>
          </a:r>
          <a:r>
            <a:rPr lang="ru-RU" sz="11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что 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подлежат сертификации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Таким образом,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идентичность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груза — это его компоненты (основное 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материальное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содержимое) и его происхождение (основная 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нематериальная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характеристика).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 широком смысле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компоненты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соответствуют разделам фитосанитарных сертификатов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Наименование продукции и заявленное количество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Ботаническое название растений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как указано в определении.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Происхождение груза также является важной частью идентичности груза и соответствует разделу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Место происхождения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фитосанитарных сертификатах, как это выражено в определении и объяснено в МСФМ 12 (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Фитосанитарные сертификаты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).</a:t>
          </a:r>
        </a:p>
      </dsp:txBody>
      <dsp:txXfrm>
        <a:off x="15915" y="1110674"/>
        <a:ext cx="6678135" cy="18116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0" y="23346"/>
          <a:ext cx="6786153" cy="12096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Целостность</a:t>
          </a:r>
          <a:r>
            <a:rPr lang="ru-RU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груза</a:t>
          </a:r>
          <a:r>
            <a:rPr lang="ru-RU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«</a:t>
          </a:r>
          <a:r>
            <a:rPr lang="ru-RU" sz="1400" strike="sngStrike" kern="1200" dirty="0"/>
            <a:t>Состав</a:t>
          </a:r>
          <a:r>
            <a:rPr lang="ru-RU" sz="1400" kern="1200" dirty="0"/>
            <a:t> </a:t>
          </a:r>
          <a:r>
            <a:rPr lang="ru-RU" sz="1400" u="sng" kern="1200" dirty="0"/>
            <a:t>Состояние</a:t>
          </a:r>
          <a:r>
            <a:rPr lang="ru-RU" sz="1400" kern="1200" dirty="0"/>
            <a:t> </a:t>
          </a:r>
          <a:r>
            <a:rPr lang="ru-RU" sz="1400" b="1" kern="1200" dirty="0"/>
            <a:t>груза, </a:t>
          </a:r>
          <a:r>
            <a:rPr lang="ru-RU" sz="1400" u="sng" kern="1200" dirty="0"/>
            <a:t>когда его </a:t>
          </a:r>
          <a:r>
            <a:rPr lang="ru-RU" sz="1400" b="1" u="sng" kern="1200" dirty="0"/>
            <a:t>идентичность</a:t>
          </a:r>
          <a:r>
            <a:rPr lang="ru-RU" sz="1400" u="sng" kern="1200" dirty="0"/>
            <a:t> неизменна и все пломбы или </a:t>
          </a:r>
          <a:r>
            <a:rPr lang="ru-RU" sz="1400" b="1" u="sng" kern="1200" dirty="0"/>
            <a:t>упаковка</a:t>
          </a:r>
          <a:r>
            <a:rPr lang="ru-RU" sz="1400" u="sng" kern="1200" dirty="0"/>
            <a:t> не </a:t>
          </a:r>
          <a:r>
            <a:rPr lang="ru-RU" sz="1400" u="sng" kern="1200" dirty="0" smtClean="0"/>
            <a:t>повреждены</a:t>
          </a:r>
          <a:r>
            <a:rPr lang="ru-RU" sz="1400" strike="sngStrike" kern="1200" dirty="0" smtClean="0"/>
            <a:t>,в соответствии с описанием, данным в </a:t>
          </a:r>
          <a:r>
            <a:rPr lang="ru-RU" sz="1400" b="1" strike="sngStrike" kern="1200" dirty="0" smtClean="0"/>
            <a:t>фитосанитарном сертификате </a:t>
          </a:r>
          <a:r>
            <a:rPr lang="ru-RU" sz="1400" strike="sngStrike" kern="1200" dirty="0" smtClean="0"/>
            <a:t>или другом </a:t>
          </a:r>
          <a:r>
            <a:rPr lang="ru-RU" sz="1400" b="1" strike="sngStrike" kern="1200" dirty="0" smtClean="0"/>
            <a:t>официально</a:t>
          </a:r>
          <a:r>
            <a:rPr lang="ru-RU" sz="1400" strike="sngStrike" kern="1200" dirty="0" smtClean="0"/>
            <a:t> признанном документе, поддерживаемый без потерь, добавлений или замен</a:t>
          </a:r>
          <a:r>
            <a:rPr lang="ru-RU" sz="1400" strike="noStrik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  <a:endParaRPr lang="ru-RU" sz="1400" strike="noStrik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0" y="23346"/>
        <a:ext cx="6786153" cy="1209600"/>
      </dsp:txXfrm>
    </dsp:sp>
    <dsp:sp modelId="{43050ECD-A3E9-4C47-8FE6-BEA6034E9946}">
      <dsp:nvSpPr>
        <dsp:cNvPr id="0" name=""/>
        <dsp:cNvSpPr/>
      </dsp:nvSpPr>
      <dsp:spPr>
        <a:xfrm>
          <a:off x="0" y="1256292"/>
          <a:ext cx="6786153" cy="184464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Ссылаясь на предложенное определение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идентичности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связь между этими двумя понятиями проясняется, а определение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целостности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упрощается.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Формулировка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его идентичность неизменна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сильнее подчеркивает основную фитосанитарную проблему, а именно: что те образцы растений, растительной продукции или других изделий (т. е. 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компоненты из конкретного места происхождения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),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которые подлежат импорту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, являются именно теми, которые были сертифицированы.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>
              <a:solidFill>
                <a:schemeClr val="tx1"/>
              </a:solidFill>
              <a:latin typeface="+mn-lt"/>
              <a:ea typeface="+mn-ea"/>
              <a:cs typeface="+mn-cs"/>
            </a:rPr>
            <a:t>Учет того, что «</a:t>
          </a:r>
          <a:r>
            <a:rPr lang="ru-RU" sz="1200" i="1" kern="1200">
              <a:solidFill>
                <a:schemeClr val="tx1"/>
              </a:solidFill>
              <a:latin typeface="+mn-lt"/>
              <a:ea typeface="+mn-ea"/>
              <a:cs typeface="+mn-cs"/>
            </a:rPr>
            <a:t>все пломбы или упаковка не повреждены</a:t>
          </a:r>
          <a:r>
            <a:rPr lang="ru-RU" sz="1200" kern="1200">
              <a:solidFill>
                <a:schemeClr val="tx1"/>
              </a:solidFill>
              <a:latin typeface="+mn-lt"/>
              <a:ea typeface="+mn-ea"/>
              <a:cs typeface="+mn-cs"/>
            </a:rPr>
            <a:t>», считается важным элементом целостности и поэтому добавлен в определение.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Вводная формулировка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состояние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добавлена, чтобы подчеркнуть, что целостность — это (желательное) состояние груза, а не действие по отношению к грузу.</a:t>
          </a:r>
        </a:p>
      </dsp:txBody>
      <dsp:txXfrm>
        <a:off x="0" y="1256292"/>
        <a:ext cx="6786153" cy="18446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0" y="23346"/>
          <a:ext cx="6786153" cy="12096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Фитосанитарная безопасность</a:t>
          </a:r>
          <a:r>
            <a:rPr lang="ru-RU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груза</a:t>
          </a:r>
          <a:r>
            <a:rPr lang="ru-RU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400" strike="sngStrik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Поддержание</a:t>
          </a:r>
          <a:r>
            <a:rPr lang="ru-RU" sz="1400" strike="sngStrike" kern="1200" dirty="0" smtClean="0"/>
            <a:t> </a:t>
          </a:r>
          <a:r>
            <a:rPr lang="ru-RU" sz="1400" b="1" strike="sngStrike" kern="1200" dirty="0"/>
            <a:t>целостности</a:t>
          </a:r>
          <a:r>
            <a:rPr lang="ru-RU" sz="1400" b="1" strike="noStrike" kern="1200" dirty="0"/>
            <a:t> </a:t>
          </a:r>
          <a:r>
            <a:rPr lang="ru-RU" sz="1400" u="sng" kern="1200" dirty="0"/>
            <a:t>Состояние</a:t>
          </a:r>
          <a:r>
            <a:rPr lang="ru-RU" sz="1400" kern="1200" dirty="0"/>
            <a:t> </a:t>
          </a:r>
          <a:r>
            <a:rPr lang="ru-RU" sz="1400" b="1" kern="1200" dirty="0"/>
            <a:t>груза, </a:t>
          </a:r>
          <a:r>
            <a:rPr lang="ru-RU" sz="1400" u="sng" kern="1200" dirty="0"/>
            <a:t>когда его </a:t>
          </a:r>
          <a:r>
            <a:rPr lang="ru-RU" sz="1400" b="1" u="sng" kern="1200" dirty="0"/>
            <a:t>целостность</a:t>
          </a:r>
          <a:r>
            <a:rPr lang="ru-RU" sz="1400" u="sng" kern="1200" dirty="0"/>
            <a:t> была обеспечена</a:t>
          </a:r>
          <a:r>
            <a:rPr lang="ru-RU" sz="1400" kern="1200" dirty="0"/>
            <a:t>, </a:t>
          </a:r>
          <a:r>
            <a:rPr lang="ru-RU" sz="1400" kern="1200" dirty="0" smtClean="0"/>
            <a:t>а </a:t>
          </a:r>
          <a:r>
            <a:rPr lang="ru-RU" sz="1400" strike="sngStrike" kern="1200" dirty="0" smtClean="0"/>
            <a:t>предотвращение его заражения и засорения</a:t>
          </a:r>
          <a:r>
            <a:rPr lang="ru-RU" sz="1400" strike="noStrike" kern="1200" dirty="0" smtClean="0"/>
            <a:t> </a:t>
          </a:r>
          <a:r>
            <a:rPr lang="ru-RU" sz="1400" kern="1200" dirty="0"/>
            <a:t>его </a:t>
          </a:r>
          <a:r>
            <a:rPr lang="ru-RU" sz="1400" b="1" kern="1200" dirty="0" smtClean="0"/>
            <a:t>заражение</a:t>
          </a:r>
          <a:r>
            <a:rPr lang="ru-RU" sz="1400" kern="1200" dirty="0" smtClean="0"/>
            <a:t> </a:t>
          </a:r>
          <a:r>
            <a:rPr lang="ru-RU" sz="1400" kern="1200" dirty="0"/>
            <a:t>и </a:t>
          </a:r>
          <a:r>
            <a:rPr lang="ru-RU" sz="1400" b="1" kern="1200" dirty="0" smtClean="0"/>
            <a:t>засорение</a:t>
          </a:r>
          <a:r>
            <a:rPr lang="ru-RU" sz="1400" kern="1200" dirty="0" smtClean="0"/>
            <a:t> </a:t>
          </a:r>
          <a:r>
            <a:rPr lang="ru-RU" sz="1400" b="1" kern="1200" dirty="0"/>
            <a:t>регулируемыми вредными организмами</a:t>
          </a:r>
          <a:r>
            <a:rPr lang="ru-RU" sz="1400" kern="1200" dirty="0"/>
            <a:t> </a:t>
          </a:r>
          <a:r>
            <a:rPr lang="ru-RU" sz="1400" u="sng" kern="1200" dirty="0"/>
            <a:t>были предотвращены</a:t>
          </a:r>
          <a:r>
            <a:rPr lang="ru-RU" sz="1400" kern="1200" dirty="0"/>
            <a:t> </a:t>
          </a:r>
          <a:r>
            <a:rPr lang="ru-RU" sz="1400" kern="1200" dirty="0" smtClean="0"/>
            <a:t>путем применения </a:t>
          </a:r>
          <a:r>
            <a:rPr lang="ru-RU" sz="1400" strike="sngStrike" kern="1200" dirty="0" smtClean="0"/>
            <a:t>подходящих</a:t>
          </a:r>
          <a:r>
            <a:rPr lang="ru-RU" sz="1400" kern="1200" dirty="0" smtClean="0"/>
            <a:t> </a:t>
          </a:r>
          <a:r>
            <a:rPr lang="ru-RU" sz="1400" b="1" kern="1200" dirty="0"/>
            <a:t>фитосанитарных мер</a:t>
          </a:r>
          <a:r>
            <a:rPr lang="ru-RU" sz="1400" strike="noStrik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  <a:endParaRPr lang="ru-RU" sz="1400" strike="noStrik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0" y="23346"/>
        <a:ext cx="6786153" cy="1209600"/>
      </dsp:txXfrm>
    </dsp:sp>
    <dsp:sp modelId="{43050ECD-A3E9-4C47-8FE6-BEA6034E9946}">
      <dsp:nvSpPr>
        <dsp:cNvPr id="0" name=""/>
        <dsp:cNvSpPr/>
      </dsp:nvSpPr>
      <dsp:spPr>
        <a:xfrm>
          <a:off x="0" y="1256292"/>
          <a:ext cx="6786153" cy="184464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4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Поддержание целостности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было заменено на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Состояние… когда… целостность была обеспечена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чтобы правильно отразить, что фитосанитарная безопасность — это состояние, а не действие.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Аналогично,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предотвращение его заражения и засорения…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было заменено на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заражение и засорение… </a:t>
          </a:r>
          <a:r>
            <a:rPr lang="ru-RU" sz="14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были предотвращены</a:t>
          </a:r>
          <a:r>
            <a: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  <a:endParaRPr lang="ru-RU" sz="14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Слово </a:t>
          </a:r>
          <a:r>
            <a: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4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подходящих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определяющее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фитосанитарных мер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первоначальном определении, считается ненужным и неуместным для определения и поэтому удалено.</a:t>
          </a:r>
        </a:p>
      </dsp:txBody>
      <dsp:txXfrm>
        <a:off x="0" y="1256292"/>
        <a:ext cx="6786153" cy="18446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3313" y="-482836"/>
          <a:ext cx="6779525" cy="900000"/>
        </a:xfrm>
        <a:prstGeom prst="rect">
          <a:avLst/>
        </a:prstGeom>
        <a:solidFill>
          <a:srgbClr val="46DE54"/>
        </a:solidFill>
        <a:ln w="25400" cap="flat" cmpd="sng" algn="ctr">
          <a:solidFill>
            <a:srgbClr val="F6C23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588"/>
            </a:spcAft>
          </a:pPr>
          <a:r>
            <a:rPr lang="ru-RU" sz="14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Общий надзор: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588"/>
            </a:spcAft>
          </a:pPr>
          <a:r>
            <a:rPr lang="ru-RU" sz="1300" kern="1200" dirty="0">
              <a:solidFill>
                <a:schemeClr val="tx1"/>
              </a:solidFill>
            </a:rPr>
            <a:t>«</a:t>
          </a:r>
          <a:r>
            <a:rPr lang="ru-RU" sz="1300" b="1" kern="1200" dirty="0">
              <a:solidFill>
                <a:schemeClr val="tx1"/>
              </a:solidFill>
            </a:rPr>
            <a:t>Официальный</a:t>
          </a:r>
          <a:r>
            <a:rPr lang="ru-RU" sz="1300" kern="1200" dirty="0">
              <a:solidFill>
                <a:schemeClr val="tx1"/>
              </a:solidFill>
            </a:rPr>
            <a:t> процесс, в ходе которого данные о </a:t>
          </a:r>
          <a:r>
            <a:rPr lang="ru-RU" sz="1300" b="1" kern="1200" dirty="0">
              <a:solidFill>
                <a:schemeClr val="tx1"/>
              </a:solidFill>
            </a:rPr>
            <a:t>вредных организмах</a:t>
          </a:r>
          <a:r>
            <a:rPr lang="ru-RU" sz="1300" kern="1200" dirty="0">
              <a:solidFill>
                <a:schemeClr val="tx1"/>
              </a:solidFill>
            </a:rPr>
            <a:t> в какой-либо </a:t>
          </a:r>
          <a:r>
            <a:rPr lang="ru-RU" sz="1300" b="1" kern="1200" dirty="0">
              <a:solidFill>
                <a:schemeClr val="tx1"/>
              </a:solidFill>
            </a:rPr>
            <a:t>области</a:t>
          </a:r>
          <a:r>
            <a:rPr lang="ru-RU" sz="1300" kern="1200" dirty="0">
              <a:solidFill>
                <a:schemeClr val="tx1"/>
              </a:solidFill>
            </a:rPr>
            <a:t> собираются из различных источников, кроме </a:t>
          </a:r>
          <a:r>
            <a:rPr lang="ru-RU" sz="1300" b="1" kern="1200" dirty="0" smtClean="0">
              <a:solidFill>
                <a:schemeClr val="tx1"/>
              </a:solidFill>
            </a:rPr>
            <a:t>обследований</a:t>
          </a:r>
          <a:r>
            <a:rPr lang="ru-RU" sz="1300" b="1" kern="1200" dirty="0">
              <a:solidFill>
                <a:schemeClr val="tx1"/>
              </a:solidFill>
            </a:rPr>
            <a:t>, </a:t>
          </a:r>
          <a:r>
            <a:rPr lang="ru-RU" sz="1300" kern="1200" dirty="0">
              <a:solidFill>
                <a:schemeClr val="tx1"/>
              </a:solidFill>
            </a:rPr>
            <a:t>анализируются и проверяются</a:t>
          </a:r>
          <a:r>
            <a:rPr lang="ru-RU" sz="1300" kern="1200" dirty="0" smtClean="0">
              <a:solidFill>
                <a:schemeClr val="tx1"/>
              </a:solidFill>
            </a:rPr>
            <a:t>»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3313" y="-482836"/>
        <a:ext cx="6779525" cy="900000"/>
      </dsp:txXfrm>
    </dsp:sp>
    <dsp:sp modelId="{43050ECD-A3E9-4C47-8FE6-BEA6034E9946}">
      <dsp:nvSpPr>
        <dsp:cNvPr id="0" name=""/>
        <dsp:cNvSpPr/>
      </dsp:nvSpPr>
      <dsp:spPr>
        <a:xfrm>
          <a:off x="3313" y="351489"/>
          <a:ext cx="6779525" cy="2434883"/>
        </a:xfrm>
        <a:prstGeom prst="rect">
          <a:avLst/>
        </a:prstGeom>
        <a:solidFill>
          <a:srgbClr val="D4F5D6">
            <a:alpha val="90000"/>
          </a:srgbClr>
        </a:solidFill>
        <a:ln w="25400" cap="flat" cmpd="sng" algn="ctr">
          <a:solidFill>
            <a:srgbClr val="FDF4D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 текущем определении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надзор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обследование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мониторинг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относятся </a:t>
          </a:r>
          <a:r>
            <a:rPr lang="ru-RU" sz="11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к конкретным проверкам, 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а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другие процедуры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  — к общему надзору.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 предлагаемом определении говорится о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различных источниках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а не о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процедурах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что позволяет учитывать источники данных, которые не являются процедурами.</a:t>
          </a:r>
          <a:r>
            <a:rPr lang="ru-RU" sz="1100" i="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Эти различные источники данных могут быть официальными или неофициальными, как объясняется в МСФМ 6 «Надзор».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Что касается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данных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или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информации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полученных в результате </a:t>
          </a:r>
          <a:r>
            <a:rPr lang="ru-RU" sz="11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надзора, 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то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данные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относятся к необработанному собранному материалу, который после анализа и проверки становится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информацией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 Поэтому слово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данные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уместно в контексте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общего надзора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Данные, полученные в результате общего надзора, не являются официальными, пока они не утверждены НОКЗР; поэтому процесс не заканчивается сбором данных, так как анализ и проверка также являются важными частями процесса, когда используются неофициальные источники данных.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altLang="ja-JP" sz="1100" kern="1200" dirty="0"/>
        </a:p>
      </dsp:txBody>
      <dsp:txXfrm>
        <a:off x="3313" y="351489"/>
        <a:ext cx="6779525" cy="24348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3313" y="-425911"/>
          <a:ext cx="6779525" cy="792000"/>
        </a:xfrm>
        <a:prstGeom prst="rect">
          <a:avLst/>
        </a:prstGeom>
        <a:solidFill>
          <a:srgbClr val="46DE54"/>
        </a:solidFill>
        <a:ln w="25400" cap="flat" cmpd="sng" algn="ctr">
          <a:solidFill>
            <a:srgbClr val="F6C23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588"/>
            </a:spcAft>
          </a:pPr>
          <a:r>
            <a:rPr lang="ru-RU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«Конкретные проверки»:</a:t>
          </a:r>
          <a:endParaRPr lang="ru-RU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588"/>
            </a:spcAft>
          </a:pPr>
          <a:r>
            <a:rPr lang="ru-RU" sz="1400" kern="1200" dirty="0">
              <a:solidFill>
                <a:schemeClr val="tx1"/>
              </a:solidFill>
            </a:rPr>
            <a:t>«</a:t>
          </a:r>
          <a:r>
            <a:rPr lang="ru-RU" sz="1400" b="1" kern="1200" dirty="0">
              <a:solidFill>
                <a:schemeClr val="tx1"/>
              </a:solidFill>
            </a:rPr>
            <a:t>Официальный</a:t>
          </a:r>
          <a:r>
            <a:rPr lang="ru-RU" sz="1400" kern="1200" dirty="0">
              <a:solidFill>
                <a:schemeClr val="tx1"/>
              </a:solidFill>
            </a:rPr>
            <a:t> процесс, в ходе которого информация о </a:t>
          </a:r>
          <a:r>
            <a:rPr lang="ru-RU" sz="1400" b="1" kern="1200" dirty="0">
              <a:solidFill>
                <a:schemeClr val="tx1"/>
              </a:solidFill>
            </a:rPr>
            <a:t>вредных организмах</a:t>
          </a:r>
          <a:r>
            <a:rPr lang="ru-RU" sz="1400" kern="1200" dirty="0">
              <a:solidFill>
                <a:schemeClr val="tx1"/>
              </a:solidFill>
            </a:rPr>
            <a:t> </a:t>
          </a:r>
          <a:r>
            <a:rPr lang="ru-RU" sz="1400" b="1" kern="1200" dirty="0" smtClean="0">
              <a:solidFill>
                <a:schemeClr val="tx1"/>
              </a:solidFill>
            </a:rPr>
            <a:t>в зоне </a:t>
          </a:r>
          <a:r>
            <a:rPr lang="ru-RU" sz="1400" kern="1200" dirty="0">
              <a:solidFill>
                <a:schemeClr val="tx1"/>
              </a:solidFill>
            </a:rPr>
            <a:t>получена путем проведения </a:t>
          </a:r>
          <a:r>
            <a:rPr lang="ru-RU" sz="1400" b="1" kern="1200" dirty="0" smtClean="0">
              <a:solidFill>
                <a:schemeClr val="tx1"/>
              </a:solidFill>
            </a:rPr>
            <a:t>обследования</a:t>
          </a:r>
          <a:r>
            <a:rPr lang="ru-RU" sz="1400" kern="1200" dirty="0" smtClean="0">
              <a:solidFill>
                <a:schemeClr val="tx1"/>
              </a:solidFill>
            </a:rPr>
            <a:t>».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313" y="-425911"/>
        <a:ext cx="6779525" cy="792000"/>
      </dsp:txXfrm>
    </dsp:sp>
    <dsp:sp modelId="{43050ECD-A3E9-4C47-8FE6-BEA6034E9946}">
      <dsp:nvSpPr>
        <dsp:cNvPr id="0" name=""/>
        <dsp:cNvSpPr/>
      </dsp:nvSpPr>
      <dsp:spPr>
        <a:xfrm>
          <a:off x="3313" y="309778"/>
          <a:ext cx="6779525" cy="2087718"/>
        </a:xfrm>
        <a:prstGeom prst="rect">
          <a:avLst/>
        </a:prstGeom>
        <a:solidFill>
          <a:srgbClr val="D4F5D6">
            <a:alpha val="90000"/>
          </a:srgbClr>
        </a:solidFill>
        <a:ln w="25400" cap="flat" cmpd="sng" algn="ctr">
          <a:solidFill>
            <a:srgbClr val="FDF4D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Пересмотр МСФМ 6 «Надзор» привел к небольшому изменению значения общего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надзора и конкретных проверок: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 предыдущей версии МСФМ 6 упоминались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«направленные</a:t>
          </a:r>
          <a:r>
            <a:rPr lang="ru-RU" sz="12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обследования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вместо того, что теперь называется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«конкретными проверками».</a:t>
          </a:r>
          <a:endParaRPr lang="ru-RU" sz="12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Единственным различием между общим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надзором и конкретными проверками является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источник данных, поскольку оба типа надзора могут быть направлены на конкретных вредных организмов.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«Конкретные проверки» осуществляются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посредством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обследований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Что касается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данных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или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информации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полученных в результате надзора, то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данные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относятся к необработанному собранному материалу, который после обработки становится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информацией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»; данные не являются официальными, пока они не утверждены НОКЗР. Поэтому слово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информация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уместно в контексте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«конкретных проверок».</a:t>
          </a:r>
          <a:endParaRPr lang="ru-RU" sz="12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>
        <a:off x="3313" y="309778"/>
        <a:ext cx="6779525" cy="208771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0" y="23346"/>
          <a:ext cx="6786153" cy="12096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Надзор: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«</a:t>
          </a:r>
          <a:r>
            <a:rPr lang="ru-RU" sz="1400" b="1" u="sng" kern="1200" dirty="0"/>
            <a:t>Общий надзор</a:t>
          </a:r>
          <a:r>
            <a:rPr lang="ru-RU" sz="1400" u="sng" kern="1200" dirty="0"/>
            <a:t>, </a:t>
          </a:r>
          <a:r>
            <a:rPr lang="ru-RU" sz="1400" b="1" u="sng" kern="1200" dirty="0" smtClean="0"/>
            <a:t>конкретные проверки </a:t>
          </a:r>
          <a:r>
            <a:rPr lang="ru-RU" sz="1400" u="sng" kern="1200" dirty="0" smtClean="0"/>
            <a:t>или </a:t>
          </a:r>
          <a:r>
            <a:rPr lang="ru-RU" sz="1400" u="sng" kern="1200" dirty="0"/>
            <a:t>их сочетание</a:t>
          </a:r>
          <a:r>
            <a:rPr lang="ru-RU" sz="1400" b="1" kern="1200" dirty="0"/>
            <a:t> </a:t>
          </a:r>
          <a:r>
            <a:rPr lang="ru-RU" sz="1400" b="1" strike="sngStrike" kern="1200" dirty="0"/>
            <a:t>Официальный</a:t>
          </a:r>
          <a:r>
            <a:rPr lang="ru-RU" sz="1400" strike="sngStrike" kern="1200" dirty="0"/>
            <a:t> процесс сбора и регистрации данных о присутствии или отсутствии </a:t>
          </a:r>
          <a:r>
            <a:rPr lang="ru-RU" sz="1400" b="1" strike="sngStrike" kern="1200" dirty="0"/>
            <a:t>вредного организма</a:t>
          </a:r>
          <a:r>
            <a:rPr lang="ru-RU" sz="1400" strike="sngStrike" kern="1200" dirty="0"/>
            <a:t> с помощью </a:t>
          </a:r>
          <a:r>
            <a:rPr lang="ru-RU" sz="1400" b="1" strike="sngStrike" kern="1200" dirty="0"/>
            <a:t>обследований</a:t>
          </a:r>
          <a:r>
            <a:rPr lang="ru-RU" sz="1400" strike="sngStrike" kern="1200" dirty="0"/>
            <a:t>, </a:t>
          </a:r>
          <a:r>
            <a:rPr lang="ru-RU" sz="1400" b="1" strike="sngStrike" kern="1200" dirty="0"/>
            <a:t>мониторинга </a:t>
          </a:r>
          <a:r>
            <a:rPr lang="ru-RU" sz="1400" strike="sngStrike" kern="1200" dirty="0"/>
            <a:t>или других процедур</a:t>
          </a:r>
          <a:r>
            <a:rPr lang="ru-RU" sz="1400" strike="sngStrik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»</a:t>
          </a:r>
        </a:p>
      </dsp:txBody>
      <dsp:txXfrm>
        <a:off x="0" y="23346"/>
        <a:ext cx="6786153" cy="1209600"/>
      </dsp:txXfrm>
    </dsp:sp>
    <dsp:sp modelId="{43050ECD-A3E9-4C47-8FE6-BEA6034E9946}">
      <dsp:nvSpPr>
        <dsp:cNvPr id="0" name=""/>
        <dsp:cNvSpPr/>
      </dsp:nvSpPr>
      <dsp:spPr>
        <a:xfrm>
          <a:off x="0" y="1232946"/>
          <a:ext cx="6786153" cy="184464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Техническая группа по глоссарию рассмотрела различные возможные модификации нынешнего определения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надзора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но, учитывая предложенные определения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общего надзора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</a:t>
          </a:r>
          <a:r>
            <a: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4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конкретных проверок</a:t>
          </a:r>
          <a:r>
            <a: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», 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 итоге предлагается определение, которое просто сообщает, что </a:t>
          </a:r>
          <a:r>
            <a: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надзор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 — это «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общий надзор, </a:t>
          </a:r>
          <a:r>
            <a:rPr lang="ru-RU" sz="14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конкретные проверки или </a:t>
          </a:r>
          <a:r>
            <a:rPr lang="ru-RU" sz="14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их сочетание</a:t>
          </a:r>
          <a:r>
            <a: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</dsp:txBody>
      <dsp:txXfrm>
        <a:off x="0" y="1232946"/>
        <a:ext cx="6786153" cy="18446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0" y="12321"/>
          <a:ext cx="6786153" cy="10944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Генетический материал: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«Посевной и посадочный </a:t>
          </a: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материал</a:t>
          </a: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, предназначенный для использования в программах по выведению или сохранению сортов</a:t>
          </a:r>
          <a:r>
            <a:rPr lang="ru-RU" sz="1400" kern="1200" dirty="0" smtClean="0"/>
            <a:t>».</a:t>
          </a:r>
          <a:endParaRPr lang="ru-RU" sz="1400" kern="1200" dirty="0"/>
        </a:p>
      </dsp:txBody>
      <dsp:txXfrm>
        <a:off x="0" y="12321"/>
        <a:ext cx="6786153" cy="1094400"/>
      </dsp:txXfrm>
    </dsp:sp>
    <dsp:sp modelId="{43050ECD-A3E9-4C47-8FE6-BEA6034E9946}">
      <dsp:nvSpPr>
        <dsp:cNvPr id="0" name=""/>
        <dsp:cNvSpPr/>
      </dsp:nvSpPr>
      <dsp:spPr>
        <a:xfrm>
          <a:off x="0" y="1119043"/>
          <a:ext cx="6786153" cy="198188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Посевной и посадочный материал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и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«генетический материал»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были включены в глоссарий независимо друг от друга. Различие между этими терминами на практике не было тщательно продумано. Считается, что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«генетический материал»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представляет более высокий фитосанитарный риск,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чем «</a:t>
          </a:r>
          <a:r>
            <a:rPr lang="ru-RU" sz="120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посевной 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 посадочный материал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»,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поскольку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может произойти от диких растений относительно недавно, а информация о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его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возможном заражении вредными организмами может быть ограниченной и основанной на относительно коротком периоде наблюдения.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Определение термина </a:t>
          </a:r>
          <a:r>
            <a: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«генетический материал» 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полностью включено в определение «</a:t>
          </a:r>
          <a:r>
            <a:rPr lang="ru-RU" sz="12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посевного и посадочного материала</a:t>
          </a: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Предлагается, чтобы пересмотренное определение «идиоплазмы» относилось к «посевному и посадочному материалу», а не просто к «растениям». </a:t>
          </a:r>
        </a:p>
      </dsp:txBody>
      <dsp:txXfrm>
        <a:off x="0" y="1119043"/>
        <a:ext cx="6786153" cy="198188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0BD52-F34E-4EBD-9A9B-C7DEB21F1E79}">
      <dsp:nvSpPr>
        <dsp:cNvPr id="0" name=""/>
        <dsp:cNvSpPr/>
      </dsp:nvSpPr>
      <dsp:spPr>
        <a:xfrm>
          <a:off x="0" y="10760"/>
          <a:ext cx="6786153" cy="11232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Экстренная мера:</a:t>
          </a:r>
          <a:r>
            <a:rPr lang="ru-RU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«</a:t>
          </a:r>
          <a:r>
            <a:rPr lang="ru-RU" sz="1100" b="1" strike="sngStrike" kern="1200" dirty="0"/>
            <a:t>Фитосанитарная мера</a:t>
          </a:r>
          <a:r>
            <a:rPr lang="ru-RU" sz="1100" kern="1200" dirty="0"/>
            <a:t> </a:t>
          </a:r>
          <a:r>
            <a:rPr lang="ru-RU" sz="1100" b="1" u="sng" kern="1200" dirty="0"/>
            <a:t>Официальное</a:t>
          </a:r>
          <a:r>
            <a:rPr lang="ru-RU" sz="1100" u="sng" kern="1200" dirty="0"/>
            <a:t> правило или процедура,</a:t>
          </a:r>
          <a:r>
            <a:rPr lang="ru-RU" sz="1100" kern="1200" dirty="0"/>
            <a:t> </a:t>
          </a:r>
          <a:r>
            <a:rPr lang="ru-RU" sz="1100" strike="sngStrike" kern="1200" dirty="0"/>
            <a:t>принимаемая в экстренном порядке</a:t>
          </a:r>
          <a:r>
            <a:rPr lang="ru-RU" sz="1100" kern="1200" dirty="0"/>
            <a:t> </a:t>
          </a:r>
          <a:r>
            <a:rPr lang="ru-RU" sz="1100" u="sng" kern="1200" dirty="0"/>
            <a:t>введенная для предотвращения</a:t>
          </a:r>
          <a:r>
            <a:rPr lang="ru-RU" sz="1100" b="1" u="sng" kern="1200" dirty="0"/>
            <a:t> ввоза</a:t>
          </a:r>
          <a:r>
            <a:rPr lang="ru-RU" sz="1100" u="sng" kern="1200" dirty="0"/>
            <a:t>, </a:t>
          </a:r>
          <a:r>
            <a:rPr lang="ru-RU" sz="1100" b="1" u="sng" kern="1200" dirty="0"/>
            <a:t>акклиматизации</a:t>
          </a:r>
          <a:r>
            <a:rPr lang="ru-RU" sz="1100" u="sng" kern="1200" dirty="0"/>
            <a:t> или </a:t>
          </a:r>
          <a:r>
            <a:rPr lang="ru-RU" sz="1100" b="1" u="sng" kern="1200" dirty="0"/>
            <a:t>распространения</a:t>
          </a:r>
          <a:r>
            <a:rPr lang="ru-RU" sz="1100" u="sng" kern="1200" dirty="0"/>
            <a:t> </a:t>
          </a:r>
          <a:r>
            <a:rPr lang="ru-RU" sz="1100" b="1" u="sng" kern="1200" dirty="0"/>
            <a:t>вредного организма</a:t>
          </a:r>
          <a:r>
            <a:rPr lang="ru-RU" sz="1100" kern="1200" dirty="0"/>
            <a:t> в новой или неожиданной </a:t>
          </a:r>
          <a:r>
            <a:rPr lang="ru-RU" sz="1100" strike="sngStrike" kern="1200" dirty="0"/>
            <a:t>фитосанитарной</a:t>
          </a:r>
          <a:r>
            <a:rPr lang="ru-RU" sz="1100" kern="1200" dirty="0"/>
            <a:t> ситуации, </a:t>
          </a:r>
          <a:r>
            <a:rPr lang="ru-RU" sz="1100" u="sng" kern="1200" dirty="0"/>
            <a:t>не предусмотренной существующими </a:t>
          </a:r>
          <a:r>
            <a:rPr lang="ru-RU" sz="1100" b="1" u="sng" kern="1200" dirty="0"/>
            <a:t>фитосанитарными мерами</a:t>
          </a:r>
          <a:r>
            <a:rPr lang="ru-RU" sz="1100" kern="1200" dirty="0"/>
            <a:t>. </a:t>
          </a:r>
          <a:r>
            <a:rPr lang="ru-RU" sz="1100" b="1" kern="1200" dirty="0"/>
            <a:t>Экстренная мера</a:t>
          </a:r>
          <a:r>
            <a:rPr lang="ru-RU" sz="1100" kern="1200" dirty="0"/>
            <a:t> может быть, а может не быть </a:t>
          </a:r>
          <a:r>
            <a:rPr lang="ru-RU" sz="1100" b="1" kern="1200" dirty="0"/>
            <a:t>временной мерой</a:t>
          </a:r>
          <a:r>
            <a:rPr lang="ru-RU" sz="1100" kern="1200" dirty="0"/>
            <a:t>».</a:t>
          </a:r>
        </a:p>
      </dsp:txBody>
      <dsp:txXfrm>
        <a:off x="0" y="10760"/>
        <a:ext cx="6786153" cy="1123200"/>
      </dsp:txXfrm>
    </dsp:sp>
    <dsp:sp modelId="{43050ECD-A3E9-4C47-8FE6-BEA6034E9946}">
      <dsp:nvSpPr>
        <dsp:cNvPr id="0" name=""/>
        <dsp:cNvSpPr/>
      </dsp:nvSpPr>
      <dsp:spPr>
        <a:xfrm>
          <a:off x="0" y="1055419"/>
          <a:ext cx="6786153" cy="1992146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Использование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фитосанитарной меры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текущем определении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экстренной меры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подразумевает, что экстренная мера может быть использована только в отношении регулируемого вредного организма, что противоречит тексту Конвенции (пункт 6 статьи VII) и МСФМ. Экстренная мера может быть применена при обнаружении вредного организма, который еще не регулируется, но может представлять потенциальную угрозу.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Таким образом,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фитосанитарная мера, принимаемая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заменяется на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Официальное правило или процедура, введенную для предотвращения ввоза, акклиматизации или распространения вредного организма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Использование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экстренной меры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в принятых МСФМ относится к новой или неожиданной фитосанитарной ситуации. Добавление слов «</a:t>
          </a:r>
          <a:r>
            <a:rPr lang="ru-RU" sz="1100" i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не предусмотренной существующими фитосанитарными мерами</a:t>
          </a:r>
          <a:r>
            <a:rPr lang="ru-RU" sz="11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» поясняет, что ситуация является критической с фитосанитарной точки зрения и требует решения.</a:t>
          </a:r>
        </a:p>
      </dsp:txBody>
      <dsp:txXfrm>
        <a:off x="0" y="1055419"/>
        <a:ext cx="6786153" cy="19921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02.08.2021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См. примечания к каждому слайду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794298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Отмечается, что термины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посевной и посадочный материал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генетический</a:t>
            </a:r>
            <a:r>
              <a:rPr lang="ru-RU" sz="1200" i="1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материал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были включены в глоссарий независимо друг от друга. Различие между этими терминами на практике не было тщательно продумано. Считается, что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генетический</a:t>
            </a:r>
            <a:r>
              <a:rPr lang="ru-RU" sz="1200" i="1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материал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представляет более высокий фитосанитарный риск, чем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посевной и посадочный материал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поскольку может произойти от диких растений относительно недавно, а информация о его</a:t>
            </a:r>
            <a:r>
              <a:rPr lang="ru-RU" sz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возможном заражении вредными организмами может быть ограниченной и основанной на относительно коротком периоде наблюдения.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своем заседании в ноябре 2019 года техническая группа по глоссарию (ТГГ) признала определение термина 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«генетический</a:t>
            </a:r>
            <a:r>
              <a:rPr lang="ru-RU" sz="1200" i="1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материал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полностью включенным в определение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посевной и посадочный материал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январе 2021 года ТГГ предложила пересмотреть определение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генетического</a:t>
            </a:r>
            <a:r>
              <a:rPr lang="ru-RU" sz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i="1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материала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чтобы оно относилось к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посевному и посадочному материалу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а не просто к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растениям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 </a:t>
            </a:r>
            <a:endParaRPr lang="ru-RU" sz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10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09556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Использование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экстренной меры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 принятых МСФМ относится к новой или неожиданной фитосанитарной ситуации:</a:t>
            </a:r>
          </a:p>
          <a:p>
            <a:pPr marL="171450" lvl="0" indent="-171450">
              <a:buFontTx/>
              <a:buChar char="-"/>
            </a:pP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Новая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фитосанитарная ситуация возникает, когда вредный организм, не включенный в список регулируемых вредных организмов, может потребовать принятия экстренных мер, поскольку он не был оценен ранее. На момент выявления он может быть отнесен к категории регулируемых вредных организмов на предварительной основе, поскольку у НОКЗР есть основания полагать, что он представляет фитосанитарный риск. </a:t>
            </a:r>
          </a:p>
          <a:p>
            <a:pPr marL="171450" lvl="0" indent="-171450">
              <a:buFontTx/>
              <a:buChar char="-"/>
            </a:pP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Неожиданная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фитосанитарная ситуация может возникнуть, когда вредный организм, хотя и регулируемый, обнаружен в импортируемом грузе, но не был внесен в перечень или иным образом определен, потому что он не ожидался в месте происхождения, товаре или с учетом обстоятельств, для которых был создан перечень или фитосанитарная мера, или обнаружен в зоне и необходимо предотвратить его появление или распространение после недавнего ввоза;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Использование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фитосанитарной меры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 текущем определении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экстренной меры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подразумевает, что экстренная мера может быть использована только в отношении регулируемого вредного организма. Однако текущее определение противоречит тексту Конвенции (пункт 6 статьи VII) и МСФМ, разделу 2.11 МСФМ 1, разделу 4.2 МСФМ 13 и разделу 5.1.6.2 МСФМ 20. В этих случаях экстренное действие/мера могут быть предприняты/применены при обнаружении вредного организма, который еще не регулируется, но может представлять потенциальную угрозу;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Фитосанитарная мера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заменена на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официальное правило или процедуру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поскольку правило охватывает законодательство, регламент, статус и т. д., а процедура указывает на метод или процесс; кроме того, правило или процедура являются официальными, поскольку они установлены, санкционированы или осуществляются НОКЗР;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Слово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принимаемая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заменено на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введенная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чтобы подчеркнуть быстрое или оперативное реагирование для решения срочной ситуации;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Текст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предотвращения ввоза, акклиматизации или распространения вредного организма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вставлен для замены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фитосанитарной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и, таким образом, позволяет исключить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фитосанитарную меру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»; он уточняет фитосанитарный характер ситуации и намерение правила или процедуры;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Текст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предусмотренной существующими фитосанитарными мерами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поясняет, что ситуация является критической с фитосанитарной точки зрения и требует решения.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11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66474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Термин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фитосанитарная регламентация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заменен на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временное официальное правило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чтобы подчеркнуть, что временная мера носит временный характер; правило охватывает законодательство, регламент, 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статут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т. д.; кроме того, правило или процедура являются официальными, поскольку они установлены, санкционированы или выполняются НОКЗР;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Текст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предотвращения ввоза, акклиматизации или распространения вредного организма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дополняет удаление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фитосанитарной регламентации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уточняет фитосанитарный характер и намерение правила или процедуры;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Термин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введенная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заменен на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установленная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чтобы еще больше подчеркнуть временный характер меры; </a:t>
            </a: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200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установленная</a:t>
            </a:r>
            <a:r>
              <a:rPr lang="ru-RU" sz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означает, что правило установлено на постоянной основе, чего нельзя сказать о временной мере.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12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0634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Благодаря пункту 2f статьи VII Конвенции и определению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процедуры проверки (груза) на соответствие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термины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соблюдение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несоблюдение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связаны с грузами, а «Общие рекомендации по использованию терминов в МСФМ» предусматривают использование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соответствия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 других случаях. Поскольку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досмотр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имеет более широкую сферу применения, чем только для грузов, то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соблюдение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следовательно, заменяется на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соответствие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Слово «выявления» заменено словом «проверить», чтобы отразить изменение термина «соблюдение» на «соответствие». Это также позволяет избежать избыточности, так как слово «выявление» используется ранее в предложении;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Термин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регламентации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заменяется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требованиями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поскольку фитосанитарные регламентации находятся на более высоком уровне и относятся к регулируемым вредным организмам. Однако досмотр может проводиться не только при импорте, но и в других ситуациях, например, в месте или на участке производства, или при экспорте, а досмотр в таких сценариях не всегда может быть связан с регулируемыми вредными организмами;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Хотя термин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досмотр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 нескольких случаях в МСФМ 23 (независимо от предлагаемого пересмотра) нуждается в замене на «процедуру проверки на соответствие», использование пересмотренного определения «досмотр» не противоречит текущему использованию этого термина в принятых МСФМ.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13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62741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Благодаря пункту 2f статьи VII Конвенции и определению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процедуры проверки (груза) на соответствие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термины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соблюдение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несоблюдение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связаны с грузами, а «Общие рекомендации по использованию терминов в МСФМ» предусматривают использование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соответствия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 других случаях. Поскольку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анализ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имеет более широкую сферу применения, чем только для грузов, то термин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соблюдение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следовательно, заменяется на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соответствие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Слово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выявления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заменено словом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проверки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чтобы подчеркнуть, что в случае анализа использование соответствующих методов и технологий гарантирует, что его результат приведет к принятию решения. В данном случае анализ является решающим действием, и использование слова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проверка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для описания этого действия было бы более уместным.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14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011158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Добавление слов «проверка документов, проверка целостности груза, а также досмотр или анализ растений, растительных продуктов или другого </a:t>
            </a:r>
            <a:r>
              <a:rPr lang="ru-RU" sz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подкарантинного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материала» служит для более конкретного разъяснения того, из каких элементов может состоять процедура проверки на соответствие, и тем самым создает четкую связь с этими понятиями и определениями. Отмечается, что предлагаемое пересмотренное определение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целостности (груза)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включает фразу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идентичность неизменна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так что проверка целостности подразумевает проверку идентичности;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Процедура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заменена </a:t>
            </a:r>
            <a:r>
              <a:rPr lang="ru-RU" sz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на«</a:t>
            </a:r>
            <a:r>
              <a:rPr lang="ru-RU" sz="1200" i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процесс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чтобы подчеркнуть, что это ряд шагов или действий, которые выполняются и, по завершении, приводят к выпуску груза или транзиту через страну;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Формулировка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проверке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заменена на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контроля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чтобы подчеркнуть, что могут быть дополнительные шаги или действия, необходимые до завершения процедуры проверки на соответствие; например, досмотр может выявить необходимость анализа.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Проверка будет решающим шагом, и в случае процедуры проверки на соответствие, учитывая возможность дополнительных шагов или действий, формулировка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контроля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более уместна, чем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проверке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Поскольку определение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фитосанитарной меры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включает в себя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официальную процедуру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понятие груза, соответствующего фитосанитарным мерам, является неактуальным.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Поэтому формулировка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или фитосанитарным мерам, связанным с транзитом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изменена на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или применения фитосанитарных мер, связанных с транзитом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Предлагаемое определение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процедуры проверки (груза)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соответствие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противоречит текущему использованию этого термина в принятых МСФМ.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15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351473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Пересмотр не меняет сути определения, а лишь связывает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выпуск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с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процедурой проверки на соответствие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а не с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подтверждением соответствия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(что предлагается исключить);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Пересмотренное определение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выпуска (груза)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противоречит текущему использованию этого термина в принятых МСФМ.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043027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2018 году ТГГ отметила, что определение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подтверждение соответствия (груза)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неясно, является ли это конкретным процессом или результатом процесса, и рекомендовала пересмотреть это определение. В мае 2019 года КС добавил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подтверждение соответствия (груза)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 список тем для стандартов МККЗР. Впоследствии пересмотренное определение, разъясняющее, что подтверждение соответствия — это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процесс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а не результат такого процесса, и что такой процесс является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официальным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было направлено на первую консультацию в 2020 году. В ответ на комментарии, полученные от нескольких стран, ТГГ рекомендовала КС рассматривать связанные с грузом термины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подтверждение соответствия (груза)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процедура проверки (груза) на соответствие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выпуск (груза)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вместе.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Обсуждая термины глоссария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подтверждение соответствия (груза)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(в его предполагаемой пересмотренной форме) и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процедура проверки (груза) на соответствие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на своем заседании в декабре 2020 / январе 2021 года, ТГГ пришла к выводу, что эти два термина, по сути, являются почти синонимами, учитывая общее согласие на консультации, что подтверждение соответствия (груза) — это «официальный процесс». ТГГ пришла к выводу, что термин является избыточным, как в текущем, так и в пересмотренном варианте, и поэтому рекомендовала исключить его и соответствующее определение из глоссария. Вследствие предлагаемого исключения определение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выпуск (груза)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потребует небольшого пересмотра (как и предлагается), а также рекомендуется внести несколько очень незначительных поправок в принятые МСФМ.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17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56727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sz="1200" dirty="0">
                <a:cs typeface="Arial" pitchFamily="34" charset="0"/>
              </a:rPr>
              <a:t>Для получения дополнительной информации о проекте поправок к МСФМ 5 2021 года см. следующие документы:</a:t>
            </a:r>
          </a:p>
          <a:p>
            <a:pPr marL="342386" indent="-342386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cs typeface="Arial" pitchFamily="34" charset="0"/>
              </a:rPr>
              <a:t>Отчет о виртуальном заседании технической группы по глоссарию (ТГГ) 2021 января доступен по адресу https://www.ippc.int/en/core-activities/standards-setting/expert-drafting-groups/technical-panels/technical-panel-glossary-phytosanitary-terms-ispm-5/ </a:t>
            </a:r>
          </a:p>
          <a:p>
            <a:pPr marL="342386" indent="-342386" defTabSz="913028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itchFamily="34" charset="0"/>
              </a:rPr>
              <a:t>Отчет о виртуальном заседании Комитета по стандартам (КС) в мае 2021 г. доступен по адресу https://www.ippc.int/en/core-activities/standards-setting/standards-committee/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18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72655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00859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-456514">
              <a:spcAft>
                <a:spcPts val="600"/>
              </a:spcAft>
            </a:pPr>
            <a:r>
              <a:rPr lang="ru-RU" sz="1000" dirty="0"/>
              <a:t>Глоссарий постоянно обновляется. Это может подразумевать </a:t>
            </a:r>
            <a:r>
              <a:rPr lang="ru-RU" sz="1000" dirty="0" smtClean="0"/>
              <a:t>дополнение, пересмотр </a:t>
            </a:r>
            <a:r>
              <a:rPr lang="ru-RU" sz="1000" dirty="0"/>
              <a:t>или </a:t>
            </a:r>
            <a:r>
              <a:rPr lang="ru-RU" sz="1000" dirty="0" smtClean="0"/>
              <a:t>удаление.</a:t>
            </a:r>
            <a:endParaRPr lang="ru-RU" sz="1000" dirty="0"/>
          </a:p>
          <a:p>
            <a:pPr indent="-456514">
              <a:spcAft>
                <a:spcPts val="600"/>
              </a:spcAft>
            </a:pPr>
            <a:r>
              <a:rPr lang="ru-RU" sz="1000" dirty="0"/>
              <a:t>В связи с этим убедитесь, что вы используете только последнюю версию глоссария. Доступен на МФП на странице принятых стандартов: https://www.ippc.int/en/core-activities/standards-setting/ispms</a:t>
            </a:r>
            <a:r>
              <a:rPr lang="ru-RU" sz="1000" dirty="0" smtClean="0"/>
              <a:t>/</a:t>
            </a:r>
            <a:endParaRPr lang="ru-RU" sz="1000" dirty="0"/>
          </a:p>
          <a:p>
            <a:pPr indent="-456514">
              <a:spcAft>
                <a:spcPts val="600"/>
              </a:spcAft>
            </a:pPr>
            <a:r>
              <a:rPr lang="ru-RU" sz="1000" dirty="0">
                <a:solidFill>
                  <a:srgbClr val="FF0000"/>
                </a:solidFill>
              </a:rPr>
              <a:t>В проекте поправок к МСФМ 5 2021 г. предлагается </a:t>
            </a:r>
            <a:r>
              <a:rPr lang="ru-RU" sz="1000" baseline="0" dirty="0">
                <a:solidFill>
                  <a:schemeClr val="tx1"/>
                </a:solidFill>
              </a:rPr>
              <a:t>3 дополнения, 3 пересмотра и 1 удаление.</a:t>
            </a:r>
            <a:r>
              <a:rPr lang="ru-RU" sz="1000" dirty="0"/>
              <a:t> </a:t>
            </a:r>
          </a:p>
          <a:p>
            <a:pPr indent="-456514">
              <a:spcAft>
                <a:spcPts val="600"/>
              </a:spcAft>
            </a:pPr>
            <a:r>
              <a:rPr lang="ru-RU" sz="1000" dirty="0">
                <a:solidFill>
                  <a:srgbClr val="FF0000"/>
                </a:solidFill>
              </a:rPr>
              <a:t>Техническая группа по глоссарию (ТГГ) предложила поправки 2021 года на своем виртуальном заседании в январе 2021 года.</a:t>
            </a:r>
          </a:p>
          <a:p>
            <a:pPr indent="-456514">
              <a:spcAft>
                <a:spcPts val="600"/>
              </a:spcAft>
            </a:pPr>
            <a:r>
              <a:rPr lang="ru-RU" sz="1000" dirty="0">
                <a:solidFill>
                  <a:srgbClr val="FF0000"/>
                </a:solidFill>
              </a:rPr>
              <a:t>Комитет по стандартам (КС) пересмотрел поправки 2021 года с помощью системы онлайн-комментариев и утвердил их для первой консультации на виртуальном заседании в мае 2021 года</a:t>
            </a:r>
            <a:r>
              <a:rPr lang="ru-RU" sz="1000" dirty="0" smtClean="0">
                <a:solidFill>
                  <a:srgbClr val="FF0000"/>
                </a:solidFill>
              </a:rPr>
              <a:t>.</a:t>
            </a:r>
            <a:r>
              <a:rPr lang="en-US" sz="1000" dirty="0" smtClean="0">
                <a:solidFill>
                  <a:srgbClr val="FF0000"/>
                </a:solidFill>
              </a:rPr>
              <a:t> </a:t>
            </a:r>
            <a:r>
              <a:rPr lang="ru-RU" sz="1000" dirty="0" smtClean="0">
                <a:solidFill>
                  <a:srgbClr val="FF0000"/>
                </a:solidFill>
              </a:rPr>
              <a:t>В </a:t>
            </a:r>
            <a:r>
              <a:rPr lang="ru-RU" sz="1000" dirty="0">
                <a:solidFill>
                  <a:srgbClr val="FF0000"/>
                </a:solidFill>
              </a:rPr>
              <a:t>связи с этим убедитесь, что вы используете только последнюю версию глоссария.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57183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проекте поправок к глоссарию 2021 года некоторые термины и определения предлагаются в форме пакета в том смысле, что эти предложения взаимосвязаны. Поэтому в этой презентации предложения в рамках каждого пакета представлены в совокупности. Предложены следующие пакеты: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Взаимосвязанные определения терминов (выделены красным цветом на слайде):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идентичность (груза), целостность (груза) </a:t>
            </a:r>
            <a:r>
              <a:rPr lang="ru-RU" sz="10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фитосанитарная безопасность (груза)</a:t>
            </a:r>
            <a:r>
              <a:rPr lang="ru-RU" sz="10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0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Взаимосвязанные определения терминов (выделены зеленым цветом на слайде):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надзор, специальный надзор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надзор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Взаимосвязанные определения терминов (выделены коричневым цветом на слайде):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чрезвычайная мера </a:t>
            </a:r>
            <a:r>
              <a:rPr lang="ru-RU" sz="10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временная мера</a:t>
            </a:r>
            <a:r>
              <a:rPr lang="ru-RU" sz="10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Взаимосвязанные определения терминов (выделены синим цветом на слайде):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инспекция, испытание, процедура проверки (груза) на соответствие, подтверждение соответствия (груза) </a:t>
            </a:r>
            <a:r>
              <a:rPr lang="ru-RU" sz="10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выпуск (груза)</a:t>
            </a:r>
            <a:r>
              <a:rPr lang="ru-RU" sz="10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56353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Идентичность груза относится к определенным характеристикам груза, засвидетельствованным в сопроводительном фитосанитарном сертификате, а именно к тем характеристикам, которые не должны меняться с момента фитосанитарной сертификации в одной стране до импорта в другую страну. При рассмотрении вопроса о том, является ли просто 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номер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фитосанитарного сертификата идентичностью груза, был сделан вывод, что не все элементы фитосанитарного сертификата могут обоснованно считаться частью идентичности груза. Затем, чтобы решить, какие элементы относятся к идентичности, а какие нет, нужно было ответить на вопрос: что является основной фитосанитарной проблемой импортирующей НОКЗР при проведении «проверки идентичности»? Ответ таков: убедиться, что те образцы растений, растительные продукты или других материал (т. е. компоненты из определенного места происхождения), которые собираются импортировать, являются именно теми, которые были сертифицированы;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Таким образом, 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идентичность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груза — это его компоненты (основное 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материальное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содержимое) и его происхождение (основная 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нематериальная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характеристика);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В широком смысле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компоненты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соответствуют разделам фитосанитарных сертификатов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Наименование продукции и заявленное количество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и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Ботаническое название растений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’, как указано в определении;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В отличие от этого, описания, представленные в разделах фитосанитарного сертификата «Количество и описание упаковок» и «Отличительные признаки», конечно, могут быть полезны для практического выявления одного конкретного груза среди других, но не считаются частью идентичности груза;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Количество объектов в грузе упоминается в определении. Очевидно, что идентичность изменилась бы, если бы какой-либо товар был добавлен к грузу после фитосанитарной сертификации, что соответствует тому факту, что удостоверяющее заявление фитосанитарного сертификата больше не будет охватывать все компоненты груза. В отличие от этого, нельзя обобщить, будет ли любая (непреднамеренная) потеря или (преднамеренное) 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удаление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товаров из партии после фитосанитарной сертификации изменять идентичность груза. Таким образом, КС пришел к выводу, что вопрос о количестве не может быть подробно раскрыт в определении. Формулировки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компоненты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достаточно для того, чтобы указать, что любое количество 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сверх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заявленного, безусловно, будет считаться изменением идентичности;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Происхождение груза также является важной частью идентичности груза и соответствует разделу в фитосанитарных сертификатах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Место происхождения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», как это выражено в определении и объяснено в МСФМ 12 «Фитосанитарные сертификаты»;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Номер фитосанитарного сертификата подразумевается и не должен упоминаться в определении, поскольку идентификация относятся к конкретному фитосанитарному сертификату;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Разделы фитосанитарных сертификатов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Наименование и адрес экспортера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»,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Заявленное наименование и адрес грузополучателя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»,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Заявленные средства транспортировки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и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Заявленный пункт ввоза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не считаются частью идентичности груза;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Предлагаемое определение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идентичности (груза)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не противоречит текущему использованию термина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идентичность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(в отношении груза) в принятых МСФМ. Следует отметить, что в проекте пересмотренного МСФМ 12, который в настоящее время направлен на повторные консультации, использование термина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идентичность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(по отношению к грузу) было опущено;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Определение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идентичности (груза)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облегчает пересмотр определений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целостности (груза)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 и «</a:t>
            </a:r>
            <a:r>
              <a:rPr lang="ru-RU" sz="700" i="1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фитосанитарной безопасности (груза)</a:t>
            </a:r>
            <a:r>
              <a:rPr lang="ru-RU" sz="7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83713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Ссылаясь на предложенное определение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идентичности (груза)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связь между этими двумя понятиями проясняется, а определение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целостности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(груза)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упрощается;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Следовательно, формулировка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состав…</a:t>
            </a:r>
            <a:r>
              <a:rPr lang="ru-RU" sz="1000" i="1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соответствии с описанием, данным в фитосанитарном сертификате»</a:t>
            </a:r>
            <a:r>
              <a:rPr lang="ru-RU" sz="1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исключается как излишняя, поскольку этот аспект уже включен в предлагаемое определение термина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«идентичность»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включенного вместо нее;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Формулировка 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«поддерживаемый без потерь, добавлений или замен»</a:t>
            </a:r>
            <a:r>
              <a:rPr lang="ru-RU" sz="1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заменяется формулировкой 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«неизменна»</a:t>
            </a:r>
            <a:r>
              <a:rPr lang="ru-RU" sz="1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 тем расчетом, что такое упрощение сильнее подчеркивает основную фитосанитарную проблему, а именно: что идентичность осталась неизменной, т. е. что те образцы растений, растительных продуктов или другой материал (т. е. 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компоненты из конкретного места происхождения</a:t>
            </a:r>
            <a:r>
              <a:rPr lang="ru-RU" sz="1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которые собираются импортировать, являются именно теми, которые были сертифицированы (см. обсуждение предлагаемого определения 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идентичности (груза)</a:t>
            </a:r>
            <a:r>
              <a:rPr lang="ru-RU" sz="1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в частности, заключение КС относительно 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потерь</a:t>
            </a:r>
            <a:r>
              <a:rPr lang="ru-RU" sz="1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или 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удаления</a:t>
            </a:r>
            <a:r>
              <a:rPr lang="ru-RU" sz="1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Хотя 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неизменная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идентичность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является одним из основных элементов целостности груза, также важно считать формулировку «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 пломбы или упаковка не повреждены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важным элементом целостности, поэтому она добавлена в определение;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Вводная формулировка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«Состояние»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добавлена, чтобы подчеркнуть, что целостность — это (желательное) состояние груза, а не действие по отношению к грузу, а также добавлена с целью упростить предложение;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Формулировка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«или другом 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официально</a:t>
            </a:r>
            <a:r>
              <a:rPr lang="ru-RU" sz="1000" i="1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признанном</a:t>
            </a:r>
            <a:r>
              <a:rPr lang="ru-RU" sz="1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документе»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удалена, поскольку МСФМ гармонизируют фитосанитарные меры (в данном случае: в отношении фитосанитарной сертификации), тогда как любые другие, двусторонние договоренности не имеют отношения к определению;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Предлагаемое определение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целостности (груза)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противоречит текущему использованию этого термина в принятых МСФМ. Следует отметить, что в проекте пересмотренного МСФМ 12, который в настоящее время направлен на вторую консультацию, использование термина </a:t>
            </a:r>
            <a:r>
              <a:rPr lang="ru-RU" sz="1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«целостность (груза)»</a:t>
            </a:r>
            <a:r>
              <a:rPr lang="ru-RU" sz="1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было исключено.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25575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Поддержание</a:t>
            </a:r>
            <a:r>
              <a:rPr lang="ru-RU" sz="1200" i="1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целостности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было заменено на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Состояние… когда… целостность была обеспечена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чтобы правильно отразить, что фитосанитарная безопасность — это состояние, а не действие (по аналогии с первоначальным и пересмотренным определением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«целостности (груза)»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Аналогично,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предотвращение его заражения и засорения’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было заменено на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заражение и 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засорение…были предотвращены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Слово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«подходящих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определяющее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фитосанитарных мер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 первоначальном определении, считается ненужным и неуместным для определения и поэтому удалено;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Отмечается, что в проекте 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пересмотра 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МСФМ 12, который в настоящее время направлен на вторую консультацию, использование термина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«фитосанитарная безопасность (груза)»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было сохранено с расчетом на то, что существенное значение пересмотренного термина не изменится.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1187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Полезно добавить термин и определение в глоссарий, чтобы прояснить его значение в МСФМ 6 и других принятых МСФМ;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Отмечается, что в текущем определении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надзора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обследование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мониторинг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относятся к специальному надзору, а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другие процедуры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  — к общему надзору;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предлагаемом определении говорится о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различных источниках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а не о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процедурах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что позволяет учитывать источники данных, которые не являются процедурами.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Эти различные источники данных могут быть официальными или неофициальными, как объясняется в МСФМ 6;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Вредные организмы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используется вместо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присутствие или отсутствие вредителя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чтобы позволить надзор за другими характеристиками вредных организмов;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 касается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данных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или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информации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полученных в результате наблюдения, то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относятся к необработанному собранному материалу, который после анализа и проверки становится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информацией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 Поэтому слово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данные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уместно в контексте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общего надзора</a:t>
            </a: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Данные, полученные в результате общего надзора, не являются официальными, пока они не утверждены НОКЗР; поэтому процесс не заканчивается сбором данных, так как анализ и проверка также являются важными частями процесса, когда используются неофициальные источники данных.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45632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Пересмотр МСФМ 6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Надзор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привел к небольшому изменению значения общего и конкретных</a:t>
            </a:r>
            <a:r>
              <a:rPr lang="ru-RU" sz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проверок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в предыдущей версии МСФМ 6 упоминались «направленные</a:t>
            </a:r>
            <a:r>
              <a:rPr lang="ru-RU" sz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обследования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вместо того, что теперь называется «конкретными</a:t>
            </a:r>
            <a:r>
              <a:rPr lang="ru-RU" sz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проверками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Единственным различием между общим надзором</a:t>
            </a:r>
            <a:r>
              <a:rPr lang="ru-RU" sz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конкретными проверками 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является источник данных, поскольку оба типа надзора могут быть направлены на конкретных вредных организмов;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Конкретные</a:t>
            </a:r>
            <a:r>
              <a:rPr lang="ru-RU" sz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проверки 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осуществляются посредством обследований;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 касается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данных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или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информации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полученных в результате надзора, то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данные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относятся к необработанному собранному материалу, который после обработки становится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информацией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»; данные не являются официальными, пока они не утверждены НОКЗР.</a:t>
            </a:r>
            <a:r>
              <a:rPr lang="ru-RU" sz="1200" i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Поэтому слово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информация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уместно в контексте конкретных</a:t>
            </a:r>
            <a:r>
              <a:rPr lang="ru-RU" sz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проверок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Формулировка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присутствие или отсутствие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вредного организма в определении была бы слишком ограничивающей, поскольку она исключала бы поиск информации о других характеристиках популяции вредного организма, таких как биология или распространение вредного организма, что допускается определениями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обследование (вредных организмов)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мониторинговое обследование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в глоссарии;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ТГГ рассмотрела вопрос о том, должно ли определение относиться к обследованиям конкретных вредных организмов, поскольку термин глоссария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обследование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имеет оговорку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(вредных организмов)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 В МСФМ 6 объектом</a:t>
            </a:r>
            <a:r>
              <a:rPr lang="ru-RU" sz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конкретных проверок 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 быть вредный организм, растение-хозяин, товар, путь распространения или их сочетание, поэтому множественное число считается подходящим для «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вредных организмов</a:t>
            </a:r>
            <a:r>
              <a:rPr lang="ru-RU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поскольку оно позволяет, например, проводить обследование вредных организмов картофеля.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33443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959"/>
            <a:ext cx="5438140" cy="4963918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Техническая группа по глоссарию (ТГГ) рассмотрела различные возможные модификации нынешнего определения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надзора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но, учитывая предложенные определения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общего надзора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</a:t>
            </a:r>
            <a:r>
              <a:rPr lang="ru-RU" sz="1200" i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«конкретных</a:t>
            </a:r>
            <a:r>
              <a:rPr lang="ru-RU" sz="1200" i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проверок</a:t>
            </a:r>
            <a:r>
              <a:rPr lang="ru-RU" sz="1200" i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итоге предлагается определение, которое просто сообщает, что </a:t>
            </a:r>
            <a:r>
              <a:rPr lang="ru-RU" sz="1200" i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надзор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— это «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надзор, 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конкретные</a:t>
            </a:r>
            <a:r>
              <a:rPr lang="ru-RU" sz="1200" i="1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проверки </a:t>
            </a:r>
            <a:r>
              <a:rPr lang="ru-RU" sz="12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или </a:t>
            </a:r>
            <a:r>
              <a:rPr lang="ru-RU" sz="12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их сочетание</a:t>
            </a:r>
            <a:r>
              <a:rPr lang="ru-RU" sz="1200" i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19692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hf hdr="0" ft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hyperlink" Target="https://www.youtube.com/playlist?list=PLzp5NgJ2-dK4T7GE2fsGujftlxSX1rCTC" TargetMode="External"/><Relationship Id="rId3" Type="http://schemas.openxmlformats.org/officeDocument/2006/relationships/hyperlink" Target="mailto:ippc@fao.org" TargetMode="External"/><Relationship Id="rId7" Type="http://schemas.openxmlformats.org/officeDocument/2006/relationships/hyperlink" Target="https://www.facebook.com/ippcheadlines/" TargetMode="Externa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hyperlink" Target="https://www.linkedin.com/groups/3175642" TargetMode="External"/><Relationship Id="rId5" Type="http://schemas.openxmlformats.org/officeDocument/2006/relationships/hyperlink" Target="http://www.fao.org/plant-health-2020" TargetMode="External"/><Relationship Id="rId10" Type="http://schemas.openxmlformats.org/officeDocument/2006/relationships/image" Target="../media/image10.png"/><Relationship Id="rId4" Type="http://schemas.openxmlformats.org/officeDocument/2006/relationships/hyperlink" Target="http://www.ippc.int/" TargetMode="External"/><Relationship Id="rId9" Type="http://schemas.openxmlformats.org/officeDocument/2006/relationships/hyperlink" Target="https://twitter.com/ippcnews" TargetMode="External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2726" y="1321164"/>
            <a:ext cx="3161338" cy="612819"/>
          </a:xfrm>
        </p:spPr>
        <p:txBody>
          <a:bodyPr anchor="ctr"/>
          <a:lstStyle/>
          <a:p>
            <a:pPr algn="ctr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поправок к МСФМ 5 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2021: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ГЛОССАРИЙ ФИТОСАНИТАРНЫХ ТЕРМИНОВ 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(1994-001)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консультация МККЗР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июля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- 30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сентября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Секретариат МККЗР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семинар МККЗР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фао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-6350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1052903839"/>
              </p:ext>
            </p:extLst>
          </p:nvPr>
        </p:nvGraphicFramePr>
        <p:xfrm>
          <a:off x="333103" y="574765"/>
          <a:ext cx="6786153" cy="3100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276554" y="3668396"/>
            <a:ext cx="76209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3681572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-6350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123929255"/>
              </p:ext>
            </p:extLst>
          </p:nvPr>
        </p:nvGraphicFramePr>
        <p:xfrm>
          <a:off x="333103" y="574765"/>
          <a:ext cx="6786153" cy="3112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14654" y="3684418"/>
            <a:ext cx="68589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3373576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-111035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967887427"/>
              </p:ext>
            </p:extLst>
          </p:nvPr>
        </p:nvGraphicFramePr>
        <p:xfrm>
          <a:off x="333103" y="574765"/>
          <a:ext cx="6786153" cy="3038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05129" y="3737684"/>
            <a:ext cx="70494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3182406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-127000"/>
            <a:ext cx="7315201" cy="7493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2921090204"/>
              </p:ext>
            </p:extLst>
          </p:nvPr>
        </p:nvGraphicFramePr>
        <p:xfrm>
          <a:off x="333103" y="574765"/>
          <a:ext cx="6786153" cy="3012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08304" y="3674184"/>
            <a:ext cx="69859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2543469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-127000"/>
            <a:ext cx="7315201" cy="7493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2199660689"/>
              </p:ext>
            </p:extLst>
          </p:nvPr>
        </p:nvGraphicFramePr>
        <p:xfrm>
          <a:off x="333103" y="574765"/>
          <a:ext cx="6786153" cy="3012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24179" y="3686884"/>
            <a:ext cx="66684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1735429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-127000"/>
            <a:ext cx="7315201" cy="7493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124577090"/>
              </p:ext>
            </p:extLst>
          </p:nvPr>
        </p:nvGraphicFramePr>
        <p:xfrm>
          <a:off x="333103" y="574765"/>
          <a:ext cx="6786153" cy="3012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14654" y="3686884"/>
            <a:ext cx="68589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1886710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-127000"/>
            <a:ext cx="7315201" cy="7493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537244044"/>
              </p:ext>
            </p:extLst>
          </p:nvPr>
        </p:nvGraphicFramePr>
        <p:xfrm>
          <a:off x="333103" y="574765"/>
          <a:ext cx="6786153" cy="3012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14654" y="3674184"/>
            <a:ext cx="68589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16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2797623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188720" y="914400"/>
            <a:ext cx="4937760" cy="27612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8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Удаление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59111985"/>
              </p:ext>
            </p:extLst>
          </p:nvPr>
        </p:nvGraphicFramePr>
        <p:xfrm>
          <a:off x="333103" y="574765"/>
          <a:ext cx="6786153" cy="3100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301954" y="3673486"/>
            <a:ext cx="71129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1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</a:t>
            </a:fld>
            <a:r>
              <a:rPr lang="ru-RU" sz="1100" b="0" cap="none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1380647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35341351"/>
              </p:ext>
            </p:extLst>
          </p:nvPr>
        </p:nvGraphicFramePr>
        <p:xfrm>
          <a:off x="333103" y="808851"/>
          <a:ext cx="6786153" cy="2482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80058" y="3680534"/>
            <a:ext cx="69224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F93329A6-28FD-4850-8A89-5AD225DBE509}" type="slidenum">
              <a:rPr lang="en-US" sz="11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</a:t>
            </a:fld>
            <a:r>
              <a:rPr lang="ru-RU" sz="1100" b="0" cap="none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3230598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7567" y="1027245"/>
            <a:ext cx="1952849" cy="230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sz="13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</a:p>
          <a:p>
            <a:pPr>
              <a:buFont typeface="Arial" charset="0"/>
              <a:buNone/>
              <a:defRPr/>
            </a:pPr>
            <a:endParaRPr lang="fr-FR" altLang="en-US" sz="6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Организации Объединенных Наций (ФАО)</a:t>
            </a: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Эл. почта: </a:t>
            </a: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ippc@fao.org</a:t>
            </a: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Веб-сайт: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www.ippc.int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latin typeface="+mj-lt"/>
                <a:hlinkClick r:id="rId5"/>
              </a:rPr>
              <a:t>www.fao.org/plant-health-2020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8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Контактная информация</a:t>
            </a:r>
          </a:p>
        </p:txBody>
      </p:sp>
      <p:pic>
        <p:nvPicPr>
          <p:cNvPr id="7" name="Picture 6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ru-RU" sz="840" b="1"/>
                <a:t>  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9"/>
              </p:cNvPr>
              <p:cNvPicPr>
                <a:picLocks noChangeAspect="1" noChangeArrowheads="1"/>
              </p:cNvPicPr>
              <p:nvPr/>
            </p:nvPicPr>
            <p:blipFill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1"/>
              </p:cNvPr>
              <p:cNvPicPr>
                <a:picLocks noChangeAspect="1" noChangeArrowheads="1"/>
              </p:cNvPicPr>
              <p:nvPr/>
            </p:nvPicPr>
            <p:blipFill>
              <a:blip r:embed="rId1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3"/>
              </p:cNvPr>
              <p:cNvPicPr>
                <a:picLocks noChangeAspect="1"/>
              </p:cNvPicPr>
              <p:nvPr/>
            </p:nvPicPr>
            <p:blipFill>
              <a:blip r:embed="rId1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eft Arrow 4"/>
          <p:cNvSpPr/>
          <p:nvPr/>
        </p:nvSpPr>
        <p:spPr>
          <a:xfrm rot="10800000">
            <a:off x="2583089" y="2700915"/>
            <a:ext cx="544390" cy="38970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Left Arrow 4"/>
          <p:cNvSpPr/>
          <p:nvPr/>
        </p:nvSpPr>
        <p:spPr>
          <a:xfrm rot="10800000">
            <a:off x="3984421" y="1182320"/>
            <a:ext cx="548627" cy="38970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Freeform 5"/>
          <p:cNvSpPr/>
          <p:nvPr/>
        </p:nvSpPr>
        <p:spPr>
          <a:xfrm>
            <a:off x="4533048" y="744292"/>
            <a:ext cx="2324951" cy="1266147"/>
          </a:xfrm>
          <a:custGeom>
            <a:avLst/>
            <a:gdLst>
              <a:gd name="connsiteX0" fmla="*/ 0 w 1695735"/>
              <a:gd name="connsiteY0" fmla="*/ 135659 h 1356588"/>
              <a:gd name="connsiteX1" fmla="*/ 135659 w 1695735"/>
              <a:gd name="connsiteY1" fmla="*/ 0 h 1356588"/>
              <a:gd name="connsiteX2" fmla="*/ 1560076 w 1695735"/>
              <a:gd name="connsiteY2" fmla="*/ 0 h 1356588"/>
              <a:gd name="connsiteX3" fmla="*/ 1695735 w 1695735"/>
              <a:gd name="connsiteY3" fmla="*/ 135659 h 1356588"/>
              <a:gd name="connsiteX4" fmla="*/ 1695735 w 1695735"/>
              <a:gd name="connsiteY4" fmla="*/ 1220929 h 1356588"/>
              <a:gd name="connsiteX5" fmla="*/ 1560076 w 1695735"/>
              <a:gd name="connsiteY5" fmla="*/ 1356588 h 1356588"/>
              <a:gd name="connsiteX6" fmla="*/ 135659 w 1695735"/>
              <a:gd name="connsiteY6" fmla="*/ 1356588 h 1356588"/>
              <a:gd name="connsiteX7" fmla="*/ 0 w 1695735"/>
              <a:gd name="connsiteY7" fmla="*/ 1220929 h 1356588"/>
              <a:gd name="connsiteX8" fmla="*/ 0 w 1695735"/>
              <a:gd name="connsiteY8" fmla="*/ 135659 h 135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735" h="1356588">
                <a:moveTo>
                  <a:pt x="0" y="135659"/>
                </a:moveTo>
                <a:cubicBezTo>
                  <a:pt x="0" y="60737"/>
                  <a:pt x="60737" y="0"/>
                  <a:pt x="135659" y="0"/>
                </a:cubicBezTo>
                <a:lnTo>
                  <a:pt x="1560076" y="0"/>
                </a:lnTo>
                <a:cubicBezTo>
                  <a:pt x="1634998" y="0"/>
                  <a:pt x="1695735" y="60737"/>
                  <a:pt x="1695735" y="135659"/>
                </a:cubicBezTo>
                <a:lnTo>
                  <a:pt x="1695735" y="1220929"/>
                </a:lnTo>
                <a:cubicBezTo>
                  <a:pt x="1695735" y="1295851"/>
                  <a:pt x="1634998" y="1356588"/>
                  <a:pt x="1560076" y="1356588"/>
                </a:cubicBezTo>
                <a:lnTo>
                  <a:pt x="135659" y="1356588"/>
                </a:lnTo>
                <a:cubicBezTo>
                  <a:pt x="60737" y="1356588"/>
                  <a:pt x="0" y="1295851"/>
                  <a:pt x="0" y="1220929"/>
                </a:cubicBezTo>
                <a:lnTo>
                  <a:pt x="0" y="1356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8699" tIns="38699" rIns="38699" bIns="38699" spcCol="1270" anchor="ctr"/>
          <a:lstStyle/>
          <a:p>
            <a:pPr indent="-274320" algn="ctr">
              <a:lnSpc>
                <a:spcPct val="90000"/>
              </a:lnSpc>
            </a:pPr>
            <a:r>
              <a:rPr lang="ru-RU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связи с этим убедитесь, что вы используете только последнюю версию глоссария </a:t>
            </a:r>
            <a:br>
              <a:rPr lang="ru-RU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(доступен на веб-сайте </a:t>
            </a: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www.ippc.int</a:t>
            </a:r>
            <a:r>
              <a:rPr lang="ru-RU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  <p:sp>
        <p:nvSpPr>
          <p:cNvPr id="7" name="Left Arrow 6"/>
          <p:cNvSpPr/>
          <p:nvPr/>
        </p:nvSpPr>
        <p:spPr>
          <a:xfrm rot="17763943">
            <a:off x="1119426" y="1782707"/>
            <a:ext cx="572718" cy="399560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>
            <a:off x="384280" y="2246563"/>
            <a:ext cx="2198809" cy="1277845"/>
          </a:xfrm>
          <a:custGeom>
            <a:avLst/>
            <a:gdLst>
              <a:gd name="connsiteX0" fmla="*/ 0 w 1695735"/>
              <a:gd name="connsiteY0" fmla="*/ 135659 h 1356588"/>
              <a:gd name="connsiteX1" fmla="*/ 135659 w 1695735"/>
              <a:gd name="connsiteY1" fmla="*/ 0 h 1356588"/>
              <a:gd name="connsiteX2" fmla="*/ 1560076 w 1695735"/>
              <a:gd name="connsiteY2" fmla="*/ 0 h 1356588"/>
              <a:gd name="connsiteX3" fmla="*/ 1695735 w 1695735"/>
              <a:gd name="connsiteY3" fmla="*/ 135659 h 1356588"/>
              <a:gd name="connsiteX4" fmla="*/ 1695735 w 1695735"/>
              <a:gd name="connsiteY4" fmla="*/ 1220929 h 1356588"/>
              <a:gd name="connsiteX5" fmla="*/ 1560076 w 1695735"/>
              <a:gd name="connsiteY5" fmla="*/ 1356588 h 1356588"/>
              <a:gd name="connsiteX6" fmla="*/ 135659 w 1695735"/>
              <a:gd name="connsiteY6" fmla="*/ 1356588 h 1356588"/>
              <a:gd name="connsiteX7" fmla="*/ 0 w 1695735"/>
              <a:gd name="connsiteY7" fmla="*/ 1220929 h 1356588"/>
              <a:gd name="connsiteX8" fmla="*/ 0 w 1695735"/>
              <a:gd name="connsiteY8" fmla="*/ 135659 h 135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735" h="1356588">
                <a:moveTo>
                  <a:pt x="0" y="135659"/>
                </a:moveTo>
                <a:cubicBezTo>
                  <a:pt x="0" y="60737"/>
                  <a:pt x="60737" y="0"/>
                  <a:pt x="135659" y="0"/>
                </a:cubicBezTo>
                <a:lnTo>
                  <a:pt x="1560076" y="0"/>
                </a:lnTo>
                <a:cubicBezTo>
                  <a:pt x="1634998" y="0"/>
                  <a:pt x="1695735" y="60737"/>
                  <a:pt x="1695735" y="135659"/>
                </a:cubicBezTo>
                <a:lnTo>
                  <a:pt x="1695735" y="1220929"/>
                </a:lnTo>
                <a:cubicBezTo>
                  <a:pt x="1695735" y="1295851"/>
                  <a:pt x="1634998" y="1356588"/>
                  <a:pt x="1560076" y="1356588"/>
                </a:cubicBezTo>
                <a:lnTo>
                  <a:pt x="135659" y="1356588"/>
                </a:lnTo>
                <a:cubicBezTo>
                  <a:pt x="60737" y="1356588"/>
                  <a:pt x="0" y="1295851"/>
                  <a:pt x="0" y="1220929"/>
                </a:cubicBezTo>
                <a:lnTo>
                  <a:pt x="0" y="13565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8699" tIns="38699" rIns="38699" bIns="38699" spcCol="1270" anchor="ctr"/>
          <a:lstStyle/>
          <a:p>
            <a:pPr indent="-274320" algn="ctr">
              <a:spcAft>
                <a:spcPts val="360"/>
              </a:spcAft>
            </a:pP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поправок к МСФМ 5 2021 г.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внесены следующие предложения:</a:t>
            </a:r>
          </a:p>
          <a:p>
            <a:pPr algn="ctr">
              <a:lnSpc>
                <a:spcPct val="90000"/>
              </a:lnSpc>
            </a:pPr>
            <a:r>
              <a:rPr lang="ru-RU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добавления </a:t>
            </a:r>
          </a:p>
          <a:p>
            <a:pPr algn="ctr">
              <a:lnSpc>
                <a:spcPct val="90000"/>
              </a:lnSpc>
            </a:pPr>
            <a:r>
              <a:rPr lang="ru-RU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пересмотров</a:t>
            </a:r>
          </a:p>
          <a:p>
            <a:pPr algn="ctr">
              <a:lnSpc>
                <a:spcPct val="90000"/>
              </a:lnSpc>
            </a:pPr>
            <a:r>
              <a:rPr lang="ru-RU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удаление</a:t>
            </a:r>
          </a:p>
          <a:p>
            <a:pPr algn="ctr">
              <a:lnSpc>
                <a:spcPct val="90000"/>
              </a:lnSpc>
            </a:pPr>
            <a:endParaRPr lang="en-US" altLang="ja-JP" sz="10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84280" y="744293"/>
            <a:ext cx="3600140" cy="1265763"/>
          </a:xfrm>
          <a:custGeom>
            <a:avLst/>
            <a:gdLst>
              <a:gd name="connsiteX0" fmla="*/ 0 w 1784985"/>
              <a:gd name="connsiteY0" fmla="*/ 892493 h 1784985"/>
              <a:gd name="connsiteX1" fmla="*/ 892493 w 1784985"/>
              <a:gd name="connsiteY1" fmla="*/ 0 h 1784985"/>
              <a:gd name="connsiteX2" fmla="*/ 1784986 w 1784985"/>
              <a:gd name="connsiteY2" fmla="*/ 892493 h 1784985"/>
              <a:gd name="connsiteX3" fmla="*/ 892493 w 1784985"/>
              <a:gd name="connsiteY3" fmla="*/ 1784986 h 1784985"/>
              <a:gd name="connsiteX4" fmla="*/ 0 w 1784985"/>
              <a:gd name="connsiteY4" fmla="*/ 892493 h 178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4985" h="1784985">
                <a:moveTo>
                  <a:pt x="0" y="892493"/>
                </a:moveTo>
                <a:cubicBezTo>
                  <a:pt x="0" y="399583"/>
                  <a:pt x="399583" y="0"/>
                  <a:pt x="892493" y="0"/>
                </a:cubicBezTo>
                <a:cubicBezTo>
                  <a:pt x="1385403" y="0"/>
                  <a:pt x="1784986" y="399583"/>
                  <a:pt x="1784986" y="892493"/>
                </a:cubicBezTo>
                <a:cubicBezTo>
                  <a:pt x="1784986" y="1385403"/>
                  <a:pt x="1385403" y="1784986"/>
                  <a:pt x="892493" y="1784986"/>
                </a:cubicBezTo>
                <a:cubicBezTo>
                  <a:pt x="399583" y="1784986"/>
                  <a:pt x="0" y="1385403"/>
                  <a:pt x="0" y="892493"/>
                </a:cubicBez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5606" tIns="165606" rIns="165606" bIns="165606" spcCol="1270" anchor="ctr"/>
          <a:lstStyle/>
          <a:p>
            <a:pPr indent="-274320" algn="ctr">
              <a:lnSpc>
                <a:spcPct val="90000"/>
              </a:lnSpc>
            </a:pPr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Глоссарий постоянно обновляется. Это может подразумевать следующее: </a:t>
            </a:r>
          </a:p>
          <a:p>
            <a:pPr indent="-274320" algn="ctr">
              <a:lnSpc>
                <a:spcPct val="90000"/>
              </a:lnSpc>
            </a:pP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дополнение, </a:t>
            </a: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пересмотр, удаление</a:t>
            </a:r>
          </a:p>
        </p:txBody>
      </p:sp>
      <p:sp>
        <p:nvSpPr>
          <p:cNvPr id="10" name="Freeform 7"/>
          <p:cNvSpPr/>
          <p:nvPr/>
        </p:nvSpPr>
        <p:spPr>
          <a:xfrm>
            <a:off x="3127478" y="2246563"/>
            <a:ext cx="3730521" cy="1277845"/>
          </a:xfrm>
          <a:custGeom>
            <a:avLst/>
            <a:gdLst>
              <a:gd name="connsiteX0" fmla="*/ 0 w 1695735"/>
              <a:gd name="connsiteY0" fmla="*/ 135659 h 1356588"/>
              <a:gd name="connsiteX1" fmla="*/ 135659 w 1695735"/>
              <a:gd name="connsiteY1" fmla="*/ 0 h 1356588"/>
              <a:gd name="connsiteX2" fmla="*/ 1560076 w 1695735"/>
              <a:gd name="connsiteY2" fmla="*/ 0 h 1356588"/>
              <a:gd name="connsiteX3" fmla="*/ 1695735 w 1695735"/>
              <a:gd name="connsiteY3" fmla="*/ 135659 h 1356588"/>
              <a:gd name="connsiteX4" fmla="*/ 1695735 w 1695735"/>
              <a:gd name="connsiteY4" fmla="*/ 1220929 h 1356588"/>
              <a:gd name="connsiteX5" fmla="*/ 1560076 w 1695735"/>
              <a:gd name="connsiteY5" fmla="*/ 1356588 h 1356588"/>
              <a:gd name="connsiteX6" fmla="*/ 135659 w 1695735"/>
              <a:gd name="connsiteY6" fmla="*/ 1356588 h 1356588"/>
              <a:gd name="connsiteX7" fmla="*/ 0 w 1695735"/>
              <a:gd name="connsiteY7" fmla="*/ 1220929 h 1356588"/>
              <a:gd name="connsiteX8" fmla="*/ 0 w 1695735"/>
              <a:gd name="connsiteY8" fmla="*/ 135659 h 135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735" h="1356588">
                <a:moveTo>
                  <a:pt x="0" y="135659"/>
                </a:moveTo>
                <a:cubicBezTo>
                  <a:pt x="0" y="60737"/>
                  <a:pt x="60737" y="0"/>
                  <a:pt x="135659" y="0"/>
                </a:cubicBezTo>
                <a:lnTo>
                  <a:pt x="1560076" y="0"/>
                </a:lnTo>
                <a:cubicBezTo>
                  <a:pt x="1634998" y="0"/>
                  <a:pt x="1695735" y="60737"/>
                  <a:pt x="1695735" y="135659"/>
                </a:cubicBezTo>
                <a:lnTo>
                  <a:pt x="1695735" y="1220929"/>
                </a:lnTo>
                <a:cubicBezTo>
                  <a:pt x="1695735" y="1295851"/>
                  <a:pt x="1634998" y="1356588"/>
                  <a:pt x="1560076" y="1356588"/>
                </a:cubicBezTo>
                <a:lnTo>
                  <a:pt x="135659" y="1356588"/>
                </a:lnTo>
                <a:cubicBezTo>
                  <a:pt x="60737" y="1356588"/>
                  <a:pt x="0" y="1295851"/>
                  <a:pt x="0" y="1220929"/>
                </a:cubicBezTo>
                <a:lnTo>
                  <a:pt x="0" y="13565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8699" tIns="38699" rIns="38699" bIns="38699" spcCol="1270" anchor="ctr"/>
          <a:lstStyle/>
          <a:p>
            <a:pPr marL="171450" indent="-171450">
              <a:lnSpc>
                <a:spcPct val="90000"/>
              </a:lnSpc>
              <a:spcAft>
                <a:spcPts val="360"/>
              </a:spcAft>
              <a:buFont typeface="Arial" panose="020B0604020202020204" pitchFamily="34" charset="0"/>
              <a:buChar char="•"/>
            </a:pPr>
            <a:r>
              <a:rPr lang="ru-RU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ТГГ</a:t>
            </a:r>
            <a:r>
              <a:rPr lang="ru-RU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январь 2021 г.</a:t>
            </a:r>
          </a:p>
          <a:p>
            <a:pPr marL="171450" indent="-171450">
              <a:lnSpc>
                <a:spcPct val="90000"/>
              </a:lnSpc>
              <a:spcAft>
                <a:spcPts val="360"/>
              </a:spcAft>
              <a:buFont typeface="Arial" panose="020B0604020202020204" pitchFamily="34" charset="0"/>
              <a:buChar char="•"/>
            </a:pPr>
            <a:r>
              <a:rPr lang="ru-RU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КС</a:t>
            </a:r>
            <a:r>
              <a:rPr lang="ru-RU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май 2021 г.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Первая консультация: </a:t>
            </a:r>
            <a:r>
              <a:rPr lang="ru-RU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 июля по 30 сентября 2020 г.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/>
              <a:t>Справочная информация</a:t>
            </a:r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3363969" y="3680534"/>
            <a:ext cx="58726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из 19 </a:t>
            </a:r>
          </a:p>
        </p:txBody>
      </p:sp>
    </p:spTree>
    <p:extLst>
      <p:ext uri="{BB962C8B-B14F-4D97-AF65-F5344CB8AC3E}">
        <p14:creationId xmlns:p14="http://schemas.microsoft.com/office/powerpoint/2010/main" val="136665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8636327"/>
              </p:ext>
            </p:extLst>
          </p:nvPr>
        </p:nvGraphicFramePr>
        <p:xfrm>
          <a:off x="406080" y="425450"/>
          <a:ext cx="6515420" cy="318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42545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Список поправок</a:t>
            </a:r>
          </a:p>
        </p:txBody>
      </p:sp>
      <p:sp>
        <p:nvSpPr>
          <p:cNvPr id="8" name="Rectangle 7"/>
          <p:cNvSpPr/>
          <p:nvPr/>
        </p:nvSpPr>
        <p:spPr>
          <a:xfrm>
            <a:off x="3363969" y="3686884"/>
            <a:ext cx="58726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1CDA68BA-0017-43AA-9407-B5693889EA7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1920188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188720" y="914400"/>
            <a:ext cx="4937760" cy="27612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8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7315201" cy="504825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500" dirty="0"/>
              <a:t>Дополнение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01581079"/>
              </p:ext>
            </p:extLst>
          </p:nvPr>
        </p:nvGraphicFramePr>
        <p:xfrm>
          <a:off x="382377" y="618067"/>
          <a:ext cx="6786153" cy="284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397157" y="3693012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1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fld>
            <a:r>
              <a:rPr lang="ru-RU" sz="11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1824397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-5080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416042560"/>
              </p:ext>
            </p:extLst>
          </p:nvPr>
        </p:nvGraphicFramePr>
        <p:xfrm>
          <a:off x="333103" y="574765"/>
          <a:ext cx="6786153" cy="3100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63969" y="3724984"/>
            <a:ext cx="58726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2178806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-6350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250333818"/>
              </p:ext>
            </p:extLst>
          </p:nvPr>
        </p:nvGraphicFramePr>
        <p:xfrm>
          <a:off x="333103" y="574765"/>
          <a:ext cx="6786153" cy="3100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63969" y="3675698"/>
            <a:ext cx="58726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1729125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188720" y="914400"/>
            <a:ext cx="4937760" cy="27612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8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-131079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Дополнение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94887408"/>
              </p:ext>
            </p:extLst>
          </p:nvPr>
        </p:nvGraphicFramePr>
        <p:xfrm>
          <a:off x="297712" y="903214"/>
          <a:ext cx="6786153" cy="230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363969" y="3686884"/>
            <a:ext cx="58726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3418426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1188720" y="914400"/>
            <a:ext cx="4937760" cy="27612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8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Дополнение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018065665"/>
              </p:ext>
            </p:extLst>
          </p:nvPr>
        </p:nvGraphicFramePr>
        <p:xfrm>
          <a:off x="297712" y="1146265"/>
          <a:ext cx="6786153" cy="1971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363969" y="3674746"/>
            <a:ext cx="58726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1051950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Пересмотр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1764621404"/>
              </p:ext>
            </p:extLst>
          </p:nvPr>
        </p:nvGraphicFramePr>
        <p:xfrm>
          <a:off x="333103" y="574765"/>
          <a:ext cx="6786153" cy="3100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63969" y="3675698"/>
            <a:ext cx="58726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5FCF0282-B441-4341-9B68-8C629B20429C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fld>
            <a:r>
              <a:rPr lang="ru-RU" sz="10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из 19 </a:t>
            </a:r>
          </a:p>
        </p:txBody>
      </p:sp>
    </p:spTree>
    <p:extLst>
      <p:ext uri="{BB962C8B-B14F-4D97-AF65-F5344CB8AC3E}">
        <p14:creationId xmlns:p14="http://schemas.microsoft.com/office/powerpoint/2010/main" val="317311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</TotalTime>
  <Words>3973</Words>
  <Application>Microsoft Office PowerPoint</Application>
  <PresentationFormat>Произвольный</PresentationFormat>
  <Paragraphs>244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ＭＳ Ｐゴシック</vt:lpstr>
      <vt:lpstr>Arial</vt:lpstr>
      <vt:lpstr>Arial Unicode MS</vt:lpstr>
      <vt:lpstr>Calibri</vt:lpstr>
      <vt:lpstr>Calibri (body)</vt:lpstr>
      <vt:lpstr>Office Theme</vt:lpstr>
      <vt:lpstr>Проект поправок к МСФМ 5  2021: ГЛОССАРИЙ ФИТОСАНИТАРНЫХ ТЕРМИНОВ  (1994-001)  Первая консультация МККЗР 1 июля - 30 сентября 2021  Секретариат МККЗР Региональный семинар МККЗР/фао 2021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Ставничая Татьяна</cp:lastModifiedBy>
  <cp:revision>165</cp:revision>
  <dcterms:created xsi:type="dcterms:W3CDTF">2015-09-25T08:23:42Z</dcterms:created>
  <dcterms:modified xsi:type="dcterms:W3CDTF">2021-08-02T12:19:13Z</dcterms:modified>
</cp:coreProperties>
</file>