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71" r:id="rId3"/>
    <p:sldId id="274" r:id="rId4"/>
    <p:sldId id="272" r:id="rId5"/>
    <p:sldId id="277" r:id="rId6"/>
    <p:sldId id="278" r:id="rId7"/>
    <p:sldId id="279" r:id="rId8"/>
    <p:sldId id="280" r:id="rId9"/>
    <p:sldId id="276" r:id="rId10"/>
    <p:sldId id="265" r:id="rId11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pos="23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A"/>
    <a:srgbClr val="FBEBD2"/>
    <a:srgbClr val="F6C233"/>
    <a:srgbClr val="D6DFEC"/>
    <a:srgbClr val="5A94C5"/>
    <a:srgbClr val="D4F5D6"/>
    <a:srgbClr val="46DE54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0581" autoAdjust="0"/>
  </p:normalViewPr>
  <p:slideViewPr>
    <p:cSldViewPr snapToGrid="0" showGuides="1">
      <p:cViewPr varScale="1">
        <p:scale>
          <a:sx n="116" d="100"/>
          <a:sy n="116" d="100"/>
        </p:scale>
        <p:origin x="102" y="600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b="1" dirty="0" smtClean="0">
              <a:solidFill>
                <a:schemeClr val="tx1"/>
              </a:solidFill>
              <a:effectLst/>
            </a:rPr>
            <a:t> (</a:t>
          </a:r>
          <a:r>
            <a:rPr lang="ru-RU" b="1" dirty="0" smtClean="0">
              <a:solidFill>
                <a:srgbClr val="FF0000"/>
              </a:solidFill>
              <a:effectLst/>
            </a:rPr>
            <a:t>год?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  <a:endParaRPr lang="en-US" b="1" dirty="0" smtClean="0">
            <a:solidFill>
              <a:schemeClr val="tx1"/>
            </a:solidFill>
            <a:effectLst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Запрос тем в</a:t>
          </a:r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ru-RU" dirty="0" smtClean="0">
              <a:solidFill>
                <a:srgbClr val="FF0000"/>
              </a:solidFill>
              <a:effectLst/>
            </a:rPr>
            <a:t>год?</a:t>
          </a:r>
          <a:r>
            <a:rPr lang="en-US" dirty="0" smtClean="0">
              <a:solidFill>
                <a:schemeClr val="tx1"/>
              </a:solidFill>
              <a:effectLst/>
            </a:rPr>
            <a:t>: </a:t>
          </a:r>
          <a:r>
            <a:rPr lang="ru-RU" dirty="0" smtClean="0">
              <a:solidFill>
                <a:schemeClr val="tx1"/>
              </a:solidFill>
              <a:effectLst/>
            </a:rPr>
            <a:t>Добавлена тема «Использование специальных разрешений на импорт»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ru-RU" b="1" dirty="0" smtClean="0">
              <a:solidFill>
                <a:srgbClr val="FF0000"/>
              </a:solidFill>
              <a:effectLst/>
            </a:rPr>
            <a:t>месяц</a:t>
          </a:r>
          <a:r>
            <a:rPr lang="en-US" b="1" dirty="0" smtClean="0">
              <a:solidFill>
                <a:srgbClr val="FF0000"/>
              </a:solidFill>
              <a:effectLst/>
            </a:rPr>
            <a:t>? </a:t>
          </a:r>
          <a:r>
            <a:rPr lang="en-US" b="1" dirty="0" smtClean="0">
              <a:solidFill>
                <a:schemeClr val="tx1"/>
              </a:solidFill>
              <a:effectLst/>
            </a:rPr>
            <a:t>(</a:t>
          </a:r>
          <a:r>
            <a:rPr lang="ru-RU" b="1" dirty="0" smtClean="0">
              <a:solidFill>
                <a:srgbClr val="FF0000"/>
              </a:solidFill>
              <a:effectLst/>
            </a:rPr>
            <a:t>год</a:t>
          </a:r>
          <a:r>
            <a:rPr lang="en-US" b="1" dirty="0" smtClean="0">
              <a:solidFill>
                <a:srgbClr val="FF0000"/>
              </a:solidFill>
              <a:effectLst/>
            </a:rPr>
            <a:t>?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КФМ</a:t>
          </a:r>
          <a:r>
            <a:rPr lang="en-US" b="1" dirty="0" smtClean="0">
              <a:solidFill>
                <a:schemeClr val="tx1"/>
              </a:solidFill>
              <a:effectLst/>
            </a:rPr>
            <a:t>-3 </a:t>
          </a:r>
          <a:r>
            <a:rPr lang="en-US" b="1" dirty="0" smtClean="0">
              <a:solidFill>
                <a:schemeClr val="tx1"/>
              </a:solidFill>
              <a:effectLst/>
            </a:rPr>
            <a:t>(2008)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Добавила тему в </a:t>
          </a:r>
          <a:r>
            <a:rPr lang="en-US" dirty="0" smtClean="0">
              <a:solidFill>
                <a:schemeClr val="tx1"/>
              </a:solidFill>
              <a:effectLst/>
            </a:rPr>
            <a:t>2008</a:t>
          </a:r>
          <a:r>
            <a:rPr lang="ru-RU" dirty="0" smtClean="0">
              <a:solidFill>
                <a:schemeClr val="tx1"/>
              </a:solidFill>
              <a:effectLst/>
            </a:rPr>
            <a:t> г.</a:t>
          </a:r>
          <a:r>
            <a:rPr lang="en-US" dirty="0" smtClean="0">
              <a:solidFill>
                <a:schemeClr val="tx1"/>
              </a:solidFill>
              <a:effectLst/>
            </a:rPr>
            <a:t> (</a:t>
          </a:r>
          <a:r>
            <a:rPr lang="ru-RU" dirty="0" smtClean="0">
              <a:solidFill>
                <a:schemeClr val="tx1"/>
              </a:solidFill>
              <a:effectLst/>
            </a:rPr>
            <a:t>Приоритет</a:t>
          </a:r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en-US" dirty="0" smtClean="0">
              <a:solidFill>
                <a:schemeClr val="tx1"/>
              </a:solidFill>
              <a:effectLst/>
            </a:rPr>
            <a:t>4)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 smtClean="0">
              <a:solidFill>
                <a:schemeClr val="tx1"/>
              </a:solidFill>
              <a:effectLst/>
            </a:rPr>
            <a:t>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КС одобрил Спецификацию 64 </a:t>
          </a:r>
          <a:r>
            <a:rPr lang="en-US" dirty="0" smtClean="0">
              <a:solidFill>
                <a:schemeClr val="tx1"/>
              </a:solidFill>
              <a:effectLst/>
            </a:rPr>
            <a:t>(</a:t>
          </a:r>
          <a:r>
            <a:rPr lang="ru-RU" dirty="0" smtClean="0">
              <a:solidFill>
                <a:schemeClr val="tx1"/>
              </a:solidFill>
              <a:effectLst/>
            </a:rPr>
            <a:t>Использование специальных разрешений на импорт)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ЭРГ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 smtClean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ru-RU" dirty="0" smtClean="0">
              <a:solidFill>
                <a:schemeClr val="tx1"/>
              </a:solidFill>
              <a:effectLst/>
            </a:rPr>
            <a:t>Проект приложения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 май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 smtClean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1</a:t>
          </a:r>
          <a:r>
            <a:rPr lang="ru-RU" b="1" dirty="0" smtClean="0">
              <a:solidFill>
                <a:schemeClr val="tx1"/>
              </a:solidFill>
              <a:effectLst/>
            </a:rPr>
            <a:t>-я консультация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 smtClean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Утверждение для 1й консультации</a:t>
          </a:r>
          <a:endParaRPr lang="en-US" dirty="0">
            <a:solidFill>
              <a:schemeClr val="tx1"/>
            </a:solidFill>
            <a:effectLst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КС рекомендовал добавить в рабочую программу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7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6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7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6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7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7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6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7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6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7" custScaleX="416167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6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7" custScaleX="416167" custScaleY="76316" custLinFactNeighborX="5712" custLinFactNeighborY="-9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02EEC030-A455-45D8-9949-E4507580F535}" type="presOf" srcId="{DEF798AB-2F55-44DF-8375-8C9F09D12D2A}" destId="{43F4DF98-0F30-4BBF-81D1-63AD2442128C}" srcOrd="0" destOrd="1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0EF5C1DA-8E8A-4E52-82C0-96DCFA76BFFA}" type="presOf" srcId="{29824AFA-9D75-4D5B-AA48-FEA62D44D7DE}" destId="{F1D6C095-34C7-43C4-AF4C-DB0CB18DFD57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6" destOrd="0" presId="urn:microsoft.com/office/officeart/2005/8/layout/process5"/>
    <dgm:cxn modelId="{D05AF770-CB55-4491-8A95-5277E85FE8C2}" type="presParOf" srcId="{CCCC8B2A-AAC3-4AE9-AEC3-8245FA4C108D}" destId="{D808962E-4BAE-4A34-86F4-646D8D690987}" srcOrd="7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8" destOrd="0" presId="urn:microsoft.com/office/officeart/2005/8/layout/process5"/>
    <dgm:cxn modelId="{C7A8EC90-4447-4EAF-B83A-BD5E9696DEB4}" type="presParOf" srcId="{CCCC8B2A-AAC3-4AE9-AEC3-8245FA4C108D}" destId="{DA9608DA-E81E-4C14-820D-4E703A3700DF}" srcOrd="9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10" destOrd="0" presId="urn:microsoft.com/office/officeart/2005/8/layout/process5"/>
    <dgm:cxn modelId="{275CCCE5-ABD8-46E0-B547-30AA6AB86B01}" type="presParOf" srcId="{CCCC8B2A-AAC3-4AE9-AEC3-8245FA4C108D}" destId="{E140C9C1-56D1-4AE1-AB76-A94EAF27492D}" srcOrd="11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/>
            <a:t>Специальное разрешение на импорт</a:t>
          </a:r>
          <a:r>
            <a:rPr lang="en-GB" b="1" dirty="0" smtClean="0"/>
            <a:t> </a:t>
          </a:r>
          <a:r>
            <a:rPr lang="en-GB" dirty="0" smtClean="0"/>
            <a:t>(</a:t>
          </a:r>
          <a:r>
            <a:rPr lang="en-GB" b="1" dirty="0" smtClean="0"/>
            <a:t>SIA</a:t>
          </a:r>
          <a:r>
            <a:rPr lang="en-GB" dirty="0" smtClean="0"/>
            <a:t>) </a:t>
          </a:r>
          <a:r>
            <a:rPr lang="ru-RU" dirty="0" smtClean="0"/>
            <a:t>представляет официальное разрешение на импорт определенных подкарантинных материалов и определяет фитосанитарные импортные требования.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Специальные разрешения на импорт </a:t>
          </a:r>
          <a:r>
            <a:rPr lang="ru-RU" b="1" dirty="0" smtClean="0"/>
            <a:t>могут использоваться, когда</a:t>
          </a:r>
          <a:r>
            <a:rPr lang="en-US" b="1" dirty="0" smtClean="0"/>
            <a:t>:</a:t>
          </a:r>
          <a:endParaRPr lang="ru-RU" b="1" dirty="0" smtClean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Специальные разрешения на импорт </a:t>
          </a:r>
          <a:r>
            <a:rPr lang="ru-RU" b="1" dirty="0" smtClean="0"/>
            <a:t>не заменяют обязанность </a:t>
          </a:r>
          <a:r>
            <a:rPr lang="ru-RU" dirty="0" smtClean="0"/>
            <a:t>НОКЗР импортирующей страны информировать о фитосанитарных импортных требованиях.</a:t>
          </a:r>
          <a:endParaRPr lang="en-US" dirty="0"/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необходимо официальное разрешение на импорт</a:t>
          </a:r>
          <a:endParaRPr lang="en-US" dirty="0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B95EC135-7963-4EC5-9805-96B46A1B0A80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фитосанитарные импортные требования не установлены</a:t>
          </a:r>
          <a:endParaRPr lang="en-US" dirty="0"/>
        </a:p>
      </dgm:t>
    </dgm:pt>
    <dgm:pt modelId="{909A8C83-EE7E-4228-A7B3-0C100A3299EC}" type="parTrans" cxnId="{3FAC3C4C-08B9-4249-8233-DE36A49D9D96}">
      <dgm:prSet/>
      <dgm:spPr/>
    </dgm:pt>
    <dgm:pt modelId="{3ADD5B6F-6AF1-480E-9257-E42D548DCFE6}" type="sibTrans" cxnId="{3FAC3C4C-08B9-4249-8233-DE36A49D9D96}">
      <dgm:prSet/>
      <dgm:spPr/>
    </dgm:pt>
    <dgm:pt modelId="{E43CCAF0-2DBC-45AC-8FF4-D5A5F58A574E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в противном случае импорт будет запрещен</a:t>
          </a:r>
          <a:endParaRPr lang="en-US" dirty="0"/>
        </a:p>
      </dgm:t>
    </dgm:pt>
    <dgm:pt modelId="{F71AE11A-60B1-439D-BAF6-4FEEC70D0A49}" type="parTrans" cxnId="{83800451-4404-4542-A6A4-BBA55C2DEB21}">
      <dgm:prSet/>
      <dgm:spPr/>
    </dgm:pt>
    <dgm:pt modelId="{1D4662F9-3405-4B21-9A9D-E86B09C72E17}" type="sibTrans" cxnId="{83800451-4404-4542-A6A4-BBA55C2DEB21}">
      <dgm:prSet/>
      <dgm:spPr/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3" custScaleX="277653" custScaleY="537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1" presStyleCnt="3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LinFactNeighborX="-634" custLinFactNeighborY="-76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87B944-9D47-4A5F-A793-3C9206F09888}" type="presOf" srcId="{E43CCAF0-2DBC-45AC-8FF4-D5A5F58A574E}" destId="{B50BEE17-075F-43D7-8F72-EE0F299237C6}" srcOrd="0" destOrd="2" presId="urn:microsoft.com/office/officeart/2005/8/layout/vList5"/>
    <dgm:cxn modelId="{B5E4250B-D774-48B9-9703-55CE513AC155}" type="presOf" srcId="{B95EC135-7963-4EC5-9805-96B46A1B0A80}" destId="{B50BEE17-075F-43D7-8F72-EE0F299237C6}" srcOrd="0" destOrd="1" presId="urn:microsoft.com/office/officeart/2005/8/layout/vList5"/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83800451-4404-4542-A6A4-BBA55C2DEB21}" srcId="{C3EFBB74-65C1-4926-B01F-10DA8788C8F0}" destId="{E43CCAF0-2DBC-45AC-8FF4-D5A5F58A574E}" srcOrd="2" destOrd="0" parTransId="{F71AE11A-60B1-439D-BAF6-4FEEC70D0A49}" sibTransId="{1D4662F9-3405-4B21-9A9D-E86B09C72E17}"/>
    <dgm:cxn modelId="{3FAC3C4C-08B9-4249-8233-DE36A49D9D96}" srcId="{C3EFBB74-65C1-4926-B01F-10DA8788C8F0}" destId="{B95EC135-7963-4EC5-9805-96B46A1B0A80}" srcOrd="1" destOrd="0" parTransId="{909A8C83-EE7E-4228-A7B3-0C100A3299EC}" sibTransId="{3ADD5B6F-6AF1-480E-9257-E42D548DCFE6}"/>
    <dgm:cxn modelId="{CF7D456A-CCE3-4571-A011-4AA8F2983883}" type="presOf" srcId="{AD499FFA-4627-4C10-A91C-9E562BF12522}" destId="{B50BEE17-075F-43D7-8F72-EE0F299237C6}" srcOrd="0" destOrd="0" presId="urn:microsoft.com/office/officeart/2005/8/layout/vList5"/>
    <dgm:cxn modelId="{3D644828-22DE-4621-8270-2A7AEAFB3A03}" type="presOf" srcId="{0C87FA0A-6B7A-4FEA-8FD6-AD1ACFC5CF41}" destId="{DECEE2E2-7B94-411C-AE7D-AD3AE3324863}" srcOrd="0" destOrd="0" presId="urn:microsoft.com/office/officeart/2005/8/layout/vList5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828352C1-782B-459B-86FB-AAF0CF9CEEBB}" srcId="{200672D7-ED4D-458E-A297-6918D249B930}" destId="{0C87FA0A-6B7A-4FEA-8FD6-AD1ACFC5CF41}" srcOrd="1" destOrd="0" parTransId="{8D87C009-B14F-4273-82F8-EB0D1EC51291}" sibTransId="{9143529E-5FE3-4406-9A97-956F8AA9EE40}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F04B5EDA-5921-4D45-8AFC-865B5B4CE21C}" type="presParOf" srcId="{27EF3092-CFD1-4A53-B482-517046097FD4}" destId="{13393B52-5C5A-4928-A929-688918D2C0EA}" srcOrd="2" destOrd="0" presId="urn:microsoft.com/office/officeart/2005/8/layout/vList5"/>
    <dgm:cxn modelId="{08B25FEA-FD0C-43AD-B8CC-8B5A46F82894}" type="presParOf" srcId="{13393B52-5C5A-4928-A929-688918D2C0EA}" destId="{DECEE2E2-7B94-411C-AE7D-AD3AE3324863}" srcOrd="0" destOrd="0" presId="urn:microsoft.com/office/officeart/2005/8/layout/vList5"/>
    <dgm:cxn modelId="{E67B4783-5C0E-4A7B-B8B9-AE2785B8B634}" type="presParOf" srcId="{27EF3092-CFD1-4A53-B482-517046097FD4}" destId="{5D9FB593-83DC-4D5E-BE59-30E82923993A}" srcOrd="3" destOrd="0" presId="urn:microsoft.com/office/officeart/2005/8/layout/vList5"/>
    <dgm:cxn modelId="{6D82AAC1-F215-40E6-B7BB-3B6EC6382392}" type="presParOf" srcId="{27EF3092-CFD1-4A53-B482-517046097FD4}" destId="{FF80D77B-FA69-4718-8017-2F521818D03C}" srcOrd="4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4D365D00-7FFA-43ED-A4E4-8EDA21666C7C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ru-RU" sz="1200" dirty="0" smtClean="0"/>
            <a:t>Элементы </a:t>
          </a:r>
          <a:r>
            <a:rPr lang="en-US" sz="1200" dirty="0" smtClean="0"/>
            <a:t>SIAS</a:t>
          </a:r>
          <a:endParaRPr lang="en-US" sz="1200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ru-RU" sz="1200" dirty="0" smtClean="0"/>
            <a:t>Обязанности</a:t>
          </a:r>
          <a:endParaRPr lang="en-US" sz="120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ru-RU" sz="1200" dirty="0" smtClean="0"/>
            <a:t>Общие</a:t>
          </a:r>
          <a:r>
            <a:rPr lang="ru-RU" sz="1200" baseline="0" dirty="0" smtClean="0"/>
            <a:t> разрешения на импорт</a:t>
          </a:r>
          <a:endParaRPr lang="en-US" sz="120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ru-RU" sz="1200" dirty="0" smtClean="0"/>
            <a:t>Возможное применение </a:t>
          </a:r>
          <a:r>
            <a:rPr lang="en-GB" sz="1200" dirty="0" smtClean="0"/>
            <a:t>SIAs</a:t>
          </a:r>
          <a:endParaRPr lang="en-US" sz="1200" dirty="0"/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20965"/>
      <dgm:spPr/>
      <dgm:t>
        <a:bodyPr/>
        <a:lstStyle/>
        <a:p>
          <a:endParaRPr lang="en-US"/>
        </a:p>
      </dgm:t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-23509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13776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Y="-21868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13448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496" custLinFactNeighborY="-21206"/>
      <dgm:spPr/>
      <dgm:t>
        <a:bodyPr/>
        <a:lstStyle/>
        <a:p>
          <a:endParaRPr lang="es-A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15634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22573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7D0769-742D-45F9-8EC0-1F0704EF3887}" type="presOf" srcId="{C382F03E-AE58-40D4-A89F-19C42EE12E6C}" destId="{85C8BDC8-516C-4CDF-8660-CFD53B518185}" srcOrd="1" destOrd="0" presId="urn:microsoft.com/office/officeart/2011/layout/CircleProcess"/>
    <dgm:cxn modelId="{7AEB9D5E-B169-4872-B2AD-7B213ECE73AA}" type="presOf" srcId="{D7243CC1-410E-460B-858C-4A06F0B3DB55}" destId="{EB526869-3A2C-4C03-8FFE-8F4B70CCA3F1}" srcOrd="1" destOrd="0" presId="urn:microsoft.com/office/officeart/2011/layout/CircleProcess"/>
    <dgm:cxn modelId="{1D2B7BE2-C2AE-48F8-BB82-CFCA5EDCBE6A}" type="presOf" srcId="{A2628670-AB9C-4EA0-9C39-B043E60D52CE}" destId="{F262CC18-4497-4687-8312-99B86E5388C5}" srcOrd="1" destOrd="0" presId="urn:microsoft.com/office/officeart/2011/layout/CircleProcess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6FEBC713-D569-460C-B69D-61692D4C1171}" type="presOf" srcId="{C382F03E-AE58-40D4-A89F-19C42EE12E6C}" destId="{26D0CB6F-9D1E-4870-A28C-24B3E6F34270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551D3A5-B884-4F51-9F26-FB59D962BBF4}" type="presOf" srcId="{A2628670-AB9C-4EA0-9C39-B043E60D52CE}" destId="{37C8EEE5-C7F1-40CA-952F-3BA974652F54}" srcOrd="0" destOrd="0" presId="urn:microsoft.com/office/officeart/2011/layout/CircleProcess"/>
    <dgm:cxn modelId="{2CE9DF4A-605F-4452-BE3F-AD3C52758E03}" type="presOf" srcId="{D7243CC1-410E-460B-858C-4A06F0B3DB55}" destId="{69E50619-BC96-46F8-977A-73DEB10A6AEE}" srcOrd="0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A2AA09FE-EC80-4F6F-B63F-30B6637B8FF1}" type="presParOf" srcId="{A7D55C90-9279-4521-846A-BAC0DBEA9EF6}" destId="{F70DC8F3-3E11-4265-8BCF-BBACB03FC5BE}" srcOrd="0" destOrd="0" presId="urn:microsoft.com/office/officeart/2011/layout/CircleProcess"/>
    <dgm:cxn modelId="{D1732BCC-A5DA-4030-B279-9CE714F77E0A}" type="presParOf" srcId="{F70DC8F3-3E11-4265-8BCF-BBACB03FC5BE}" destId="{C68E4BB0-E0C6-43E0-A6E4-12CD286DD510}" srcOrd="0" destOrd="0" presId="urn:microsoft.com/office/officeart/2011/layout/CircleProcess"/>
    <dgm:cxn modelId="{0B31B0C6-DD80-405B-A67E-75F6DEAB81B3}" type="presParOf" srcId="{A7D55C90-9279-4521-846A-BAC0DBEA9EF6}" destId="{03386FBE-B0BF-4A30-86E1-052101F61CE9}" srcOrd="1" destOrd="0" presId="urn:microsoft.com/office/officeart/2011/layout/CircleProcess"/>
    <dgm:cxn modelId="{6FD89637-2907-418D-95A9-1C14C51F7006}" type="presParOf" srcId="{03386FBE-B0BF-4A30-86E1-052101F61CE9}" destId="{26D0CB6F-9D1E-4870-A28C-24B3E6F34270}" srcOrd="0" destOrd="0" presId="urn:microsoft.com/office/officeart/2011/layout/CircleProcess"/>
    <dgm:cxn modelId="{738B4483-8B75-4785-9CA6-2AF5282F2020}" type="presParOf" srcId="{A7D55C90-9279-4521-846A-BAC0DBEA9EF6}" destId="{85C8BDC8-516C-4CDF-8660-CFD53B518185}" srcOrd="2" destOrd="0" presId="urn:microsoft.com/office/officeart/2011/layout/CircleProcess"/>
    <dgm:cxn modelId="{FECE9D4D-54FF-464D-8CAC-D0D0D0689102}" type="presParOf" srcId="{A7D55C90-9279-4521-846A-BAC0DBEA9EF6}" destId="{91400FB1-1374-4B63-AA4B-4916A458A11C}" srcOrd="3" destOrd="0" presId="urn:microsoft.com/office/officeart/2011/layout/CircleProcess"/>
    <dgm:cxn modelId="{64B870FF-C796-437E-8612-A17EEE2B275C}" type="presParOf" srcId="{91400FB1-1374-4B63-AA4B-4916A458A11C}" destId="{E383C4F5-3DAD-4D8B-9707-03D7012EE91C}" srcOrd="0" destOrd="0" presId="urn:microsoft.com/office/officeart/2011/layout/CircleProcess"/>
    <dgm:cxn modelId="{086EFB92-E4A4-4895-9FDF-694EBB9B770A}" type="presParOf" srcId="{A7D55C90-9279-4521-846A-BAC0DBEA9EF6}" destId="{C7870C51-9910-4C59-B047-C3F47F216A4A}" srcOrd="4" destOrd="0" presId="urn:microsoft.com/office/officeart/2011/layout/CircleProcess"/>
    <dgm:cxn modelId="{3ED460B8-9400-4359-A2EF-6BABE2649745}" type="presParOf" srcId="{C7870C51-9910-4C59-B047-C3F47F216A4A}" destId="{37C8EEE5-C7F1-40CA-952F-3BA974652F54}" srcOrd="0" destOrd="0" presId="urn:microsoft.com/office/officeart/2011/layout/CircleProcess"/>
    <dgm:cxn modelId="{B2922E41-7E78-475B-8404-69086AE2049B}" type="presParOf" srcId="{A7D55C90-9279-4521-846A-BAC0DBEA9EF6}" destId="{F262CC18-4497-4687-8312-99B86E5388C5}" srcOrd="5" destOrd="0" presId="urn:microsoft.com/office/officeart/2011/layout/CircleProcess"/>
    <dgm:cxn modelId="{A1404116-C015-4662-8CDA-DC5274E9681A}" type="presParOf" srcId="{A7D55C90-9279-4521-846A-BAC0DBEA9EF6}" destId="{2600B6EF-4099-4FAD-9D78-EFB2E808B89B}" srcOrd="6" destOrd="0" presId="urn:microsoft.com/office/officeart/2011/layout/CircleProcess"/>
    <dgm:cxn modelId="{9867435D-8E73-46CB-880C-4122F8D54FD1}" type="presParOf" srcId="{2600B6EF-4099-4FAD-9D78-EFB2E808B89B}" destId="{E6B31F4C-0878-4E12-9189-380DE3489E1B}" srcOrd="0" destOrd="0" presId="urn:microsoft.com/office/officeart/2011/layout/CircleProcess"/>
    <dgm:cxn modelId="{6949EB8E-9CFB-4BEE-A13D-75892FE95433}" type="presParOf" srcId="{A7D55C90-9279-4521-846A-BAC0DBEA9EF6}" destId="{B60E97B6-236C-4AC6-9D0C-66253E6F883D}" srcOrd="7" destOrd="0" presId="urn:microsoft.com/office/officeart/2011/layout/CircleProcess"/>
    <dgm:cxn modelId="{52A9D32D-DAAB-488C-B8EA-2E282E4F6C81}" type="presParOf" srcId="{B60E97B6-236C-4AC6-9D0C-66253E6F883D}" destId="{69E50619-BC96-46F8-977A-73DEB10A6AEE}" srcOrd="0" destOrd="0" presId="urn:microsoft.com/office/officeart/2011/layout/CircleProcess"/>
    <dgm:cxn modelId="{1FEA7692-7202-4EBF-AAAD-CD8315517175}" type="presParOf" srcId="{A7D55C90-9279-4521-846A-BAC0DBEA9EF6}" destId="{EB526869-3A2C-4C03-8FFE-8F4B70CCA3F1}" srcOrd="8" destOrd="0" presId="urn:microsoft.com/office/officeart/2011/layout/CircleProcess"/>
    <dgm:cxn modelId="{94F435B2-210A-423D-8F8A-47410C9F1681}" type="presParOf" srcId="{A7D55C90-9279-4521-846A-BAC0DBEA9EF6}" destId="{7863A790-976C-4466-9151-967372B44496}" srcOrd="9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10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b="1" dirty="0" smtClean="0">
              <a:effectLst/>
            </a:rPr>
            <a:t>Элементы</a:t>
          </a:r>
          <a:r>
            <a:rPr lang="en-US" b="1" dirty="0" smtClean="0">
              <a:effectLst/>
            </a:rPr>
            <a:t> </a:t>
          </a:r>
          <a:r>
            <a:rPr lang="ru-RU" b="1" dirty="0" smtClean="0">
              <a:effectLst/>
            </a:rPr>
            <a:t>Специальных разрешений на импорт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</a:t>
          </a:r>
          <a:r>
            <a:rPr lang="ru-RU" dirty="0" smtClean="0">
              <a:effectLst/>
            </a:rPr>
            <a:t>Адресат или грузополучатель
- Минимальные требования к информации (информация об импортере; дата выдачи; описание товара; страна происхождения и страна экспорта; предполагаемое использование товара; фитосанитарные импортные требования; срок действия)
- Дополнительная информация, которая может быть включена
- Язык</a:t>
          </a:r>
          <a:endParaRPr lang="en-GB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 custLinFactNeighborX="-1120" custLinFactNeighborY="-397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1B5951-D755-4ADA-BF5C-777C8148FA72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20B1BA8B-FD1D-45FB-814D-BEFAE7922AC3}" type="presOf" srcId="{2C243417-4429-4F99-9031-B494CD4F6649}" destId="{CF0706D9-00F0-468B-8241-FAC70EC4A3A4}" srcOrd="0" destOrd="0" presId="urn:microsoft.com/office/officeart/2005/8/layout/vList2"/>
    <dgm:cxn modelId="{2E191CDF-09F0-46D9-B7A0-0307B1344BA8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3E809B6C-4BF7-4DB6-AE21-9BA9A65EFD95}" type="presParOf" srcId="{CF0706D9-00F0-468B-8241-FAC70EC4A3A4}" destId="{5FE61560-10CC-43AC-8188-78B860A2B38A}" srcOrd="0" destOrd="0" presId="urn:microsoft.com/office/officeart/2005/8/layout/vList2"/>
    <dgm:cxn modelId="{10F3F95D-9E92-4CD8-B56C-FD27680911A5}" type="presParOf" srcId="{CF0706D9-00F0-468B-8241-FAC70EC4A3A4}" destId="{C2BB8742-F1F5-4F63-BCF9-314F69289CB5}" srcOrd="1" destOrd="0" presId="urn:microsoft.com/office/officeart/2005/8/layout/vList2"/>
    <dgm:cxn modelId="{90B17503-D7DA-43A9-A19B-693D78734BC1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300" b="1" dirty="0" smtClean="0">
              <a:effectLst/>
            </a:rPr>
            <a:t>Возможное применение Специальных разрешений на импорт </a:t>
          </a:r>
          <a:endParaRPr lang="en-US" sz="13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dirty="0" smtClean="0"/>
            <a:t>- </a:t>
          </a:r>
          <a:r>
            <a:rPr lang="ru-RU" dirty="0" smtClean="0"/>
            <a:t>Исследовательские и научные цели</a:t>
          </a:r>
          <a:endParaRPr lang="en-GB" dirty="0" smtClean="0"/>
        </a:p>
        <a:p>
          <a:pPr algn="l" rtl="0"/>
          <a:r>
            <a:rPr lang="en-GB" dirty="0" smtClean="0"/>
            <a:t>- </a:t>
          </a:r>
          <a:r>
            <a:rPr lang="ru-RU" dirty="0" smtClean="0"/>
            <a:t>Выставочные цели</a:t>
          </a:r>
        </a:p>
        <a:p>
          <a:pPr algn="l" rtl="0"/>
          <a:r>
            <a:rPr lang="en-GB" dirty="0" smtClean="0"/>
            <a:t>- </a:t>
          </a:r>
          <a:r>
            <a:rPr lang="ru-RU" dirty="0" smtClean="0"/>
            <a:t>Образовательные цели</a:t>
          </a:r>
        </a:p>
        <a:p>
          <a:pPr algn="l" rtl="0"/>
          <a:r>
            <a:rPr lang="en-GB" dirty="0" smtClean="0"/>
            <a:t>- </a:t>
          </a:r>
          <a:r>
            <a:rPr lang="ru-RU" dirty="0" smtClean="0"/>
            <a:t>Религиозные и культурные цели</a:t>
          </a:r>
          <a:r>
            <a:rPr lang="en-GB" dirty="0" smtClean="0"/>
            <a:t> </a:t>
          </a:r>
          <a:endParaRPr lang="en-GB" dirty="0" smtClean="0"/>
        </a:p>
        <a:p>
          <a:pPr algn="l" rtl="0"/>
          <a:r>
            <a:rPr lang="en-GB" dirty="0" smtClean="0"/>
            <a:t>- </a:t>
          </a:r>
          <a:r>
            <a:rPr lang="ru-RU" dirty="0" smtClean="0"/>
            <a:t>Материал, в отношении которого НОКЗР требует предоставления возможности отслеживать и управлять им в течение определенного периода времени после ввоза </a:t>
          </a:r>
        </a:p>
        <a:p>
          <a:pPr algn="l" rtl="0"/>
          <a:r>
            <a:rPr lang="en-GB" dirty="0" smtClean="0"/>
            <a:t>- </a:t>
          </a:r>
          <a:r>
            <a:rPr lang="ru-RU" dirty="0" smtClean="0"/>
            <a:t>Экстренные ситуации</a:t>
          </a:r>
          <a:endParaRPr lang="en-GB" dirty="0" smtClean="0"/>
        </a:p>
        <a:p>
          <a:pPr algn="l" rtl="0"/>
          <a:r>
            <a:rPr lang="en-GB" dirty="0" smtClean="0"/>
            <a:t>- </a:t>
          </a:r>
          <a:r>
            <a:rPr lang="ru-RU" dirty="0" smtClean="0"/>
            <a:t>А</a:t>
          </a:r>
          <a:r>
            <a:rPr lang="ru-RU" b="0" i="0" dirty="0" smtClean="0"/>
            <a:t>генты биологической борьбы и другие полезные организмы</a:t>
          </a:r>
        </a:p>
        <a:p>
          <a:pPr algn="l" rtl="0"/>
          <a:r>
            <a:rPr lang="ru-RU" b="0" i="0" dirty="0" smtClean="0"/>
            <a:t>- Ситуации, когда общие разрешения на импорт не были разработаны
- Ситуации, когда невозможно разработать общие фитосанитарные импортные требования, которые могут управлять соответствующим фитосанитарным риском.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 custLinFactNeighborX="-25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FD0C2B-D30C-43DC-9074-9999F6897C50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5601A41D-EB05-4331-A1F2-4CC3D5E247C2}" type="presOf" srcId="{2C243417-4429-4F99-9031-B494CD4F6649}" destId="{CF0706D9-00F0-468B-8241-FAC70EC4A3A4}" srcOrd="0" destOrd="0" presId="urn:microsoft.com/office/officeart/2005/8/layout/vList2"/>
    <dgm:cxn modelId="{ADCA0FCF-E44E-42FA-84C0-8EA3C2A96FAC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485E18AE-FC04-4A41-83F6-4A4BF695CAE7}" type="presParOf" srcId="{CF0706D9-00F0-468B-8241-FAC70EC4A3A4}" destId="{5FE61560-10CC-43AC-8188-78B860A2B38A}" srcOrd="0" destOrd="0" presId="urn:microsoft.com/office/officeart/2005/8/layout/vList2"/>
    <dgm:cxn modelId="{1BACFC5A-B524-4DF6-8CA8-85987DC41D11}" type="presParOf" srcId="{CF0706D9-00F0-468B-8241-FAC70EC4A3A4}" destId="{C2BB8742-F1F5-4F63-BCF9-314F69289CB5}" srcOrd="1" destOrd="0" presId="urn:microsoft.com/office/officeart/2005/8/layout/vList2"/>
    <dgm:cxn modelId="{094E8022-B19B-4A56-8485-9EF83975F2E8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700" b="1" dirty="0" smtClean="0">
              <a:effectLst/>
            </a:rPr>
            <a:t>Обязанности</a:t>
          </a:r>
          <a:endParaRPr lang="en-US" sz="17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sz="1700" dirty="0" smtClean="0">
              <a:effectLst/>
            </a:rPr>
            <a:t>- </a:t>
          </a:r>
          <a:r>
            <a:rPr lang="ru-RU" sz="1700" dirty="0" smtClean="0">
              <a:effectLst/>
            </a:rPr>
            <a:t>НОКЗР страны-импортера</a:t>
          </a:r>
        </a:p>
        <a:p>
          <a:pPr algn="l" rtl="0"/>
          <a:r>
            <a:rPr lang="en-GB" sz="1700" dirty="0" smtClean="0">
              <a:effectLst/>
            </a:rPr>
            <a:t>- </a:t>
          </a:r>
          <a:r>
            <a:rPr lang="ru-RU" sz="1700" dirty="0" smtClean="0">
              <a:effectLst/>
            </a:rPr>
            <a:t>Импортеры</a:t>
          </a:r>
          <a:endParaRPr lang="en-GB" sz="1700" dirty="0" smtClean="0"/>
        </a:p>
        <a:p>
          <a:pPr algn="l" rtl="0"/>
          <a:r>
            <a:rPr lang="en-GB" sz="1700" dirty="0" smtClean="0"/>
            <a:t>- </a:t>
          </a:r>
          <a:r>
            <a:rPr lang="ru-RU" sz="1700" dirty="0" smtClean="0"/>
            <a:t>Экспортеры</a:t>
          </a:r>
        </a:p>
        <a:p>
          <a:pPr algn="l" rtl="0"/>
          <a:r>
            <a:rPr lang="en-US" sz="1700" dirty="0" smtClean="0">
              <a:effectLst/>
            </a:rPr>
            <a:t>- </a:t>
          </a:r>
          <a:r>
            <a:rPr lang="ru-RU" sz="1700" dirty="0" smtClean="0">
              <a:effectLst/>
            </a:rPr>
            <a:t>НОКЗР страны-экспортера</a:t>
          </a:r>
          <a:endParaRPr lang="en-GB" sz="1700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CB1EAE96-F994-4C48-A47A-7DC7F3327DE6}" type="presOf" srcId="{BCCA384B-61CF-46E2-B938-356AACF564F9}" destId="{A8BD9E9C-7492-466D-82DB-E410D5ABD254}" srcOrd="0" destOrd="0" presId="urn:microsoft.com/office/officeart/2005/8/layout/vList2"/>
    <dgm:cxn modelId="{A71C0A37-498F-41DD-81F8-5A679D398905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C3B5147-D14A-4A22-9DF6-AB3657AF60E1}" type="presOf" srcId="{57490F1C-EAA0-4708-9D90-530F8B54C6EA}" destId="{5FE61560-10CC-43AC-8188-78B860A2B38A}" srcOrd="0" destOrd="0" presId="urn:microsoft.com/office/officeart/2005/8/layout/vList2"/>
    <dgm:cxn modelId="{006F582E-F674-489D-8C3B-5E95E6827E8C}" type="presParOf" srcId="{CF0706D9-00F0-468B-8241-FAC70EC4A3A4}" destId="{5FE61560-10CC-43AC-8188-78B860A2B38A}" srcOrd="0" destOrd="0" presId="urn:microsoft.com/office/officeart/2005/8/layout/vList2"/>
    <dgm:cxn modelId="{814B89B2-C458-45A0-A672-0D95E0A408C5}" type="presParOf" srcId="{CF0706D9-00F0-468B-8241-FAC70EC4A3A4}" destId="{C2BB8742-F1F5-4F63-BCF9-314F69289CB5}" srcOrd="1" destOrd="0" presId="urn:microsoft.com/office/officeart/2005/8/layout/vList2"/>
    <dgm:cxn modelId="{111F9A0D-0FC8-4589-BA3A-8C6CB028EDB6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b="1" dirty="0" smtClean="0">
              <a:effectLst/>
            </a:rPr>
            <a:t>Общие разрешения на импорт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</a:t>
          </a:r>
          <a:r>
            <a:rPr lang="ru-RU" dirty="0" smtClean="0">
              <a:effectLst/>
            </a:rPr>
            <a:t>Когда</a:t>
          </a:r>
          <a:r>
            <a:rPr lang="en-GB" dirty="0" smtClean="0"/>
            <a:t> </a:t>
          </a:r>
          <a:r>
            <a:rPr lang="ru-RU" dirty="0" smtClean="0"/>
            <a:t>специальные разрешения на импорт становятся общепринятыми</a:t>
          </a:r>
          <a:endParaRPr lang="en-GB" dirty="0" smtClean="0"/>
        </a:p>
        <a:p>
          <a:pPr algn="l" rtl="0"/>
          <a:r>
            <a:rPr lang="en-GB" dirty="0" smtClean="0">
              <a:effectLst/>
            </a:rPr>
            <a:t>- </a:t>
          </a:r>
          <a:r>
            <a:rPr lang="ru-RU" dirty="0" smtClean="0">
              <a:effectLst/>
            </a:rPr>
            <a:t>Когда специальное разрешение на импорт</a:t>
          </a:r>
          <a:r>
            <a:rPr lang="en-GB" dirty="0" smtClean="0"/>
            <a:t> </a:t>
          </a:r>
          <a:r>
            <a:rPr lang="ru-RU" dirty="0" smtClean="0">
              <a:effectLst/>
            </a:rPr>
            <a:t>было выдано в результате чрезвычайной ситуации, но были приняты соответствующие фитосанитарные меры.</a:t>
          </a:r>
        </a:p>
        <a:p>
          <a:pPr algn="l" rtl="0"/>
          <a:r>
            <a:rPr lang="en-GB" dirty="0" smtClean="0"/>
            <a:t> - </a:t>
          </a:r>
          <a:r>
            <a:rPr lang="ru-RU" dirty="0" smtClean="0"/>
            <a:t>Когда мониторинг торговли подтверждает эффективность фитосанитарных импортных требований, установленных специальным разрешением на импорт</a:t>
          </a:r>
          <a:endParaRPr lang="en-GB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E76C48B5-4BAC-4A55-940E-A68B17292D60}" type="presOf" srcId="{57490F1C-EAA0-4708-9D90-530F8B54C6EA}" destId="{5FE61560-10CC-43AC-8188-78B860A2B38A}" srcOrd="0" destOrd="0" presId="urn:microsoft.com/office/officeart/2005/8/layout/vList2"/>
    <dgm:cxn modelId="{98917488-B425-403D-8DBA-3ABC91879672}" type="presOf" srcId="{BCCA384B-61CF-46E2-B938-356AACF564F9}" destId="{A8BD9E9C-7492-466D-82DB-E410D5ABD254}" srcOrd="0" destOrd="0" presId="urn:microsoft.com/office/officeart/2005/8/layout/vList2"/>
    <dgm:cxn modelId="{311B4ED6-F808-4E08-BBC7-D58914E0DC8D}" type="presOf" srcId="{2C243417-4429-4F99-9031-B494CD4F6649}" destId="{CF0706D9-00F0-468B-8241-FAC70EC4A3A4}" srcOrd="0" destOrd="0" presId="urn:microsoft.com/office/officeart/2005/8/layout/vList2"/>
    <dgm:cxn modelId="{BD770E10-4C6D-4B38-8E09-CB51228F9776}" type="presParOf" srcId="{CF0706D9-00F0-468B-8241-FAC70EC4A3A4}" destId="{5FE61560-10CC-43AC-8188-78B860A2B38A}" srcOrd="0" destOrd="0" presId="urn:microsoft.com/office/officeart/2005/8/layout/vList2"/>
    <dgm:cxn modelId="{995E6702-332F-413A-8A8F-688BBCFD4E88}" type="presParOf" srcId="{CF0706D9-00F0-468B-8241-FAC70EC4A3A4}" destId="{C2BB8742-F1F5-4F63-BCF9-314F69289CB5}" srcOrd="1" destOrd="0" presId="urn:microsoft.com/office/officeart/2005/8/layout/vList2"/>
    <dgm:cxn modelId="{B94D2CB8-DB0D-4FFF-AFD4-4419C14F53D9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Страница для консультаций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о заседании ЭРГ по разработке проекта МСФМ</a:t>
          </a:r>
          <a:r>
            <a:rPr lang="en-US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s-AR" sz="18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baseline="0" dirty="0" smtClean="0"/>
            <a:t> </a:t>
          </a:r>
          <a:r>
            <a:rPr lang="en-US" sz="1800" baseline="0" dirty="0" smtClean="0"/>
            <a:t> </a:t>
          </a:r>
          <a:endParaRPr lang="en-US" sz="18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 custScaleY="162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(</a:t>
          </a:r>
          <a:r>
            <a:rPr lang="ru-RU" sz="1400" b="1" kern="1200" dirty="0" smtClean="0">
              <a:solidFill>
                <a:srgbClr val="FF0000"/>
              </a:solidFill>
              <a:effectLst/>
            </a:rPr>
            <a:t>год?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)</a:t>
          </a:r>
          <a:endParaRPr lang="en-US" sz="1400" b="1" kern="1200" dirty="0" smtClean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Запрос тем в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 </a:t>
          </a:r>
          <a:r>
            <a:rPr lang="ru-RU" sz="1100" kern="1200" dirty="0" smtClean="0">
              <a:solidFill>
                <a:srgbClr val="FF0000"/>
              </a:solidFill>
              <a:effectLst/>
            </a:rPr>
            <a:t>год?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: </a:t>
          </a:r>
          <a:r>
            <a:rPr lang="ru-RU" sz="1100" kern="1200" dirty="0" smtClean="0">
              <a:solidFill>
                <a:schemeClr val="tx1"/>
              </a:solidFill>
              <a:effectLst/>
            </a:rPr>
            <a:t>Добавлена тема «Использование специальных разрешений на импорт»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31468" y="83552"/>
        <a:ext cx="2532790" cy="1011445"/>
      </dsp:txXfrm>
    </dsp:sp>
    <dsp:sp modelId="{84A43DD8-C158-45A6-B5F3-38790936B69C}">
      <dsp:nvSpPr>
        <dsp:cNvPr id="0" name=""/>
        <dsp:cNvSpPr/>
      </dsp:nvSpPr>
      <dsp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71240" y="531250"/>
        <a:ext cx="127343" cy="115566"/>
      </dsp:txXfrm>
    </dsp:sp>
    <dsp:sp modelId="{BE6835C0-F11D-485E-A1EF-F79962D343C4}">
      <dsp:nvSpPr>
        <dsp:cNvPr id="0" name=""/>
        <dsp:cNvSpPr/>
      </dsp:nvSpPr>
      <dsp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КС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ru-RU" sz="1400" b="1" kern="1200" dirty="0" smtClean="0">
              <a:solidFill>
                <a:srgbClr val="FF0000"/>
              </a:solidFill>
              <a:effectLst/>
            </a:rPr>
            <a:t>месяц</a:t>
          </a:r>
          <a:r>
            <a:rPr lang="en-US" sz="1400" b="1" kern="1200" dirty="0" smtClean="0">
              <a:solidFill>
                <a:srgbClr val="FF0000"/>
              </a:solidFill>
              <a:effectLst/>
            </a:rPr>
            <a:t>?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</a:t>
          </a:r>
          <a:r>
            <a:rPr lang="ru-RU" sz="1400" b="1" kern="1200" dirty="0" smtClean="0">
              <a:solidFill>
                <a:srgbClr val="FF0000"/>
              </a:solidFill>
              <a:effectLst/>
            </a:rPr>
            <a:t>год</a:t>
          </a:r>
          <a:r>
            <a:rPr lang="en-US" sz="1400" b="1" kern="1200" dirty="0" smtClean="0">
              <a:solidFill>
                <a:srgbClr val="FF0000"/>
              </a:solidFill>
              <a:effectLst/>
            </a:rPr>
            <a:t>?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КС рекомендовал добавить в рабочую программу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2970437" y="83109"/>
        <a:ext cx="1914773" cy="1011445"/>
      </dsp:txXfrm>
    </dsp:sp>
    <dsp:sp modelId="{36C01E2E-2E76-4812-8D9A-ECD1E0DCE96C}">
      <dsp:nvSpPr>
        <dsp:cNvPr id="0" name=""/>
        <dsp:cNvSpPr/>
      </dsp:nvSpPr>
      <dsp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11302"/>
            <a:satOff val="-3225"/>
            <a:lumOff val="51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9073" y="531049"/>
        <a:ext cx="105219" cy="115566"/>
      </dsp:txXfrm>
    </dsp:sp>
    <dsp:sp modelId="{AEC35072-E06E-43CB-AD0C-4FCC5CB1EFF6}">
      <dsp:nvSpPr>
        <dsp:cNvPr id="0" name=""/>
        <dsp:cNvSpPr/>
      </dsp:nvSpPr>
      <dsp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КФМ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-3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(2008)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Добавила тему в 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2008</a:t>
          </a:r>
          <a:r>
            <a:rPr lang="ru-RU" sz="1100" kern="1200" dirty="0" smtClean="0">
              <a:solidFill>
                <a:schemeClr val="tx1"/>
              </a:solidFill>
              <a:effectLst/>
            </a:rPr>
            <a:t> г.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 (</a:t>
          </a:r>
          <a:r>
            <a:rPr lang="ru-RU" sz="1100" kern="1200" dirty="0" smtClean="0">
              <a:solidFill>
                <a:schemeClr val="tx1"/>
              </a:solidFill>
              <a:effectLst/>
            </a:rPr>
            <a:t>Приоритет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4)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5231758" y="83109"/>
        <a:ext cx="1548735" cy="1011445"/>
      </dsp:txXfrm>
    </dsp:sp>
    <dsp:sp modelId="{A884FA77-79F7-428A-809F-6E557E9CA2B8}">
      <dsp:nvSpPr>
        <dsp:cNvPr id="0" name=""/>
        <dsp:cNvSpPr/>
      </dsp:nvSpPr>
      <dsp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422603"/>
            <a:satOff val="-6450"/>
            <a:lumOff val="102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554254" y="1159462"/>
        <a:ext cx="115566" cy="79934"/>
      </dsp:txXfrm>
    </dsp:sp>
    <dsp:sp modelId="{F1D6C095-34C7-43C4-AF4C-DB0CB18DFD57}">
      <dsp:nvSpPr>
        <dsp:cNvPr id="0" name=""/>
        <dsp:cNvSpPr/>
      </dsp:nvSpPr>
      <dsp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(2016)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КС одобрил Спецификацию 64 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(</a:t>
          </a:r>
          <a:r>
            <a:rPr lang="ru-RU" sz="1100" kern="1200" dirty="0" smtClean="0">
              <a:solidFill>
                <a:schemeClr val="tx1"/>
              </a:solidFill>
              <a:effectLst/>
            </a:rPr>
            <a:t>Использование специальных разрешений на импорт)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3611240" y="1338519"/>
        <a:ext cx="3169253" cy="1011445"/>
      </dsp:txXfrm>
    </dsp:sp>
    <dsp:sp modelId="{D808962E-4BAE-4A34-86F4-646D8D690987}">
      <dsp:nvSpPr>
        <dsp:cNvPr id="0" name=""/>
        <dsp:cNvSpPr/>
      </dsp:nvSpPr>
      <dsp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133905"/>
            <a:satOff val="-9674"/>
            <a:lumOff val="154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374267" y="1697408"/>
        <a:ext cx="129119" cy="115566"/>
      </dsp:txXfrm>
    </dsp:sp>
    <dsp:sp modelId="{8A9A6598-0600-4EF8-8E24-2704FCEE5982}">
      <dsp:nvSpPr>
        <dsp:cNvPr id="0" name=""/>
        <dsp:cNvSpPr/>
      </dsp:nvSpPr>
      <dsp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ЭРГ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(2021)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>
              <a:solidFill>
                <a:schemeClr val="tx1"/>
              </a:solidFill>
              <a:effectLst/>
            </a:rPr>
            <a:t> </a:t>
          </a:r>
          <a:r>
            <a:rPr lang="ru-RU" sz="1100" kern="1200" dirty="0" smtClean="0">
              <a:solidFill>
                <a:schemeClr val="tx1"/>
              </a:solidFill>
              <a:effectLst/>
            </a:rPr>
            <a:t>Проект приложения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18564" y="1364460"/>
        <a:ext cx="3195061" cy="596703"/>
      </dsp:txXfrm>
    </dsp:sp>
    <dsp:sp modelId="{DA9608DA-E81E-4C14-820D-4E703A3700DF}">
      <dsp:nvSpPr>
        <dsp:cNvPr id="0" name=""/>
        <dsp:cNvSpPr/>
      </dsp:nvSpPr>
      <dsp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845206"/>
            <a:satOff val="-12899"/>
            <a:lumOff val="20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558311" y="2025650"/>
        <a:ext cx="115566" cy="77442"/>
      </dsp:txXfrm>
    </dsp:sp>
    <dsp:sp modelId="{43F4DF98-0F30-4BBF-81D1-63AD2442128C}">
      <dsp:nvSpPr>
        <dsp:cNvPr id="0" name=""/>
        <dsp:cNvSpPr/>
      </dsp:nvSpPr>
      <dsp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</a:rPr>
            <a:t>КС май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(2021)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tx1"/>
              </a:solidFill>
              <a:effectLst/>
            </a:rPr>
            <a:t>Утверждение для 1й консультации</a:t>
          </a:r>
          <a:endParaRPr lang="en-US" sz="1100" kern="1200" dirty="0">
            <a:solidFill>
              <a:schemeClr val="tx1"/>
            </a:solidFill>
            <a:effectLst/>
          </a:endParaRPr>
        </a:p>
      </dsp:txBody>
      <dsp:txXfrm>
        <a:off x="22305" y="2210773"/>
        <a:ext cx="3187579" cy="716931"/>
      </dsp:txXfrm>
    </dsp:sp>
    <dsp:sp modelId="{E140C9C1-56D1-4AE1-AB76-A94EAF27492D}">
      <dsp:nvSpPr>
        <dsp:cNvPr id="0" name=""/>
        <dsp:cNvSpPr/>
      </dsp:nvSpPr>
      <dsp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08606" y="2581309"/>
        <a:ext cx="129055" cy="115566"/>
      </dsp:txXfrm>
    </dsp:sp>
    <dsp:sp modelId="{A21EEBD3-F00E-49DC-8010-37B31D21A16C}">
      <dsp:nvSpPr>
        <dsp:cNvPr id="0" name=""/>
        <dsp:cNvSpPr/>
      </dsp:nvSpPr>
      <dsp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1</a:t>
          </a:r>
          <a:r>
            <a:rPr lang="ru-RU" sz="1400" b="1" kern="1200" dirty="0" smtClean="0">
              <a:solidFill>
                <a:schemeClr val="tx1"/>
              </a:solidFill>
              <a:effectLst/>
            </a:rPr>
            <a:t>-я консультация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(2021)</a:t>
          </a:r>
          <a:endParaRPr lang="ru-RU" sz="1400" b="1" kern="1200" dirty="0">
            <a:solidFill>
              <a:schemeClr val="tx1"/>
            </a:solidFill>
            <a:effectLst/>
          </a:endParaRPr>
        </a:p>
      </dsp:txBody>
      <dsp:txXfrm>
        <a:off x="3590188" y="2544160"/>
        <a:ext cx="3211357" cy="3347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0" y="61"/>
          <a:ext cx="6788274" cy="6778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Специальное разрешение на импорт</a:t>
          </a:r>
          <a:r>
            <a:rPr lang="en-GB" sz="1300" b="1" kern="1200" dirty="0" smtClean="0"/>
            <a:t> </a:t>
          </a:r>
          <a:r>
            <a:rPr lang="en-GB" sz="1300" kern="1200" dirty="0" smtClean="0"/>
            <a:t>(</a:t>
          </a:r>
          <a:r>
            <a:rPr lang="en-GB" sz="1300" b="1" kern="1200" dirty="0" smtClean="0"/>
            <a:t>SIA</a:t>
          </a:r>
          <a:r>
            <a:rPr lang="en-GB" sz="1300" kern="1200" dirty="0" smtClean="0"/>
            <a:t>) </a:t>
          </a:r>
          <a:r>
            <a:rPr lang="ru-RU" sz="1300" kern="1200" dirty="0" smtClean="0"/>
            <a:t>представляет официальное разрешение на импорт определенных подкарантинных материалов и определяет фитосанитарные импортные требования.</a:t>
          </a:r>
          <a:endParaRPr lang="en-US" sz="1300" kern="1200" dirty="0"/>
        </a:p>
      </dsp:txBody>
      <dsp:txXfrm>
        <a:off x="33089" y="33150"/>
        <a:ext cx="6722096" cy="611654"/>
      </dsp:txXfrm>
    </dsp:sp>
    <dsp:sp modelId="{DECEE2E2-7B94-411C-AE7D-AD3AE3324863}">
      <dsp:nvSpPr>
        <dsp:cNvPr id="0" name=""/>
        <dsp:cNvSpPr/>
      </dsp:nvSpPr>
      <dsp:spPr>
        <a:xfrm>
          <a:off x="0" y="2066441"/>
          <a:ext cx="6788274" cy="6778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Специальные разрешения на импорт </a:t>
          </a:r>
          <a:r>
            <a:rPr lang="ru-RU" sz="1300" b="1" kern="1200" dirty="0" smtClean="0"/>
            <a:t>не заменяют обязанность </a:t>
          </a:r>
          <a:r>
            <a:rPr lang="ru-RU" sz="1300" kern="1200" dirty="0" smtClean="0"/>
            <a:t>НОКЗР импортирующей страны информировать о фитосанитарных импортных требованиях.</a:t>
          </a:r>
          <a:endParaRPr lang="en-US" sz="1300" kern="1200" dirty="0"/>
        </a:p>
      </dsp:txBody>
      <dsp:txXfrm>
        <a:off x="33089" y="2099530"/>
        <a:ext cx="6722096" cy="611654"/>
      </dsp:txXfrm>
    </dsp:sp>
    <dsp:sp modelId="{B50BEE17-075F-43D7-8F72-EE0F299237C6}">
      <dsp:nvSpPr>
        <dsp:cNvPr id="0" name=""/>
        <dsp:cNvSpPr/>
      </dsp:nvSpPr>
      <dsp:spPr>
        <a:xfrm rot="5400000">
          <a:off x="4097696" y="-835046"/>
          <a:ext cx="1009807" cy="4346448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необходимо официальное разрешение на импорт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фитосанитарные импортные требования не установлены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в противном случае импорт будет запрещен</a:t>
          </a:r>
          <a:endParaRPr lang="en-US" sz="1300" kern="1200" dirty="0"/>
        </a:p>
      </dsp:txBody>
      <dsp:txXfrm rot="-5400000">
        <a:off x="2429376" y="882569"/>
        <a:ext cx="4297153" cy="911217"/>
      </dsp:txXfrm>
    </dsp:sp>
    <dsp:sp modelId="{C3164D25-5611-4014-AF50-0261FC63103E}">
      <dsp:nvSpPr>
        <dsp:cNvPr id="0" name=""/>
        <dsp:cNvSpPr/>
      </dsp:nvSpPr>
      <dsp:spPr>
        <a:xfrm>
          <a:off x="43" y="730291"/>
          <a:ext cx="2444877" cy="126225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Специальные разрешения на импорт </a:t>
          </a:r>
          <a:r>
            <a:rPr lang="ru-RU" sz="1300" b="1" kern="1200" dirty="0" smtClean="0"/>
            <a:t>могут использоваться, когда</a:t>
          </a:r>
          <a:r>
            <a:rPr lang="en-US" sz="1300" b="1" kern="1200" dirty="0" smtClean="0"/>
            <a:t>:</a:t>
          </a:r>
          <a:endParaRPr lang="ru-RU" sz="1300" b="1" kern="1200" dirty="0" smtClean="0"/>
        </a:p>
      </dsp:txBody>
      <dsp:txXfrm>
        <a:off x="61661" y="791909"/>
        <a:ext cx="2321641" cy="1139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586562" y="670972"/>
          <a:ext cx="1671934" cy="167202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642484" y="710389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Общие</a:t>
          </a:r>
          <a:r>
            <a:rPr lang="ru-RU" sz="1200" kern="1200" baseline="0" dirty="0" smtClean="0"/>
            <a:t> разрешения на импорт</a:t>
          </a:r>
          <a:endParaRPr lang="en-US" sz="1200" kern="1200" dirty="0"/>
        </a:p>
      </dsp:txBody>
      <dsp:txXfrm>
        <a:off x="5865457" y="933364"/>
        <a:ext cx="1114862" cy="1114582"/>
      </dsp:txXfrm>
    </dsp:sp>
    <dsp:sp modelId="{E383C4F5-3DAD-4D8B-9707-03D7012EE91C}">
      <dsp:nvSpPr>
        <dsp:cNvPr id="0" name=""/>
        <dsp:cNvSpPr/>
      </dsp:nvSpPr>
      <dsp:spPr>
        <a:xfrm rot="2700000">
          <a:off x="3851522" y="695631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-3269516"/>
            <a:satOff val="14522"/>
            <a:lumOff val="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3914627" y="735997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269516"/>
              <a:satOff val="14522"/>
              <a:lumOff val="6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Обязанности</a:t>
          </a:r>
          <a:endParaRPr lang="en-US" sz="1200" kern="1200" dirty="0"/>
        </a:p>
      </dsp:txBody>
      <dsp:txXfrm>
        <a:off x="4137600" y="958973"/>
        <a:ext cx="1114862" cy="1114582"/>
      </dsp:txXfrm>
    </dsp:sp>
    <dsp:sp modelId="{E6B31F4C-0878-4E12-9189-380DE3489E1B}">
      <dsp:nvSpPr>
        <dsp:cNvPr id="0" name=""/>
        <dsp:cNvSpPr/>
      </dsp:nvSpPr>
      <dsp:spPr>
        <a:xfrm rot="2700000">
          <a:off x="2130834" y="703387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-6539033"/>
            <a:satOff val="29045"/>
            <a:lumOff val="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2179028" y="746328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539033"/>
              <a:satOff val="29045"/>
              <a:lumOff val="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Возможное применение </a:t>
          </a:r>
          <a:r>
            <a:rPr lang="en-GB" sz="1200" kern="1200" dirty="0" smtClean="0"/>
            <a:t>SIAs</a:t>
          </a:r>
          <a:endParaRPr lang="en-US" sz="1200" kern="1200" dirty="0"/>
        </a:p>
      </dsp:txBody>
      <dsp:txXfrm>
        <a:off x="2402001" y="969303"/>
        <a:ext cx="1114862" cy="1114582"/>
      </dsp:txXfrm>
    </dsp:sp>
    <dsp:sp modelId="{574DAFAF-C354-4CB4-B5DC-2AD4E9F76473}">
      <dsp:nvSpPr>
        <dsp:cNvPr id="0" name=""/>
        <dsp:cNvSpPr/>
      </dsp:nvSpPr>
      <dsp:spPr>
        <a:xfrm rot="2700000">
          <a:off x="402977" y="651695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458913" y="724996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Элементы </a:t>
          </a:r>
          <a:r>
            <a:rPr lang="en-US" sz="1200" kern="1200" dirty="0" smtClean="0"/>
            <a:t>SIAS</a:t>
          </a:r>
          <a:endParaRPr lang="en-US" sz="1200" kern="1200" dirty="0"/>
        </a:p>
      </dsp:txBody>
      <dsp:txXfrm>
        <a:off x="681885" y="947971"/>
        <a:ext cx="1114862" cy="11145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90371"/>
          <a:ext cx="6800850" cy="62233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Элементы</a:t>
          </a:r>
          <a:r>
            <a:rPr lang="en-US" sz="1600" b="1" kern="1200" dirty="0" smtClean="0">
              <a:effectLst/>
            </a:rPr>
            <a:t> </a:t>
          </a:r>
          <a:r>
            <a:rPr lang="ru-RU" sz="1600" b="1" kern="1200" dirty="0" smtClean="0">
              <a:effectLst/>
            </a:rPr>
            <a:t>Специальных разрешений на импорт</a:t>
          </a:r>
          <a:endParaRPr lang="en-US" sz="1600" b="1" kern="1200" dirty="0">
            <a:effectLst/>
          </a:endParaRPr>
        </a:p>
      </dsp:txBody>
      <dsp:txXfrm>
        <a:off x="30380" y="120751"/>
        <a:ext cx="6740090" cy="561577"/>
      </dsp:txXfrm>
    </dsp:sp>
    <dsp:sp modelId="{A8BD9E9C-7492-466D-82DB-E410D5ABD254}">
      <dsp:nvSpPr>
        <dsp:cNvPr id="0" name=""/>
        <dsp:cNvSpPr/>
      </dsp:nvSpPr>
      <dsp:spPr>
        <a:xfrm>
          <a:off x="163900" y="742219"/>
          <a:ext cx="6320709" cy="243652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</a:rPr>
            <a:t>- </a:t>
          </a:r>
          <a:r>
            <a:rPr lang="ru-RU" sz="1600" kern="1200" dirty="0" smtClean="0">
              <a:effectLst/>
            </a:rPr>
            <a:t>Адресат или грузополучатель
- Минимальные требования к информации (информация об импортере; дата выдачи; описание товара; страна происхождения и страна экспорта; предполагаемое использование товара; фитосанитарные импортные требования; срок действия)
- Дополнительная информация, которая может быть включена
- Язык</a:t>
          </a:r>
          <a:endParaRPr lang="en-GB" sz="1600" kern="1200" dirty="0" smtClean="0"/>
        </a:p>
      </dsp:txBody>
      <dsp:txXfrm>
        <a:off x="282841" y="861160"/>
        <a:ext cx="6082827" cy="21986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33391"/>
          <a:ext cx="6800850" cy="60834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/>
            </a:rPr>
            <a:t>Возможное применение Специальных разрешений на импорт </a:t>
          </a:r>
          <a:endParaRPr lang="en-US" sz="1300" b="1" kern="1200" dirty="0">
            <a:effectLst/>
          </a:endParaRPr>
        </a:p>
      </dsp:txBody>
      <dsp:txXfrm>
        <a:off x="29697" y="163088"/>
        <a:ext cx="6741456" cy="548953"/>
      </dsp:txXfrm>
    </dsp:sp>
    <dsp:sp modelId="{A8BD9E9C-7492-466D-82DB-E410D5ABD254}">
      <dsp:nvSpPr>
        <dsp:cNvPr id="0" name=""/>
        <dsp:cNvSpPr/>
      </dsp:nvSpPr>
      <dsp:spPr>
        <a:xfrm>
          <a:off x="240070" y="773419"/>
          <a:ext cx="6320709" cy="238175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Исследовательские и научные цели</a:t>
          </a:r>
          <a:endParaRPr lang="en-GB" sz="1100" kern="1200" dirty="0" smtClean="0"/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Выставочные цели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Образовательные цели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Религиозные и культурные цели</a:t>
          </a:r>
          <a:r>
            <a:rPr lang="en-GB" sz="1100" kern="1200" dirty="0" smtClean="0"/>
            <a:t> </a:t>
          </a:r>
          <a:endParaRPr lang="en-GB" sz="1100" kern="1200" dirty="0" smtClean="0"/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Материал, в отношении которого НОКЗР требует предоставления возможности отслеживать и управлять им в течение определенного периода времени после ввоза 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Экстренные ситуации</a:t>
          </a:r>
          <a:endParaRPr lang="en-GB" sz="1100" kern="1200" dirty="0" smtClean="0"/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- </a:t>
          </a:r>
          <a:r>
            <a:rPr lang="ru-RU" sz="1100" kern="1200" dirty="0" smtClean="0"/>
            <a:t>А</a:t>
          </a:r>
          <a:r>
            <a:rPr lang="ru-RU" sz="1100" b="0" i="0" kern="1200" dirty="0" smtClean="0"/>
            <a:t>генты биологической борьбы и другие полезные организмы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dirty="0" smtClean="0"/>
            <a:t>- Ситуации, когда общие разрешения на импорт не были разработаны
- Ситуации, когда невозможно разработать общие фитосанитарные импортные требования, которые могут управлять соответствующим фитосанитарным риском.</a:t>
          </a:r>
        </a:p>
      </dsp:txBody>
      <dsp:txXfrm>
        <a:off x="356338" y="889687"/>
        <a:ext cx="6088173" cy="2149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635565"/>
          <a:ext cx="6800850" cy="37295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/>
            </a:rPr>
            <a:t>Обязанности</a:t>
          </a:r>
          <a:endParaRPr lang="en-US" sz="1700" b="1" kern="1200" dirty="0">
            <a:effectLst/>
          </a:endParaRPr>
        </a:p>
      </dsp:txBody>
      <dsp:txXfrm>
        <a:off x="18206" y="653771"/>
        <a:ext cx="6764438" cy="336542"/>
      </dsp:txXfrm>
    </dsp:sp>
    <dsp:sp modelId="{A8BD9E9C-7492-466D-82DB-E410D5ABD254}">
      <dsp:nvSpPr>
        <dsp:cNvPr id="0" name=""/>
        <dsp:cNvSpPr/>
      </dsp:nvSpPr>
      <dsp:spPr>
        <a:xfrm>
          <a:off x="240070" y="1192840"/>
          <a:ext cx="6320709" cy="14601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/>
            </a:rPr>
            <a:t>- </a:t>
          </a:r>
          <a:r>
            <a:rPr lang="ru-RU" sz="1700" kern="1200" dirty="0" smtClean="0">
              <a:effectLst/>
            </a:rPr>
            <a:t>НОКЗР страны-импортера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effectLst/>
            </a:rPr>
            <a:t>- </a:t>
          </a:r>
          <a:r>
            <a:rPr lang="ru-RU" sz="1700" kern="1200" dirty="0" smtClean="0">
              <a:effectLst/>
            </a:rPr>
            <a:t>Импортеры</a:t>
          </a:r>
          <a:endParaRPr lang="en-GB" sz="1700" kern="1200" dirty="0" smtClean="0"/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- </a:t>
          </a:r>
          <a:r>
            <a:rPr lang="ru-RU" sz="1700" kern="1200" dirty="0" smtClean="0"/>
            <a:t>Экспортеры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/>
            </a:rPr>
            <a:t>- </a:t>
          </a:r>
          <a:r>
            <a:rPr lang="ru-RU" sz="1700" kern="1200" dirty="0" smtClean="0">
              <a:effectLst/>
            </a:rPr>
            <a:t>НОКЗР страны-экспортера</a:t>
          </a:r>
          <a:endParaRPr lang="en-GB" sz="1700" kern="1200" dirty="0" smtClean="0"/>
        </a:p>
      </dsp:txBody>
      <dsp:txXfrm>
        <a:off x="311349" y="1264119"/>
        <a:ext cx="6178151" cy="13176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230307"/>
          <a:ext cx="6800850" cy="56481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Общие разрешения на импорт</a:t>
          </a:r>
          <a:endParaRPr lang="en-US" sz="1600" b="1" kern="1200" dirty="0">
            <a:effectLst/>
          </a:endParaRPr>
        </a:p>
      </dsp:txBody>
      <dsp:txXfrm>
        <a:off x="27572" y="257879"/>
        <a:ext cx="6745706" cy="509666"/>
      </dsp:txXfrm>
    </dsp:sp>
    <dsp:sp modelId="{A8BD9E9C-7492-466D-82DB-E410D5ABD254}">
      <dsp:nvSpPr>
        <dsp:cNvPr id="0" name=""/>
        <dsp:cNvSpPr/>
      </dsp:nvSpPr>
      <dsp:spPr>
        <a:xfrm>
          <a:off x="240070" y="846958"/>
          <a:ext cx="6320709" cy="221129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effectLst/>
            </a:rPr>
            <a:t>- </a:t>
          </a:r>
          <a:r>
            <a:rPr lang="ru-RU" sz="1600" kern="1200" dirty="0" smtClean="0">
              <a:effectLst/>
            </a:rPr>
            <a:t>Когда</a:t>
          </a:r>
          <a:r>
            <a:rPr lang="en-GB" sz="1600" kern="1200" dirty="0" smtClean="0"/>
            <a:t> </a:t>
          </a:r>
          <a:r>
            <a:rPr lang="ru-RU" sz="1600" kern="1200" dirty="0" smtClean="0"/>
            <a:t>специальные разрешения на импорт становятся общепринятыми</a:t>
          </a:r>
          <a:endParaRPr lang="en-GB" sz="1600" kern="1200" dirty="0" smtClean="0"/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effectLst/>
            </a:rPr>
            <a:t>- </a:t>
          </a:r>
          <a:r>
            <a:rPr lang="ru-RU" sz="1600" kern="1200" dirty="0" smtClean="0">
              <a:effectLst/>
            </a:rPr>
            <a:t>Когда специальное разрешение на импорт</a:t>
          </a:r>
          <a:r>
            <a:rPr lang="en-GB" sz="1600" kern="1200" dirty="0" smtClean="0"/>
            <a:t> </a:t>
          </a:r>
          <a:r>
            <a:rPr lang="ru-RU" sz="1600" kern="1200" dirty="0" smtClean="0">
              <a:effectLst/>
            </a:rPr>
            <a:t>было выдано в результате чрезвычайной ситуации, но были приняты соответствующие фитосанитарные меры.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 - </a:t>
          </a:r>
          <a:r>
            <a:rPr lang="ru-RU" sz="1600" kern="1200" dirty="0" smtClean="0"/>
            <a:t>Когда мониторинг торговли подтверждает эффективность фитосанитарных импортных требований, установленных специальным разрешением на импорт</a:t>
          </a:r>
          <a:endParaRPr lang="en-GB" sz="1600" kern="1200" dirty="0" smtClean="0"/>
        </a:p>
      </dsp:txBody>
      <dsp:txXfrm>
        <a:off x="348017" y="954905"/>
        <a:ext cx="6104815" cy="19954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295621"/>
          <a:ext cx="6781799" cy="1047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900" kern="1200" dirty="0"/>
        </a:p>
      </dsp:txBody>
      <dsp:txXfrm>
        <a:off x="0" y="295621"/>
        <a:ext cx="6781799" cy="1047375"/>
      </dsp:txXfrm>
    </dsp:sp>
    <dsp:sp modelId="{D435A06E-C5C5-4A69-A66E-5897B561176D}">
      <dsp:nvSpPr>
        <dsp:cNvPr id="0" name=""/>
        <dsp:cNvSpPr/>
      </dsp:nvSpPr>
      <dsp:spPr>
        <a:xfrm>
          <a:off x="339089" y="15181"/>
          <a:ext cx="4747259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Страница для консультаций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42561"/>
        <a:ext cx="4692499" cy="506120"/>
      </dsp:txXfrm>
    </dsp:sp>
    <dsp:sp modelId="{8D698B80-108B-4A45-939F-A82A5C6FB515}">
      <dsp:nvSpPr>
        <dsp:cNvPr id="0" name=""/>
        <dsp:cNvSpPr/>
      </dsp:nvSpPr>
      <dsp:spPr>
        <a:xfrm>
          <a:off x="0" y="1726036"/>
          <a:ext cx="6781799" cy="9734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kern="1200" baseline="0" dirty="0" smtClean="0"/>
            <a:t> </a:t>
          </a:r>
          <a:r>
            <a:rPr lang="en-US" sz="1800" kern="1200" baseline="0" dirty="0" smtClean="0"/>
            <a:t> </a:t>
          </a:r>
          <a:endParaRPr lang="en-US" sz="1800" kern="1200" dirty="0"/>
        </a:p>
      </dsp:txBody>
      <dsp:txXfrm>
        <a:off x="0" y="1726036"/>
        <a:ext cx="6781799" cy="973406"/>
      </dsp:txXfrm>
    </dsp:sp>
    <dsp:sp modelId="{E53AC034-CE47-4606-9314-E7AC14E1FDAA}">
      <dsp:nvSpPr>
        <dsp:cNvPr id="0" name=""/>
        <dsp:cNvSpPr/>
      </dsp:nvSpPr>
      <dsp:spPr>
        <a:xfrm>
          <a:off x="339089" y="1445596"/>
          <a:ext cx="4747259" cy="560880"/>
        </a:xfrm>
        <a:prstGeom prst="roundRect">
          <a:avLst/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о заседании ЭРГ по разработке проекта МСФМ</a:t>
          </a:r>
          <a:r>
            <a:rPr lang="en-US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1472976"/>
        <a:ext cx="4692499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30.07.2021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r>
              <a:rPr lang="en-GB" altLang="en-US" dirty="0" smtClean="0"/>
              <a:t> of 10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9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726" y="1321164"/>
            <a:ext cx="3161338" cy="612819"/>
          </a:xfrm>
        </p:spPr>
        <p:txBody>
          <a:bodyPr anchor="ctr"/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мсфм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приложения к мсфм 20</a:t>
            </a:r>
            <a:r>
              <a:rPr lang="nb-NO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специальных разрешений на импорт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2008-006) </a:t>
            </a:r>
            <a:b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консультация 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30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 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07983" y="939084"/>
            <a:ext cx="1952849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60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13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Объединенных Наций (ФАО)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Эл. почта: 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Веб-сайт: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hlinkClick r:id="rId4"/>
              </a:rPr>
              <a:t>www.fao.org/plant-health-2020</a:t>
            </a:r>
          </a:p>
          <a:p>
            <a:pPr>
              <a:buFont typeface="Arial" charset="0"/>
              <a:buNone/>
              <a:defRPr/>
            </a:pPr>
            <a:endParaRPr lang="fr-FR" altLang="en-US" sz="96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907983" y="329126"/>
            <a:ext cx="2897460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Контактная информация</a:t>
            </a:r>
            <a:endParaRPr lang="ru-RU" sz="28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Справочная информация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5552126"/>
              </p:ext>
            </p:extLst>
          </p:nvPr>
        </p:nvGraphicFramePr>
        <p:xfrm>
          <a:off x="251619" y="552450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196153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5241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/>
              <a:t>Общие соображения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55308118"/>
              </p:ext>
            </p:extLst>
          </p:nvPr>
        </p:nvGraphicFramePr>
        <p:xfrm>
          <a:off x="-47669" y="594014"/>
          <a:ext cx="7315200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774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800" dirty="0" smtClean="0"/>
              <a:t>Основные разделы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3285595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/>
              <a:t>Основные разделы</a:t>
            </a:r>
            <a:r>
              <a:rPr lang="en-GB" sz="2400" dirty="0" smtClean="0"/>
              <a:t> (</a:t>
            </a:r>
            <a:r>
              <a:rPr lang="ru-RU" sz="2400" dirty="0" smtClean="0"/>
              <a:t>продолжение</a:t>
            </a:r>
            <a:r>
              <a:rPr lang="en-GB" sz="2400" dirty="0" smtClean="0"/>
              <a:t>)</a:t>
            </a: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08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6876710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/>
              <a:t>Основные разделы</a:t>
            </a:r>
            <a:r>
              <a:rPr lang="en-GB" sz="2400" dirty="0"/>
              <a:t> (</a:t>
            </a:r>
            <a:r>
              <a:rPr lang="ru-RU" sz="2400" dirty="0"/>
              <a:t>продолжение</a:t>
            </a:r>
            <a:r>
              <a:rPr lang="en-GB" sz="2400" dirty="0"/>
              <a:t>)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3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0940384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/>
              <a:t>Основные разделы (продолжение)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84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950908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139014"/>
            <a:ext cx="7315201" cy="591169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/>
              <a:t>Основные разделы (продолжение)</a:t>
            </a:r>
          </a:p>
          <a:p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8237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663431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 smtClean="0"/>
              <a:t>Полезные ссылки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6704</TotalTime>
  <Words>402</Words>
  <Application>Microsoft Office PowerPoint</Application>
  <PresentationFormat>Произвольный</PresentationFormat>
  <Paragraphs>84</Paragraphs>
  <Slides>10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Unicode MS</vt:lpstr>
      <vt:lpstr>Calibri</vt:lpstr>
      <vt:lpstr>Office Theme</vt:lpstr>
      <vt:lpstr>Проект мсфм:  проект приложения к мсфм 20: использование специальных разрешений на импорт (2008-006)   первая консультация мккзр 1 июля to 30 сентября 2021  секретариат мккзр региональный семинар мккзр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98</cp:revision>
  <dcterms:created xsi:type="dcterms:W3CDTF">2015-09-25T08:23:42Z</dcterms:created>
  <dcterms:modified xsi:type="dcterms:W3CDTF">2021-07-30T10:39:29Z</dcterms:modified>
</cp:coreProperties>
</file>