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omments/modernComment_101_72EF25F.xml" ContentType="application/vnd.ms-powerpoint.comments+xml"/>
  <Override PartName="/ppt/comments/modernComment_11A_81F07B1A.xml" ContentType="application/vnd.ms-powerpoint.comments+xml"/>
  <Override PartName="/ppt/comments/modernComment_10E_DFFDF4DB.xml" ContentType="application/vnd.ms-powerpoint.comments+xml"/>
  <Override PartName="/ppt/notesSlides/notesSlide1.xml" ContentType="application/vnd.openxmlformats-officedocument.presentationml.notesSlide+xml"/>
  <Override PartName="/ppt/comments/modernComment_110_BB977E10.xml" ContentType="application/vnd.ms-powerpoint.comments+xml"/>
  <Override PartName="/ppt/comments/modernComment_10D_961FE93A.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20"/>
  </p:notesMasterIdLst>
  <p:handoutMasterIdLst>
    <p:handoutMasterId r:id="rId21"/>
  </p:handoutMasterIdLst>
  <p:sldIdLst>
    <p:sldId id="263" r:id="rId7"/>
    <p:sldId id="257" r:id="rId8"/>
    <p:sldId id="282" r:id="rId9"/>
    <p:sldId id="270" r:id="rId10"/>
    <p:sldId id="275" r:id="rId11"/>
    <p:sldId id="280" r:id="rId12"/>
    <p:sldId id="273" r:id="rId13"/>
    <p:sldId id="266" r:id="rId14"/>
    <p:sldId id="272" r:id="rId15"/>
    <p:sldId id="283" r:id="rId16"/>
    <p:sldId id="284" r:id="rId17"/>
    <p:sldId id="269" r:id="rId18"/>
    <p:sldId id="267" r:id="rId19"/>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BB5F3F9-348E-AED9-6146-011F4CFE7F56}" name="Brunel, Sarah (NSP)" initials="B(" userId="S::sarah.brunel@fao.org::d48083b2-f685-49d9-8ae3-609a02bbcea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FFFFCC"/>
    <a:srgbClr val="5792C9"/>
    <a:srgbClr val="AB967C"/>
    <a:srgbClr val="A81E3B"/>
    <a:srgbClr val="79B9CF"/>
    <a:srgbClr val="DDA63A"/>
    <a:srgbClr val="1A648C"/>
    <a:srgbClr val="EFA91F"/>
    <a:srgbClr val="EF7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69C2E5-4C7D-79BC-29AE-A3697E439935}" v="12" dt="2022-05-24T02:30:01.756"/>
    <p1510:client id="{BA61D612-0680-4C12-B40B-2719D162DF63}" v="2" dt="2022-05-24T02:30:07.0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2" d="100"/>
          <a:sy n="52" d="100"/>
        </p:scale>
        <p:origin x="327" y="39"/>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tranMontoya, Camilo (NSP)" userId="c6617a72-ddab-40a4-ab08-9da8697dd87c" providerId="ADAL" clId="{BA61D612-0680-4C12-B40B-2719D162DF63}"/>
    <pc:docChg chg="modSld">
      <pc:chgData name="BeltranMontoya, Camilo (NSP)" userId="c6617a72-ddab-40a4-ab08-9da8697dd87c" providerId="ADAL" clId="{BA61D612-0680-4C12-B40B-2719D162DF63}" dt="2022-05-24T02:35:58.024" v="81"/>
      <pc:docMkLst>
        <pc:docMk/>
      </pc:docMkLst>
      <pc:sldChg chg="modSp mod modCm">
        <pc:chgData name="BeltranMontoya, Camilo (NSP)" userId="c6617a72-ddab-40a4-ab08-9da8697dd87c" providerId="ADAL" clId="{BA61D612-0680-4C12-B40B-2719D162DF63}" dt="2022-05-24T02:35:25.350" v="76"/>
        <pc:sldMkLst>
          <pc:docMk/>
          <pc:sldMk cId="120517215" sldId="257"/>
        </pc:sldMkLst>
        <pc:spChg chg="mod">
          <ac:chgData name="BeltranMontoya, Camilo (NSP)" userId="c6617a72-ddab-40a4-ab08-9da8697dd87c" providerId="ADAL" clId="{BA61D612-0680-4C12-B40B-2719D162DF63}" dt="2022-05-24T02:31:50.619" v="28" actId="255"/>
          <ac:spMkLst>
            <pc:docMk/>
            <pc:sldMk cId="120517215" sldId="257"/>
            <ac:spMk id="10" creationId="{5D1C91E9-3D6A-4013-9B62-B62685D0F279}"/>
          </ac:spMkLst>
        </pc:spChg>
      </pc:sldChg>
      <pc:sldChg chg="addSp modSp mod modCm">
        <pc:chgData name="BeltranMontoya, Camilo (NSP)" userId="c6617a72-ddab-40a4-ab08-9da8697dd87c" providerId="ADAL" clId="{BA61D612-0680-4C12-B40B-2719D162DF63}" dt="2022-05-24T02:35:16.110" v="75"/>
        <pc:sldMkLst>
          <pc:docMk/>
          <pc:sldMk cId="2518673722" sldId="269"/>
        </pc:sldMkLst>
        <pc:spChg chg="add mod">
          <ac:chgData name="BeltranMontoya, Camilo (NSP)" userId="c6617a72-ddab-40a4-ab08-9da8697dd87c" providerId="ADAL" clId="{BA61D612-0680-4C12-B40B-2719D162DF63}" dt="2022-05-24T02:34:46.121" v="71" actId="20577"/>
          <ac:spMkLst>
            <pc:docMk/>
            <pc:sldMk cId="2518673722" sldId="269"/>
            <ac:spMk id="2" creationId="{3BF6A787-97A1-4DB9-9520-DBCE39EB1D0B}"/>
          </ac:spMkLst>
        </pc:spChg>
        <pc:spChg chg="mod">
          <ac:chgData name="BeltranMontoya, Camilo (NSP)" userId="c6617a72-ddab-40a4-ab08-9da8697dd87c" providerId="ADAL" clId="{BA61D612-0680-4C12-B40B-2719D162DF63}" dt="2022-05-24T02:35:04.869" v="73" actId="14100"/>
          <ac:spMkLst>
            <pc:docMk/>
            <pc:sldMk cId="2518673722" sldId="269"/>
            <ac:spMk id="8" creationId="{16EAFCE7-6214-4CE1-A70B-1879122E4D24}"/>
          </ac:spMkLst>
        </pc:spChg>
        <pc:spChg chg="mod">
          <ac:chgData name="BeltranMontoya, Camilo (NSP)" userId="c6617a72-ddab-40a4-ab08-9da8697dd87c" providerId="ADAL" clId="{BA61D612-0680-4C12-B40B-2719D162DF63}" dt="2022-05-24T02:35:11.974" v="74" actId="1076"/>
          <ac:spMkLst>
            <pc:docMk/>
            <pc:sldMk cId="2518673722" sldId="269"/>
            <ac:spMk id="9" creationId="{10C4C3E8-6C03-498B-9401-2D2D412CB99B}"/>
          </ac:spMkLst>
        </pc:spChg>
        <pc:picChg chg="mod">
          <ac:chgData name="BeltranMontoya, Camilo (NSP)" userId="c6617a72-ddab-40a4-ab08-9da8697dd87c" providerId="ADAL" clId="{BA61D612-0680-4C12-B40B-2719D162DF63}" dt="2022-05-24T02:35:01.582" v="72" actId="1076"/>
          <ac:picMkLst>
            <pc:docMk/>
            <pc:sldMk cId="2518673722" sldId="269"/>
            <ac:picMk id="19" creationId="{9B82E40D-2F51-4603-B460-5BAD82E0ADA1}"/>
          </ac:picMkLst>
        </pc:picChg>
      </pc:sldChg>
      <pc:sldChg chg="modSp mod modCm">
        <pc:chgData name="BeltranMontoya, Camilo (NSP)" userId="c6617a72-ddab-40a4-ab08-9da8697dd87c" providerId="ADAL" clId="{BA61D612-0680-4C12-B40B-2719D162DF63}" dt="2022-05-24T02:35:58.024" v="81"/>
        <pc:sldMkLst>
          <pc:docMk/>
          <pc:sldMk cId="3757962459" sldId="270"/>
        </pc:sldMkLst>
        <pc:spChg chg="mod">
          <ac:chgData name="BeltranMontoya, Camilo (NSP)" userId="c6617a72-ddab-40a4-ab08-9da8697dd87c" providerId="ADAL" clId="{BA61D612-0680-4C12-B40B-2719D162DF63}" dt="2022-05-24T02:35:54.521" v="80" actId="1076"/>
          <ac:spMkLst>
            <pc:docMk/>
            <pc:sldMk cId="3757962459" sldId="270"/>
            <ac:spMk id="16" creationId="{B8004180-D1B1-4ABF-A9CF-F4AA94A3D577}"/>
          </ac:spMkLst>
        </pc:spChg>
      </pc:sldChg>
    </pc:docChg>
  </pc:docChgLst>
  <pc:docChgLst>
    <pc:chgData name="Brunel, Sarah (NSP)" userId="S::sarah.brunel@fao.org::d48083b2-f685-49d9-8ae3-609a02bbcea6" providerId="AD" clId="Web-{6B2E2DBD-CF37-5DB5-4D76-CF28468A5A01}"/>
    <pc:docChg chg="mod modSld">
      <pc:chgData name="Brunel, Sarah (NSP)" userId="S::sarah.brunel@fao.org::d48083b2-f685-49d9-8ae3-609a02bbcea6" providerId="AD" clId="Web-{6B2E2DBD-CF37-5DB5-4D76-CF28468A5A01}" dt="2022-05-17T13:23:10.008" v="9"/>
      <pc:docMkLst>
        <pc:docMk/>
      </pc:docMkLst>
      <pc:sldChg chg="addCm">
        <pc:chgData name="Brunel, Sarah (NSP)" userId="S::sarah.brunel@fao.org::d48083b2-f685-49d9-8ae3-609a02bbcea6" providerId="AD" clId="Web-{6B2E2DBD-CF37-5DB5-4D76-CF28468A5A01}" dt="2022-05-17T13:14:42.400" v="1"/>
        <pc:sldMkLst>
          <pc:docMk/>
          <pc:sldMk cId="120517215" sldId="257"/>
        </pc:sldMkLst>
      </pc:sldChg>
      <pc:sldChg chg="modSp">
        <pc:chgData name="Brunel, Sarah (NSP)" userId="S::sarah.brunel@fao.org::d48083b2-f685-49d9-8ae3-609a02bbcea6" providerId="AD" clId="Web-{6B2E2DBD-CF37-5DB5-4D76-CF28468A5A01}" dt="2022-05-17T13:18:21.500" v="6" actId="20577"/>
        <pc:sldMkLst>
          <pc:docMk/>
          <pc:sldMk cId="1950706050" sldId="266"/>
        </pc:sldMkLst>
        <pc:spChg chg="mod">
          <ac:chgData name="Brunel, Sarah (NSP)" userId="S::sarah.brunel@fao.org::d48083b2-f685-49d9-8ae3-609a02bbcea6" providerId="AD" clId="Web-{6B2E2DBD-CF37-5DB5-4D76-CF28468A5A01}" dt="2022-05-17T13:18:21.500" v="6" actId="20577"/>
          <ac:spMkLst>
            <pc:docMk/>
            <pc:sldMk cId="1950706050" sldId="266"/>
            <ac:spMk id="29" creationId="{C0AD8CFB-28FC-406A-A5EA-663E1AC1C19D}"/>
          </ac:spMkLst>
        </pc:spChg>
      </pc:sldChg>
      <pc:sldChg chg="addCm modCm">
        <pc:chgData name="Brunel, Sarah (NSP)" userId="S::sarah.brunel@fao.org::d48083b2-f685-49d9-8ae3-609a02bbcea6" providerId="AD" clId="Web-{6B2E2DBD-CF37-5DB5-4D76-CF28468A5A01}" dt="2022-05-17T13:23:10.008" v="9"/>
        <pc:sldMkLst>
          <pc:docMk/>
          <pc:sldMk cId="2518673722" sldId="269"/>
        </pc:sldMkLst>
      </pc:sldChg>
      <pc:sldChg chg="addCm">
        <pc:chgData name="Brunel, Sarah (NSP)" userId="S::sarah.brunel@fao.org::d48083b2-f685-49d9-8ae3-609a02bbcea6" providerId="AD" clId="Web-{6B2E2DBD-CF37-5DB5-4D76-CF28468A5A01}" dt="2022-05-17T13:15:42.917" v="3"/>
        <pc:sldMkLst>
          <pc:docMk/>
          <pc:sldMk cId="3757962459" sldId="270"/>
        </pc:sldMkLst>
      </pc:sldChg>
      <pc:sldChg chg="addCm">
        <pc:chgData name="Brunel, Sarah (NSP)" userId="S::sarah.brunel@fao.org::d48083b2-f685-49d9-8ae3-609a02bbcea6" providerId="AD" clId="Web-{6B2E2DBD-CF37-5DB5-4D76-CF28468A5A01}" dt="2022-05-17T13:18:56.610" v="7"/>
        <pc:sldMkLst>
          <pc:docMk/>
          <pc:sldMk cId="3147267600" sldId="272"/>
        </pc:sldMkLst>
      </pc:sldChg>
      <pc:sldChg chg="modSp">
        <pc:chgData name="Brunel, Sarah (NSP)" userId="S::sarah.brunel@fao.org::d48083b2-f685-49d9-8ae3-609a02bbcea6" providerId="AD" clId="Web-{6B2E2DBD-CF37-5DB5-4D76-CF28468A5A01}" dt="2022-05-17T13:17:35.405" v="4" actId="20577"/>
        <pc:sldMkLst>
          <pc:docMk/>
          <pc:sldMk cId="2833132732" sldId="275"/>
        </pc:sldMkLst>
        <pc:spChg chg="mod">
          <ac:chgData name="Brunel, Sarah (NSP)" userId="S::sarah.brunel@fao.org::d48083b2-f685-49d9-8ae3-609a02bbcea6" providerId="AD" clId="Web-{6B2E2DBD-CF37-5DB5-4D76-CF28468A5A01}" dt="2022-05-17T13:17:35.405" v="4" actId="20577"/>
          <ac:spMkLst>
            <pc:docMk/>
            <pc:sldMk cId="2833132732" sldId="275"/>
            <ac:spMk id="29" creationId="{95334F78-C27C-4257-AF05-9E5B86530A95}"/>
          </ac:spMkLst>
        </pc:spChg>
      </pc:sldChg>
      <pc:sldChg chg="addCm">
        <pc:chgData name="Brunel, Sarah (NSP)" userId="S::sarah.brunel@fao.org::d48083b2-f685-49d9-8ae3-609a02bbcea6" providerId="AD" clId="Web-{6B2E2DBD-CF37-5DB5-4D76-CF28468A5A01}" dt="2022-05-17T13:15:22.260" v="2"/>
        <pc:sldMkLst>
          <pc:docMk/>
          <pc:sldMk cId="2180021018" sldId="282"/>
        </pc:sldMkLst>
      </pc:sldChg>
    </pc:docChg>
  </pc:docChgLst>
  <pc:docChgLst>
    <pc:chgData name="BeltranMontoya, Camilo (NSP)" userId="S::camilo.beltranmontoya@fao.org::c6617a72-ddab-40a4-ab08-9da8697dd87c" providerId="AD" clId="Web-{7269C2E5-4C7D-79BC-29AE-A3697E439935}"/>
    <pc:docChg chg="modSld">
      <pc:chgData name="BeltranMontoya, Camilo (NSP)" userId="S::camilo.beltranmontoya@fao.org::c6617a72-ddab-40a4-ab08-9da8697dd87c" providerId="AD" clId="Web-{7269C2E5-4C7D-79BC-29AE-A3697E439935}" dt="2022-05-24T02:30:01.366" v="4" actId="20577"/>
      <pc:docMkLst>
        <pc:docMk/>
      </pc:docMkLst>
      <pc:sldChg chg="modSp">
        <pc:chgData name="BeltranMontoya, Camilo (NSP)" userId="S::camilo.beltranmontoya@fao.org::c6617a72-ddab-40a4-ab08-9da8697dd87c" providerId="AD" clId="Web-{7269C2E5-4C7D-79BC-29AE-A3697E439935}" dt="2022-05-24T02:30:01.366" v="4" actId="20577"/>
        <pc:sldMkLst>
          <pc:docMk/>
          <pc:sldMk cId="120517215" sldId="257"/>
        </pc:sldMkLst>
        <pc:spChg chg="mod">
          <ac:chgData name="BeltranMontoya, Camilo (NSP)" userId="S::camilo.beltranmontoya@fao.org::c6617a72-ddab-40a4-ab08-9da8697dd87c" providerId="AD" clId="Web-{7269C2E5-4C7D-79BC-29AE-A3697E439935}" dt="2022-05-24T02:30:01.366" v="4" actId="20577"/>
          <ac:spMkLst>
            <pc:docMk/>
            <pc:sldMk cId="120517215" sldId="257"/>
            <ac:spMk id="10" creationId="{5D1C91E9-3D6A-4013-9B62-B62685D0F279}"/>
          </ac:spMkLst>
        </pc:spChg>
      </pc:sldChg>
    </pc:docChg>
  </pc:docChgLst>
</pc:chgInfo>
</file>

<file path=ppt/comments/modernComment_101_72EF25F.xml><?xml version="1.0" encoding="utf-8"?>
<p188:cmLst xmlns:a="http://schemas.openxmlformats.org/drawingml/2006/main" xmlns:r="http://schemas.openxmlformats.org/officeDocument/2006/relationships" xmlns:p188="http://schemas.microsoft.com/office/powerpoint/2018/8/main">
  <p188:cm id="{15B177FC-767A-4531-9C4B-A0065A0B3F8F}" authorId="{9BB5F3F9-348E-AED9-6146-011F4CFE7F56}" status="resolved" created="2022-05-17T13:14:42.400" complete="100000">
    <pc:sldMkLst xmlns:pc="http://schemas.microsoft.com/office/powerpoint/2013/main/command">
      <pc:docMk/>
      <pc:sldMk cId="120517215" sldId="257"/>
    </pc:sldMkLst>
    <p188:txBody>
      <a:bodyPr/>
      <a:lstStyle/>
      <a:p>
        <a:r>
          <a:rPr lang="en-US"/>
          <a:t>[@BeltranMontoya, Camilo (NSP)] I would do a big 1 for FAW with sub points and a big 2 for TR4 with sub points.</a:t>
        </a:r>
      </a:p>
    </p188:txBody>
  </p188:cm>
</p188:cmLst>
</file>

<file path=ppt/comments/modernComment_10D_961FE93A.xml><?xml version="1.0" encoding="utf-8"?>
<p188:cmLst xmlns:a="http://schemas.openxmlformats.org/drawingml/2006/main" xmlns:r="http://schemas.openxmlformats.org/officeDocument/2006/relationships" xmlns:p188="http://schemas.microsoft.com/office/powerpoint/2018/8/main">
  <p188:cm id="{AE4E7794-A946-46B0-AC06-E6E3EC98D377}" authorId="{9BB5F3F9-348E-AED9-6146-011F4CFE7F56}" status="resolved" created="2022-05-17T13:19:46.783" complete="100000">
    <pc:sldMkLst xmlns:pc="http://schemas.microsoft.com/office/powerpoint/2013/main/command">
      <pc:docMk/>
      <pc:sldMk cId="2518673722" sldId="269"/>
    </pc:sldMkLst>
    <p188:replyLst>
      <p188:reply id="{FCF32739-F2F2-49E5-A7CF-11A9E6923EB9}" authorId="{9BB5F3F9-348E-AED9-6146-011F4CFE7F56}" created="2022-05-17T13:23:10.008">
        <p188:txBody>
          <a:bodyPr/>
          <a:lstStyle/>
          <a:p>
            <a:r>
              <a:rPr lang="en-US"/>
              <a:t>otherwise it is a bit dry.</a:t>
            </a:r>
          </a:p>
        </p188:txBody>
      </p188:reply>
    </p188:replyLst>
    <p188:txBody>
      <a:bodyPr/>
      <a:lstStyle/>
      <a:p>
        <a:r>
          <a:rPr lang="en-US"/>
          <a:t>please state how this information will be used.</a:t>
        </a:r>
      </a:p>
    </p188:txBody>
  </p188:cm>
</p188:cmLst>
</file>

<file path=ppt/comments/modernComment_10E_DFFDF4DB.xml><?xml version="1.0" encoding="utf-8"?>
<p188:cmLst xmlns:a="http://schemas.openxmlformats.org/drawingml/2006/main" xmlns:r="http://schemas.openxmlformats.org/officeDocument/2006/relationships" xmlns:p188="http://schemas.microsoft.com/office/powerpoint/2018/8/main">
  <p188:cm id="{6C0130CB-B03B-41BE-A5EA-E1C326229C82}" authorId="{9BB5F3F9-348E-AED9-6146-011F4CFE7F56}" status="resolved" created="2022-05-17T13:15:42.901" complete="100000">
    <pc:sldMkLst xmlns:pc="http://schemas.microsoft.com/office/powerpoint/2013/main/command">
      <pc:docMk/>
      <pc:sldMk cId="3757962459" sldId="270"/>
    </pc:sldMkLst>
    <p188:txBody>
      <a:bodyPr/>
      <a:lstStyle/>
      <a:p>
        <a:r>
          <a:rPr lang="en-US"/>
          <a:t>please include the link to this slide.</a:t>
        </a:r>
      </a:p>
    </p188:txBody>
  </p188:cm>
</p188:cmLst>
</file>

<file path=ppt/comments/modernComment_110_BB977E10.xml><?xml version="1.0" encoding="utf-8"?>
<p188:cmLst xmlns:a="http://schemas.openxmlformats.org/drawingml/2006/main" xmlns:r="http://schemas.openxmlformats.org/officeDocument/2006/relationships" xmlns:p188="http://schemas.microsoft.com/office/powerpoint/2018/8/main">
  <p188:cm id="{051E557D-3E0B-43D1-983F-702E1F6E46BC}" authorId="{9BB5F3F9-348E-AED9-6146-011F4CFE7F56}" created="2022-05-17T13:18:56.610">
    <pc:sldMkLst xmlns:pc="http://schemas.microsoft.com/office/powerpoint/2013/main/command">
      <pc:docMk/>
      <pc:sldMk cId="3147267600" sldId="272"/>
    </pc:sldMkLst>
    <p188:txBody>
      <a:bodyPr/>
      <a:lstStyle/>
      <a:p>
        <a:r>
          <a:rPr lang="en-US"/>
          <a:t>the transition to this other pest should be more visual with bug title and pics of banana plants</a:t>
        </a:r>
      </a:p>
    </p188:txBody>
  </p188:cm>
</p188:cmLst>
</file>

<file path=ppt/comments/modernComment_11A_81F07B1A.xml><?xml version="1.0" encoding="utf-8"?>
<p188:cmLst xmlns:a="http://schemas.openxmlformats.org/drawingml/2006/main" xmlns:r="http://schemas.openxmlformats.org/officeDocument/2006/relationships" xmlns:p188="http://schemas.microsoft.com/office/powerpoint/2018/8/main">
  <p188:cm id="{AB7894EC-D7B2-4A7E-90EA-5BEE336FE496}" authorId="{9BB5F3F9-348E-AED9-6146-011F4CFE7F56}" created="2022-05-17T13:15:22.260">
    <pc:sldMkLst xmlns:pc="http://schemas.microsoft.com/office/powerpoint/2013/main/command">
      <pc:docMk/>
      <pc:sldMk cId="2180021018" sldId="282"/>
    </pc:sldMkLst>
    <p188:txBody>
      <a:bodyPr/>
      <a:lstStyle/>
      <a:p>
        <a:r>
          <a:rPr lang="en-US"/>
          <a:t>could you illustrate with pics of the pest/symptomes?</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23/05/2022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23/05/2022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a:solidFill>
                  <a:schemeClr val="tx1"/>
                </a:solidFill>
                <a:latin typeface="+mn-lt"/>
                <a:cs typeface="Arial"/>
              </a:rPr>
              <a:t>The guidelines have been developed by </a:t>
            </a:r>
            <a:r>
              <a:rPr lang="en-US" sz="1000" b="1">
                <a:solidFill>
                  <a:srgbClr val="00B050"/>
                </a:solidFill>
                <a:latin typeface="+mn-lt"/>
                <a:cs typeface="Arial"/>
              </a:rPr>
              <a:t>experts of the FAO-IPPC Fall Armyworm Technical Working Group </a:t>
            </a:r>
            <a:r>
              <a:rPr lang="en-US" sz="1000">
                <a:solidFill>
                  <a:schemeClr val="tx1"/>
                </a:solidFill>
                <a:latin typeface="+mn-lt"/>
                <a:cs typeface="Arial"/>
              </a:rPr>
              <a:t>on “Quarantine </a:t>
            </a:r>
            <a:r>
              <a:rPr lang="en-US" sz="1000" b="0">
                <a:solidFill>
                  <a:schemeClr val="tx1"/>
                </a:solidFill>
                <a:latin typeface="+mn-lt"/>
                <a:cs typeface="Arial"/>
              </a:rPr>
              <a:t>and Phytosanitary </a:t>
            </a:r>
            <a:r>
              <a:rPr lang="en-US" sz="1000">
                <a:solidFill>
                  <a:schemeClr val="tx1"/>
                </a:solidFill>
                <a:latin typeface="+mn-lt"/>
                <a:cs typeface="Arial"/>
              </a:rPr>
              <a:t>Measures”. </a:t>
            </a:r>
          </a:p>
          <a:p>
            <a:endParaRPr lang="en-US" sz="1000">
              <a:solidFill>
                <a:schemeClr val="tx1"/>
              </a:solidFill>
              <a:latin typeface="+mn-lt"/>
              <a:cs typeface="Arial"/>
            </a:endParaRPr>
          </a:p>
          <a:p>
            <a:r>
              <a:rPr lang="en-US" sz="1000">
                <a:solidFill>
                  <a:schemeClr val="tx1"/>
                </a:solidFill>
                <a:latin typeface="+mn-lt"/>
                <a:cs typeface="Arial"/>
              </a:rPr>
              <a:t>were open to consultation through the IPPC Online Commenting System”. </a:t>
            </a:r>
          </a:p>
          <a:p>
            <a:endParaRPr lang="en-US" sz="1000">
              <a:solidFill>
                <a:schemeClr val="tx1"/>
              </a:solidFill>
              <a:latin typeface="+mn-lt"/>
              <a:cs typeface="Arial"/>
            </a:endParaRPr>
          </a:p>
          <a:p>
            <a:r>
              <a:rPr lang="en-US" sz="1000">
                <a:solidFill>
                  <a:schemeClr val="tx1"/>
                </a:solidFill>
                <a:latin typeface="+mn-lt"/>
                <a:cs typeface="Arial"/>
              </a:rPr>
              <a:t>are available in English and soon will also be available in Arabic, French, and Russian</a:t>
            </a:r>
            <a:endParaRPr lang="en-US" sz="1000">
              <a:solidFill>
                <a:schemeClr val="tx1"/>
              </a:solidFill>
              <a:latin typeface="+mn-lt"/>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3497202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chemeClr val="tx1"/>
                </a:solidFill>
              </a:rPr>
              <a:t>2022 IPPC Regional Workshops </a:t>
            </a: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rPr>
              <a:t>Emerging pests</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www.ippc.int/es/news/workshops-events/webinars/workshop-series-fusarium-tr4-diagnostic-surveillance-inspection-and-simulation-exercise/" TargetMode="External"/><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microsoft.com/office/2018/10/relationships/comments" Target="../comments/modernComment_10D_961FE93A.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8/10/relationships/comments" Target="../comments/modernComment_101_72EF25F.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microsoft.com/office/2018/10/relationships/comments" Target="../comments/modernComment_11A_81F07B1A.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8/10/relationships/comments" Target="../comments/modernComment_10E_DFFDF4DB.xml"/><Relationship Id="rId1" Type="http://schemas.openxmlformats.org/officeDocument/2006/relationships/slideLayout" Target="../slideLayouts/slideLayout5.xml"/><Relationship Id="rId4" Type="http://schemas.openxmlformats.org/officeDocument/2006/relationships/hyperlink" Target="http://www.fao.org/fall-armyworm/global-action/en"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ippc.int/en/news/workshops-events/webinars/fall-armyworm-faw-training-part-1-22-october-part-2-19-november-and-part-3-10-december/"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microsoft.com/office/2018/10/relationships/comments" Target="../comments/modernComment_110_BB977E10.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497" y="5105400"/>
            <a:ext cx="12192000" cy="449180"/>
          </a:xfrm>
        </p:spPr>
        <p:txBody>
          <a:bodyPr/>
          <a:lstStyle/>
          <a:p>
            <a:r>
              <a:rPr lang="en-US"/>
              <a:t>Emerging pests</a:t>
            </a:r>
          </a:p>
        </p:txBody>
      </p:sp>
      <p:sp>
        <p:nvSpPr>
          <p:cNvPr id="7" name="Subtitle 6"/>
          <p:cNvSpPr>
            <a:spLocks noGrp="1"/>
          </p:cNvSpPr>
          <p:nvPr>
            <p:ph type="subTitle" idx="1"/>
          </p:nvPr>
        </p:nvSpPr>
        <p:spPr/>
        <p:txBody>
          <a:bodyPr/>
          <a:lstStyle/>
          <a:p>
            <a:r>
              <a:rPr lang="en-US"/>
              <a:t>Cases of FAW and Fusarium TR4</a:t>
            </a:r>
          </a:p>
        </p:txBody>
      </p:sp>
      <p:pic>
        <p:nvPicPr>
          <p:cNvPr id="10" name="Picture Placeholder 9"/>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58" b="2658"/>
          <a:stretch>
            <a:fillRect/>
          </a:stretch>
        </p:blipFill>
        <p:spPr/>
      </p:pic>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7ED7D5D-BB1B-49A2-BEC1-F45D14E42E7B}"/>
              </a:ext>
            </a:extLst>
          </p:cNvPr>
          <p:cNvSpPr/>
          <p:nvPr/>
        </p:nvSpPr>
        <p:spPr>
          <a:xfrm>
            <a:off x="226552" y="2742873"/>
            <a:ext cx="2191990" cy="1279731"/>
          </a:xfrm>
          <a:prstGeom prst="round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8C9D09C9-14DD-4924-9D49-6C2AC3F04414}"/>
              </a:ext>
            </a:extLst>
          </p:cNvPr>
          <p:cNvSpPr/>
          <p:nvPr/>
        </p:nvSpPr>
        <p:spPr>
          <a:xfrm>
            <a:off x="5146978" y="5437394"/>
            <a:ext cx="6892622" cy="89881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7A476AF3-ABEA-41F7-A429-9A4B2F084974}"/>
              </a:ext>
            </a:extLst>
          </p:cNvPr>
          <p:cNvSpPr/>
          <p:nvPr/>
        </p:nvSpPr>
        <p:spPr>
          <a:xfrm>
            <a:off x="5146978" y="3048458"/>
            <a:ext cx="6892622" cy="22972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F7FF742B-26F7-43C2-88F0-A8319DE70974}"/>
              </a:ext>
            </a:extLst>
          </p:cNvPr>
          <p:cNvSpPr/>
          <p:nvPr/>
        </p:nvSpPr>
        <p:spPr>
          <a:xfrm>
            <a:off x="5146978" y="1339382"/>
            <a:ext cx="6892622" cy="161743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5AB12A33-AB7D-45A8-9530-6719B9A33FF0}"/>
              </a:ext>
            </a:extLst>
          </p:cNvPr>
          <p:cNvSpPr txBox="1">
            <a:spLocks/>
          </p:cNvSpPr>
          <p:nvPr/>
        </p:nvSpPr>
        <p:spPr>
          <a:xfrm>
            <a:off x="-228600" y="1447800"/>
            <a:ext cx="3200400" cy="335478"/>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r>
              <a:rPr lang="en-US"/>
              <a:t>Draft Prevention, preparedness and response guidelines for </a:t>
            </a:r>
            <a:r>
              <a:rPr lang="en-US" i="1"/>
              <a:t>Fusarium</a:t>
            </a:r>
            <a:r>
              <a:rPr lang="en-US"/>
              <a:t> TR4 </a:t>
            </a:r>
            <a:endParaRPr lang="en-IT"/>
          </a:p>
        </p:txBody>
      </p:sp>
      <p:sp>
        <p:nvSpPr>
          <p:cNvPr id="34" name="CuadroTexto 8">
            <a:extLst>
              <a:ext uri="{FF2B5EF4-FFF2-40B4-BE49-F238E27FC236}">
                <a16:creationId xmlns:a16="http://schemas.microsoft.com/office/drawing/2014/main" id="{41DE08ED-B1B1-4576-B0F6-78C59378C442}"/>
              </a:ext>
            </a:extLst>
          </p:cNvPr>
          <p:cNvSpPr txBox="1"/>
          <p:nvPr/>
        </p:nvSpPr>
        <p:spPr>
          <a:xfrm>
            <a:off x="179547" y="2833209"/>
            <a:ext cx="2286000" cy="1469826"/>
          </a:xfrm>
          <a:prstGeom prst="rect">
            <a:avLst/>
          </a:prstGeom>
          <a:noFill/>
        </p:spPr>
        <p:txBody>
          <a:bodyPr wrap="square" lIns="91440" tIns="45720" rIns="91440" bIns="45720" anchor="t">
            <a:spAutoFit/>
          </a:bodyPr>
          <a:lstStyle/>
          <a:p>
            <a:pPr algn="ctr" fontAlgn="base">
              <a:lnSpc>
                <a:spcPct val="107000"/>
              </a:lnSpc>
              <a:spcAft>
                <a:spcPts val="800"/>
              </a:spcAft>
            </a:pPr>
            <a:r>
              <a:rPr lang="en-US" sz="1800">
                <a:effectLst/>
                <a:ea typeface="Calibri" panose="020F0502020204030204" pitchFamily="34" charset="0"/>
                <a:cs typeface="Calibri"/>
              </a:rPr>
              <a:t>Peer review process </a:t>
            </a:r>
          </a:p>
          <a:p>
            <a:pPr algn="ctr" fontAlgn="base">
              <a:lnSpc>
                <a:spcPct val="107000"/>
              </a:lnSpc>
              <a:spcAft>
                <a:spcPts val="800"/>
              </a:spcAft>
            </a:pPr>
            <a:r>
              <a:rPr lang="en-US" sz="1800">
                <a:latin typeface="Calibri"/>
                <a:ea typeface="Calibri" panose="020F0502020204030204" pitchFamily="34" charset="0"/>
                <a:cs typeface="Calibri"/>
              </a:rPr>
              <a:t>49 reviewers worldwide + IC </a:t>
            </a:r>
            <a:endParaRPr lang="es-AR" sz="1800">
              <a:effectLst/>
              <a:latin typeface="Calibri"/>
              <a:ea typeface="Calibri" panose="020F0502020204030204" pitchFamily="34" charset="0"/>
              <a:cs typeface="Calibri"/>
            </a:endParaRPr>
          </a:p>
          <a:p>
            <a:pPr algn="ctr" fontAlgn="base">
              <a:lnSpc>
                <a:spcPct val="107000"/>
              </a:lnSpc>
              <a:spcAft>
                <a:spcPts val="800"/>
              </a:spcAft>
            </a:pPr>
            <a:endParaRPr lang="es-AR"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BB13C08-1804-44E6-94E8-5374BDCB1465}"/>
              </a:ext>
            </a:extLst>
          </p:cNvPr>
          <p:cNvSpPr txBox="1"/>
          <p:nvPr/>
        </p:nvSpPr>
        <p:spPr>
          <a:xfrm>
            <a:off x="2209800" y="1491294"/>
            <a:ext cx="3048000" cy="877163"/>
          </a:xfrm>
          <a:prstGeom prst="rect">
            <a:avLst/>
          </a:prstGeom>
        </p:spPr>
        <p:txBody>
          <a:bodyPr wrap="square" lIns="540000" tIns="0" rIns="360000" rtlCol="0" anchor="t" anchorCtr="0">
            <a:spAutoFit/>
          </a:bodyPr>
          <a:lstStyle/>
          <a:p>
            <a:r>
              <a:rPr lang="en-US" sz="1800">
                <a:solidFill>
                  <a:srgbClr val="5792C9"/>
                </a:solidFill>
              </a:rPr>
              <a:t>Distribution and biological information</a:t>
            </a:r>
          </a:p>
          <a:p>
            <a:endParaRPr lang="en-US" sz="1800"/>
          </a:p>
        </p:txBody>
      </p:sp>
      <p:sp>
        <p:nvSpPr>
          <p:cNvPr id="24" name="TextBox 23">
            <a:extLst>
              <a:ext uri="{FF2B5EF4-FFF2-40B4-BE49-F238E27FC236}">
                <a16:creationId xmlns:a16="http://schemas.microsoft.com/office/drawing/2014/main" id="{FDEFF837-E904-4537-86DD-EA7F2367251E}"/>
              </a:ext>
            </a:extLst>
          </p:cNvPr>
          <p:cNvSpPr txBox="1"/>
          <p:nvPr/>
        </p:nvSpPr>
        <p:spPr>
          <a:xfrm>
            <a:off x="4842178" y="1339840"/>
            <a:ext cx="7273622" cy="1708160"/>
          </a:xfrm>
          <a:prstGeom prst="rect">
            <a:avLst/>
          </a:prstGeom>
        </p:spPr>
        <p:txBody>
          <a:bodyPr wrap="square" lIns="540000" tIns="0" rIns="360000" rtlCol="0" anchor="t" anchorCtr="0">
            <a:spAutoFit/>
          </a:bodyPr>
          <a:lstStyle/>
          <a:p>
            <a:pPr marL="342900" indent="-342900">
              <a:buFont typeface="Arial" panose="020B0604020202020204" pitchFamily="34" charset="0"/>
              <a:buChar char="•"/>
            </a:pPr>
            <a:r>
              <a:rPr lang="en-US" sz="1800"/>
              <a:t>Distribution of Fusarium TR4</a:t>
            </a:r>
          </a:p>
          <a:p>
            <a:pPr marL="342900" indent="-342900">
              <a:buFont typeface="Arial" panose="020B0604020202020204" pitchFamily="34" charset="0"/>
              <a:buChar char="•"/>
            </a:pPr>
            <a:r>
              <a:rPr lang="en-US" sz="1800"/>
              <a:t>Biological information</a:t>
            </a:r>
          </a:p>
          <a:p>
            <a:pPr marL="342900" indent="-342900">
              <a:buFont typeface="Arial" panose="020B0604020202020204" pitchFamily="34" charset="0"/>
              <a:buChar char="•"/>
            </a:pPr>
            <a:r>
              <a:rPr lang="en-US" sz="1800"/>
              <a:t>The pathogen Fusarium TR4: taxonomy, nomenclature, biological and morphological considerations</a:t>
            </a:r>
          </a:p>
          <a:p>
            <a:pPr marL="342900" indent="-342900">
              <a:buFont typeface="Arial" panose="020B0604020202020204" pitchFamily="34" charset="0"/>
              <a:buChar char="•"/>
            </a:pPr>
            <a:r>
              <a:rPr lang="en-US" sz="1800"/>
              <a:t>The musaceous host: key elements to recognize Epidemiology of Fusarium Wilt of Banana</a:t>
            </a:r>
          </a:p>
        </p:txBody>
      </p:sp>
      <p:sp>
        <p:nvSpPr>
          <p:cNvPr id="5" name="TextBox 4">
            <a:extLst>
              <a:ext uri="{FF2B5EF4-FFF2-40B4-BE49-F238E27FC236}">
                <a16:creationId xmlns:a16="http://schemas.microsoft.com/office/drawing/2014/main" id="{8CBD0327-A979-4BC0-AF77-22B47E60A472}"/>
              </a:ext>
            </a:extLst>
          </p:cNvPr>
          <p:cNvSpPr txBox="1"/>
          <p:nvPr/>
        </p:nvSpPr>
        <p:spPr>
          <a:xfrm>
            <a:off x="4842178" y="3079106"/>
            <a:ext cx="7273622" cy="2539157"/>
          </a:xfrm>
          <a:prstGeom prst="rect">
            <a:avLst/>
          </a:prstGeom>
        </p:spPr>
        <p:txBody>
          <a:bodyPr wrap="square" lIns="540000" tIns="0" rIns="360000" rtlCol="0" anchor="t" anchorCtr="0">
            <a:spAutoFit/>
          </a:bodyPr>
          <a:lstStyle/>
          <a:p>
            <a:pPr marL="285750" indent="-285750">
              <a:buFont typeface="Arial" panose="020B0604020202020204" pitchFamily="34" charset="0"/>
              <a:buChar char="•"/>
            </a:pPr>
            <a:r>
              <a:rPr lang="en-US" sz="1800"/>
              <a:t>Pest Risk Analysis</a:t>
            </a:r>
          </a:p>
          <a:p>
            <a:pPr marL="285750" indent="-285750">
              <a:buFont typeface="Arial" panose="020B0604020202020204" pitchFamily="34" charset="0"/>
              <a:buChar char="•"/>
            </a:pPr>
            <a:r>
              <a:rPr lang="en-US" sz="1800"/>
              <a:t>Phytosanitary regulations</a:t>
            </a:r>
          </a:p>
          <a:p>
            <a:pPr marL="285750" indent="-285750">
              <a:buFont typeface="Arial" panose="020B0604020202020204" pitchFamily="34" charset="0"/>
              <a:buChar char="•"/>
            </a:pPr>
            <a:r>
              <a:rPr lang="en-US" sz="1800"/>
              <a:t>Measures for large scale commercial plantations (mainly export)</a:t>
            </a:r>
          </a:p>
          <a:p>
            <a:pPr marL="285750" indent="-285750">
              <a:buFont typeface="Arial" panose="020B0604020202020204" pitchFamily="34" charset="0"/>
              <a:buChar char="•"/>
            </a:pPr>
            <a:r>
              <a:rPr lang="en-US" sz="1800"/>
              <a:t>Measures for subsistence and smallholder banana cultivation</a:t>
            </a:r>
          </a:p>
          <a:p>
            <a:pPr marL="285750" indent="-285750">
              <a:buFont typeface="Arial" panose="020B0604020202020204" pitchFamily="34" charset="0"/>
              <a:buChar char="•"/>
            </a:pPr>
            <a:r>
              <a:rPr lang="en-US" sz="1800"/>
              <a:t>Diagnostic of Fusarium TR4</a:t>
            </a:r>
          </a:p>
          <a:p>
            <a:pPr marL="285750" indent="-285750">
              <a:buFont typeface="Arial" panose="020B0604020202020204" pitchFamily="34" charset="0"/>
              <a:buChar char="•"/>
            </a:pPr>
            <a:r>
              <a:rPr lang="en-US" sz="1800"/>
              <a:t>Surveillance: surveys to determine Fusarium TR4 condition </a:t>
            </a:r>
          </a:p>
          <a:p>
            <a:pPr marL="285750" indent="-285750">
              <a:buFont typeface="Arial" panose="020B0604020202020204" pitchFamily="34" charset="0"/>
              <a:buChar char="•"/>
            </a:pPr>
            <a:r>
              <a:rPr lang="en-US" sz="1800"/>
              <a:t>Communication and information sharing with stakeholders</a:t>
            </a:r>
          </a:p>
          <a:p>
            <a:pPr marL="285750" indent="-285750">
              <a:buFont typeface="Arial" panose="020B0604020202020204" pitchFamily="34" charset="0"/>
              <a:buChar char="•"/>
            </a:pPr>
            <a:r>
              <a:rPr lang="en-US" sz="1800"/>
              <a:t>Insights to perform simulation exercises</a:t>
            </a:r>
          </a:p>
          <a:p>
            <a:pPr marL="285750" indent="-285750">
              <a:buFont typeface="Arial" panose="020B0604020202020204" pitchFamily="34" charset="0"/>
              <a:buChar char="•"/>
            </a:pPr>
            <a:endParaRPr lang="en-US" sz="1800"/>
          </a:p>
        </p:txBody>
      </p:sp>
      <p:sp>
        <p:nvSpPr>
          <p:cNvPr id="27" name="TextBox 26">
            <a:extLst>
              <a:ext uri="{FF2B5EF4-FFF2-40B4-BE49-F238E27FC236}">
                <a16:creationId xmlns:a16="http://schemas.microsoft.com/office/drawing/2014/main" id="{5F39A0B3-F431-4C31-924D-78EA907AEDFE}"/>
              </a:ext>
            </a:extLst>
          </p:cNvPr>
          <p:cNvSpPr txBox="1"/>
          <p:nvPr/>
        </p:nvSpPr>
        <p:spPr>
          <a:xfrm>
            <a:off x="2198040" y="3031074"/>
            <a:ext cx="3288360" cy="1154162"/>
          </a:xfrm>
          <a:prstGeom prst="rect">
            <a:avLst/>
          </a:prstGeom>
        </p:spPr>
        <p:txBody>
          <a:bodyPr wrap="square" lIns="540000" tIns="0" rIns="360000" rtlCol="0" anchor="t" anchorCtr="0">
            <a:spAutoFit/>
          </a:bodyPr>
          <a:lstStyle/>
          <a:p>
            <a:r>
              <a:rPr lang="en-US" sz="1800">
                <a:solidFill>
                  <a:srgbClr val="5792C9"/>
                </a:solidFill>
              </a:rPr>
              <a:t>Prevention and preparedness plan: </a:t>
            </a:r>
          </a:p>
          <a:p>
            <a:r>
              <a:rPr lang="en-US" sz="1800" b="1">
                <a:solidFill>
                  <a:srgbClr val="5792C9"/>
                </a:solidFill>
              </a:rPr>
              <a:t>when the pest is absent</a:t>
            </a:r>
          </a:p>
          <a:p>
            <a:endParaRPr lang="en-US" sz="1800" b="1">
              <a:solidFill>
                <a:srgbClr val="5792C9"/>
              </a:solidFill>
            </a:endParaRPr>
          </a:p>
        </p:txBody>
      </p:sp>
      <p:sp>
        <p:nvSpPr>
          <p:cNvPr id="32" name="TextBox 31">
            <a:extLst>
              <a:ext uri="{FF2B5EF4-FFF2-40B4-BE49-F238E27FC236}">
                <a16:creationId xmlns:a16="http://schemas.microsoft.com/office/drawing/2014/main" id="{8D6AA9AA-3C10-4A42-AED9-59BCEC78059B}"/>
              </a:ext>
            </a:extLst>
          </p:cNvPr>
          <p:cNvSpPr txBox="1"/>
          <p:nvPr/>
        </p:nvSpPr>
        <p:spPr>
          <a:xfrm>
            <a:off x="4842178" y="5475238"/>
            <a:ext cx="7273622" cy="1154162"/>
          </a:xfrm>
          <a:prstGeom prst="rect">
            <a:avLst/>
          </a:prstGeom>
        </p:spPr>
        <p:txBody>
          <a:bodyPr wrap="square" lIns="540000" tIns="0" rIns="360000" rtlCol="0" anchor="t" anchorCtr="0">
            <a:spAutoFit/>
          </a:bodyPr>
          <a:lstStyle/>
          <a:p>
            <a:pPr marL="285750" indent="-285750">
              <a:buFont typeface="Arial" panose="020B0604020202020204" pitchFamily="34" charset="0"/>
              <a:buChar char="•"/>
            </a:pPr>
            <a:r>
              <a:rPr lang="en-US" sz="1800"/>
              <a:t>Delimiting surveys</a:t>
            </a:r>
          </a:p>
          <a:p>
            <a:pPr marL="285750" indent="-285750">
              <a:buFont typeface="Arial" panose="020B0604020202020204" pitchFamily="34" charset="0"/>
              <a:buChar char="•"/>
            </a:pPr>
            <a:r>
              <a:rPr lang="en-US" sz="1800"/>
              <a:t>Phytosanitary measures: control and containment</a:t>
            </a:r>
          </a:p>
          <a:p>
            <a:pPr marL="285750" indent="-285750">
              <a:buFont typeface="Arial" panose="020B0604020202020204" pitchFamily="34" charset="0"/>
              <a:buChar char="•"/>
            </a:pPr>
            <a:r>
              <a:rPr lang="en-US" sz="1800"/>
              <a:t>Communication and sharing information with stakeholders</a:t>
            </a:r>
          </a:p>
          <a:p>
            <a:endParaRPr lang="en-US" sz="1800"/>
          </a:p>
        </p:txBody>
      </p:sp>
      <p:sp>
        <p:nvSpPr>
          <p:cNvPr id="35" name="TextBox 34">
            <a:extLst>
              <a:ext uri="{FF2B5EF4-FFF2-40B4-BE49-F238E27FC236}">
                <a16:creationId xmlns:a16="http://schemas.microsoft.com/office/drawing/2014/main" id="{867E7363-0CF2-415A-8170-3AE4E83A7C67}"/>
              </a:ext>
            </a:extLst>
          </p:cNvPr>
          <p:cNvSpPr txBox="1"/>
          <p:nvPr/>
        </p:nvSpPr>
        <p:spPr>
          <a:xfrm>
            <a:off x="2198040" y="5261654"/>
            <a:ext cx="3288360" cy="1431161"/>
          </a:xfrm>
          <a:prstGeom prst="rect">
            <a:avLst/>
          </a:prstGeom>
        </p:spPr>
        <p:txBody>
          <a:bodyPr wrap="square" lIns="540000" tIns="0" rIns="360000" rtlCol="0" anchor="t" anchorCtr="0">
            <a:spAutoFit/>
          </a:bodyPr>
          <a:lstStyle/>
          <a:p>
            <a:r>
              <a:rPr lang="en-US" sz="1800">
                <a:solidFill>
                  <a:srgbClr val="5792C9"/>
                </a:solidFill>
              </a:rPr>
              <a:t>Response plan:</a:t>
            </a:r>
          </a:p>
          <a:p>
            <a:r>
              <a:rPr lang="en-US" sz="1800" b="1">
                <a:solidFill>
                  <a:srgbClr val="5792C9"/>
                </a:solidFill>
              </a:rPr>
              <a:t>when the pest is officially detected and confirmed </a:t>
            </a:r>
          </a:p>
          <a:p>
            <a:endParaRPr lang="en-US" sz="1800" b="1">
              <a:solidFill>
                <a:srgbClr val="5792C9"/>
              </a:solidFill>
            </a:endParaRPr>
          </a:p>
        </p:txBody>
      </p:sp>
    </p:spTree>
    <p:extLst>
      <p:ext uri="{BB962C8B-B14F-4D97-AF65-F5344CB8AC3E}">
        <p14:creationId xmlns:p14="http://schemas.microsoft.com/office/powerpoint/2010/main" val="3824148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28C4A56B-7941-4E80-BFF3-3660610100A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8098" t="33102" r="13152" b="14553"/>
          <a:stretch/>
        </p:blipFill>
        <p:spPr bwMode="auto">
          <a:xfrm>
            <a:off x="0" y="1993041"/>
            <a:ext cx="3792619" cy="133882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F8A079D-71DF-49E2-8973-894C4798305E}"/>
              </a:ext>
            </a:extLst>
          </p:cNvPr>
          <p:cNvSpPr txBox="1"/>
          <p:nvPr/>
        </p:nvSpPr>
        <p:spPr>
          <a:xfrm>
            <a:off x="-76200" y="3901398"/>
            <a:ext cx="4411467" cy="1338828"/>
          </a:xfrm>
          <a:prstGeom prst="rect">
            <a:avLst/>
          </a:prstGeom>
          <a:noFill/>
        </p:spPr>
        <p:txBody>
          <a:bodyPr wrap="square" lIns="540000" tIns="0" rIns="360000" rtlCol="0" anchor="t" anchorCtr="0">
            <a:spAutoFit/>
          </a:bodyPr>
          <a:lstStyle/>
          <a:p>
            <a:endParaRPr lang="en-US" sz="1400">
              <a:solidFill>
                <a:schemeClr val="bg1">
                  <a:lumMod val="50000"/>
                </a:schemeClr>
              </a:solidFill>
              <a:effectLst/>
              <a:ea typeface="Times New Roman" panose="02020603050405020304" pitchFamily="18" charset="0"/>
            </a:endParaRPr>
          </a:p>
          <a:p>
            <a:pPr marL="285750" indent="-285750">
              <a:buFont typeface="Arial" panose="020B0604020202020204" pitchFamily="34" charset="0"/>
              <a:buChar char="•"/>
            </a:pPr>
            <a:r>
              <a:rPr lang="en-US" sz="1400">
                <a:solidFill>
                  <a:schemeClr val="bg1">
                    <a:lumMod val="50000"/>
                  </a:schemeClr>
                </a:solidFill>
                <a:effectLst/>
                <a:ea typeface="Times New Roman" panose="02020603050405020304" pitchFamily="18" charset="0"/>
              </a:rPr>
              <a:t>Q&amp;A document, </a:t>
            </a:r>
          </a:p>
          <a:p>
            <a:pPr marL="285750" indent="-285750">
              <a:buFont typeface="Arial" panose="020B0604020202020204" pitchFamily="34" charset="0"/>
              <a:buChar char="•"/>
            </a:pPr>
            <a:r>
              <a:rPr lang="en-US" sz="1400">
                <a:solidFill>
                  <a:schemeClr val="bg1">
                    <a:lumMod val="50000"/>
                  </a:schemeClr>
                </a:solidFill>
                <a:ea typeface="Times New Roman" panose="02020603050405020304" pitchFamily="18" charset="0"/>
              </a:rPr>
              <a:t>R</a:t>
            </a:r>
            <a:r>
              <a:rPr lang="en-US" sz="1400">
                <a:solidFill>
                  <a:schemeClr val="bg1">
                    <a:lumMod val="50000"/>
                  </a:schemeClr>
                </a:solidFill>
                <a:effectLst/>
                <a:ea typeface="Times New Roman" panose="02020603050405020304" pitchFamily="18" charset="0"/>
              </a:rPr>
              <a:t>ecord</a:t>
            </a:r>
          </a:p>
          <a:p>
            <a:pPr marL="285750" indent="-285750">
              <a:buFont typeface="Arial" panose="020B0604020202020204" pitchFamily="34" charset="0"/>
              <a:buChar char="•"/>
            </a:pPr>
            <a:r>
              <a:rPr lang="en-US" sz="1400">
                <a:solidFill>
                  <a:schemeClr val="bg1">
                    <a:lumMod val="50000"/>
                  </a:schemeClr>
                </a:solidFill>
                <a:effectLst/>
                <a:ea typeface="Times New Roman" panose="02020603050405020304" pitchFamily="18" charset="0"/>
              </a:rPr>
              <a:t>Presentations</a:t>
            </a:r>
          </a:p>
          <a:p>
            <a:r>
              <a:rPr lang="en-US" sz="1400">
                <a:solidFill>
                  <a:schemeClr val="bg1">
                    <a:lumMod val="50000"/>
                  </a:schemeClr>
                </a:solidFill>
                <a:effectLst/>
                <a:ea typeface="Times New Roman" panose="02020603050405020304" pitchFamily="18" charset="0"/>
              </a:rPr>
              <a:t>Available on the webinar page!</a:t>
            </a:r>
          </a:p>
          <a:p>
            <a:endParaRPr lang="en-US" sz="1400">
              <a:solidFill>
                <a:schemeClr val="bg1">
                  <a:lumMod val="50000"/>
                </a:schemeClr>
              </a:solidFill>
            </a:endParaRPr>
          </a:p>
        </p:txBody>
      </p:sp>
      <p:sp>
        <p:nvSpPr>
          <p:cNvPr id="8" name="Title 2">
            <a:extLst>
              <a:ext uri="{FF2B5EF4-FFF2-40B4-BE49-F238E27FC236}">
                <a16:creationId xmlns:a16="http://schemas.microsoft.com/office/drawing/2014/main" id="{3388814C-D927-4421-89B9-467C051E8DEA}"/>
              </a:ext>
            </a:extLst>
          </p:cNvPr>
          <p:cNvSpPr>
            <a:spLocks noGrp="1"/>
          </p:cNvSpPr>
          <p:nvPr>
            <p:ph type="title"/>
          </p:nvPr>
        </p:nvSpPr>
        <p:spPr>
          <a:xfrm>
            <a:off x="-457200" y="1500803"/>
            <a:ext cx="7315200" cy="469040"/>
          </a:xfrm>
        </p:spPr>
        <p:txBody>
          <a:bodyPr/>
          <a:lstStyle/>
          <a:p>
            <a:r>
              <a:rPr lang="en-US">
                <a:solidFill>
                  <a:srgbClr val="00825F"/>
                </a:solidFill>
                <a:ea typeface="Roboto Slab"/>
                <a:cs typeface="Roboto Slab"/>
              </a:rPr>
              <a:t>Workshop Series on Fusarium TR4</a:t>
            </a:r>
            <a:br>
              <a:rPr lang="en-US">
                <a:solidFill>
                  <a:srgbClr val="00825F"/>
                </a:solidFill>
                <a:cs typeface="Calibri"/>
              </a:rPr>
            </a:br>
            <a:br>
              <a:rPr lang="en-US">
                <a:effectLst/>
                <a:ea typeface="Calibri" panose="020F0502020204030204" pitchFamily="34" charset="0"/>
                <a:cs typeface="Arial" panose="020B0604020202020204" pitchFamily="34" charset="0"/>
              </a:rPr>
            </a:br>
            <a:endParaRPr lang="en-US"/>
          </a:p>
        </p:txBody>
      </p:sp>
      <p:sp>
        <p:nvSpPr>
          <p:cNvPr id="11" name="Subtitle 1">
            <a:extLst>
              <a:ext uri="{FF2B5EF4-FFF2-40B4-BE49-F238E27FC236}">
                <a16:creationId xmlns:a16="http://schemas.microsoft.com/office/drawing/2014/main" id="{CAE748FB-985B-48E0-9118-818F01F15889}"/>
              </a:ext>
            </a:extLst>
          </p:cNvPr>
          <p:cNvSpPr txBox="1">
            <a:spLocks/>
          </p:cNvSpPr>
          <p:nvPr/>
        </p:nvSpPr>
        <p:spPr>
          <a:xfrm>
            <a:off x="3657600" y="1423903"/>
            <a:ext cx="8534399" cy="1295401"/>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ct val="100000"/>
              </a:lnSpc>
              <a:spcBef>
                <a:spcPts val="0"/>
              </a:spcBef>
            </a:pPr>
            <a:r>
              <a:rPr lang="en-US" sz="1800" b="1">
                <a:solidFill>
                  <a:srgbClr val="5792C9"/>
                </a:solidFill>
                <a:ea typeface="Times New Roman" panose="02020603050405020304" pitchFamily="18" charset="0"/>
              </a:rPr>
              <a:t>Session One -</a:t>
            </a:r>
            <a:r>
              <a:rPr lang="en-US" sz="1800" b="1">
                <a:solidFill>
                  <a:srgbClr val="5792C9"/>
                </a:solidFill>
              </a:rPr>
              <a:t> Diagnostic of Fusarium TR4 in bananas</a:t>
            </a:r>
          </a:p>
          <a:p>
            <a:pPr>
              <a:lnSpc>
                <a:spcPct val="100000"/>
              </a:lnSpc>
              <a:spcBef>
                <a:spcPts val="0"/>
              </a:spcBef>
            </a:pPr>
            <a:r>
              <a:rPr lang="en-US" sz="1600">
                <a:ea typeface="Times New Roman" panose="02020603050405020304" pitchFamily="18" charset="0"/>
              </a:rPr>
              <a:t>(Completed) (24 March 2022)</a:t>
            </a:r>
          </a:p>
          <a:p>
            <a:pPr>
              <a:lnSpc>
                <a:spcPct val="100000"/>
              </a:lnSpc>
              <a:spcBef>
                <a:spcPts val="0"/>
              </a:spcBef>
            </a:pPr>
            <a:r>
              <a:rPr lang="en-US" sz="1600">
                <a:ea typeface="Times New Roman" panose="02020603050405020304" pitchFamily="18" charset="0"/>
              </a:rPr>
              <a:t>Communicate and disseminate information on the critical aspects to consider when conducting a lab diagnosis, recognition of suspect plants in the field</a:t>
            </a:r>
          </a:p>
          <a:p>
            <a:pPr>
              <a:lnSpc>
                <a:spcPct val="100000"/>
              </a:lnSpc>
              <a:spcBef>
                <a:spcPts val="0"/>
              </a:spcBef>
            </a:pPr>
            <a:r>
              <a:rPr lang="en-US" sz="1200">
                <a:solidFill>
                  <a:schemeClr val="bg1">
                    <a:lumMod val="50000"/>
                  </a:schemeClr>
                </a:solidFill>
                <a:ea typeface="Times New Roman" panose="02020603050405020304" pitchFamily="18" charset="0"/>
              </a:rPr>
              <a:t>(</a:t>
            </a:r>
            <a:r>
              <a:rPr lang="en-US" sz="1200">
                <a:solidFill>
                  <a:schemeClr val="bg1">
                    <a:lumMod val="50000"/>
                  </a:schemeClr>
                </a:solidFill>
              </a:rPr>
              <a:t>300 participants from 120 countries, from Africa, Asia, the Pacific, Latin America, and the Near East and North Africa.)</a:t>
            </a:r>
            <a:endParaRPr lang="en-US" sz="1200">
              <a:solidFill>
                <a:schemeClr val="bg1">
                  <a:lumMod val="50000"/>
                </a:schemeClr>
              </a:solidFill>
              <a:ea typeface="Times New Roman" panose="02020603050405020304" pitchFamily="18" charset="0"/>
            </a:endParaRPr>
          </a:p>
        </p:txBody>
      </p:sp>
      <p:sp>
        <p:nvSpPr>
          <p:cNvPr id="12" name="TextBox 11">
            <a:extLst>
              <a:ext uri="{FF2B5EF4-FFF2-40B4-BE49-F238E27FC236}">
                <a16:creationId xmlns:a16="http://schemas.microsoft.com/office/drawing/2014/main" id="{D47B374F-4D05-4C83-BF3B-CC5F69A3A61B}"/>
              </a:ext>
            </a:extLst>
          </p:cNvPr>
          <p:cNvSpPr txBox="1"/>
          <p:nvPr/>
        </p:nvSpPr>
        <p:spPr>
          <a:xfrm>
            <a:off x="3654742" y="3027285"/>
            <a:ext cx="8537257" cy="1492716"/>
          </a:xfrm>
          <a:prstGeom prst="rect">
            <a:avLst/>
          </a:prstGeom>
        </p:spPr>
        <p:txBody>
          <a:bodyPr wrap="square" lIns="540000" tIns="0" rIns="360000" rtlCol="0" anchor="t" anchorCtr="0">
            <a:spAutoFit/>
          </a:bodyPr>
          <a:lstStyle/>
          <a:p>
            <a:r>
              <a:rPr lang="en-US" sz="1800" b="1">
                <a:solidFill>
                  <a:srgbClr val="5792C9"/>
                </a:solidFill>
                <a:ea typeface="SimSun"/>
              </a:rPr>
              <a:t>Session</a:t>
            </a:r>
            <a:r>
              <a:rPr lang="en-US" sz="1800" b="1">
                <a:solidFill>
                  <a:srgbClr val="5792C9"/>
                </a:solidFill>
                <a:effectLst/>
                <a:ea typeface="SimSun"/>
              </a:rPr>
              <a:t> Tw</a:t>
            </a:r>
            <a:r>
              <a:rPr lang="en-US" sz="1800" b="1">
                <a:solidFill>
                  <a:srgbClr val="5792C9"/>
                </a:solidFill>
                <a:ea typeface="SimSun"/>
              </a:rPr>
              <a:t>o </a:t>
            </a:r>
            <a:r>
              <a:rPr lang="en-US" sz="1800" b="1">
                <a:solidFill>
                  <a:srgbClr val="5792C9"/>
                </a:solidFill>
              </a:rPr>
              <a:t>- Surveillance and early warning of Fusarium TR4 in bananas  </a:t>
            </a:r>
            <a:endParaRPr lang="en-US" sz="1800" b="1">
              <a:solidFill>
                <a:srgbClr val="5792C9"/>
              </a:solidFill>
              <a:ea typeface="SimSun"/>
            </a:endParaRPr>
          </a:p>
          <a:p>
            <a:r>
              <a:rPr lang="en-US" sz="1600">
                <a:ea typeface="Times New Roman" panose="02020603050405020304" pitchFamily="18" charset="0"/>
              </a:rPr>
              <a:t>(Completed) </a:t>
            </a:r>
            <a:r>
              <a:rPr lang="en-US" sz="1600">
                <a:ea typeface="SimSun"/>
              </a:rPr>
              <a:t>(19</a:t>
            </a:r>
            <a:r>
              <a:rPr lang="en-US" sz="1600" baseline="30000">
                <a:ea typeface="SimSun"/>
              </a:rPr>
              <a:t>th</a:t>
            </a:r>
            <a:r>
              <a:rPr lang="en-US" sz="1600">
                <a:ea typeface="SimSun"/>
              </a:rPr>
              <a:t> April 2022)</a:t>
            </a:r>
          </a:p>
          <a:p>
            <a:r>
              <a:rPr lang="en-US" sz="1600">
                <a:ea typeface="SimSun"/>
                <a:cs typeface="Calibri"/>
              </a:rPr>
              <a:t>Explanation of the overview surveillance process, information to consider to perform detection and delimitation surveys, and remote sensing applied for plant health. </a:t>
            </a:r>
          </a:p>
          <a:p>
            <a:r>
              <a:rPr lang="en-US" sz="1200">
                <a:solidFill>
                  <a:schemeClr val="bg1">
                    <a:lumMod val="50000"/>
                  </a:schemeClr>
                </a:solidFill>
                <a:ea typeface="Times New Roman" panose="02020603050405020304" pitchFamily="18" charset="0"/>
              </a:rPr>
              <a:t>(</a:t>
            </a:r>
            <a:r>
              <a:rPr lang="en-US" sz="1200">
                <a:solidFill>
                  <a:schemeClr val="bg1">
                    <a:lumMod val="50000"/>
                  </a:schemeClr>
                </a:solidFill>
              </a:rPr>
              <a:t>135 participants from 120 countries, from Africa, Asia, the Pacific, Latin America, and the Near East and North Africa.)</a:t>
            </a:r>
          </a:p>
          <a:p>
            <a:endParaRPr lang="en-US" sz="1600" i="1" u="sng">
              <a:ea typeface="SimSun"/>
              <a:cs typeface="Calibri"/>
            </a:endParaRPr>
          </a:p>
        </p:txBody>
      </p:sp>
      <p:sp>
        <p:nvSpPr>
          <p:cNvPr id="14" name="Subtitle 1">
            <a:extLst>
              <a:ext uri="{FF2B5EF4-FFF2-40B4-BE49-F238E27FC236}">
                <a16:creationId xmlns:a16="http://schemas.microsoft.com/office/drawing/2014/main" id="{62C9A4A5-5496-4E83-86BF-8F92BD5B3F6B}"/>
              </a:ext>
            </a:extLst>
          </p:cNvPr>
          <p:cNvSpPr>
            <a:spLocks noGrp="1"/>
          </p:cNvSpPr>
          <p:nvPr>
            <p:ph type="subTitle" idx="1"/>
          </p:nvPr>
        </p:nvSpPr>
        <p:spPr>
          <a:xfrm>
            <a:off x="3654743" y="4604698"/>
            <a:ext cx="8537256" cy="1504997"/>
          </a:xfrm>
        </p:spPr>
        <p:txBody>
          <a:bodyPr lIns="540000" tIns="0" rIns="360000" bIns="45720" anchor="t" anchorCtr="0"/>
          <a:lstStyle/>
          <a:p>
            <a:pPr>
              <a:lnSpc>
                <a:spcPct val="100000"/>
              </a:lnSpc>
              <a:spcBef>
                <a:spcPts val="0"/>
              </a:spcBef>
            </a:pPr>
            <a:r>
              <a:rPr lang="en-US" sz="1800" b="1">
                <a:solidFill>
                  <a:srgbClr val="5792C9"/>
                </a:solidFill>
                <a:ea typeface="SimSun"/>
              </a:rPr>
              <a:t>Session </a:t>
            </a:r>
            <a:r>
              <a:rPr lang="en-US" sz="1800" b="1">
                <a:solidFill>
                  <a:srgbClr val="5792C9"/>
                </a:solidFill>
                <a:effectLst/>
                <a:ea typeface="SimSun"/>
              </a:rPr>
              <a:t>Three - </a:t>
            </a:r>
            <a:r>
              <a:rPr lang="en-US" sz="1800" b="1">
                <a:solidFill>
                  <a:srgbClr val="5792C9"/>
                </a:solidFill>
              </a:rPr>
              <a:t>Session 3: Inspection and simulation exercises</a:t>
            </a:r>
          </a:p>
          <a:p>
            <a:pPr>
              <a:lnSpc>
                <a:spcPct val="100000"/>
              </a:lnSpc>
              <a:spcBef>
                <a:spcPts val="0"/>
              </a:spcBef>
            </a:pPr>
            <a:r>
              <a:rPr lang="en-US" sz="1600">
                <a:ea typeface="Times New Roman" panose="02020603050405020304" pitchFamily="18" charset="0"/>
              </a:rPr>
              <a:t>(Completed)</a:t>
            </a:r>
            <a:r>
              <a:rPr lang="en-US" sz="1600">
                <a:solidFill>
                  <a:srgbClr val="00825F"/>
                </a:solidFill>
              </a:rPr>
              <a:t> </a:t>
            </a:r>
            <a:r>
              <a:rPr lang="en-US" sz="1600">
                <a:effectLst/>
                <a:ea typeface="SimSun"/>
              </a:rPr>
              <a:t>(10</a:t>
            </a:r>
            <a:r>
              <a:rPr lang="en-US" sz="1600" baseline="30000">
                <a:effectLst/>
                <a:ea typeface="SimSun"/>
              </a:rPr>
              <a:t>th</a:t>
            </a:r>
            <a:r>
              <a:rPr lang="en-US" sz="1600">
                <a:effectLst/>
                <a:ea typeface="SimSun"/>
              </a:rPr>
              <a:t> May 2022)</a:t>
            </a:r>
            <a:endParaRPr lang="en-US" sz="1600">
              <a:ea typeface="SimSun"/>
              <a:cs typeface="Calibri"/>
            </a:endParaRPr>
          </a:p>
          <a:p>
            <a:pPr lvl="0">
              <a:lnSpc>
                <a:spcPct val="100000"/>
              </a:lnSpc>
              <a:spcBef>
                <a:spcPts val="0"/>
              </a:spcBef>
              <a:spcAft>
                <a:spcPts val="0"/>
              </a:spcAft>
            </a:pPr>
            <a:r>
              <a:rPr lang="en-US" sz="1600" i="0">
                <a:solidFill>
                  <a:srgbClr val="1B1E24"/>
                </a:solidFill>
                <a:effectLst/>
              </a:rPr>
              <a:t>Pathways and commodities of significant concern, simulation exercises as an approach to be prepared for Fusarium TR4 outbreaks </a:t>
            </a:r>
          </a:p>
          <a:p>
            <a:pPr lvl="0">
              <a:lnSpc>
                <a:spcPct val="100000"/>
              </a:lnSpc>
              <a:spcBef>
                <a:spcPts val="0"/>
              </a:spcBef>
              <a:spcAft>
                <a:spcPts val="0"/>
              </a:spcAft>
            </a:pPr>
            <a:r>
              <a:rPr lang="en-US" sz="1200">
                <a:solidFill>
                  <a:schemeClr val="bg1">
                    <a:lumMod val="50000"/>
                  </a:schemeClr>
                </a:solidFill>
                <a:ea typeface="Times New Roman" panose="02020603050405020304" pitchFamily="18" charset="0"/>
              </a:rPr>
              <a:t>(</a:t>
            </a:r>
            <a:r>
              <a:rPr lang="en-US" sz="1200">
                <a:solidFill>
                  <a:schemeClr val="bg1">
                    <a:lumMod val="50000"/>
                  </a:schemeClr>
                </a:solidFill>
              </a:rPr>
              <a:t>130 participants from 120 countries, from Africa, Asia, the Pacific, Latin America, and the Near East and North Africa.)</a:t>
            </a:r>
          </a:p>
        </p:txBody>
      </p:sp>
      <p:sp>
        <p:nvSpPr>
          <p:cNvPr id="15" name="TextBox 14">
            <a:extLst>
              <a:ext uri="{FF2B5EF4-FFF2-40B4-BE49-F238E27FC236}">
                <a16:creationId xmlns:a16="http://schemas.microsoft.com/office/drawing/2014/main" id="{46ADEA76-F9A5-4418-B6EA-984E83DC4A23}"/>
              </a:ext>
            </a:extLst>
          </p:cNvPr>
          <p:cNvSpPr txBox="1"/>
          <p:nvPr/>
        </p:nvSpPr>
        <p:spPr>
          <a:xfrm>
            <a:off x="-18273" y="6143581"/>
            <a:ext cx="12105685" cy="261610"/>
          </a:xfrm>
          <a:prstGeom prst="rect">
            <a:avLst/>
          </a:prstGeom>
        </p:spPr>
        <p:txBody>
          <a:bodyPr wrap="square" lIns="540000" tIns="0" rIns="360000" rtlCol="0" anchor="t" anchorCtr="0">
            <a:spAutoFit/>
          </a:bodyPr>
          <a:lstStyle/>
          <a:p>
            <a:r>
              <a:rPr lang="en-US" sz="1400">
                <a:hlinkClick r:id="rId3"/>
              </a:rPr>
              <a:t>https://www.ippc.int/es/news/workshops-events/webinars/workshop-series-fusarium-tr4-diagnostic-surveillance-inspection-and-simulation-exercise/</a:t>
            </a:r>
            <a:r>
              <a:rPr lang="en-US" sz="1400"/>
              <a:t> </a:t>
            </a:r>
          </a:p>
        </p:txBody>
      </p:sp>
    </p:spTree>
    <p:extLst>
      <p:ext uri="{BB962C8B-B14F-4D97-AF65-F5344CB8AC3E}">
        <p14:creationId xmlns:p14="http://schemas.microsoft.com/office/powerpoint/2010/main" val="2068885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6EAFCE7-6214-4CE1-A70B-1879122E4D24}"/>
              </a:ext>
            </a:extLst>
          </p:cNvPr>
          <p:cNvSpPr>
            <a:spLocks noGrp="1"/>
          </p:cNvSpPr>
          <p:nvPr>
            <p:ph type="title"/>
          </p:nvPr>
        </p:nvSpPr>
        <p:spPr>
          <a:xfrm>
            <a:off x="0" y="1140774"/>
            <a:ext cx="6705600" cy="281626"/>
          </a:xfrm>
        </p:spPr>
        <p:txBody>
          <a:bodyPr/>
          <a:lstStyle/>
          <a:p>
            <a:r>
              <a:rPr lang="en-US" dirty="0"/>
              <a:t>Assessment of countries' capacities in response to Fusarium TR4</a:t>
            </a:r>
          </a:p>
        </p:txBody>
      </p:sp>
      <p:sp>
        <p:nvSpPr>
          <p:cNvPr id="9" name="TextBox 8">
            <a:extLst>
              <a:ext uri="{FF2B5EF4-FFF2-40B4-BE49-F238E27FC236}">
                <a16:creationId xmlns:a16="http://schemas.microsoft.com/office/drawing/2014/main" id="{10C4C3E8-6C03-498B-9401-2D2D412CB99B}"/>
              </a:ext>
            </a:extLst>
          </p:cNvPr>
          <p:cNvSpPr txBox="1"/>
          <p:nvPr/>
        </p:nvSpPr>
        <p:spPr>
          <a:xfrm>
            <a:off x="-99291" y="2171113"/>
            <a:ext cx="3754369" cy="1708160"/>
          </a:xfrm>
          <a:prstGeom prst="rect">
            <a:avLst/>
          </a:prstGeom>
        </p:spPr>
        <p:txBody>
          <a:bodyPr wrap="square" lIns="540000" tIns="0" rIns="360000" rtlCol="0" anchor="t" anchorCtr="0">
            <a:spAutoFit/>
          </a:bodyPr>
          <a:lstStyle/>
          <a:p>
            <a:pPr marL="285750" indent="-285750">
              <a:buFont typeface="Arial" panose="020B0604020202020204" pitchFamily="34" charset="0"/>
              <a:buChar char="•"/>
            </a:pPr>
            <a:r>
              <a:rPr lang="en-US" sz="1800" dirty="0"/>
              <a:t>The output of the questionnaire developed by the IC Team on </a:t>
            </a:r>
            <a:r>
              <a:rPr lang="en-US" sz="1800" i="1" dirty="0"/>
              <a:t>Fusarium </a:t>
            </a:r>
            <a:r>
              <a:rPr lang="en-US" sz="1800" dirty="0"/>
              <a:t>TR4</a:t>
            </a:r>
          </a:p>
          <a:p>
            <a:pPr marL="285750" indent="-285750">
              <a:buFont typeface="Arial" panose="020B0604020202020204" pitchFamily="34" charset="0"/>
              <a:buChar char="•"/>
            </a:pPr>
            <a:r>
              <a:rPr lang="en-US" sz="1800" dirty="0"/>
              <a:t>Respondent countries = 20</a:t>
            </a:r>
          </a:p>
          <a:p>
            <a:pPr marL="285750" indent="-285750">
              <a:buFont typeface="Arial" panose="020B0604020202020204" pitchFamily="34" charset="0"/>
              <a:buChar char="•"/>
            </a:pPr>
            <a:endParaRPr lang="en-US" sz="1800" dirty="0"/>
          </a:p>
        </p:txBody>
      </p:sp>
      <p:pic>
        <p:nvPicPr>
          <p:cNvPr id="19" name="Picture 18">
            <a:extLst>
              <a:ext uri="{FF2B5EF4-FFF2-40B4-BE49-F238E27FC236}">
                <a16:creationId xmlns:a16="http://schemas.microsoft.com/office/drawing/2014/main" id="{9B82E40D-2F51-4603-B460-5BAD82E0ADA1}"/>
              </a:ext>
            </a:extLst>
          </p:cNvPr>
          <p:cNvPicPr>
            <a:picLocks noChangeAspect="1"/>
          </p:cNvPicPr>
          <p:nvPr/>
        </p:nvPicPr>
        <p:blipFill>
          <a:blip r:embed="rId3"/>
          <a:stretch>
            <a:fillRect/>
          </a:stretch>
        </p:blipFill>
        <p:spPr>
          <a:xfrm>
            <a:off x="5139291" y="1712720"/>
            <a:ext cx="6799592" cy="4568007"/>
          </a:xfrm>
          <a:prstGeom prst="roundRect">
            <a:avLst>
              <a:gd name="adj" fmla="val 8594"/>
            </a:avLst>
          </a:prstGeom>
          <a:solidFill>
            <a:srgbClr val="FFFFFF">
              <a:shade val="85000"/>
            </a:srgbClr>
          </a:solidFill>
          <a:ln>
            <a:solidFill>
              <a:srgbClr val="5792C9"/>
            </a:solidFill>
          </a:ln>
          <a:effectLst/>
        </p:spPr>
      </p:pic>
      <p:sp>
        <p:nvSpPr>
          <p:cNvPr id="2" name="Rectangle: Rounded Corners 1">
            <a:extLst>
              <a:ext uri="{FF2B5EF4-FFF2-40B4-BE49-F238E27FC236}">
                <a16:creationId xmlns:a16="http://schemas.microsoft.com/office/drawing/2014/main" id="{3BF6A787-97A1-4DB9-9520-DBCE39EB1D0B}"/>
              </a:ext>
            </a:extLst>
          </p:cNvPr>
          <p:cNvSpPr/>
          <p:nvPr/>
        </p:nvSpPr>
        <p:spPr>
          <a:xfrm>
            <a:off x="397164" y="3879273"/>
            <a:ext cx="4461163" cy="2401454"/>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r>
              <a:rPr lang="en-US" sz="1800" dirty="0">
                <a:solidFill>
                  <a:srgbClr val="1B1E24"/>
                </a:solidFill>
                <a:effectLst/>
                <a:latin typeface="Calibri" panose="020F0502020204030204" pitchFamily="34" charset="0"/>
                <a:ea typeface="Calibri" panose="020F0502020204030204" pitchFamily="34" charset="0"/>
              </a:rPr>
              <a:t>The outputs from the questionnaire will guide the IC Team on Fusarium TR4 to identify the countries’ priorities and gaps in their response and allow develop and offer of concrete solutions to NPPOs. </a:t>
            </a:r>
            <a:endParaRPr lang="en-US"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518673722"/>
      </p:ext>
    </p:extLst>
  </p:cSld>
  <p:clrMapOvr>
    <a:masterClrMapping/>
  </p:clrMapOvr>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err="1"/>
              <a:t>Thank</a:t>
            </a:r>
            <a:r>
              <a:rPr lang="it-IT"/>
              <a:t> </a:t>
            </a:r>
            <a:r>
              <a:rPr lang="it-IT" err="1"/>
              <a:t>you</a:t>
            </a:r>
            <a:endParaRPr lang="it-IT"/>
          </a:p>
        </p:txBody>
      </p:sp>
      <p:sp>
        <p:nvSpPr>
          <p:cNvPr id="3" name="Rectangle 2">
            <a:extLst>
              <a:ext uri="{FF2B5EF4-FFF2-40B4-BE49-F238E27FC236}">
                <a16:creationId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a:solidFill>
                  <a:schemeClr val="bg1"/>
                </a:solidFill>
                <a:ea typeface="Arial Unicode MS" panose="020B0604020202020204" pitchFamily="34" charset="-128"/>
                <a:cs typeface="Arial" panose="020B0604020202020204" pitchFamily="34" charset="0"/>
              </a:rPr>
              <a:t>IPPC </a:t>
            </a:r>
            <a:r>
              <a:rPr lang="fr-FR" altLang="en-US" sz="1600" b="1" err="1">
                <a:solidFill>
                  <a:schemeClr val="bg1"/>
                </a:solidFill>
                <a:ea typeface="Arial Unicode MS" panose="020B0604020202020204" pitchFamily="34" charset="-128"/>
                <a:cs typeface="Arial" panose="020B0604020202020204" pitchFamily="34" charset="0"/>
              </a:rPr>
              <a:t>Secretariat</a:t>
            </a:r>
            <a:br>
              <a:rPr lang="fr-FR" altLang="en-US" sz="1600" b="1">
                <a:solidFill>
                  <a:schemeClr val="bg1"/>
                </a:solidFill>
                <a:ea typeface="Arial Unicode MS" panose="020B0604020202020204" pitchFamily="34" charset="-128"/>
                <a:cs typeface="Arial" panose="020B0604020202020204" pitchFamily="34" charset="0"/>
              </a:rPr>
            </a:br>
            <a:br>
              <a:rPr lang="fr-FR" altLang="en-US" sz="1600" b="1">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Food and Agriculture </a:t>
            </a:r>
            <a:r>
              <a:rPr lang="fr-FR" altLang="en-US" sz="1600" err="1">
                <a:solidFill>
                  <a:schemeClr val="bg1"/>
                </a:solidFill>
                <a:ea typeface="Arial Unicode MS" panose="020B0604020202020204" pitchFamily="34" charset="-128"/>
                <a:cs typeface="Arial" panose="020B0604020202020204" pitchFamily="34" charset="0"/>
              </a:rPr>
              <a:t>Organization</a:t>
            </a:r>
            <a:r>
              <a:rPr lang="fr-FR" altLang="en-US" sz="1600">
                <a:solidFill>
                  <a:schemeClr val="bg1"/>
                </a:solidFill>
                <a:ea typeface="Arial Unicode MS" panose="020B0604020202020204" pitchFamily="34" charset="-128"/>
                <a:cs typeface="Arial" panose="020B0604020202020204" pitchFamily="34" charset="0"/>
              </a:rPr>
              <a:t>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a:solidFill>
                  <a:srgbClr val="FFFF00"/>
                </a:solidFill>
                <a:ea typeface="Arial Unicode MS" panose="020B0604020202020204" pitchFamily="34" charset="-128"/>
                <a:cs typeface="Arial" panose="020B0604020202020204" pitchFamily="34" charset="0"/>
              </a:rPr>
              <a:t> | </a:t>
            </a:r>
            <a:r>
              <a:rPr lang="fr-FR" altLang="en-US" sz="160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a:solidFill>
                  <a:schemeClr val="bg1"/>
                </a:solidFill>
              </a:rPr>
            </a:br>
            <a:endParaRPr lang="en-IT">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036E7592-68F3-43D4-B480-D9B8926A15C0}"/>
              </a:ext>
            </a:extLst>
          </p:cNvPr>
          <p:cNvPicPr>
            <a:picLocks noChangeAspect="1"/>
          </p:cNvPicPr>
          <p:nvPr/>
        </p:nvPicPr>
        <p:blipFill rotWithShape="1">
          <a:blip r:embed="rId3">
            <a:extLst>
              <a:ext uri="{28A0092B-C50C-407E-A947-70E740481C1C}">
                <a14:useLocalDpi xmlns:a14="http://schemas.microsoft.com/office/drawing/2010/main" val="0"/>
              </a:ext>
            </a:extLst>
          </a:blip>
          <a:srcRect t="50000" b="1111"/>
          <a:stretch/>
        </p:blipFill>
        <p:spPr>
          <a:xfrm>
            <a:off x="19050" y="1268364"/>
            <a:ext cx="12192000" cy="3352800"/>
          </a:xfrm>
          <a:prstGeom prst="rect">
            <a:avLst/>
          </a:prstGeom>
        </p:spPr>
      </p:pic>
      <p:sp>
        <p:nvSpPr>
          <p:cNvPr id="11" name="Rectangle: Rounded Corners 10">
            <a:extLst>
              <a:ext uri="{FF2B5EF4-FFF2-40B4-BE49-F238E27FC236}">
                <a16:creationId xmlns:a16="http://schemas.microsoft.com/office/drawing/2014/main" id="{373CB4A3-E479-4573-B0E6-368A51D05F04}"/>
              </a:ext>
            </a:extLst>
          </p:cNvPr>
          <p:cNvSpPr/>
          <p:nvPr/>
        </p:nvSpPr>
        <p:spPr>
          <a:xfrm>
            <a:off x="609600" y="1828800"/>
            <a:ext cx="2362200" cy="838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762000" y="2113780"/>
            <a:ext cx="1905000" cy="268239"/>
          </a:xfrm>
        </p:spPr>
        <p:txBody>
          <a:bodyPr/>
          <a:lstStyle/>
          <a:p>
            <a:r>
              <a:rPr lang="en-US"/>
              <a:t>Outline </a:t>
            </a:r>
            <a:endParaRPr lang="en-IT"/>
          </a:p>
        </p:txBody>
      </p:sp>
      <p:sp>
        <p:nvSpPr>
          <p:cNvPr id="10" name="TextBox 9">
            <a:extLst>
              <a:ext uri="{FF2B5EF4-FFF2-40B4-BE49-F238E27FC236}">
                <a16:creationId xmlns:a16="http://schemas.microsoft.com/office/drawing/2014/main" id="{5D1C91E9-3D6A-4013-9B62-B62685D0F279}"/>
              </a:ext>
            </a:extLst>
          </p:cNvPr>
          <p:cNvSpPr txBox="1"/>
          <p:nvPr/>
        </p:nvSpPr>
        <p:spPr>
          <a:xfrm>
            <a:off x="130368" y="3719893"/>
            <a:ext cx="11969363" cy="3585597"/>
          </a:xfrm>
          <a:prstGeom prst="rect">
            <a:avLst/>
          </a:prstGeom>
        </p:spPr>
        <p:txBody>
          <a:bodyPr wrap="square" lIns="540000" tIns="0" rIns="360000" bIns="45720" numCol="2" rtlCol="0" anchor="t" anchorCtr="0">
            <a:spAutoFit/>
          </a:bodyPr>
          <a:lstStyle/>
          <a:p>
            <a:pPr marL="457200" indent="-457200">
              <a:buFont typeface="+mj-lt"/>
              <a:buAutoNum type="arabicPeriod"/>
            </a:pPr>
            <a:r>
              <a:rPr lang="en-US" sz="2000" b="1" dirty="0"/>
              <a:t>Background</a:t>
            </a:r>
          </a:p>
          <a:p>
            <a:pPr marL="457200" indent="-457200">
              <a:buFont typeface="+mj-lt"/>
              <a:buAutoNum type="arabicPeriod"/>
            </a:pPr>
            <a:r>
              <a:rPr lang="en-US" sz="2000" b="1" dirty="0">
                <a:effectLst/>
                <a:ea typeface="Calibri"/>
              </a:rPr>
              <a:t>The Fall armyworm (FAW) Global action plan: 2020 – 2022</a:t>
            </a:r>
            <a:endParaRPr lang="en-US" sz="2000" b="1" dirty="0">
              <a:effectLst/>
              <a:ea typeface="Calibri"/>
              <a:cs typeface="Calibri"/>
            </a:endParaRPr>
          </a:p>
          <a:p>
            <a:pPr marL="952485" lvl="1" indent="-342900">
              <a:buFont typeface="Arial"/>
              <a:buChar char="•"/>
            </a:pPr>
            <a:r>
              <a:rPr lang="en-US" sz="1800" dirty="0">
                <a:effectLst/>
                <a:ea typeface="Calibri" panose="020F0502020204030204" pitchFamily="34" charset="0"/>
              </a:rPr>
              <a:t>The FAO</a:t>
            </a:r>
            <a:r>
              <a:rPr lang="en-US" sz="1800" dirty="0"/>
              <a:t>/IPPC Technical Working Group on Quarantine And Phytosanitary Measures For Global Action on FAW Control</a:t>
            </a:r>
            <a:endParaRPr lang="en-US" sz="1800" dirty="0">
              <a:ea typeface="Calibri" panose="020F0502020204030204"/>
              <a:cs typeface="Calibri" panose="020F0502020204030204"/>
            </a:endParaRPr>
          </a:p>
          <a:p>
            <a:pPr marL="952485" lvl="1" indent="-342900">
              <a:buFont typeface="Arial"/>
              <a:buChar char="•"/>
            </a:pPr>
            <a:r>
              <a:rPr lang="en-US" sz="1800" dirty="0">
                <a:effectLst/>
                <a:ea typeface="Calibri" panose="020F0502020204030204" pitchFamily="34" charset="0"/>
                <a:cs typeface="Arial" panose="020B0604020202020204" pitchFamily="34" charset="0"/>
              </a:rPr>
              <a:t>FAW guidelines</a:t>
            </a:r>
          </a:p>
          <a:p>
            <a:pPr marL="952485" lvl="1" indent="-342900">
              <a:buFont typeface="Arial"/>
              <a:buChar char="•"/>
            </a:pPr>
            <a:r>
              <a:rPr lang="en-US" sz="1800" dirty="0">
                <a:ea typeface="Roboto Slab"/>
                <a:cs typeface="Roboto Slab"/>
              </a:rPr>
              <a:t>Webinar Series: Fall Armyworm, a global threat to prevent</a:t>
            </a:r>
          </a:p>
          <a:p>
            <a:pPr marL="952485" lvl="1" indent="-342900">
              <a:buFont typeface="Arial"/>
              <a:buChar char="•"/>
            </a:pPr>
            <a:endParaRPr lang="en-US" sz="2000" dirty="0">
              <a:ea typeface="Roboto Slab"/>
              <a:cs typeface="Roboto Slab"/>
            </a:endParaRPr>
          </a:p>
          <a:p>
            <a:pPr marL="952485" lvl="1" indent="-342900">
              <a:buFont typeface="Arial"/>
              <a:buChar char="•"/>
            </a:pPr>
            <a:endParaRPr lang="en-US" sz="2000" dirty="0">
              <a:ea typeface="Roboto Slab"/>
              <a:cs typeface="Roboto Slab"/>
            </a:endParaRPr>
          </a:p>
          <a:p>
            <a:pPr marL="952485" lvl="1" indent="-342900">
              <a:buFont typeface="Arial"/>
              <a:buChar char="•"/>
            </a:pPr>
            <a:endParaRPr lang="en-US" sz="2000" dirty="0">
              <a:ea typeface="Roboto Slab"/>
              <a:cs typeface="Roboto Slab"/>
            </a:endParaRPr>
          </a:p>
          <a:p>
            <a:pPr marL="457200" indent="-457200">
              <a:buFont typeface="+mj-lt"/>
              <a:buAutoNum type="arabicPeriod"/>
            </a:pPr>
            <a:endParaRPr lang="en-US" sz="2000" b="1" dirty="0"/>
          </a:p>
          <a:p>
            <a:pPr marL="457200" indent="-457200">
              <a:buFont typeface="+mj-lt"/>
              <a:buAutoNum type="arabicPeriod"/>
            </a:pPr>
            <a:r>
              <a:rPr lang="en-US" sz="2000" b="1" dirty="0"/>
              <a:t>IC Team on Fusarium TR4 activities </a:t>
            </a:r>
          </a:p>
          <a:p>
            <a:pPr marL="952485" lvl="1" indent="-342900">
              <a:buFont typeface="Arial" panose="020B0604020202020204" pitchFamily="34" charset="0"/>
              <a:buChar char="•"/>
            </a:pPr>
            <a:r>
              <a:rPr lang="en-US" sz="1800" dirty="0"/>
              <a:t>Draft Prevention, preparedness and response guidelines for </a:t>
            </a:r>
            <a:r>
              <a:rPr lang="en-US" sz="1800" i="1" dirty="0"/>
              <a:t>Fusarium</a:t>
            </a:r>
            <a:r>
              <a:rPr lang="en-US" sz="1800" dirty="0"/>
              <a:t> TR4</a:t>
            </a:r>
            <a:endParaRPr lang="en-US" sz="1800" dirty="0">
              <a:ea typeface="Calibri"/>
              <a:cs typeface="Calibri"/>
            </a:endParaRPr>
          </a:p>
          <a:p>
            <a:pPr marL="952485" lvl="1" indent="-342900">
              <a:buFont typeface="Arial" panose="020B0604020202020204" pitchFamily="34" charset="0"/>
              <a:buChar char="•"/>
            </a:pPr>
            <a:r>
              <a:rPr lang="en-US" sz="1800" dirty="0">
                <a:ea typeface="Roboto Slab"/>
                <a:cs typeface="Roboto Slab"/>
              </a:rPr>
              <a:t>Workshop Series on Fusarium TR4</a:t>
            </a:r>
            <a:r>
              <a:rPr lang="en-US" sz="1800" dirty="0"/>
              <a:t> </a:t>
            </a:r>
            <a:endParaRPr lang="en-US" sz="1800" dirty="0">
              <a:ea typeface="Calibri"/>
              <a:cs typeface="Calibri"/>
            </a:endParaRPr>
          </a:p>
          <a:p>
            <a:pPr marL="952485" lvl="1" indent="-342900">
              <a:buFont typeface="Arial" panose="020B0604020202020204" pitchFamily="34" charset="0"/>
              <a:buChar char="•"/>
            </a:pPr>
            <a:r>
              <a:rPr lang="en-US" sz="1800" dirty="0"/>
              <a:t>Assessment of countries' capacities in response to Fusarium TR4</a:t>
            </a:r>
            <a:endParaRPr lang="en-IT" sz="1800" b="1" dirty="0"/>
          </a:p>
          <a:p>
            <a:endParaRPr lang="en-IT" sz="2000" dirty="0"/>
          </a:p>
          <a:p>
            <a:endParaRPr lang="en-US" sz="2000" dirty="0"/>
          </a:p>
        </p:txBody>
      </p:sp>
    </p:spTree>
    <p:extLst>
      <p:ext uri="{BB962C8B-B14F-4D97-AF65-F5344CB8AC3E}">
        <p14:creationId xmlns:p14="http://schemas.microsoft.com/office/powerpoint/2010/main" val="120517215"/>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F6A33D35-7C5F-4BE2-A17C-4E73DB2021F8}"/>
              </a:ext>
            </a:extLst>
          </p:cNvPr>
          <p:cNvSpPr/>
          <p:nvPr/>
        </p:nvSpPr>
        <p:spPr>
          <a:xfrm>
            <a:off x="2507466" y="4190999"/>
            <a:ext cx="9455933" cy="205740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1A5D51AE-E075-4A64-BF94-81DD46258F0A}"/>
              </a:ext>
            </a:extLst>
          </p:cNvPr>
          <p:cNvSpPr/>
          <p:nvPr/>
        </p:nvSpPr>
        <p:spPr>
          <a:xfrm>
            <a:off x="2849273" y="4491310"/>
            <a:ext cx="602693" cy="659351"/>
          </a:xfrm>
          <a:prstGeom prst="roundRect">
            <a:avLst/>
          </a:prstGeom>
          <a:solidFill>
            <a:srgbClr val="5792C9"/>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3FEEFAEF-0AC4-44ED-BC36-09CA972F449F}"/>
              </a:ext>
            </a:extLst>
          </p:cNvPr>
          <p:cNvSpPr txBox="1"/>
          <p:nvPr/>
        </p:nvSpPr>
        <p:spPr>
          <a:xfrm>
            <a:off x="3049100" y="5383839"/>
            <a:ext cx="9700366" cy="661720"/>
          </a:xfrm>
          <a:prstGeom prst="rect">
            <a:avLst/>
          </a:prstGeom>
        </p:spPr>
        <p:txBody>
          <a:bodyPr wrap="square" lIns="540000" tIns="0" rIns="360000" rtlCol="0" anchor="t" anchorCtr="0">
            <a:spAutoFit/>
          </a:bodyPr>
          <a:lstStyle/>
          <a:p>
            <a:pPr lvl="0">
              <a:buClr>
                <a:srgbClr val="0000FF"/>
              </a:buClr>
              <a:buSzPts val="800"/>
            </a:pPr>
            <a:r>
              <a:rPr lang="en-US" sz="2000">
                <a:effectLst/>
                <a:ea typeface="Times" panose="02020603050405020304" pitchFamily="18" charset="0"/>
                <a:cs typeface="Times New Roman" panose="02020603050405020304" pitchFamily="18" charset="0"/>
              </a:rPr>
              <a:t>Implementation and Capacity Development Committee (IC) Team on </a:t>
            </a:r>
            <a:r>
              <a:rPr lang="en-US" sz="2000" i="1">
                <a:effectLst/>
                <a:ea typeface="Times" panose="02020603050405020304" pitchFamily="18" charset="0"/>
                <a:cs typeface="Times New Roman" panose="02020603050405020304" pitchFamily="18" charset="0"/>
              </a:rPr>
              <a:t>F</a:t>
            </a:r>
            <a:r>
              <a:rPr lang="en-US" sz="2000" i="1">
                <a:effectLst/>
                <a:ea typeface="Times" panose="02020603050405020304" pitchFamily="18" charset="0"/>
                <a:cs typeface="Arial" panose="020B0604020202020204" pitchFamily="34" charset="0"/>
              </a:rPr>
              <a:t>usarium </a:t>
            </a:r>
            <a:r>
              <a:rPr lang="en-US" sz="2000" i="1" err="1">
                <a:effectLst/>
                <a:ea typeface="Times" panose="02020603050405020304" pitchFamily="18" charset="0"/>
                <a:cs typeface="Arial" panose="020B0604020202020204" pitchFamily="34" charset="0"/>
              </a:rPr>
              <a:t>oxysporum</a:t>
            </a:r>
            <a:r>
              <a:rPr lang="en-US" sz="2000">
                <a:effectLst/>
                <a:ea typeface="Times" panose="02020603050405020304" pitchFamily="18" charset="0"/>
                <a:cs typeface="Arial" panose="020B0604020202020204" pitchFamily="34" charset="0"/>
              </a:rPr>
              <a:t> f. sp. </a:t>
            </a:r>
            <a:r>
              <a:rPr lang="en-US" sz="2000" i="1" err="1">
                <a:ea typeface="Times" panose="02020603050405020304" pitchFamily="18" charset="0"/>
                <a:cs typeface="Arial" panose="020B0604020202020204" pitchFamily="34" charset="0"/>
              </a:rPr>
              <a:t>c</a:t>
            </a:r>
            <a:r>
              <a:rPr lang="en-US" sz="2000" i="1" err="1">
                <a:effectLst/>
                <a:ea typeface="Times" panose="02020603050405020304" pitchFamily="18" charset="0"/>
                <a:cs typeface="Arial" panose="020B0604020202020204" pitchFamily="34" charset="0"/>
              </a:rPr>
              <a:t>ubense</a:t>
            </a:r>
            <a:r>
              <a:rPr lang="en-US" sz="2000" i="1">
                <a:effectLst/>
                <a:ea typeface="Times" panose="02020603050405020304" pitchFamily="18" charset="0"/>
                <a:cs typeface="Arial" panose="020B0604020202020204" pitchFamily="34" charset="0"/>
              </a:rPr>
              <a:t> </a:t>
            </a:r>
            <a:r>
              <a:rPr lang="en-US" sz="2000">
                <a:effectLst/>
                <a:ea typeface="Times" panose="02020603050405020304" pitchFamily="18" charset="0"/>
                <a:cs typeface="Arial" panose="020B0604020202020204" pitchFamily="34" charset="0"/>
              </a:rPr>
              <a:t>Tropical Race 4 (TR4)</a:t>
            </a:r>
            <a:endParaRPr lang="es-419" sz="2000">
              <a:effectLst/>
              <a:ea typeface="DengXian" panose="02010600030101010101" pitchFamily="2" charset="-122"/>
              <a:cs typeface="Arial" panose="020B0604020202020204" pitchFamily="34" charset="0"/>
            </a:endParaRPr>
          </a:p>
        </p:txBody>
      </p:sp>
      <p:sp>
        <p:nvSpPr>
          <p:cNvPr id="25" name="TextBox 24">
            <a:extLst>
              <a:ext uri="{FF2B5EF4-FFF2-40B4-BE49-F238E27FC236}">
                <a16:creationId xmlns:a16="http://schemas.microsoft.com/office/drawing/2014/main" id="{3EA574CA-7475-421C-94F5-6B2FA4FF1F95}"/>
              </a:ext>
            </a:extLst>
          </p:cNvPr>
          <p:cNvSpPr txBox="1"/>
          <p:nvPr/>
        </p:nvSpPr>
        <p:spPr>
          <a:xfrm>
            <a:off x="3039766" y="4455769"/>
            <a:ext cx="8923633" cy="1084912"/>
          </a:xfrm>
          <a:prstGeom prst="rect">
            <a:avLst/>
          </a:prstGeom>
        </p:spPr>
        <p:txBody>
          <a:bodyPr wrap="square" lIns="540000" tIns="0" rIns="360000" rtlCol="0" anchor="t" anchorCtr="0">
            <a:spAutoFit/>
          </a:bodyPr>
          <a:lstStyle/>
          <a:p>
            <a:pPr>
              <a:spcAft>
                <a:spcPts val="900"/>
              </a:spcAft>
              <a:buClr>
                <a:srgbClr val="0000FF"/>
              </a:buClr>
              <a:buSzPts val="800"/>
            </a:pPr>
            <a:r>
              <a:rPr lang="en-GB" sz="2000">
                <a:effectLst/>
                <a:ea typeface="DengXian" panose="02010600030101010101" pitchFamily="2" charset="-122"/>
                <a:cs typeface="Arial" panose="020B0604020202020204" pitchFamily="34" charset="0"/>
              </a:rPr>
              <a:t>FAO/IPPC Technical Working </a:t>
            </a:r>
            <a:r>
              <a:rPr lang="en-GB" sz="2000">
                <a:ea typeface="DengXian" panose="02010600030101010101" pitchFamily="2" charset="-122"/>
                <a:cs typeface="Arial" panose="020B0604020202020204" pitchFamily="34" charset="0"/>
              </a:rPr>
              <a:t>G</a:t>
            </a:r>
            <a:r>
              <a:rPr lang="en-GB" sz="2000">
                <a:effectLst/>
                <a:ea typeface="DengXian" panose="02010600030101010101" pitchFamily="2" charset="-122"/>
                <a:cs typeface="Arial" panose="020B0604020202020204" pitchFamily="34" charset="0"/>
              </a:rPr>
              <a:t>roup on Quarantine and Phytosanitary </a:t>
            </a:r>
            <a:r>
              <a:rPr lang="en-GB" sz="2000">
                <a:ea typeface="DengXian" panose="02010600030101010101" pitchFamily="2" charset="-122"/>
                <a:cs typeface="Arial" panose="020B0604020202020204" pitchFamily="34" charset="0"/>
              </a:rPr>
              <a:t>M</a:t>
            </a:r>
            <a:r>
              <a:rPr lang="en-GB" sz="2000">
                <a:effectLst/>
                <a:ea typeface="DengXian" panose="02010600030101010101" pitchFamily="2" charset="-122"/>
                <a:cs typeface="Arial" panose="020B0604020202020204" pitchFamily="34" charset="0"/>
              </a:rPr>
              <a:t>easures for Global action on </a:t>
            </a:r>
            <a:r>
              <a:rPr lang="en-GB" sz="2000" i="1">
                <a:effectLst/>
                <a:ea typeface="DengXian" panose="02010600030101010101" pitchFamily="2" charset="-122"/>
                <a:cs typeface="Arial" panose="020B0604020202020204" pitchFamily="34" charset="0"/>
              </a:rPr>
              <a:t>Spodoptera </a:t>
            </a:r>
            <a:r>
              <a:rPr lang="en-GB" sz="2000" i="1" err="1">
                <a:effectLst/>
                <a:ea typeface="DengXian" panose="02010600030101010101" pitchFamily="2" charset="-122"/>
                <a:cs typeface="Arial" panose="020B0604020202020204" pitchFamily="34" charset="0"/>
              </a:rPr>
              <a:t>frugiperda</a:t>
            </a:r>
            <a:r>
              <a:rPr lang="en-GB" sz="2000" i="1">
                <a:effectLst/>
                <a:ea typeface="DengXian" panose="02010600030101010101" pitchFamily="2" charset="-122"/>
                <a:cs typeface="Arial" panose="020B0604020202020204" pitchFamily="34" charset="0"/>
              </a:rPr>
              <a:t> </a:t>
            </a:r>
            <a:r>
              <a:rPr lang="en-GB" sz="2000">
                <a:ea typeface="DengXian" panose="02010600030101010101" pitchFamily="2" charset="-122"/>
                <a:cs typeface="Arial" panose="020B0604020202020204" pitchFamily="34" charset="0"/>
              </a:rPr>
              <a:t>c</a:t>
            </a:r>
            <a:r>
              <a:rPr lang="en-GB" sz="2000">
                <a:effectLst/>
                <a:ea typeface="DengXian" panose="02010600030101010101" pitchFamily="2" charset="-122"/>
                <a:cs typeface="Arial" panose="020B0604020202020204" pitchFamily="34" charset="0"/>
              </a:rPr>
              <a:t>ontrol</a:t>
            </a:r>
            <a:r>
              <a:rPr lang="en-US" sz="2000">
                <a:effectLst/>
                <a:ea typeface="DengXian" panose="02010600030101010101" pitchFamily="2" charset="-122"/>
                <a:cs typeface="Arial" panose="020B0604020202020204" pitchFamily="34" charset="0"/>
              </a:rPr>
              <a:t> </a:t>
            </a:r>
            <a:endParaRPr lang="es-419" sz="2000">
              <a:effectLst/>
              <a:ea typeface="DengXian" panose="02010600030101010101" pitchFamily="2" charset="-122"/>
              <a:cs typeface="Arial" panose="020B0604020202020204" pitchFamily="34" charset="0"/>
            </a:endParaRPr>
          </a:p>
          <a:p>
            <a:pPr lvl="0">
              <a:spcAft>
                <a:spcPts val="900"/>
              </a:spcAft>
              <a:buClr>
                <a:srgbClr val="0000FF"/>
              </a:buClr>
              <a:buSzPts val="800"/>
            </a:pPr>
            <a:endParaRPr lang="es-419" sz="2000">
              <a:effectLst/>
              <a:ea typeface="DengXian" panose="02010600030101010101" pitchFamily="2" charset="-122"/>
              <a:cs typeface="Arial" panose="020B0604020202020204" pitchFamily="34" charset="0"/>
            </a:endParaRPr>
          </a:p>
        </p:txBody>
      </p:sp>
      <p:sp>
        <p:nvSpPr>
          <p:cNvPr id="26" name="TextBox 25">
            <a:extLst>
              <a:ext uri="{FF2B5EF4-FFF2-40B4-BE49-F238E27FC236}">
                <a16:creationId xmlns:a16="http://schemas.microsoft.com/office/drawing/2014/main" id="{00CA3014-01A5-4983-874E-03E7D8898129}"/>
              </a:ext>
            </a:extLst>
          </p:cNvPr>
          <p:cNvSpPr txBox="1"/>
          <p:nvPr/>
        </p:nvSpPr>
        <p:spPr>
          <a:xfrm>
            <a:off x="2515700" y="4596392"/>
            <a:ext cx="1066800" cy="477054"/>
          </a:xfrm>
          <a:prstGeom prst="rect">
            <a:avLst/>
          </a:prstGeom>
        </p:spPr>
        <p:txBody>
          <a:bodyPr wrap="square" lIns="540000" tIns="0" rIns="360000" rtlCol="0" anchor="t" anchorCtr="0">
            <a:spAutoFit/>
          </a:bodyPr>
          <a:lstStyle/>
          <a:p>
            <a:r>
              <a:rPr lang="en-US" sz="2800" b="1">
                <a:solidFill>
                  <a:schemeClr val="bg1"/>
                </a:solidFill>
              </a:rPr>
              <a:t>1</a:t>
            </a:r>
          </a:p>
        </p:txBody>
      </p:sp>
      <p:sp>
        <p:nvSpPr>
          <p:cNvPr id="3" name="TextBox 2">
            <a:extLst>
              <a:ext uri="{FF2B5EF4-FFF2-40B4-BE49-F238E27FC236}">
                <a16:creationId xmlns:a16="http://schemas.microsoft.com/office/drawing/2014/main" id="{7F9D343C-D489-4460-9B90-DB0221D368BE}"/>
              </a:ext>
            </a:extLst>
          </p:cNvPr>
          <p:cNvSpPr txBox="1"/>
          <p:nvPr/>
        </p:nvSpPr>
        <p:spPr>
          <a:xfrm>
            <a:off x="2057400" y="1526362"/>
            <a:ext cx="9601200" cy="2200602"/>
          </a:xfrm>
          <a:prstGeom prst="rect">
            <a:avLst/>
          </a:prstGeom>
        </p:spPr>
        <p:txBody>
          <a:bodyPr wrap="square" lIns="540000" tIns="0" rIns="360000" rtlCol="0" anchor="t" anchorCtr="0">
            <a:spAutoFit/>
          </a:bodyPr>
          <a:lstStyle/>
          <a:p>
            <a:r>
              <a:rPr lang="en-US" sz="2000" b="0" i="0">
                <a:solidFill>
                  <a:srgbClr val="000000"/>
                </a:solidFill>
                <a:effectLst/>
              </a:rPr>
              <a:t>At CPM 14 (2019), the issues related to "emerging pests" were merged with the activities to address the IPPC Strategic Framework (2020-2030) development agenda item on "Strengthening Pest Outbreak Alert and Response Systems."  </a:t>
            </a:r>
          </a:p>
          <a:p>
            <a:endParaRPr lang="en-US" sz="2000">
              <a:solidFill>
                <a:srgbClr val="000000"/>
              </a:solidFill>
            </a:endParaRPr>
          </a:p>
          <a:p>
            <a:r>
              <a:rPr lang="en-GB" sz="2000" b="0" i="0">
                <a:solidFill>
                  <a:srgbClr val="000000"/>
                </a:solidFill>
                <a:effectLst/>
              </a:rPr>
              <a:t>Two pests of primary concern for the IPPC Community have been the subject of global efforts and activities to help address these pests have been incorporated into the IPPC Secretariat’s work plan:</a:t>
            </a:r>
            <a:endParaRPr lang="en-US" sz="2000"/>
          </a:p>
        </p:txBody>
      </p:sp>
      <p:sp>
        <p:nvSpPr>
          <p:cNvPr id="14" name="Title 2">
            <a:extLst>
              <a:ext uri="{FF2B5EF4-FFF2-40B4-BE49-F238E27FC236}">
                <a16:creationId xmlns:a16="http://schemas.microsoft.com/office/drawing/2014/main" id="{A32B31A3-EC89-441A-9CC3-C84974953519}"/>
              </a:ext>
            </a:extLst>
          </p:cNvPr>
          <p:cNvSpPr>
            <a:spLocks noGrp="1"/>
          </p:cNvSpPr>
          <p:nvPr>
            <p:ph type="title"/>
          </p:nvPr>
        </p:nvSpPr>
        <p:spPr>
          <a:xfrm>
            <a:off x="-228600" y="1539787"/>
            <a:ext cx="3646561" cy="511969"/>
          </a:xfrm>
        </p:spPr>
        <p:txBody>
          <a:bodyPr/>
          <a:lstStyle/>
          <a:p>
            <a:r>
              <a:rPr lang="en-US" sz="2400"/>
              <a:t>Background:</a:t>
            </a:r>
            <a:br>
              <a:rPr lang="en-US" sz="2400"/>
            </a:br>
            <a:br>
              <a:rPr lang="en-US" sz="2400"/>
            </a:br>
            <a:endParaRPr lang="en-US" sz="2400"/>
          </a:p>
        </p:txBody>
      </p:sp>
      <p:sp>
        <p:nvSpPr>
          <p:cNvPr id="15" name="Rectangle: Rounded Corners 14">
            <a:extLst>
              <a:ext uri="{FF2B5EF4-FFF2-40B4-BE49-F238E27FC236}">
                <a16:creationId xmlns:a16="http://schemas.microsoft.com/office/drawing/2014/main" id="{C9B74325-B6A9-449D-9D04-1350BAD3F313}"/>
              </a:ext>
            </a:extLst>
          </p:cNvPr>
          <p:cNvSpPr/>
          <p:nvPr/>
        </p:nvSpPr>
        <p:spPr>
          <a:xfrm>
            <a:off x="2849273" y="5430463"/>
            <a:ext cx="602693" cy="659351"/>
          </a:xfrm>
          <a:prstGeom prst="roundRect">
            <a:avLst/>
          </a:prstGeom>
          <a:solidFill>
            <a:srgbClr val="5792C9"/>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B203BFEC-92DF-4F70-ACF0-AE233491FCB3}"/>
              </a:ext>
            </a:extLst>
          </p:cNvPr>
          <p:cNvSpPr txBox="1"/>
          <p:nvPr/>
        </p:nvSpPr>
        <p:spPr>
          <a:xfrm>
            <a:off x="2505479" y="5502398"/>
            <a:ext cx="1066800" cy="477054"/>
          </a:xfrm>
          <a:prstGeom prst="rect">
            <a:avLst/>
          </a:prstGeom>
        </p:spPr>
        <p:txBody>
          <a:bodyPr wrap="square" lIns="540000" tIns="0" rIns="360000" rtlCol="0" anchor="t" anchorCtr="0">
            <a:spAutoFit/>
          </a:bodyPr>
          <a:lstStyle/>
          <a:p>
            <a:r>
              <a:rPr lang="en-US" sz="2800" b="1">
                <a:solidFill>
                  <a:schemeClr val="bg1"/>
                </a:solidFill>
              </a:rPr>
              <a:t>2</a:t>
            </a:r>
          </a:p>
        </p:txBody>
      </p:sp>
    </p:spTree>
    <p:extLst>
      <p:ext uri="{BB962C8B-B14F-4D97-AF65-F5344CB8AC3E}">
        <p14:creationId xmlns:p14="http://schemas.microsoft.com/office/powerpoint/2010/main" val="2180021018"/>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5F4B242-51E8-4066-BAB7-BA6AF0FCBF69}"/>
              </a:ext>
            </a:extLst>
          </p:cNvPr>
          <p:cNvSpPr/>
          <p:nvPr/>
        </p:nvSpPr>
        <p:spPr>
          <a:xfrm>
            <a:off x="291307" y="2285978"/>
            <a:ext cx="5029200" cy="3429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2">
            <a:extLst>
              <a:ext uri="{FF2B5EF4-FFF2-40B4-BE49-F238E27FC236}">
                <a16:creationId xmlns:a16="http://schemas.microsoft.com/office/drawing/2014/main" id="{B965FFC3-E7AD-4171-930B-E14590F4BCB1}"/>
              </a:ext>
            </a:extLst>
          </p:cNvPr>
          <p:cNvSpPr>
            <a:spLocks noGrp="1"/>
          </p:cNvSpPr>
          <p:nvPr>
            <p:ph type="title"/>
          </p:nvPr>
        </p:nvSpPr>
        <p:spPr>
          <a:xfrm>
            <a:off x="-152400" y="1519190"/>
            <a:ext cx="7120246" cy="296840"/>
          </a:xfrm>
        </p:spPr>
        <p:txBody>
          <a:bodyPr/>
          <a:lstStyle/>
          <a:p>
            <a:r>
              <a:rPr lang="en-US">
                <a:effectLst/>
                <a:latin typeface="Calibri" panose="020F0502020204030204" pitchFamily="34" charset="0"/>
                <a:ea typeface="Calibri" panose="020F0502020204030204" pitchFamily="34" charset="0"/>
              </a:rPr>
              <a:t>The FAW Global action plan </a:t>
            </a:r>
            <a:br>
              <a:rPr lang="en-US">
                <a:effectLst/>
                <a:latin typeface="Calibri" panose="020F0502020204030204" pitchFamily="34" charset="0"/>
                <a:ea typeface="Calibri" panose="020F0502020204030204" pitchFamily="34" charset="0"/>
                <a:cs typeface="Arial" panose="020B0604020202020204" pitchFamily="34" charset="0"/>
              </a:rPr>
            </a:br>
            <a:br>
              <a:rPr lang="en-US">
                <a:effectLst/>
                <a:latin typeface="Calibri" panose="020F0502020204030204" pitchFamily="34" charset="0"/>
                <a:ea typeface="Calibri" panose="020F0502020204030204" pitchFamily="34" charset="0"/>
                <a:cs typeface="Arial" panose="020B0604020202020204" pitchFamily="34" charset="0"/>
              </a:rPr>
            </a:br>
            <a:endParaRPr lang="en-IT"/>
          </a:p>
        </p:txBody>
      </p:sp>
      <p:sp>
        <p:nvSpPr>
          <p:cNvPr id="26" name="TextBox 25">
            <a:extLst>
              <a:ext uri="{FF2B5EF4-FFF2-40B4-BE49-F238E27FC236}">
                <a16:creationId xmlns:a16="http://schemas.microsoft.com/office/drawing/2014/main" id="{C28F8FA4-F33D-4513-8E4A-A094C38B5870}"/>
              </a:ext>
            </a:extLst>
          </p:cNvPr>
          <p:cNvSpPr txBox="1"/>
          <p:nvPr/>
        </p:nvSpPr>
        <p:spPr>
          <a:xfrm>
            <a:off x="127461" y="2674500"/>
            <a:ext cx="5181600" cy="2857192"/>
          </a:xfrm>
          <a:prstGeom prst="rect">
            <a:avLst/>
          </a:prstGeom>
        </p:spPr>
        <p:txBody>
          <a:bodyPr wrap="square" lIns="540000" tIns="0" rIns="360000" rtlCol="0" anchor="t" anchorCtr="0">
            <a:spAutoFit/>
          </a:bodyPr>
          <a:lstStyle/>
          <a:p>
            <a:pPr marL="285756" indent="-285756">
              <a:spcBef>
                <a:spcPts val="360"/>
              </a:spcBef>
              <a:buFont typeface="Arial" panose="020B0604020202020204" pitchFamily="34" charset="0"/>
              <a:buChar char="•"/>
            </a:pPr>
            <a:r>
              <a:rPr lang="en-US" altLang="zh-CN" sz="2200" b="1">
                <a:solidFill>
                  <a:srgbClr val="00825F"/>
                </a:solidFill>
                <a:latin typeface="Calibri"/>
                <a:ea typeface="黑体"/>
                <a:cs typeface="Calibri"/>
              </a:rPr>
              <a:t>Reduce </a:t>
            </a:r>
            <a:r>
              <a:rPr lang="en-GB" altLang="zh-CN" sz="2200" b="1">
                <a:solidFill>
                  <a:srgbClr val="00825F"/>
                </a:solidFill>
                <a:latin typeface="Calibri"/>
                <a:ea typeface="黑体"/>
                <a:cs typeface="Calibri"/>
              </a:rPr>
              <a:t>Crop yield loss of 5-10% </a:t>
            </a:r>
            <a:r>
              <a:rPr lang="en-GB" altLang="zh-CN" sz="2200">
                <a:latin typeface="Calibri"/>
                <a:ea typeface="黑体"/>
                <a:cs typeface="Calibri"/>
              </a:rPr>
              <a:t>by applying </a:t>
            </a:r>
            <a:r>
              <a:rPr lang="en-US" altLang="zh-CN" sz="2200">
                <a:latin typeface="Calibri"/>
                <a:ea typeface="黑体"/>
                <a:cs typeface="Calibri"/>
              </a:rPr>
              <a:t>area-specific IPM strategies in target countries</a:t>
            </a:r>
            <a:endParaRPr lang="en-GB" altLang="zh-CN" sz="2200">
              <a:latin typeface="Calibri"/>
              <a:ea typeface="黑体"/>
              <a:cs typeface="Calibri"/>
            </a:endParaRPr>
          </a:p>
          <a:p>
            <a:pPr marL="285756" indent="-285756">
              <a:spcBef>
                <a:spcPts val="360"/>
              </a:spcBef>
              <a:buFont typeface="Arial" panose="020B0604020202020204" pitchFamily="34" charset="0"/>
              <a:buChar char="•"/>
            </a:pPr>
            <a:r>
              <a:rPr lang="en-GB" sz="2200" b="1">
                <a:solidFill>
                  <a:srgbClr val="00825F"/>
                </a:solidFill>
                <a:latin typeface="Calibri"/>
                <a:cs typeface="Calibri"/>
              </a:rPr>
              <a:t>Prevent further spread to new areas </a:t>
            </a:r>
            <a:r>
              <a:rPr lang="en-GB" sz="2200">
                <a:latin typeface="Calibri"/>
                <a:cs typeface="Calibri"/>
              </a:rPr>
              <a:t>by </a:t>
            </a:r>
            <a:r>
              <a:rPr lang="en-US" sz="2200">
                <a:latin typeface="Calibri"/>
                <a:cs typeface="Calibri"/>
              </a:rPr>
              <a:t>a</a:t>
            </a:r>
            <a:r>
              <a:rPr lang="en-US" altLang="zh-CN" sz="2200">
                <a:latin typeface="Calibri"/>
                <a:ea typeface="黑体"/>
                <a:cs typeface="Calibri"/>
              </a:rPr>
              <a:t>pplying phytosanitary measures</a:t>
            </a:r>
            <a:endParaRPr lang="en-GB" altLang="zh-CN" sz="2200">
              <a:latin typeface="Calibri"/>
              <a:ea typeface="黑体"/>
              <a:cs typeface="Calibri"/>
            </a:endParaRPr>
          </a:p>
          <a:p>
            <a:pPr marL="285756" indent="-285756">
              <a:spcBef>
                <a:spcPts val="360"/>
              </a:spcBef>
              <a:buFont typeface="Arial" panose="020B0604020202020204" pitchFamily="34" charset="0"/>
              <a:buChar char="•"/>
            </a:pPr>
            <a:r>
              <a:rPr lang="en-US" altLang="zh-CN" sz="2200" b="1">
                <a:solidFill>
                  <a:srgbClr val="00825F"/>
                </a:solidFill>
                <a:latin typeface="Calibri"/>
                <a:ea typeface="黑体"/>
                <a:cs typeface="Calibri"/>
              </a:rPr>
              <a:t>Conduct a global coordination</a:t>
            </a:r>
            <a:endParaRPr lang="en-US" sz="2200">
              <a:effectLst/>
              <a:latin typeface="Arial" panose="020B0604020202020204" pitchFamily="34" charset="0"/>
              <a:ea typeface="Times" panose="02020603050405020304" pitchFamily="18" charset="0"/>
              <a:cs typeface="Arial" panose="020B0604020202020204" pitchFamily="34" charset="0"/>
            </a:endParaRPr>
          </a:p>
          <a:p>
            <a:endParaRPr lang="en-US" sz="2200">
              <a:latin typeface="Arial" panose="020B0604020202020204" pitchFamily="34" charset="0"/>
              <a:cs typeface="Arial" panose="020B0604020202020204" pitchFamily="34" charset="0"/>
            </a:endParaRPr>
          </a:p>
        </p:txBody>
      </p:sp>
      <p:pic>
        <p:nvPicPr>
          <p:cNvPr id="15" name="Image 7">
            <a:extLst>
              <a:ext uri="{FF2B5EF4-FFF2-40B4-BE49-F238E27FC236}">
                <a16:creationId xmlns:a16="http://schemas.microsoft.com/office/drawing/2014/main" id="{C926AE5A-5E26-4843-BA2B-55A1F93F0409}"/>
              </a:ext>
            </a:extLst>
          </p:cNvPr>
          <p:cNvPicPr>
            <a:picLocks noChangeAspect="1"/>
          </p:cNvPicPr>
          <p:nvPr/>
        </p:nvPicPr>
        <p:blipFill rotWithShape="1">
          <a:blip r:embed="rId3"/>
          <a:srcRect l="15822" t="12182" r="16926" b="12182"/>
          <a:stretch/>
        </p:blipFill>
        <p:spPr>
          <a:xfrm>
            <a:off x="5516133" y="1640314"/>
            <a:ext cx="6390247" cy="4040545"/>
          </a:xfrm>
          <a:prstGeom prst="roundRect">
            <a:avLst>
              <a:gd name="adj" fmla="val 8594"/>
            </a:avLst>
          </a:prstGeom>
          <a:solidFill>
            <a:srgbClr val="FFFFFF">
              <a:shade val="85000"/>
            </a:srgbClr>
          </a:solidFill>
          <a:ln>
            <a:noFill/>
          </a:ln>
          <a:effectLst/>
        </p:spPr>
      </p:pic>
      <p:sp>
        <p:nvSpPr>
          <p:cNvPr id="16" name="ZoneTexte 5">
            <a:extLst>
              <a:ext uri="{FF2B5EF4-FFF2-40B4-BE49-F238E27FC236}">
                <a16:creationId xmlns:a16="http://schemas.microsoft.com/office/drawing/2014/main" id="{B8004180-D1B1-4ABF-A9CF-F4AA94A3D577}"/>
              </a:ext>
            </a:extLst>
          </p:cNvPr>
          <p:cNvSpPr txBox="1"/>
          <p:nvPr/>
        </p:nvSpPr>
        <p:spPr>
          <a:xfrm>
            <a:off x="6844853" y="5801983"/>
            <a:ext cx="5181600" cy="369332"/>
          </a:xfrm>
          <a:prstGeom prst="rect">
            <a:avLst/>
          </a:prstGeom>
          <a:noFill/>
        </p:spPr>
        <p:txBody>
          <a:bodyPr wrap="square">
            <a:spAutoFit/>
          </a:bodyPr>
          <a:lstStyle/>
          <a:p>
            <a:r>
              <a:rPr lang="en-GB" sz="1800">
                <a:solidFill>
                  <a:srgbClr val="00825F"/>
                </a:solidFill>
                <a:latin typeface="+mj-lt"/>
                <a:hlinkClick r:id="rId4">
                  <a:extLst>
                    <a:ext uri="{A12FA001-AC4F-418D-AE19-62706E023703}">
                      <ahyp:hlinkClr xmlns:ahyp="http://schemas.microsoft.com/office/drawing/2018/hyperlinkcolor" val="tx"/>
                    </a:ext>
                  </a:extLst>
                </a:hlinkClick>
              </a:rPr>
              <a:t>http://www.fao.org/fall-armyworm/global-action/en</a:t>
            </a:r>
            <a:r>
              <a:rPr lang="en-GB" sz="1800">
                <a:solidFill>
                  <a:srgbClr val="00825F"/>
                </a:solidFill>
                <a:latin typeface="+mj-lt"/>
              </a:rPr>
              <a:t> </a:t>
            </a:r>
          </a:p>
        </p:txBody>
      </p:sp>
    </p:spTree>
    <p:extLst>
      <p:ext uri="{BB962C8B-B14F-4D97-AF65-F5344CB8AC3E}">
        <p14:creationId xmlns:p14="http://schemas.microsoft.com/office/powerpoint/2010/main" val="3757962459"/>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a:extLst>
              <a:ext uri="{FF2B5EF4-FFF2-40B4-BE49-F238E27FC236}">
                <a16:creationId xmlns:a16="http://schemas.microsoft.com/office/drawing/2014/main" id="{B965FFC3-E7AD-4171-930B-E14590F4BCB1}"/>
              </a:ext>
            </a:extLst>
          </p:cNvPr>
          <p:cNvSpPr>
            <a:spLocks noGrp="1"/>
          </p:cNvSpPr>
          <p:nvPr>
            <p:ph type="title"/>
          </p:nvPr>
        </p:nvSpPr>
        <p:spPr>
          <a:xfrm>
            <a:off x="-131124" y="1520324"/>
            <a:ext cx="8055923" cy="280019"/>
          </a:xfrm>
        </p:spPr>
        <p:txBody>
          <a:bodyPr/>
          <a:lstStyle/>
          <a:p>
            <a:r>
              <a:rPr lang="en-US">
                <a:effectLst/>
                <a:latin typeface="Calibri" panose="020F0502020204030204" pitchFamily="34" charset="0"/>
                <a:ea typeface="Calibri" panose="020F0502020204030204" pitchFamily="34" charset="0"/>
              </a:rPr>
              <a:t> The Fall armyworm (FAW) Global action plan: 2020 - 2022 </a:t>
            </a:r>
            <a:br>
              <a:rPr lang="en-US">
                <a:effectLst/>
                <a:latin typeface="Calibri" panose="020F0502020204030204" pitchFamily="34" charset="0"/>
                <a:ea typeface="Calibri" panose="020F0502020204030204" pitchFamily="34" charset="0"/>
                <a:cs typeface="Arial" panose="020B0604020202020204" pitchFamily="34" charset="0"/>
              </a:rPr>
            </a:br>
            <a:br>
              <a:rPr lang="en-US">
                <a:effectLst/>
                <a:latin typeface="Calibri" panose="020F0502020204030204" pitchFamily="34" charset="0"/>
                <a:ea typeface="Calibri" panose="020F0502020204030204" pitchFamily="34" charset="0"/>
                <a:cs typeface="Arial" panose="020B0604020202020204" pitchFamily="34" charset="0"/>
              </a:rPr>
            </a:br>
            <a:endParaRPr lang="en-IT"/>
          </a:p>
        </p:txBody>
      </p:sp>
      <p:pic>
        <p:nvPicPr>
          <p:cNvPr id="1026" name="Picture 2">
            <a:extLst>
              <a:ext uri="{FF2B5EF4-FFF2-40B4-BE49-F238E27FC236}">
                <a16:creationId xmlns:a16="http://schemas.microsoft.com/office/drawing/2014/main" id="{129E5BB2-52C3-434C-9543-ACC242BF9F3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21" t="2588" r="12790" b="4522"/>
          <a:stretch/>
        </p:blipFill>
        <p:spPr bwMode="auto">
          <a:xfrm>
            <a:off x="463017" y="2065298"/>
            <a:ext cx="2719625" cy="3871372"/>
          </a:xfrm>
          <a:prstGeom prst="roundRect">
            <a:avLst>
              <a:gd name="adj" fmla="val 8594"/>
            </a:avLst>
          </a:prstGeom>
          <a:solidFill>
            <a:srgbClr val="FFFFFF">
              <a:shade val="85000"/>
            </a:srgbClr>
          </a:solidFill>
          <a:ln>
            <a:noFill/>
          </a:ln>
          <a:effectLst/>
        </p:spPr>
      </p:pic>
      <p:sp>
        <p:nvSpPr>
          <p:cNvPr id="4" name="CuadroTexto 3">
            <a:extLst>
              <a:ext uri="{FF2B5EF4-FFF2-40B4-BE49-F238E27FC236}">
                <a16:creationId xmlns:a16="http://schemas.microsoft.com/office/drawing/2014/main" id="{A2A3135B-10EE-4C24-871D-1356C65C09D3}"/>
              </a:ext>
            </a:extLst>
          </p:cNvPr>
          <p:cNvSpPr txBox="1"/>
          <p:nvPr/>
        </p:nvSpPr>
        <p:spPr>
          <a:xfrm>
            <a:off x="5791200" y="2171847"/>
            <a:ext cx="6184398" cy="1154162"/>
          </a:xfrm>
          <a:prstGeom prst="rect">
            <a:avLst/>
          </a:prstGeom>
        </p:spPr>
        <p:txBody>
          <a:bodyPr wrap="square" lIns="540000" tIns="0" rIns="360000" rtlCol="0" anchor="t" anchorCtr="0">
            <a:spAutoFit/>
          </a:bodyPr>
          <a:lstStyle/>
          <a:p>
            <a:pPr algn="just" rtl="0" fontAlgn="base"/>
            <a:r>
              <a:rPr lang="en-AU" sz="1800" b="0" i="0" u="none" strike="noStrike">
                <a:solidFill>
                  <a:srgbClr val="000000"/>
                </a:solidFill>
                <a:effectLst/>
                <a:latin typeface="Arial" panose="020B0604020202020204" pitchFamily="34" charset="0"/>
              </a:rPr>
              <a:t>Establish and implement a globally coordinated system that will </a:t>
            </a:r>
            <a:r>
              <a:rPr lang="en-AU" sz="1800" b="1" i="0" u="none" strike="noStrike">
                <a:solidFill>
                  <a:srgbClr val="5792C9"/>
                </a:solidFill>
                <a:effectLst/>
                <a:latin typeface="Arial" panose="020B0604020202020204" pitchFamily="34" charset="0"/>
              </a:rPr>
              <a:t>connect the national FAW response </a:t>
            </a:r>
            <a:r>
              <a:rPr lang="en-AU" sz="1800" b="0" i="0" u="none" strike="noStrike">
                <a:solidFill>
                  <a:srgbClr val="000000"/>
                </a:solidFill>
                <a:effectLst/>
                <a:latin typeface="Arial" panose="020B0604020202020204" pitchFamily="34" charset="0"/>
              </a:rPr>
              <a:t>efforts directly to global, political level support.</a:t>
            </a:r>
            <a:endParaRPr lang="es-419" sz="1800"/>
          </a:p>
        </p:txBody>
      </p:sp>
      <p:sp>
        <p:nvSpPr>
          <p:cNvPr id="10" name="CuadroTexto 9">
            <a:extLst>
              <a:ext uri="{FF2B5EF4-FFF2-40B4-BE49-F238E27FC236}">
                <a16:creationId xmlns:a16="http://schemas.microsoft.com/office/drawing/2014/main" id="{AD27C404-8F57-4893-89BC-B057C62158C0}"/>
              </a:ext>
            </a:extLst>
          </p:cNvPr>
          <p:cNvSpPr txBox="1"/>
          <p:nvPr/>
        </p:nvSpPr>
        <p:spPr>
          <a:xfrm>
            <a:off x="3124200" y="2214900"/>
            <a:ext cx="3092124" cy="723275"/>
          </a:xfrm>
          <a:prstGeom prst="rect">
            <a:avLst/>
          </a:prstGeom>
        </p:spPr>
        <p:txBody>
          <a:bodyPr wrap="square" lIns="540000" tIns="0" rIns="360000" rtlCol="0" anchor="t" anchorCtr="0">
            <a:spAutoFit/>
          </a:bodyPr>
          <a:lstStyle/>
          <a:p>
            <a:r>
              <a:rPr lang="en-AU" sz="2200" b="1">
                <a:solidFill>
                  <a:srgbClr val="00825F"/>
                </a:solidFill>
                <a:latin typeface="Arial" panose="020B0604020202020204" pitchFamily="34" charset="0"/>
              </a:rPr>
              <a:t>G</a:t>
            </a:r>
            <a:r>
              <a:rPr lang="en-AU" sz="2200" b="1" i="0" u="none" strike="noStrike">
                <a:solidFill>
                  <a:srgbClr val="00825F"/>
                </a:solidFill>
                <a:effectLst/>
                <a:latin typeface="Arial" panose="020B0604020202020204" pitchFamily="34" charset="0"/>
              </a:rPr>
              <a:t>lobal </a:t>
            </a:r>
          </a:p>
          <a:p>
            <a:r>
              <a:rPr lang="en-AU" sz="2200" b="1">
                <a:solidFill>
                  <a:srgbClr val="00825F"/>
                </a:solidFill>
                <a:latin typeface="Arial" panose="020B0604020202020204" pitchFamily="34" charset="0"/>
              </a:rPr>
              <a:t>C</a:t>
            </a:r>
            <a:r>
              <a:rPr lang="en-AU" sz="2200" b="1" i="0" u="none" strike="noStrike">
                <a:solidFill>
                  <a:srgbClr val="00825F"/>
                </a:solidFill>
                <a:effectLst/>
                <a:latin typeface="Arial" panose="020B0604020202020204" pitchFamily="34" charset="0"/>
              </a:rPr>
              <a:t>oordination</a:t>
            </a:r>
            <a:endParaRPr lang="es-419" sz="2200">
              <a:solidFill>
                <a:srgbClr val="00825F"/>
              </a:solidFill>
            </a:endParaRPr>
          </a:p>
        </p:txBody>
      </p:sp>
      <p:sp>
        <p:nvSpPr>
          <p:cNvPr id="22" name="CuadroTexto 21">
            <a:extLst>
              <a:ext uri="{FF2B5EF4-FFF2-40B4-BE49-F238E27FC236}">
                <a16:creationId xmlns:a16="http://schemas.microsoft.com/office/drawing/2014/main" id="{EA338A20-8412-48CF-91BC-988357AD48E2}"/>
              </a:ext>
            </a:extLst>
          </p:cNvPr>
          <p:cNvSpPr txBox="1"/>
          <p:nvPr/>
        </p:nvSpPr>
        <p:spPr>
          <a:xfrm>
            <a:off x="3138888" y="3423903"/>
            <a:ext cx="5110168" cy="723275"/>
          </a:xfrm>
          <a:prstGeom prst="rect">
            <a:avLst/>
          </a:prstGeom>
        </p:spPr>
        <p:txBody>
          <a:bodyPr wrap="square" lIns="540000" tIns="0" rIns="360000" rtlCol="0" anchor="t" anchorCtr="0">
            <a:spAutoFit/>
          </a:bodyPr>
          <a:lstStyle/>
          <a:p>
            <a:r>
              <a:rPr lang="en-AU" sz="2200" b="1" i="0" u="none" strike="noStrike">
                <a:solidFill>
                  <a:srgbClr val="00825F"/>
                </a:solidFill>
                <a:effectLst/>
                <a:latin typeface="Arial" panose="020B0604020202020204" pitchFamily="34" charset="0"/>
              </a:rPr>
              <a:t>Scale up capacity development </a:t>
            </a:r>
            <a:endParaRPr lang="es-419" sz="2200">
              <a:solidFill>
                <a:srgbClr val="00825F"/>
              </a:solidFill>
            </a:endParaRPr>
          </a:p>
        </p:txBody>
      </p:sp>
      <p:sp>
        <p:nvSpPr>
          <p:cNvPr id="23" name="CuadroTexto 22">
            <a:extLst>
              <a:ext uri="{FF2B5EF4-FFF2-40B4-BE49-F238E27FC236}">
                <a16:creationId xmlns:a16="http://schemas.microsoft.com/office/drawing/2014/main" id="{59F647BF-8E06-4693-93F4-51BCF5BB6551}"/>
              </a:ext>
            </a:extLst>
          </p:cNvPr>
          <p:cNvSpPr txBox="1"/>
          <p:nvPr/>
        </p:nvSpPr>
        <p:spPr>
          <a:xfrm>
            <a:off x="3182642" y="4752537"/>
            <a:ext cx="4061792" cy="723275"/>
          </a:xfrm>
          <a:prstGeom prst="rect">
            <a:avLst/>
          </a:prstGeom>
        </p:spPr>
        <p:txBody>
          <a:bodyPr wrap="square" lIns="540000" tIns="0" rIns="360000" rtlCol="0" anchor="t" anchorCtr="0">
            <a:spAutoFit/>
          </a:bodyPr>
          <a:lstStyle/>
          <a:p>
            <a:r>
              <a:rPr lang="en-AU" sz="2200" b="1" i="0" u="none" strike="noStrike">
                <a:solidFill>
                  <a:srgbClr val="00825F"/>
                </a:solidFill>
                <a:effectLst/>
                <a:latin typeface="Arial" panose="020B0604020202020204" pitchFamily="34" charset="0"/>
              </a:rPr>
              <a:t>Reduce </a:t>
            </a:r>
          </a:p>
          <a:p>
            <a:r>
              <a:rPr lang="en-AU" sz="2200" b="1" i="0" u="none" strike="noStrike">
                <a:solidFill>
                  <a:srgbClr val="00825F"/>
                </a:solidFill>
                <a:effectLst/>
                <a:latin typeface="Arial" panose="020B0604020202020204" pitchFamily="34" charset="0"/>
              </a:rPr>
              <a:t>the risk</a:t>
            </a:r>
            <a:endParaRPr lang="es-419" sz="2200">
              <a:solidFill>
                <a:srgbClr val="00825F"/>
              </a:solidFill>
            </a:endParaRPr>
          </a:p>
        </p:txBody>
      </p:sp>
      <p:sp>
        <p:nvSpPr>
          <p:cNvPr id="12" name="Rectángulo 11">
            <a:extLst>
              <a:ext uri="{FF2B5EF4-FFF2-40B4-BE49-F238E27FC236}">
                <a16:creationId xmlns:a16="http://schemas.microsoft.com/office/drawing/2014/main" id="{21E21119-861E-4284-B829-D1DB013AC747}"/>
              </a:ext>
            </a:extLst>
          </p:cNvPr>
          <p:cNvSpPr/>
          <p:nvPr/>
        </p:nvSpPr>
        <p:spPr>
          <a:xfrm>
            <a:off x="3429000" y="1897677"/>
            <a:ext cx="8382000" cy="10509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 name="CuadroTexto 28">
            <a:extLst>
              <a:ext uri="{FF2B5EF4-FFF2-40B4-BE49-F238E27FC236}">
                <a16:creationId xmlns:a16="http://schemas.microsoft.com/office/drawing/2014/main" id="{95334F78-C27C-4257-AF05-9E5B86530A95}"/>
              </a:ext>
            </a:extLst>
          </p:cNvPr>
          <p:cNvSpPr txBox="1"/>
          <p:nvPr/>
        </p:nvSpPr>
        <p:spPr>
          <a:xfrm>
            <a:off x="5791200" y="3423903"/>
            <a:ext cx="6184398" cy="1154162"/>
          </a:xfrm>
          <a:prstGeom prst="rect">
            <a:avLst/>
          </a:prstGeom>
        </p:spPr>
        <p:txBody>
          <a:bodyPr wrap="square" lIns="540000" tIns="0" rIns="360000" bIns="45720" rtlCol="0" anchor="t" anchorCtr="0">
            <a:spAutoFit/>
          </a:bodyPr>
          <a:lstStyle/>
          <a:p>
            <a:pPr algn="just" rtl="0" fontAlgn="base"/>
            <a:r>
              <a:rPr lang="en-AU" sz="1800" b="0" i="0" dirty="0">
                <a:solidFill>
                  <a:srgbClr val="000000"/>
                </a:solidFill>
                <a:effectLst/>
                <a:latin typeface="Arial"/>
                <a:cs typeface="Arial"/>
              </a:rPr>
              <a:t>​</a:t>
            </a:r>
            <a:r>
              <a:rPr lang="en-AU" sz="1800" b="0" i="0" u="none" strike="noStrike" dirty="0">
                <a:solidFill>
                  <a:srgbClr val="000000"/>
                </a:solidFill>
                <a:effectLst/>
                <a:latin typeface="Arial"/>
                <a:cs typeface="Arial"/>
              </a:rPr>
              <a:t>on integrated management of FAW in affected countries in Africa, Asia and the Near East, to </a:t>
            </a:r>
            <a:r>
              <a:rPr lang="en-AU" sz="1800" b="1" i="0" u="none" strike="noStrike" dirty="0">
                <a:solidFill>
                  <a:srgbClr val="5792C9"/>
                </a:solidFill>
                <a:effectLst/>
                <a:latin typeface="Arial"/>
                <a:cs typeface="Arial"/>
              </a:rPr>
              <a:t>sustainably manage FAW</a:t>
            </a:r>
            <a:r>
              <a:rPr lang="en-AU" sz="1800" b="0" i="0" u="none" strike="noStrike" dirty="0">
                <a:solidFill>
                  <a:srgbClr val="000000"/>
                </a:solidFill>
                <a:effectLst/>
                <a:latin typeface="Arial"/>
                <a:cs typeface="Arial"/>
              </a:rPr>
              <a:t> and reduce crop yield losses</a:t>
            </a:r>
            <a:r>
              <a:rPr lang="en-AU" sz="1800" dirty="0">
                <a:solidFill>
                  <a:srgbClr val="000000"/>
                </a:solidFill>
                <a:latin typeface="Arial"/>
                <a:cs typeface="Arial"/>
              </a:rPr>
              <a:t>.</a:t>
            </a:r>
            <a:endParaRPr lang="en-US" sz="1800" dirty="0">
              <a:latin typeface="Arial"/>
              <a:cs typeface="Arial"/>
            </a:endParaRPr>
          </a:p>
        </p:txBody>
      </p:sp>
      <p:sp>
        <p:nvSpPr>
          <p:cNvPr id="30" name="CuadroTexto 29">
            <a:extLst>
              <a:ext uri="{FF2B5EF4-FFF2-40B4-BE49-F238E27FC236}">
                <a16:creationId xmlns:a16="http://schemas.microsoft.com/office/drawing/2014/main" id="{D24985E3-3196-40F3-B674-96BD88A69EF3}"/>
              </a:ext>
            </a:extLst>
          </p:cNvPr>
          <p:cNvSpPr txBox="1"/>
          <p:nvPr/>
        </p:nvSpPr>
        <p:spPr>
          <a:xfrm>
            <a:off x="5867400" y="4800600"/>
            <a:ext cx="5837423" cy="877163"/>
          </a:xfrm>
          <a:prstGeom prst="rect">
            <a:avLst/>
          </a:prstGeom>
        </p:spPr>
        <p:txBody>
          <a:bodyPr wrap="square" lIns="540000" tIns="0" rIns="360000" rtlCol="0" anchor="t" anchorCtr="0">
            <a:spAutoFit/>
          </a:bodyPr>
          <a:lstStyle/>
          <a:p>
            <a:pPr algn="l" rtl="0" fontAlgn="base"/>
            <a:r>
              <a:rPr lang="en-AU" sz="1800" b="0" i="0">
                <a:solidFill>
                  <a:srgbClr val="000000"/>
                </a:solidFill>
                <a:effectLst/>
                <a:latin typeface="Arial" panose="020B0604020202020204" pitchFamily="34" charset="0"/>
              </a:rPr>
              <a:t>​</a:t>
            </a:r>
            <a:r>
              <a:rPr lang="en-AU" sz="1800" b="0" i="0" u="none" strike="noStrike">
                <a:solidFill>
                  <a:srgbClr val="000000"/>
                </a:solidFill>
                <a:effectLst/>
                <a:latin typeface="Arial" panose="020B0604020202020204" pitchFamily="34" charset="0"/>
              </a:rPr>
              <a:t>Ensure that the risk of further introduction and </a:t>
            </a:r>
            <a:r>
              <a:rPr lang="en-AU" sz="1800" b="1" i="0" u="none" strike="noStrike">
                <a:solidFill>
                  <a:srgbClr val="5792C9"/>
                </a:solidFill>
                <a:effectLst/>
                <a:latin typeface="Arial" panose="020B0604020202020204" pitchFamily="34" charset="0"/>
              </a:rPr>
              <a:t>spread of FAW to new areas </a:t>
            </a:r>
            <a:r>
              <a:rPr lang="en-AU" sz="1800" b="0" i="0" u="none" strike="noStrike">
                <a:solidFill>
                  <a:srgbClr val="000000"/>
                </a:solidFill>
                <a:effectLst/>
                <a:latin typeface="Arial" panose="020B0604020202020204" pitchFamily="34" charset="0"/>
              </a:rPr>
              <a:t>is reduced.</a:t>
            </a:r>
            <a:endParaRPr lang="en-AU" sz="1800" b="0" i="0">
              <a:solidFill>
                <a:srgbClr val="000000"/>
              </a:solidFill>
              <a:effectLst/>
              <a:latin typeface="Segoe UI" panose="020B0502040204020203" pitchFamily="34" charset="0"/>
            </a:endParaRPr>
          </a:p>
          <a:p>
            <a:endParaRPr lang="es-419" sz="1800"/>
          </a:p>
        </p:txBody>
      </p:sp>
      <p:sp>
        <p:nvSpPr>
          <p:cNvPr id="18" name="CuadroTexto 17">
            <a:extLst>
              <a:ext uri="{FF2B5EF4-FFF2-40B4-BE49-F238E27FC236}">
                <a16:creationId xmlns:a16="http://schemas.microsoft.com/office/drawing/2014/main" id="{E7BDF7E3-4ACA-4E9E-90DC-C1585E8AE150}"/>
              </a:ext>
            </a:extLst>
          </p:cNvPr>
          <p:cNvSpPr txBox="1"/>
          <p:nvPr/>
        </p:nvSpPr>
        <p:spPr>
          <a:xfrm>
            <a:off x="445987" y="6089790"/>
            <a:ext cx="5065643" cy="307777"/>
          </a:xfrm>
          <a:prstGeom prst="rect">
            <a:avLst/>
          </a:prstGeom>
          <a:noFill/>
          <a:ln>
            <a:noFill/>
          </a:ln>
        </p:spPr>
        <p:txBody>
          <a:bodyPr wrap="square">
            <a:spAutoFit/>
          </a:bodyPr>
          <a:lstStyle/>
          <a:p>
            <a:r>
              <a:rPr lang="es-419" sz="1400">
                <a:solidFill>
                  <a:srgbClr val="00825F"/>
                </a:solidFill>
              </a:rPr>
              <a:t>http://www.fao.org/3/ca9252en/ca9252en.pdf</a:t>
            </a:r>
          </a:p>
        </p:txBody>
      </p:sp>
    </p:spTree>
    <p:extLst>
      <p:ext uri="{BB962C8B-B14F-4D97-AF65-F5344CB8AC3E}">
        <p14:creationId xmlns:p14="http://schemas.microsoft.com/office/powerpoint/2010/main" val="2833132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Rounded Corners 47">
            <a:extLst>
              <a:ext uri="{FF2B5EF4-FFF2-40B4-BE49-F238E27FC236}">
                <a16:creationId xmlns:a16="http://schemas.microsoft.com/office/drawing/2014/main" id="{DAC1F0C4-9D5E-4CDE-890E-DD854C2884C0}"/>
              </a:ext>
            </a:extLst>
          </p:cNvPr>
          <p:cNvSpPr/>
          <p:nvPr/>
        </p:nvSpPr>
        <p:spPr>
          <a:xfrm>
            <a:off x="5085846" y="4851542"/>
            <a:ext cx="2501174" cy="127150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4CB0AC78-5CC5-41D1-BF1F-5D4D6391AE57}"/>
              </a:ext>
            </a:extLst>
          </p:cNvPr>
          <p:cNvSpPr/>
          <p:nvPr/>
        </p:nvSpPr>
        <p:spPr>
          <a:xfrm>
            <a:off x="5085846" y="3219936"/>
            <a:ext cx="2501174" cy="127150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C6FDC1F0-61BB-4FCA-B3D1-E0D156A31C3F}"/>
              </a:ext>
            </a:extLst>
          </p:cNvPr>
          <p:cNvSpPr/>
          <p:nvPr/>
        </p:nvSpPr>
        <p:spPr>
          <a:xfrm>
            <a:off x="5042626" y="1547893"/>
            <a:ext cx="2501174" cy="127150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2">
            <a:extLst>
              <a:ext uri="{FF2B5EF4-FFF2-40B4-BE49-F238E27FC236}">
                <a16:creationId xmlns:a16="http://schemas.microsoft.com/office/drawing/2014/main" id="{B965FFC3-E7AD-4171-930B-E14590F4BCB1}"/>
              </a:ext>
            </a:extLst>
          </p:cNvPr>
          <p:cNvSpPr>
            <a:spLocks noGrp="1"/>
          </p:cNvSpPr>
          <p:nvPr>
            <p:ph type="title"/>
          </p:nvPr>
        </p:nvSpPr>
        <p:spPr>
          <a:xfrm>
            <a:off x="-286451" y="1479217"/>
            <a:ext cx="5468051" cy="469598"/>
          </a:xfrm>
        </p:spPr>
        <p:txBody>
          <a:bodyPr/>
          <a:lstStyle/>
          <a:p>
            <a:r>
              <a:rPr lang="en-US">
                <a:effectLst/>
                <a:latin typeface="Calibri" panose="020F0502020204030204" pitchFamily="34" charset="0"/>
                <a:ea typeface="Calibri" panose="020F0502020204030204" pitchFamily="34" charset="0"/>
              </a:rPr>
              <a:t>The FAO</a:t>
            </a:r>
            <a:r>
              <a:rPr lang="en-US">
                <a:latin typeface="Calibri" panose="020F0502020204030204" pitchFamily="34" charset="0"/>
              </a:rPr>
              <a:t>/IPPC Technical Working Group on Quarantine And Phytosanitary Measures For Global Action on FAW Control</a:t>
            </a:r>
            <a:br>
              <a:rPr lang="es-419">
                <a:effectLst/>
                <a:latin typeface="Calibri" panose="020F0502020204030204" pitchFamily="34" charset="0"/>
                <a:ea typeface="Calibri" panose="020F0502020204030204" pitchFamily="34" charset="0"/>
              </a:rPr>
            </a:br>
            <a:br>
              <a:rPr lang="en-US">
                <a:effectLst/>
                <a:latin typeface="Calibri" panose="020F0502020204030204" pitchFamily="34" charset="0"/>
                <a:ea typeface="Calibri" panose="020F0502020204030204" pitchFamily="34" charset="0"/>
                <a:cs typeface="Arial" panose="020B0604020202020204" pitchFamily="34" charset="0"/>
              </a:rPr>
            </a:br>
            <a:br>
              <a:rPr lang="en-US">
                <a:effectLst/>
                <a:latin typeface="Calibri" panose="020F0502020204030204" pitchFamily="34" charset="0"/>
                <a:ea typeface="Calibri" panose="020F0502020204030204" pitchFamily="34" charset="0"/>
                <a:cs typeface="Arial" panose="020B0604020202020204" pitchFamily="34" charset="0"/>
              </a:rPr>
            </a:br>
            <a:br>
              <a:rPr lang="en-US">
                <a:effectLst/>
                <a:latin typeface="Calibri" panose="020F0502020204030204" pitchFamily="34" charset="0"/>
                <a:ea typeface="Calibri" panose="020F0502020204030204" pitchFamily="34" charset="0"/>
                <a:cs typeface="Arial" panose="020B0604020202020204" pitchFamily="34" charset="0"/>
              </a:rPr>
            </a:br>
            <a:br>
              <a:rPr lang="en-US">
                <a:effectLst/>
                <a:latin typeface="Calibri" panose="020F0502020204030204" pitchFamily="34" charset="0"/>
                <a:ea typeface="Calibri" panose="020F0502020204030204" pitchFamily="34" charset="0"/>
                <a:cs typeface="Arial" panose="020B0604020202020204" pitchFamily="34" charset="0"/>
              </a:rPr>
            </a:br>
            <a:endParaRPr lang="en-IT"/>
          </a:p>
        </p:txBody>
      </p:sp>
      <p:sp>
        <p:nvSpPr>
          <p:cNvPr id="13" name="Rectangle 49">
            <a:extLst>
              <a:ext uri="{FF2B5EF4-FFF2-40B4-BE49-F238E27FC236}">
                <a16:creationId xmlns:a16="http://schemas.microsoft.com/office/drawing/2014/main" id="{D3768D0D-1DBA-4422-806C-6AC012F81030}"/>
              </a:ext>
            </a:extLst>
          </p:cNvPr>
          <p:cNvSpPr/>
          <p:nvPr/>
        </p:nvSpPr>
        <p:spPr>
          <a:xfrm>
            <a:off x="7746943" y="1567858"/>
            <a:ext cx="4057172" cy="606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0" fontAlgn="base"/>
            <a:r>
              <a:rPr lang="en-US" sz="2000" b="0" i="0">
                <a:solidFill>
                  <a:srgbClr val="000000"/>
                </a:solidFill>
                <a:effectLst/>
                <a:latin typeface="Arial" panose="020B0604020202020204" pitchFamily="34" charset="0"/>
              </a:rPr>
              <a:t>​</a:t>
            </a:r>
          </a:p>
          <a:p>
            <a:pPr algn="just" rtl="0" fontAlgn="base"/>
            <a:r>
              <a:rPr lang="en-US" sz="2000">
                <a:solidFill>
                  <a:srgbClr val="000000"/>
                </a:solidFill>
                <a:latin typeface="Arial" panose="020B0604020202020204" pitchFamily="34" charset="0"/>
              </a:rPr>
              <a:t>I</a:t>
            </a:r>
            <a:r>
              <a:rPr lang="en-US" sz="2000" i="0" strike="noStrike">
                <a:solidFill>
                  <a:srgbClr val="000000"/>
                </a:solidFill>
                <a:effectLst/>
                <a:latin typeface="Arial" panose="020B0604020202020204" pitchFamily="34" charset="0"/>
              </a:rPr>
              <a:t>mplementing and promoting </a:t>
            </a:r>
            <a:r>
              <a:rPr lang="en-US" sz="2000" b="0" i="0" u="none" strike="noStrike">
                <a:solidFill>
                  <a:srgbClr val="000000"/>
                </a:solidFill>
                <a:effectLst/>
                <a:latin typeface="Arial" panose="020B0604020202020204" pitchFamily="34" charset="0"/>
              </a:rPr>
              <a:t>globally </a:t>
            </a:r>
            <a:r>
              <a:rPr lang="en-US" sz="2000" b="1" i="0" u="none" strike="noStrike">
                <a:solidFill>
                  <a:srgbClr val="5792C9"/>
                </a:solidFill>
                <a:effectLst/>
                <a:latin typeface="Arial" panose="020B0604020202020204" pitchFamily="34" charset="0"/>
              </a:rPr>
              <a:t>harmonized quarantine and phytosanitary measures</a:t>
            </a:r>
            <a:r>
              <a:rPr lang="en-US" sz="2000" b="1" i="0" u="none" strike="noStrike">
                <a:solidFill>
                  <a:srgbClr val="000000"/>
                </a:solidFill>
                <a:effectLst/>
                <a:latin typeface="Arial" panose="020B0604020202020204" pitchFamily="34" charset="0"/>
              </a:rPr>
              <a:t>. </a:t>
            </a:r>
            <a:endParaRPr lang="en-GB" sz="2000" b="1" i="0">
              <a:solidFill>
                <a:srgbClr val="000000"/>
              </a:solidFill>
              <a:effectLst/>
              <a:latin typeface="Arial" panose="020B0604020202020204" pitchFamily="34" charset="0"/>
            </a:endParaRPr>
          </a:p>
        </p:txBody>
      </p:sp>
      <p:sp>
        <p:nvSpPr>
          <p:cNvPr id="3" name="CuadroTexto 2">
            <a:extLst>
              <a:ext uri="{FF2B5EF4-FFF2-40B4-BE49-F238E27FC236}">
                <a16:creationId xmlns:a16="http://schemas.microsoft.com/office/drawing/2014/main" id="{7C1C8A3B-F37D-49FC-8FC8-5A79D05E5EA9}"/>
              </a:ext>
            </a:extLst>
          </p:cNvPr>
          <p:cNvSpPr txBox="1"/>
          <p:nvPr/>
        </p:nvSpPr>
        <p:spPr>
          <a:xfrm>
            <a:off x="4839483" y="1945119"/>
            <a:ext cx="3624222" cy="477054"/>
          </a:xfrm>
          <a:prstGeom prst="rect">
            <a:avLst/>
          </a:prstGeom>
        </p:spPr>
        <p:txBody>
          <a:bodyPr wrap="square" lIns="540000" tIns="0" rIns="360000" rtlCol="0" anchor="t" anchorCtr="0">
            <a:spAutoFit/>
          </a:bodyPr>
          <a:lstStyle/>
          <a:p>
            <a:r>
              <a:rPr lang="en-US" sz="2800" b="1" i="0">
                <a:solidFill>
                  <a:srgbClr val="00825F"/>
                </a:solidFill>
                <a:latin typeface="Arial" panose="020B0604020202020204" pitchFamily="34" charset="0"/>
              </a:rPr>
              <a:t>Prevention</a:t>
            </a:r>
            <a:endParaRPr lang="es-419" sz="2800">
              <a:solidFill>
                <a:srgbClr val="00825F"/>
              </a:solidFill>
            </a:endParaRPr>
          </a:p>
        </p:txBody>
      </p:sp>
      <p:sp>
        <p:nvSpPr>
          <p:cNvPr id="19" name="CuadroTexto 18">
            <a:extLst>
              <a:ext uri="{FF2B5EF4-FFF2-40B4-BE49-F238E27FC236}">
                <a16:creationId xmlns:a16="http://schemas.microsoft.com/office/drawing/2014/main" id="{798AB2FA-C31B-4CAF-9FCE-E4047A773F00}"/>
              </a:ext>
            </a:extLst>
          </p:cNvPr>
          <p:cNvSpPr txBox="1"/>
          <p:nvPr/>
        </p:nvSpPr>
        <p:spPr>
          <a:xfrm>
            <a:off x="4648200" y="3579422"/>
            <a:ext cx="3950234" cy="477054"/>
          </a:xfrm>
          <a:prstGeom prst="rect">
            <a:avLst/>
          </a:prstGeom>
        </p:spPr>
        <p:txBody>
          <a:bodyPr wrap="square" lIns="540000" tIns="0" rIns="360000" rtlCol="0" anchor="t" anchorCtr="0">
            <a:spAutoFit/>
          </a:bodyPr>
          <a:lstStyle/>
          <a:p>
            <a:pPr algn="l" rtl="0" fontAlgn="base"/>
            <a:r>
              <a:rPr lang="en-GB" sz="2800" b="1">
                <a:solidFill>
                  <a:srgbClr val="00825F"/>
                </a:solidFill>
                <a:latin typeface="Arial" panose="020B0604020202020204" pitchFamily="34" charset="0"/>
              </a:rPr>
              <a:t>Preparedness</a:t>
            </a:r>
            <a:r>
              <a:rPr lang="en-US" sz="2800" b="1" i="0">
                <a:solidFill>
                  <a:srgbClr val="00825F"/>
                </a:solidFill>
                <a:effectLst/>
                <a:latin typeface="Arial" panose="020B0604020202020204" pitchFamily="34" charset="0"/>
              </a:rPr>
              <a:t>​</a:t>
            </a:r>
          </a:p>
        </p:txBody>
      </p:sp>
      <p:sp>
        <p:nvSpPr>
          <p:cNvPr id="25" name="CuadroTexto 24">
            <a:extLst>
              <a:ext uri="{FF2B5EF4-FFF2-40B4-BE49-F238E27FC236}">
                <a16:creationId xmlns:a16="http://schemas.microsoft.com/office/drawing/2014/main" id="{498F0ABC-D5A6-4078-9C67-A5F4A015C505}"/>
              </a:ext>
            </a:extLst>
          </p:cNvPr>
          <p:cNvSpPr txBox="1"/>
          <p:nvPr/>
        </p:nvSpPr>
        <p:spPr>
          <a:xfrm>
            <a:off x="4953000" y="5213725"/>
            <a:ext cx="3198549" cy="477054"/>
          </a:xfrm>
          <a:prstGeom prst="rect">
            <a:avLst/>
          </a:prstGeom>
        </p:spPr>
        <p:txBody>
          <a:bodyPr wrap="square" lIns="540000" tIns="0" rIns="360000" rtlCol="0" anchor="t" anchorCtr="0">
            <a:spAutoFit/>
          </a:bodyPr>
          <a:lstStyle/>
          <a:p>
            <a:pPr algn="l" rtl="0" fontAlgn="base"/>
            <a:r>
              <a:rPr lang="en-GB" sz="2800" b="1" i="0">
                <a:solidFill>
                  <a:srgbClr val="00825F"/>
                </a:solidFill>
                <a:effectLst/>
                <a:latin typeface="Arial" panose="020B0604020202020204" pitchFamily="34" charset="0"/>
              </a:rPr>
              <a:t>Response</a:t>
            </a:r>
            <a:r>
              <a:rPr lang="en-US" sz="2800" b="1" i="0">
                <a:solidFill>
                  <a:srgbClr val="00825F"/>
                </a:solidFill>
                <a:effectLst/>
                <a:latin typeface="Arial" panose="020B0604020202020204" pitchFamily="34" charset="0"/>
              </a:rPr>
              <a:t>​</a:t>
            </a:r>
          </a:p>
        </p:txBody>
      </p:sp>
      <p:sp>
        <p:nvSpPr>
          <p:cNvPr id="26" name="Rectangle 49">
            <a:extLst>
              <a:ext uri="{FF2B5EF4-FFF2-40B4-BE49-F238E27FC236}">
                <a16:creationId xmlns:a16="http://schemas.microsoft.com/office/drawing/2014/main" id="{A9CDF83D-E6DA-457B-86AD-7EAA5F6D2A1C}"/>
              </a:ext>
            </a:extLst>
          </p:cNvPr>
          <p:cNvSpPr/>
          <p:nvPr/>
        </p:nvSpPr>
        <p:spPr>
          <a:xfrm>
            <a:off x="7775701" y="4818876"/>
            <a:ext cx="4057172" cy="1277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0" fontAlgn="base"/>
            <a:r>
              <a:rPr lang="en-GB" sz="2000">
                <a:solidFill>
                  <a:srgbClr val="000000"/>
                </a:solidFill>
                <a:latin typeface="Arial" panose="020B0604020202020204" pitchFamily="34" charset="0"/>
              </a:rPr>
              <a:t>P</a:t>
            </a:r>
            <a:r>
              <a:rPr lang="en-GB" sz="2000" b="0" i="0" u="none" strike="noStrike">
                <a:solidFill>
                  <a:srgbClr val="000000"/>
                </a:solidFill>
                <a:effectLst/>
                <a:latin typeface="Arial" panose="020B0604020202020204" pitchFamily="34" charset="0"/>
              </a:rPr>
              <a:t>romoting globally </a:t>
            </a:r>
            <a:r>
              <a:rPr lang="en-GB" sz="2000" b="1" i="0" u="none" strike="noStrike">
                <a:solidFill>
                  <a:srgbClr val="5792C9"/>
                </a:solidFill>
                <a:effectLst/>
                <a:latin typeface="Arial" panose="020B0604020202020204" pitchFamily="34" charset="0"/>
              </a:rPr>
              <a:t>harmonized contingency and response resources </a:t>
            </a:r>
            <a:r>
              <a:rPr lang="en-GB" sz="2000" b="0" i="0" u="none" strike="noStrike">
                <a:solidFill>
                  <a:srgbClr val="000000"/>
                </a:solidFill>
                <a:effectLst/>
                <a:latin typeface="Arial" panose="020B0604020202020204" pitchFamily="34" charset="0"/>
              </a:rPr>
              <a:t>and training materials.</a:t>
            </a:r>
            <a:r>
              <a:rPr lang="en-GB" sz="2000" b="0" i="0">
                <a:solidFill>
                  <a:srgbClr val="000000"/>
                </a:solidFill>
                <a:effectLst/>
                <a:latin typeface="Arial" panose="020B0604020202020204" pitchFamily="34" charset="0"/>
              </a:rPr>
              <a:t>​</a:t>
            </a:r>
          </a:p>
          <a:p>
            <a:pPr algn="just" rtl="0" fontAlgn="base"/>
            <a:endParaRPr lang="en-GB" sz="2000" b="0" i="0">
              <a:solidFill>
                <a:srgbClr val="000000"/>
              </a:solidFill>
              <a:effectLst/>
              <a:latin typeface="Arial" panose="020B0604020202020204" pitchFamily="34" charset="0"/>
            </a:endParaRPr>
          </a:p>
        </p:txBody>
      </p:sp>
      <p:sp>
        <p:nvSpPr>
          <p:cNvPr id="34" name="Rectangle 49">
            <a:extLst>
              <a:ext uri="{FF2B5EF4-FFF2-40B4-BE49-F238E27FC236}">
                <a16:creationId xmlns:a16="http://schemas.microsoft.com/office/drawing/2014/main" id="{27DD2B39-8168-470D-874B-B163B2C02D83}"/>
              </a:ext>
            </a:extLst>
          </p:cNvPr>
          <p:cNvSpPr/>
          <p:nvPr/>
        </p:nvSpPr>
        <p:spPr>
          <a:xfrm>
            <a:off x="7746943" y="3318593"/>
            <a:ext cx="4340101" cy="981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fontAlgn="base"/>
            <a:r>
              <a:rPr lang="en-GB" sz="2000" b="0" i="0" u="none" strike="noStrike">
                <a:solidFill>
                  <a:srgbClr val="000000"/>
                </a:solidFill>
                <a:effectLst/>
                <a:latin typeface="Arial" panose="020B0604020202020204" pitchFamily="34" charset="0"/>
              </a:rPr>
              <a:t>Implementing and promoting globally </a:t>
            </a:r>
            <a:r>
              <a:rPr lang="en-GB" sz="2000" b="1" i="0" u="none" strike="noStrike">
                <a:solidFill>
                  <a:srgbClr val="5792C9"/>
                </a:solidFill>
                <a:effectLst/>
                <a:latin typeface="Arial" panose="020B0604020202020204" pitchFamily="34" charset="0"/>
              </a:rPr>
              <a:t>harmonized FAW surveillance, management, and engagement resources</a:t>
            </a:r>
            <a:r>
              <a:rPr lang="en-GB" sz="2000" b="0" i="0" u="none" strike="noStrike">
                <a:solidFill>
                  <a:srgbClr val="000000"/>
                </a:solidFill>
                <a:effectLst/>
                <a:latin typeface="Arial" panose="020B0604020202020204" pitchFamily="34" charset="0"/>
              </a:rPr>
              <a:t>.</a:t>
            </a:r>
            <a:endParaRPr lang="en-GB" sz="2000" b="0" i="0">
              <a:solidFill>
                <a:srgbClr val="000000"/>
              </a:solidFill>
              <a:effectLst/>
              <a:latin typeface="Arial" panose="020B0604020202020204" pitchFamily="34" charset="0"/>
            </a:endParaRPr>
          </a:p>
        </p:txBody>
      </p:sp>
      <p:sp>
        <p:nvSpPr>
          <p:cNvPr id="31" name="CuadroTexto 30">
            <a:extLst>
              <a:ext uri="{FF2B5EF4-FFF2-40B4-BE49-F238E27FC236}">
                <a16:creationId xmlns:a16="http://schemas.microsoft.com/office/drawing/2014/main" id="{E8268258-E251-4F4B-94E4-AEE33E7FC6BB}"/>
              </a:ext>
            </a:extLst>
          </p:cNvPr>
          <p:cNvSpPr txBox="1"/>
          <p:nvPr/>
        </p:nvSpPr>
        <p:spPr>
          <a:xfrm>
            <a:off x="5042626" y="6141204"/>
            <a:ext cx="6705600" cy="265518"/>
          </a:xfrm>
          <a:prstGeom prst="rect">
            <a:avLst/>
          </a:prstGeom>
          <a:noFill/>
        </p:spPr>
        <p:txBody>
          <a:bodyPr wrap="square">
            <a:spAutoFit/>
          </a:bodyPr>
          <a:lstStyle/>
          <a:p>
            <a:r>
              <a:rPr lang="es-419" sz="1100"/>
              <a:t>https://www.ippc.int/en/the-global-action-for-fall-armyworm-control/faoippc-faw-technical-working-group/</a:t>
            </a:r>
          </a:p>
        </p:txBody>
      </p:sp>
      <p:sp>
        <p:nvSpPr>
          <p:cNvPr id="23" name="TextBox 22">
            <a:extLst>
              <a:ext uri="{FF2B5EF4-FFF2-40B4-BE49-F238E27FC236}">
                <a16:creationId xmlns:a16="http://schemas.microsoft.com/office/drawing/2014/main" id="{0E3EB357-0F13-4638-8700-AAFD27A94A9A}"/>
              </a:ext>
            </a:extLst>
          </p:cNvPr>
          <p:cNvSpPr txBox="1"/>
          <p:nvPr/>
        </p:nvSpPr>
        <p:spPr>
          <a:xfrm>
            <a:off x="-162420" y="6079722"/>
            <a:ext cx="4559762" cy="261610"/>
          </a:xfrm>
          <a:prstGeom prst="rect">
            <a:avLst/>
          </a:prstGeom>
        </p:spPr>
        <p:txBody>
          <a:bodyPr wrap="square" lIns="540000" tIns="0" rIns="360000" rtlCol="0" anchor="t" anchorCtr="0">
            <a:spAutoFit/>
          </a:bodyPr>
          <a:lstStyle/>
          <a:p>
            <a:pPr algn="just"/>
            <a:r>
              <a:rPr lang="en-US" sz="1400" b="0" i="0">
                <a:effectLst/>
                <a:cs typeface="Arial" panose="020B0604020202020204" pitchFamily="34" charset="0"/>
              </a:rPr>
              <a:t>Photo: first virtual meeting </a:t>
            </a:r>
            <a:r>
              <a:rPr lang="es-419" sz="1400">
                <a:cs typeface="Arial" panose="020B0604020202020204" pitchFamily="34" charset="0"/>
              </a:rPr>
              <a:t>03</a:t>
            </a:r>
            <a:r>
              <a:rPr lang="es-419" sz="1400" b="0" i="0">
                <a:solidFill>
                  <a:srgbClr val="1B1E24"/>
                </a:solidFill>
                <a:effectLst/>
              </a:rPr>
              <a:t> </a:t>
            </a:r>
            <a:r>
              <a:rPr lang="es-419" sz="1400" err="1">
                <a:cs typeface="Arial" panose="020B0604020202020204" pitchFamily="34" charset="0"/>
              </a:rPr>
              <a:t>Aug</a:t>
            </a:r>
            <a:r>
              <a:rPr lang="es-419" sz="1400" b="0" i="0">
                <a:solidFill>
                  <a:srgbClr val="1B1E24"/>
                </a:solidFill>
                <a:effectLst/>
              </a:rPr>
              <a:t> </a:t>
            </a:r>
            <a:r>
              <a:rPr lang="es-419" sz="1400">
                <a:cs typeface="Arial" panose="020B0604020202020204" pitchFamily="34" charset="0"/>
              </a:rPr>
              <a:t>2020</a:t>
            </a:r>
          </a:p>
        </p:txBody>
      </p:sp>
      <p:pic>
        <p:nvPicPr>
          <p:cNvPr id="39" name="Picture 4" descr="The first virtual meeting of the newly established FAO/IPPC Technical  Working Group of the Global Action for FAW control - International Plant  Protection Convention">
            <a:extLst>
              <a:ext uri="{FF2B5EF4-FFF2-40B4-BE49-F238E27FC236}">
                <a16:creationId xmlns:a16="http://schemas.microsoft.com/office/drawing/2014/main" id="{916A38DF-1252-4632-B60E-2662BD09D0F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0070" t="3594" r="-1" b="25732"/>
          <a:stretch/>
        </p:blipFill>
        <p:spPr bwMode="auto">
          <a:xfrm>
            <a:off x="359128" y="3318593"/>
            <a:ext cx="4294694" cy="2701207"/>
          </a:xfrm>
          <a:prstGeom prst="roundRect">
            <a:avLst>
              <a:gd name="adj" fmla="val 8594"/>
            </a:avLst>
          </a:prstGeom>
          <a:solidFill>
            <a:srgbClr val="FFFFFF">
              <a:shade val="85000"/>
            </a:srgbClr>
          </a:solidFill>
          <a:ln>
            <a:solidFill>
              <a:srgbClr val="5792C9"/>
            </a:solidFill>
          </a:ln>
          <a:effectLst/>
        </p:spPr>
      </p:pic>
    </p:spTree>
    <p:extLst>
      <p:ext uri="{BB962C8B-B14F-4D97-AF65-F5344CB8AC3E}">
        <p14:creationId xmlns:p14="http://schemas.microsoft.com/office/powerpoint/2010/main" val="37441599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Rounded Corners 24">
            <a:extLst>
              <a:ext uri="{FF2B5EF4-FFF2-40B4-BE49-F238E27FC236}">
                <a16:creationId xmlns:a16="http://schemas.microsoft.com/office/drawing/2014/main" id="{8047BEDE-9753-4879-ADA4-6D6F1D80D98E}"/>
              </a:ext>
            </a:extLst>
          </p:cNvPr>
          <p:cNvSpPr/>
          <p:nvPr/>
        </p:nvSpPr>
        <p:spPr>
          <a:xfrm>
            <a:off x="6590321" y="4301804"/>
            <a:ext cx="5420146" cy="2022796"/>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62D23EF1-A550-494D-8870-3481EFCC1690}"/>
              </a:ext>
            </a:extLst>
          </p:cNvPr>
          <p:cNvSpPr/>
          <p:nvPr/>
        </p:nvSpPr>
        <p:spPr>
          <a:xfrm>
            <a:off x="6590321" y="2298989"/>
            <a:ext cx="5420146" cy="190091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05EB63-AA2C-4B13-BD77-7FF63C1B1095}"/>
              </a:ext>
            </a:extLst>
          </p:cNvPr>
          <p:cNvSpPr/>
          <p:nvPr/>
        </p:nvSpPr>
        <p:spPr>
          <a:xfrm>
            <a:off x="6543254" y="1425403"/>
            <a:ext cx="5420146" cy="7716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2">
            <a:extLst>
              <a:ext uri="{FF2B5EF4-FFF2-40B4-BE49-F238E27FC236}">
                <a16:creationId xmlns:a16="http://schemas.microsoft.com/office/drawing/2014/main" id="{B965FFC3-E7AD-4171-930B-E14590F4BCB1}"/>
              </a:ext>
            </a:extLst>
          </p:cNvPr>
          <p:cNvSpPr>
            <a:spLocks noGrp="1"/>
          </p:cNvSpPr>
          <p:nvPr>
            <p:ph type="title"/>
          </p:nvPr>
        </p:nvSpPr>
        <p:spPr>
          <a:xfrm>
            <a:off x="0" y="1504593"/>
            <a:ext cx="2810286" cy="359166"/>
          </a:xfrm>
        </p:spPr>
        <p:txBody>
          <a:bodyPr/>
          <a:lstStyle/>
          <a:p>
            <a:r>
              <a:rPr lang="en-US">
                <a:effectLst/>
                <a:latin typeface="Calibri" panose="020F0502020204030204" pitchFamily="34" charset="0"/>
                <a:ea typeface="Calibri" panose="020F0502020204030204" pitchFamily="34" charset="0"/>
                <a:cs typeface="Arial" panose="020B0604020202020204" pitchFamily="34" charset="0"/>
              </a:rPr>
              <a:t>FAW guidelines:</a:t>
            </a:r>
            <a:endParaRPr lang="en-IT"/>
          </a:p>
        </p:txBody>
      </p:sp>
      <p:sp>
        <p:nvSpPr>
          <p:cNvPr id="6" name="Subtitle 3">
            <a:extLst>
              <a:ext uri="{FF2B5EF4-FFF2-40B4-BE49-F238E27FC236}">
                <a16:creationId xmlns:a16="http://schemas.microsoft.com/office/drawing/2014/main" id="{E63145B4-99AD-4034-A26E-787AAEFB6F4D}"/>
              </a:ext>
            </a:extLst>
          </p:cNvPr>
          <p:cNvSpPr>
            <a:spLocks noGrp="1"/>
          </p:cNvSpPr>
          <p:nvPr>
            <p:ph type="subTitle" idx="1"/>
          </p:nvPr>
        </p:nvSpPr>
        <p:spPr>
          <a:xfrm>
            <a:off x="3541009" y="1448787"/>
            <a:ext cx="3049313" cy="508000"/>
          </a:xfrm>
        </p:spPr>
        <p:txBody>
          <a:bodyPr/>
          <a:lstStyle/>
          <a:p>
            <a:r>
              <a:rPr lang="en-US" sz="2200">
                <a:solidFill>
                  <a:srgbClr val="00825F"/>
                </a:solidFill>
                <a:latin typeface="Calibri" panose="020F0502020204030204" pitchFamily="34" charset="0"/>
                <a:cs typeface="Times New Roman" panose="02020603050405020304" pitchFamily="18" charset="0"/>
              </a:rPr>
              <a:t>Distribution and biology of the pest</a:t>
            </a:r>
          </a:p>
        </p:txBody>
      </p:sp>
      <p:sp>
        <p:nvSpPr>
          <p:cNvPr id="7" name="Subtitle 3">
            <a:extLst>
              <a:ext uri="{FF2B5EF4-FFF2-40B4-BE49-F238E27FC236}">
                <a16:creationId xmlns:a16="http://schemas.microsoft.com/office/drawing/2014/main" id="{888B500F-0A85-4F5B-A84A-BCCE0BE3E5EA}"/>
              </a:ext>
            </a:extLst>
          </p:cNvPr>
          <p:cNvSpPr txBox="1">
            <a:spLocks/>
          </p:cNvSpPr>
          <p:nvPr/>
        </p:nvSpPr>
        <p:spPr>
          <a:xfrm>
            <a:off x="3541009" y="2407737"/>
            <a:ext cx="3002245" cy="563075"/>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sz="2200">
                <a:solidFill>
                  <a:srgbClr val="00825F"/>
                </a:solidFill>
                <a:latin typeface="Calibri" panose="020F0502020204030204" pitchFamily="34" charset="0"/>
                <a:cs typeface="Times New Roman" panose="02020603050405020304" pitchFamily="18" charset="0"/>
              </a:rPr>
              <a:t>Prevention and preparedness plan: </a:t>
            </a:r>
            <a:r>
              <a:rPr lang="en-US" sz="2200" b="1">
                <a:solidFill>
                  <a:srgbClr val="00825F"/>
                </a:solidFill>
                <a:latin typeface="Calibri" panose="020F0502020204030204" pitchFamily="34" charset="0"/>
                <a:cs typeface="Times New Roman" panose="02020603050405020304" pitchFamily="18" charset="0"/>
              </a:rPr>
              <a:t>when the pest is still absent</a:t>
            </a:r>
          </a:p>
        </p:txBody>
      </p:sp>
      <p:sp>
        <p:nvSpPr>
          <p:cNvPr id="16" name="Subtitle 3">
            <a:extLst>
              <a:ext uri="{FF2B5EF4-FFF2-40B4-BE49-F238E27FC236}">
                <a16:creationId xmlns:a16="http://schemas.microsoft.com/office/drawing/2014/main" id="{7CE96C87-C0AB-42ED-8A00-D0C84497BF9F}"/>
              </a:ext>
            </a:extLst>
          </p:cNvPr>
          <p:cNvSpPr txBox="1">
            <a:spLocks/>
          </p:cNvSpPr>
          <p:nvPr/>
        </p:nvSpPr>
        <p:spPr>
          <a:xfrm>
            <a:off x="3541009" y="4392971"/>
            <a:ext cx="3154645" cy="733706"/>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r>
              <a:rPr lang="en-US" sz="2200">
                <a:solidFill>
                  <a:srgbClr val="00825F"/>
                </a:solidFill>
                <a:latin typeface="Calibri" panose="020F0502020204030204" pitchFamily="34" charset="0"/>
                <a:cs typeface="Times New Roman" panose="02020603050405020304" pitchFamily="18" charset="0"/>
              </a:rPr>
              <a:t>Response plan: </a:t>
            </a:r>
            <a:r>
              <a:rPr lang="en-US" sz="2200" b="1">
                <a:solidFill>
                  <a:srgbClr val="00825F"/>
                </a:solidFill>
                <a:latin typeface="Calibri" panose="020F0502020204030204" pitchFamily="34" charset="0"/>
                <a:cs typeface="Times New Roman" panose="02020603050405020304" pitchFamily="18" charset="0"/>
              </a:rPr>
              <a:t>when the pest is officially detected and confirmed</a:t>
            </a:r>
          </a:p>
        </p:txBody>
      </p:sp>
      <p:pic>
        <p:nvPicPr>
          <p:cNvPr id="12" name="Picture 8">
            <a:extLst>
              <a:ext uri="{FF2B5EF4-FFF2-40B4-BE49-F238E27FC236}">
                <a16:creationId xmlns:a16="http://schemas.microsoft.com/office/drawing/2014/main" id="{9C945A6F-F142-4DD0-A5B3-42BD86292235}"/>
              </a:ext>
            </a:extLst>
          </p:cNvPr>
          <p:cNvPicPr>
            <a:picLocks noChangeAspect="1"/>
          </p:cNvPicPr>
          <p:nvPr/>
        </p:nvPicPr>
        <p:blipFill>
          <a:blip r:embed="rId3"/>
          <a:stretch>
            <a:fillRect/>
          </a:stretch>
        </p:blipFill>
        <p:spPr>
          <a:xfrm>
            <a:off x="474433" y="1863759"/>
            <a:ext cx="3083841" cy="4320548"/>
          </a:xfrm>
          <a:prstGeom prst="roundRect">
            <a:avLst>
              <a:gd name="adj" fmla="val 8594"/>
            </a:avLst>
          </a:prstGeom>
          <a:solidFill>
            <a:srgbClr val="FFFFFF">
              <a:shade val="85000"/>
            </a:srgbClr>
          </a:solidFill>
          <a:ln>
            <a:noFill/>
          </a:ln>
          <a:effectLst/>
        </p:spPr>
      </p:pic>
      <p:sp>
        <p:nvSpPr>
          <p:cNvPr id="13" name="Subtitle 3">
            <a:extLst>
              <a:ext uri="{FF2B5EF4-FFF2-40B4-BE49-F238E27FC236}">
                <a16:creationId xmlns:a16="http://schemas.microsoft.com/office/drawing/2014/main" id="{52D378F2-FE16-4A78-BA3C-9108CA1621BB}"/>
              </a:ext>
            </a:extLst>
          </p:cNvPr>
          <p:cNvSpPr txBox="1">
            <a:spLocks/>
          </p:cNvSpPr>
          <p:nvPr/>
        </p:nvSpPr>
        <p:spPr>
          <a:xfrm>
            <a:off x="6172200" y="1476094"/>
            <a:ext cx="5669543" cy="733706"/>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285750" indent="-285750" algn="just">
              <a:lnSpc>
                <a:spcPct val="100000"/>
              </a:lnSpc>
              <a:spcBef>
                <a:spcPts val="0"/>
              </a:spcBef>
              <a:buFont typeface="Arial" panose="020B0604020202020204" pitchFamily="34" charset="0"/>
              <a:buChar char="•"/>
            </a:pPr>
            <a:r>
              <a:rPr lang="en-US"/>
              <a:t>Distribution of the pest</a:t>
            </a:r>
            <a:r>
              <a:rPr lang="en-US">
                <a:solidFill>
                  <a:srgbClr val="000000"/>
                </a:solidFill>
                <a:cs typeface="Times New Roman" panose="02020603050405020304" pitchFamily="18" charset="0"/>
              </a:rPr>
              <a:t> </a:t>
            </a:r>
          </a:p>
          <a:p>
            <a:pPr marL="285750" indent="-285750" algn="just">
              <a:lnSpc>
                <a:spcPct val="100000"/>
              </a:lnSpc>
              <a:spcBef>
                <a:spcPts val="0"/>
              </a:spcBef>
              <a:buFont typeface="Arial" panose="020B0604020202020204" pitchFamily="34" charset="0"/>
              <a:buChar char="•"/>
            </a:pPr>
            <a:r>
              <a:rPr lang="en-US"/>
              <a:t>Biology of the pest</a:t>
            </a:r>
            <a:endParaRPr lang="en-IT"/>
          </a:p>
        </p:txBody>
      </p:sp>
      <p:sp>
        <p:nvSpPr>
          <p:cNvPr id="15" name="Subtitle 3">
            <a:extLst>
              <a:ext uri="{FF2B5EF4-FFF2-40B4-BE49-F238E27FC236}">
                <a16:creationId xmlns:a16="http://schemas.microsoft.com/office/drawing/2014/main" id="{8061233F-2FBC-4923-B95F-B85CB05F07D8}"/>
              </a:ext>
            </a:extLst>
          </p:cNvPr>
          <p:cNvSpPr txBox="1">
            <a:spLocks/>
          </p:cNvSpPr>
          <p:nvPr/>
        </p:nvSpPr>
        <p:spPr>
          <a:xfrm>
            <a:off x="6172201" y="2362200"/>
            <a:ext cx="5943600" cy="1515754"/>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285750" indent="-285750" algn="just">
              <a:lnSpc>
                <a:spcPct val="100000"/>
              </a:lnSpc>
              <a:spcBef>
                <a:spcPts val="0"/>
              </a:spcBef>
              <a:buFont typeface="Arial" panose="020B0604020202020204" pitchFamily="34" charset="0"/>
              <a:buChar char="•"/>
            </a:pPr>
            <a:r>
              <a:rPr lang="en-US"/>
              <a:t>Pest risk analysis</a:t>
            </a:r>
          </a:p>
          <a:p>
            <a:pPr marL="285750" indent="-285750" algn="just">
              <a:lnSpc>
                <a:spcPct val="100000"/>
              </a:lnSpc>
              <a:spcBef>
                <a:spcPts val="0"/>
              </a:spcBef>
              <a:buFont typeface="Arial" panose="020B0604020202020204" pitchFamily="34" charset="0"/>
              <a:buChar char="•"/>
            </a:pPr>
            <a:r>
              <a:rPr lang="en-US"/>
              <a:t>Phytosanitary regulation</a:t>
            </a:r>
          </a:p>
          <a:p>
            <a:pPr marL="285750" indent="-285750" algn="just">
              <a:lnSpc>
                <a:spcPct val="100000"/>
              </a:lnSpc>
              <a:spcBef>
                <a:spcPts val="0"/>
              </a:spcBef>
              <a:buFont typeface="Arial" panose="020B0604020202020204" pitchFamily="34" charset="0"/>
              <a:buChar char="•"/>
            </a:pPr>
            <a:r>
              <a:rPr lang="en-US"/>
              <a:t>Inspection and diagnostics</a:t>
            </a:r>
          </a:p>
          <a:p>
            <a:pPr marL="285750" indent="-285750" algn="just">
              <a:lnSpc>
                <a:spcPct val="100000"/>
              </a:lnSpc>
              <a:spcBef>
                <a:spcPts val="0"/>
              </a:spcBef>
              <a:buFont typeface="Arial" panose="020B0604020202020204" pitchFamily="34" charset="0"/>
              <a:buChar char="•"/>
            </a:pPr>
            <a:r>
              <a:rPr lang="en-US"/>
              <a:t>Surveillance</a:t>
            </a:r>
          </a:p>
          <a:p>
            <a:pPr marL="285750" indent="-285750" algn="just">
              <a:lnSpc>
                <a:spcPct val="100000"/>
              </a:lnSpc>
              <a:spcBef>
                <a:spcPts val="0"/>
              </a:spcBef>
              <a:buFont typeface="Arial" panose="020B0604020202020204" pitchFamily="34" charset="0"/>
              <a:buChar char="•"/>
            </a:pPr>
            <a:r>
              <a:rPr lang="en-US"/>
              <a:t>Communication and information sharing with stakeholders</a:t>
            </a:r>
          </a:p>
        </p:txBody>
      </p:sp>
      <p:sp>
        <p:nvSpPr>
          <p:cNvPr id="17" name="Subtitle 3">
            <a:extLst>
              <a:ext uri="{FF2B5EF4-FFF2-40B4-BE49-F238E27FC236}">
                <a16:creationId xmlns:a16="http://schemas.microsoft.com/office/drawing/2014/main" id="{A5EBCC17-34B8-45E2-98D2-F800CD020D17}"/>
              </a:ext>
            </a:extLst>
          </p:cNvPr>
          <p:cNvSpPr txBox="1">
            <a:spLocks/>
          </p:cNvSpPr>
          <p:nvPr/>
        </p:nvSpPr>
        <p:spPr>
          <a:xfrm>
            <a:off x="6172200" y="4427846"/>
            <a:ext cx="5949462" cy="1515754"/>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285750" indent="-285750" algn="just">
              <a:spcBef>
                <a:spcPts val="0"/>
              </a:spcBef>
              <a:buFont typeface="Arial" panose="020B0604020202020204" pitchFamily="34" charset="0"/>
              <a:buChar char="•"/>
            </a:pPr>
            <a:r>
              <a:rPr lang="en-US"/>
              <a:t>Delimiting surveys</a:t>
            </a:r>
          </a:p>
          <a:p>
            <a:pPr marL="285750" indent="-285750" algn="just">
              <a:spcBef>
                <a:spcPts val="0"/>
              </a:spcBef>
              <a:buFont typeface="Arial" panose="020B0604020202020204" pitchFamily="34" charset="0"/>
              <a:buChar char="•"/>
            </a:pPr>
            <a:r>
              <a:rPr lang="en-US"/>
              <a:t>Phytosanitary measures to be implemented once an outbreak is officially detected</a:t>
            </a:r>
          </a:p>
          <a:p>
            <a:pPr marL="285750" indent="-285750" algn="just">
              <a:spcBef>
                <a:spcPts val="0"/>
              </a:spcBef>
              <a:buFont typeface="Arial" panose="020B0604020202020204" pitchFamily="34" charset="0"/>
              <a:buChar char="•"/>
            </a:pPr>
            <a:r>
              <a:rPr lang="en-US"/>
              <a:t>Suppression of the pest to reduce pest populations</a:t>
            </a:r>
          </a:p>
          <a:p>
            <a:pPr marL="285750" indent="-285750" algn="just">
              <a:spcBef>
                <a:spcPts val="0"/>
              </a:spcBef>
              <a:buFont typeface="Arial" panose="020B0604020202020204" pitchFamily="34" charset="0"/>
              <a:buChar char="•"/>
            </a:pPr>
            <a:r>
              <a:rPr lang="en-US"/>
              <a:t>Communication and information sharing with stakeholders</a:t>
            </a:r>
          </a:p>
        </p:txBody>
      </p:sp>
      <p:sp>
        <p:nvSpPr>
          <p:cNvPr id="19" name="CuadroTexto 9">
            <a:extLst>
              <a:ext uri="{FF2B5EF4-FFF2-40B4-BE49-F238E27FC236}">
                <a16:creationId xmlns:a16="http://schemas.microsoft.com/office/drawing/2014/main" id="{E9EE9E35-E071-4E85-B565-0E941E886369}"/>
              </a:ext>
            </a:extLst>
          </p:cNvPr>
          <p:cNvSpPr txBox="1"/>
          <p:nvPr/>
        </p:nvSpPr>
        <p:spPr>
          <a:xfrm>
            <a:off x="6656520" y="6405868"/>
            <a:ext cx="5531572" cy="307777"/>
          </a:xfrm>
          <a:prstGeom prst="rect">
            <a:avLst/>
          </a:prstGeom>
          <a:noFill/>
          <a:ln>
            <a:noFill/>
          </a:ln>
        </p:spPr>
        <p:txBody>
          <a:bodyPr wrap="square">
            <a:spAutoFit/>
          </a:bodyPr>
          <a:lstStyle/>
          <a:p>
            <a:pPr algn="r"/>
            <a:r>
              <a:rPr lang="es-419" sz="1400"/>
              <a:t>http://www.fao.org/documents/card/en/c/cb5880en</a:t>
            </a:r>
          </a:p>
        </p:txBody>
      </p:sp>
    </p:spTree>
    <p:extLst>
      <p:ext uri="{BB962C8B-B14F-4D97-AF65-F5344CB8AC3E}">
        <p14:creationId xmlns:p14="http://schemas.microsoft.com/office/powerpoint/2010/main" val="24177787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C644128-EBDA-4C03-AC0B-FBDBE640FD8B}"/>
              </a:ext>
            </a:extLst>
          </p:cNvPr>
          <p:cNvSpPr/>
          <p:nvPr/>
        </p:nvSpPr>
        <p:spPr>
          <a:xfrm>
            <a:off x="13036088" y="4261272"/>
            <a:ext cx="2485012" cy="15049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4114800" y="4476004"/>
            <a:ext cx="7709154" cy="1504997"/>
          </a:xfrm>
        </p:spPr>
        <p:txBody>
          <a:bodyPr lIns="540000" tIns="0" rIns="360000" bIns="45720" anchor="t" anchorCtr="0"/>
          <a:lstStyle/>
          <a:p>
            <a:pPr>
              <a:lnSpc>
                <a:spcPct val="100000"/>
              </a:lnSpc>
              <a:spcBef>
                <a:spcPts val="0"/>
              </a:spcBef>
            </a:pPr>
            <a:r>
              <a:rPr lang="en-US" sz="1800" b="1">
                <a:solidFill>
                  <a:srgbClr val="5792C9"/>
                </a:solidFill>
                <a:effectLst/>
                <a:ea typeface="SimSun"/>
              </a:rPr>
              <a:t>Webinar Three - </a:t>
            </a:r>
            <a:r>
              <a:rPr lang="en-US" sz="1800" b="1">
                <a:solidFill>
                  <a:srgbClr val="5792C9"/>
                </a:solidFill>
                <a:effectLst/>
                <a:ea typeface="Times New Roman" panose="02020603050405020304" pitchFamily="18" charset="0"/>
              </a:rPr>
              <a:t>FAW </a:t>
            </a:r>
            <a:r>
              <a:rPr lang="en-US" sz="1800" b="1">
                <a:solidFill>
                  <a:srgbClr val="5792C9"/>
                </a:solidFill>
                <a:ea typeface="SimSun"/>
              </a:rPr>
              <a:t>response and communication </a:t>
            </a:r>
          </a:p>
          <a:p>
            <a:pPr>
              <a:lnSpc>
                <a:spcPct val="100000"/>
              </a:lnSpc>
              <a:spcBef>
                <a:spcPts val="0"/>
              </a:spcBef>
            </a:pPr>
            <a:r>
              <a:rPr lang="en-US" sz="1600">
                <a:ea typeface="Times New Roman" panose="02020603050405020304" pitchFamily="18" charset="0"/>
              </a:rPr>
              <a:t>(Completed) </a:t>
            </a:r>
            <a:r>
              <a:rPr lang="en-US" sz="1600" u="sng">
                <a:effectLst/>
                <a:ea typeface="SimSun"/>
              </a:rPr>
              <a:t>(10</a:t>
            </a:r>
            <a:r>
              <a:rPr lang="en-US" sz="1600" u="sng" baseline="30000">
                <a:effectLst/>
                <a:ea typeface="SimSun"/>
              </a:rPr>
              <a:t>th</a:t>
            </a:r>
            <a:r>
              <a:rPr lang="en-US" sz="1600" u="sng">
                <a:effectLst/>
                <a:ea typeface="SimSun"/>
              </a:rPr>
              <a:t> December 2021)</a:t>
            </a:r>
            <a:endParaRPr lang="en-US" sz="1600" u="sng">
              <a:ea typeface="SimSun"/>
              <a:cs typeface="Calibri"/>
            </a:endParaRPr>
          </a:p>
          <a:p>
            <a:pPr lvl="0">
              <a:lnSpc>
                <a:spcPct val="100000"/>
              </a:lnSpc>
              <a:spcBef>
                <a:spcPts val="0"/>
              </a:spcBef>
              <a:spcAft>
                <a:spcPts val="0"/>
              </a:spcAft>
            </a:pPr>
            <a:r>
              <a:rPr lang="en-US" sz="1600">
                <a:ea typeface="SimSun"/>
              </a:rPr>
              <a:t>Overview </a:t>
            </a:r>
            <a:r>
              <a:rPr lang="en-US" sz="1600">
                <a:effectLst/>
                <a:ea typeface="SimSun"/>
              </a:rPr>
              <a:t>of FAW emergency response, communication and engagement measures </a:t>
            </a:r>
            <a:r>
              <a:rPr lang="en-US" sz="1600">
                <a:effectLst/>
                <a:ea typeface="Times New Roman" panose="02020603050405020304" pitchFamily="18" charset="0"/>
              </a:rPr>
              <a:t>(for countries where FAW has been officially detected and confirmed) with a focus on post-detection coordination, communication and engagement.</a:t>
            </a:r>
            <a:r>
              <a:rPr lang="en-US" sz="1600">
                <a:ea typeface="Times New Roman" panose="02020603050405020304" pitchFamily="18" charset="0"/>
              </a:rPr>
              <a:t> </a:t>
            </a:r>
          </a:p>
          <a:p>
            <a:pPr lvl="0">
              <a:lnSpc>
                <a:spcPct val="100000"/>
              </a:lnSpc>
              <a:spcBef>
                <a:spcPts val="0"/>
              </a:spcBef>
              <a:spcAft>
                <a:spcPts val="0"/>
              </a:spcAft>
            </a:pPr>
            <a:r>
              <a:rPr lang="en-US" sz="1600">
                <a:ea typeface="Times New Roman" panose="02020603050405020304" pitchFamily="18" charset="0"/>
              </a:rPr>
              <a:t>(122 </a:t>
            </a:r>
            <a:r>
              <a:rPr lang="en-US" sz="1600"/>
              <a:t>attendances Asia, Africa, Europe, and Pacific countries)</a:t>
            </a:r>
          </a:p>
        </p:txBody>
      </p:sp>
      <p:sp>
        <p:nvSpPr>
          <p:cNvPr id="4" name="TextBox 3">
            <a:extLst>
              <a:ext uri="{FF2B5EF4-FFF2-40B4-BE49-F238E27FC236}">
                <a16:creationId xmlns:a16="http://schemas.microsoft.com/office/drawing/2014/main" id="{526C355C-9BF3-4AF9-8A7B-098B25A33064}"/>
              </a:ext>
            </a:extLst>
          </p:cNvPr>
          <p:cNvSpPr txBox="1"/>
          <p:nvPr/>
        </p:nvSpPr>
        <p:spPr>
          <a:xfrm>
            <a:off x="-216190" y="2539678"/>
            <a:ext cx="4411467" cy="1338828"/>
          </a:xfrm>
          <a:prstGeom prst="rect">
            <a:avLst/>
          </a:prstGeom>
          <a:noFill/>
        </p:spPr>
        <p:txBody>
          <a:bodyPr wrap="square" lIns="540000" tIns="0" rIns="360000" rtlCol="0" anchor="t" anchorCtr="0">
            <a:spAutoFit/>
          </a:bodyPr>
          <a:lstStyle/>
          <a:p>
            <a:endParaRPr lang="en-US" sz="1400">
              <a:solidFill>
                <a:schemeClr val="bg1">
                  <a:lumMod val="50000"/>
                </a:schemeClr>
              </a:solidFill>
              <a:effectLst/>
              <a:ea typeface="Times New Roman" panose="02020603050405020304" pitchFamily="18" charset="0"/>
            </a:endParaRPr>
          </a:p>
          <a:p>
            <a:pPr marL="285750" indent="-285750">
              <a:buFont typeface="Arial" panose="020B0604020202020204" pitchFamily="34" charset="0"/>
              <a:buChar char="•"/>
            </a:pPr>
            <a:r>
              <a:rPr lang="en-US" sz="1400">
                <a:solidFill>
                  <a:schemeClr val="bg1">
                    <a:lumMod val="50000"/>
                  </a:schemeClr>
                </a:solidFill>
                <a:effectLst/>
                <a:ea typeface="Times New Roman" panose="02020603050405020304" pitchFamily="18" charset="0"/>
              </a:rPr>
              <a:t>Q&amp;A document, </a:t>
            </a:r>
          </a:p>
          <a:p>
            <a:pPr marL="285750" indent="-285750">
              <a:buFont typeface="Arial" panose="020B0604020202020204" pitchFamily="34" charset="0"/>
              <a:buChar char="•"/>
            </a:pPr>
            <a:r>
              <a:rPr lang="en-US" sz="1400">
                <a:solidFill>
                  <a:schemeClr val="bg1">
                    <a:lumMod val="50000"/>
                  </a:schemeClr>
                </a:solidFill>
                <a:ea typeface="Times New Roman" panose="02020603050405020304" pitchFamily="18" charset="0"/>
              </a:rPr>
              <a:t>R</a:t>
            </a:r>
            <a:r>
              <a:rPr lang="en-US" sz="1400">
                <a:solidFill>
                  <a:schemeClr val="bg1">
                    <a:lumMod val="50000"/>
                  </a:schemeClr>
                </a:solidFill>
                <a:effectLst/>
                <a:ea typeface="Times New Roman" panose="02020603050405020304" pitchFamily="18" charset="0"/>
              </a:rPr>
              <a:t>ecord</a:t>
            </a:r>
          </a:p>
          <a:p>
            <a:pPr marL="285750" indent="-285750">
              <a:buFont typeface="Arial" panose="020B0604020202020204" pitchFamily="34" charset="0"/>
              <a:buChar char="•"/>
            </a:pPr>
            <a:r>
              <a:rPr lang="en-US" sz="1400">
                <a:solidFill>
                  <a:schemeClr val="bg1">
                    <a:lumMod val="50000"/>
                  </a:schemeClr>
                </a:solidFill>
                <a:effectLst/>
                <a:ea typeface="Times New Roman" panose="02020603050405020304" pitchFamily="18" charset="0"/>
              </a:rPr>
              <a:t>Presentations</a:t>
            </a:r>
          </a:p>
          <a:p>
            <a:r>
              <a:rPr lang="en-US" sz="1400">
                <a:solidFill>
                  <a:schemeClr val="bg1">
                    <a:lumMod val="50000"/>
                  </a:schemeClr>
                </a:solidFill>
                <a:effectLst/>
                <a:ea typeface="Times New Roman" panose="02020603050405020304" pitchFamily="18" charset="0"/>
              </a:rPr>
              <a:t>Available on the webinar page!</a:t>
            </a:r>
          </a:p>
          <a:p>
            <a:endParaRPr lang="en-US" sz="1400">
              <a:solidFill>
                <a:schemeClr val="bg1">
                  <a:lumMod val="50000"/>
                </a:schemeClr>
              </a:solidFill>
            </a:endParaRPr>
          </a:p>
        </p:txBody>
      </p:sp>
      <p:sp>
        <p:nvSpPr>
          <p:cNvPr id="15" name="Subtitle 1">
            <a:extLst>
              <a:ext uri="{FF2B5EF4-FFF2-40B4-BE49-F238E27FC236}">
                <a16:creationId xmlns:a16="http://schemas.microsoft.com/office/drawing/2014/main" id="{FC5B975F-4234-42E7-844A-A477BC32222D}"/>
              </a:ext>
            </a:extLst>
          </p:cNvPr>
          <p:cNvSpPr txBox="1">
            <a:spLocks/>
          </p:cNvSpPr>
          <p:nvPr/>
        </p:nvSpPr>
        <p:spPr>
          <a:xfrm>
            <a:off x="4069212" y="1444651"/>
            <a:ext cx="7643914" cy="1295401"/>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ct val="100000"/>
              </a:lnSpc>
              <a:spcBef>
                <a:spcPts val="0"/>
              </a:spcBef>
            </a:pPr>
            <a:r>
              <a:rPr lang="en-US" sz="1800" b="1">
                <a:solidFill>
                  <a:srgbClr val="5792C9"/>
                </a:solidFill>
                <a:ea typeface="Times New Roman" panose="02020603050405020304" pitchFamily="18" charset="0"/>
              </a:rPr>
              <a:t>Webinar One -</a:t>
            </a:r>
            <a:r>
              <a:rPr lang="en-US" sz="1800" b="1">
                <a:solidFill>
                  <a:srgbClr val="5792C9"/>
                </a:solidFill>
              </a:rPr>
              <a:t> IPPC Fall Armyworm prevention </a:t>
            </a:r>
            <a:r>
              <a:rPr lang="en-US" sz="1800" b="1" err="1">
                <a:solidFill>
                  <a:srgbClr val="5792C9"/>
                </a:solidFill>
              </a:rPr>
              <a:t>programme</a:t>
            </a:r>
            <a:endParaRPr lang="en-US" sz="1800" b="1">
              <a:solidFill>
                <a:srgbClr val="5792C9"/>
              </a:solidFill>
            </a:endParaRPr>
          </a:p>
          <a:p>
            <a:pPr>
              <a:lnSpc>
                <a:spcPct val="100000"/>
              </a:lnSpc>
              <a:spcBef>
                <a:spcPts val="0"/>
              </a:spcBef>
            </a:pPr>
            <a:r>
              <a:rPr lang="en-US" sz="1600">
                <a:ea typeface="Times New Roman" panose="02020603050405020304" pitchFamily="18" charset="0"/>
              </a:rPr>
              <a:t>(Completed) </a:t>
            </a:r>
            <a:r>
              <a:rPr lang="en-US" sz="1600" u="sng">
                <a:ea typeface="Times New Roman" panose="02020603050405020304" pitchFamily="18" charset="0"/>
              </a:rPr>
              <a:t>(22</a:t>
            </a:r>
            <a:r>
              <a:rPr lang="en-US" sz="1600" u="sng" baseline="30000">
                <a:ea typeface="Times New Roman" panose="02020603050405020304" pitchFamily="18" charset="0"/>
              </a:rPr>
              <a:t>nd</a:t>
            </a:r>
            <a:r>
              <a:rPr lang="en-US" sz="1600" u="sng">
                <a:ea typeface="Times New Roman" panose="02020603050405020304" pitchFamily="18" charset="0"/>
              </a:rPr>
              <a:t> October 2021)</a:t>
            </a:r>
          </a:p>
          <a:p>
            <a:pPr>
              <a:lnSpc>
                <a:spcPct val="100000"/>
              </a:lnSpc>
              <a:spcBef>
                <a:spcPts val="0"/>
              </a:spcBef>
            </a:pPr>
            <a:r>
              <a:rPr lang="en-US" sz="1600">
                <a:ea typeface="Times New Roman" panose="02020603050405020304" pitchFamily="18" charset="0"/>
              </a:rPr>
              <a:t>Overview of the FAW guidelines, FAW biology, distribution and expert panel discussion. (120 </a:t>
            </a:r>
            <a:r>
              <a:rPr lang="en-US" sz="1600"/>
              <a:t>attendances from Asia, Africa, Europe, and Pacific countries)</a:t>
            </a:r>
          </a:p>
        </p:txBody>
      </p:sp>
      <p:sp>
        <p:nvSpPr>
          <p:cNvPr id="29" name="TextBox 28">
            <a:extLst>
              <a:ext uri="{FF2B5EF4-FFF2-40B4-BE49-F238E27FC236}">
                <a16:creationId xmlns:a16="http://schemas.microsoft.com/office/drawing/2014/main" id="{C0AD8CFB-28FC-406A-A5EA-663E1AC1C19D}"/>
              </a:ext>
            </a:extLst>
          </p:cNvPr>
          <p:cNvSpPr txBox="1"/>
          <p:nvPr/>
        </p:nvSpPr>
        <p:spPr>
          <a:xfrm>
            <a:off x="4114800" y="2707000"/>
            <a:ext cx="8405914" cy="1554272"/>
          </a:xfrm>
          <a:prstGeom prst="rect">
            <a:avLst/>
          </a:prstGeom>
        </p:spPr>
        <p:txBody>
          <a:bodyPr wrap="square" lIns="540000" tIns="0" rIns="360000" bIns="45720" rtlCol="0" anchor="t" anchorCtr="0">
            <a:spAutoFit/>
          </a:bodyPr>
          <a:lstStyle/>
          <a:p>
            <a:r>
              <a:rPr lang="en-US" sz="1800" b="1" dirty="0">
                <a:solidFill>
                  <a:srgbClr val="5792C9"/>
                </a:solidFill>
                <a:effectLst/>
                <a:ea typeface="SimSun"/>
              </a:rPr>
              <a:t>Webinar Tw</a:t>
            </a:r>
            <a:r>
              <a:rPr lang="en-US" sz="1800" b="1" dirty="0">
                <a:solidFill>
                  <a:srgbClr val="5792C9"/>
                </a:solidFill>
                <a:ea typeface="SimSun"/>
              </a:rPr>
              <a:t>o - </a:t>
            </a:r>
            <a:r>
              <a:rPr lang="en-US" sz="1800" b="1" dirty="0">
                <a:solidFill>
                  <a:srgbClr val="5792C9"/>
                </a:solidFill>
                <a:effectLst/>
                <a:ea typeface="Times New Roman" panose="02020603050405020304" pitchFamily="18" charset="0"/>
              </a:rPr>
              <a:t>FAW Prevention and Preparedness</a:t>
            </a:r>
            <a:r>
              <a:rPr lang="en-US" sz="1800" b="1" dirty="0">
                <a:solidFill>
                  <a:srgbClr val="5792C9"/>
                </a:solidFill>
                <a:ea typeface="Times New Roman" panose="02020603050405020304" pitchFamily="18" charset="0"/>
              </a:rPr>
              <a:t> </a:t>
            </a:r>
            <a:endParaRPr lang="en-US" sz="1800" b="1">
              <a:solidFill>
                <a:srgbClr val="5792C9"/>
              </a:solidFill>
              <a:effectLst/>
              <a:ea typeface="Times New Roman" panose="02020603050405020304" pitchFamily="18" charset="0"/>
            </a:endParaRPr>
          </a:p>
          <a:p>
            <a:r>
              <a:rPr lang="en-US" sz="1600" dirty="0">
                <a:ea typeface="Times New Roman" panose="02020603050405020304" pitchFamily="18" charset="0"/>
              </a:rPr>
              <a:t>(Completed) </a:t>
            </a:r>
            <a:r>
              <a:rPr lang="en-US" sz="1600" u="sng" dirty="0">
                <a:ea typeface="SimSun"/>
              </a:rPr>
              <a:t>(19</a:t>
            </a:r>
            <a:r>
              <a:rPr lang="en-US" sz="1600" u="sng" baseline="30000" dirty="0">
                <a:ea typeface="SimSun"/>
              </a:rPr>
              <a:t>th</a:t>
            </a:r>
            <a:r>
              <a:rPr lang="en-US" sz="1600" u="sng" dirty="0">
                <a:ea typeface="SimSun"/>
              </a:rPr>
              <a:t> November 2021)</a:t>
            </a:r>
            <a:endParaRPr lang="en-US" sz="1600" u="sng" dirty="0">
              <a:ea typeface="SimSun"/>
              <a:cs typeface="Calibri"/>
            </a:endParaRPr>
          </a:p>
          <a:p>
            <a:pPr lvl="0">
              <a:lnSpc>
                <a:spcPct val="100000"/>
              </a:lnSpc>
              <a:spcBef>
                <a:spcPts val="0"/>
              </a:spcBef>
              <a:spcAft>
                <a:spcPts val="0"/>
              </a:spcAft>
            </a:pPr>
            <a:r>
              <a:rPr lang="en-US" sz="1600" dirty="0"/>
              <a:t>Overview of FAW prevention and preparedness measures (for countries where FAW is absent), with a focus on managing and monitoring regulated and natural FAW risk pathways.</a:t>
            </a:r>
            <a:endParaRPr lang="en-US" sz="1600" dirty="0">
              <a:cs typeface="Calibri"/>
            </a:endParaRPr>
          </a:p>
          <a:p>
            <a:pPr lvl="0">
              <a:lnSpc>
                <a:spcPct val="100000"/>
              </a:lnSpc>
              <a:spcBef>
                <a:spcPts val="0"/>
              </a:spcBef>
              <a:spcAft>
                <a:spcPts val="0"/>
              </a:spcAft>
            </a:pPr>
            <a:r>
              <a:rPr lang="en-US" sz="1600" dirty="0">
                <a:ea typeface="Times New Roman" panose="02020603050405020304" pitchFamily="18" charset="0"/>
              </a:rPr>
              <a:t>(122 </a:t>
            </a:r>
            <a:r>
              <a:rPr lang="en-US" sz="1600" dirty="0"/>
              <a:t>attendances from Asia, Africa, Europe, and Pacific countries)  </a:t>
            </a:r>
            <a:endParaRPr lang="en-US" sz="1600" dirty="0">
              <a:cs typeface="Calibri"/>
            </a:endParaRPr>
          </a:p>
        </p:txBody>
      </p:sp>
      <p:sp>
        <p:nvSpPr>
          <p:cNvPr id="59" name="TextBox 58">
            <a:extLst>
              <a:ext uri="{FF2B5EF4-FFF2-40B4-BE49-F238E27FC236}">
                <a16:creationId xmlns:a16="http://schemas.microsoft.com/office/drawing/2014/main" id="{4A07BA1A-7F45-4435-872B-6632A973161E}"/>
              </a:ext>
            </a:extLst>
          </p:cNvPr>
          <p:cNvSpPr txBox="1"/>
          <p:nvPr/>
        </p:nvSpPr>
        <p:spPr>
          <a:xfrm>
            <a:off x="838200" y="6096000"/>
            <a:ext cx="11783097" cy="307777"/>
          </a:xfrm>
          <a:prstGeom prst="rect">
            <a:avLst/>
          </a:prstGeom>
          <a:noFill/>
        </p:spPr>
        <p:txBody>
          <a:bodyPr wrap="square">
            <a:spAutoFit/>
          </a:bodyPr>
          <a:lstStyle/>
          <a:p>
            <a:r>
              <a:rPr lang="en-US" sz="1400">
                <a:solidFill>
                  <a:srgbClr val="5792C9"/>
                </a:solidFill>
                <a:hlinkClick r:id="rId2">
                  <a:extLst>
                    <a:ext uri="{A12FA001-AC4F-418D-AE19-62706E023703}">
                      <ahyp:hlinkClr xmlns:ahyp="http://schemas.microsoft.com/office/drawing/2018/hyperlinkcolor" val="tx"/>
                    </a:ext>
                  </a:extLst>
                </a:hlinkClick>
              </a:rPr>
              <a:t>https://www.ippc.int/en/news/workshops-events/webinars/fall-armyworm-faw-training-part-1-22-october-part-2-19-november-and-part-3-10-december/</a:t>
            </a:r>
            <a:r>
              <a:rPr lang="en-US" sz="1400">
                <a:solidFill>
                  <a:srgbClr val="5792C9"/>
                </a:solidFill>
              </a:rPr>
              <a:t> </a:t>
            </a:r>
          </a:p>
        </p:txBody>
      </p:sp>
      <p:sp>
        <p:nvSpPr>
          <p:cNvPr id="60" name="Title 2">
            <a:extLst>
              <a:ext uri="{FF2B5EF4-FFF2-40B4-BE49-F238E27FC236}">
                <a16:creationId xmlns:a16="http://schemas.microsoft.com/office/drawing/2014/main" id="{0B8AE025-2475-4636-A6FA-32F4A2FDF994}"/>
              </a:ext>
            </a:extLst>
          </p:cNvPr>
          <p:cNvSpPr>
            <a:spLocks noGrp="1"/>
          </p:cNvSpPr>
          <p:nvPr>
            <p:ph type="title"/>
          </p:nvPr>
        </p:nvSpPr>
        <p:spPr>
          <a:xfrm>
            <a:off x="-304800" y="1524000"/>
            <a:ext cx="4020661" cy="469040"/>
          </a:xfrm>
        </p:spPr>
        <p:txBody>
          <a:bodyPr/>
          <a:lstStyle/>
          <a:p>
            <a:r>
              <a:rPr lang="en-US">
                <a:solidFill>
                  <a:srgbClr val="00825F"/>
                </a:solidFill>
                <a:ea typeface="Roboto Slab"/>
                <a:cs typeface="Roboto Slab"/>
              </a:rPr>
              <a:t>Webinar Series: Fall Armyworm, a global threat to prevent </a:t>
            </a:r>
            <a:br>
              <a:rPr lang="en-US">
                <a:solidFill>
                  <a:srgbClr val="00825F"/>
                </a:solidFill>
                <a:cs typeface="Calibri"/>
              </a:rPr>
            </a:br>
            <a:br>
              <a:rPr lang="en-US">
                <a:effectLst/>
                <a:ea typeface="Calibri" panose="020F0502020204030204" pitchFamily="34" charset="0"/>
                <a:cs typeface="Arial" panose="020B0604020202020204" pitchFamily="34" charset="0"/>
              </a:rPr>
            </a:br>
            <a:endParaRPr lang="en-US"/>
          </a:p>
        </p:txBody>
      </p:sp>
      <p:pic>
        <p:nvPicPr>
          <p:cNvPr id="6" name="Picture 5">
            <a:extLst>
              <a:ext uri="{FF2B5EF4-FFF2-40B4-BE49-F238E27FC236}">
                <a16:creationId xmlns:a16="http://schemas.microsoft.com/office/drawing/2014/main" id="{8311DF91-F8A2-46F2-8D6A-97D4DD6819F9}"/>
              </a:ext>
            </a:extLst>
          </p:cNvPr>
          <p:cNvPicPr>
            <a:picLocks noChangeAspect="1"/>
          </p:cNvPicPr>
          <p:nvPr/>
        </p:nvPicPr>
        <p:blipFill rotWithShape="1">
          <a:blip r:embed="rId3"/>
          <a:srcRect t="14246"/>
          <a:stretch/>
        </p:blipFill>
        <p:spPr>
          <a:xfrm>
            <a:off x="228600" y="4114800"/>
            <a:ext cx="3994507" cy="1651469"/>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19507060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68A1B6A-AD3A-41F7-96B1-C1B74CBA2EC8}"/>
              </a:ext>
            </a:extLst>
          </p:cNvPr>
          <p:cNvSpPr/>
          <p:nvPr/>
        </p:nvSpPr>
        <p:spPr>
          <a:xfrm>
            <a:off x="4899076" y="3176566"/>
            <a:ext cx="1192851" cy="11668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6" name="Oval 15">
            <a:extLst>
              <a:ext uri="{FF2B5EF4-FFF2-40B4-BE49-F238E27FC236}">
                <a16:creationId xmlns:a16="http://schemas.microsoft.com/office/drawing/2014/main" id="{4A0D73C9-FF8E-4718-9B23-8A2EFCFE34D6}"/>
              </a:ext>
            </a:extLst>
          </p:cNvPr>
          <p:cNvSpPr/>
          <p:nvPr/>
        </p:nvSpPr>
        <p:spPr>
          <a:xfrm>
            <a:off x="6121641" y="3138452"/>
            <a:ext cx="1192851" cy="116683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7" name="Oval 16">
            <a:extLst>
              <a:ext uri="{FF2B5EF4-FFF2-40B4-BE49-F238E27FC236}">
                <a16:creationId xmlns:a16="http://schemas.microsoft.com/office/drawing/2014/main" id="{ACA73840-8068-4D20-9234-913CB312C651}"/>
              </a:ext>
            </a:extLst>
          </p:cNvPr>
          <p:cNvSpPr/>
          <p:nvPr/>
        </p:nvSpPr>
        <p:spPr>
          <a:xfrm>
            <a:off x="7349507" y="3138452"/>
            <a:ext cx="1192851" cy="1166834"/>
          </a:xfrm>
          <a:prstGeom prst="ellipse">
            <a:avLst/>
          </a:prstGeom>
          <a:solidFill>
            <a:srgbClr val="AB9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1" name="Title 1">
            <a:extLst>
              <a:ext uri="{FF2B5EF4-FFF2-40B4-BE49-F238E27FC236}">
                <a16:creationId xmlns:a16="http://schemas.microsoft.com/office/drawing/2014/main" id="{5AB12A33-AB7D-45A8-9530-6719B9A33FF0}"/>
              </a:ext>
            </a:extLst>
          </p:cNvPr>
          <p:cNvSpPr txBox="1">
            <a:spLocks/>
          </p:cNvSpPr>
          <p:nvPr/>
        </p:nvSpPr>
        <p:spPr>
          <a:xfrm>
            <a:off x="-228600" y="1486439"/>
            <a:ext cx="7986304" cy="29684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r>
              <a:rPr lang="en-US"/>
              <a:t>IC Team on Fusarium TR4 activities </a:t>
            </a:r>
            <a:endParaRPr lang="en-IT"/>
          </a:p>
        </p:txBody>
      </p:sp>
      <p:sp>
        <p:nvSpPr>
          <p:cNvPr id="22" name="CuadroTexto 8">
            <a:extLst>
              <a:ext uri="{FF2B5EF4-FFF2-40B4-BE49-F238E27FC236}">
                <a16:creationId xmlns:a16="http://schemas.microsoft.com/office/drawing/2014/main" id="{2D9D83EE-B777-40E5-BF7D-B369F71C07A6}"/>
              </a:ext>
            </a:extLst>
          </p:cNvPr>
          <p:cNvSpPr txBox="1"/>
          <p:nvPr/>
        </p:nvSpPr>
        <p:spPr>
          <a:xfrm>
            <a:off x="386524" y="2034003"/>
            <a:ext cx="2951584" cy="1065676"/>
          </a:xfrm>
          <a:prstGeom prst="rect">
            <a:avLst/>
          </a:prstGeom>
          <a:noFill/>
        </p:spPr>
        <p:txBody>
          <a:bodyPr wrap="square" lIns="91440" tIns="45720" rIns="91440" bIns="45720" anchor="t">
            <a:spAutoFit/>
          </a:bodyPr>
          <a:lstStyle/>
          <a:p>
            <a:pPr fontAlgn="base">
              <a:lnSpc>
                <a:spcPct val="107000"/>
              </a:lnSpc>
              <a:spcAft>
                <a:spcPts val="800"/>
              </a:spcAft>
            </a:pPr>
            <a:r>
              <a:rPr lang="en-GB" sz="2000">
                <a:ea typeface="Times New Roman" panose="02020603050405020304" pitchFamily="18" charset="0"/>
                <a:cs typeface="Calibri"/>
              </a:rPr>
              <a:t>Support the revision </a:t>
            </a:r>
            <a:r>
              <a:rPr lang="en-US" sz="2000">
                <a:cs typeface="Calibri"/>
              </a:rPr>
              <a:t>of the contributed resources on Fusarium TR4</a:t>
            </a:r>
            <a:endParaRPr lang="es-AR" sz="1200">
              <a:effectLst/>
              <a:ea typeface="Calibri" panose="020F0502020204030204" pitchFamily="34" charset="0"/>
              <a:cs typeface="Calibri"/>
            </a:endParaRPr>
          </a:p>
        </p:txBody>
      </p:sp>
      <p:sp>
        <p:nvSpPr>
          <p:cNvPr id="23" name="Oval 22">
            <a:extLst>
              <a:ext uri="{FF2B5EF4-FFF2-40B4-BE49-F238E27FC236}">
                <a16:creationId xmlns:a16="http://schemas.microsoft.com/office/drawing/2014/main" id="{B84C977A-CA4D-4374-BE05-02E33338493C}"/>
              </a:ext>
            </a:extLst>
          </p:cNvPr>
          <p:cNvSpPr/>
          <p:nvPr/>
        </p:nvSpPr>
        <p:spPr>
          <a:xfrm>
            <a:off x="3683949" y="3200400"/>
            <a:ext cx="1192851" cy="1166834"/>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8" name="TextBox 27">
            <a:extLst>
              <a:ext uri="{FF2B5EF4-FFF2-40B4-BE49-F238E27FC236}">
                <a16:creationId xmlns:a16="http://schemas.microsoft.com/office/drawing/2014/main" id="{874FEBD9-4FAD-46D2-9107-B2845A9FC125}"/>
              </a:ext>
            </a:extLst>
          </p:cNvPr>
          <p:cNvSpPr txBox="1"/>
          <p:nvPr/>
        </p:nvSpPr>
        <p:spPr>
          <a:xfrm>
            <a:off x="3994192" y="3353721"/>
            <a:ext cx="609600" cy="830997"/>
          </a:xfrm>
          <a:prstGeom prst="rect">
            <a:avLst/>
          </a:prstGeom>
          <a:noFill/>
        </p:spPr>
        <p:txBody>
          <a:bodyPr wrap="square" rtlCol="0">
            <a:spAutoFit/>
          </a:bodyPr>
          <a:lstStyle/>
          <a:p>
            <a:r>
              <a:rPr lang="en-US" sz="4800" b="1">
                <a:solidFill>
                  <a:schemeClr val="bg1"/>
                </a:solidFill>
              </a:rPr>
              <a:t>A</a:t>
            </a:r>
            <a:endParaRPr lang="es-419" sz="4800" b="1">
              <a:solidFill>
                <a:schemeClr val="bg1"/>
              </a:solidFill>
            </a:endParaRPr>
          </a:p>
        </p:txBody>
      </p:sp>
      <p:sp>
        <p:nvSpPr>
          <p:cNvPr id="29" name="TextBox 28">
            <a:extLst>
              <a:ext uri="{FF2B5EF4-FFF2-40B4-BE49-F238E27FC236}">
                <a16:creationId xmlns:a16="http://schemas.microsoft.com/office/drawing/2014/main" id="{9426E47B-CB63-4DEC-AFBD-977F0469CE08}"/>
              </a:ext>
            </a:extLst>
          </p:cNvPr>
          <p:cNvSpPr txBox="1"/>
          <p:nvPr/>
        </p:nvSpPr>
        <p:spPr>
          <a:xfrm>
            <a:off x="5235664" y="3344484"/>
            <a:ext cx="609600" cy="830997"/>
          </a:xfrm>
          <a:prstGeom prst="rect">
            <a:avLst/>
          </a:prstGeom>
          <a:noFill/>
        </p:spPr>
        <p:txBody>
          <a:bodyPr wrap="square" rtlCol="0">
            <a:spAutoFit/>
          </a:bodyPr>
          <a:lstStyle/>
          <a:p>
            <a:r>
              <a:rPr lang="en-US" sz="4800" b="1">
                <a:solidFill>
                  <a:schemeClr val="bg1"/>
                </a:solidFill>
              </a:rPr>
              <a:t>B</a:t>
            </a:r>
            <a:endParaRPr lang="es-419" sz="4800" b="1">
              <a:solidFill>
                <a:schemeClr val="bg1"/>
              </a:solidFill>
            </a:endParaRPr>
          </a:p>
        </p:txBody>
      </p:sp>
      <p:sp>
        <p:nvSpPr>
          <p:cNvPr id="31" name="TextBox 30">
            <a:extLst>
              <a:ext uri="{FF2B5EF4-FFF2-40B4-BE49-F238E27FC236}">
                <a16:creationId xmlns:a16="http://schemas.microsoft.com/office/drawing/2014/main" id="{A62906E0-907C-40D4-B358-3B7741693F3E}"/>
              </a:ext>
            </a:extLst>
          </p:cNvPr>
          <p:cNvSpPr txBox="1"/>
          <p:nvPr/>
        </p:nvSpPr>
        <p:spPr>
          <a:xfrm>
            <a:off x="6417600" y="3306369"/>
            <a:ext cx="609600" cy="830997"/>
          </a:xfrm>
          <a:prstGeom prst="rect">
            <a:avLst/>
          </a:prstGeom>
          <a:noFill/>
        </p:spPr>
        <p:txBody>
          <a:bodyPr wrap="square" rtlCol="0">
            <a:spAutoFit/>
          </a:bodyPr>
          <a:lstStyle/>
          <a:p>
            <a:r>
              <a:rPr lang="en-US" sz="4800" b="1">
                <a:solidFill>
                  <a:schemeClr val="bg1"/>
                </a:solidFill>
              </a:rPr>
              <a:t>C</a:t>
            </a:r>
            <a:endParaRPr lang="es-419" sz="4800" b="1">
              <a:solidFill>
                <a:schemeClr val="bg1"/>
              </a:solidFill>
            </a:endParaRPr>
          </a:p>
        </p:txBody>
      </p:sp>
      <p:sp>
        <p:nvSpPr>
          <p:cNvPr id="34" name="CuadroTexto 8">
            <a:extLst>
              <a:ext uri="{FF2B5EF4-FFF2-40B4-BE49-F238E27FC236}">
                <a16:creationId xmlns:a16="http://schemas.microsoft.com/office/drawing/2014/main" id="{41DE08ED-B1B1-4576-B0F6-78C59378C442}"/>
              </a:ext>
            </a:extLst>
          </p:cNvPr>
          <p:cNvSpPr txBox="1"/>
          <p:nvPr/>
        </p:nvSpPr>
        <p:spPr>
          <a:xfrm>
            <a:off x="413028" y="4830433"/>
            <a:ext cx="3194876" cy="1497589"/>
          </a:xfrm>
          <a:prstGeom prst="rect">
            <a:avLst/>
          </a:prstGeom>
          <a:noFill/>
        </p:spPr>
        <p:txBody>
          <a:bodyPr wrap="square" lIns="91440" tIns="45720" rIns="91440" bIns="45720" anchor="t">
            <a:spAutoFit/>
          </a:bodyPr>
          <a:lstStyle/>
          <a:p>
            <a:pPr fontAlgn="base">
              <a:lnSpc>
                <a:spcPct val="107000"/>
              </a:lnSpc>
              <a:spcAft>
                <a:spcPts val="800"/>
              </a:spcAft>
            </a:pPr>
            <a:r>
              <a:rPr lang="en-US" sz="2000">
                <a:effectLst/>
                <a:ea typeface="Calibri" panose="020F0502020204030204" pitchFamily="34" charset="0"/>
                <a:cs typeface="Calibri"/>
              </a:rPr>
              <a:t>Draftin</a:t>
            </a:r>
            <a:r>
              <a:rPr lang="en-US" sz="2000">
                <a:ea typeface="Calibri" panose="020F0502020204030204" pitchFamily="34" charset="0"/>
                <a:cs typeface="Calibri"/>
              </a:rPr>
              <a:t>g prevention, preparedness and response guidelines for Fusarium TR4</a:t>
            </a:r>
            <a:endParaRPr lang="es-AR" sz="2000">
              <a:effectLst/>
              <a:latin typeface="Calibri"/>
              <a:ea typeface="Calibri" panose="020F0502020204030204" pitchFamily="34" charset="0"/>
              <a:cs typeface="Calibri"/>
            </a:endParaRPr>
          </a:p>
          <a:p>
            <a:pPr fontAlgn="base">
              <a:lnSpc>
                <a:spcPct val="107000"/>
              </a:lnSpc>
              <a:spcAft>
                <a:spcPts val="800"/>
              </a:spcAft>
            </a:pPr>
            <a:endParaRPr lang="es-AR" sz="20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7" name="CuadroTexto 8">
            <a:extLst>
              <a:ext uri="{FF2B5EF4-FFF2-40B4-BE49-F238E27FC236}">
                <a16:creationId xmlns:a16="http://schemas.microsoft.com/office/drawing/2014/main" id="{3E21BDE7-1FA4-4A93-B826-E8AF51D3FD49}"/>
              </a:ext>
            </a:extLst>
          </p:cNvPr>
          <p:cNvSpPr txBox="1"/>
          <p:nvPr/>
        </p:nvSpPr>
        <p:spPr>
          <a:xfrm>
            <a:off x="8001000" y="4669748"/>
            <a:ext cx="3870915" cy="2258823"/>
          </a:xfrm>
          <a:prstGeom prst="rect">
            <a:avLst/>
          </a:prstGeom>
          <a:noFill/>
        </p:spPr>
        <p:txBody>
          <a:bodyPr wrap="square" lIns="91440" tIns="45720" rIns="91440" bIns="45720" anchor="t">
            <a:spAutoFit/>
          </a:bodyPr>
          <a:lstStyle/>
          <a:p>
            <a:pPr algn="r" fontAlgn="base">
              <a:lnSpc>
                <a:spcPct val="107000"/>
              </a:lnSpc>
              <a:spcAft>
                <a:spcPts val="800"/>
              </a:spcAft>
            </a:pPr>
            <a:r>
              <a:rPr lang="en-US" sz="2000"/>
              <a:t>Support virtual training workshops on surveillance, diagnostic, inspection, and simulation exercises on TR4</a:t>
            </a:r>
          </a:p>
          <a:p>
            <a:pPr algn="r" fontAlgn="base">
              <a:lnSpc>
                <a:spcPct val="107000"/>
              </a:lnSpc>
              <a:spcAft>
                <a:spcPts val="800"/>
              </a:spcAft>
            </a:pPr>
            <a:endParaRPr lang="es-AR" sz="2000"/>
          </a:p>
          <a:p>
            <a:pPr algn="r" fontAlgn="base">
              <a:lnSpc>
                <a:spcPct val="107000"/>
              </a:lnSpc>
              <a:spcAft>
                <a:spcPts val="800"/>
              </a:spcAft>
            </a:pPr>
            <a:endParaRPr lang="es-AR" sz="20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8" name="CuadroTexto 8">
            <a:extLst>
              <a:ext uri="{FF2B5EF4-FFF2-40B4-BE49-F238E27FC236}">
                <a16:creationId xmlns:a16="http://schemas.microsoft.com/office/drawing/2014/main" id="{815E1920-13B3-449B-A0B7-BF2D4CD91393}"/>
              </a:ext>
            </a:extLst>
          </p:cNvPr>
          <p:cNvSpPr txBox="1"/>
          <p:nvPr/>
        </p:nvSpPr>
        <p:spPr>
          <a:xfrm>
            <a:off x="9108841" y="1952042"/>
            <a:ext cx="2684946" cy="1497589"/>
          </a:xfrm>
          <a:prstGeom prst="rect">
            <a:avLst/>
          </a:prstGeom>
          <a:noFill/>
        </p:spPr>
        <p:txBody>
          <a:bodyPr wrap="square" lIns="91440" tIns="45720" rIns="91440" bIns="45720" anchor="t">
            <a:spAutoFit/>
          </a:bodyPr>
          <a:lstStyle/>
          <a:p>
            <a:pPr algn="r" fontAlgn="base">
              <a:lnSpc>
                <a:spcPct val="107000"/>
              </a:lnSpc>
              <a:spcAft>
                <a:spcPts val="800"/>
              </a:spcAft>
            </a:pPr>
            <a:r>
              <a:rPr lang="en-US" sz="2000"/>
              <a:t>Questionnaire to assess countries' capacities on Fusarium TR4 response</a:t>
            </a:r>
            <a:endParaRPr lang="es-AR" sz="2000">
              <a:effectLst/>
              <a:latin typeface="Calibri" panose="020F0502020204030204" pitchFamily="34" charset="0"/>
              <a:ea typeface="Calibri" panose="020F0502020204030204" pitchFamily="34" charset="0"/>
              <a:cs typeface="Times New Roman" panose="02020603050405020304" pitchFamily="18" charset="0"/>
            </a:endParaRPr>
          </a:p>
          <a:p>
            <a:pPr algn="r" fontAlgn="base">
              <a:lnSpc>
                <a:spcPct val="107000"/>
              </a:lnSpc>
              <a:spcAft>
                <a:spcPts val="800"/>
              </a:spcAft>
            </a:pPr>
            <a:endParaRPr lang="es-AR" sz="20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761364D0-3E61-4A31-8049-011425D2FD88}"/>
              </a:ext>
            </a:extLst>
          </p:cNvPr>
          <p:cNvSpPr txBox="1"/>
          <p:nvPr/>
        </p:nvSpPr>
        <p:spPr>
          <a:xfrm>
            <a:off x="7696200" y="3306370"/>
            <a:ext cx="609600" cy="830997"/>
          </a:xfrm>
          <a:prstGeom prst="rect">
            <a:avLst/>
          </a:prstGeom>
          <a:noFill/>
        </p:spPr>
        <p:txBody>
          <a:bodyPr wrap="square" rtlCol="0">
            <a:spAutoFit/>
          </a:bodyPr>
          <a:lstStyle/>
          <a:p>
            <a:r>
              <a:rPr lang="en-US" sz="4800" b="1">
                <a:solidFill>
                  <a:schemeClr val="bg1"/>
                </a:solidFill>
              </a:rPr>
              <a:t>D</a:t>
            </a:r>
            <a:endParaRPr lang="es-419" sz="4800" b="1">
              <a:solidFill>
                <a:schemeClr val="bg1"/>
              </a:solidFill>
            </a:endParaRPr>
          </a:p>
        </p:txBody>
      </p:sp>
      <p:cxnSp>
        <p:nvCxnSpPr>
          <p:cNvPr id="3" name="Straight Connector 2">
            <a:extLst>
              <a:ext uri="{FF2B5EF4-FFF2-40B4-BE49-F238E27FC236}">
                <a16:creationId xmlns:a16="http://schemas.microsoft.com/office/drawing/2014/main" id="{713C1C20-99B9-463D-9B67-674CD036E978}"/>
              </a:ext>
            </a:extLst>
          </p:cNvPr>
          <p:cNvCxnSpPr/>
          <p:nvPr/>
        </p:nvCxnSpPr>
        <p:spPr>
          <a:xfrm>
            <a:off x="304800" y="2147741"/>
            <a:ext cx="0" cy="83820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6BD9A9D-C5EC-4698-91AA-20FB84A0EF9B}"/>
              </a:ext>
            </a:extLst>
          </p:cNvPr>
          <p:cNvCxnSpPr/>
          <p:nvPr/>
        </p:nvCxnSpPr>
        <p:spPr>
          <a:xfrm>
            <a:off x="304800" y="4960959"/>
            <a:ext cx="0" cy="83820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938046B-3737-49CF-A956-83A9F4784EB4}"/>
              </a:ext>
            </a:extLst>
          </p:cNvPr>
          <p:cNvCxnSpPr/>
          <p:nvPr/>
        </p:nvCxnSpPr>
        <p:spPr>
          <a:xfrm>
            <a:off x="11871915" y="2034003"/>
            <a:ext cx="0" cy="8382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6CD7A74-CE1A-44D2-AA11-EA0B5C63CA2E}"/>
              </a:ext>
            </a:extLst>
          </p:cNvPr>
          <p:cNvCxnSpPr/>
          <p:nvPr/>
        </p:nvCxnSpPr>
        <p:spPr>
          <a:xfrm>
            <a:off x="11913614" y="4830433"/>
            <a:ext cx="0" cy="838200"/>
          </a:xfrm>
          <a:prstGeom prst="line">
            <a:avLst/>
          </a:prstGeom>
          <a:ln w="38100">
            <a:solidFill>
              <a:srgbClr val="AB967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7267600"/>
      </p:ext>
    </p:extLst>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4" ma:contentTypeDescription="Create a new document." ma:contentTypeScope="" ma:versionID="7caade6bc34f6eab311d2a8416bd1814">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283ec2fb86a65801c49b9cefad71e3ed"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documentManagement>
</p:properties>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D88E4521-600A-433E-AFEB-AC5B950559E1}">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B6D1CDB-15D1-4C85-BFBF-7D1270C6F64A}">
  <ds:schemaRefs>
    <ds:schemaRef ds:uri="a05d7f75-f42e-4288-8809-604fd4d9691f"/>
    <ds:schemaRef ds:uri="ea6feb38-a85a-45e8-92e9-814486bbe37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0</TotalTime>
  <Words>1331</Words>
  <Application>Microsoft Office PowerPoint</Application>
  <PresentationFormat>Widescreen</PresentationFormat>
  <Paragraphs>146</Paragraphs>
  <Slides>13</Slides>
  <Notes>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13</vt:i4>
      </vt:variant>
    </vt:vector>
  </HeadingPairs>
  <TitlesOfParts>
    <vt:vector size="23" baseType="lpstr">
      <vt:lpstr>.AppleSystemUIFont</vt:lpstr>
      <vt:lpstr>Arial</vt:lpstr>
      <vt:lpstr>Calibri</vt:lpstr>
      <vt:lpstr>Calibri Light</vt:lpstr>
      <vt:lpstr>Georgia</vt:lpstr>
      <vt:lpstr>Segoe UI</vt:lpstr>
      <vt:lpstr>Wingdings</vt:lpstr>
      <vt:lpstr>COVER</vt:lpstr>
      <vt:lpstr>1_COVER</vt:lpstr>
      <vt:lpstr>Internal screen</vt:lpstr>
      <vt:lpstr>Emerging pests</vt:lpstr>
      <vt:lpstr>Outline </vt:lpstr>
      <vt:lpstr>Background:  </vt:lpstr>
      <vt:lpstr>The FAW Global action plan   </vt:lpstr>
      <vt:lpstr> The Fall armyworm (FAW) Global action plan: 2020 - 2022   </vt:lpstr>
      <vt:lpstr>The FAO/IPPC Technical Working Group on Quarantine And Phytosanitary Measures For Global Action on FAW Control     </vt:lpstr>
      <vt:lpstr>FAW guidelines:</vt:lpstr>
      <vt:lpstr>Webinar Series: Fall Armyworm, a global threat to prevent   </vt:lpstr>
      <vt:lpstr>PowerPoint Presentation</vt:lpstr>
      <vt:lpstr>PowerPoint Presentation</vt:lpstr>
      <vt:lpstr>Workshop Series on Fusarium TR4  </vt:lpstr>
      <vt:lpstr>Assessment of countries' capacities in response to Fusarium TR4</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BeltranMontoya, Camilo (NSP)</cp:lastModifiedBy>
  <cp:revision>11</cp:revision>
  <cp:lastPrinted>2018-12-10T09:55:32Z</cp:lastPrinted>
  <dcterms:created xsi:type="dcterms:W3CDTF">2019-07-18T08:44:31Z</dcterms:created>
  <dcterms:modified xsi:type="dcterms:W3CDTF">2022-05-24T02:36:06Z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