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77" r:id="rId14"/>
    <p:sldId id="27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7B414B-6723-9131-B0CB-367F23ECCD17}" v="135" dt="2022-05-24T10:20:45.644"/>
    <p1510:client id="{9E97D2E9-6B44-CB77-057D-98A9727D2CD5}" v="6" dt="2022-05-24T10:21:22.952"/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88" d="100"/>
          <a:sy n="88" d="100"/>
        </p:scale>
        <p:origin x="533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n, Aoife (NSP)" userId="S::aoife.cassin@fao.org::804f2b44-96cb-4485-8c29-4a163f294515" providerId="AD" clId="Web-{9E97D2E9-6B44-CB77-057D-98A9727D2CD5}"/>
    <pc:docChg chg="modSld">
      <pc:chgData name="Cassin, Aoife (NSP)" userId="S::aoife.cassin@fao.org::804f2b44-96cb-4485-8c29-4a163f294515" providerId="AD" clId="Web-{9E97D2E9-6B44-CB77-057D-98A9727D2CD5}" dt="2022-05-24T10:21:22.952" v="2" actId="20577"/>
      <pc:docMkLst>
        <pc:docMk/>
      </pc:docMkLst>
      <pc:sldChg chg="modSp">
        <pc:chgData name="Cassin, Aoife (NSP)" userId="S::aoife.cassin@fao.org::804f2b44-96cb-4485-8c29-4a163f294515" providerId="AD" clId="Web-{9E97D2E9-6B44-CB77-057D-98A9727D2CD5}" dt="2022-05-24T10:21:22.952" v="2" actId="20577"/>
        <pc:sldMkLst>
          <pc:docMk/>
          <pc:sldMk cId="2701242323" sldId="271"/>
        </pc:sldMkLst>
        <pc:spChg chg="mod">
          <ac:chgData name="Cassin, Aoife (NSP)" userId="S::aoife.cassin@fao.org::804f2b44-96cb-4485-8c29-4a163f294515" providerId="AD" clId="Web-{9E97D2E9-6B44-CB77-057D-98A9727D2CD5}" dt="2022-05-24T10:21:22.952" v="2" actId="20577"/>
          <ac:spMkLst>
            <pc:docMk/>
            <pc:sldMk cId="2701242323" sldId="271"/>
            <ac:spMk id="36" creationId="{00000000-0000-0000-0000-000000000000}"/>
          </ac:spMkLst>
        </pc:spChg>
      </pc:sldChg>
    </pc:docChg>
  </pc:docChgLst>
  <pc:docChgLst>
    <pc:chgData name="Cassin, Aoife (NSP)" userId="S::aoife.cassin@fao.org::804f2b44-96cb-4485-8c29-4a163f294515" providerId="AD" clId="Web-{527B414B-6723-9131-B0CB-367F23ECCD17}"/>
    <pc:docChg chg="modSld">
      <pc:chgData name="Cassin, Aoife (NSP)" userId="S::aoife.cassin@fao.org::804f2b44-96cb-4485-8c29-4a163f294515" providerId="AD" clId="Web-{527B414B-6723-9131-B0CB-367F23ECCD17}" dt="2022-05-24T10:20:45.644" v="122" actId="14100"/>
      <pc:docMkLst>
        <pc:docMk/>
      </pc:docMkLst>
      <pc:sldChg chg="addSp delSp modSp">
        <pc:chgData name="Cassin, Aoife (NSP)" userId="S::aoife.cassin@fao.org::804f2b44-96cb-4485-8c29-4a163f294515" providerId="AD" clId="Web-{527B414B-6723-9131-B0CB-367F23ECCD17}" dt="2022-05-24T10:01:45.236" v="5" actId="20577"/>
        <pc:sldMkLst>
          <pc:docMk/>
          <pc:sldMk cId="452283540" sldId="279"/>
        </pc:sldMkLst>
        <pc:spChg chg="add del mod">
          <ac:chgData name="Cassin, Aoife (NSP)" userId="S::aoife.cassin@fao.org::804f2b44-96cb-4485-8c29-4a163f294515" providerId="AD" clId="Web-{527B414B-6723-9131-B0CB-367F23ECCD17}" dt="2022-05-24T10:01:22.720" v="1"/>
          <ac:spMkLst>
            <pc:docMk/>
            <pc:sldMk cId="452283540" sldId="279"/>
            <ac:spMk id="4" creationId="{821DAE85-B5C4-8BCD-7F11-0274477A2B2F}"/>
          </ac:spMkLst>
        </pc:spChg>
        <pc:spChg chg="add del mod">
          <ac:chgData name="Cassin, Aoife (NSP)" userId="S::aoife.cassin@fao.org::804f2b44-96cb-4485-8c29-4a163f294515" providerId="AD" clId="Web-{527B414B-6723-9131-B0CB-367F23ECCD17}" dt="2022-05-24T10:01:45.236" v="5" actId="20577"/>
          <ac:spMkLst>
            <pc:docMk/>
            <pc:sldMk cId="452283540" sldId="279"/>
            <ac:spMk id="7" creationId="{0CE68BB7-DD3C-664A-AC9D-74A5FE280DD9}"/>
          </ac:spMkLst>
        </pc:spChg>
      </pc:sldChg>
      <pc:sldChg chg="addSp delSp modSp">
        <pc:chgData name="Cassin, Aoife (NSP)" userId="S::aoife.cassin@fao.org::804f2b44-96cb-4485-8c29-4a163f294515" providerId="AD" clId="Web-{527B414B-6723-9131-B0CB-367F23ECCD17}" dt="2022-05-24T10:20:45.644" v="122" actId="14100"/>
        <pc:sldMkLst>
          <pc:docMk/>
          <pc:sldMk cId="497654068" sldId="283"/>
        </pc:sldMkLst>
        <pc:picChg chg="add mod">
          <ac:chgData name="Cassin, Aoife (NSP)" userId="S::aoife.cassin@fao.org::804f2b44-96cb-4485-8c29-4a163f294515" providerId="AD" clId="Web-{527B414B-6723-9131-B0CB-367F23ECCD17}" dt="2022-05-24T10:19:41.799" v="106" actId="1076"/>
          <ac:picMkLst>
            <pc:docMk/>
            <pc:sldMk cId="497654068" sldId="283"/>
            <ac:picMk id="2" creationId="{AB3418FA-40D2-3443-0B95-ABD80DB80C8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1.362" v="115" actId="1076"/>
          <ac:picMkLst>
            <pc:docMk/>
            <pc:sldMk cId="497654068" sldId="283"/>
            <ac:picMk id="3" creationId="{C96762BE-0062-C4A6-86F4-F29C58C442A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2.892" v="104" actId="1076"/>
          <ac:picMkLst>
            <pc:docMk/>
            <pc:sldMk cId="497654068" sldId="283"/>
            <ac:picMk id="4" creationId="{4E734570-47F5-1E6D-6C4A-F42B94635B0F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6.908" v="105" actId="1076"/>
          <ac:picMkLst>
            <pc:docMk/>
            <pc:sldMk cId="497654068" sldId="283"/>
            <ac:picMk id="5" creationId="{DCC08156-7CE0-D0A7-104E-FF741B760CB4}"/>
          </ac:picMkLst>
        </pc:picChg>
        <pc:picChg chg="del mod">
          <ac:chgData name="Cassin, Aoife (NSP)" userId="S::aoife.cassin@fao.org::804f2b44-96cb-4485-8c29-4a163f294515" providerId="AD" clId="Web-{527B414B-6723-9131-B0CB-367F23ECCD17}" dt="2022-05-24T10:17:31.686" v="70"/>
          <ac:picMkLst>
            <pc:docMk/>
            <pc:sldMk cId="497654068" sldId="283"/>
            <ac:picMk id="8" creationId="{1A9ADA7A-502B-E04B-A3C9-4F53AABC1A3B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3.378" v="116" actId="1076"/>
          <ac:picMkLst>
            <pc:docMk/>
            <pc:sldMk cId="497654068" sldId="283"/>
            <ac:picMk id="9" creationId="{DCCF5E12-C013-D785-81C4-7E8F52295CFA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7:54.358" v="76" actId="1076"/>
          <ac:picMkLst>
            <pc:docMk/>
            <pc:sldMk cId="497654068" sldId="283"/>
            <ac:picMk id="10" creationId="{1926839F-F211-3336-90A5-F7C7B66A5E10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08.626" v="98" actId="1076"/>
          <ac:picMkLst>
            <pc:docMk/>
            <pc:sldMk cId="497654068" sldId="283"/>
            <ac:picMk id="11" creationId="{6E0D8D98-7AB0-B65A-A77F-AE01EE4958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01.440" v="109" actId="14100"/>
          <ac:picMkLst>
            <pc:docMk/>
            <pc:sldMk cId="497654068" sldId="283"/>
            <ac:picMk id="12" creationId="{B3A5ADA7-DB74-FCC8-B323-CEAF00B0CB62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14.456" v="113" actId="14100"/>
          <ac:picMkLst>
            <pc:docMk/>
            <pc:sldMk cId="497654068" sldId="283"/>
            <ac:picMk id="13" creationId="{3168DD25-DCEE-0FDB-32BE-1DA297A7C4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5.644" v="122" actId="14100"/>
          <ac:picMkLst>
            <pc:docMk/>
            <pc:sldMk cId="497654068" sldId="283"/>
            <ac:picMk id="14" creationId="{98F69FBC-9D01-55EF-F1DA-E62BB53538B2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20:33.082" v="119" actId="1076"/>
          <ac:picMkLst>
            <pc:docMk/>
            <pc:sldMk cId="497654068" sldId="283"/>
            <ac:picMk id="15" creationId="{61C762EC-DD98-6EE6-A981-490C40EDC528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14:57.431" v="63"/>
          <ac:picMkLst>
            <pc:docMk/>
            <pc:sldMk cId="497654068" sldId="283"/>
            <ac:picMk id="16" creationId="{AA6B16D6-D4B5-8ECA-56AA-233C4658EAE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0.051" v="120" actId="1076"/>
          <ac:picMkLst>
            <pc:docMk/>
            <pc:sldMk cId="497654068" sldId="283"/>
            <ac:picMk id="17" creationId="{71F05C94-6909-2518-2376-F39E9CA7369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8:04.546" v="80" actId="1076"/>
          <ac:picMkLst>
            <pc:docMk/>
            <pc:sldMk cId="497654068" sldId="283"/>
            <ac:picMk id="18" creationId="{A1B2F4C2-08B9-789E-4538-E09608613C8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56.377" v="108" actId="14100"/>
          <ac:picMkLst>
            <pc:docMk/>
            <pc:sldMk cId="497654068" sldId="283"/>
            <ac:picMk id="19" creationId="{051B0AAA-988D-340B-B849-BEBCDB1170A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24/05/2022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24/05/2022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Agenda item 7.2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en-GB" dirty="0"/>
              <a:t>Update on the IPPC ePhyto Solution</a:t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Agenda item 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Channel Delegation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82657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152400" y="2590800"/>
            <a:ext cx="693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2E75B6"/>
                </a:solidFill>
              </a:rPr>
              <a:t>Single Window systems can now connect to the HUB to send/receive </a:t>
            </a:r>
            <a:r>
              <a:rPr lang="en-US" sz="1800" b="1" dirty="0" err="1">
                <a:solidFill>
                  <a:srgbClr val="2E75B6"/>
                </a:solidFill>
              </a:rPr>
              <a:t>ePhytos</a:t>
            </a:r>
            <a:r>
              <a:rPr lang="en-US" sz="1800" b="1" dirty="0">
                <a:solidFill>
                  <a:srgbClr val="2E75B6"/>
                </a:solidFill>
              </a:rPr>
              <a:t> on behalf of countries they manage. </a:t>
            </a: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en-US" sz="1800" dirty="0"/>
              <a:t>The delegation rule can be adjusted on the following criteria:</a:t>
            </a:r>
          </a:p>
          <a:p>
            <a:pPr marL="742950" lvl="1" indent="-285750">
              <a:buFontTx/>
              <a:buChar char="-"/>
            </a:pPr>
            <a:r>
              <a:rPr lang="en-US" sz="1800" dirty="0"/>
              <a:t>Incoming/Outgoing messages</a:t>
            </a:r>
          </a:p>
          <a:p>
            <a:pPr marL="742950" lvl="1" indent="-285750">
              <a:buFontTx/>
              <a:buChar char="-"/>
            </a:pPr>
            <a:r>
              <a:rPr lang="en-US" sz="1800" dirty="0"/>
              <a:t>Document Type </a:t>
            </a:r>
            <a:r>
              <a:rPr lang="en-US" sz="1400" i="1" dirty="0">
                <a:solidFill>
                  <a:prstClr val="black"/>
                </a:solidFill>
              </a:rPr>
              <a:t>(Regular and Re-export)</a:t>
            </a:r>
          </a:p>
          <a:p>
            <a:pPr marL="742950" lvl="1" indent="-285750">
              <a:buFontTx/>
              <a:buChar char="-"/>
            </a:pPr>
            <a:r>
              <a:rPr lang="en-US" sz="1800" dirty="0"/>
              <a:t>Document Status </a:t>
            </a:r>
            <a:r>
              <a:rPr lang="en-US" sz="1400" i="1" dirty="0">
                <a:solidFill>
                  <a:prstClr val="black"/>
                </a:solidFill>
              </a:rPr>
              <a:t>(Issued, Withdraw)</a:t>
            </a:r>
            <a:endParaRPr lang="en-US" sz="1800" b="1" dirty="0">
              <a:solidFill>
                <a:srgbClr val="2E75B6"/>
              </a:solidFill>
            </a:endParaRP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en-US" sz="1800" b="1" u="sng" dirty="0">
                <a:solidFill>
                  <a:srgbClr val="00B050"/>
                </a:solidFill>
              </a:rPr>
              <a:t>The EU Traces system is using this feature.</a:t>
            </a:r>
            <a:r>
              <a:rPr lang="en-US" sz="1800" b="1" dirty="0">
                <a:solidFill>
                  <a:srgbClr val="00B050"/>
                </a:solidFill>
              </a:rPr>
              <a:t> </a:t>
            </a:r>
          </a:p>
          <a:p>
            <a:r>
              <a:rPr lang="en-US" sz="1800" dirty="0"/>
              <a:t>Countries can send ePhytos to any EU member (or </a:t>
            </a:r>
            <a:r>
              <a:rPr lang="en-US" sz="1800" b="1" i="1" dirty="0"/>
              <a:t>any</a:t>
            </a:r>
            <a:r>
              <a:rPr lang="en-US" sz="1800" dirty="0"/>
              <a:t> country on the ePhyto Solution ) through the HUB, and the message will be pulled by the Traces system and delivered to the intended country.</a:t>
            </a:r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14600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2E75B6"/>
                </a:solidFill>
              </a:rPr>
              <a:t>A country will be able to specify multiple recipients on the ePhyto envelope while sending it to the destination country.</a:t>
            </a:r>
          </a:p>
          <a:p>
            <a:endParaRPr lang="en-US" sz="2000" b="1" dirty="0">
              <a:solidFill>
                <a:srgbClr val="2E75B6"/>
              </a:solidFill>
            </a:endParaRPr>
          </a:p>
          <a:p>
            <a:r>
              <a:rPr lang="en-US" sz="2000" dirty="0"/>
              <a:t>The sender will add the forwarding channel codes on the envelope header of the </a:t>
            </a:r>
            <a:r>
              <a:rPr lang="en-US" sz="2000" dirty="0" err="1"/>
              <a:t>ePhyto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b="1" i="1" dirty="0">
                <a:solidFill>
                  <a:srgbClr val="2E75B6"/>
                </a:solidFill>
              </a:rPr>
              <a:t>Currently piloting. </a:t>
            </a: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Channel Forwarding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eSignatures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2514600"/>
            <a:ext cx="7848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</a:rPr>
              <a:t>What is an electronic signature?</a:t>
            </a:r>
          </a:p>
          <a:p>
            <a:r>
              <a:rPr lang="en-GB" sz="2000" dirty="0">
                <a:solidFill>
                  <a:srgbClr val="000000"/>
                </a:solidFill>
              </a:rPr>
              <a:t>An electronic signature (e-signature) refers to data in electronic form attached to or logically associated with other data in electronic form and which is used by the signatory to sign.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en-US" sz="2000" dirty="0">
                <a:solidFill>
                  <a:srgbClr val="000000"/>
                </a:solidFill>
              </a:rPr>
              <a:t>Due to EU regulation, any country wishing to trade with EU Member States using the ePhyto Solution needs to have the </a:t>
            </a:r>
            <a:r>
              <a:rPr lang="en-US" sz="2000" dirty="0" err="1">
                <a:solidFill>
                  <a:srgbClr val="000000"/>
                </a:solidFill>
              </a:rPr>
              <a:t>ePhytos</a:t>
            </a:r>
            <a:r>
              <a:rPr lang="en-US" sz="2000" dirty="0">
                <a:solidFill>
                  <a:srgbClr val="000000"/>
                </a:solidFill>
              </a:rPr>
              <a:t> signed digitally.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n-GB" sz="2000" dirty="0">
                <a:solidFill>
                  <a:srgbClr val="000000"/>
                </a:solidFill>
              </a:rPr>
              <a:t>This feature has been implemented in the </a:t>
            </a:r>
            <a:r>
              <a:rPr lang="en-GB" sz="2000" dirty="0" err="1">
                <a:solidFill>
                  <a:srgbClr val="000000"/>
                </a:solidFill>
              </a:rPr>
              <a:t>GeNS</a:t>
            </a:r>
            <a:r>
              <a:rPr lang="en-GB" sz="2000" dirty="0">
                <a:solidFill>
                  <a:srgbClr val="000000"/>
                </a:solidFill>
              </a:rPr>
              <a:t> for a number of countries – NPPOs need to work with the certification provider and UNICC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0" y="2286000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4419600"/>
            <a:ext cx="1816376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COLLABORATION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381000" y="2133600"/>
            <a:ext cx="10896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The IPPC Secretariat is working with a number of international organizations and groups to make the ePhyto Solution a trade facilitation tool for any country (or organization) wishing to use it. These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Global Alliance for Trade Facilitation of the World Economic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ePhyto Industry Advisory Group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Standards and Trade Development Facility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World Bank and International Finance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The World Customs Organization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AB3418FA-40D2-3443-0B95-ABD80DB80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120" y="3861163"/>
            <a:ext cx="1592580" cy="621574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96762BE-0062-C4A6-86F4-F29C58C44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175" y="5580698"/>
            <a:ext cx="2084070" cy="421005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E734570-47F5-1E6D-6C4A-F42B94635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020" y="4783437"/>
            <a:ext cx="632460" cy="796327"/>
          </a:xfrm>
          <a:prstGeom prst="rect">
            <a:avLst/>
          </a:prstGeom>
        </p:spPr>
      </p:pic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CC08156-7CE0-D0A7-104E-FF741B760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9480" y="4379595"/>
            <a:ext cx="876300" cy="62103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DCCF5E12-C013-D785-81C4-7E8F52295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3540" y="5313045"/>
            <a:ext cx="967740" cy="68961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:a16="http://schemas.microsoft.com/office/drawing/2014/main" id="{1926839F-F211-3336-90A5-F7C7B66A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2980" y="3653728"/>
            <a:ext cx="1203960" cy="571625"/>
          </a:xfrm>
          <a:prstGeom prst="rect">
            <a:avLst/>
          </a:prstGeom>
        </p:spPr>
      </p:pic>
      <p:pic>
        <p:nvPicPr>
          <p:cNvPr id="11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0D8D98-7AB0-B65A-A77F-AE01EE495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893" y="2986088"/>
            <a:ext cx="706755" cy="657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3A5ADA7-DB74-FCC8-B323-CEAF00B0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1448" y="3684270"/>
            <a:ext cx="641985" cy="632460"/>
          </a:xfrm>
          <a:prstGeom prst="rect">
            <a:avLst/>
          </a:prstGeom>
        </p:spPr>
      </p:pic>
      <p:pic>
        <p:nvPicPr>
          <p:cNvPr id="13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3168DD25-DCEE-0FDB-32BE-1DA297A7C4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353" y="4743450"/>
            <a:ext cx="1270635" cy="662940"/>
          </a:xfrm>
          <a:prstGeom prst="rect">
            <a:avLst/>
          </a:prstGeom>
        </p:spPr>
      </p:pic>
      <p:pic>
        <p:nvPicPr>
          <p:cNvPr id="14" name="Picture 1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8F69FBC-9D01-55EF-F1DA-E62BB53538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1240" y="3169752"/>
            <a:ext cx="1120140" cy="518497"/>
          </a:xfrm>
          <a:prstGeom prst="rect">
            <a:avLst/>
          </a:prstGeom>
        </p:spPr>
      </p:pic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61C762EC-DD98-6EE6-A981-490C40EDC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3840" y="5340668"/>
            <a:ext cx="1226820" cy="664845"/>
          </a:xfrm>
          <a:prstGeom prst="rect">
            <a:avLst/>
          </a:prstGeom>
        </p:spPr>
      </p:pic>
      <p:pic>
        <p:nvPicPr>
          <p:cNvPr id="17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1F05C94-6909-2518-2376-F39E9CA73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81385" y="3007995"/>
            <a:ext cx="902970" cy="857250"/>
          </a:xfrm>
          <a:prstGeom prst="rect">
            <a:avLst/>
          </a:prstGeom>
        </p:spPr>
      </p:pic>
      <p:pic>
        <p:nvPicPr>
          <p:cNvPr id="18" name="Picture 18" descr="Logo&#10;&#10;Description automatically generated">
            <a:extLst>
              <a:ext uri="{FF2B5EF4-FFF2-40B4-BE49-F238E27FC236}">
                <a16:creationId xmlns:a16="http://schemas.microsoft.com/office/drawing/2014/main" id="{A1B2F4C2-08B9-789E-4538-E09608613C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44965" y="4317683"/>
            <a:ext cx="1123950" cy="866775"/>
          </a:xfrm>
          <a:prstGeom prst="rect">
            <a:avLst/>
          </a:prstGeom>
        </p:spPr>
      </p:pic>
      <p:pic>
        <p:nvPicPr>
          <p:cNvPr id="19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051B0AAA-988D-340B-B849-BEBCDB1170A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5740" y="4350184"/>
            <a:ext cx="1379220" cy="40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4. FUTURE PLANS</a:t>
            </a:r>
            <a:endParaRPr lang="en-IT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228600" y="2095500"/>
            <a:ext cx="10439400" cy="4495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/>
            <a:r>
              <a:rPr lang="en-GB" sz="2000" dirty="0">
                <a:solidFill>
                  <a:schemeClr val="bg1">
                    <a:lumMod val="10000"/>
                  </a:schemeClr>
                </a:solidFill>
              </a:rPr>
              <a:t>CPM Focus Group on Sustainable Funding for ePhyto</a:t>
            </a:r>
          </a:p>
          <a:p>
            <a:pPr marL="1257300" lvl="2" indent="-342900"/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Aim to present short, medium and long term solutions to CPM-17 (2023)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Translation into other languages (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1257300" lvl="2" indent="-342900"/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French version piloted and live with Madagascar</a:t>
            </a:r>
          </a:p>
          <a:p>
            <a:pPr marL="1257300" lvl="2" indent="-342900"/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Work with the Global Alliance to develop the </a:t>
            </a:r>
            <a:r>
              <a:rPr lang="en-GB" sz="1600" dirty="0" err="1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 in Arabic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Routine maintenance and enhancements</a:t>
            </a:r>
          </a:p>
          <a:p>
            <a:pPr marL="1257300" lvl="2" indent="-342900"/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Channel enhancements</a:t>
            </a:r>
          </a:p>
          <a:p>
            <a:pPr marL="1257300" lvl="2" indent="-342900"/>
            <a:r>
              <a:rPr lang="en-GB" sz="1600" dirty="0" err="1">
                <a:solidFill>
                  <a:schemeClr val="bg1">
                    <a:lumMod val="10000"/>
                  </a:schemeClr>
                </a:solidFill>
              </a:rPr>
              <a:t>ePayments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Continued collaboration with non-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</a:rPr>
              <a:t>phytosanitary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 agencies/organizations (OIE/Codex/Others)</a:t>
            </a:r>
          </a:p>
          <a:p>
            <a:pPr marL="1257300" lvl="2" indent="-342900"/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NPPO workshops with the ePhyto Industry Advisory Group (IAG)</a:t>
            </a:r>
          </a:p>
          <a:p>
            <a:pPr marL="1257300" lvl="2" indent="-342900"/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Ongoing projects with the Global Alliance for Trade Facilitation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Linkage to other government systems (Single Windows, Customs, ASYCUDA, Industry etc.)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2133600"/>
            <a:ext cx="317790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en-GB" sz="2800" dirty="0"/>
              <a:t>OUTLINE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An overview of the IPPC ePhyto Solution</a:t>
            </a:r>
          </a:p>
          <a:p>
            <a:pPr lvl="1"/>
            <a:r>
              <a:rPr lang="en-GB" sz="2000" dirty="0">
                <a:latin typeface="Calibri (Body)"/>
              </a:rPr>
              <a:t>1.1 Overview</a:t>
            </a:r>
          </a:p>
          <a:p>
            <a:pPr lvl="1"/>
            <a:r>
              <a:rPr lang="en-GB" sz="2000" dirty="0">
                <a:latin typeface="Calibri (Body)"/>
              </a:rPr>
              <a:t>1.2 A brief history</a:t>
            </a:r>
          </a:p>
          <a:p>
            <a:pPr lvl="1"/>
            <a:r>
              <a:rPr lang="en-GB" sz="2000" dirty="0">
                <a:latin typeface="Calibri (Body)"/>
              </a:rPr>
              <a:t>1.2 Why ePhyto?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IPPC ePhyto Solution updates</a:t>
            </a:r>
          </a:p>
          <a:p>
            <a:pPr lvl="1"/>
            <a:r>
              <a:rPr lang="en-GB" sz="2000" dirty="0">
                <a:latin typeface="Calibri (Body)"/>
              </a:rPr>
              <a:t>2.1 ePhyto Hub</a:t>
            </a:r>
          </a:p>
          <a:p>
            <a:pPr lvl="1"/>
            <a:r>
              <a:rPr lang="en-GB" sz="2000" dirty="0">
                <a:latin typeface="Calibri (Body)"/>
              </a:rPr>
              <a:t>2.2 ePhyto Generic System (</a:t>
            </a:r>
            <a:r>
              <a:rPr lang="en-GB" sz="2000" dirty="0" err="1">
                <a:latin typeface="Calibri (Body)"/>
              </a:rPr>
              <a:t>GeNS</a:t>
            </a:r>
            <a:r>
              <a:rPr lang="en-GB" sz="2000" dirty="0">
                <a:latin typeface="Calibri (Body)"/>
              </a:rPr>
              <a:t>)</a:t>
            </a:r>
          </a:p>
          <a:p>
            <a:pPr lvl="1"/>
            <a:r>
              <a:rPr lang="en-GB" sz="2000" dirty="0">
                <a:latin typeface="Calibri (Body)"/>
              </a:rPr>
              <a:t>2.3 Channel delegation and forwarding</a:t>
            </a:r>
          </a:p>
          <a:p>
            <a:pPr lvl="1"/>
            <a:r>
              <a:rPr lang="en-GB" sz="2000" dirty="0">
                <a:latin typeface="Calibri (Body)"/>
              </a:rPr>
              <a:t>2.4 eSignatures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Collaboration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latin typeface="Calibri (Body)"/>
              </a:rPr>
              <a:t>Future plans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2057400"/>
            <a:ext cx="1150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“ePhyto” is short for </a:t>
            </a: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electronic </a:t>
            </a:r>
            <a:r>
              <a:rPr lang="en-US" sz="1800" b="1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phytosanitary</a:t>
            </a:r>
            <a:r>
              <a:rPr lang="en-US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certificate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In simple terms, it is the data contained in a </a:t>
            </a:r>
            <a:r>
              <a:rPr lang="en-US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phytosanitary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certificate in digital form.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IPPC ePhyto Solution consists of:</a:t>
            </a: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110475" y="1518677"/>
            <a:ext cx="773484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OVERVIEW OF THE IPPC EPHYTO SOLUTION</a:t>
            </a:r>
            <a:endParaRPr lang="en-IT" sz="2800" dirty="0"/>
          </a:p>
        </p:txBody>
      </p:sp>
      <p:pic>
        <p:nvPicPr>
          <p:cNvPr id="11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2667000"/>
            <a:ext cx="5029200" cy="211522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200" y="4895418"/>
            <a:ext cx="12039600" cy="1486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IPPC ePhyto Solution </a:t>
            </a:r>
            <a:r>
              <a:rPr lang="en-IE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meets the requirements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of International Standard for </a:t>
            </a:r>
            <a:r>
              <a:rPr lang="en-IE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Phytosanitary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Measures </a:t>
            </a:r>
            <a:r>
              <a:rPr lang="en-IE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(ISPM) 12 Appendix 1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Helps countries comply with Articles 7.9 (release of perishable goods) and 10.1 (simplifying formalities and documentation requirements for cross-border trade)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of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</a:t>
            </a:r>
            <a:r>
              <a:rPr lang="en-IE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Trade Facilitation Agreement </a:t>
            </a:r>
            <a:r>
              <a:rPr lang="en-IE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of the World Trade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2" y="2182200"/>
            <a:ext cx="6368278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1.2 A brief history of the IPPC ePhyto Solution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230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The first IPPC </a:t>
            </a:r>
            <a:r>
              <a:rPr lang="en-US" sz="1400" dirty="0"/>
              <a:t>meeting on </a:t>
            </a:r>
            <a:r>
              <a:rPr lang="en-US" sz="1400" b="1" dirty="0"/>
              <a:t>the</a:t>
            </a:r>
            <a:r>
              <a:rPr lang="en-US" sz="1400" dirty="0"/>
              <a:t> </a:t>
            </a:r>
            <a:r>
              <a:rPr lang="en-US" sz="1400" b="1" dirty="0"/>
              <a:t>development of electronic </a:t>
            </a:r>
            <a:r>
              <a:rPr lang="en-US" sz="1400" b="1" dirty="0" err="1"/>
              <a:t>phytosanitary</a:t>
            </a:r>
            <a:r>
              <a:rPr lang="en-US" sz="1400" b="1" dirty="0"/>
              <a:t> certification</a:t>
            </a:r>
            <a:r>
              <a:rPr lang="en-US" sz="1400" dirty="0"/>
              <a:t> was held in The Netherlands</a:t>
            </a:r>
            <a:r>
              <a:rPr lang="en-US" sz="1400" i="1" dirty="0"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NAPPO hosted an IPPC </a:t>
            </a:r>
            <a:r>
              <a:rPr lang="en-US" sz="1400" b="1" dirty="0"/>
              <a:t>workshop on electronic certification </a:t>
            </a:r>
            <a:r>
              <a:rPr lang="en-US" sz="1400" dirty="0"/>
              <a:t>in Canada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IPPC  Secretariat </a:t>
            </a:r>
            <a:r>
              <a:rPr lang="en-US" sz="1400" b="1" dirty="0">
                <a:cs typeface="Calibri" panose="020F0502020204030204" pitchFamily="34" charset="0"/>
              </a:rPr>
              <a:t>established </a:t>
            </a:r>
            <a:r>
              <a:rPr lang="en-US" sz="1400" b="1" dirty="0"/>
              <a:t>an Open-ended EWG on E-certification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CPM-8 </a:t>
            </a:r>
            <a:r>
              <a:rPr lang="en-US" sz="1400" b="1" dirty="0"/>
              <a:t>established an ePhyto Steering Group (ESG)</a:t>
            </a:r>
            <a:endParaRPr lang="en-US" sz="1400" b="1" dirty="0">
              <a:cs typeface="Calibri" panose="020F0502020204030204" pitchFamily="34" charset="0"/>
            </a:endParaRPr>
          </a:p>
          <a:p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The pilot phase of the project closed and the </a:t>
            </a:r>
            <a:r>
              <a:rPr lang="it-IT" sz="1400" b="1" dirty="0">
                <a:latin typeface="Calibri" panose="020F0502020204030204" pitchFamily="34" charset="0"/>
                <a:cs typeface="Calibri" panose="020F0502020204030204" pitchFamily="34" charset="0"/>
              </a:rPr>
              <a:t>IPPC ePhyto Solution </a:t>
            </a:r>
            <a:r>
              <a:rPr lang="it-IT" sz="1400" b="1" u="sng" dirty="0">
                <a:latin typeface="Calibri" panose="020F0502020204030204" pitchFamily="34" charset="0"/>
                <a:cs typeface="Calibri" panose="020F0502020204030204" pitchFamily="34" charset="0"/>
              </a:rPr>
              <a:t>goes live</a:t>
            </a:r>
            <a:endParaRPr lang="it-IT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38499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400" dirty="0">
                <a:latin typeface="Calibri"/>
                <a:cs typeface="Calibri"/>
              </a:rPr>
              <a:t>The award winning </a:t>
            </a:r>
            <a:r>
              <a:rPr lang="it-IT" sz="1400" dirty="0" err="1">
                <a:latin typeface="Calibri"/>
                <a:cs typeface="Calibri"/>
              </a:rPr>
              <a:t>solution</a:t>
            </a:r>
            <a:r>
              <a:rPr lang="it-IT" sz="1400" dirty="0">
                <a:latin typeface="Calibri"/>
                <a:cs typeface="Calibri"/>
              </a:rPr>
              <a:t> </a:t>
            </a:r>
            <a:r>
              <a:rPr lang="it-IT" sz="1400" dirty="0" err="1">
                <a:latin typeface="Calibri"/>
                <a:cs typeface="Calibri"/>
              </a:rPr>
              <a:t>has</a:t>
            </a:r>
            <a:r>
              <a:rPr lang="it-IT" sz="1400" dirty="0">
                <a:latin typeface="Calibri"/>
                <a:cs typeface="Calibri"/>
              </a:rPr>
              <a:t> </a:t>
            </a:r>
            <a:r>
              <a:rPr lang="it-IT" sz="1400" b="1" dirty="0">
                <a:latin typeface="Calibri"/>
                <a:cs typeface="Calibri"/>
              </a:rPr>
              <a:t>more </a:t>
            </a:r>
            <a:r>
              <a:rPr lang="it-IT" sz="1400" b="1" dirty="0" err="1">
                <a:latin typeface="Calibri"/>
                <a:cs typeface="Calibri"/>
              </a:rPr>
              <a:t>than</a:t>
            </a:r>
            <a:r>
              <a:rPr lang="it-IT" sz="1400" b="1" dirty="0">
                <a:latin typeface="Calibri"/>
                <a:cs typeface="Calibri"/>
              </a:rPr>
              <a:t> 100 countries </a:t>
            </a:r>
            <a:r>
              <a:rPr lang="it-IT" sz="1400" b="1" dirty="0" err="1">
                <a:latin typeface="Calibri"/>
                <a:cs typeface="Calibri"/>
              </a:rPr>
              <a:t>registered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110475" y="1518677"/>
            <a:ext cx="773484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OVERVIEW OF THE IPPC EPHYTO SOLUTION</a:t>
            </a:r>
            <a:endParaRPr lang="en-IT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5081822" y="3742222"/>
            <a:ext cx="13030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ESG developed a </a:t>
            </a:r>
            <a:r>
              <a:rPr lang="en-GB" sz="1400" b="1" dirty="0"/>
              <a:t>Hub Feasibility Study </a:t>
            </a:r>
            <a:r>
              <a:rPr lang="en-GB" sz="1400" dirty="0"/>
              <a:t>and CPM-9 </a:t>
            </a:r>
            <a:r>
              <a:rPr lang="en-GB" sz="1400" b="1" dirty="0"/>
              <a:t>adopted Appendix 1 to ISPM 12</a:t>
            </a:r>
            <a:endParaRPr lang="it-IT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420240" y="3737855"/>
            <a:ext cx="13030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The </a:t>
            </a:r>
            <a:r>
              <a:rPr lang="en-GB" sz="1400" b="1" dirty="0"/>
              <a:t>project funded by the STDF began </a:t>
            </a:r>
            <a:r>
              <a:rPr lang="en-GB" sz="1400" dirty="0"/>
              <a:t>and </a:t>
            </a:r>
            <a:r>
              <a:rPr lang="en-US" sz="1400" dirty="0"/>
              <a:t>the UNICC were selected as the lead technical unit to </a:t>
            </a:r>
            <a:r>
              <a:rPr lang="en-US" sz="1400" b="1" dirty="0"/>
              <a:t>build and host the IPPC ePhyto Solution Hub and </a:t>
            </a:r>
            <a:r>
              <a:rPr lang="en-US" sz="1400" b="1" dirty="0" err="1"/>
              <a:t>GeNS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809519" y="3737855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The </a:t>
            </a:r>
            <a:r>
              <a:rPr lang="en-GB" sz="1400" b="1" dirty="0"/>
              <a:t>pilot</a:t>
            </a:r>
            <a:r>
              <a:rPr lang="en-GB" sz="1400" dirty="0"/>
              <a:t> of the ePhyto Hub was </a:t>
            </a:r>
            <a:r>
              <a:rPr lang="en-GB" sz="1400" b="1" dirty="0"/>
              <a:t>successfully completed </a:t>
            </a:r>
            <a:r>
              <a:rPr lang="en-GB" sz="1400" dirty="0"/>
              <a:t>with 10 NPPOs</a:t>
            </a:r>
            <a:endParaRPr lang="en-GB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110475" y="1518677"/>
            <a:ext cx="773484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OVERVIEW OF THE IPPC EPHYTO SOLUTION</a:t>
            </a:r>
            <a:endParaRPr lang="en-IT" sz="2800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09800"/>
            <a:ext cx="2362200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1.3 Why ePhyto?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2667000"/>
            <a:ext cx="115015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ePhyto Solution allows countries to electronically exchange 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with any other country in the system each other through a central hub - quickly and accurately </a:t>
            </a:r>
            <a:r>
              <a:rPr lang="en-US" sz="2000" dirty="0">
                <a:solidFill>
                  <a:srgbClr val="000000"/>
                </a:solidFill>
              </a:rPr>
              <a:t>without sacrificing plant health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There is </a:t>
            </a:r>
            <a:r>
              <a:rPr lang="en-U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need for bilateral IT agreements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and </a:t>
            </a:r>
            <a:r>
              <a:rPr lang="en-U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charge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for a country to join the system once they meet the necessary requirements.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The system was initially set up to exchange electronic </a:t>
            </a:r>
            <a:r>
              <a:rPr lang="en-US" sz="2000" dirty="0" err="1">
                <a:solidFill>
                  <a:srgbClr val="000000"/>
                </a:solidFill>
              </a:rPr>
              <a:t>phytosanitary</a:t>
            </a:r>
            <a:r>
              <a:rPr lang="en-US" sz="2000" dirty="0">
                <a:solidFill>
                  <a:srgbClr val="000000"/>
                </a:solidFill>
              </a:rPr>
              <a:t> certificates, but </a:t>
            </a:r>
            <a:r>
              <a:rPr lang="en-US" sz="2000" b="1" dirty="0">
                <a:solidFill>
                  <a:srgbClr val="000000"/>
                </a:solidFill>
              </a:rPr>
              <a:t>any certificate </a:t>
            </a:r>
            <a:r>
              <a:rPr lang="en-US" sz="2000" dirty="0">
                <a:solidFill>
                  <a:srgbClr val="000000"/>
                </a:solidFill>
              </a:rPr>
              <a:t>(animal health, food safety, etc.), once coded in XML, </a:t>
            </a:r>
            <a:r>
              <a:rPr lang="en-US" sz="2000" b="1" dirty="0">
                <a:solidFill>
                  <a:srgbClr val="000000"/>
                </a:solidFill>
              </a:rPr>
              <a:t>can be exchanged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NPPOs, agricultural and forestry industries, as well as freight forwarders and others are already benefitting from </a:t>
            </a:r>
            <a:r>
              <a:rPr lang="en-US" sz="2000" b="1" dirty="0">
                <a:solidFill>
                  <a:srgbClr val="000000"/>
                </a:solidFill>
              </a:rPr>
              <a:t>transaction cost reductions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b="1" dirty="0">
                <a:solidFill>
                  <a:srgbClr val="000000"/>
                </a:solidFill>
              </a:rPr>
              <a:t>improved trade security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b="1" dirty="0">
                <a:solidFill>
                  <a:srgbClr val="000000"/>
                </a:solidFill>
              </a:rPr>
              <a:t>risk management </a:t>
            </a:r>
            <a:r>
              <a:rPr lang="en-US" sz="2000" dirty="0">
                <a:solidFill>
                  <a:srgbClr val="000000"/>
                </a:solidFill>
              </a:rPr>
              <a:t>and </a:t>
            </a:r>
            <a:r>
              <a:rPr lang="en-US" sz="2000" b="1" dirty="0">
                <a:solidFill>
                  <a:srgbClr val="000000"/>
                </a:solidFill>
              </a:rPr>
              <a:t>increased trade flows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The ePhyto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974666"/>
            <a:ext cx="7543800" cy="403273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772400" y="600740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057400"/>
            <a:ext cx="8964403" cy="32244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" y="5410200"/>
            <a:ext cx="1036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The system is increasingly handling over 100,000 certificates </a:t>
            </a:r>
            <a:r>
              <a:rPr lang="en-US" sz="1800" i="1" u="sng" dirty="0">
                <a:solidFill>
                  <a:srgbClr val="000000"/>
                </a:solidFill>
              </a:rPr>
              <a:t>per month</a:t>
            </a:r>
            <a:r>
              <a:rPr lang="en-US" sz="1800" dirty="0">
                <a:solidFill>
                  <a:srgbClr val="000000"/>
                </a:solidFill>
              </a:rPr>
              <a:t>, with the capacity to handle (in the current configuration) up to 100,000 certificates </a:t>
            </a:r>
            <a:r>
              <a:rPr lang="en-US" sz="1800" i="1" u="sng" dirty="0">
                <a:solidFill>
                  <a:srgbClr val="000000"/>
                </a:solidFill>
              </a:rPr>
              <a:t>per day</a:t>
            </a:r>
            <a:r>
              <a:rPr lang="en-US" sz="1800" u="sng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The ePhyto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72400" y="600305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620952"/>
            <a:ext cx="457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ePhyto Generic System 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Remember: </a:t>
            </a:r>
            <a:r>
              <a:rPr lang="en-US" sz="1400" dirty="0"/>
              <a:t>The </a:t>
            </a:r>
            <a:r>
              <a:rPr lang="en-US" sz="1400" dirty="0" err="1"/>
              <a:t>GeNS</a:t>
            </a:r>
            <a:r>
              <a:rPr lang="en-US" sz="1400" dirty="0"/>
              <a:t> is a web-based Generic ePhyto National System for countries </a:t>
            </a:r>
            <a:r>
              <a:rPr lang="en-US" sz="1400" i="1" dirty="0"/>
              <a:t>without </a:t>
            </a:r>
            <a:r>
              <a:rPr lang="en-US" sz="1400" dirty="0"/>
              <a:t>their own infrastructure to connect to the Hub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345059"/>
            <a:ext cx="7239000" cy="397829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72400" y="601557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THE IPPC EPHYTO SOLUTION UPDATES</a:t>
            </a:r>
            <a:endParaRPr lang="en-IT" sz="2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600200"/>
            <a:ext cx="457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ePhyto Generic System 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362200"/>
            <a:ext cx="8492844" cy="365865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72400" y="601557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05d7f75-f42e-4288-8809-604fd4d9691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377F6D-7D02-416E-942B-370946E310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1276</TotalTime>
  <Words>1014</Words>
  <Application>Microsoft Office PowerPoint</Application>
  <PresentationFormat>Widescreen</PresentationFormat>
  <Paragraphs>113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COVER</vt:lpstr>
      <vt:lpstr>1_COVER</vt:lpstr>
      <vt:lpstr>Internal screen</vt:lpstr>
      <vt:lpstr>Update on the IPPC ePhyto Solution </vt:lpstr>
      <vt:lpstr>OUTLINE</vt:lpstr>
      <vt:lpstr>PowerPoint Presentation</vt:lpstr>
      <vt:lpstr>1.2 A brief history of the IPPC ePhyto Solution</vt:lpstr>
      <vt:lpstr>1.3 Why ePhyto?</vt:lpstr>
      <vt:lpstr>2. THE IPPC EPHYTO SOLUTION UPDATES</vt:lpstr>
      <vt:lpstr>2. THE IPPC EPHYTO SOLUTION UPDATES</vt:lpstr>
      <vt:lpstr>PowerPoint Presentation</vt:lpstr>
      <vt:lpstr>PowerPoint Presentation</vt:lpstr>
      <vt:lpstr>2. THE IPPC EPHYTO SOLUTION UPDATES</vt:lpstr>
      <vt:lpstr>2. THE IPPC EPHYTO SOLUTION UPDATES</vt:lpstr>
      <vt:lpstr>2. THE IPPC EPHYTO SOLUTION UPDATES</vt:lpstr>
      <vt:lpstr>3. COLLABORATION</vt:lpstr>
      <vt:lpstr>4. FUTURE PLANS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Cassin, Aoife (NSP)</cp:lastModifiedBy>
  <cp:revision>156</cp:revision>
  <cp:lastPrinted>2018-12-10T09:55:32Z</cp:lastPrinted>
  <dcterms:created xsi:type="dcterms:W3CDTF">2019-07-18T08:44:31Z</dcterms:created>
  <dcterms:modified xsi:type="dcterms:W3CDTF">2022-05-24T10:21:29Z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