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62" r:id="rId9"/>
    <p:sldId id="271" r:id="rId10"/>
    <p:sldId id="269" r:id="rId11"/>
    <p:sldId id="270" r:id="rId12"/>
    <p:sldId id="272" r:id="rId13"/>
    <p:sldId id="274" r:id="rId14"/>
    <p:sldId id="273" r:id="rId15"/>
    <p:sldId id="276" r:id="rId16"/>
    <p:sldId id="275" r:id="rId17"/>
    <p:sldId id="277" r:id="rId18"/>
    <p:sldId id="278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541BE5-1531-C304-B0F8-5FD7E3181E85}" v="16" dt="2022-05-25T07:29:48.587"/>
    <p1510:client id="{6752CFC0-D992-E610-047E-8136225D1CD1}" v="3" dt="2022-05-24T12:23:30.463"/>
    <p1510:client id="{68D424D5-67E9-F196-5970-F82134721735}" v="1" dt="2022-05-24T09:18:16.469"/>
    <p1510:client id="{6F2BD11C-9620-FADC-4996-717AE377FAAB}" v="4" dt="2022-05-18T15:01:24.497"/>
    <p1510:client id="{C83CC826-548C-7CE8-D4DD-90E049C1A488}" v="3" dt="2022-05-24T09:17:39.203"/>
    <p1510:client id="{EE79A5B0-00A3-EC44-8CFB-CCA18BC320C9}" v="41" dt="2021-06-23T13:16:45.004"/>
    <p1510:client id="{FB0D9B0D-653A-51C3-14CF-194E23D17B0F}" v="44" dt="2022-05-24T09:10:04.8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ssin, Aoife (NSP)" userId="S::aoife.cassin@fao.org::804f2b44-96cb-4485-8c29-4a163f294515" providerId="AD" clId="Web-{4D541BE5-1531-C304-B0F8-5FD7E3181E85}"/>
    <pc:docChg chg="modSld">
      <pc:chgData name="Cassin, Aoife (NSP)" userId="S::aoife.cassin@fao.org::804f2b44-96cb-4485-8c29-4a163f294515" providerId="AD" clId="Web-{4D541BE5-1531-C304-B0F8-5FD7E3181E85}" dt="2022-05-25T07:29:48.587" v="15" actId="20577"/>
      <pc:docMkLst>
        <pc:docMk/>
      </pc:docMkLst>
      <pc:sldChg chg="modSp">
        <pc:chgData name="Cassin, Aoife (NSP)" userId="S::aoife.cassin@fao.org::804f2b44-96cb-4485-8c29-4a163f294515" providerId="AD" clId="Web-{4D541BE5-1531-C304-B0F8-5FD7E3181E85}" dt="2022-05-25T07:29:48.587" v="15" actId="20577"/>
        <pc:sldMkLst>
          <pc:docMk/>
          <pc:sldMk cId="1420200909" sldId="273"/>
        </pc:sldMkLst>
        <pc:spChg chg="mod">
          <ac:chgData name="Cassin, Aoife (NSP)" userId="S::aoife.cassin@fao.org::804f2b44-96cb-4485-8c29-4a163f294515" providerId="AD" clId="Web-{4D541BE5-1531-C304-B0F8-5FD7E3181E85}" dt="2022-05-25T07:29:48.587" v="15" actId="20577"/>
          <ac:spMkLst>
            <pc:docMk/>
            <pc:sldMk cId="1420200909" sldId="273"/>
            <ac:spMk id="12" creationId="{65D6FA7A-5FA6-6C42-99FF-B18CE1592F25}"/>
          </ac:spMkLst>
        </pc:spChg>
      </pc:sldChg>
      <pc:sldChg chg="modSp">
        <pc:chgData name="Cassin, Aoife (NSP)" userId="S::aoife.cassin@fao.org::804f2b44-96cb-4485-8c29-4a163f294515" providerId="AD" clId="Web-{4D541BE5-1531-C304-B0F8-5FD7E3181E85}" dt="2022-05-25T07:22:54.920" v="4" actId="20577"/>
        <pc:sldMkLst>
          <pc:docMk/>
          <pc:sldMk cId="452283540" sldId="279"/>
        </pc:sldMkLst>
        <pc:spChg chg="mod">
          <ac:chgData name="Cassin, Aoife (NSP)" userId="S::aoife.cassin@fao.org::804f2b44-96cb-4485-8c29-4a163f294515" providerId="AD" clId="Web-{4D541BE5-1531-C304-B0F8-5FD7E3181E85}" dt="2022-05-25T07:22:54.920" v="4" actId="20577"/>
          <ac:spMkLst>
            <pc:docMk/>
            <pc:sldMk cId="452283540" sldId="279"/>
            <ac:spMk id="8" creationId="{65D6FA7A-5FA6-6C42-99FF-B18CE1592F25}"/>
          </ac:spMkLst>
        </pc:spChg>
      </pc:sldChg>
    </pc:docChg>
  </pc:docChgLst>
  <pc:docChgLst>
    <pc:chgData name="Nicora, Natalie (NSP)" userId="S::natalie.nicora@fao.org::7a139181-4c7e-41a2-94f9-750ea54c2572" providerId="AD" clId="Web-{C83CC826-548C-7CE8-D4DD-90E049C1A488}"/>
    <pc:docChg chg="modSld">
      <pc:chgData name="Nicora, Natalie (NSP)" userId="S::natalie.nicora@fao.org::7a139181-4c7e-41a2-94f9-750ea54c2572" providerId="AD" clId="Web-{C83CC826-548C-7CE8-D4DD-90E049C1A488}" dt="2022-05-24T09:17:39.203" v="2" actId="20577"/>
      <pc:docMkLst>
        <pc:docMk/>
      </pc:docMkLst>
      <pc:sldChg chg="modSp">
        <pc:chgData name="Nicora, Natalie (NSP)" userId="S::natalie.nicora@fao.org::7a139181-4c7e-41a2-94f9-750ea54c2572" providerId="AD" clId="Web-{C83CC826-548C-7CE8-D4DD-90E049C1A488}" dt="2022-05-24T09:17:39.203" v="2" actId="20577"/>
        <pc:sldMkLst>
          <pc:docMk/>
          <pc:sldMk cId="1420200909" sldId="273"/>
        </pc:sldMkLst>
        <pc:spChg chg="mod">
          <ac:chgData name="Nicora, Natalie (NSP)" userId="S::natalie.nicora@fao.org::7a139181-4c7e-41a2-94f9-750ea54c2572" providerId="AD" clId="Web-{C83CC826-548C-7CE8-D4DD-90E049C1A488}" dt="2022-05-24T09:17:39.203" v="2" actId="20577"/>
          <ac:spMkLst>
            <pc:docMk/>
            <pc:sldMk cId="1420200909" sldId="273"/>
            <ac:spMk id="12" creationId="{65D6FA7A-5FA6-6C42-99FF-B18CE1592F25}"/>
          </ac:spMkLst>
        </pc:spChg>
      </pc:sldChg>
    </pc:docChg>
  </pc:docChgLst>
  <pc:docChgLst>
    <pc:chgData name="Cassin, Aoife (NSP)" userId="S::aoife.cassin@fao.org::804f2b44-96cb-4485-8c29-4a163f294515" providerId="AD" clId="Web-{6752CFC0-D992-E610-047E-8136225D1CD1}"/>
    <pc:docChg chg="modSld">
      <pc:chgData name="Cassin, Aoife (NSP)" userId="S::aoife.cassin@fao.org::804f2b44-96cb-4485-8c29-4a163f294515" providerId="AD" clId="Web-{6752CFC0-D992-E610-047E-8136225D1CD1}" dt="2022-05-24T12:23:30.463" v="2"/>
      <pc:docMkLst>
        <pc:docMk/>
      </pc:docMkLst>
      <pc:sldChg chg="delSp">
        <pc:chgData name="Cassin, Aoife (NSP)" userId="S::aoife.cassin@fao.org::804f2b44-96cb-4485-8c29-4a163f294515" providerId="AD" clId="Web-{6752CFC0-D992-E610-047E-8136225D1CD1}" dt="2022-05-24T12:23:30.463" v="2"/>
        <pc:sldMkLst>
          <pc:docMk/>
          <pc:sldMk cId="1455858111" sldId="262"/>
        </pc:sldMkLst>
        <pc:spChg chg="del">
          <ac:chgData name="Cassin, Aoife (NSP)" userId="S::aoife.cassin@fao.org::804f2b44-96cb-4485-8c29-4a163f294515" providerId="AD" clId="Web-{6752CFC0-D992-E610-047E-8136225D1CD1}" dt="2022-05-24T12:23:30.463" v="2"/>
          <ac:spMkLst>
            <pc:docMk/>
            <pc:sldMk cId="1455858111" sldId="262"/>
            <ac:spMk id="5" creationId="{301B6F6D-09BA-5D1C-ECFD-5BB078B98401}"/>
          </ac:spMkLst>
        </pc:spChg>
        <pc:spChg chg="del">
          <ac:chgData name="Cassin, Aoife (NSP)" userId="S::aoife.cassin@fao.org::804f2b44-96cb-4485-8c29-4a163f294515" providerId="AD" clId="Web-{6752CFC0-D992-E610-047E-8136225D1CD1}" dt="2022-05-24T12:23:27.494" v="1"/>
          <ac:spMkLst>
            <pc:docMk/>
            <pc:sldMk cId="1455858111" sldId="262"/>
            <ac:spMk id="11" creationId="{8A5EF780-744F-50BD-22DD-0B335C3428FB}"/>
          </ac:spMkLst>
        </pc:spChg>
        <pc:spChg chg="del">
          <ac:chgData name="Cassin, Aoife (NSP)" userId="S::aoife.cassin@fao.org::804f2b44-96cb-4485-8c29-4a163f294515" providerId="AD" clId="Web-{6752CFC0-D992-E610-047E-8136225D1CD1}" dt="2022-05-24T12:23:23.916" v="0"/>
          <ac:spMkLst>
            <pc:docMk/>
            <pc:sldMk cId="1455858111" sldId="262"/>
            <ac:spMk id="13" creationId="{7F3C4825-9C3B-B296-658E-3B0F5002637B}"/>
          </ac:spMkLst>
        </pc:spChg>
      </pc:sldChg>
    </pc:docChg>
  </pc:docChgLst>
  <pc:docChgLst>
    <pc:chgData name="Nicora, Natalie (NSP)" userId="S::natalie.nicora@fao.org::7a139181-4c7e-41a2-94f9-750ea54c2572" providerId="AD" clId="Web-{FB0D9B0D-653A-51C3-14CF-194E23D17B0F}"/>
    <pc:docChg chg="modSld">
      <pc:chgData name="Nicora, Natalie (NSP)" userId="S::natalie.nicora@fao.org::7a139181-4c7e-41a2-94f9-750ea54c2572" providerId="AD" clId="Web-{FB0D9B0D-653A-51C3-14CF-194E23D17B0F}" dt="2022-05-24T09:10:03.545" v="22" actId="20577"/>
      <pc:docMkLst>
        <pc:docMk/>
      </pc:docMkLst>
      <pc:sldChg chg="modSp">
        <pc:chgData name="Nicora, Natalie (NSP)" userId="S::natalie.nicora@fao.org::7a139181-4c7e-41a2-94f9-750ea54c2572" providerId="AD" clId="Web-{FB0D9B0D-653A-51C3-14CF-194E23D17B0F}" dt="2022-05-24T09:08:43.762" v="7" actId="20577"/>
        <pc:sldMkLst>
          <pc:docMk/>
          <pc:sldMk cId="1455858111" sldId="262"/>
        </pc:sldMkLst>
        <pc:spChg chg="mod">
          <ac:chgData name="Nicora, Natalie (NSP)" userId="S::natalie.nicora@fao.org::7a139181-4c7e-41a2-94f9-750ea54c2572" providerId="AD" clId="Web-{FB0D9B0D-653A-51C3-14CF-194E23D17B0F}" dt="2022-05-24T09:08:43.762" v="7" actId="20577"/>
          <ac:spMkLst>
            <pc:docMk/>
            <pc:sldMk cId="1455858111" sldId="262"/>
            <ac:spMk id="13" creationId="{7F3C4825-9C3B-B296-658E-3B0F5002637B}"/>
          </ac:spMkLst>
        </pc:spChg>
      </pc:sldChg>
      <pc:sldChg chg="modSp">
        <pc:chgData name="Nicora, Natalie (NSP)" userId="S::natalie.nicora@fao.org::7a139181-4c7e-41a2-94f9-750ea54c2572" providerId="AD" clId="Web-{FB0D9B0D-653A-51C3-14CF-194E23D17B0F}" dt="2022-05-24T09:10:03.545" v="22" actId="20577"/>
        <pc:sldMkLst>
          <pc:docMk/>
          <pc:sldMk cId="3775094306" sldId="274"/>
        </pc:sldMkLst>
        <pc:spChg chg="mod">
          <ac:chgData name="Nicora, Natalie (NSP)" userId="S::natalie.nicora@fao.org::7a139181-4c7e-41a2-94f9-750ea54c2572" providerId="AD" clId="Web-{FB0D9B0D-653A-51C3-14CF-194E23D17B0F}" dt="2022-05-24T09:10:03.545" v="22" actId="20577"/>
          <ac:spMkLst>
            <pc:docMk/>
            <pc:sldMk cId="3775094306" sldId="274"/>
            <ac:spMk id="2" creationId="{881E4258-E1DE-D90F-8EC8-15279F389EF2}"/>
          </ac:spMkLst>
        </pc:spChg>
      </pc:sldChg>
    </pc:docChg>
  </pc:docChgLst>
  <pc:docChgLst>
    <pc:chgData name="Nicora, Natalie (NSP)" userId="S::natalie.nicora@fao.org::7a139181-4c7e-41a2-94f9-750ea54c2572" providerId="AD" clId="Web-{68D424D5-67E9-F196-5970-F82134721735}"/>
    <pc:docChg chg="modSld">
      <pc:chgData name="Nicora, Natalie (NSP)" userId="S::natalie.nicora@fao.org::7a139181-4c7e-41a2-94f9-750ea54c2572" providerId="AD" clId="Web-{68D424D5-67E9-F196-5970-F82134721735}" dt="2022-05-24T09:18:16.469" v="0" actId="20577"/>
      <pc:docMkLst>
        <pc:docMk/>
      </pc:docMkLst>
      <pc:sldChg chg="modSp">
        <pc:chgData name="Nicora, Natalie (NSP)" userId="S::natalie.nicora@fao.org::7a139181-4c7e-41a2-94f9-750ea54c2572" providerId="AD" clId="Web-{68D424D5-67E9-F196-5970-F82134721735}" dt="2022-05-24T09:18:16.469" v="0" actId="20577"/>
        <pc:sldMkLst>
          <pc:docMk/>
          <pc:sldMk cId="1420200909" sldId="273"/>
        </pc:sldMkLst>
        <pc:spChg chg="mod">
          <ac:chgData name="Nicora, Natalie (NSP)" userId="S::natalie.nicora@fao.org::7a139181-4c7e-41a2-94f9-750ea54c2572" providerId="AD" clId="Web-{68D424D5-67E9-F196-5970-F82134721735}" dt="2022-05-24T09:18:16.469" v="0" actId="20577"/>
          <ac:spMkLst>
            <pc:docMk/>
            <pc:sldMk cId="1420200909" sldId="273"/>
            <ac:spMk id="12" creationId="{65D6FA7A-5FA6-6C42-99FF-B18CE1592F25}"/>
          </ac:spMkLst>
        </pc:spChg>
      </pc:sldChg>
    </pc:docChg>
  </pc:docChgLst>
  <pc:docChgLst>
    <pc:chgData name="Czerwien, Ewa (NSP)" userId="S::ewa.czerwien@fao.org::96719171-35ff-414e-a56a-98de15d90b68" providerId="AD" clId="Web-{6F2BD11C-9620-FADC-4996-717AE377FAAB}"/>
    <pc:docChg chg="modSld">
      <pc:chgData name="Czerwien, Ewa (NSP)" userId="S::ewa.czerwien@fao.org::96719171-35ff-414e-a56a-98de15d90b68" providerId="AD" clId="Web-{6F2BD11C-9620-FADC-4996-717AE377FAAB}" dt="2022-05-18T15:01:24.497" v="3"/>
      <pc:docMkLst>
        <pc:docMk/>
      </pc:docMkLst>
      <pc:sldChg chg="addSp">
        <pc:chgData name="Czerwien, Ewa (NSP)" userId="S::ewa.czerwien@fao.org::96719171-35ff-414e-a56a-98de15d90b68" providerId="AD" clId="Web-{6F2BD11C-9620-FADC-4996-717AE377FAAB}" dt="2022-05-18T14:35:26.056" v="2"/>
        <pc:sldMkLst>
          <pc:docMk/>
          <pc:sldMk cId="1455858111" sldId="262"/>
        </pc:sldMkLst>
        <pc:spChg chg="add">
          <ac:chgData name="Czerwien, Ewa (NSP)" userId="S::ewa.czerwien@fao.org::96719171-35ff-414e-a56a-98de15d90b68" providerId="AD" clId="Web-{6F2BD11C-9620-FADC-4996-717AE377FAAB}" dt="2022-05-18T14:35:16.509" v="0"/>
          <ac:spMkLst>
            <pc:docMk/>
            <pc:sldMk cId="1455858111" sldId="262"/>
            <ac:spMk id="5" creationId="{301B6F6D-09BA-5D1C-ECFD-5BB078B98401}"/>
          </ac:spMkLst>
        </pc:spChg>
        <pc:spChg chg="add">
          <ac:chgData name="Czerwien, Ewa (NSP)" userId="S::ewa.czerwien@fao.org::96719171-35ff-414e-a56a-98de15d90b68" providerId="AD" clId="Web-{6F2BD11C-9620-FADC-4996-717AE377FAAB}" dt="2022-05-18T14:35:25.509" v="1"/>
          <ac:spMkLst>
            <pc:docMk/>
            <pc:sldMk cId="1455858111" sldId="262"/>
            <ac:spMk id="11" creationId="{8A5EF780-744F-50BD-22DD-0B335C3428FB}"/>
          </ac:spMkLst>
        </pc:spChg>
        <pc:spChg chg="add">
          <ac:chgData name="Czerwien, Ewa (NSP)" userId="S::ewa.czerwien@fao.org::96719171-35ff-414e-a56a-98de15d90b68" providerId="AD" clId="Web-{6F2BD11C-9620-FADC-4996-717AE377FAAB}" dt="2022-05-18T14:35:26.056" v="2"/>
          <ac:spMkLst>
            <pc:docMk/>
            <pc:sldMk cId="1455858111" sldId="262"/>
            <ac:spMk id="13" creationId="{7F3C4825-9C3B-B296-658E-3B0F5002637B}"/>
          </ac:spMkLst>
        </pc:spChg>
      </pc:sldChg>
      <pc:sldChg chg="addSp">
        <pc:chgData name="Czerwien, Ewa (NSP)" userId="S::ewa.czerwien@fao.org::96719171-35ff-414e-a56a-98de15d90b68" providerId="AD" clId="Web-{6F2BD11C-9620-FADC-4996-717AE377FAAB}" dt="2022-05-18T15:01:24.497" v="3"/>
        <pc:sldMkLst>
          <pc:docMk/>
          <pc:sldMk cId="3775094306" sldId="274"/>
        </pc:sldMkLst>
        <pc:spChg chg="add">
          <ac:chgData name="Czerwien, Ewa (NSP)" userId="S::ewa.czerwien@fao.org::96719171-35ff-414e-a56a-98de15d90b68" providerId="AD" clId="Web-{6F2BD11C-9620-FADC-4996-717AE377FAAB}" dt="2022-05-18T15:01:24.497" v="3"/>
          <ac:spMkLst>
            <pc:docMk/>
            <pc:sldMk cId="3775094306" sldId="274"/>
            <ac:spMk id="2" creationId="{881E4258-E1DE-D90F-8EC8-15279F389EF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25/05/2022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25/05/2022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Agenda item 4.1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5088624"/>
            <a:ext cx="12192000" cy="550176"/>
          </a:xfrm>
        </p:spPr>
        <p:txBody>
          <a:bodyPr/>
          <a:lstStyle/>
          <a:p>
            <a:pPr>
              <a:defRPr/>
            </a:pPr>
            <a:r>
              <a:rPr lang="en-GB"/>
              <a:t>Update on IPPC Governance and Strategy</a:t>
            </a:r>
            <a:br>
              <a:rPr lang="en-US" sz="36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Agenda item 4.1</a:t>
            </a:r>
            <a:endParaRPr lang="en-US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828800"/>
            <a:ext cx="3048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CPM-16 Decisions</a:t>
            </a:r>
            <a:endParaRPr lang="en-US" sz="2400" b="1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493860"/>
            <a:ext cx="9525000" cy="296840"/>
          </a:xfrm>
        </p:spPr>
        <p:txBody>
          <a:bodyPr/>
          <a:lstStyle/>
          <a:p>
            <a:pPr algn="ctr"/>
            <a:r>
              <a:rPr lang="en-GB" sz="2800"/>
              <a:t>2. GOVERNANCE AND STRATEGY 2022 ACHIEVEMENTS</a:t>
            </a:r>
            <a:endParaRPr lang="en-IT" sz="280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152400" y="2590800"/>
            <a:ext cx="9601200" cy="381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>
                <a:latin typeface="Calibri (Body)"/>
                <a:ea typeface="+mn-lt"/>
                <a:cs typeface="Calibri"/>
              </a:rPr>
              <a:t>1. The CPM </a:t>
            </a:r>
            <a:r>
              <a:rPr lang="en-GB" sz="2400" b="1" i="1">
                <a:latin typeface="Calibri (Body)"/>
                <a:ea typeface="+mn-lt"/>
                <a:cs typeface="Calibri"/>
              </a:rPr>
              <a:t>adopted</a:t>
            </a:r>
            <a:r>
              <a:rPr lang="en-GB" sz="2400">
                <a:latin typeface="Calibri (Body)"/>
                <a:ea typeface="+mn-lt"/>
                <a:cs typeface="Calibri"/>
              </a:rPr>
              <a:t>: </a:t>
            </a:r>
          </a:p>
          <a:p>
            <a:pPr lvl="1"/>
            <a:r>
              <a:rPr lang="en-GB" sz="2000">
                <a:latin typeface="Calibri (Body)"/>
                <a:ea typeface="+mn-lt"/>
                <a:cs typeface="Calibri"/>
              </a:rPr>
              <a:t>9 standards (4 ISPMs, 5 PTs) </a:t>
            </a:r>
          </a:p>
          <a:p>
            <a:pPr lvl="1"/>
            <a:r>
              <a:rPr lang="en-GB" sz="2000">
                <a:latin typeface="Calibri (Body)"/>
                <a:ea typeface="+mn-lt"/>
                <a:cs typeface="Calibri"/>
              </a:rPr>
              <a:t>1 CPM Recommendation on </a:t>
            </a:r>
            <a:r>
              <a:rPr lang="en-US" sz="2000">
                <a:latin typeface="Calibri (Body)"/>
                <a:ea typeface="+mn-lt"/>
                <a:cs typeface="Calibri"/>
              </a:rPr>
              <a:t>reduction of the incidence of contaminating pests</a:t>
            </a:r>
          </a:p>
          <a:p>
            <a:pPr lvl="1"/>
            <a:r>
              <a:rPr lang="en-US" sz="2000">
                <a:latin typeface="Calibri (Body)"/>
                <a:ea typeface="+mn-lt"/>
                <a:cs typeface="Calibri"/>
              </a:rPr>
              <a:t>The modified Standard Setting Procedure</a:t>
            </a:r>
          </a:p>
          <a:p>
            <a:pPr lvl="1"/>
            <a:r>
              <a:rPr lang="en-US" sz="2000">
                <a:latin typeface="Calibri (Body)"/>
                <a:ea typeface="+mn-lt"/>
                <a:cs typeface="Calibri"/>
              </a:rPr>
              <a:t>IPPC Dispute Settlement Procedure revisions. </a:t>
            </a:r>
          </a:p>
          <a:p>
            <a:pPr lvl="1"/>
            <a:r>
              <a:rPr lang="en-US" sz="2000">
                <a:latin typeface="Calibri (Body)"/>
                <a:ea typeface="+mn-lt"/>
                <a:cs typeface="Calibri"/>
              </a:rPr>
              <a:t>The revised Implementation and Capacity Development Committee Terms of Reference and Rules of Procedure </a:t>
            </a:r>
          </a:p>
          <a:p>
            <a:pPr lvl="1"/>
            <a:r>
              <a:rPr lang="en-US" sz="2000">
                <a:latin typeface="Calibri (Body)"/>
                <a:ea typeface="+mn-lt"/>
                <a:cs typeface="Calibri"/>
              </a:rPr>
              <a:t>Recommendations from the Task Force on Topics from the IPPC 2021 Call for Topics: Standards and Implementation.</a:t>
            </a:r>
            <a:r>
              <a:rPr lang="en-US"/>
              <a:t>  </a:t>
            </a:r>
            <a:endParaRPr lang="en-US" sz="2400">
              <a:latin typeface="Calibri (Body)"/>
              <a:ea typeface="+mn-lt"/>
              <a:cs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2514600"/>
            <a:ext cx="196749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87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" y="2438400"/>
            <a:ext cx="9144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2. The CPM </a:t>
            </a:r>
            <a:r>
              <a:rPr lang="en-US" b="1" i="1"/>
              <a:t>established</a:t>
            </a:r>
            <a:r>
              <a:rPr lang="en-US"/>
              <a:t>: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/>
              <a:t>A CPM Focus Group on Sea Containers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/>
              <a:t>A CPM Focus Group on the Safe Provision of Food and other Humanitarian Aid 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/>
              <a:t>A Steering Group on Pest Outbreak Alert and Response Systems (POARS)</a:t>
            </a:r>
          </a:p>
          <a:p>
            <a:endParaRPr lang="en-US"/>
          </a:p>
          <a:p>
            <a:r>
              <a:rPr lang="en-US"/>
              <a:t>3. The CPM </a:t>
            </a:r>
            <a:r>
              <a:rPr lang="en-US" b="1" i="1"/>
              <a:t>approved</a:t>
            </a:r>
            <a:r>
              <a:rPr lang="en-US" b="1"/>
              <a:t>:</a:t>
            </a:r>
            <a:r>
              <a:rPr lang="en-US"/>
              <a:t> 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/>
              <a:t>the 2022-2025 Action Plan for the implementation of the development agenda item “Assessment and Management of Climate Change Impacts on Plant Health”.</a:t>
            </a:r>
            <a:r>
              <a:rPr lang="en-US"/>
              <a:t> 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/>
              <a:t>the transition of the Implementation Review and Support System (IRSS) to the “IPPC Observatory”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952485" lvl="1" indent="-342900">
              <a:buFont typeface="Arial" panose="020B0604020202020204" pitchFamily="34" charset="0"/>
              <a:buChar char="•"/>
            </a:pPr>
            <a:endParaRPr lang="en-US"/>
          </a:p>
          <a:p>
            <a:endParaRPr lang="en-US">
              <a:latin typeface="Calibri (Body)"/>
              <a:ea typeface="+mn-lt"/>
              <a:cs typeface="Calibri"/>
            </a:endParaRPr>
          </a:p>
          <a:p>
            <a:r>
              <a:rPr lang="en-US"/>
              <a:t> </a:t>
            </a:r>
            <a:endParaRPr lang="en-GB"/>
          </a:p>
          <a:p>
            <a:endParaRPr lang="en-GB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/>
              <a:t>2. GOVERNANCE AND STRATEGY 2022 ACHIEVEMENTS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1795126"/>
            <a:ext cx="457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CPM-16 Decisions (continued)</a:t>
            </a:r>
            <a:endParaRPr lang="en-US" sz="2400" b="1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9" y="4996666"/>
            <a:ext cx="775608" cy="762000"/>
          </a:xfrm>
          <a:prstGeom prst="rect">
            <a:avLst/>
          </a:prstGeom>
        </p:spPr>
      </p:pic>
      <p:pic>
        <p:nvPicPr>
          <p:cNvPr id="13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" b="6016"/>
          <a:stretch>
            <a:fillRect/>
          </a:stretch>
        </p:blipFill>
        <p:spPr>
          <a:xfrm>
            <a:off x="8839200" y="2286000"/>
            <a:ext cx="3249430" cy="1905000"/>
          </a:xfrm>
        </p:spPr>
      </p:pic>
    </p:spTree>
    <p:extLst>
      <p:ext uri="{BB962C8B-B14F-4D97-AF65-F5344CB8AC3E}">
        <p14:creationId xmlns:p14="http://schemas.microsoft.com/office/powerpoint/2010/main" val="228889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795126"/>
            <a:ext cx="457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CPM-16 Decisions (continued)</a:t>
            </a:r>
            <a:endParaRPr lang="en-US" sz="2400" b="1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/>
              <a:t>2. GOVERNANCE AND STRATEGY 2022 ACHIEVEMENTS</a:t>
            </a:r>
            <a:endParaRPr lang="en-IT" sz="2800"/>
          </a:p>
        </p:txBody>
      </p:sp>
      <p:sp>
        <p:nvSpPr>
          <p:cNvPr id="8" name="Rectangle 7"/>
          <p:cNvSpPr/>
          <p:nvPr/>
        </p:nvSpPr>
        <p:spPr>
          <a:xfrm>
            <a:off x="10886" y="3505200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5. The CPM </a:t>
            </a:r>
            <a:r>
              <a:rPr lang="en-US" b="1" i="1"/>
              <a:t>encouraged</a:t>
            </a:r>
            <a:r>
              <a:rPr lang="en-US" b="1"/>
              <a:t> </a:t>
            </a:r>
            <a:r>
              <a:rPr lang="en-US"/>
              <a:t>contracting parties: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/>
              <a:t>To register for and on-board the ePhyto Solution;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/>
              <a:t>To contribute to the IPPC focus groups on Communication Strategy and ePhyto Sustainable funding through the members in their region;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/>
              <a:t>To contribute to the IPPC </a:t>
            </a:r>
            <a:r>
              <a:rPr lang="en-US" sz="2000" err="1"/>
              <a:t>Multidonor</a:t>
            </a:r>
            <a:r>
              <a:rPr lang="en-US" sz="2000"/>
              <a:t> Trust Fund and IPPC Projects </a:t>
            </a:r>
            <a:endParaRPr lang="en-GB" sz="2000"/>
          </a:p>
        </p:txBody>
      </p:sp>
      <p:sp>
        <p:nvSpPr>
          <p:cNvPr id="10" name="Rectangle 9"/>
          <p:cNvSpPr/>
          <p:nvPr/>
        </p:nvSpPr>
        <p:spPr>
          <a:xfrm>
            <a:off x="10886" y="2758696"/>
            <a:ext cx="9834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4. The CPM </a:t>
            </a:r>
            <a:r>
              <a:rPr lang="en-US" b="1" i="1"/>
              <a:t>authorized</a:t>
            </a:r>
            <a:r>
              <a:rPr lang="en-US"/>
              <a:t> the CPM Bureau to operate on its behalf until CPM-17</a:t>
            </a:r>
          </a:p>
        </p:txBody>
      </p:sp>
      <p:pic>
        <p:nvPicPr>
          <p:cNvPr id="13" name="Picture Placeholder 6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6" b="21646"/>
          <a:stretch>
            <a:fillRect/>
          </a:stretch>
        </p:blipFill>
        <p:spPr>
          <a:xfrm>
            <a:off x="8610600" y="3476897"/>
            <a:ext cx="3384376" cy="1984113"/>
          </a:xfrm>
        </p:spPr>
      </p:pic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/>
              <a:t>2. GOVERNANCE AND STRATEGY 2022 ACHIEVEMENTS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30480" y="1795126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IYPH (2020) legacies</a:t>
            </a:r>
            <a:endParaRPr lang="en-US" sz="2400" b="1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4343400"/>
            <a:ext cx="807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/>
              <a:t>Co-organising with the United Kingdom</a:t>
            </a:r>
            <a:r>
              <a:rPr lang="en-US">
                <a:latin typeface="Calibri" panose="020F0502020204030204" pitchFamily="34" charset="0"/>
                <a:cs typeface="Times New Roman" panose="02020603050405020304" pitchFamily="18" charset="0"/>
              </a:rPr>
              <a:t> t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 Plant Health Conference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(IPHC) 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/>
              <a:t>London, September 21-23, 2022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4801" y="2819401"/>
            <a:ext cx="78485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Organized in coordination with the NSP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the International Day of Plant Health (IDPH) 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12 May</a:t>
            </a:r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2209800"/>
            <a:ext cx="3461269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371600"/>
            <a:ext cx="9525000" cy="296840"/>
          </a:xfrm>
        </p:spPr>
        <p:txBody>
          <a:bodyPr/>
          <a:lstStyle/>
          <a:p>
            <a:pPr algn="ctr"/>
            <a:r>
              <a:rPr lang="en-GB" sz="2800"/>
              <a:t>3. FUTURE PLANS</a:t>
            </a:r>
            <a:endParaRPr lang="en-IT" sz="280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0" y="1811962"/>
            <a:ext cx="9525000" cy="4512637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GB" sz="1800" dirty="0"/>
              <a:t>3.1 Organizing meetings and events of governing bodies</a:t>
            </a:r>
          </a:p>
          <a:p>
            <a:pPr lvl="2"/>
            <a:r>
              <a:rPr lang="en-GB" sz="1600" dirty="0"/>
              <a:t>CPM Bureau, initiate organization of CPM-17.</a:t>
            </a:r>
            <a:endParaRPr lang="en-GB" sz="1600" dirty="0">
              <a:cs typeface="Calibri"/>
            </a:endParaRPr>
          </a:p>
          <a:p>
            <a:pPr lvl="2"/>
            <a:r>
              <a:rPr lang="en-GB" sz="1600" dirty="0"/>
              <a:t>IPPC 70</a:t>
            </a:r>
            <a:r>
              <a:rPr lang="en-GB" sz="1600" baseline="30000" dirty="0"/>
              <a:t>th</a:t>
            </a:r>
            <a:r>
              <a:rPr lang="en-GB" sz="1600" dirty="0"/>
              <a:t> Anniversary</a:t>
            </a:r>
            <a:endParaRPr lang="en-GB" sz="1600" dirty="0">
              <a:cs typeface="Calibri"/>
            </a:endParaRPr>
          </a:p>
          <a:p>
            <a:pPr marL="457200" lvl="1" indent="0">
              <a:buNone/>
            </a:pPr>
            <a:endParaRPr lang="en-GB" sz="2000"/>
          </a:p>
          <a:p>
            <a:pPr marL="457200" lvl="1" indent="0">
              <a:buNone/>
            </a:pPr>
            <a:r>
              <a:rPr lang="en-GB" sz="1800" dirty="0"/>
              <a:t>3.2 Organizing 2022 SPG focusing on:</a:t>
            </a:r>
            <a:endParaRPr lang="en-GB" sz="1800" dirty="0">
              <a:cs typeface="Calibri"/>
            </a:endParaRPr>
          </a:p>
          <a:p>
            <a:pPr lvl="2"/>
            <a:r>
              <a:rPr lang="en-GB" sz="1600" dirty="0"/>
              <a:t>Follow up event on “One Health and AMR issues”</a:t>
            </a:r>
            <a:endParaRPr lang="en-GB" sz="1600" dirty="0">
              <a:cs typeface="Calibri"/>
            </a:endParaRPr>
          </a:p>
          <a:p>
            <a:pPr lvl="2"/>
            <a:r>
              <a:rPr lang="en-GB" sz="1600" dirty="0"/>
              <a:t>Discussion on international workshop on sea containers</a:t>
            </a:r>
            <a:endParaRPr lang="en-GB" sz="2000" dirty="0"/>
          </a:p>
          <a:p>
            <a:pPr marL="457200" lvl="1" indent="0">
              <a:buNone/>
            </a:pPr>
            <a:endParaRPr lang="en-GB" sz="2000"/>
          </a:p>
          <a:p>
            <a:pPr marL="457200" lvl="1" indent="0">
              <a:buNone/>
            </a:pPr>
            <a:r>
              <a:rPr lang="en-GB" sz="1800" dirty="0"/>
              <a:t>3.3 Continue support for the seven CPM Focus Groups </a:t>
            </a:r>
            <a:endParaRPr lang="en-GB" sz="1800" dirty="0">
              <a:cs typeface="Calibri"/>
            </a:endParaRPr>
          </a:p>
          <a:p>
            <a:pPr marL="457200" lvl="1" indent="0">
              <a:buNone/>
            </a:pPr>
            <a:endParaRPr lang="en-GB" sz="2000" i="1"/>
          </a:p>
          <a:p>
            <a:pPr marL="457200" lvl="1" indent="0">
              <a:buNone/>
            </a:pPr>
            <a:r>
              <a:rPr lang="en-GB" sz="1800" dirty="0"/>
              <a:t>3.4 Support promotion of the IYPH Legacies  globally, regionally and nationally </a:t>
            </a:r>
            <a:endParaRPr lang="en-GB" sz="1800" dirty="0">
              <a:cs typeface="Calibri"/>
            </a:endParaRPr>
          </a:p>
          <a:p>
            <a:pPr marL="457200" lvl="1" indent="0">
              <a:buNone/>
            </a:pPr>
            <a:endParaRPr lang="en-GB" sz="2000" i="1"/>
          </a:p>
          <a:p>
            <a:pPr marL="457200" lvl="1" indent="0">
              <a:buNone/>
            </a:pPr>
            <a:r>
              <a:rPr lang="en-GB" sz="1800" dirty="0"/>
              <a:t>3.5 Partnership and networks</a:t>
            </a:r>
            <a:endParaRPr lang="en-US" sz="1800" dirty="0"/>
          </a:p>
          <a:p>
            <a:pPr lvl="2"/>
            <a:r>
              <a:rPr lang="en-GB" sz="1600" dirty="0"/>
              <a:t>Coordinate organization of TC-RPPOs and IPPC Regional Workshops.</a:t>
            </a:r>
            <a:endParaRPr lang="en-GB" sz="1600" dirty="0">
              <a:cs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1600" y="1800878"/>
            <a:ext cx="2889982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err="1"/>
              <a:t>Thank</a:t>
            </a:r>
            <a:r>
              <a:rPr lang="it-IT"/>
              <a:t> </a:t>
            </a:r>
            <a:r>
              <a:rPr lang="it-IT" err="1"/>
              <a:t>you</a:t>
            </a:r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>
                <a:solidFill>
                  <a:schemeClr val="bg1"/>
                </a:solidFill>
              </a:rPr>
            </a:br>
            <a:endParaRPr lang="en-IT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447800"/>
            <a:ext cx="7986304" cy="457201"/>
          </a:xfrm>
        </p:spPr>
        <p:txBody>
          <a:bodyPr/>
          <a:lstStyle/>
          <a:p>
            <a:pPr algn="ctr"/>
            <a:r>
              <a:rPr lang="en-GB" sz="2800"/>
              <a:t>OUTLINE</a:t>
            </a:r>
            <a:endParaRPr lang="en-IT" sz="2800"/>
          </a:p>
        </p:txBody>
      </p:sp>
      <p:sp>
        <p:nvSpPr>
          <p:cNvPr id="7" name="Rectangle 6"/>
          <p:cNvSpPr/>
          <p:nvPr/>
        </p:nvSpPr>
        <p:spPr>
          <a:xfrm>
            <a:off x="457200" y="1944190"/>
            <a:ext cx="75291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>
                <a:latin typeface="Calibri (Body)"/>
              </a:rPr>
              <a:t>An overview of the IPPC</a:t>
            </a:r>
          </a:p>
          <a:p>
            <a:pPr lvl="1"/>
            <a:r>
              <a:rPr lang="en-GB" sz="2000">
                <a:latin typeface="Calibri (Body)"/>
              </a:rPr>
              <a:t>1.1 A brief history</a:t>
            </a:r>
          </a:p>
          <a:p>
            <a:pPr lvl="1"/>
            <a:r>
              <a:rPr lang="en-GB" sz="2000">
                <a:latin typeface="Calibri (Body)"/>
              </a:rPr>
              <a:t>1.2 Vision, mission and objectives</a:t>
            </a:r>
          </a:p>
          <a:p>
            <a:pPr lvl="1"/>
            <a:r>
              <a:rPr lang="en-GB" sz="2000">
                <a:latin typeface="Calibri (Body)"/>
              </a:rPr>
              <a:t>1.3 Core activities</a:t>
            </a:r>
          </a:p>
          <a:p>
            <a:pPr lvl="1"/>
            <a:r>
              <a:rPr lang="en-GB" sz="2000">
                <a:latin typeface="Calibri (Body)"/>
              </a:rPr>
              <a:t>1.4 IPPC Governance</a:t>
            </a:r>
          </a:p>
          <a:p>
            <a:pPr lvl="1"/>
            <a:r>
              <a:rPr lang="en-GB" sz="2000">
                <a:latin typeface="Calibri (Body)"/>
              </a:rPr>
              <a:t>1.5 IPPC Secretariat Structure</a:t>
            </a:r>
            <a:endParaRPr lang="en-US" sz="200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endParaRPr lang="en-US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>
                <a:latin typeface="Calibri (Body)"/>
              </a:rPr>
              <a:t>Governance and strategy 2022 Achievements</a:t>
            </a:r>
          </a:p>
          <a:p>
            <a:pPr lvl="1"/>
            <a:r>
              <a:rPr lang="en-GB" sz="2000">
                <a:latin typeface="Calibri (Body)"/>
              </a:rPr>
              <a:t>2.1 Meetings</a:t>
            </a:r>
          </a:p>
          <a:p>
            <a:pPr lvl="1"/>
            <a:r>
              <a:rPr lang="en-GB" sz="2000">
                <a:latin typeface="Calibri (Body)"/>
              </a:rPr>
              <a:t>2.2 CPM decisions</a:t>
            </a:r>
          </a:p>
          <a:p>
            <a:pPr lvl="1"/>
            <a:r>
              <a:rPr lang="en-GB" sz="2000">
                <a:latin typeface="Calibri (Body)"/>
              </a:rPr>
              <a:t>2.3 IYPH legacies</a:t>
            </a:r>
            <a:endParaRPr lang="en-US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endParaRPr lang="en-US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>
                <a:latin typeface="Calibri (Body)"/>
              </a:rPr>
              <a:t>Future plans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0" y="1981201"/>
            <a:ext cx="3292541" cy="306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424" y="1570237"/>
            <a:ext cx="5139046" cy="296840"/>
          </a:xfrm>
        </p:spPr>
        <p:txBody>
          <a:bodyPr/>
          <a:lstStyle/>
          <a:p>
            <a:pPr algn="ctr"/>
            <a:r>
              <a:rPr lang="en-GB" sz="2800"/>
              <a:t>1. OVERVIEW OF THE IPPC</a:t>
            </a:r>
            <a:endParaRPr lang="en-IT" sz="2800"/>
          </a:p>
        </p:txBody>
      </p:sp>
      <p:sp>
        <p:nvSpPr>
          <p:cNvPr id="6" name="TextBox 5"/>
          <p:cNvSpPr txBox="1"/>
          <p:nvPr/>
        </p:nvSpPr>
        <p:spPr>
          <a:xfrm>
            <a:off x="-343077" y="4176139"/>
            <a:ext cx="2743200" cy="1615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GB">
                <a:latin typeface="Calibri (Body)"/>
              </a:rPr>
              <a:t>1.1</a:t>
            </a:r>
            <a:r>
              <a:rPr lang="en-GB" sz="2000" i="1">
                <a:latin typeface="Calibri (Body)"/>
              </a:rPr>
              <a:t> </a:t>
            </a:r>
          </a:p>
          <a:p>
            <a:pPr lvl="1" algn="ctr"/>
            <a:r>
              <a:rPr lang="en-GB">
                <a:latin typeface="Calibri (Body)"/>
              </a:rPr>
              <a:t>A brief history of the IPPC</a:t>
            </a:r>
          </a:p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198490" y="4187404"/>
            <a:ext cx="2171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>
                <a:latin typeface="Calibri (Body)"/>
              </a:rPr>
              <a:t>1.2 </a:t>
            </a:r>
          </a:p>
          <a:p>
            <a:pPr algn="ctr"/>
            <a:r>
              <a:rPr lang="en-GB">
                <a:latin typeface="Calibri (Body)"/>
              </a:rPr>
              <a:t>Vision, mission </a:t>
            </a:r>
          </a:p>
          <a:p>
            <a:pPr algn="ctr"/>
            <a:r>
              <a:rPr lang="en-GB">
                <a:latin typeface="Calibri (Body)"/>
              </a:rPr>
              <a:t>and objectives</a:t>
            </a:r>
          </a:p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93673" y="42672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Calibri (Body)"/>
              </a:rPr>
              <a:t>1.3</a:t>
            </a:r>
          </a:p>
          <a:p>
            <a:pPr algn="ctr"/>
            <a:r>
              <a:rPr lang="en-GB">
                <a:latin typeface="Calibri (Body)"/>
              </a:rPr>
              <a:t>Core activities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0" y="4176139"/>
            <a:ext cx="27510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>
                <a:latin typeface="Calibri (Body)"/>
              </a:rPr>
              <a:t>1.4 </a:t>
            </a:r>
          </a:p>
          <a:p>
            <a:pPr algn="ctr"/>
            <a:r>
              <a:rPr lang="en-GB">
                <a:latin typeface="Calibri (Body)"/>
              </a:rPr>
              <a:t>IPPC Governance </a:t>
            </a:r>
          </a:p>
        </p:txBody>
      </p:sp>
      <p:pic>
        <p:nvPicPr>
          <p:cNvPr id="10" name="Immagine 11">
            <a:extLst>
              <a:ext uri="{FF2B5EF4-FFF2-40B4-BE49-F238E27FC236}">
                <a16:creationId xmlns:a16="http://schemas.microsoft.com/office/drawing/2014/main" id="{68B203BC-587D-43F8-9759-82A2C24BE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0" y="2484878"/>
            <a:ext cx="1730727" cy="167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152" y="2638485"/>
            <a:ext cx="2438400" cy="13989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603634"/>
            <a:ext cx="2178707" cy="14686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457" y="2291141"/>
            <a:ext cx="1939944" cy="190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622359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1979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47824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1992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214122" y="3042424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1995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605260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1997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2015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2020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32522" y="2182200"/>
            <a:ext cx="5243104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1.1 A brief history of the IPPC</a:t>
            </a:r>
            <a:endParaRPr lang="en-US" sz="240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-6" y="3716270"/>
            <a:ext cx="12230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>
                <a:cs typeface="Calibri" panose="020F0502020204030204" pitchFamily="34" charset="0"/>
              </a:rPr>
              <a:t>IPPC precursors </a:t>
            </a:r>
            <a:r>
              <a:rPr lang="en-US" sz="1400">
                <a:cs typeface="Calibri" panose="020F0502020204030204" pitchFamily="34" charset="0"/>
              </a:rPr>
              <a:t>Convention on </a:t>
            </a:r>
            <a:r>
              <a:rPr lang="en-US" sz="1400" i="1" err="1">
                <a:cs typeface="Calibri" panose="020F0502020204030204" pitchFamily="34" charset="0"/>
              </a:rPr>
              <a:t>Phylloxera</a:t>
            </a:r>
            <a:r>
              <a:rPr lang="en-US" sz="1400" i="1">
                <a:cs typeface="Calibri" panose="020F0502020204030204" pitchFamily="34" charset="0"/>
              </a:rPr>
              <a:t> </a:t>
            </a:r>
            <a:r>
              <a:rPr lang="en-US" sz="1400" i="1" err="1">
                <a:cs typeface="Calibri" panose="020F0502020204030204" pitchFamily="34" charset="0"/>
              </a:rPr>
              <a:t>vastatrix</a:t>
            </a:r>
            <a:r>
              <a:rPr lang="en-US" sz="1400" i="1"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332952" y="3737144"/>
            <a:ext cx="9976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>
                <a:cs typeface="Calibri" panose="020F0502020204030204" pitchFamily="34" charset="0"/>
              </a:rPr>
              <a:t>IPPC </a:t>
            </a:r>
            <a:r>
              <a:rPr lang="en-US" sz="1600">
                <a:cs typeface="Calibri" panose="020F0502020204030204" pitchFamily="34" charset="0"/>
              </a:rPr>
              <a:t>original text adopted</a:t>
            </a:r>
            <a:endParaRPr lang="en-US" sz="1600" i="1">
              <a:cs typeface="Calibri" panose="020F050202020403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455804" y="3716270"/>
            <a:ext cx="13030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>
                <a:cs typeface="Calibri" panose="020F0502020204030204" pitchFamily="34" charset="0"/>
              </a:rPr>
              <a:t>IPPC  text revised</a:t>
            </a:r>
            <a:r>
              <a:rPr lang="en-US" sz="1600">
                <a:cs typeface="Calibri" panose="020F0502020204030204" pitchFamily="34" charset="0"/>
              </a:rPr>
              <a:t> leading to the </a:t>
            </a:r>
            <a:r>
              <a:rPr lang="en-US" sz="1600" b="1">
                <a:cs typeface="Calibri" panose="020F0502020204030204" pitchFamily="34" charset="0"/>
              </a:rPr>
              <a:t>standard setting </a:t>
            </a:r>
            <a:r>
              <a:rPr lang="en-US" sz="1600" err="1">
                <a:cs typeface="Calibri" panose="020F0502020204030204" pitchFamily="34" charset="0"/>
              </a:rPr>
              <a:t>programme</a:t>
            </a:r>
            <a:r>
              <a:rPr lang="en-US" sz="1600">
                <a:cs typeface="Calibri" panose="020F0502020204030204" pitchFamily="34" charset="0"/>
              </a:rPr>
              <a:t> </a:t>
            </a:r>
            <a:endParaRPr lang="en-GB" sz="1600" b="1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1951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1881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136157" y="3660323"/>
            <a:ext cx="13030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cs typeface="Calibri" panose="020F0502020204030204" pitchFamily="34" charset="0"/>
              </a:rPr>
              <a:t>Recognized by the </a:t>
            </a:r>
            <a:r>
              <a:rPr lang="en-US" sz="1600" b="1">
                <a:cs typeface="Calibri" panose="020F0502020204030204" pitchFamily="34" charset="0"/>
              </a:rPr>
              <a:t>WTO SPS Agreement </a:t>
            </a:r>
            <a:r>
              <a:rPr lang="en-US" sz="1600">
                <a:cs typeface="Calibri" panose="020F0502020204030204" pitchFamily="34" charset="0"/>
              </a:rPr>
              <a:t>as a standard setting organization for plant health.</a:t>
            </a:r>
            <a:endParaRPr lang="en-GB" sz="1600" b="1">
              <a:cs typeface="Calibri" panose="020F0502020204030204" pitchFamily="34" charset="0"/>
            </a:endParaRPr>
          </a:p>
          <a:p>
            <a:endParaRPr lang="en-GB" sz="1600">
              <a:cs typeface="Calibri" panose="020F0502020204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75140" y="3709856"/>
            <a:ext cx="13030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>
                <a:cs typeface="Calibri" panose="020F0502020204030204" pitchFamily="34" charset="0"/>
              </a:rPr>
              <a:t>IPPC  Secretariat </a:t>
            </a:r>
            <a:r>
              <a:rPr lang="en-US" sz="1600">
                <a:cs typeface="Calibri" panose="020F0502020204030204" pitchFamily="34" charset="0"/>
              </a:rPr>
              <a:t>is established</a:t>
            </a:r>
            <a:endParaRPr lang="en-GB" sz="160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98406" y="3702503"/>
            <a:ext cx="13030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>
                <a:cs typeface="Calibri" panose="020F0502020204030204" pitchFamily="34" charset="0"/>
              </a:rPr>
              <a:t>IPPC text revisions </a:t>
            </a:r>
            <a:r>
              <a:rPr lang="en-GB" sz="1600">
                <a:cs typeface="Calibri" panose="020F0502020204030204" pitchFamily="34" charset="0"/>
              </a:rPr>
              <a:t>adopted by FAO Conference and </a:t>
            </a:r>
            <a:r>
              <a:rPr lang="en-GB" sz="1600" b="1">
                <a:cs typeface="Calibri" panose="020F0502020204030204" pitchFamily="34" charset="0"/>
              </a:rPr>
              <a:t>established interim CPM</a:t>
            </a:r>
            <a:endParaRPr lang="en-US" sz="1600" b="1">
              <a:cs typeface="Calibri" panose="020F0502020204030204" pitchFamily="34" charset="0"/>
            </a:endParaRPr>
          </a:p>
          <a:p>
            <a:endParaRPr lang="en-GB" sz="1600">
              <a:cs typeface="Calibri" panose="020F050202020403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918021" y="3660199"/>
            <a:ext cx="13030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>
                <a:latin typeface="Calibri" panose="020F0502020204030204" pitchFamily="34" charset="0"/>
                <a:cs typeface="Calibri" panose="020F0502020204030204" pitchFamily="34" charset="0"/>
              </a:rPr>
              <a:t>CBD</a:t>
            </a:r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 recognized the IPPC as the </a:t>
            </a:r>
            <a:r>
              <a:rPr lang="it-IT" sz="1600" b="1" u="sng">
                <a:latin typeface="Calibri" panose="020F0502020204030204" pitchFamily="34" charset="0"/>
                <a:cs typeface="Calibri" panose="020F0502020204030204" pitchFamily="34" charset="0"/>
              </a:rPr>
              <a:t>only </a:t>
            </a:r>
            <a:r>
              <a:rPr lang="it-IT" sz="1600" b="1">
                <a:latin typeface="Calibri" panose="020F0502020204030204" pitchFamily="34" charset="0"/>
                <a:cs typeface="Calibri" panose="020F0502020204030204" pitchFamily="34" charset="0"/>
              </a:rPr>
              <a:t>plant health standard setting body </a:t>
            </a:r>
          </a:p>
          <a:p>
            <a:endParaRPr lang="en-GB" sz="1600"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44000" y="3660199"/>
            <a:ext cx="13030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>
                <a:latin typeface="Calibri" panose="020F0502020204030204" pitchFamily="34" charset="0"/>
                <a:cs typeface="Calibri" panose="020F0502020204030204" pitchFamily="34" charset="0"/>
              </a:rPr>
              <a:t>International Year of Plant Health</a:t>
            </a:r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 (proclaimed by the UNGA in 2018)</a:t>
            </a:r>
          </a:p>
          <a:p>
            <a:r>
              <a:rPr lang="it-IT" sz="1600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sz="1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600"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744200" y="3660199"/>
            <a:ext cx="13030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UNGA proclaimed </a:t>
            </a:r>
            <a:r>
              <a:rPr lang="it-IT" sz="1600" b="1">
                <a:latin typeface="Calibri" panose="020F0502020204030204" pitchFamily="34" charset="0"/>
                <a:cs typeface="Calibri" panose="020F0502020204030204" pitchFamily="34" charset="0"/>
              </a:rPr>
              <a:t>12 May </a:t>
            </a:r>
            <a:r>
              <a:rPr lang="it-IT" sz="160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it-IT" sz="1600" b="1">
                <a:latin typeface="Calibri" panose="020F0502020204030204" pitchFamily="34" charset="0"/>
                <a:cs typeface="Calibri" panose="020F0502020204030204" pitchFamily="34" charset="0"/>
              </a:rPr>
              <a:t>International Day of Plant Health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3297877" y="1475683"/>
            <a:ext cx="51390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/>
              <a:t>1. OVERVIEW OF THE IPPC</a:t>
            </a:r>
            <a:endParaRPr lang="en-IT" sz="2800"/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1471580"/>
            <a:ext cx="5139046" cy="296840"/>
          </a:xfrm>
        </p:spPr>
        <p:txBody>
          <a:bodyPr/>
          <a:lstStyle/>
          <a:p>
            <a:pPr algn="ctr"/>
            <a:r>
              <a:rPr lang="en-GB" sz="2800"/>
              <a:t>1. OVERVIEW OF THE IPPC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1" y="1905000"/>
            <a:ext cx="47244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1.2 Vision, mission and objectives</a:t>
            </a:r>
            <a:endParaRPr lang="en-US" sz="2400" b="1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b="14041"/>
          <a:stretch/>
        </p:blipFill>
        <p:spPr>
          <a:xfrm>
            <a:off x="134984" y="5105400"/>
            <a:ext cx="4571315" cy="6671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075" y="4671058"/>
            <a:ext cx="1486413" cy="13397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629" y="4687856"/>
            <a:ext cx="1752600" cy="132297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5385" y="4621686"/>
            <a:ext cx="1535525" cy="1408738"/>
          </a:xfrm>
          <a:prstGeom prst="rect">
            <a:avLst/>
          </a:prstGeom>
        </p:spPr>
      </p:pic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C8F1D4F1-7098-4672-86FA-6EE4BE7CE276}"/>
              </a:ext>
            </a:extLst>
          </p:cNvPr>
          <p:cNvSpPr txBox="1">
            <a:spLocks/>
          </p:cNvSpPr>
          <p:nvPr/>
        </p:nvSpPr>
        <p:spPr>
          <a:xfrm>
            <a:off x="134984" y="2952220"/>
            <a:ext cx="8491504" cy="21531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30"/>
              </a:spcAft>
              <a:buClr>
                <a:srgbClr val="4A7665"/>
              </a:buClr>
              <a:buSzPct val="99000"/>
              <a:buFont typeface="Arial" panose="020B0604020202020204" pitchFamily="34" charset="0"/>
              <a:buNone/>
              <a:tabLst/>
              <a:defRPr sz="16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US" sz="1400" b="1">
                <a:latin typeface="Calibri (Body)"/>
              </a:rPr>
              <a:t>IPPC Mission: </a:t>
            </a:r>
            <a:r>
              <a:rPr lang="en-US" sz="1400">
                <a:latin typeface="Calibri (Body)"/>
              </a:rPr>
              <a:t>Protect global plant resources </a:t>
            </a:r>
            <a:r>
              <a:rPr lang="en-GB" sz="1400">
                <a:latin typeface="Calibri (Body)"/>
              </a:rPr>
              <a:t>and facilitate safe trade.</a:t>
            </a:r>
            <a:endParaRPr lang="en-US" sz="1400" b="1">
              <a:latin typeface="Calibri (Body)"/>
            </a:endParaRP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US" sz="1400" b="1">
                <a:latin typeface="Calibri (Body)"/>
              </a:rPr>
              <a:t>IPPC Vision: </a:t>
            </a:r>
            <a:r>
              <a:rPr lang="en-GB" sz="1400">
                <a:latin typeface="Calibri (Body)"/>
              </a:rPr>
              <a:t>The spread of plant pests is minimized and their impacts within countries are effectively managed.</a:t>
            </a:r>
            <a:endParaRPr lang="en-GB" sz="1400" b="1">
              <a:latin typeface="Calibri (Body)"/>
            </a:endParaRP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GB" sz="1400" b="1">
                <a:latin typeface="Calibri (Body)"/>
              </a:rPr>
              <a:t>IPPC objective: </a:t>
            </a:r>
            <a:r>
              <a:rPr lang="en-GB" sz="1400">
                <a:latin typeface="Calibri (Body)"/>
              </a:rPr>
              <a:t>All countries have the capacity to implement harmonized measures to reduce pest spread and minimize the impact of pests on food security, trade, economic growth, and the environment.</a:t>
            </a:r>
          </a:p>
          <a:p>
            <a:pPr algn="just"/>
            <a:r>
              <a:rPr lang="en-GB" b="1">
                <a:latin typeface="Calibri (Body)"/>
              </a:rPr>
              <a:t>Strategic Objectives:</a:t>
            </a:r>
          </a:p>
        </p:txBody>
      </p:sp>
    </p:spTree>
    <p:extLst>
      <p:ext uri="{BB962C8B-B14F-4D97-AF65-F5344CB8AC3E}">
        <p14:creationId xmlns:p14="http://schemas.microsoft.com/office/powerpoint/2010/main" val="75353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1471580"/>
            <a:ext cx="5139046" cy="296840"/>
          </a:xfrm>
        </p:spPr>
        <p:txBody>
          <a:bodyPr/>
          <a:lstStyle/>
          <a:p>
            <a:pPr algn="ctr"/>
            <a:r>
              <a:rPr lang="en-GB" sz="2800"/>
              <a:t>1. OVERVIEW OF THE IPPC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828800"/>
            <a:ext cx="2514601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1.3 Core activities</a:t>
            </a:r>
            <a:endParaRPr lang="en-US" sz="2400" b="1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100114"/>
              </p:ext>
            </p:extLst>
          </p:nvPr>
        </p:nvGraphicFramePr>
        <p:xfrm>
          <a:off x="-17754" y="4904027"/>
          <a:ext cx="8952496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8124">
                  <a:extLst>
                    <a:ext uri="{9D8B030D-6E8A-4147-A177-3AD203B41FA5}">
                      <a16:colId xmlns:a16="http://schemas.microsoft.com/office/drawing/2014/main" val="263749864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938547080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2478204484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3719965034"/>
                    </a:ext>
                  </a:extLst>
                </a:gridCol>
              </a:tblGrid>
              <a:tr h="871812"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/>
                        <a:t>Standard Setting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/>
                        <a:t>Implementation and Capacity Development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/>
                        <a:t>Communication </a:t>
                      </a:r>
                    </a:p>
                    <a:p>
                      <a:pPr algn="ctr"/>
                      <a:r>
                        <a:rPr lang="en-GB" sz="1800" b="1" noProof="0"/>
                        <a:t>and</a:t>
                      </a:r>
                      <a:r>
                        <a:rPr lang="en-GB" sz="1800" b="1" baseline="0" noProof="0"/>
                        <a:t> International Cooperation</a:t>
                      </a:r>
                      <a:endParaRPr lang="en-GB" sz="1800" b="1" noProof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/>
                        <a:t>Trade</a:t>
                      </a:r>
                      <a:r>
                        <a:rPr lang="en-GB" sz="1800" b="1" baseline="0" noProof="0"/>
                        <a:t> facilitation  </a:t>
                      </a:r>
                    </a:p>
                    <a:p>
                      <a:pPr algn="ctr"/>
                      <a:r>
                        <a:rPr lang="en-GB" sz="1200" b="1" baseline="0" noProof="0">
                          <a:solidFill>
                            <a:srgbClr val="0070C0"/>
                          </a:solidFill>
                        </a:rPr>
                        <a:t>Including IPPC </a:t>
                      </a:r>
                      <a:r>
                        <a:rPr lang="en-GB" sz="1200" b="1" baseline="0" noProof="0" err="1">
                          <a:solidFill>
                            <a:srgbClr val="0070C0"/>
                          </a:solidFill>
                        </a:rPr>
                        <a:t>ePhyto</a:t>
                      </a:r>
                      <a:r>
                        <a:rPr lang="en-GB" sz="1200" b="1" baseline="0" noProof="0">
                          <a:solidFill>
                            <a:srgbClr val="0070C0"/>
                          </a:solidFill>
                        </a:rPr>
                        <a:t> Solution, </a:t>
                      </a:r>
                      <a:r>
                        <a:rPr lang="en-GB" sz="1200" b="1" baseline="0" noProof="0" err="1">
                          <a:solidFill>
                            <a:srgbClr val="0070C0"/>
                          </a:solidFill>
                        </a:rPr>
                        <a:t>eCommerce</a:t>
                      </a:r>
                      <a:r>
                        <a:rPr lang="en-GB" sz="1200" b="1" baseline="0" noProof="0">
                          <a:solidFill>
                            <a:srgbClr val="0070C0"/>
                          </a:solidFill>
                        </a:rPr>
                        <a:t> and</a:t>
                      </a:r>
                    </a:p>
                    <a:p>
                      <a:pPr algn="ctr"/>
                      <a:r>
                        <a:rPr lang="en-GB" sz="1200" b="1" baseline="0" noProof="0">
                          <a:solidFill>
                            <a:srgbClr val="0070C0"/>
                          </a:solidFill>
                        </a:rPr>
                        <a:t>Sea containers</a:t>
                      </a:r>
                      <a:endParaRPr lang="en-GB" sz="1200" b="1" noProof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74842037"/>
                  </a:ext>
                </a:extLst>
              </a:tr>
            </a:tbl>
          </a:graphicData>
        </a:graphic>
      </p:graphicFrame>
      <p:pic>
        <p:nvPicPr>
          <p:cNvPr id="11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9753600" y="3967679"/>
            <a:ext cx="2139264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912268"/>
            <a:ext cx="1566863" cy="15668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3411" y="2826949"/>
            <a:ext cx="1663265" cy="173593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927" y="3047309"/>
            <a:ext cx="1551675" cy="14785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9765" y="2963331"/>
            <a:ext cx="1676400" cy="1728248"/>
          </a:xfrm>
          <a:prstGeom prst="rect">
            <a:avLst/>
          </a:prstGeom>
        </p:spPr>
      </p:pic>
      <p:pic>
        <p:nvPicPr>
          <p:cNvPr id="12" name="Picture 4" descr="Latest Implementation of ISPM 15 - International Plant Protection Convention"/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8" t="20517" r="20494" b="22344"/>
          <a:stretch/>
        </p:blipFill>
        <p:spPr bwMode="auto">
          <a:xfrm rot="10800000">
            <a:off x="9848249" y="2196081"/>
            <a:ext cx="1583182" cy="109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47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52400" y="1734166"/>
            <a:ext cx="40972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1.4 IPPC Governance</a:t>
            </a:r>
            <a:endParaRPr lang="en-US" sz="2400" b="1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1471580"/>
            <a:ext cx="5139046" cy="296840"/>
          </a:xfrm>
        </p:spPr>
        <p:txBody>
          <a:bodyPr/>
          <a:lstStyle/>
          <a:p>
            <a:pPr algn="ctr"/>
            <a:r>
              <a:rPr lang="en-GB" sz="2800"/>
              <a:t>1. OVERVIEW OF THE IPPC</a:t>
            </a:r>
            <a:endParaRPr lang="en-IT" sz="28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243" y="2438400"/>
            <a:ext cx="7318159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0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362200"/>
            <a:ext cx="6391275" cy="321945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1471580"/>
            <a:ext cx="5139046" cy="296840"/>
          </a:xfrm>
        </p:spPr>
        <p:txBody>
          <a:bodyPr/>
          <a:lstStyle/>
          <a:p>
            <a:pPr algn="ctr"/>
            <a:r>
              <a:rPr lang="en-GB" sz="2800"/>
              <a:t>1. OVERVIEW OF THE IPPC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734166"/>
            <a:ext cx="40972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1.5 IPPC Secretariat Structure</a:t>
            </a:r>
            <a:endParaRPr lang="en-US" sz="2400" b="1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1E4258-E1DE-D90F-8EC8-15279F389EF2}"/>
              </a:ext>
            </a:extLst>
          </p:cNvPr>
          <p:cNvSpPr txBox="1"/>
          <p:nvPr/>
        </p:nvSpPr>
        <p:spPr>
          <a:xfrm>
            <a:off x="4724400" y="3200400"/>
            <a:ext cx="2743200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5094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71580"/>
            <a:ext cx="9525000" cy="296840"/>
          </a:xfrm>
        </p:spPr>
        <p:txBody>
          <a:bodyPr/>
          <a:lstStyle/>
          <a:p>
            <a:pPr algn="ctr"/>
            <a:r>
              <a:rPr lang="en-GB" sz="2800"/>
              <a:t>2. GOVERNANCE AND STRATEGY 2022 ACHIEVEMENTS</a:t>
            </a:r>
            <a:endParaRPr lang="en-IT" sz="280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1440" y="1719877"/>
            <a:ext cx="20398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Meetings</a:t>
            </a:r>
            <a:endParaRPr lang="en-US" sz="2400" b="1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0" y="3276600"/>
            <a:ext cx="3771950" cy="1641565"/>
          </a:xfrm>
          <a:prstGeom prst="rect">
            <a:avLst/>
          </a:prstGeom>
        </p:spPr>
      </p:pic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91440" y="2492829"/>
            <a:ext cx="7528560" cy="37338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600" b="1" dirty="0">
                <a:latin typeface="Calibri (Body)"/>
                <a:cs typeface="Calibri"/>
              </a:rPr>
              <a:t>CPM-16</a:t>
            </a:r>
            <a:r>
              <a:rPr lang="en-US" sz="1600" dirty="0">
                <a:latin typeface="Calibri (Body)"/>
                <a:cs typeface="Calibri"/>
              </a:rPr>
              <a:t> – held for a second time virtually with over </a:t>
            </a:r>
            <a:r>
              <a:rPr lang="en-US" sz="1600" b="1" dirty="0">
                <a:solidFill>
                  <a:srgbClr val="FF0000"/>
                </a:solidFill>
                <a:latin typeface="Calibri (Body)"/>
                <a:cs typeface="Calibri"/>
              </a:rPr>
              <a:t>330</a:t>
            </a:r>
            <a:r>
              <a:rPr lang="en-US" sz="1600" dirty="0">
                <a:latin typeface="Calibri (Body)"/>
                <a:cs typeface="Calibri"/>
              </a:rPr>
              <a:t> participants from </a:t>
            </a:r>
            <a:r>
              <a:rPr lang="en-US" sz="1600" b="1" dirty="0">
                <a:solidFill>
                  <a:srgbClr val="FF0000"/>
                </a:solidFill>
                <a:latin typeface="Calibri (Body)"/>
                <a:cs typeface="Calibri"/>
              </a:rPr>
              <a:t>120</a:t>
            </a:r>
            <a:r>
              <a:rPr lang="en-US" sz="1600" dirty="0">
                <a:latin typeface="Calibri (Body)"/>
                <a:cs typeface="Calibri"/>
              </a:rPr>
              <a:t> contracting parties and </a:t>
            </a:r>
            <a:r>
              <a:rPr lang="en-US" sz="1600" b="1" dirty="0">
                <a:solidFill>
                  <a:srgbClr val="FF0000"/>
                </a:solidFill>
                <a:latin typeface="Calibri (Body)"/>
                <a:cs typeface="Calibri"/>
              </a:rPr>
              <a:t>20</a:t>
            </a:r>
            <a:r>
              <a:rPr lang="en-US" sz="1600" b="1" dirty="0">
                <a:latin typeface="Calibri (Body)"/>
                <a:cs typeface="Calibri"/>
              </a:rPr>
              <a:t> </a:t>
            </a:r>
            <a:r>
              <a:rPr lang="en-US" sz="1600" dirty="0">
                <a:latin typeface="Calibri (Body)"/>
                <a:cs typeface="Calibri"/>
              </a:rPr>
              <a:t>observers.</a:t>
            </a:r>
          </a:p>
          <a:p>
            <a:pPr algn="just"/>
            <a:r>
              <a:rPr lang="en-GB" sz="1600" dirty="0">
                <a:latin typeface="Calibri (Body)"/>
                <a:ea typeface="+mn-lt"/>
                <a:cs typeface="Calibri"/>
              </a:rPr>
              <a:t>Twelve 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CPM Bureau </a:t>
            </a:r>
            <a:r>
              <a:rPr lang="en-GB" sz="1600" dirty="0">
                <a:latin typeface="Calibri (Body)"/>
                <a:ea typeface="+mn-lt"/>
                <a:cs typeface="Calibri"/>
              </a:rPr>
              <a:t>meetings were held in 2021 and five meetings in 2022 (as of May) to ensure continuity of IPPC work plan.</a:t>
            </a:r>
          </a:p>
          <a:p>
            <a:pPr algn="just"/>
            <a:r>
              <a:rPr lang="en-GB" sz="1600" b="1" dirty="0">
                <a:latin typeface="Calibri (Body)"/>
                <a:ea typeface="+mn-lt"/>
                <a:cs typeface="Calibri"/>
              </a:rPr>
              <a:t>IPPC Strategic Planning Group (SPG)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last years virtual SPG was attended by over </a:t>
            </a:r>
            <a:r>
              <a:rPr lang="en-GB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90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participants from </a:t>
            </a:r>
            <a:r>
              <a:rPr lang="en-GB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49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 </a:t>
            </a:r>
            <a:r>
              <a:rPr lang="en-GB" sz="1600" dirty="0">
                <a:latin typeface="Calibri (Body)"/>
                <a:ea typeface="+mn-lt"/>
                <a:cs typeface="Calibri"/>
              </a:rPr>
              <a:t>NPPOs, </a:t>
            </a:r>
            <a:r>
              <a:rPr lang="en-GB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7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RPPOS, </a:t>
            </a:r>
            <a:r>
              <a:rPr lang="en-GB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4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Observers and IPPC Secretariat and now preparing for the next SPG in October 2022.</a:t>
            </a:r>
          </a:p>
          <a:p>
            <a:pPr algn="just"/>
            <a:r>
              <a:rPr lang="en-GB" sz="1600" b="1" dirty="0">
                <a:latin typeface="Calibri (Body)"/>
                <a:ea typeface="+mn-lt"/>
                <a:cs typeface="Calibri"/>
              </a:rPr>
              <a:t>CPM Focus Groups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</a:t>
            </a:r>
            <a:r>
              <a:rPr lang="en-US" sz="1600" dirty="0">
                <a:latin typeface="Calibri (Body)"/>
                <a:ea typeface="+mn-lt"/>
                <a:cs typeface="Calibri"/>
              </a:rPr>
              <a:t>A combination of </a:t>
            </a:r>
            <a:r>
              <a:rPr lang="en-US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28</a:t>
            </a:r>
            <a:r>
              <a:rPr lang="en-US" sz="1600" dirty="0">
                <a:solidFill>
                  <a:srgbClr val="000000"/>
                </a:solidFill>
                <a:latin typeface="Calibri (Body)"/>
                <a:ea typeface="+mn-lt"/>
                <a:cs typeface="Calibri"/>
              </a:rPr>
              <a:t> </a:t>
            </a:r>
            <a:r>
              <a:rPr lang="en-US" sz="1600" dirty="0">
                <a:latin typeface="Calibri (Body)"/>
                <a:ea typeface="+mn-lt"/>
                <a:cs typeface="Calibri"/>
              </a:rPr>
              <a:t>Focus Group meetings were held between 1 September 2021 and 15 March 2022.</a:t>
            </a:r>
            <a:endParaRPr lang="en-GB" sz="1600" dirty="0">
              <a:latin typeface="Calibri (Body)"/>
              <a:ea typeface="+mn-lt"/>
              <a:cs typeface="Calibri"/>
            </a:endParaRPr>
          </a:p>
          <a:p>
            <a:pPr algn="just"/>
            <a:r>
              <a:rPr lang="en-GB" sz="1600" dirty="0">
                <a:latin typeface="Calibri (Body)"/>
                <a:ea typeface="+mn-lt"/>
                <a:cs typeface="Calibri"/>
              </a:rPr>
              <a:t>In 2021, the 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Standards Committee </a:t>
            </a:r>
            <a:r>
              <a:rPr lang="en-GB" sz="1600" dirty="0">
                <a:latin typeface="Calibri (Body)"/>
                <a:ea typeface="+mn-lt"/>
                <a:cs typeface="Calibri"/>
              </a:rPr>
              <a:t>convened virtually seven times while in 2022 the SC met  so far (May and focused meeting in April).</a:t>
            </a:r>
          </a:p>
          <a:p>
            <a:pPr algn="just"/>
            <a:r>
              <a:rPr lang="en-GB" sz="1600" dirty="0">
                <a:latin typeface="Calibri (Body)"/>
                <a:ea typeface="+mn-lt"/>
                <a:cs typeface="Calibri"/>
              </a:rPr>
              <a:t>In 2021, the 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Implementation and Capacity Development Committee </a:t>
            </a:r>
            <a:r>
              <a:rPr lang="en-GB" sz="1600" dirty="0">
                <a:latin typeface="Calibri (Body)"/>
                <a:ea typeface="+mn-lt"/>
                <a:cs typeface="Calibri"/>
              </a:rPr>
              <a:t>(IC) met nine times virtually, and three times in 2022 so far. </a:t>
            </a: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377F6D-7D02-416E-942B-370946E310B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ea6feb38-a85a-45e8-92e9-814486bbe37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Application>Microsoft Office PowerPoint</Application>
  <PresentationFormat>Widescreen</PresentationFormat>
  <Slides>15</Slides>
  <Notes>0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COVER</vt:lpstr>
      <vt:lpstr>1_COVER</vt:lpstr>
      <vt:lpstr>Internal screen</vt:lpstr>
      <vt:lpstr>Update on IPPC Governance and Strategy </vt:lpstr>
      <vt:lpstr>OUTLINE</vt:lpstr>
      <vt:lpstr>1. OVERVIEW OF THE IPPC</vt:lpstr>
      <vt:lpstr>1.1 A brief history of the IPPC</vt:lpstr>
      <vt:lpstr>1. OVERVIEW OF THE IPPC</vt:lpstr>
      <vt:lpstr>1. OVERVIEW OF THE IPPC</vt:lpstr>
      <vt:lpstr>1. OVERVIEW OF THE IPPC</vt:lpstr>
      <vt:lpstr>1. OVERVIEW OF THE IPPC</vt:lpstr>
      <vt:lpstr>2. GOVERNANCE AND STRATEGY 2022 ACHIEVEMENTS</vt:lpstr>
      <vt:lpstr>2. GOVERNANCE AND STRATEGY 2022 ACHIEVEMENTS</vt:lpstr>
      <vt:lpstr>2. GOVERNANCE AND STRATEGY 2022 ACHIEVEMENTS</vt:lpstr>
      <vt:lpstr>2. GOVERNANCE AND STRATEGY 2022 ACHIEVEMENTS</vt:lpstr>
      <vt:lpstr>2. GOVERNANCE AND STRATEGY 2022 ACHIEVEMENTS</vt:lpstr>
      <vt:lpstr>3. FUTURE PLANS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revision>13</cp:revision>
  <cp:lastPrinted>2018-12-10T09:55:32Z</cp:lastPrinted>
  <dcterms:created xsi:type="dcterms:W3CDTF">2019-07-18T08:44:31Z</dcterms:created>
  <dcterms:modified xsi:type="dcterms:W3CDTF">2022-05-25T07:29:56Z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