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6" r:id="rId5"/>
    <p:sldMasterId id="2147483944" r:id="rId6"/>
  </p:sldMasterIdLst>
  <p:notesMasterIdLst>
    <p:notesMasterId r:id="rId10"/>
  </p:notesMasterIdLst>
  <p:handoutMasterIdLst>
    <p:handoutMasterId r:id="rId11"/>
  </p:handoutMasterIdLst>
  <p:sldIdLst>
    <p:sldId id="263" r:id="rId7"/>
    <p:sldId id="257" r:id="rId8"/>
    <p:sldId id="267" r:id="rId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327" autoAdjust="0"/>
  </p:normalViewPr>
  <p:slideViewPr>
    <p:cSldViewPr>
      <p:cViewPr>
        <p:scale>
          <a:sx n="63" d="100"/>
          <a:sy n="63" d="100"/>
        </p:scale>
        <p:origin x="836" y="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26/03/2023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26/03/2023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 smtClean="0"/>
              <a:t>Agenda 17: External Cooperation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Sub-item 17.2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EA008CE-E761-DA0A-4782-9A99448921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"/>
          <a:stretch/>
        </p:blipFill>
        <p:spPr>
          <a:xfrm>
            <a:off x="0" y="0"/>
            <a:ext cx="12192000" cy="676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37D42486-6B8D-86D6-79B3-2B6345D58F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044"/>
            <a:ext cx="12192000" cy="692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7030A0"/>
                </a:solidFill>
              </a:rPr>
              <a:t>CPM17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>
                <a:solidFill>
                  <a:srgbClr val="00825F"/>
                </a:solidFill>
                <a:latin typeface="+mj-lt"/>
              </a:rPr>
              <a:t>|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it-IT" sz="1200" b="0" i="0" dirty="0">
                <a:solidFill>
                  <a:srgbClr val="1B1E24"/>
                </a:solidFill>
                <a:effectLst/>
                <a:latin typeface="Arial" panose="020B0604020202020204" pitchFamily="34" charset="0"/>
              </a:rPr>
              <a:t>27–31 March 2023</a:t>
            </a:r>
            <a:endParaRPr lang="en-US" b="0" dirty="0">
              <a:solidFill>
                <a:schemeClr val="tx1"/>
              </a:solidFill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0D99A294-19A5-65C8-A40D-7AEDC279194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774" cy="119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Agenda 17: External Cooperation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Sub-item 17.2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362200"/>
            <a:ext cx="6172200" cy="3794257"/>
          </a:xfrm>
        </p:spPr>
        <p:txBody>
          <a:bodyPr/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1600" dirty="0"/>
              <a:t>CAB International (CABI);</a:t>
            </a:r>
            <a:endParaRPr lang="en-US" sz="1600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US" sz="1600" dirty="0" smtClean="0"/>
              <a:t>The </a:t>
            </a:r>
            <a:r>
              <a:rPr lang="en-US" sz="1600" dirty="0"/>
              <a:t>Committee Linking Entrepreneurship-Agriculture-Development. </a:t>
            </a:r>
            <a:r>
              <a:rPr lang="en-GB" sz="1600" dirty="0"/>
              <a:t>(COLEAD);</a:t>
            </a:r>
            <a:endParaRPr lang="en-US" sz="1600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fr-FR" sz="1600" dirty="0"/>
              <a:t>Centre International de Hautes Etudes Agronomiques Méditerranéennes (CIHEAM)</a:t>
            </a:r>
            <a:endParaRPr lang="en-US" sz="1600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1600" dirty="0"/>
              <a:t>International Forestry Quarantine Research Group (IFQRG);</a:t>
            </a:r>
            <a:endParaRPr lang="en-US" sz="1600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1600" dirty="0"/>
              <a:t>Joint FAO/International Atomic Energy Agency Centre of Nuclear Techniques in Food and Agriculture (IAEA</a:t>
            </a:r>
            <a:r>
              <a:rPr lang="en-GB" sz="1600" dirty="0" smtClean="0"/>
              <a:t>);</a:t>
            </a:r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00" y="1752600"/>
            <a:ext cx="9154800" cy="533400"/>
          </a:xfrm>
        </p:spPr>
        <p:txBody>
          <a:bodyPr/>
          <a:lstStyle/>
          <a:p>
            <a:r>
              <a:rPr lang="en-GB" dirty="0"/>
              <a:t>The following international organizations provided written reports</a:t>
            </a:r>
            <a:endParaRPr lang="en-IT" dirty="0"/>
          </a:p>
        </p:txBody>
      </p:sp>
      <p:sp>
        <p:nvSpPr>
          <p:cNvPr id="6" name="Rectangle 5"/>
          <p:cNvSpPr/>
          <p:nvPr/>
        </p:nvSpPr>
        <p:spPr>
          <a:xfrm>
            <a:off x="6172200" y="2267308"/>
            <a:ext cx="4800599" cy="228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1600" dirty="0"/>
              <a:t>The International Grain Trade Coalition (IGTC)</a:t>
            </a: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GB" sz="1600" dirty="0" smtClean="0"/>
              <a:t>Ozone </a:t>
            </a:r>
            <a:r>
              <a:rPr lang="en-GB" sz="1600" dirty="0"/>
              <a:t>Secretariat for the Montreal Protocol on Substances that Deplete the Ozone Layer;</a:t>
            </a:r>
            <a:endParaRPr lang="en-US" sz="1600" dirty="0"/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GB" sz="1600" dirty="0" smtClean="0"/>
              <a:t>International </a:t>
            </a:r>
            <a:r>
              <a:rPr lang="en-GB" sz="1600" smtClean="0"/>
              <a:t>Pest Risk</a:t>
            </a:r>
            <a:r>
              <a:rPr lang="en-GB" sz="1600" smtClean="0"/>
              <a:t> </a:t>
            </a:r>
            <a:r>
              <a:rPr lang="en-GB" sz="1600" dirty="0"/>
              <a:t>Research Group </a:t>
            </a:r>
            <a:r>
              <a:rPr lang="en-GB" sz="1600"/>
              <a:t>(</a:t>
            </a:r>
            <a:r>
              <a:rPr lang="en-GB" sz="1600" smtClean="0"/>
              <a:t>IPRRG</a:t>
            </a:r>
            <a:r>
              <a:rPr lang="en-GB" sz="1600" dirty="0"/>
              <a:t>);</a:t>
            </a:r>
            <a:endParaRPr lang="en-US" sz="1600" dirty="0"/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GB" sz="1600" dirty="0"/>
              <a:t>Standards and Trade Development Facility (STDF); </a:t>
            </a:r>
            <a:endParaRPr lang="en-US" sz="1600" dirty="0"/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GB" sz="1600" dirty="0"/>
              <a:t>The World Customs Organization (WCO), and</a:t>
            </a:r>
            <a:endParaRPr lang="en-US" sz="1600" dirty="0"/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GB" sz="1600" dirty="0"/>
              <a:t>World Trade Organization (WTO).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5029200"/>
            <a:ext cx="6019800" cy="24482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6000" dirty="0" err="1">
                <a:solidFill>
                  <a:srgbClr val="00825F"/>
                </a:solidFill>
                <a:latin typeface="Georgia" panose="02040502050405020303" pitchFamily="18" charset="0"/>
              </a:rPr>
              <a:t>Thank</a:t>
            </a:r>
            <a:r>
              <a:rPr lang="it-IT" sz="6000" dirty="0">
                <a:solidFill>
                  <a:srgbClr val="00825F"/>
                </a:solidFill>
                <a:latin typeface="Georgia" panose="02040502050405020303" pitchFamily="18" charset="0"/>
              </a:rPr>
              <a:t> </a:t>
            </a:r>
            <a:r>
              <a:rPr lang="it-IT" sz="6000" dirty="0" err="1">
                <a:solidFill>
                  <a:srgbClr val="00825F"/>
                </a:solidFill>
                <a:latin typeface="Georgia" panose="02040502050405020303" pitchFamily="18" charset="0"/>
              </a:rPr>
              <a:t>you</a:t>
            </a:r>
            <a:endParaRPr lang="it-IT" sz="6000" dirty="0">
              <a:solidFill>
                <a:srgbClr val="00825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8458200" y="4783282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7030A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7030A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7030A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56ba6ee-8a68-42b5-8da3-132e141f9c3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7EF9D197279524EBEE733CD2F81814D" ma:contentTypeVersion="15" ma:contentTypeDescription="Creare un nuovo documento." ma:contentTypeScope="" ma:versionID="09c623903c31c21823cd5173914b6cfc">
  <xsd:schema xmlns:xsd="http://www.w3.org/2001/XMLSchema" xmlns:xs="http://www.w3.org/2001/XMLSchema" xmlns:p="http://schemas.microsoft.com/office/2006/metadata/properties" xmlns:ns3="e56ba6ee-8a68-42b5-8da3-132e141f9c3e" xmlns:ns4="bb424dbb-dafe-47de-bab8-83d1c3e004cf" targetNamespace="http://schemas.microsoft.com/office/2006/metadata/properties" ma:root="true" ma:fieldsID="c353c8a5421fe1ead8b7cc816d06e6e2" ns3:_="" ns4:_="">
    <xsd:import namespace="e56ba6ee-8a68-42b5-8da3-132e141f9c3e"/>
    <xsd:import namespace="bb424dbb-dafe-47de-bab8-83d1c3e004c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6ba6ee-8a68-42b5-8da3-132e141f9c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424dbb-dafe-47de-bab8-83d1c3e004c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424dbb-dafe-47de-bab8-83d1c3e004cf"/>
    <ds:schemaRef ds:uri="http://purl.org/dc/elements/1.1/"/>
    <ds:schemaRef ds:uri="http://schemas.microsoft.com/office/2006/metadata/properties"/>
    <ds:schemaRef ds:uri="e56ba6ee-8a68-42b5-8da3-132e141f9c3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F737E55-2A6A-4D33-AA0C-F0218B6681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56ba6ee-8a68-42b5-8da3-132e141f9c3e"/>
    <ds:schemaRef ds:uri="bb424dbb-dafe-47de-bab8-83d1c3e004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654</TotalTime>
  <Words>137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.AppleSystemUIFont</vt:lpstr>
      <vt:lpstr>Arial</vt:lpstr>
      <vt:lpstr>Arial Unicode MS</vt:lpstr>
      <vt:lpstr>Calibri</vt:lpstr>
      <vt:lpstr>Calibri Light</vt:lpstr>
      <vt:lpstr>Georgia</vt:lpstr>
      <vt:lpstr>Wingdings</vt:lpstr>
      <vt:lpstr>COVER</vt:lpstr>
      <vt:lpstr>Personalizza struttura</vt:lpstr>
      <vt:lpstr>Internal screen</vt:lpstr>
      <vt:lpstr>Agenda 17: External Cooperation</vt:lpstr>
      <vt:lpstr>The following international organizations provided written reports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Deng, Arop (NSPD)</cp:lastModifiedBy>
  <cp:revision>22</cp:revision>
  <cp:lastPrinted>2018-12-10T09:55:32Z</cp:lastPrinted>
  <dcterms:created xsi:type="dcterms:W3CDTF">2019-07-18T08:44:31Z</dcterms:created>
  <dcterms:modified xsi:type="dcterms:W3CDTF">2023-03-26T21:33:10Z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0x01010077EF9D197279524EBEE733CD2F81814D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