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6" r:id="rId5"/>
    <p:sldMasterId id="2147483944" r:id="rId6"/>
  </p:sldMasterIdLst>
  <p:notesMasterIdLst>
    <p:notesMasterId r:id="rId16"/>
  </p:notesMasterIdLst>
  <p:handoutMasterIdLst>
    <p:handoutMasterId r:id="rId17"/>
  </p:handoutMasterIdLst>
  <p:sldIdLst>
    <p:sldId id="265" r:id="rId7"/>
    <p:sldId id="267" r:id="rId8"/>
    <p:sldId id="257" r:id="rId9"/>
    <p:sldId id="262" r:id="rId10"/>
    <p:sldId id="268" r:id="rId11"/>
    <p:sldId id="269" r:id="rId12"/>
    <p:sldId id="271" r:id="rId13"/>
    <p:sldId id="272" r:id="rId14"/>
    <p:sldId id="264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2A2A49-A01E-157B-BA52-CA120A64C2AF}" v="60" dt="2023-06-06T09:03:47.7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327" autoAdjust="0"/>
  </p:normalViewPr>
  <p:slideViewPr>
    <p:cSldViewPr>
      <p:cViewPr varScale="1">
        <p:scale>
          <a:sx n="61" d="100"/>
          <a:sy n="61" d="100"/>
        </p:scale>
        <p:origin x="84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terosa, Lorenzo (NSPD)" userId="S::lorenzo.monterosa@fao.org::b6ae6bad-a245-45b6-a54a-60f3f6a45cd1" providerId="AD" clId="Web-{CF2A2A49-A01E-157B-BA52-CA120A64C2AF}"/>
    <pc:docChg chg="modSld">
      <pc:chgData name="Monterosa, Lorenzo (NSPD)" userId="S::lorenzo.monterosa@fao.org::b6ae6bad-a245-45b6-a54a-60f3f6a45cd1" providerId="AD" clId="Web-{CF2A2A49-A01E-157B-BA52-CA120A64C2AF}" dt="2023-06-06T09:03:47.745" v="41" actId="1076"/>
      <pc:docMkLst>
        <pc:docMk/>
      </pc:docMkLst>
      <pc:sldChg chg="addSp delSp modSp">
        <pc:chgData name="Monterosa, Lorenzo (NSPD)" userId="S::lorenzo.monterosa@fao.org::b6ae6bad-a245-45b6-a54a-60f3f6a45cd1" providerId="AD" clId="Web-{CF2A2A49-A01E-157B-BA52-CA120A64C2AF}" dt="2023-06-06T09:01:45.908" v="34" actId="1076"/>
        <pc:sldMkLst>
          <pc:docMk/>
          <pc:sldMk cId="1455858111" sldId="262"/>
        </pc:sldMkLst>
        <pc:spChg chg="add del">
          <ac:chgData name="Monterosa, Lorenzo (NSPD)" userId="S::lorenzo.monterosa@fao.org::b6ae6bad-a245-45b6-a54a-60f3f6a45cd1" providerId="AD" clId="Web-{CF2A2A49-A01E-157B-BA52-CA120A64C2AF}" dt="2023-06-06T09:01:29.798" v="33"/>
          <ac:spMkLst>
            <pc:docMk/>
            <pc:sldMk cId="1455858111" sldId="262"/>
            <ac:spMk id="4" creationId="{3CDD5ABD-23B9-34AF-DE4F-CA8FFE2EB1A6}"/>
          </ac:spMkLst>
        </pc:spChg>
        <pc:spChg chg="add mod">
          <ac:chgData name="Monterosa, Lorenzo (NSPD)" userId="S::lorenzo.monterosa@fao.org::b6ae6bad-a245-45b6-a54a-60f3f6a45cd1" providerId="AD" clId="Web-{CF2A2A49-A01E-157B-BA52-CA120A64C2AF}" dt="2023-06-06T09:01:45.908" v="34" actId="1076"/>
          <ac:spMkLst>
            <pc:docMk/>
            <pc:sldMk cId="1455858111" sldId="262"/>
            <ac:spMk id="7" creationId="{841CEBA6-7C74-74D8-E622-A37D5F6FA7BC}"/>
          </ac:spMkLst>
        </pc:spChg>
      </pc:sldChg>
      <pc:sldChg chg="addSp modSp">
        <pc:chgData name="Monterosa, Lorenzo (NSPD)" userId="S::lorenzo.monterosa@fao.org::b6ae6bad-a245-45b6-a54a-60f3f6a45cd1" providerId="AD" clId="Web-{CF2A2A49-A01E-157B-BA52-CA120A64C2AF}" dt="2023-06-06T09:02:02.878" v="35" actId="1076"/>
        <pc:sldMkLst>
          <pc:docMk/>
          <pc:sldMk cId="1674146754" sldId="267"/>
        </pc:sldMkLst>
        <pc:spChg chg="add mod">
          <ac:chgData name="Monterosa, Lorenzo (NSPD)" userId="S::lorenzo.monterosa@fao.org::b6ae6bad-a245-45b6-a54a-60f3f6a45cd1" providerId="AD" clId="Web-{CF2A2A49-A01E-157B-BA52-CA120A64C2AF}" dt="2023-06-06T09:02:02.878" v="35" actId="1076"/>
          <ac:spMkLst>
            <pc:docMk/>
            <pc:sldMk cId="1674146754" sldId="267"/>
            <ac:spMk id="4" creationId="{75B6CA06-1673-1EF9-D107-5112D6337F00}"/>
          </ac:spMkLst>
        </pc:spChg>
      </pc:sldChg>
      <pc:sldChg chg="addSp modSp">
        <pc:chgData name="Monterosa, Lorenzo (NSPD)" userId="S::lorenzo.monterosa@fao.org::b6ae6bad-a245-45b6-a54a-60f3f6a45cd1" providerId="AD" clId="Web-{CF2A2A49-A01E-157B-BA52-CA120A64C2AF}" dt="2023-06-06T09:03:47.745" v="41" actId="1076"/>
        <pc:sldMkLst>
          <pc:docMk/>
          <pc:sldMk cId="4038431449" sldId="268"/>
        </pc:sldMkLst>
        <pc:spChg chg="add mod">
          <ac:chgData name="Monterosa, Lorenzo (NSPD)" userId="S::lorenzo.monterosa@fao.org::b6ae6bad-a245-45b6-a54a-60f3f6a45cd1" providerId="AD" clId="Web-{CF2A2A49-A01E-157B-BA52-CA120A64C2AF}" dt="2023-06-06T09:03:47.745" v="41" actId="1076"/>
          <ac:spMkLst>
            <pc:docMk/>
            <pc:sldMk cId="4038431449" sldId="268"/>
            <ac:spMk id="5" creationId="{0955C4E2-0B2F-0166-C380-5E090C397745}"/>
          </ac:spMkLst>
        </pc:spChg>
      </pc:sldChg>
      <pc:sldChg chg="addSp modSp">
        <pc:chgData name="Monterosa, Lorenzo (NSPD)" userId="S::lorenzo.monterosa@fao.org::b6ae6bad-a245-45b6-a54a-60f3f6a45cd1" providerId="AD" clId="Web-{CF2A2A49-A01E-157B-BA52-CA120A64C2AF}" dt="2023-06-06T09:03:31.056" v="40" actId="1076"/>
        <pc:sldMkLst>
          <pc:docMk/>
          <pc:sldMk cId="3553042242" sldId="269"/>
        </pc:sldMkLst>
        <pc:spChg chg="add mod">
          <ac:chgData name="Monterosa, Lorenzo (NSPD)" userId="S::lorenzo.monterosa@fao.org::b6ae6bad-a245-45b6-a54a-60f3f6a45cd1" providerId="AD" clId="Web-{CF2A2A49-A01E-157B-BA52-CA120A64C2AF}" dt="2023-06-06T09:03:31.056" v="40" actId="1076"/>
          <ac:spMkLst>
            <pc:docMk/>
            <pc:sldMk cId="3553042242" sldId="269"/>
            <ac:spMk id="5" creationId="{5388DAA1-A940-3EB1-C558-4CBF5917561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06/06/2023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06/06/2023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652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20361" y="4652319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600" i="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Draft Annex to ISPM 46: International movement of fresh Mangifera indica fruit (2021-011)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200" y="62484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IPPC first consultation 1 July to 30 Septem2023</a:t>
            </a:r>
          </a:p>
        </p:txBody>
      </p:sp>
      <p:pic>
        <p:nvPicPr>
          <p:cNvPr id="6" name="Picture Placeholder 4">
            <a:extLst>
              <a:ext uri="{FF2B5EF4-FFF2-40B4-BE49-F238E27FC236}">
                <a16:creationId xmlns:a16="http://schemas.microsoft.com/office/drawing/2014/main" id="{2EE07CEC-0AB1-D4DA-C2E5-2A1DFBA278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8" b="2568"/>
          <a:stretch>
            <a:fillRect/>
          </a:stretch>
        </p:blipFill>
        <p:spPr>
          <a:xfrm>
            <a:off x="10297" y="1604319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C7B2B-EA1D-405A-B7F7-531C3B0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F11DEA-A333-44DA-AAA0-B05C6E95D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28862-8535-4E8D-8066-6521C0B5E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60463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36D20-24BA-4F40-ACBC-5758EBFDE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4D8D0-E84B-4E11-8E85-330C01955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339901-A2F7-4B17-9EB6-A2EEF7A60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C050C-721D-44BB-8EE9-11A0BCAC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2CE74B-C06F-4CD0-ADCF-E0609A5E2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29B4FB-2792-483B-9750-0D7418DEB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77317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114D5-F1B7-4A26-A966-8B47E45ED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B5C7A2-0447-438E-9B4A-90A9091F34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AA390D-00F2-4DDA-A8E2-AF0EFFFC83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7C277-ED7A-44AD-B11E-8EE0612AE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210F01-9502-4B2A-AAE0-C568F4828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A2BEAF-9C7F-4901-AFA3-DE5716627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5800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3AC92-F791-4899-82DA-58562F23C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1CFDB0-45FA-4AE7-8588-BA01C3B62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A1C62-60F1-4ACD-A4BE-80F3BA9BE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985864-8E82-4869-BA65-9671F2FD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A5E1E-E155-4882-BA74-D1584FC3B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34787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2B9EAB-723F-4026-A2E0-A278F632C1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132274-06B3-4EDD-ABD5-78079EAD0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5294AE-D0BC-4B47-88E6-DED4EC587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91015-4228-455B-99AB-A9104E653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34DCDB-D2A9-44EB-8309-0C997D2A2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0878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i="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Draft Annex to ISPM 46: International movement of fresh Mangifera indica fruit</a:t>
            </a:r>
          </a:p>
          <a:p>
            <a:pPr lvl="2"/>
            <a:r>
              <a:rPr lang="en-US" dirty="0"/>
              <a:t>date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i="0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Draft Annex to ISPM 46: International movement of fresh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A225F-8F28-41AA-A032-512259444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399376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4" name="Picture Placeholder 4">
            <a:extLst>
              <a:ext uri="{FF2B5EF4-FFF2-40B4-BE49-F238E27FC236}">
                <a16:creationId xmlns:a16="http://schemas.microsoft.com/office/drawing/2014/main" id="{8745D025-B989-AAA9-333B-D774B4B2CD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8" r="30822" b="2568"/>
          <a:stretch/>
        </p:blipFill>
        <p:spPr>
          <a:xfrm>
            <a:off x="3962400" y="380485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 i="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Draft Annex to ISPM 46: International movement of fresh Mangifera indica fruit</a:t>
            </a:r>
          </a:p>
          <a:p>
            <a:pPr lvl="2"/>
            <a:r>
              <a:rPr lang="en-US" dirty="0"/>
              <a:t>date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 i="0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Draft Annex to ISPM 46: International movement of fresh</a:t>
            </a:r>
          </a:p>
        </p:txBody>
      </p:sp>
    </p:spTree>
    <p:extLst>
      <p:ext uri="{BB962C8B-B14F-4D97-AF65-F5344CB8AC3E}">
        <p14:creationId xmlns:p14="http://schemas.microsoft.com/office/powerpoint/2010/main" val="3591523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C7ABC-10A8-4E22-AE25-4290028D33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6D5B9E-C37A-4921-8A29-04DE13EB1F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C8177-2B72-400F-9E3F-097486BDB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D7058-4089-4F98-A00D-3723EEC64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C186-25B9-4C0F-A2E1-D150DE9E0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84629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77323-ED09-40A0-8CF0-6380AE427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10305F-F844-4BD8-99FF-3F6509F66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DCE8E-248F-4407-8C96-98D42E83E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4BF6E3-A9E0-4EC9-9B6F-0B2A10816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96CD4-E0A3-4A83-8599-098744D8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65446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ECAC8-29EE-4C58-BDAA-96DA3AC4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7274B-2C66-4964-A61F-83FAD626FB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F2EE6-FED9-4BE2-9DF6-3AE420B9B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9123D-683E-4288-9E0D-81D1B089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137F7D-A298-4971-A231-3E6882798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79250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DCE63-38EE-482F-B7E4-F5079B53E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289E5-E961-45EA-9292-023D428C2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3C7366-25D8-4A28-8613-90AADCDEA1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84852C-2D07-4D92-A5FF-00D99C18D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73671E-0854-409C-A907-510BDD4B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C59B2-7807-4895-9A00-F5AB8234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6683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EE8B5-C60D-48FB-B9A1-BE5EF078D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544AB-7BB6-4883-B99A-CD2B458B0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F4568B-38DB-46B4-8A97-F980A1C2A8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81635E-76E3-42DE-AE2B-9BF910A888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F1DE0D-24C9-444C-B0CE-1549D341EB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4CFD8B-CBCC-482A-A9D4-56AC657B3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9B5B72-E856-4A83-9458-5D205BD8D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FB6E0A-4219-482C-9ED9-8D5CEE05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76515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084F3-4435-4F51-80C2-9E9036DBC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16886A-5080-4C45-A59D-39FB1EA79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D05402-96D0-4A33-A99E-C6391989A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IPPC first consultation, 1 July - 30 September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A5FCD-FACB-4D48-BCE6-81ACCD3BF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34022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  <p:sldLayoutId id="2147483969" r:id="rId3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D609A7-E698-47AD-BF62-6310739C1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07CF50-9057-4845-B58F-84DDBC9E1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8267D-EDCD-42EB-8458-1F02D123E5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Annex to ISPM 46: International movement of fresh Mangifera indica fruit</a:t>
            </a:r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BBE44-7B2B-4669-931B-9118EAD23F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NZ"/>
              <a:t>IPPC first consultation, 1 July - 30 September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6DF432-3975-4612-A8E7-3B2B14906B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4F4A2-E063-4583-901F-44E6A5021C3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9835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59" r:id="rId3"/>
    <p:sldLayoutId id="2147483960" r:id="rId4"/>
    <p:sldLayoutId id="2147483961" r:id="rId5"/>
    <p:sldLayoutId id="2147483962" r:id="rId6"/>
    <p:sldLayoutId id="2147483963" r:id="rId7"/>
    <p:sldLayoutId id="2147483964" r:id="rId8"/>
    <p:sldLayoutId id="2147483965" r:id="rId9"/>
    <p:sldLayoutId id="2147483966" r:id="rId10"/>
    <p:sldLayoutId id="2147483967" r:id="rId11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IPPC first consultation 1 July – 30 September 2023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Draft Annex to ISPM 46: International movement of fresh Mangifera indica fruit (2021-011)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68" r:id="rId3"/>
    <p:sldLayoutId id="2147483949" r:id="rId4"/>
    <p:sldLayoutId id="2147483950" r:id="rId5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freepngimg.com/png/22187-mango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view-image.php?image=160122&amp;picture=&amp;jazyk=IT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png"/><Relationship Id="rId4" Type="http://schemas.openxmlformats.org/officeDocument/2006/relationships/hyperlink" Target="https://www.publicdomainpictures.net/view-image.php?image=160122&amp;picture=&amp;jazyk=IT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14742-mango-png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14742-mango-png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762000" y="4642103"/>
            <a:ext cx="13411200" cy="449180"/>
          </a:xfrm>
        </p:spPr>
        <p:txBody>
          <a:bodyPr/>
          <a:lstStyle/>
          <a:p>
            <a:r>
              <a:rPr lang="en-US" dirty="0"/>
              <a:t>Draft Annex to ISPM 46: International movement of fresh </a:t>
            </a:r>
            <a:r>
              <a:rPr lang="en-US" i="1" dirty="0"/>
              <a:t>Mangifera indica </a:t>
            </a:r>
            <a:r>
              <a:rPr lang="en-US" dirty="0"/>
              <a:t>fruit (2021-011)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762000" y="5867400"/>
            <a:ext cx="12192000" cy="245913"/>
          </a:xfrm>
        </p:spPr>
        <p:txBody>
          <a:bodyPr lIns="1224000" tIns="0" rIns="2160000" bIns="45720" anchor="t" anchorCtr="0"/>
          <a:lstStyle/>
          <a:p>
            <a:r>
              <a:rPr lang="en-GB" dirty="0">
                <a:solidFill>
                  <a:srgbClr val="0070C0"/>
                </a:solidFill>
                <a:ea typeface="+mn-lt"/>
                <a:cs typeface="+mn-lt"/>
              </a:rPr>
              <a:t>IPPC first consultation 1 July to 30 September 2023</a:t>
            </a:r>
          </a:p>
          <a:p>
            <a:r>
              <a:rPr lang="en-GB" dirty="0">
                <a:ea typeface="+mn-lt"/>
                <a:cs typeface="+mn-lt"/>
              </a:rPr>
              <a:t>2023 IPPC Regional Workshops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8" b="2568"/>
          <a:stretch>
            <a:fillRect/>
          </a:stretch>
        </p:blipFill>
        <p:spPr>
          <a:xfrm>
            <a:off x="10297" y="1604319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5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667C156-6B97-448F-8393-44651157FD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1137" b="11137"/>
          <a:stretch>
            <a:fillRect/>
          </a:stretch>
        </p:blipFill>
        <p:spPr>
          <a:xfrm>
            <a:off x="7467600" y="2667000"/>
            <a:ext cx="4235512" cy="248309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04800" y="1981200"/>
            <a:ext cx="8077200" cy="4176457"/>
          </a:xfrm>
        </p:spPr>
        <p:txBody>
          <a:bodyPr/>
          <a:lstStyle/>
          <a:p>
            <a:pPr marL="342900" indent="-342900">
              <a:spcAft>
                <a:spcPts val="600"/>
              </a:spcAft>
              <a:buBlip>
                <a:blip r:embed="rId3">
                  <a:extLst>
                    <a:ext uri="{837473B0-CC2E-450A-ABE3-18F120FF3D39}">
                      <a1611:picAttrSrcUrl xmlns="" xmlns:a1611="http://schemas.microsoft.com/office/drawing/2016/11/main" r:id="rId4"/>
                    </a:ext>
                  </a:extLst>
                </a:blip>
              </a:buBlip>
            </a:pPr>
            <a:r>
              <a:rPr lang="en-NZ" sz="2400" b="0" dirty="0">
                <a:solidFill>
                  <a:schemeClr val="accent3">
                    <a:lumMod val="50000"/>
                  </a:schemeClr>
                </a:solidFill>
              </a:rPr>
              <a:t>Mango fruit as an Annex to ISPM 46 was proposed as a topic and added to the work programme as priority 1 in 2021</a:t>
            </a:r>
          </a:p>
          <a:p>
            <a:pPr marL="342900" indent="-342900">
              <a:spcAft>
                <a:spcPts val="600"/>
              </a:spcAft>
              <a:buBlip>
                <a:blip r:embed="rId3">
                  <a:extLst>
                    <a:ext uri="{837473B0-CC2E-450A-ABE3-18F120FF3D39}">
                      <a1611:picAttrSrcUrl xmlns="" xmlns:a1611="http://schemas.microsoft.com/office/drawing/2016/11/main" r:id="rId4"/>
                    </a:ext>
                  </a:extLst>
                </a:blip>
              </a:buBlip>
            </a:pPr>
            <a:r>
              <a:rPr lang="en-NZ" sz="2400" b="0" dirty="0">
                <a:solidFill>
                  <a:schemeClr val="accent3">
                    <a:lumMod val="50000"/>
                  </a:schemeClr>
                </a:solidFill>
              </a:rPr>
              <a:t>The specification [73] for mango fruit was approved by the IPPC Standards Committee in 2022</a:t>
            </a:r>
          </a:p>
          <a:p>
            <a:pPr marL="342900" indent="-342900">
              <a:spcAft>
                <a:spcPts val="600"/>
              </a:spcAft>
              <a:buBlip>
                <a:blip r:embed="rId3">
                  <a:extLst>
                    <a:ext uri="{837473B0-CC2E-450A-ABE3-18F120FF3D39}">
                      <a1611:picAttrSrcUrl xmlns="" xmlns:a1611="http://schemas.microsoft.com/office/drawing/2016/11/main" r:id="rId4"/>
                    </a:ext>
                  </a:extLst>
                </a:blip>
              </a:buBlip>
            </a:pPr>
            <a:r>
              <a:rPr lang="en-NZ" sz="2400" b="0" dirty="0">
                <a:solidFill>
                  <a:schemeClr val="accent3">
                    <a:lumMod val="50000"/>
                  </a:schemeClr>
                </a:solidFill>
              </a:rPr>
              <a:t>The draft Annex was developed by the Technical Panel for Commodity Standards (TPCS) in January 2023</a:t>
            </a:r>
          </a:p>
          <a:p>
            <a:pPr marL="342900" indent="-342900">
              <a:spcAft>
                <a:spcPts val="600"/>
              </a:spcAft>
              <a:buBlip>
                <a:blip r:embed="rId3">
                  <a:extLst>
                    <a:ext uri="{837473B0-CC2E-450A-ABE3-18F120FF3D39}">
                      <a1611:picAttrSrcUrl xmlns="" xmlns:a1611="http://schemas.microsoft.com/office/drawing/2016/11/main" r:id="rId4"/>
                    </a:ext>
                  </a:extLst>
                </a:blip>
              </a:buBlip>
            </a:pPr>
            <a:r>
              <a:rPr lang="en-NZ" sz="2400" b="0" dirty="0">
                <a:solidFill>
                  <a:schemeClr val="accent3">
                    <a:lumMod val="50000"/>
                  </a:schemeClr>
                </a:solidFill>
              </a:rPr>
              <a:t>The draft Annex was developed from 9 information papers received during the IPPC call for information and from the </a:t>
            </a:r>
            <a:r>
              <a:rPr lang="en-NZ" sz="2400" b="0" dirty="0" smtClean="0">
                <a:solidFill>
                  <a:schemeClr val="accent3">
                    <a:lumMod val="50000"/>
                  </a:schemeClr>
                </a:solidFill>
              </a:rPr>
              <a:t>Asia and Pacific Plant Protection Commission (</a:t>
            </a:r>
            <a:r>
              <a:rPr lang="en-NZ" sz="2400" b="0" dirty="0" smtClean="0">
                <a:solidFill>
                  <a:schemeClr val="accent3">
                    <a:lumMod val="50000"/>
                  </a:schemeClr>
                </a:solidFill>
              </a:rPr>
              <a:t>APPPC) </a:t>
            </a:r>
            <a:r>
              <a:rPr lang="en-NZ" sz="2400" b="0" dirty="0">
                <a:solidFill>
                  <a:schemeClr val="accent3">
                    <a:lumMod val="50000"/>
                  </a:schemeClr>
                </a:solidFill>
              </a:rPr>
              <a:t>regional standard for mango fruit</a:t>
            </a:r>
          </a:p>
          <a:p>
            <a:pPr marL="342900" indent="-342900">
              <a:spcAft>
                <a:spcPts val="600"/>
              </a:spcAft>
              <a:buBlip>
                <a:blip r:embed="rId3">
                  <a:extLst>
                    <a:ext uri="{837473B0-CC2E-450A-ABE3-18F120FF3D39}">
                      <a1611:picAttrSrcUrl xmlns="" xmlns:a1611="http://schemas.microsoft.com/office/drawing/2016/11/main" r:id="rId4"/>
                    </a:ext>
                  </a:extLst>
                </a:blip>
              </a:buBlip>
            </a:pPr>
            <a:r>
              <a:rPr lang="en-NZ" sz="2400" b="0" dirty="0">
                <a:solidFill>
                  <a:schemeClr val="accent3">
                    <a:lumMod val="50000"/>
                  </a:schemeClr>
                </a:solidFill>
              </a:rPr>
              <a:t>The draft Annex is structured as described in ISPM 46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11063"/>
            <a:ext cx="7986304" cy="296840"/>
          </a:xfrm>
        </p:spPr>
        <p:txBody>
          <a:bodyPr/>
          <a:lstStyle/>
          <a:p>
            <a:r>
              <a:rPr lang="en-NZ" sz="3200" dirty="0"/>
              <a:t>Background</a:t>
            </a:r>
            <a:endParaRPr lang="en-IT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B6CA06-1673-1EF9-D107-5112D6337F00}"/>
              </a:ext>
            </a:extLst>
          </p:cNvPr>
          <p:cNvSpPr txBox="1"/>
          <p:nvPr/>
        </p:nvSpPr>
        <p:spPr>
          <a:xfrm>
            <a:off x="8687706" y="5151664"/>
            <a:ext cx="179977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cs typeface="Calibri"/>
              </a:rPr>
              <a:t>Photo by Joanne Wilson, NZ</a:t>
            </a:r>
            <a:endParaRPr lang="en-US" sz="11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414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16840"/>
            <a:ext cx="8153400" cy="4176457"/>
          </a:xfrm>
        </p:spPr>
        <p:txBody>
          <a:bodyPr/>
          <a:lstStyle/>
          <a:p>
            <a:endParaRPr lang="en-NZ" dirty="0"/>
          </a:p>
          <a:p>
            <a:r>
              <a:rPr lang="en-NZ" sz="2400" dirty="0">
                <a:solidFill>
                  <a:srgbClr val="0070C0"/>
                </a:solidFill>
              </a:rPr>
              <a:t>The scope of the annex is the same as described in ISPM 46. That is,</a:t>
            </a:r>
          </a:p>
          <a:p>
            <a:pPr>
              <a:spcBef>
                <a:spcPts val="0"/>
              </a:spcBef>
            </a:pPr>
            <a:endParaRPr lang="en-NZ" sz="2400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</a:pPr>
            <a:r>
              <a:rPr lang="en-GB" sz="2400" b="0" i="1" dirty="0">
                <a:solidFill>
                  <a:schemeClr val="tx1"/>
                </a:solidFill>
                <a:effectLst/>
                <a:ea typeface="MS Mincho" panose="02020609040205080304" pitchFamily="49" charset="-128"/>
              </a:rPr>
              <a:t>‘This commodity standard clearly describes the commodity (including, when relevant, the botanical name and part of the plant as well as its intended use) for which a list of associated pests and related options for phytosanitary measures are identified.’</a:t>
            </a:r>
            <a:endParaRPr lang="en-IT" sz="2400" b="0" i="1" dirty="0">
              <a:solidFill>
                <a:schemeClr val="tx1"/>
              </a:solidFill>
            </a:endParaRPr>
          </a:p>
          <a:p>
            <a:endParaRPr lang="en-NZ" dirty="0"/>
          </a:p>
          <a:p>
            <a:r>
              <a:rPr lang="en-NZ" dirty="0">
                <a:solidFill>
                  <a:srgbClr val="0070C0"/>
                </a:solidFill>
              </a:rPr>
              <a:t>The same text will appear in all Annexes to ISPM 46: Commodity-specific standards for phytosanitary measures</a:t>
            </a:r>
            <a:endParaRPr lang="en-IT" dirty="0">
              <a:solidFill>
                <a:srgbClr val="0070C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sz="3200" dirty="0"/>
              <a:t>Scope</a:t>
            </a:r>
            <a:endParaRPr lang="en-IT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50406-DE32-441A-BE5F-6FF51D365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304" y="1625923"/>
            <a:ext cx="3517145" cy="468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0562" y="1981200"/>
            <a:ext cx="7104112" cy="3745137"/>
          </a:xfrm>
        </p:spPr>
        <p:txBody>
          <a:bodyPr/>
          <a:lstStyle/>
          <a:p>
            <a:r>
              <a:rPr lang="en-GB" sz="2400" b="1" dirty="0">
                <a:solidFill>
                  <a:srgbClr val="002060"/>
                </a:solidFill>
                <a:ea typeface="MS Mincho" panose="02020609040205080304" pitchFamily="49" charset="-128"/>
              </a:rPr>
              <a:t>The Annex applies to:</a:t>
            </a:r>
          </a:p>
          <a:p>
            <a:pPr marL="442913" indent="-442913">
              <a:buBlip>
                <a:blip r:embed="rId2">
                  <a:extLst>
                    <a:ext uri="{837473B0-CC2E-450A-ABE3-18F120FF3D39}">
                      <a1611:picAttrSrcUrl xmlns="" xmlns:a1611="http://schemas.microsoft.com/office/drawing/2016/11/main" r:id="rId3"/>
                    </a:ext>
                  </a:extLst>
                </a:blip>
              </a:buBlip>
            </a:pPr>
            <a:r>
              <a:rPr lang="en-GB" sz="2400" dirty="0">
                <a:solidFill>
                  <a:srgbClr val="002060"/>
                </a:solidFill>
                <a:ea typeface="MS Mincho" panose="02020609040205080304" pitchFamily="49" charset="-128"/>
              </a:rPr>
              <a:t>Fruit of all cultivars and varieties of </a:t>
            </a:r>
            <a:r>
              <a:rPr lang="en-GB" sz="2400" i="1" dirty="0">
                <a:solidFill>
                  <a:srgbClr val="002060"/>
                </a:solidFill>
                <a:ea typeface="MS Mincho" panose="02020609040205080304" pitchFamily="49" charset="-128"/>
              </a:rPr>
              <a:t>M. indica</a:t>
            </a:r>
          </a:p>
          <a:p>
            <a:pPr marL="806450" lvl="1" indent="-273050" defTabSz="806450">
              <a:buFont typeface="Arial" panose="020B0604020202020204" pitchFamily="34" charset="0"/>
              <a:buChar char="•"/>
              <a:tabLst>
                <a:tab pos="442913" algn="l"/>
              </a:tabLst>
            </a:pPr>
            <a:r>
              <a:rPr lang="en-GB" dirty="0">
                <a:solidFill>
                  <a:srgbClr val="0070C0"/>
                </a:solidFill>
                <a:ea typeface="MS Mincho" panose="02020609040205080304" pitchFamily="49" charset="-128"/>
              </a:rPr>
              <a:t>The TPCS only included pests and measures that could be applied to all cultivars and varieties.</a:t>
            </a:r>
          </a:p>
          <a:p>
            <a:pPr marL="442913" indent="-442913">
              <a:buBlip>
                <a:blip r:embed="rId2">
                  <a:extLst>
                    <a:ext uri="{837473B0-CC2E-450A-ABE3-18F120FF3D39}">
                      <a1611:picAttrSrcUrl xmlns="" xmlns:a1611="http://schemas.microsoft.com/office/drawing/2016/11/main" r:id="rId3"/>
                    </a:ext>
                  </a:extLst>
                </a:blip>
              </a:buBlip>
            </a:pPr>
            <a:r>
              <a:rPr lang="en-GB" sz="2400" dirty="0">
                <a:solidFill>
                  <a:srgbClr val="002060"/>
                </a:solidFill>
                <a:ea typeface="MS Mincho" panose="02020609040205080304" pitchFamily="49" charset="-128"/>
              </a:rPr>
              <a:t>Fresh whole </a:t>
            </a:r>
            <a:r>
              <a:rPr lang="en-GB" sz="2400" i="1" dirty="0">
                <a:solidFill>
                  <a:srgbClr val="002060"/>
                </a:solidFill>
                <a:ea typeface="MS Mincho" panose="02020609040205080304" pitchFamily="49" charset="-128"/>
              </a:rPr>
              <a:t>M. indica </a:t>
            </a:r>
            <a:r>
              <a:rPr lang="en-GB" sz="2400" dirty="0">
                <a:solidFill>
                  <a:srgbClr val="002060"/>
                </a:solidFill>
                <a:ea typeface="MS Mincho" panose="02020609040205080304" pitchFamily="49" charset="-128"/>
              </a:rPr>
              <a:t>fruit, with or without a small section of fruit stalk attached but without leaves or stem </a:t>
            </a:r>
          </a:p>
          <a:p>
            <a:pPr marL="442913" indent="-442913">
              <a:buBlip>
                <a:blip r:embed="rId2">
                  <a:extLst>
                    <a:ext uri="{837473B0-CC2E-450A-ABE3-18F120FF3D39}">
                      <a1611:picAttrSrcUrl xmlns="" xmlns:a1611="http://schemas.microsoft.com/office/drawing/2016/11/main" r:id="rId3"/>
                    </a:ext>
                  </a:extLst>
                </a:blip>
              </a:buBlip>
            </a:pPr>
            <a:r>
              <a:rPr lang="en-GB" sz="2400" dirty="0">
                <a:solidFill>
                  <a:srgbClr val="002060"/>
                </a:solidFill>
                <a:ea typeface="MS Mincho" panose="02020609040205080304" pitchFamily="49" charset="-128"/>
              </a:rPr>
              <a:t>Fruit that has been ‘produced for trade’ and is intended for consumption or processing. </a:t>
            </a:r>
          </a:p>
          <a:p>
            <a:pPr marL="806450" indent="-2730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  <a:ea typeface="MS Mincho" panose="02020609040205080304" pitchFamily="49" charset="-128"/>
              </a:rPr>
              <a:t>The standard </a:t>
            </a:r>
            <a:r>
              <a:rPr lang="en-GB" u="sng" dirty="0">
                <a:solidFill>
                  <a:srgbClr val="0070C0"/>
                </a:solidFill>
                <a:ea typeface="MS Mincho" panose="02020609040205080304" pitchFamily="49" charset="-128"/>
              </a:rPr>
              <a:t>does not </a:t>
            </a:r>
            <a:r>
              <a:rPr lang="en-GB" dirty="0">
                <a:solidFill>
                  <a:srgbClr val="0070C0"/>
                </a:solidFill>
                <a:ea typeface="MS Mincho" panose="02020609040205080304" pitchFamily="49" charset="-128"/>
              </a:rPr>
              <a:t>apply to processed fruit (e.g. sliced, dried, frozen, canned) as the pest risk is different from mangoes for consumption.</a:t>
            </a:r>
            <a:endParaRPr lang="en-IT" dirty="0">
              <a:solidFill>
                <a:srgbClr val="0070C0"/>
              </a:solidFill>
              <a:ea typeface="MS Mincho" panose="02020609040205080304" pitchFamily="49" charset="-128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47800"/>
            <a:ext cx="11974200" cy="296840"/>
          </a:xfrm>
        </p:spPr>
        <p:txBody>
          <a:bodyPr/>
          <a:lstStyle/>
          <a:p>
            <a:r>
              <a:rPr lang="en-NZ" sz="3200" dirty="0"/>
              <a:t>Description of the commodity and its intended use</a:t>
            </a:r>
            <a:endParaRPr lang="en-IT" sz="3200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ECF64F78-0E2D-4B0C-AA6A-68163BD8BC3C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" r="437"/>
          <a:stretch>
            <a:fillRect/>
          </a:stretch>
        </p:blipFill>
        <p:spPr bwMode="auto">
          <a:xfrm>
            <a:off x="7162801" y="2411320"/>
            <a:ext cx="4914878" cy="337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1CEBA6-7C74-74D8-E622-A37D5F6FA7BC}"/>
              </a:ext>
            </a:extLst>
          </p:cNvPr>
          <p:cNvSpPr txBox="1"/>
          <p:nvPr/>
        </p:nvSpPr>
        <p:spPr>
          <a:xfrm>
            <a:off x="8714920" y="5786664"/>
            <a:ext cx="179977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cs typeface="Calibri"/>
              </a:rPr>
              <a:t>Photo by Joanne Wilson, NZ</a:t>
            </a:r>
            <a:endParaRPr lang="en-US" sz="11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28600" y="2286000"/>
            <a:ext cx="7913483" cy="3745137"/>
          </a:xfrm>
        </p:spPr>
        <p:txBody>
          <a:bodyPr/>
          <a:lstStyle/>
          <a:p>
            <a:pPr marL="342900" indent="-342900">
              <a:buBlip>
                <a:blip r:embed="rId3">
                  <a:extLst>
                    <a:ext uri="{837473B0-CC2E-450A-ABE3-18F120FF3D39}">
                      <a1611:picAttrSrcUrl xmlns="" xmlns:a1611="http://schemas.microsoft.com/office/drawing/2016/11/main" r:id="rId4"/>
                    </a:ext>
                  </a:extLst>
                </a:blip>
              </a:buBlip>
            </a:pP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The list of pests includes 58 pests regulated by at least one contracting party. The list is not exhaustive</a:t>
            </a:r>
          </a:p>
          <a:p>
            <a:pPr marL="896938" lvl="1" indent="-363538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70C0"/>
                </a:solidFill>
                <a:ea typeface="MS Mincho" panose="02020609040205080304" pitchFamily="49" charset="-128"/>
              </a:rPr>
              <a:t>The TPCS do not make assessments of pest risk.</a:t>
            </a:r>
          </a:p>
          <a:p>
            <a:pPr marL="896938" lvl="1" indent="-363538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70C0"/>
                </a:solidFill>
                <a:ea typeface="MS Mincho" panose="02020609040205080304" pitchFamily="49" charset="-128"/>
              </a:rPr>
              <a:t>The inclusion of a pest in the annex does not constitute technical justification for regulation. PRA is required.</a:t>
            </a:r>
          </a:p>
          <a:p>
            <a:pPr marL="896938" lvl="1" indent="-363538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70C0"/>
                </a:solidFill>
                <a:ea typeface="MS Mincho" panose="02020609040205080304" pitchFamily="49" charset="-128"/>
              </a:rPr>
              <a:t>Pests were only included in the Annex if there was a specific measure identified to manage them.</a:t>
            </a:r>
          </a:p>
          <a:p>
            <a:pPr marL="342900" indent="-342900">
              <a:buBlip>
                <a:blip r:embed="rId3">
                  <a:extLst>
                    <a:ext uri="{837473B0-CC2E-450A-ABE3-18F120FF3D39}">
                      <a1611:picAttrSrcUrl xmlns="" xmlns:a1611="http://schemas.microsoft.com/office/drawing/2016/11/main" r:id="rId4"/>
                    </a:ext>
                  </a:extLst>
                </a:blip>
              </a:buBlip>
            </a:pP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30 pests are fruit flies (Diptera: </a:t>
            </a:r>
            <a:r>
              <a:rPr lang="en-NZ" sz="2400" dirty="0" err="1">
                <a:solidFill>
                  <a:srgbClr val="002060"/>
                </a:solidFill>
                <a:ea typeface="MS Mincho" panose="02020609040205080304" pitchFamily="49" charset="-128"/>
              </a:rPr>
              <a:t>Tephritidae</a:t>
            </a: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)</a:t>
            </a:r>
          </a:p>
          <a:p>
            <a:pPr marL="342900" indent="-342900">
              <a:buBlip>
                <a:blip r:embed="rId3">
                  <a:extLst>
                    <a:ext uri="{837473B0-CC2E-450A-ABE3-18F120FF3D39}">
                      <a1611:picAttrSrcUrl xmlns="" xmlns:a1611="http://schemas.microsoft.com/office/drawing/2016/11/main" r:id="rId4"/>
                    </a:ext>
                  </a:extLst>
                </a:blip>
              </a:buBlip>
            </a:pP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Pests are arranged by type (order), family and species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1083" y="1295400"/>
            <a:ext cx="11974200" cy="296840"/>
          </a:xfrm>
        </p:spPr>
        <p:txBody>
          <a:bodyPr/>
          <a:lstStyle/>
          <a:p>
            <a:r>
              <a:rPr lang="en-NZ" sz="3200" dirty="0"/>
              <a:t>Pests associated with fresh </a:t>
            </a:r>
            <a:r>
              <a:rPr lang="en-NZ" sz="3200" i="1" dirty="0"/>
              <a:t>Mangifera indica</a:t>
            </a:r>
            <a:r>
              <a:rPr lang="en-NZ" sz="3200" dirty="0"/>
              <a:t> fruit</a:t>
            </a:r>
            <a:endParaRPr lang="en-IT" sz="3200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32C3D39-E81F-4162-B382-65E0172306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 t="5229" b="5229"/>
          <a:stretch>
            <a:fillRect/>
          </a:stretch>
        </p:blipFill>
        <p:spPr>
          <a:xfrm>
            <a:off x="7547067" y="2362200"/>
            <a:ext cx="4320000" cy="29029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55C4E2-0B2F-0166-C380-5E090C397745}"/>
              </a:ext>
            </a:extLst>
          </p:cNvPr>
          <p:cNvSpPr txBox="1"/>
          <p:nvPr/>
        </p:nvSpPr>
        <p:spPr>
          <a:xfrm>
            <a:off x="8805634" y="5269593"/>
            <a:ext cx="179977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cs typeface="Calibri"/>
              </a:rPr>
              <a:t>Photo by Joanne Wilson, NZ</a:t>
            </a:r>
            <a:endParaRPr lang="en-US" sz="11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843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04800" y="2127931"/>
            <a:ext cx="7104112" cy="4044269"/>
          </a:xfrm>
        </p:spPr>
        <p:txBody>
          <a:bodyPr/>
          <a:lstStyle/>
          <a:p>
            <a:pPr marL="522900" lvl="1" indent="-342900">
              <a:spcAft>
                <a:spcPts val="600"/>
              </a:spcAft>
              <a:buBlip>
                <a:blip r:embed="rId2">
                  <a:extLst>
                    <a:ext uri="{837473B0-CC2E-450A-ABE3-18F120FF3D39}">
                      <a1611:picAttrSrcUrl xmlns="" xmlns:a1611="http://schemas.microsoft.com/office/drawing/2016/11/main" r:id="rId3"/>
                    </a:ext>
                  </a:extLst>
                </a:blip>
              </a:buBlip>
            </a:pP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The options for measures include general and pest-specific measures</a:t>
            </a:r>
          </a:p>
          <a:p>
            <a:pPr marL="522900" lvl="1" indent="-342900">
              <a:spcAft>
                <a:spcPts val="600"/>
              </a:spcAft>
              <a:buBlip>
                <a:blip r:embed="rId2">
                  <a:extLst>
                    <a:ext uri="{837473B0-CC2E-450A-ABE3-18F120FF3D39}">
                      <a1611:picAttrSrcUrl xmlns="" xmlns:a1611="http://schemas.microsoft.com/office/drawing/2016/11/main" r:id="rId3"/>
                    </a:ext>
                  </a:extLst>
                </a:blip>
              </a:buBlip>
            </a:pP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General measures include those that may be relevant to all pests, for example, PFA, PFPP</a:t>
            </a:r>
          </a:p>
          <a:p>
            <a:pPr marL="522900" lvl="1" indent="-342900">
              <a:spcAft>
                <a:spcPts val="600"/>
              </a:spcAft>
              <a:buBlip>
                <a:blip r:embed="rId2">
                  <a:extLst>
                    <a:ext uri="{837473B0-CC2E-450A-ABE3-18F120FF3D39}">
                      <a1611:picAttrSrcUrl xmlns="" xmlns:a1611="http://schemas.microsoft.com/office/drawing/2016/11/main" r:id="rId3"/>
                    </a:ext>
                  </a:extLst>
                </a:blip>
              </a:buBlip>
            </a:pP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Pest-specific options are presented as codes against each pest, for example </a:t>
            </a:r>
            <a:r>
              <a:rPr lang="en-NZ" sz="1800" dirty="0">
                <a:solidFill>
                  <a:srgbClr val="002060"/>
                </a:solidFill>
                <a:ea typeface="MS Mincho" panose="02020609040205080304" pitchFamily="49" charset="-128"/>
              </a:rPr>
              <a:t>HWIT - Hot water immersion treatment, VHT - Vapour heat treatment, SA - Systems approaches</a:t>
            </a:r>
            <a:r>
              <a:rPr lang="en-NZ" sz="1600" dirty="0">
                <a:solidFill>
                  <a:srgbClr val="002060"/>
                </a:solidFill>
                <a:ea typeface="MS Mincho" panose="02020609040205080304" pitchFamily="49" charset="-128"/>
              </a:rPr>
              <a:t> </a:t>
            </a: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and correspond to tables of schedules</a:t>
            </a:r>
          </a:p>
          <a:p>
            <a:pPr marL="1077913" lvl="1" indent="-2714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70C0"/>
                </a:solidFill>
                <a:ea typeface="MS Mincho" panose="02020609040205080304" pitchFamily="49" charset="-128"/>
              </a:rPr>
              <a:t>‘Coding’ shows the range of measures available to manage each pest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15" y="1371600"/>
            <a:ext cx="11974200" cy="296840"/>
          </a:xfrm>
        </p:spPr>
        <p:txBody>
          <a:bodyPr/>
          <a:lstStyle/>
          <a:p>
            <a:r>
              <a:rPr lang="en-NZ" sz="3200" dirty="0"/>
              <a:t>Options for phytosanitary measures</a:t>
            </a:r>
            <a:endParaRPr lang="en-IT" sz="3200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689E9165-4997-4A83-929D-A7D74F48FDA8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8" b="4848"/>
          <a:stretch>
            <a:fillRect/>
          </a:stretch>
        </p:blipFill>
        <p:spPr bwMode="auto">
          <a:xfrm>
            <a:off x="6934200" y="2286000"/>
            <a:ext cx="49193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88DAA1-A940-3EB1-C558-4CBF5917561C}"/>
              </a:ext>
            </a:extLst>
          </p:cNvPr>
          <p:cNvSpPr txBox="1"/>
          <p:nvPr/>
        </p:nvSpPr>
        <p:spPr>
          <a:xfrm>
            <a:off x="8633278" y="5714093"/>
            <a:ext cx="179977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cs typeface="Calibri"/>
              </a:rPr>
              <a:t>Photo by Joanne Wilson, NZ</a:t>
            </a:r>
          </a:p>
        </p:txBody>
      </p:sp>
    </p:spTree>
    <p:extLst>
      <p:ext uri="{BB962C8B-B14F-4D97-AF65-F5344CB8AC3E}">
        <p14:creationId xmlns:p14="http://schemas.microsoft.com/office/powerpoint/2010/main" val="355304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76200" y="3149771"/>
            <a:ext cx="7104112" cy="4176457"/>
          </a:xfrm>
        </p:spPr>
        <p:txBody>
          <a:bodyPr/>
          <a:lstStyle/>
          <a:p>
            <a:pPr marL="522900" lvl="1" indent="-342900">
              <a:spcAft>
                <a:spcPts val="600"/>
              </a:spcAft>
              <a:buBlip>
                <a:blip r:embed="rId2"/>
              </a:buBlip>
            </a:pP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Table [9] of ‘Systems Approaches’ provides examples of independent measures at various control points only</a:t>
            </a:r>
          </a:p>
          <a:p>
            <a:pPr marL="896938" lvl="1" indent="-3635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70C0"/>
                </a:solidFill>
                <a:ea typeface="MS Mincho" panose="02020609040205080304" pitchFamily="49" charset="-128"/>
              </a:rPr>
              <a:t>Examples of independent measures are sourced from contracting party bilateral arrangements that may not be visible in regulations.</a:t>
            </a:r>
          </a:p>
          <a:p>
            <a:pPr lvl="1" indent="0">
              <a:spcAft>
                <a:spcPts val="600"/>
              </a:spcAft>
              <a:buNone/>
            </a:pPr>
            <a:endParaRPr lang="en-IT" sz="2400" dirty="0">
              <a:solidFill>
                <a:srgbClr val="002060"/>
              </a:solidFill>
              <a:ea typeface="MS Mincho" panose="02020609040205080304" pitchFamily="49" charset="-128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676400"/>
            <a:ext cx="7120246" cy="296840"/>
          </a:xfrm>
        </p:spPr>
        <p:txBody>
          <a:bodyPr/>
          <a:lstStyle/>
          <a:p>
            <a:r>
              <a:rPr lang="en-NZ" sz="3200" dirty="0"/>
              <a:t>Options for phytosanitary measures – Systems Approaches</a:t>
            </a:r>
            <a:endParaRPr lang="en-IT" sz="3200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237604C-A524-4240-8D61-81B342B9FE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5153" b="5153"/>
          <a:stretch>
            <a:fillRect/>
          </a:stretch>
        </p:blipFill>
        <p:spPr>
          <a:xfrm>
            <a:off x="7027912" y="2422671"/>
            <a:ext cx="4683076" cy="31478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88DAA1-A940-3EB1-C558-4CBF5917561C}"/>
              </a:ext>
            </a:extLst>
          </p:cNvPr>
          <p:cNvSpPr txBox="1"/>
          <p:nvPr/>
        </p:nvSpPr>
        <p:spPr>
          <a:xfrm>
            <a:off x="8633278" y="5714093"/>
            <a:ext cx="179977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cs typeface="Calibri"/>
              </a:rPr>
              <a:t>Photo by Joanne Wilson, NZ</a:t>
            </a:r>
          </a:p>
        </p:txBody>
      </p:sp>
    </p:spTree>
    <p:extLst>
      <p:ext uri="{BB962C8B-B14F-4D97-AF65-F5344CB8AC3E}">
        <p14:creationId xmlns:p14="http://schemas.microsoft.com/office/powerpoint/2010/main" val="335326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28600" y="2209800"/>
            <a:ext cx="12188982" cy="3745137"/>
          </a:xfrm>
        </p:spPr>
        <p:txBody>
          <a:bodyPr/>
          <a:lstStyle/>
          <a:p>
            <a:pPr marL="522900" lvl="1" indent="-342900">
              <a:spcAft>
                <a:spcPts val="600"/>
              </a:spcAft>
              <a:buBlip>
                <a:blip r:embed="rId2">
                  <a:extLst>
                    <a:ext uri="{837473B0-CC2E-450A-ABE3-18F120FF3D39}">
                      <a1611:picAttrSrcUrl xmlns="" xmlns:a1611="http://schemas.microsoft.com/office/drawing/2016/11/main" r:id="rId3"/>
                    </a:ext>
                  </a:extLst>
                </a:blip>
              </a:buBlip>
            </a:pP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References are not included for lists of pests</a:t>
            </a:r>
          </a:p>
          <a:p>
            <a:pPr marL="522900" lvl="1" indent="-342900">
              <a:spcAft>
                <a:spcPts val="600"/>
              </a:spcAft>
              <a:buBlip>
                <a:blip r:embed="rId2">
                  <a:extLst>
                    <a:ext uri="{837473B0-CC2E-450A-ABE3-18F120FF3D39}">
                      <a1611:picAttrSrcUrl xmlns="" xmlns:a1611="http://schemas.microsoft.com/office/drawing/2016/11/main" r:id="rId3"/>
                    </a:ext>
                  </a:extLst>
                </a:blip>
              </a:buBlip>
            </a:pPr>
            <a:r>
              <a:rPr lang="en-NZ" sz="2400" dirty="0">
                <a:solidFill>
                  <a:srgbClr val="002060"/>
                </a:solidFill>
                <a:ea typeface="MS Mincho" panose="02020609040205080304" pitchFamily="49" charset="-128"/>
              </a:rPr>
              <a:t>References for measures are cited in the following order, where available:</a:t>
            </a:r>
          </a:p>
          <a:p>
            <a:pPr marL="918900" lvl="3" indent="-342900">
              <a:spcAft>
                <a:spcPts val="600"/>
              </a:spcAft>
            </a:pPr>
            <a:r>
              <a:rPr lang="en-NZ" dirty="0">
                <a:solidFill>
                  <a:srgbClr val="002060"/>
                </a:solidFill>
                <a:ea typeface="MS Mincho" panose="02020609040205080304" pitchFamily="49" charset="-128"/>
              </a:rPr>
              <a:t>ISPMs (for phytosanitary measures relevant to all pests)</a:t>
            </a:r>
          </a:p>
          <a:p>
            <a:pPr marL="918900" lvl="3" indent="-342900">
              <a:spcAft>
                <a:spcPts val="600"/>
              </a:spcAft>
            </a:pPr>
            <a:r>
              <a:rPr lang="en-NZ" dirty="0">
                <a:solidFill>
                  <a:srgbClr val="002060"/>
                </a:solidFill>
                <a:ea typeface="MS Mincho" panose="02020609040205080304" pitchFamily="49" charset="-128"/>
              </a:rPr>
              <a:t>ISPM </a:t>
            </a:r>
            <a:r>
              <a:rPr lang="en-NZ" dirty="0" smtClean="0">
                <a:solidFill>
                  <a:srgbClr val="002060"/>
                </a:solidFill>
                <a:ea typeface="MS Mincho" panose="02020609040205080304" pitchFamily="49" charset="-128"/>
              </a:rPr>
              <a:t>PTs: Annexes to ISPM 28 </a:t>
            </a:r>
            <a:r>
              <a:rPr lang="en-NZ" dirty="0">
                <a:solidFill>
                  <a:srgbClr val="002060"/>
                </a:solidFill>
                <a:ea typeface="MS Mincho" panose="02020609040205080304" pitchFamily="49" charset="-128"/>
              </a:rPr>
              <a:t>(developed based on pest-specific research data assessed by the IPPC Technical Panel for Phytosanitary Treatments)</a:t>
            </a:r>
          </a:p>
          <a:p>
            <a:pPr marL="918900" lvl="3" indent="-342900">
              <a:spcAft>
                <a:spcPts val="600"/>
              </a:spcAft>
            </a:pPr>
            <a:r>
              <a:rPr lang="en-NZ" dirty="0" smtClean="0">
                <a:solidFill>
                  <a:srgbClr val="002060"/>
                </a:solidFill>
                <a:ea typeface="MS Mincho" panose="02020609040205080304" pitchFamily="49" charset="-128"/>
              </a:rPr>
              <a:t>Regional Standards for </a:t>
            </a:r>
            <a:r>
              <a:rPr lang="en-NZ" dirty="0" err="1" smtClean="0">
                <a:solidFill>
                  <a:srgbClr val="002060"/>
                </a:solidFill>
                <a:ea typeface="MS Mincho" panose="02020609040205080304" pitchFamily="49" charset="-128"/>
              </a:rPr>
              <a:t>Phytosanitary</a:t>
            </a:r>
            <a:r>
              <a:rPr lang="en-NZ" dirty="0" smtClean="0">
                <a:solidFill>
                  <a:srgbClr val="002060"/>
                </a:solidFill>
                <a:ea typeface="MS Mincho" panose="02020609040205080304" pitchFamily="49" charset="-128"/>
              </a:rPr>
              <a:t> Measures (RSPMs): </a:t>
            </a:r>
            <a:r>
              <a:rPr lang="en-NZ" dirty="0">
                <a:solidFill>
                  <a:srgbClr val="002060"/>
                </a:solidFill>
                <a:ea typeface="MS Mincho" panose="02020609040205080304" pitchFamily="49" charset="-128"/>
              </a:rPr>
              <a:t>(based on effective use in trade and research data where available)</a:t>
            </a:r>
          </a:p>
          <a:p>
            <a:pPr marL="918900" lvl="3" indent="-342900">
              <a:spcAft>
                <a:spcPts val="600"/>
              </a:spcAft>
            </a:pPr>
            <a:r>
              <a:rPr lang="en-NZ" dirty="0">
                <a:solidFill>
                  <a:srgbClr val="002060"/>
                </a:solidFill>
                <a:ea typeface="MS Mincho" panose="02020609040205080304" pitchFamily="49" charset="-128"/>
              </a:rPr>
              <a:t>Contracting party regulations (based on effective use in trade)</a:t>
            </a:r>
          </a:p>
          <a:p>
            <a:pPr marL="918900" lvl="3" indent="-342900">
              <a:spcAft>
                <a:spcPts val="600"/>
              </a:spcAft>
            </a:pPr>
            <a:r>
              <a:rPr lang="en-NZ" dirty="0">
                <a:solidFill>
                  <a:srgbClr val="002060"/>
                </a:solidFill>
                <a:ea typeface="MS Mincho" panose="02020609040205080304" pitchFamily="49" charset="-128"/>
              </a:rPr>
              <a:t>Published literature (peer reviewed international journals)</a:t>
            </a:r>
          </a:p>
          <a:p>
            <a:pPr lvl="1" indent="0">
              <a:spcAft>
                <a:spcPts val="600"/>
              </a:spcAft>
              <a:buNone/>
            </a:pPr>
            <a:endParaRPr lang="en-IT" sz="2400" dirty="0">
              <a:solidFill>
                <a:srgbClr val="002060"/>
              </a:solidFill>
              <a:ea typeface="MS Mincho" panose="02020609040205080304" pitchFamily="49" charset="-128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818" y="1371600"/>
            <a:ext cx="11974200" cy="296840"/>
          </a:xfrm>
        </p:spPr>
        <p:txBody>
          <a:bodyPr/>
          <a:lstStyle/>
          <a:p>
            <a:r>
              <a:rPr lang="en-NZ" sz="3200" dirty="0"/>
              <a:t>References</a:t>
            </a:r>
            <a:endParaRPr lang="en-IT" sz="3200" dirty="0"/>
          </a:p>
        </p:txBody>
      </p:sp>
    </p:spTree>
    <p:extLst>
      <p:ext uri="{BB962C8B-B14F-4D97-AF65-F5344CB8AC3E}">
        <p14:creationId xmlns:p14="http://schemas.microsoft.com/office/powerpoint/2010/main" val="1717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err="1"/>
              <a:t>Thank</a:t>
            </a:r>
            <a:r>
              <a:rPr lang="it-IT" dirty="0"/>
              <a:t> </a:t>
            </a:r>
            <a:r>
              <a:rPr lang="it-IT" dirty="0" err="1"/>
              <a:t>you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SharedWithUsers xmlns="a05d7f75-f42e-4288-8809-604fd4d9691f">
      <UserInfo>
        <DisplayName>Deng, Arop (NSPD)</DisplayName>
        <AccountId>14322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ea6feb38-a85a-45e8-92e9-814486bbe37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4AA436F-8131-42A6-B1D5-F0FA1FB06C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1005</TotalTime>
  <Words>695</Words>
  <Application>Microsoft Office PowerPoint</Application>
  <PresentationFormat>Widescreen</PresentationFormat>
  <Paragraphs>54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.AppleSystemUIFont</vt:lpstr>
      <vt:lpstr>Arial</vt:lpstr>
      <vt:lpstr>Arial Unicode MS</vt:lpstr>
      <vt:lpstr>Calibri</vt:lpstr>
      <vt:lpstr>Calibri Light</vt:lpstr>
      <vt:lpstr>Georgia</vt:lpstr>
      <vt:lpstr>MS Mincho</vt:lpstr>
      <vt:lpstr>Wingdings</vt:lpstr>
      <vt:lpstr>COVER</vt:lpstr>
      <vt:lpstr>Custom Design</vt:lpstr>
      <vt:lpstr>Internal screen</vt:lpstr>
      <vt:lpstr>Draft Annex to ISPM 46: International movement of fresh Mangifera indica fruit (2021-011)</vt:lpstr>
      <vt:lpstr>Background</vt:lpstr>
      <vt:lpstr>Scope</vt:lpstr>
      <vt:lpstr>Description of the commodity and its intended use</vt:lpstr>
      <vt:lpstr>Pests associated with fresh Mangifera indica fruit</vt:lpstr>
      <vt:lpstr>Options for phytosanitary measures</vt:lpstr>
      <vt:lpstr>Options for phytosanitary measures – Systems Approaches</vt:lpstr>
      <vt:lpstr>References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Torella, Daniel (NSPD)</cp:lastModifiedBy>
  <cp:revision>132</cp:revision>
  <cp:lastPrinted>2018-12-10T09:55:32Z</cp:lastPrinted>
  <dcterms:created xsi:type="dcterms:W3CDTF">2019-07-18T08:44:31Z</dcterms:created>
  <dcterms:modified xsi:type="dcterms:W3CDTF">2023-06-06T13:24:16Z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