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33"/>
  </p:notesMasterIdLst>
  <p:handoutMasterIdLst>
    <p:handoutMasterId r:id="rId34"/>
  </p:handoutMasterIdLst>
  <p:sldIdLst>
    <p:sldId id="263" r:id="rId7"/>
    <p:sldId id="257" r:id="rId8"/>
    <p:sldId id="354" r:id="rId9"/>
    <p:sldId id="289" r:id="rId10"/>
    <p:sldId id="293" r:id="rId11"/>
    <p:sldId id="292" r:id="rId12"/>
    <p:sldId id="335" r:id="rId13"/>
    <p:sldId id="328" r:id="rId14"/>
    <p:sldId id="333" r:id="rId15"/>
    <p:sldId id="331" r:id="rId16"/>
    <p:sldId id="334" r:id="rId17"/>
    <p:sldId id="337" r:id="rId18"/>
    <p:sldId id="336" r:id="rId19"/>
    <p:sldId id="338" r:id="rId20"/>
    <p:sldId id="339" r:id="rId21"/>
    <p:sldId id="340" r:id="rId22"/>
    <p:sldId id="341" r:id="rId23"/>
    <p:sldId id="342" r:id="rId24"/>
    <p:sldId id="346" r:id="rId25"/>
    <p:sldId id="343" r:id="rId26"/>
    <p:sldId id="348" r:id="rId27"/>
    <p:sldId id="349" r:id="rId28"/>
    <p:sldId id="353" r:id="rId29"/>
    <p:sldId id="350" r:id="rId30"/>
    <p:sldId id="351" r:id="rId31"/>
    <p:sldId id="267" r:id="rId32"/>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B127FE-5554-46C4-A18C-DE32A575966F}" v="6" dt="2025-07-03T14:59:43.4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9" autoAdjust="0"/>
    <p:restoredTop sz="96320" autoAdjust="0"/>
  </p:normalViewPr>
  <p:slideViewPr>
    <p:cSldViewPr>
      <p:cViewPr varScale="1">
        <p:scale>
          <a:sx n="79" d="100"/>
          <a:sy n="79" d="100"/>
        </p:scale>
        <p:origin x="845"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aminova, Rokhila (NSPD)" userId="4e60ec56-1465-4390-b234-3d8e9ed83d69" providerId="ADAL" clId="{57B127FE-5554-46C4-A18C-DE32A575966F}"/>
    <pc:docChg chg="undo custSel addSld delSld modSld">
      <pc:chgData name="Madaminova, Rokhila (NSPD)" userId="4e60ec56-1465-4390-b234-3d8e9ed83d69" providerId="ADAL" clId="{57B127FE-5554-46C4-A18C-DE32A575966F}" dt="2025-07-03T15:07:42.714" v="162" actId="478"/>
      <pc:docMkLst>
        <pc:docMk/>
      </pc:docMkLst>
      <pc:sldChg chg="addSp delSp modSp mod modClrScheme chgLayout">
        <pc:chgData name="Madaminova, Rokhila (NSPD)" userId="4e60ec56-1465-4390-b234-3d8e9ed83d69" providerId="ADAL" clId="{57B127FE-5554-46C4-A18C-DE32A575966F}" dt="2025-07-03T15:06:58.171" v="155" actId="1076"/>
        <pc:sldMkLst>
          <pc:docMk/>
          <pc:sldMk cId="3840202202" sldId="289"/>
        </pc:sldMkLst>
        <pc:spChg chg="add del mod ord">
          <ac:chgData name="Madaminova, Rokhila (NSPD)" userId="4e60ec56-1465-4390-b234-3d8e9ed83d69" providerId="ADAL" clId="{57B127FE-5554-46C4-A18C-DE32A575966F}" dt="2025-07-03T15:06:45.561" v="152" actId="21"/>
          <ac:spMkLst>
            <pc:docMk/>
            <pc:sldMk cId="3840202202" sldId="289"/>
            <ac:spMk id="2" creationId="{B4D1F693-AF45-EDF0-F999-F567F85779C7}"/>
          </ac:spMkLst>
        </pc:spChg>
        <pc:spChg chg="add del mod ord">
          <ac:chgData name="Madaminova, Rokhila (NSPD)" userId="4e60ec56-1465-4390-b234-3d8e9ed83d69" providerId="ADAL" clId="{57B127FE-5554-46C4-A18C-DE32A575966F}" dt="2025-07-03T15:06:51.661" v="154" actId="478"/>
          <ac:spMkLst>
            <pc:docMk/>
            <pc:sldMk cId="3840202202" sldId="289"/>
            <ac:spMk id="6" creationId="{F7C31424-2026-A627-0183-8B5F95BAC538}"/>
          </ac:spMkLst>
        </pc:spChg>
        <pc:spChg chg="mod">
          <ac:chgData name="Madaminova, Rokhila (NSPD)" userId="4e60ec56-1465-4390-b234-3d8e9ed83d69" providerId="ADAL" clId="{57B127FE-5554-46C4-A18C-DE32A575966F}" dt="2025-07-03T15:06:49.002" v="153" actId="1076"/>
          <ac:spMkLst>
            <pc:docMk/>
            <pc:sldMk cId="3840202202" sldId="289"/>
            <ac:spMk id="8" creationId="{B2E889DE-257D-7A09-E42B-248FFA17349F}"/>
          </ac:spMkLst>
        </pc:spChg>
        <pc:picChg chg="mod">
          <ac:chgData name="Madaminova, Rokhila (NSPD)" userId="4e60ec56-1465-4390-b234-3d8e9ed83d69" providerId="ADAL" clId="{57B127FE-5554-46C4-A18C-DE32A575966F}" dt="2025-07-03T15:06:58.171" v="155" actId="1076"/>
          <ac:picMkLst>
            <pc:docMk/>
            <pc:sldMk cId="3840202202" sldId="289"/>
            <ac:picMk id="9" creationId="{DB393A0D-402D-721D-58A1-0A347A766829}"/>
          </ac:picMkLst>
        </pc:picChg>
      </pc:sldChg>
      <pc:sldChg chg="modSp mod">
        <pc:chgData name="Madaminova, Rokhila (NSPD)" userId="4e60ec56-1465-4390-b234-3d8e9ed83d69" providerId="ADAL" clId="{57B127FE-5554-46C4-A18C-DE32A575966F}" dt="2025-07-03T14:59:56.316" v="149" actId="20577"/>
        <pc:sldMkLst>
          <pc:docMk/>
          <pc:sldMk cId="977533150" sldId="292"/>
        </pc:sldMkLst>
        <pc:spChg chg="mod">
          <ac:chgData name="Madaminova, Rokhila (NSPD)" userId="4e60ec56-1465-4390-b234-3d8e9ed83d69" providerId="ADAL" clId="{57B127FE-5554-46C4-A18C-DE32A575966F}" dt="2025-07-03T14:59:56.316" v="149" actId="20577"/>
          <ac:spMkLst>
            <pc:docMk/>
            <pc:sldMk cId="977533150" sldId="292"/>
            <ac:spMk id="7" creationId="{4E44E916-EA3D-104C-1065-8D62E35C7785}"/>
          </ac:spMkLst>
        </pc:spChg>
      </pc:sldChg>
      <pc:sldChg chg="addSp delSp modSp mod modClrScheme chgLayout">
        <pc:chgData name="Madaminova, Rokhila (NSPD)" userId="4e60ec56-1465-4390-b234-3d8e9ed83d69" providerId="ADAL" clId="{57B127FE-5554-46C4-A18C-DE32A575966F}" dt="2025-07-03T15:07:21.699" v="159" actId="1076"/>
        <pc:sldMkLst>
          <pc:docMk/>
          <pc:sldMk cId="2908536503" sldId="293"/>
        </pc:sldMkLst>
        <pc:spChg chg="add del mod ord">
          <ac:chgData name="Madaminova, Rokhila (NSPD)" userId="4e60ec56-1465-4390-b234-3d8e9ed83d69" providerId="ADAL" clId="{57B127FE-5554-46C4-A18C-DE32A575966F}" dt="2025-07-03T15:07:18.660" v="158" actId="478"/>
          <ac:spMkLst>
            <pc:docMk/>
            <pc:sldMk cId="2908536503" sldId="293"/>
            <ac:spMk id="2" creationId="{B177C98A-574E-1B49-EFAD-0B1665C1A4C7}"/>
          </ac:spMkLst>
        </pc:spChg>
        <pc:spChg chg="add mod ord">
          <ac:chgData name="Madaminova, Rokhila (NSPD)" userId="4e60ec56-1465-4390-b234-3d8e9ed83d69" providerId="ADAL" clId="{57B127FE-5554-46C4-A18C-DE32A575966F}" dt="2025-07-03T15:07:08.940" v="156" actId="700"/>
          <ac:spMkLst>
            <pc:docMk/>
            <pc:sldMk cId="2908536503" sldId="293"/>
            <ac:spMk id="4" creationId="{C2B9CA47-384E-B7C9-CF82-BEA541A29723}"/>
          </ac:spMkLst>
        </pc:spChg>
        <pc:spChg chg="mod">
          <ac:chgData name="Madaminova, Rokhila (NSPD)" userId="4e60ec56-1465-4390-b234-3d8e9ed83d69" providerId="ADAL" clId="{57B127FE-5554-46C4-A18C-DE32A575966F}" dt="2025-07-03T15:07:21.699" v="159" actId="1076"/>
          <ac:spMkLst>
            <pc:docMk/>
            <pc:sldMk cId="2908536503" sldId="293"/>
            <ac:spMk id="8" creationId="{43AC0EAB-1CC0-6B23-E286-3CFFAA0C8F65}"/>
          </ac:spMkLst>
        </pc:spChg>
      </pc:sldChg>
      <pc:sldChg chg="addSp delSp modSp mod">
        <pc:chgData name="Madaminova, Rokhila (NSPD)" userId="4e60ec56-1465-4390-b234-3d8e9ed83d69" providerId="ADAL" clId="{57B127FE-5554-46C4-A18C-DE32A575966F}" dt="2025-06-27T11:45:59.294" v="17" actId="14100"/>
        <pc:sldMkLst>
          <pc:docMk/>
          <pc:sldMk cId="3307603070" sldId="331"/>
        </pc:sldMkLst>
        <pc:spChg chg="mod">
          <ac:chgData name="Madaminova, Rokhila (NSPD)" userId="4e60ec56-1465-4390-b234-3d8e9ed83d69" providerId="ADAL" clId="{57B127FE-5554-46C4-A18C-DE32A575966F}" dt="2025-06-27T09:52:00.138" v="4" actId="20577"/>
          <ac:spMkLst>
            <pc:docMk/>
            <pc:sldMk cId="3307603070" sldId="331"/>
            <ac:spMk id="2" creationId="{BCF039A7-805B-DD6B-25F4-EAA338A07F2D}"/>
          </ac:spMkLst>
        </pc:spChg>
        <pc:picChg chg="add mod">
          <ac:chgData name="Madaminova, Rokhila (NSPD)" userId="4e60ec56-1465-4390-b234-3d8e9ed83d69" providerId="ADAL" clId="{57B127FE-5554-46C4-A18C-DE32A575966F}" dt="2025-06-27T11:45:59.294" v="17" actId="14100"/>
          <ac:picMkLst>
            <pc:docMk/>
            <pc:sldMk cId="3307603070" sldId="331"/>
            <ac:picMk id="6" creationId="{1349CE6B-2C8C-0543-FD2C-7A102F80FB74}"/>
          </ac:picMkLst>
        </pc:picChg>
      </pc:sldChg>
      <pc:sldChg chg="addSp delSp modSp add del mod">
        <pc:chgData name="Madaminova, Rokhila (NSPD)" userId="4e60ec56-1465-4390-b234-3d8e9ed83d69" providerId="ADAL" clId="{57B127FE-5554-46C4-A18C-DE32A575966F}" dt="2025-06-27T12:48:33.954" v="51" actId="14100"/>
        <pc:sldMkLst>
          <pc:docMk/>
          <pc:sldMk cId="181578911" sldId="334"/>
        </pc:sldMkLst>
        <pc:picChg chg="add mod modCrop">
          <ac:chgData name="Madaminova, Rokhila (NSPD)" userId="4e60ec56-1465-4390-b234-3d8e9ed83d69" providerId="ADAL" clId="{57B127FE-5554-46C4-A18C-DE32A575966F}" dt="2025-06-27T12:48:33.954" v="51" actId="14100"/>
          <ac:picMkLst>
            <pc:docMk/>
            <pc:sldMk cId="181578911" sldId="334"/>
            <ac:picMk id="9" creationId="{0C574996-B332-7403-7E97-DFC680B9D066}"/>
          </ac:picMkLst>
        </pc:picChg>
      </pc:sldChg>
      <pc:sldChg chg="addSp delSp modSp mod">
        <pc:chgData name="Madaminova, Rokhila (NSPD)" userId="4e60ec56-1465-4390-b234-3d8e9ed83d69" providerId="ADAL" clId="{57B127FE-5554-46C4-A18C-DE32A575966F}" dt="2025-06-30T19:30:59.541" v="60" actId="14100"/>
        <pc:sldMkLst>
          <pc:docMk/>
          <pc:sldMk cId="1629408668" sldId="336"/>
        </pc:sldMkLst>
        <pc:graphicFrameChg chg="add mod">
          <ac:chgData name="Madaminova, Rokhila (NSPD)" userId="4e60ec56-1465-4390-b234-3d8e9ed83d69" providerId="ADAL" clId="{57B127FE-5554-46C4-A18C-DE32A575966F}" dt="2025-06-30T19:30:59.541" v="60" actId="14100"/>
          <ac:graphicFrameMkLst>
            <pc:docMk/>
            <pc:sldMk cId="1629408668" sldId="336"/>
            <ac:graphicFrameMk id="3" creationId="{9B5660B9-5B43-DAE7-AA46-F14CD7C2740D}"/>
          </ac:graphicFrameMkLst>
        </pc:graphicFrameChg>
      </pc:sldChg>
      <pc:sldChg chg="addSp delSp modSp mod">
        <pc:chgData name="Madaminova, Rokhila (NSPD)" userId="4e60ec56-1465-4390-b234-3d8e9ed83d69" providerId="ADAL" clId="{57B127FE-5554-46C4-A18C-DE32A575966F}" dt="2025-06-30T19:52:03.075" v="66" actId="14100"/>
        <pc:sldMkLst>
          <pc:docMk/>
          <pc:sldMk cId="287726777" sldId="338"/>
        </pc:sldMkLst>
        <pc:graphicFrameChg chg="add mod">
          <ac:chgData name="Madaminova, Rokhila (NSPD)" userId="4e60ec56-1465-4390-b234-3d8e9ed83d69" providerId="ADAL" clId="{57B127FE-5554-46C4-A18C-DE32A575966F}" dt="2025-06-30T19:52:03.075" v="66" actId="14100"/>
          <ac:graphicFrameMkLst>
            <pc:docMk/>
            <pc:sldMk cId="287726777" sldId="338"/>
            <ac:graphicFrameMk id="5" creationId="{ECFF0B98-AB3E-43A6-993F-DA0C8BD8CBAA}"/>
          </ac:graphicFrameMkLst>
        </pc:graphicFrameChg>
      </pc:sldChg>
      <pc:sldChg chg="addSp delSp modSp mod">
        <pc:chgData name="Madaminova, Rokhila (NSPD)" userId="4e60ec56-1465-4390-b234-3d8e9ed83d69" providerId="ADAL" clId="{57B127FE-5554-46C4-A18C-DE32A575966F}" dt="2025-06-30T20:04:03.798" v="72" actId="14100"/>
        <pc:sldMkLst>
          <pc:docMk/>
          <pc:sldMk cId="2470607139" sldId="340"/>
        </pc:sldMkLst>
        <pc:graphicFrameChg chg="add mod">
          <ac:chgData name="Madaminova, Rokhila (NSPD)" userId="4e60ec56-1465-4390-b234-3d8e9ed83d69" providerId="ADAL" clId="{57B127FE-5554-46C4-A18C-DE32A575966F}" dt="2025-06-30T20:04:03.798" v="72" actId="14100"/>
          <ac:graphicFrameMkLst>
            <pc:docMk/>
            <pc:sldMk cId="2470607139" sldId="340"/>
            <ac:graphicFrameMk id="6" creationId="{5C087014-F451-3D46-BBA7-607C671F1C09}"/>
          </ac:graphicFrameMkLst>
        </pc:graphicFrameChg>
      </pc:sldChg>
      <pc:sldChg chg="addSp delSp modSp mod">
        <pc:chgData name="Madaminova, Rokhila (NSPD)" userId="4e60ec56-1465-4390-b234-3d8e9ed83d69" providerId="ADAL" clId="{57B127FE-5554-46C4-A18C-DE32A575966F}" dt="2025-07-01T07:34:13.097" v="101" actId="14100"/>
        <pc:sldMkLst>
          <pc:docMk/>
          <pc:sldMk cId="2614859935" sldId="341"/>
        </pc:sldMkLst>
        <pc:spChg chg="mod">
          <ac:chgData name="Madaminova, Rokhila (NSPD)" userId="4e60ec56-1465-4390-b234-3d8e9ed83d69" providerId="ADAL" clId="{57B127FE-5554-46C4-A18C-DE32A575966F}" dt="2025-07-01T07:34:00.649" v="99" actId="1076"/>
          <ac:spMkLst>
            <pc:docMk/>
            <pc:sldMk cId="2614859935" sldId="341"/>
            <ac:spMk id="6" creationId="{7CB3F162-721C-5BC5-9D18-28210692A7B9}"/>
          </ac:spMkLst>
        </pc:spChg>
        <pc:spChg chg="mod">
          <ac:chgData name="Madaminova, Rokhila (NSPD)" userId="4e60ec56-1465-4390-b234-3d8e9ed83d69" providerId="ADAL" clId="{57B127FE-5554-46C4-A18C-DE32A575966F}" dt="2025-07-01T07:34:07.354" v="100" actId="1076"/>
          <ac:spMkLst>
            <pc:docMk/>
            <pc:sldMk cId="2614859935" sldId="341"/>
            <ac:spMk id="7" creationId="{18D186FF-9D96-5491-E2F5-012FED1F29FD}"/>
          </ac:spMkLst>
        </pc:spChg>
        <pc:graphicFrameChg chg="add del mod">
          <ac:chgData name="Madaminova, Rokhila (NSPD)" userId="4e60ec56-1465-4390-b234-3d8e9ed83d69" providerId="ADAL" clId="{57B127FE-5554-46C4-A18C-DE32A575966F}" dt="2025-07-01T07:33:41.113" v="96" actId="14100"/>
          <ac:graphicFrameMkLst>
            <pc:docMk/>
            <pc:sldMk cId="2614859935" sldId="341"/>
            <ac:graphicFrameMk id="9" creationId="{40356437-A1C8-040F-17EF-24151506C6AD}"/>
          </ac:graphicFrameMkLst>
        </pc:graphicFrameChg>
        <pc:graphicFrameChg chg="add mod">
          <ac:chgData name="Madaminova, Rokhila (NSPD)" userId="4e60ec56-1465-4390-b234-3d8e9ed83d69" providerId="ADAL" clId="{57B127FE-5554-46C4-A18C-DE32A575966F}" dt="2025-07-01T07:34:13.097" v="101" actId="14100"/>
          <ac:graphicFrameMkLst>
            <pc:docMk/>
            <pc:sldMk cId="2614859935" sldId="341"/>
            <ac:graphicFrameMk id="11" creationId="{6A779F24-699C-D0BE-E4F6-099A9E689D7F}"/>
          </ac:graphicFrameMkLst>
        </pc:graphicFrameChg>
      </pc:sldChg>
      <pc:sldChg chg="del">
        <pc:chgData name="Madaminova, Rokhila (NSPD)" userId="4e60ec56-1465-4390-b234-3d8e9ed83d69" providerId="ADAL" clId="{57B127FE-5554-46C4-A18C-DE32A575966F}" dt="2025-07-01T14:24:50.613" v="102" actId="2696"/>
        <pc:sldMkLst>
          <pc:docMk/>
          <pc:sldMk cId="378577831" sldId="347"/>
        </pc:sldMkLst>
      </pc:sldChg>
      <pc:sldChg chg="addSp delSp modSp mod modClrScheme chgLayout">
        <pc:chgData name="Madaminova, Rokhila (NSPD)" userId="4e60ec56-1465-4390-b234-3d8e9ed83d69" providerId="ADAL" clId="{57B127FE-5554-46C4-A18C-DE32A575966F}" dt="2025-07-03T15:07:42.714" v="162" actId="478"/>
        <pc:sldMkLst>
          <pc:docMk/>
          <pc:sldMk cId="3513201445" sldId="354"/>
        </pc:sldMkLst>
        <pc:spChg chg="add del mod ord">
          <ac:chgData name="Madaminova, Rokhila (NSPD)" userId="4e60ec56-1465-4390-b234-3d8e9ed83d69" providerId="ADAL" clId="{57B127FE-5554-46C4-A18C-DE32A575966F}" dt="2025-07-03T15:07:42.714" v="162" actId="478"/>
          <ac:spMkLst>
            <pc:docMk/>
            <pc:sldMk cId="3513201445" sldId="354"/>
            <ac:spMk id="2" creationId="{49DD8E1C-2328-B5D1-B730-5B6655F2B479}"/>
          </ac:spMkLst>
        </pc:spChg>
        <pc:spChg chg="add mod ord">
          <ac:chgData name="Madaminova, Rokhila (NSPD)" userId="4e60ec56-1465-4390-b234-3d8e9ed83d69" providerId="ADAL" clId="{57B127FE-5554-46C4-A18C-DE32A575966F}" dt="2025-07-03T15:07:34.026" v="160" actId="700"/>
          <ac:spMkLst>
            <pc:docMk/>
            <pc:sldMk cId="3513201445" sldId="354"/>
            <ac:spMk id="3" creationId="{1C52ADB5-E022-46F2-6AD6-4EC80ACAC23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3" Type="http://schemas.openxmlformats.org/officeDocument/2006/relationships/oleObject" Target="https://unfao-my.sharepoint.com/personal/edna_kallon_fao_org/Documents/Ecommerce%20survey_18_02_25.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oleObject" Target="https://unfao-my.sharepoint.com/personal/edna_kallon_fao_org/Documents/Ecommerce%20survey_18_02_25.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Global awareness</a:t>
            </a:r>
            <a:r>
              <a:rPr lang="en-US" baseline="0"/>
              <a:t> of key IPPC e-commerce resources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'[2_Ecommerce survey workbook_end of contract.xlsx]Analysis (visuals)'!$B$4</c:f>
              <c:strCache>
                <c:ptCount val="1"/>
                <c:pt idx="0">
                  <c:v>Number of respondents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1A0-453D-AEDB-49094C8B320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1A0-453D-AEDB-49094C8B320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1A0-453D-AEDB-49094C8B320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1A0-453D-AEDB-49094C8B320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'[2_Ecommerce survey workbook_end of contract.xlsx]Analysis (visuals)'!$A$5:$A$8</c:f>
              <c:strCache>
                <c:ptCount val="4"/>
                <c:pt idx="0">
                  <c:v>Both CPM R-05 &amp; E-commerce Guide</c:v>
                </c:pt>
                <c:pt idx="1">
                  <c:v>Only CPM R-05</c:v>
                </c:pt>
                <c:pt idx="2">
                  <c:v>Only E-commerce Guide</c:v>
                </c:pt>
                <c:pt idx="3">
                  <c:v>Neither CPM R-05 nor E-commerce Guide</c:v>
                </c:pt>
              </c:strCache>
            </c:strRef>
          </c:cat>
          <c:val>
            <c:numRef>
              <c:f>'[2_Ecommerce survey workbook_end of contract.xlsx]Analysis (visuals)'!$B$5:$B$8</c:f>
              <c:numCache>
                <c:formatCode>General</c:formatCode>
                <c:ptCount val="4"/>
                <c:pt idx="0">
                  <c:v>53</c:v>
                </c:pt>
                <c:pt idx="1">
                  <c:v>5</c:v>
                </c:pt>
                <c:pt idx="2">
                  <c:v>3</c:v>
                </c:pt>
                <c:pt idx="3">
                  <c:v>15</c:v>
                </c:pt>
              </c:numCache>
            </c:numRef>
          </c:val>
          <c:extLst>
            <c:ext xmlns:c16="http://schemas.microsoft.com/office/drawing/2014/chart" uri="{C3380CC4-5D6E-409C-BE32-E72D297353CC}">
              <c16:uniqueId val="{00000008-E1A0-453D-AEDB-49094C8B3207}"/>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Existence</a:t>
            </a:r>
            <a:r>
              <a:rPr lang="en-US" baseline="0"/>
              <a:t> of governance frameworks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'[2_Ecommerce survey workbook_end of contract.xlsx]Analysis (visuals)'!$L$26</c:f>
              <c:strCache>
                <c:ptCount val="1"/>
                <c:pt idx="0">
                  <c:v>Regulatory Framework only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(visuals)'!$K$27:$K$35</c:f>
              <c:strCache>
                <c:ptCount val="7"/>
                <c:pt idx="0">
                  <c:v>Europe</c:v>
                </c:pt>
                <c:pt idx="1">
                  <c:v>Latin America and Caribbean</c:v>
                </c:pt>
                <c:pt idx="2">
                  <c:v>Africa</c:v>
                </c:pt>
                <c:pt idx="3">
                  <c:v>Asia</c:v>
                </c:pt>
                <c:pt idx="4">
                  <c:v>Near East and North Africa</c:v>
                </c:pt>
                <c:pt idx="5">
                  <c:v>South West Pacific</c:v>
                </c:pt>
                <c:pt idx="6">
                  <c:v>North America</c:v>
                </c:pt>
              </c:strCache>
            </c:strRef>
          </c:cat>
          <c:val>
            <c:numRef>
              <c:f>'[2_Ecommerce survey workbook_end of contract.xlsx]Analysis (visuals)'!$L$27:$L$35</c:f>
              <c:numCache>
                <c:formatCode>General</c:formatCode>
                <c:ptCount val="7"/>
                <c:pt idx="0">
                  <c:v>15</c:v>
                </c:pt>
                <c:pt idx="1">
                  <c:v>11</c:v>
                </c:pt>
                <c:pt idx="2">
                  <c:v>1</c:v>
                </c:pt>
                <c:pt idx="3">
                  <c:v>2</c:v>
                </c:pt>
                <c:pt idx="4">
                  <c:v>2</c:v>
                </c:pt>
                <c:pt idx="5">
                  <c:v>1</c:v>
                </c:pt>
                <c:pt idx="6">
                  <c:v>0</c:v>
                </c:pt>
              </c:numCache>
            </c:numRef>
          </c:val>
          <c:extLst>
            <c:ext xmlns:c16="http://schemas.microsoft.com/office/drawing/2014/chart" uri="{C3380CC4-5D6E-409C-BE32-E72D297353CC}">
              <c16:uniqueId val="{00000000-C6CA-4F46-80B9-6745D4790E7D}"/>
            </c:ext>
          </c:extLst>
        </c:ser>
        <c:ser>
          <c:idx val="1"/>
          <c:order val="1"/>
          <c:tx>
            <c:strRef>
              <c:f>'[2_Ecommerce survey workbook_end of contract.xlsx]Analysis (visuals)'!$M$26</c:f>
              <c:strCache>
                <c:ptCount val="1"/>
                <c:pt idx="0">
                  <c:v>Both regualtory and non-regualtory framework</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(visuals)'!$K$27:$K$35</c:f>
              <c:strCache>
                <c:ptCount val="7"/>
                <c:pt idx="0">
                  <c:v>Europe</c:v>
                </c:pt>
                <c:pt idx="1">
                  <c:v>Latin America and Caribbean</c:v>
                </c:pt>
                <c:pt idx="2">
                  <c:v>Africa</c:v>
                </c:pt>
                <c:pt idx="3">
                  <c:v>Asia</c:v>
                </c:pt>
                <c:pt idx="4">
                  <c:v>Near East and North Africa</c:v>
                </c:pt>
                <c:pt idx="5">
                  <c:v>South West Pacific</c:v>
                </c:pt>
                <c:pt idx="6">
                  <c:v>North America</c:v>
                </c:pt>
              </c:strCache>
            </c:strRef>
          </c:cat>
          <c:val>
            <c:numRef>
              <c:f>'[2_Ecommerce survey workbook_end of contract.xlsx]Analysis (visuals)'!$M$27:$M$35</c:f>
              <c:numCache>
                <c:formatCode>General</c:formatCode>
                <c:ptCount val="7"/>
                <c:pt idx="0">
                  <c:v>5</c:v>
                </c:pt>
                <c:pt idx="1">
                  <c:v>4</c:v>
                </c:pt>
                <c:pt idx="2">
                  <c:v>2</c:v>
                </c:pt>
                <c:pt idx="3">
                  <c:v>5</c:v>
                </c:pt>
                <c:pt idx="4">
                  <c:v>3</c:v>
                </c:pt>
                <c:pt idx="5">
                  <c:v>3</c:v>
                </c:pt>
                <c:pt idx="6">
                  <c:v>2</c:v>
                </c:pt>
              </c:numCache>
            </c:numRef>
          </c:val>
          <c:extLst>
            <c:ext xmlns:c16="http://schemas.microsoft.com/office/drawing/2014/chart" uri="{C3380CC4-5D6E-409C-BE32-E72D297353CC}">
              <c16:uniqueId val="{00000001-C6CA-4F46-80B9-6745D4790E7D}"/>
            </c:ext>
          </c:extLst>
        </c:ser>
        <c:ser>
          <c:idx val="2"/>
          <c:order val="2"/>
          <c:tx>
            <c:strRef>
              <c:f>'[2_Ecommerce survey workbook_end of contract.xlsx]Analysis (visuals)'!$N$26</c:f>
              <c:strCache>
                <c:ptCount val="1"/>
                <c:pt idx="0">
                  <c:v>Non-regulatory framework only</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(visuals)'!$K$27:$K$35</c:f>
              <c:strCache>
                <c:ptCount val="7"/>
                <c:pt idx="0">
                  <c:v>Europe</c:v>
                </c:pt>
                <c:pt idx="1">
                  <c:v>Latin America and Caribbean</c:v>
                </c:pt>
                <c:pt idx="2">
                  <c:v>Africa</c:v>
                </c:pt>
                <c:pt idx="3">
                  <c:v>Asia</c:v>
                </c:pt>
                <c:pt idx="4">
                  <c:v>Near East and North Africa</c:v>
                </c:pt>
                <c:pt idx="5">
                  <c:v>South West Pacific</c:v>
                </c:pt>
                <c:pt idx="6">
                  <c:v>North America</c:v>
                </c:pt>
              </c:strCache>
            </c:strRef>
          </c:cat>
          <c:val>
            <c:numRef>
              <c:f>'[2_Ecommerce survey workbook_end of contract.xlsx]Analysis (visuals)'!$N$27:$N$35</c:f>
              <c:numCache>
                <c:formatCode>General</c:formatCode>
                <c:ptCount val="7"/>
                <c:pt idx="0">
                  <c:v>0</c:v>
                </c:pt>
                <c:pt idx="1">
                  <c:v>0</c:v>
                </c:pt>
                <c:pt idx="2">
                  <c:v>0</c:v>
                </c:pt>
                <c:pt idx="3">
                  <c:v>0</c:v>
                </c:pt>
                <c:pt idx="4">
                  <c:v>1</c:v>
                </c:pt>
                <c:pt idx="5">
                  <c:v>0</c:v>
                </c:pt>
                <c:pt idx="6">
                  <c:v>0</c:v>
                </c:pt>
              </c:numCache>
            </c:numRef>
          </c:val>
          <c:extLst>
            <c:ext xmlns:c16="http://schemas.microsoft.com/office/drawing/2014/chart" uri="{C3380CC4-5D6E-409C-BE32-E72D297353CC}">
              <c16:uniqueId val="{00000002-C6CA-4F46-80B9-6745D4790E7D}"/>
            </c:ext>
          </c:extLst>
        </c:ser>
        <c:ser>
          <c:idx val="3"/>
          <c:order val="3"/>
          <c:tx>
            <c:strRef>
              <c:f>'[2_Ecommerce survey workbook_end of contract.xlsx]Analysis (visuals)'!$O$26</c:f>
              <c:strCache>
                <c:ptCount val="1"/>
                <c:pt idx="0">
                  <c:v>No framework</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(visuals)'!$K$27:$K$35</c:f>
              <c:strCache>
                <c:ptCount val="7"/>
                <c:pt idx="0">
                  <c:v>Europe</c:v>
                </c:pt>
                <c:pt idx="1">
                  <c:v>Latin America and Caribbean</c:v>
                </c:pt>
                <c:pt idx="2">
                  <c:v>Africa</c:v>
                </c:pt>
                <c:pt idx="3">
                  <c:v>Asia</c:v>
                </c:pt>
                <c:pt idx="4">
                  <c:v>Near East and North Africa</c:v>
                </c:pt>
                <c:pt idx="5">
                  <c:v>South West Pacific</c:v>
                </c:pt>
                <c:pt idx="6">
                  <c:v>North America</c:v>
                </c:pt>
              </c:strCache>
            </c:strRef>
          </c:cat>
          <c:val>
            <c:numRef>
              <c:f>'[2_Ecommerce survey workbook_end of contract.xlsx]Analysis (visuals)'!$O$27:$O$35</c:f>
              <c:numCache>
                <c:formatCode>General</c:formatCode>
                <c:ptCount val="7"/>
                <c:pt idx="0">
                  <c:v>3</c:v>
                </c:pt>
                <c:pt idx="1">
                  <c:v>5</c:v>
                </c:pt>
                <c:pt idx="2">
                  <c:v>8</c:v>
                </c:pt>
                <c:pt idx="3">
                  <c:v>2</c:v>
                </c:pt>
                <c:pt idx="4">
                  <c:v>1</c:v>
                </c:pt>
                <c:pt idx="5">
                  <c:v>0</c:v>
                </c:pt>
                <c:pt idx="6">
                  <c:v>0</c:v>
                </c:pt>
              </c:numCache>
            </c:numRef>
          </c:val>
          <c:extLst>
            <c:ext xmlns:c16="http://schemas.microsoft.com/office/drawing/2014/chart" uri="{C3380CC4-5D6E-409C-BE32-E72D297353CC}">
              <c16:uniqueId val="{00000003-C6CA-4F46-80B9-6745D4790E7D}"/>
            </c:ext>
          </c:extLst>
        </c:ser>
        <c:dLbls>
          <c:dLblPos val="ctr"/>
          <c:showLegendKey val="0"/>
          <c:showVal val="1"/>
          <c:showCatName val="0"/>
          <c:showSerName val="0"/>
          <c:showPercent val="0"/>
          <c:showBubbleSize val="0"/>
        </c:dLbls>
        <c:gapWidth val="150"/>
        <c:overlap val="100"/>
        <c:axId val="105059472"/>
        <c:axId val="104959424"/>
      </c:barChart>
      <c:catAx>
        <c:axId val="105059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4959424"/>
        <c:crosses val="autoZero"/>
        <c:auto val="1"/>
        <c:lblAlgn val="ctr"/>
        <c:lblOffset val="100"/>
        <c:noMultiLvlLbl val="0"/>
      </c:catAx>
      <c:valAx>
        <c:axId val="1049594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responses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5059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ysClr val="windowText" lastClr="000000">
                    <a:lumMod val="65000"/>
                    <a:lumOff val="35000"/>
                  </a:sysClr>
                </a:solidFill>
              </a:rPr>
              <a:t>Accessiblity of lists or databaes of prohibited and regulated articles within each region</a:t>
            </a:r>
          </a:p>
        </c:rich>
      </c:tx>
      <c:layout>
        <c:manualLayout>
          <c:xMode val="edge"/>
          <c:yMode val="edge"/>
          <c:x val="0.14216174658839917"/>
          <c:y val="2.493765586034912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'[2_Ecommerce survey workbook_end of contract.xlsx]Analysis (visuals)'!$V$21</c:f>
              <c:strCache>
                <c:ptCount val="1"/>
                <c:pt idx="0">
                  <c:v>Existence of list of prohibited and regulated articles</c:v>
                </c:pt>
              </c:strCache>
            </c:strRef>
          </c:tx>
          <c:spPr>
            <a:solidFill>
              <a:schemeClr val="accent1"/>
            </a:solidFill>
            <a:ln>
              <a:noFill/>
            </a:ln>
            <a:effectLst/>
          </c:spPr>
          <c:invertIfNegative val="0"/>
          <c:cat>
            <c:strRef>
              <c:f>'[2_Ecommerce survey workbook_end of contract.xlsx]Analysis (visuals)'!$U$22:$U$28</c:f>
              <c:strCache>
                <c:ptCount val="7"/>
                <c:pt idx="0">
                  <c:v>North America</c:v>
                </c:pt>
                <c:pt idx="1">
                  <c:v>Europe</c:v>
                </c:pt>
                <c:pt idx="2">
                  <c:v>Asia</c:v>
                </c:pt>
                <c:pt idx="3">
                  <c:v>South West Pacific</c:v>
                </c:pt>
                <c:pt idx="4">
                  <c:v>Latin America and Caribbean</c:v>
                </c:pt>
                <c:pt idx="5">
                  <c:v>Near East and North Africa</c:v>
                </c:pt>
                <c:pt idx="6">
                  <c:v>Africa</c:v>
                </c:pt>
              </c:strCache>
            </c:strRef>
          </c:cat>
          <c:val>
            <c:numRef>
              <c:f>'[2_Ecommerce survey workbook_end of contract.xlsx]Analysis (visuals)'!$V$22:$V$28</c:f>
              <c:numCache>
                <c:formatCode>0%</c:formatCode>
                <c:ptCount val="7"/>
                <c:pt idx="0">
                  <c:v>1</c:v>
                </c:pt>
                <c:pt idx="1">
                  <c:v>0.78260869565217395</c:v>
                </c:pt>
                <c:pt idx="2">
                  <c:v>0.77777777777777779</c:v>
                </c:pt>
                <c:pt idx="3">
                  <c:v>0.75</c:v>
                </c:pt>
                <c:pt idx="4">
                  <c:v>0.6</c:v>
                </c:pt>
                <c:pt idx="5">
                  <c:v>0.5714285714285714</c:v>
                </c:pt>
                <c:pt idx="6">
                  <c:v>0.18181818181818182</c:v>
                </c:pt>
              </c:numCache>
            </c:numRef>
          </c:val>
          <c:extLst>
            <c:ext xmlns:c16="http://schemas.microsoft.com/office/drawing/2014/chart" uri="{C3380CC4-5D6E-409C-BE32-E72D297353CC}">
              <c16:uniqueId val="{00000000-552B-4F8F-9F90-F83D0B9EBB74}"/>
            </c:ext>
          </c:extLst>
        </c:ser>
        <c:ser>
          <c:idx val="1"/>
          <c:order val="1"/>
          <c:tx>
            <c:strRef>
              <c:f>'[2_Ecommerce survey workbook_end of contract.xlsx]Analysis (visuals)'!$W$21</c:f>
              <c:strCache>
                <c:ptCount val="1"/>
                <c:pt idx="0">
                  <c:v>List has information on phyotsanitary measures</c:v>
                </c:pt>
              </c:strCache>
            </c:strRef>
          </c:tx>
          <c:spPr>
            <a:solidFill>
              <a:schemeClr val="accent2"/>
            </a:solidFill>
            <a:ln>
              <a:noFill/>
            </a:ln>
            <a:effectLst/>
          </c:spPr>
          <c:invertIfNegative val="0"/>
          <c:cat>
            <c:strRef>
              <c:f>'[2_Ecommerce survey workbook_end of contract.xlsx]Analysis (visuals)'!$U$22:$U$28</c:f>
              <c:strCache>
                <c:ptCount val="7"/>
                <c:pt idx="0">
                  <c:v>North America</c:v>
                </c:pt>
                <c:pt idx="1">
                  <c:v>Europe</c:v>
                </c:pt>
                <c:pt idx="2">
                  <c:v>Asia</c:v>
                </c:pt>
                <c:pt idx="3">
                  <c:v>South West Pacific</c:v>
                </c:pt>
                <c:pt idx="4">
                  <c:v>Latin America and Caribbean</c:v>
                </c:pt>
                <c:pt idx="5">
                  <c:v>Near East and North Africa</c:v>
                </c:pt>
                <c:pt idx="6">
                  <c:v>Africa</c:v>
                </c:pt>
              </c:strCache>
            </c:strRef>
          </c:cat>
          <c:val>
            <c:numRef>
              <c:f>'[2_Ecommerce survey workbook_end of contract.xlsx]Analysis (visuals)'!$W$22:$W$28</c:f>
              <c:numCache>
                <c:formatCode>0%</c:formatCode>
                <c:ptCount val="7"/>
                <c:pt idx="0">
                  <c:v>1</c:v>
                </c:pt>
                <c:pt idx="1">
                  <c:v>0.73913043478260865</c:v>
                </c:pt>
                <c:pt idx="2">
                  <c:v>0.66666666666666663</c:v>
                </c:pt>
                <c:pt idx="3">
                  <c:v>0.75</c:v>
                </c:pt>
                <c:pt idx="4">
                  <c:v>0.25</c:v>
                </c:pt>
                <c:pt idx="5">
                  <c:v>0.2857142857142857</c:v>
                </c:pt>
                <c:pt idx="6">
                  <c:v>0.18181818181818182</c:v>
                </c:pt>
              </c:numCache>
            </c:numRef>
          </c:val>
          <c:extLst>
            <c:ext xmlns:c16="http://schemas.microsoft.com/office/drawing/2014/chart" uri="{C3380CC4-5D6E-409C-BE32-E72D297353CC}">
              <c16:uniqueId val="{00000001-552B-4F8F-9F90-F83D0B9EBB74}"/>
            </c:ext>
          </c:extLst>
        </c:ser>
        <c:ser>
          <c:idx val="2"/>
          <c:order val="2"/>
          <c:tx>
            <c:strRef>
              <c:f>'[2_Ecommerce survey workbook_end of contract.xlsx]Analysis (visuals)'!$X$21</c:f>
              <c:strCache>
                <c:ptCount val="1"/>
                <c:pt idx="0">
                  <c:v>List is online </c:v>
                </c:pt>
              </c:strCache>
            </c:strRef>
          </c:tx>
          <c:spPr>
            <a:solidFill>
              <a:schemeClr val="accent3"/>
            </a:solidFill>
            <a:ln>
              <a:noFill/>
            </a:ln>
            <a:effectLst/>
          </c:spPr>
          <c:invertIfNegative val="0"/>
          <c:cat>
            <c:strRef>
              <c:f>'[2_Ecommerce survey workbook_end of contract.xlsx]Analysis (visuals)'!$U$22:$U$28</c:f>
              <c:strCache>
                <c:ptCount val="7"/>
                <c:pt idx="0">
                  <c:v>North America</c:v>
                </c:pt>
                <c:pt idx="1">
                  <c:v>Europe</c:v>
                </c:pt>
                <c:pt idx="2">
                  <c:v>Asia</c:v>
                </c:pt>
                <c:pt idx="3">
                  <c:v>South West Pacific</c:v>
                </c:pt>
                <c:pt idx="4">
                  <c:v>Latin America and Caribbean</c:v>
                </c:pt>
                <c:pt idx="5">
                  <c:v>Near East and North Africa</c:v>
                </c:pt>
                <c:pt idx="6">
                  <c:v>Africa</c:v>
                </c:pt>
              </c:strCache>
            </c:strRef>
          </c:cat>
          <c:val>
            <c:numRef>
              <c:f>'[2_Ecommerce survey workbook_end of contract.xlsx]Analysis (visuals)'!$X$22:$X$28</c:f>
              <c:numCache>
                <c:formatCode>0%</c:formatCode>
                <c:ptCount val="7"/>
                <c:pt idx="0">
                  <c:v>1</c:v>
                </c:pt>
                <c:pt idx="1">
                  <c:v>0.69565217391304346</c:v>
                </c:pt>
                <c:pt idx="2">
                  <c:v>0.77777777777777779</c:v>
                </c:pt>
                <c:pt idx="3">
                  <c:v>0.75</c:v>
                </c:pt>
                <c:pt idx="4">
                  <c:v>0.4</c:v>
                </c:pt>
                <c:pt idx="5">
                  <c:v>0.2857142857142857</c:v>
                </c:pt>
                <c:pt idx="6">
                  <c:v>0.18181818181818182</c:v>
                </c:pt>
              </c:numCache>
            </c:numRef>
          </c:val>
          <c:extLst>
            <c:ext xmlns:c16="http://schemas.microsoft.com/office/drawing/2014/chart" uri="{C3380CC4-5D6E-409C-BE32-E72D297353CC}">
              <c16:uniqueId val="{00000002-552B-4F8F-9F90-F83D0B9EBB74}"/>
            </c:ext>
          </c:extLst>
        </c:ser>
        <c:dLbls>
          <c:showLegendKey val="0"/>
          <c:showVal val="0"/>
          <c:showCatName val="0"/>
          <c:showSerName val="0"/>
          <c:showPercent val="0"/>
          <c:showBubbleSize val="0"/>
        </c:dLbls>
        <c:gapWidth val="182"/>
        <c:axId val="279026879"/>
        <c:axId val="547571119"/>
      </c:barChart>
      <c:catAx>
        <c:axId val="27902687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7571119"/>
        <c:crosses val="autoZero"/>
        <c:auto val="1"/>
        <c:lblAlgn val="ctr"/>
        <c:lblOffset val="100"/>
        <c:noMultiLvlLbl val="0"/>
      </c:catAx>
      <c:valAx>
        <c:axId val="547571119"/>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790268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ysClr val="windowText" lastClr="000000">
                    <a:lumMod val="65000"/>
                    <a:lumOff val="35000"/>
                  </a:sysClr>
                </a:solidFill>
              </a:rPr>
              <a:t>Percentage of survey respondents in each region with advanced information sharing systems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'[2_Ecommerce survey workbook_end of contract.xlsx]Analysis (visuals)'!$AH$18</c:f>
              <c:strCache>
                <c:ptCount val="1"/>
                <c:pt idx="0">
                  <c:v>Regional % of survery respondent with advanced information sharing systems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(visuals)'!$AG$19:$AG$25</c:f>
              <c:strCache>
                <c:ptCount val="7"/>
                <c:pt idx="0">
                  <c:v>South West Pacific</c:v>
                </c:pt>
                <c:pt idx="1">
                  <c:v>Africa</c:v>
                </c:pt>
                <c:pt idx="2">
                  <c:v>Europe</c:v>
                </c:pt>
                <c:pt idx="3">
                  <c:v>Latin America and Caribbean</c:v>
                </c:pt>
                <c:pt idx="4">
                  <c:v>Near East and North Africa</c:v>
                </c:pt>
                <c:pt idx="5">
                  <c:v>North America</c:v>
                </c:pt>
                <c:pt idx="6">
                  <c:v>Asia</c:v>
                </c:pt>
              </c:strCache>
            </c:strRef>
          </c:cat>
          <c:val>
            <c:numRef>
              <c:f>'[2_Ecommerce survey workbook_end of contract.xlsx]Analysis (visuals)'!$AH$19:$AH$25</c:f>
              <c:numCache>
                <c:formatCode>0%</c:formatCode>
                <c:ptCount val="7"/>
                <c:pt idx="0">
                  <c:v>1</c:v>
                </c:pt>
                <c:pt idx="1">
                  <c:v>0.72727272727272729</c:v>
                </c:pt>
                <c:pt idx="2">
                  <c:v>0.69565217391304346</c:v>
                </c:pt>
                <c:pt idx="3">
                  <c:v>0.6</c:v>
                </c:pt>
                <c:pt idx="4">
                  <c:v>0.5714285714285714</c:v>
                </c:pt>
                <c:pt idx="5">
                  <c:v>0.5</c:v>
                </c:pt>
                <c:pt idx="6">
                  <c:v>0.44444444444444442</c:v>
                </c:pt>
              </c:numCache>
            </c:numRef>
          </c:val>
          <c:extLst>
            <c:ext xmlns:c16="http://schemas.microsoft.com/office/drawing/2014/chart" uri="{C3380CC4-5D6E-409C-BE32-E72D297353CC}">
              <c16:uniqueId val="{00000000-9007-4051-9526-4F655035E81C}"/>
            </c:ext>
          </c:extLst>
        </c:ser>
        <c:dLbls>
          <c:showLegendKey val="0"/>
          <c:showVal val="0"/>
          <c:showCatName val="0"/>
          <c:showSerName val="0"/>
          <c:showPercent val="0"/>
          <c:showBubbleSize val="0"/>
        </c:dLbls>
        <c:gapWidth val="219"/>
        <c:overlap val="-27"/>
        <c:axId val="2009514383"/>
        <c:axId val="105584400"/>
      </c:barChart>
      <c:catAx>
        <c:axId val="20095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5584400"/>
        <c:crosses val="autoZero"/>
        <c:auto val="1"/>
        <c:lblAlgn val="ctr"/>
        <c:lblOffset val="100"/>
        <c:noMultiLvlLbl val="0"/>
      </c:catAx>
      <c:valAx>
        <c:axId val="10558440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095143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'[2_Ecommerce survey workbook_end of contract.xlsx]Analysis (visuals)'!$AH$55</c:f>
              <c:strCache>
                <c:ptCount val="1"/>
                <c:pt idx="0">
                  <c:v>Average effectiveness advance information sharing systems for regions with them (maximum is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'[2_Ecommerce survey workbook_end of contract.xlsx]Analysis (visuals)'!$AG$56:$AG$62</c:f>
              <c:strCache>
                <c:ptCount val="7"/>
                <c:pt idx="0">
                  <c:v>Asia</c:v>
                </c:pt>
                <c:pt idx="1">
                  <c:v>South West Pacific</c:v>
                </c:pt>
                <c:pt idx="2">
                  <c:v>North America</c:v>
                </c:pt>
                <c:pt idx="3">
                  <c:v>Europe</c:v>
                </c:pt>
                <c:pt idx="4">
                  <c:v>Latin America and Caribbean</c:v>
                </c:pt>
                <c:pt idx="5">
                  <c:v>Near East and North Africa</c:v>
                </c:pt>
                <c:pt idx="6">
                  <c:v>Africa</c:v>
                </c:pt>
              </c:strCache>
            </c:strRef>
          </c:cat>
          <c:val>
            <c:numRef>
              <c:f>'[2_Ecommerce survey workbook_end of contract.xlsx]Analysis (visuals)'!$AH$56:$AH$62</c:f>
              <c:numCache>
                <c:formatCode>0.00</c:formatCode>
                <c:ptCount val="7"/>
                <c:pt idx="0">
                  <c:v>0.83333333333333337</c:v>
                </c:pt>
                <c:pt idx="1">
                  <c:v>0.75</c:v>
                </c:pt>
                <c:pt idx="2">
                  <c:v>0.75</c:v>
                </c:pt>
                <c:pt idx="3">
                  <c:v>0.625</c:v>
                </c:pt>
                <c:pt idx="4">
                  <c:v>0.59375</c:v>
                </c:pt>
                <c:pt idx="5">
                  <c:v>0.5</c:v>
                </c:pt>
                <c:pt idx="6">
                  <c:v>0.45</c:v>
                </c:pt>
              </c:numCache>
            </c:numRef>
          </c:val>
          <c:extLst>
            <c:ext xmlns:c16="http://schemas.microsoft.com/office/drawing/2014/chart" uri="{C3380CC4-5D6E-409C-BE32-E72D297353CC}">
              <c16:uniqueId val="{00000000-64A3-44FC-A04A-3AF5150BC43D}"/>
            </c:ext>
          </c:extLst>
        </c:ser>
        <c:dLbls>
          <c:showLegendKey val="0"/>
          <c:showVal val="0"/>
          <c:showCatName val="0"/>
          <c:showSerName val="0"/>
          <c:showPercent val="0"/>
          <c:showBubbleSize val="0"/>
        </c:dLbls>
        <c:gapWidth val="219"/>
        <c:overlap val="-27"/>
        <c:axId val="910149056"/>
        <c:axId val="910158304"/>
      </c:barChart>
      <c:catAx>
        <c:axId val="91014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0158304"/>
        <c:crosses val="autoZero"/>
        <c:auto val="1"/>
        <c:lblAlgn val="ctr"/>
        <c:lblOffset val="100"/>
        <c:noMultiLvlLbl val="0"/>
      </c:catAx>
      <c:valAx>
        <c:axId val="91015830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01490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atin typeface="Times New Roman" panose="02020603050405020304" pitchFamily="18" charset="0"/>
                <a:cs typeface="Times New Roman" panose="02020603050405020304" pitchFamily="18" charset="0"/>
              </a:rPr>
              <a:t>Existence of capacity building resources (maximum score =1)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810191042138156E-2"/>
          <c:y val="0.1173358606589579"/>
          <c:w val="0.90785421591407389"/>
          <c:h val="0.72072130653631217"/>
        </c:manualLayout>
      </c:layout>
      <c:scatterChart>
        <c:scatterStyle val="lineMarker"/>
        <c:varyColors val="0"/>
        <c:ser>
          <c:idx val="0"/>
          <c:order val="0"/>
          <c:tx>
            <c:strRef>
              <c:f>'Analysis (visuals)'!$AY$75</c:f>
              <c:strCache>
                <c:ptCount val="1"/>
                <c:pt idx="0">
                  <c:v>Education materials</c:v>
                </c:pt>
              </c:strCache>
            </c:strRef>
          </c:tx>
          <c:spPr>
            <a:ln w="28575" cap="rnd">
              <a:noFill/>
              <a:round/>
            </a:ln>
            <a:effectLst/>
          </c:spPr>
          <c:marker>
            <c:symbol val="circle"/>
            <c:size val="5"/>
            <c:spPr>
              <a:solidFill>
                <a:srgbClr val="A81E3B"/>
              </a:solidFill>
              <a:ln w="9525">
                <a:solidFill>
                  <a:schemeClr val="accent1"/>
                </a:solidFill>
              </a:ln>
              <a:effectLst/>
            </c:spPr>
          </c:marker>
          <c:dLbls>
            <c:dLbl>
              <c:idx val="5"/>
              <c:layout>
                <c:manualLayout>
                  <c:x val="0"/>
                  <c:y val="-4.39158279963404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F5-4EEE-BF01-4394D815436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'Analysis (visuals)'!$AW$76:$AW$82</c:f>
              <c:strCache>
                <c:ptCount val="7"/>
                <c:pt idx="0">
                  <c:v>North America</c:v>
                </c:pt>
                <c:pt idx="1">
                  <c:v>Europe</c:v>
                </c:pt>
                <c:pt idx="2">
                  <c:v>Asia</c:v>
                </c:pt>
                <c:pt idx="3">
                  <c:v>Near East and North Africa</c:v>
                </c:pt>
                <c:pt idx="4">
                  <c:v>South West Pacific</c:v>
                </c:pt>
                <c:pt idx="5">
                  <c:v>Latin America and Caribbean</c:v>
                </c:pt>
                <c:pt idx="6">
                  <c:v>Africa</c:v>
                </c:pt>
              </c:strCache>
            </c:strRef>
          </c:xVal>
          <c:yVal>
            <c:numRef>
              <c:f>'Analysis (visuals)'!$AY$76:$AY$82</c:f>
              <c:numCache>
                <c:formatCode>0.00</c:formatCode>
                <c:ptCount val="7"/>
                <c:pt idx="0">
                  <c:v>0.75</c:v>
                </c:pt>
                <c:pt idx="1">
                  <c:v>0.63043478260869568</c:v>
                </c:pt>
                <c:pt idx="2">
                  <c:v>0.61111111111111116</c:v>
                </c:pt>
                <c:pt idx="3">
                  <c:v>0.4642857142857143</c:v>
                </c:pt>
                <c:pt idx="4">
                  <c:v>0.4375</c:v>
                </c:pt>
                <c:pt idx="5">
                  <c:v>0.23749999999999999</c:v>
                </c:pt>
                <c:pt idx="6">
                  <c:v>0.20454545454545456</c:v>
                </c:pt>
              </c:numCache>
            </c:numRef>
          </c:yVal>
          <c:smooth val="0"/>
          <c:extLst>
            <c:ext xmlns:c16="http://schemas.microsoft.com/office/drawing/2014/chart" uri="{C3380CC4-5D6E-409C-BE32-E72D297353CC}">
              <c16:uniqueId val="{00000001-95F5-4EEE-BF01-4394D8154369}"/>
            </c:ext>
          </c:extLst>
        </c:ser>
        <c:ser>
          <c:idx val="1"/>
          <c:order val="1"/>
          <c:tx>
            <c:strRef>
              <c:f>'Analysis (visuals)'!$BA$75</c:f>
              <c:strCache>
                <c:ptCount val="1"/>
                <c:pt idx="0">
                  <c:v>Training workshops or sessions</c:v>
                </c:pt>
              </c:strCache>
            </c:strRef>
          </c:tx>
          <c:spPr>
            <a:ln w="28575" cap="rnd">
              <a:noFill/>
              <a:round/>
            </a:ln>
            <a:effectLst/>
          </c:spPr>
          <c:marker>
            <c:symbol val="circle"/>
            <c:size val="5"/>
            <c:spPr>
              <a:solidFill>
                <a:schemeClr val="accent6"/>
              </a:solidFill>
              <a:ln w="9525">
                <a:solidFill>
                  <a:schemeClr val="accent2"/>
                </a:solidFill>
              </a:ln>
              <a:effectLst/>
            </c:spPr>
          </c:marker>
          <c:dLbls>
            <c:dLbl>
              <c:idx val="5"/>
              <c:layout>
                <c:manualLayout>
                  <c:x val="0"/>
                  <c:y val="3.65965233302836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F5-4EEE-BF01-4394D815436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'Analysis (visuals)'!$AW$76:$AW$82</c:f>
              <c:strCache>
                <c:ptCount val="7"/>
                <c:pt idx="0">
                  <c:v>North America</c:v>
                </c:pt>
                <c:pt idx="1">
                  <c:v>Europe</c:v>
                </c:pt>
                <c:pt idx="2">
                  <c:v>Asia</c:v>
                </c:pt>
                <c:pt idx="3">
                  <c:v>Near East and North Africa</c:v>
                </c:pt>
                <c:pt idx="4">
                  <c:v>South West Pacific</c:v>
                </c:pt>
                <c:pt idx="5">
                  <c:v>Latin America and Caribbean</c:v>
                </c:pt>
                <c:pt idx="6">
                  <c:v>Africa</c:v>
                </c:pt>
              </c:strCache>
            </c:strRef>
          </c:xVal>
          <c:yVal>
            <c:numRef>
              <c:f>'Analysis (visuals)'!$BA$76:$BA$82</c:f>
              <c:numCache>
                <c:formatCode>0.00</c:formatCode>
                <c:ptCount val="7"/>
                <c:pt idx="0">
                  <c:v>0.33333333333333331</c:v>
                </c:pt>
                <c:pt idx="1">
                  <c:v>0.33333333333333337</c:v>
                </c:pt>
                <c:pt idx="2">
                  <c:v>0.5185185185185186</c:v>
                </c:pt>
                <c:pt idx="3">
                  <c:v>0.42857142857142855</c:v>
                </c:pt>
                <c:pt idx="4">
                  <c:v>0.33333333333333331</c:v>
                </c:pt>
                <c:pt idx="5">
                  <c:v>0.23333333333333334</c:v>
                </c:pt>
                <c:pt idx="6">
                  <c:v>0.15151515151515149</c:v>
                </c:pt>
              </c:numCache>
            </c:numRef>
          </c:yVal>
          <c:smooth val="0"/>
          <c:extLst>
            <c:ext xmlns:c16="http://schemas.microsoft.com/office/drawing/2014/chart" uri="{C3380CC4-5D6E-409C-BE32-E72D297353CC}">
              <c16:uniqueId val="{00000003-95F5-4EEE-BF01-4394D8154369}"/>
            </c:ext>
          </c:extLst>
        </c:ser>
        <c:dLbls>
          <c:showLegendKey val="0"/>
          <c:showVal val="0"/>
          <c:showCatName val="0"/>
          <c:showSerName val="0"/>
          <c:showPercent val="0"/>
          <c:showBubbleSize val="0"/>
        </c:dLbls>
        <c:axId val="343981376"/>
        <c:axId val="344066320"/>
      </c:scatterChart>
      <c:valAx>
        <c:axId val="343981376"/>
        <c:scaling>
          <c:orientation val="minMax"/>
        </c:scaling>
        <c:delete val="0"/>
        <c:axPos val="b"/>
        <c:majorGridlines>
          <c:spPr>
            <a:ln w="9525" cap="flat" cmpd="sng" algn="ctr">
              <a:solidFill>
                <a:schemeClr val="tx1">
                  <a:lumMod val="15000"/>
                  <a:lumOff val="85000"/>
                </a:schemeClr>
              </a:solidFill>
              <a:round/>
            </a:ln>
            <a:effectLst/>
          </c:spPr>
        </c:majorGridlines>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4066320"/>
        <c:crosses val="autoZero"/>
        <c:crossBetween val="midCat"/>
      </c:valAx>
      <c:valAx>
        <c:axId val="344066320"/>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43981376"/>
        <c:crosses val="autoZero"/>
        <c:crossBetween val="midCat"/>
      </c:valAx>
      <c:spPr>
        <a:noFill/>
        <a:ln>
          <a:solidFill>
            <a:schemeClr val="accent6"/>
          </a:solidFill>
        </a:ln>
        <a:effectLst/>
      </c:spPr>
    </c:plotArea>
    <c:legend>
      <c:legendPos val="b"/>
      <c:layout>
        <c:manualLayout>
          <c:xMode val="edge"/>
          <c:yMode val="edge"/>
          <c:x val="0.23457219884371874"/>
          <c:y val="0.94017657676511368"/>
          <c:w val="0.53518942851536844"/>
          <c:h val="5.982353269671078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hade val="15000"/>
        </a:schemeClr>
      </a:solid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Prevalance</a:t>
            </a:r>
            <a:r>
              <a:rPr lang="en-US" baseline="0"/>
              <a:t> of</a:t>
            </a:r>
            <a:r>
              <a:rPr lang="en-US"/>
              <a:t> public awareness campaign within the last five years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6946679012050212E-2"/>
          <c:y val="0.21853280292273067"/>
          <c:w val="0.90168199618270373"/>
          <c:h val="0.6562783700042758"/>
        </c:manualLayout>
      </c:layout>
      <c:barChart>
        <c:barDir val="col"/>
        <c:grouping val="clustered"/>
        <c:varyColors val="0"/>
        <c:ser>
          <c:idx val="0"/>
          <c:order val="0"/>
          <c:tx>
            <c:strRef>
              <c:f>'Analysis (visuals)'!$AX$6</c:f>
              <c:strCache>
                <c:ptCount val="1"/>
                <c:pt idx="0">
                  <c:v>Percent with public awareness campaign within the last five years</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'Analysis (visuals)'!$AW$7:$AW$13</c:f>
              <c:strCache>
                <c:ptCount val="7"/>
                <c:pt idx="0">
                  <c:v>Asia</c:v>
                </c:pt>
                <c:pt idx="1">
                  <c:v>North America</c:v>
                </c:pt>
                <c:pt idx="2">
                  <c:v>Europe</c:v>
                </c:pt>
                <c:pt idx="3">
                  <c:v>Latin America and Caribbean</c:v>
                </c:pt>
                <c:pt idx="4">
                  <c:v>Africa</c:v>
                </c:pt>
                <c:pt idx="5">
                  <c:v>Near East and North Africa</c:v>
                </c:pt>
                <c:pt idx="6">
                  <c:v>South West Pacific</c:v>
                </c:pt>
              </c:strCache>
            </c:strRef>
          </c:cat>
          <c:val>
            <c:numRef>
              <c:f>'Analysis (visuals)'!$AX$7:$AX$13</c:f>
              <c:numCache>
                <c:formatCode>0%</c:formatCode>
                <c:ptCount val="7"/>
                <c:pt idx="0">
                  <c:v>0.77777777777777779</c:v>
                </c:pt>
                <c:pt idx="1">
                  <c:v>0.5</c:v>
                </c:pt>
                <c:pt idx="2">
                  <c:v>0.39130434782608697</c:v>
                </c:pt>
                <c:pt idx="3">
                  <c:v>0.25</c:v>
                </c:pt>
                <c:pt idx="4">
                  <c:v>0.18181818181818182</c:v>
                </c:pt>
                <c:pt idx="5">
                  <c:v>0.14285714285714285</c:v>
                </c:pt>
                <c:pt idx="6">
                  <c:v>0</c:v>
                </c:pt>
              </c:numCache>
            </c:numRef>
          </c:val>
          <c:extLst>
            <c:ext xmlns:c16="http://schemas.microsoft.com/office/drawing/2014/chart" uri="{C3380CC4-5D6E-409C-BE32-E72D297353CC}">
              <c16:uniqueId val="{00000000-6DDC-48CD-9509-CC29CAE9C291}"/>
            </c:ext>
          </c:extLst>
        </c:ser>
        <c:dLbls>
          <c:showLegendKey val="0"/>
          <c:showVal val="0"/>
          <c:showCatName val="0"/>
          <c:showSerName val="0"/>
          <c:showPercent val="0"/>
          <c:showBubbleSize val="0"/>
        </c:dLbls>
        <c:gapWidth val="219"/>
        <c:overlap val="-27"/>
        <c:axId val="826917040"/>
        <c:axId val="826918752"/>
      </c:barChart>
      <c:catAx>
        <c:axId val="82691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6918752"/>
        <c:crosses val="autoZero"/>
        <c:auto val="1"/>
        <c:lblAlgn val="ctr"/>
        <c:lblOffset val="100"/>
        <c:noMultiLvlLbl val="0"/>
      </c:catAx>
      <c:valAx>
        <c:axId val="82691875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6917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hade val="1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0.07455</cdr:x>
      <cdr:y>0.85019</cdr:y>
    </cdr:from>
    <cdr:to>
      <cdr:x>0.24138</cdr:x>
      <cdr:y>0.94103</cdr:y>
    </cdr:to>
    <cdr:sp macro="" textlink="">
      <cdr:nvSpPr>
        <cdr:cNvPr id="2" name="TextBox 1">
          <a:extLst xmlns:a="http://schemas.openxmlformats.org/drawingml/2006/main">
            <a:ext uri="{FF2B5EF4-FFF2-40B4-BE49-F238E27FC236}">
              <a16:creationId xmlns:a16="http://schemas.microsoft.com/office/drawing/2014/main" id="{D2038605-E749-6A47-D457-06C72A8568E7}"/>
            </a:ext>
          </a:extLst>
        </cdr:cNvPr>
        <cdr:cNvSpPr txBox="1"/>
      </cdr:nvSpPr>
      <cdr:spPr>
        <a:xfrm xmlns:a="http://schemas.openxmlformats.org/drawingml/2006/main">
          <a:off x="403352" y="2852558"/>
          <a:ext cx="902562" cy="30480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pPr algn="ctr"/>
          <a:r>
            <a:rPr lang="en-US" sz="900" kern="1200" dirty="0">
              <a:solidFill>
                <a:schemeClr val="tx1"/>
              </a:solidFill>
              <a:latin typeface="Times New Roman" panose="02020603050405020304" pitchFamily="18" charset="0"/>
              <a:cs typeface="Times New Roman" panose="02020603050405020304" pitchFamily="18" charset="0"/>
            </a:rPr>
            <a:t>North America</a:t>
          </a:r>
        </a:p>
      </cdr:txBody>
    </cdr:sp>
  </cdr:relSizeAnchor>
  <cdr:relSizeAnchor xmlns:cdr="http://schemas.openxmlformats.org/drawingml/2006/chartDrawing">
    <cdr:from>
      <cdr:x>0.22211</cdr:x>
      <cdr:y>0.85666</cdr:y>
    </cdr:from>
    <cdr:to>
      <cdr:x>0.33961</cdr:x>
      <cdr:y>0.92027</cdr:y>
    </cdr:to>
    <cdr:sp macro="" textlink="">
      <cdr:nvSpPr>
        <cdr:cNvPr id="3" name="TextBox 1">
          <a:extLst xmlns:a="http://schemas.openxmlformats.org/drawingml/2006/main">
            <a:ext uri="{FF2B5EF4-FFF2-40B4-BE49-F238E27FC236}">
              <a16:creationId xmlns:a16="http://schemas.microsoft.com/office/drawing/2014/main" id="{38DE270A-8E0F-6D5A-5F61-2DE4ED362339}"/>
            </a:ext>
          </a:extLst>
        </cdr:cNvPr>
        <cdr:cNvSpPr txBox="1"/>
      </cdr:nvSpPr>
      <cdr:spPr>
        <a:xfrm xmlns:a="http://schemas.openxmlformats.org/drawingml/2006/main">
          <a:off x="1454150" y="3274737"/>
          <a:ext cx="769213" cy="243164"/>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dirty="0">
              <a:latin typeface="Times New Roman" panose="02020603050405020304" pitchFamily="18" charset="0"/>
              <a:cs typeface="Times New Roman" panose="02020603050405020304" pitchFamily="18" charset="0"/>
            </a:rPr>
            <a:t>Europe</a:t>
          </a:r>
        </a:p>
      </cdr:txBody>
    </cdr:sp>
  </cdr:relSizeAnchor>
  <cdr:relSizeAnchor xmlns:cdr="http://schemas.openxmlformats.org/drawingml/2006/chartDrawing">
    <cdr:from>
      <cdr:x>0.34065</cdr:x>
      <cdr:y>0.85324</cdr:y>
    </cdr:from>
    <cdr:to>
      <cdr:x>0.45873</cdr:x>
      <cdr:y>0.90785</cdr:y>
    </cdr:to>
    <cdr:sp macro="" textlink="">
      <cdr:nvSpPr>
        <cdr:cNvPr id="6" name="TextBox 1">
          <a:extLst xmlns:a="http://schemas.openxmlformats.org/drawingml/2006/main">
            <a:ext uri="{FF2B5EF4-FFF2-40B4-BE49-F238E27FC236}">
              <a16:creationId xmlns:a16="http://schemas.microsoft.com/office/drawing/2014/main" id="{1FD6033B-EF98-99B6-98DC-918E2BC3ADDF}"/>
            </a:ext>
          </a:extLst>
        </cdr:cNvPr>
        <cdr:cNvSpPr txBox="1"/>
      </cdr:nvSpPr>
      <cdr:spPr>
        <a:xfrm xmlns:a="http://schemas.openxmlformats.org/drawingml/2006/main">
          <a:off x="2070100" y="3175000"/>
          <a:ext cx="717550" cy="20320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a:latin typeface="Times New Roman" panose="02020603050405020304" pitchFamily="18" charset="0"/>
              <a:cs typeface="Times New Roman" panose="02020603050405020304" pitchFamily="18" charset="0"/>
            </a:rPr>
            <a:t>Asia</a:t>
          </a:r>
        </a:p>
      </cdr:txBody>
    </cdr:sp>
  </cdr:relSizeAnchor>
  <cdr:relSizeAnchor xmlns:cdr="http://schemas.openxmlformats.org/drawingml/2006/chartDrawing">
    <cdr:from>
      <cdr:x>0.45587</cdr:x>
      <cdr:y>0.85382</cdr:y>
    </cdr:from>
    <cdr:to>
      <cdr:x>0.57395</cdr:x>
      <cdr:y>0.90843</cdr:y>
    </cdr:to>
    <cdr:sp macro="" textlink="">
      <cdr:nvSpPr>
        <cdr:cNvPr id="7" name="TextBox 1">
          <a:extLst xmlns:a="http://schemas.openxmlformats.org/drawingml/2006/main">
            <a:ext uri="{FF2B5EF4-FFF2-40B4-BE49-F238E27FC236}">
              <a16:creationId xmlns:a16="http://schemas.microsoft.com/office/drawing/2014/main" id="{FC28AA4D-4A69-7FEA-C3DF-8681AD116733}"/>
            </a:ext>
          </a:extLst>
        </cdr:cNvPr>
        <cdr:cNvSpPr txBox="1"/>
      </cdr:nvSpPr>
      <cdr:spPr>
        <a:xfrm xmlns:a="http://schemas.openxmlformats.org/drawingml/2006/main">
          <a:off x="2984500" y="3263900"/>
          <a:ext cx="773035" cy="208749"/>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a:latin typeface="Times New Roman" panose="02020603050405020304" pitchFamily="18" charset="0"/>
              <a:cs typeface="Times New Roman" panose="02020603050405020304" pitchFamily="18" charset="0"/>
            </a:rPr>
            <a:t>NENA</a:t>
          </a:r>
        </a:p>
      </cdr:txBody>
    </cdr:sp>
  </cdr:relSizeAnchor>
  <cdr:relSizeAnchor xmlns:cdr="http://schemas.openxmlformats.org/drawingml/2006/chartDrawing">
    <cdr:from>
      <cdr:x>0.92047</cdr:x>
      <cdr:y>0.87043</cdr:y>
    </cdr:from>
    <cdr:to>
      <cdr:x>0.99806</cdr:x>
      <cdr:y>0.93023</cdr:y>
    </cdr:to>
    <cdr:sp macro="" textlink="">
      <cdr:nvSpPr>
        <cdr:cNvPr id="8" name="TextBox 1">
          <a:extLst xmlns:a="http://schemas.openxmlformats.org/drawingml/2006/main">
            <a:ext uri="{FF2B5EF4-FFF2-40B4-BE49-F238E27FC236}">
              <a16:creationId xmlns:a16="http://schemas.microsoft.com/office/drawing/2014/main" id="{FC28AA4D-4A69-7FEA-C3DF-8681AD116733}"/>
            </a:ext>
          </a:extLst>
        </cdr:cNvPr>
        <cdr:cNvSpPr txBox="1"/>
      </cdr:nvSpPr>
      <cdr:spPr>
        <a:xfrm xmlns:a="http://schemas.openxmlformats.org/drawingml/2006/main">
          <a:off x="6026150" y="3327400"/>
          <a:ext cx="508000" cy="22860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endParaRPr lang="en-US" sz="900" kern="1200"/>
        </a:p>
      </cdr:txBody>
    </cdr:sp>
  </cdr:relSizeAnchor>
  <cdr:relSizeAnchor xmlns:cdr="http://schemas.openxmlformats.org/drawingml/2006/chartDrawing">
    <cdr:from>
      <cdr:x>0.56838</cdr:x>
      <cdr:y>0.85382</cdr:y>
    </cdr:from>
    <cdr:to>
      <cdr:x>0.68646</cdr:x>
      <cdr:y>0.90843</cdr:y>
    </cdr:to>
    <cdr:sp macro="" textlink="">
      <cdr:nvSpPr>
        <cdr:cNvPr id="9" name="TextBox 1">
          <a:extLst xmlns:a="http://schemas.openxmlformats.org/drawingml/2006/main">
            <a:ext uri="{FF2B5EF4-FFF2-40B4-BE49-F238E27FC236}">
              <a16:creationId xmlns:a16="http://schemas.microsoft.com/office/drawing/2014/main" id="{CAB99C5C-99C6-631F-4631-783DA279D1D6}"/>
            </a:ext>
          </a:extLst>
        </cdr:cNvPr>
        <cdr:cNvSpPr txBox="1"/>
      </cdr:nvSpPr>
      <cdr:spPr>
        <a:xfrm xmlns:a="http://schemas.openxmlformats.org/drawingml/2006/main">
          <a:off x="3721100" y="3263900"/>
          <a:ext cx="773035" cy="208749"/>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a:latin typeface="Times New Roman" panose="02020603050405020304" pitchFamily="18" charset="0"/>
              <a:cs typeface="Times New Roman" panose="02020603050405020304" pitchFamily="18" charset="0"/>
            </a:rPr>
            <a:t>SWP</a:t>
          </a:r>
        </a:p>
      </cdr:txBody>
    </cdr:sp>
  </cdr:relSizeAnchor>
  <cdr:relSizeAnchor xmlns:cdr="http://schemas.openxmlformats.org/drawingml/2006/chartDrawing">
    <cdr:from>
      <cdr:x>0.68865</cdr:x>
      <cdr:y>0.8505</cdr:y>
    </cdr:from>
    <cdr:to>
      <cdr:x>0.80673</cdr:x>
      <cdr:y>0.90511</cdr:y>
    </cdr:to>
    <cdr:sp macro="" textlink="">
      <cdr:nvSpPr>
        <cdr:cNvPr id="10" name="TextBox 1">
          <a:extLst xmlns:a="http://schemas.openxmlformats.org/drawingml/2006/main">
            <a:ext uri="{FF2B5EF4-FFF2-40B4-BE49-F238E27FC236}">
              <a16:creationId xmlns:a16="http://schemas.microsoft.com/office/drawing/2014/main" id="{A7C2F4A4-F8BF-54FA-8ED7-5D1E91C94F6A}"/>
            </a:ext>
          </a:extLst>
        </cdr:cNvPr>
        <cdr:cNvSpPr txBox="1"/>
      </cdr:nvSpPr>
      <cdr:spPr>
        <a:xfrm xmlns:a="http://schemas.openxmlformats.org/drawingml/2006/main">
          <a:off x="4508500" y="3251200"/>
          <a:ext cx="773035" cy="208749"/>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a:latin typeface="Times New Roman" panose="02020603050405020304" pitchFamily="18" charset="0"/>
              <a:cs typeface="Times New Roman" panose="02020603050405020304" pitchFamily="18" charset="0"/>
            </a:rPr>
            <a:t>LAC</a:t>
          </a:r>
        </a:p>
      </cdr:txBody>
    </cdr:sp>
  </cdr:relSizeAnchor>
  <cdr:relSizeAnchor xmlns:cdr="http://schemas.openxmlformats.org/drawingml/2006/chartDrawing">
    <cdr:from>
      <cdr:x>0.79922</cdr:x>
      <cdr:y>0.85382</cdr:y>
    </cdr:from>
    <cdr:to>
      <cdr:x>0.9173</cdr:x>
      <cdr:y>0.90843</cdr:y>
    </cdr:to>
    <cdr:sp macro="" textlink="">
      <cdr:nvSpPr>
        <cdr:cNvPr id="11" name="TextBox 1">
          <a:extLst xmlns:a="http://schemas.openxmlformats.org/drawingml/2006/main">
            <a:ext uri="{FF2B5EF4-FFF2-40B4-BE49-F238E27FC236}">
              <a16:creationId xmlns:a16="http://schemas.microsoft.com/office/drawing/2014/main" id="{A7C2F4A4-F8BF-54FA-8ED7-5D1E91C94F6A}"/>
            </a:ext>
          </a:extLst>
        </cdr:cNvPr>
        <cdr:cNvSpPr txBox="1"/>
      </cdr:nvSpPr>
      <cdr:spPr>
        <a:xfrm xmlns:a="http://schemas.openxmlformats.org/drawingml/2006/main">
          <a:off x="5232400" y="3263900"/>
          <a:ext cx="773035" cy="208749"/>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900" kern="1200">
              <a:latin typeface="Times New Roman" panose="02020603050405020304" pitchFamily="18" charset="0"/>
              <a:cs typeface="Times New Roman" panose="02020603050405020304" pitchFamily="18" charset="0"/>
            </a:rPr>
            <a:t>Africa</a:t>
          </a:r>
        </a:p>
      </cdr:txBody>
    </cdr:sp>
  </cdr:relSizeAnchor>
  <cdr:relSizeAnchor xmlns:cdr="http://schemas.openxmlformats.org/drawingml/2006/chartDrawing">
    <cdr:from>
      <cdr:x>1.52745E-7</cdr:x>
      <cdr:y>0.86711</cdr:y>
    </cdr:from>
    <cdr:to>
      <cdr:x>0.07274</cdr:x>
      <cdr:y>0.96346</cdr:y>
    </cdr:to>
    <cdr:sp macro="" textlink="">
      <cdr:nvSpPr>
        <cdr:cNvPr id="13" name="TextBox 1">
          <a:extLst xmlns:a="http://schemas.openxmlformats.org/drawingml/2006/main">
            <a:ext uri="{FF2B5EF4-FFF2-40B4-BE49-F238E27FC236}">
              <a16:creationId xmlns:a16="http://schemas.microsoft.com/office/drawing/2014/main" id="{A7C2F4A4-F8BF-54FA-8ED7-5D1E91C94F6A}"/>
            </a:ext>
          </a:extLst>
        </cdr:cNvPr>
        <cdr:cNvSpPr txBox="1"/>
      </cdr:nvSpPr>
      <cdr:spPr>
        <a:xfrm xmlns:a="http://schemas.openxmlformats.org/drawingml/2006/main">
          <a:off x="1" y="3314700"/>
          <a:ext cx="476249" cy="36830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endParaRPr lang="en-US" sz="900" kern="12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03/07/2025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03/07/2025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 are most grateful for the great collaboration that we have with the Universal Postal Union. </a:t>
            </a:r>
          </a:p>
          <a:p>
            <a:endParaRPr lang="en-CA" dirty="0"/>
          </a:p>
          <a:p>
            <a:r>
              <a:rPr lang="en-CA" dirty="0"/>
              <a:t>Dawn Wilke contributed to the review of the IPPC E-commerce Guide prior to its publication.</a:t>
            </a:r>
          </a:p>
          <a:p>
            <a:endParaRPr lang="en-CA" dirty="0"/>
          </a:p>
          <a:p>
            <a:r>
              <a:rPr lang="en-CA" dirty="0"/>
              <a:t>More recently, </a:t>
            </a:r>
          </a:p>
          <a:p>
            <a:r>
              <a:rPr lang="en-CA" dirty="0"/>
              <a:t>Susan </a:t>
            </a:r>
            <a:r>
              <a:rPr lang="en-CA" dirty="0" err="1"/>
              <a:t>Patnode</a:t>
            </a:r>
            <a:r>
              <a:rPr lang="en-CA" dirty="0"/>
              <a:t> participated as a panelist in the IPPC e-commerce side session that was held during the 18th meeting of the Commission on Phytosanitary Measures in Rome in April.</a:t>
            </a:r>
          </a:p>
          <a:p>
            <a:r>
              <a:rPr lang="en-CA" dirty="0"/>
              <a:t>A representative from Poste </a:t>
            </a:r>
            <a:r>
              <a:rPr lang="en-CA" dirty="0" err="1"/>
              <a:t>Italiane</a:t>
            </a:r>
            <a:r>
              <a:rPr lang="en-CA" dirty="0"/>
              <a:t>, made a presentation </a:t>
            </a:r>
            <a:r>
              <a:rPr lang="en-US" dirty="0"/>
              <a:t>during the International Day of Plant Health High-level event at FAO HQ in Rome on May 12th. </a:t>
            </a:r>
          </a:p>
          <a:p>
            <a:r>
              <a:rPr lang="en-US" dirty="0"/>
              <a:t>(Ms. Elisabetta </a:t>
            </a:r>
            <a:r>
              <a:rPr lang="en-US" dirty="0" err="1"/>
              <a:t>Pietrarelli</a:t>
            </a:r>
            <a:r>
              <a:rPr lang="en-US" dirty="0"/>
              <a:t>, Poste </a:t>
            </a:r>
            <a:r>
              <a:rPr lang="en-US" dirty="0" err="1"/>
              <a:t>Italiane</a:t>
            </a:r>
            <a:r>
              <a:rPr lang="en-US" dirty="0"/>
              <a:t>, Head of the Department of International Logistics and Quality of Service) </a:t>
            </a:r>
            <a:endParaRPr lang="en-CA"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4114910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Indictor 2:</a:t>
            </a:r>
          </a:p>
          <a:p>
            <a:r>
              <a:rPr lang="en-US" b="1" dirty="0"/>
              <a:t>Regulatory coverage:</a:t>
            </a:r>
            <a:r>
              <a:rPr lang="en-US" dirty="0"/>
              <a:t> Most regions—except Europe—lack national frameworks aligned with CPM R-05, particularly mechanisms to identify domestic e-commerce traders; this highlights the need for both global </a:t>
            </a:r>
            <a:r>
              <a:rPr lang="en-US" dirty="0" err="1"/>
              <a:t>harmonisation</a:t>
            </a:r>
            <a:r>
              <a:rPr lang="en-US" dirty="0"/>
              <a:t> and region-specific support to strengthen NPPO governance systems.</a:t>
            </a:r>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4078105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3:</a:t>
            </a:r>
          </a:p>
          <a:p>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b="1" dirty="0"/>
              <a:t>Information accessibility:</a:t>
            </a:r>
            <a:r>
              <a:rPr lang="en-US" dirty="0"/>
              <a:t> In most regions (except North America), lists of prohibited or regulated plant products are missing, incomplete, or hard to access—limiting traders’ ability to comply and increasing pest risks. This gap undermines ISPM 20 guidance and highlights the need for improved access to regulatory information to support safe e-commerce trade.</a:t>
            </a: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376844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4:</a:t>
            </a:r>
          </a:p>
          <a:p>
            <a:endParaRPr lang="en-GB" dirty="0"/>
          </a:p>
          <a:p>
            <a:r>
              <a:rPr lang="en-US" b="1" dirty="0"/>
              <a:t>Pre-border risk management:</a:t>
            </a:r>
            <a:r>
              <a:rPr lang="en-US" dirty="0"/>
              <a:t> Coordination between NPPOs, customs, and couriers remains uneven across regions. While the South West Pacific leads with 100% of respondents reporting use of advanced systems (e.g. single window, electronic advance data), other regions show partial or inconsistent implementation. Most regions—except Africa—rate these systems as moderately effective (average score ≥ 0.50). In Africa, limited use and integration of such tools point to critical gaps, highlighting the need for targeted support to enhance digital and non-digital collaboration mechanisms.</a:t>
            </a:r>
          </a:p>
        </p:txBody>
      </p:sp>
      <p:sp>
        <p:nvSpPr>
          <p:cNvPr id="4" name="Slide Number Placeholder 3"/>
          <p:cNvSpPr>
            <a:spLocks noGrp="1"/>
          </p:cNvSpPr>
          <p:nvPr>
            <p:ph type="sldNum" sz="quarter" idx="5"/>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626529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5:</a:t>
            </a:r>
          </a:p>
          <a:p>
            <a:endParaRPr lang="en-GB" dirty="0"/>
          </a:p>
          <a:p>
            <a:r>
              <a:rPr lang="en-US" b="1" dirty="0"/>
              <a:t>At-border risk management:</a:t>
            </a:r>
            <a:r>
              <a:rPr lang="en-US" dirty="0"/>
              <a:t> All regions scored poorly in border safeguards, revealing widespread gaps in risk profiling, non-intrusive screening, and NPPO-led inspections at entry points. Even stronger regions like Europe and Asia lack the capacity or mechanisms to effectively prevent pest entry via e-commerce shipments—highlighting a global need to strengthen border-based phytosanitary </a:t>
            </a:r>
            <a:r>
              <a:rPr lang="en-US" dirty="0" err="1"/>
              <a:t>defences</a:t>
            </a:r>
            <a:r>
              <a:rPr lang="en-US" dirty="0"/>
              <a:t>.</a:t>
            </a:r>
          </a:p>
        </p:txBody>
      </p:sp>
      <p:sp>
        <p:nvSpPr>
          <p:cNvPr id="4" name="Slide Number Placeholder 3"/>
          <p:cNvSpPr>
            <a:spLocks noGrp="1"/>
          </p:cNvSpPr>
          <p:nvPr>
            <p:ph type="sldNum" sz="quarter" idx="5"/>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2181986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6:</a:t>
            </a:r>
          </a:p>
          <a:p>
            <a:endParaRPr lang="en-GB" dirty="0"/>
          </a:p>
          <a:p>
            <a:pPr>
              <a:buNone/>
            </a:pPr>
            <a:r>
              <a:rPr lang="en-US" b="1" dirty="0"/>
              <a:t>Capacity-building gaps:</a:t>
            </a:r>
            <a:r>
              <a:rPr lang="en-US" dirty="0"/>
              <a:t> Across all regions, efforts to train and educate key stakeholders (e.g. NPPO staff, customs, traders) remain uneven. North America scores high on materials (0.75) but low on training (0.33), while Europe shows moderate outreach but lacks hands-on training—highlighting the need for more comprehensive, role-specific capacity-building programs.</a:t>
            </a:r>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Indicator 7:</a:t>
            </a:r>
            <a:endParaRPr lang="en-US" b="1" dirty="0"/>
          </a:p>
          <a:p>
            <a:r>
              <a:rPr lang="en-US" b="1" dirty="0"/>
              <a:t>Public awareness campaigns:</a:t>
            </a:r>
            <a:r>
              <a:rPr lang="en-US" dirty="0"/>
              <a:t> Outside Asia (78%) and North America (50%), most regions report little to no phytosanitary awareness campaigns in the past five years. Europe (39%), LAC (25%), Africa (18%), and NENA (14%) show limited engagement, while no data was reported from the South West Pacific—pointing to a widespread need to raise public and stakeholder awareness on e-commerce-related plant health risks.</a:t>
            </a:r>
          </a:p>
          <a:p>
            <a:endParaRPr lang="en-GB"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3633697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8:</a:t>
            </a:r>
          </a:p>
          <a:p>
            <a:pPr>
              <a:buNone/>
            </a:pPr>
            <a:r>
              <a:rPr lang="en-US" b="1" dirty="0"/>
              <a:t>Online reporting platforms:</a:t>
            </a:r>
            <a:r>
              <a:rPr lang="en-US" dirty="0"/>
              <a:t> Only 30% of respondents have publicly available platforms for reporting non-compliant plant products. While North America (100%) and the South West Pacific (50%) lead, most regions lag behind—especially Africa (9%) and NENA (0%)—highlighting an urgent need to expand NPPO-managed digital reporting tools.</a:t>
            </a:r>
          </a:p>
          <a:p>
            <a:r>
              <a:rPr lang="en-US" b="1" dirty="0"/>
              <a:t>Indicator 9:</a:t>
            </a:r>
          </a:p>
          <a:p>
            <a:r>
              <a:rPr lang="en-US" b="1" dirty="0"/>
              <a:t>Use of data for compliance monitoring:</a:t>
            </a:r>
            <a:r>
              <a:rPr lang="en-US" dirty="0"/>
              <a:t> Just 50% of respondents analyze e-commerce data to track phytosanitary risks. Asia (78%) and NENA (71%) show strong data use, while LAC (30%) and Africa (36%) fall behind—pointing to a need for more structured, data-driven monitoring systems in e-commerce trade.</a:t>
            </a: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674959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560800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53271-438F-8686-91BD-28CFAD8886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AD0BDC-7639-247F-6CB3-1B8F4FC991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7009B6-38B0-E192-8060-8F3531BE89D0}"/>
              </a:ext>
            </a:extLst>
          </p:cNvPr>
          <p:cNvSpPr>
            <a:spLocks noGrp="1"/>
          </p:cNvSpPr>
          <p:nvPr>
            <p:ph type="body" idx="1"/>
          </p:nvPr>
        </p:nvSpPr>
        <p:spPr/>
        <p:txBody>
          <a:bodyPr/>
          <a:lstStyle/>
          <a:p>
            <a:r>
              <a:rPr lang="en-CA" dirty="0"/>
              <a:t>We are most grateful for the great collaboration that we have with the Universal Postal Union. </a:t>
            </a:r>
          </a:p>
          <a:p>
            <a:endParaRPr lang="en-CA" dirty="0"/>
          </a:p>
          <a:p>
            <a:r>
              <a:rPr lang="en-CA" dirty="0"/>
              <a:t>Dawn Wilke contributed to the review of the IPPC E-commerce Guide prior to its publication.</a:t>
            </a:r>
          </a:p>
          <a:p>
            <a:endParaRPr lang="en-CA" dirty="0"/>
          </a:p>
          <a:p>
            <a:r>
              <a:rPr lang="en-CA" dirty="0"/>
              <a:t>More recently, </a:t>
            </a:r>
          </a:p>
          <a:p>
            <a:r>
              <a:rPr lang="en-CA" dirty="0"/>
              <a:t>Susan </a:t>
            </a:r>
            <a:r>
              <a:rPr lang="en-CA" dirty="0" err="1"/>
              <a:t>Patnode</a:t>
            </a:r>
            <a:r>
              <a:rPr lang="en-CA" dirty="0"/>
              <a:t> participated as a panelist in the IPPC e-commerce side session that was held during the 18th meeting of the Commission on Phytosanitary Measures in Rome in April.</a:t>
            </a:r>
          </a:p>
          <a:p>
            <a:r>
              <a:rPr lang="en-CA" dirty="0"/>
              <a:t>A representative from Poste </a:t>
            </a:r>
            <a:r>
              <a:rPr lang="en-CA" dirty="0" err="1"/>
              <a:t>Italiane</a:t>
            </a:r>
            <a:r>
              <a:rPr lang="en-CA" dirty="0"/>
              <a:t>, made a presentation </a:t>
            </a:r>
            <a:r>
              <a:rPr lang="en-US" dirty="0"/>
              <a:t>during the International Day of Plant Health High-level event at FAO HQ in Rome on May 12th. </a:t>
            </a:r>
          </a:p>
          <a:p>
            <a:r>
              <a:rPr lang="en-US" dirty="0"/>
              <a:t>(Ms. Elisabetta </a:t>
            </a:r>
            <a:r>
              <a:rPr lang="en-US" dirty="0" err="1"/>
              <a:t>Pietrarelli</a:t>
            </a:r>
            <a:r>
              <a:rPr lang="en-US" dirty="0"/>
              <a:t>, Poste </a:t>
            </a:r>
            <a:r>
              <a:rPr lang="en-US" dirty="0" err="1"/>
              <a:t>Italiane</a:t>
            </a:r>
            <a:r>
              <a:rPr lang="en-US" dirty="0"/>
              <a:t>, Head of the Department of International Logistics and Quality of Service) </a:t>
            </a:r>
            <a:endParaRPr lang="en-CA" dirty="0"/>
          </a:p>
        </p:txBody>
      </p:sp>
      <p:sp>
        <p:nvSpPr>
          <p:cNvPr id="4" name="Slide Number Placeholder 3">
            <a:extLst>
              <a:ext uri="{FF2B5EF4-FFF2-40B4-BE49-F238E27FC236}">
                <a16:creationId xmlns:a16="http://schemas.microsoft.com/office/drawing/2014/main" id="{0C33CFE2-E42B-04E4-CB06-754F6AAE11AE}"/>
              </a:ext>
            </a:extLst>
          </p:cNvPr>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419163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In August, the IPPC Secretariat launched an IPPC E-commerce survey. The survey was distributed to all contracting parties to the IPPC. </a:t>
            </a:r>
            <a:r>
              <a:rPr lang="en-US"/>
              <a:t>The objectives of the E-commerce study are to:</a:t>
            </a:r>
          </a:p>
          <a:p>
            <a:pPr marL="285750" indent="-285750">
              <a:buFont typeface="Arial" panose="020B0604020202020204" pitchFamily="34" charset="0"/>
              <a:buChar char="•"/>
            </a:pPr>
            <a:r>
              <a:rPr lang="en-US"/>
              <a:t>establish a baseline for measuring key e-commerce outcomes;</a:t>
            </a:r>
          </a:p>
          <a:p>
            <a:pPr marL="285750" indent="-285750">
              <a:buFont typeface="Arial" panose="020B0604020202020204" pitchFamily="34" charset="0"/>
              <a:buChar char="•"/>
            </a:pPr>
            <a:r>
              <a:rPr lang="en-US"/>
              <a:t>evaluate the extent to which the IPPC recommendations on e-commerce have been implemented;</a:t>
            </a:r>
          </a:p>
          <a:p>
            <a:pPr marL="285750" indent="-285750">
              <a:buFont typeface="Arial" panose="020B0604020202020204" pitchFamily="34" charset="0"/>
              <a:buChar char="•"/>
            </a:pPr>
            <a:r>
              <a:rPr lang="en-US"/>
              <a:t>characterize the challenges and gaps in managing the phytosanitary risks associated with e-commerce trade; and </a:t>
            </a:r>
          </a:p>
          <a:p>
            <a:pPr marL="285750" indent="-285750">
              <a:buFont typeface="Arial" panose="020B0604020202020204" pitchFamily="34" charset="0"/>
              <a:buChar char="•"/>
            </a:pPr>
            <a:r>
              <a:rPr lang="en-US"/>
              <a:t>guide further work on e-commerce and plant protection.</a:t>
            </a:r>
          </a:p>
          <a:p>
            <a:endParaRPr lang="en-CA"/>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2062066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476337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The survey is structured to collect information on three primary areas: (</a:t>
            </a:r>
            <a:r>
              <a:rPr lang="en-US" err="1"/>
              <a:t>i</a:t>
            </a:r>
            <a:r>
              <a:rPr lang="en-US"/>
              <a:t>) existence and coverage of regulatory and non-regulatory framework, (ii) implementation of phytosanitary measures, and (iii) monitoring of e-commerce.</a:t>
            </a:r>
          </a:p>
          <a:p>
            <a:pPr marL="0" indent="0">
              <a:buNone/>
            </a:pPr>
            <a:endParaRPr lang="en-US"/>
          </a:p>
          <a:p>
            <a:pPr marL="0" indent="0">
              <a:buNone/>
            </a:pPr>
            <a:r>
              <a:rPr lang="en-US"/>
              <a:t>The first area seeks to collect information on existing national regulatory and non-regulatory frameworks that address pest risks associated with e-commerce. Frameworks relevant to this section may be specific to e-commerce or they may be part of a general phytosanitary framework that can be applied to e-commerce. </a:t>
            </a:r>
          </a:p>
          <a:p>
            <a:pPr marL="0" indent="0">
              <a:buNone/>
            </a:pPr>
            <a:endParaRPr lang="en-US"/>
          </a:p>
          <a:p>
            <a:pPr marL="0" indent="0">
              <a:buNone/>
            </a:pPr>
            <a:r>
              <a:rPr lang="en-US" b="0"/>
              <a:t>The second area is designed to collect information on the mechanisms, systems, and processes that have been implemented or are currently in place. Information is collected on the existence and accessibility of a list of prohibited and regulated articles, pre-border arrival risk management systems and processes, at border risk management systems and processes, and awareness building.</a:t>
            </a:r>
          </a:p>
          <a:p>
            <a:pPr marL="0" indent="0">
              <a:buNone/>
            </a:pPr>
            <a:endParaRPr lang="en-US" b="1"/>
          </a:p>
          <a:p>
            <a:pPr marL="0" indent="0">
              <a:buNone/>
            </a:pPr>
            <a:r>
              <a:rPr lang="en-GB" sz="1800">
                <a:effectLst/>
                <a:latin typeface="Aptos" panose="020B0004020202020204" pitchFamily="34" charset="0"/>
                <a:ea typeface="Aptos" panose="020B0004020202020204" pitchFamily="34" charset="0"/>
                <a:cs typeface="Arial" panose="020B0604020202020204" pitchFamily="34" charset="0"/>
              </a:rPr>
              <a:t>The third area is information on mechanisms in place to monitor phytosanitary risks related to e-commerce. For example, the existence of reporting systems for the public, the use of risk profiles, and data analysis.</a:t>
            </a:r>
          </a:p>
          <a:p>
            <a:pPr marL="0" indent="0">
              <a:buNone/>
            </a:pPr>
            <a:endParaRPr lang="en-GB" sz="1800">
              <a:effectLst/>
              <a:latin typeface="Aptos" panose="020B0004020202020204" pitchFamily="34" charset="0"/>
              <a:ea typeface="Aptos" panose="020B0004020202020204" pitchFamily="34" charset="0"/>
              <a:cs typeface="Arial" panose="020B0604020202020204" pitchFamily="34" charset="0"/>
            </a:endParaRPr>
          </a:p>
          <a:p>
            <a:pPr marL="0" indent="0">
              <a:buNone/>
            </a:pPr>
            <a:r>
              <a:rPr lang="en-GB" sz="1800">
                <a:effectLst/>
                <a:latin typeface="Aptos" panose="020B0004020202020204" pitchFamily="34" charset="0"/>
                <a:ea typeface="Aptos" panose="020B0004020202020204" pitchFamily="34" charset="0"/>
                <a:cs typeface="Arial" panose="020B0604020202020204" pitchFamily="34" charset="0"/>
              </a:rPr>
              <a:t>The survey also collects basic demographic information and provides an opportunity for the respondent to offer additional comments or recommendations.</a:t>
            </a:r>
            <a:br>
              <a:rPr lang="en-GB" sz="1800">
                <a:effectLst/>
                <a:latin typeface="Aptos" panose="020B0004020202020204" pitchFamily="34" charset="0"/>
                <a:ea typeface="Aptos" panose="020B0004020202020204" pitchFamily="34" charset="0"/>
                <a:cs typeface="Arial" panose="020B0604020202020204" pitchFamily="34" charset="0"/>
              </a:rPr>
            </a:br>
            <a:endParaRPr lang="en-GB" sz="1800">
              <a:effectLst/>
              <a:latin typeface="Aptos" panose="020B0004020202020204" pitchFamily="34" charset="0"/>
              <a:ea typeface="Aptos" panose="020B0004020202020204" pitchFamily="34" charset="0"/>
              <a:cs typeface="Arial" panose="020B0604020202020204" pitchFamily="34" charset="0"/>
            </a:endParaRPr>
          </a:p>
          <a:p>
            <a:pPr marL="0" indent="0">
              <a:buNone/>
            </a:pPr>
            <a:endParaRPr lang="en-US" b="1"/>
          </a:p>
          <a:p>
            <a:pPr marL="0" indent="0">
              <a:buNone/>
            </a:pPr>
            <a:endParaRPr lang="en-US"/>
          </a:p>
          <a:p>
            <a:pPr marL="0" indent="0">
              <a:buNone/>
            </a:pPr>
            <a:endParaRPr lang="en-CA"/>
          </a:p>
          <a:p>
            <a:pPr marL="342900" indent="-342900">
              <a:buAutoNum type="alphaUcPeriod"/>
            </a:pPr>
            <a:endParaRPr lang="en-CA"/>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357901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1851989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1477470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388887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Indicator 1 </a:t>
            </a:r>
          </a:p>
          <a:p>
            <a:endParaRPr lang="en-GB" dirty="0"/>
          </a:p>
          <a:p>
            <a:r>
              <a:rPr lang="en-US" b="1" dirty="0"/>
              <a:t>Governance frameworks:</a:t>
            </a:r>
            <a:r>
              <a:rPr lang="en-US" dirty="0"/>
              <a:t> Significant regional gaps exist—Africa shows the weakest presence of regulatory tools for e-commerce, while Europe and LAC rely heavily on legal frameworks that may lack flexibility; targeted investment and capacity-building are essential to close these gaps.</a:t>
            </a:r>
          </a:p>
        </p:txBody>
      </p:sp>
      <p:sp>
        <p:nvSpPr>
          <p:cNvPr id="4" name="Slide Number Placeholder 3"/>
          <p:cNvSpPr>
            <a:spLocks noGrp="1"/>
          </p:cNvSpPr>
          <p:nvPr>
            <p:ph type="sldNum" sz="quarter" idx="5"/>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1130802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723551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extLst>
      <p:ext uri="{BB962C8B-B14F-4D97-AF65-F5344CB8AC3E}">
        <p14:creationId xmlns:p14="http://schemas.microsoft.com/office/powerpoint/2010/main" val="104920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em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text&#10;&#10;AI-generated content may be incorrect.">
            <a:extLst>
              <a:ext uri="{FF2B5EF4-FFF2-40B4-BE49-F238E27FC236}">
                <a16:creationId xmlns:a16="http://schemas.microsoft.com/office/drawing/2014/main" id="{91DC2739-E9D6-803B-D969-9C30514C7BB0}"/>
              </a:ext>
            </a:extLst>
          </p:cNvPr>
          <p:cNvPicPr>
            <a:picLocks noChangeAspect="1"/>
          </p:cNvPicPr>
          <p:nvPr userDrawn="1"/>
        </p:nvPicPr>
        <p:blipFill>
          <a:blip r:embed="rId6"/>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7" r:id="rId2"/>
    <p:sldLayoutId id="2147483958" r:id="rId3"/>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text&#10;&#10;AI-generated content may be incorrect.">
            <a:extLst>
              <a:ext uri="{FF2B5EF4-FFF2-40B4-BE49-F238E27FC236}">
                <a16:creationId xmlns:a16="http://schemas.microsoft.com/office/drawing/2014/main" id="{B05EBF8D-92CE-1894-A68E-A726011A62B4}"/>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3" name="Picture 2">
            <a:extLst>
              <a:ext uri="{FF2B5EF4-FFF2-40B4-BE49-F238E27FC236}">
                <a16:creationId xmlns:a16="http://schemas.microsoft.com/office/drawing/2014/main" id="{1C806444-009A-84A6-80D8-B1E3FB5F35D2}"/>
              </a:ext>
            </a:extLst>
          </p:cNvPr>
          <p:cNvPicPr>
            <a:picLocks noChangeAspect="1"/>
          </p:cNvPicPr>
          <p:nvPr userDrawn="1"/>
        </p:nvPicPr>
        <p:blipFill>
          <a:blip r:embed="rId6"/>
          <a:stretch>
            <a:fillRect/>
          </a:stretch>
        </p:blipFill>
        <p:spPr>
          <a:xfrm>
            <a:off x="0" y="0"/>
            <a:ext cx="12192000"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 y="4267200"/>
            <a:ext cx="13258800" cy="449180"/>
          </a:xfrm>
          <a:prstGeom prst="rect">
            <a:avLst/>
          </a:prstGeom>
        </p:spPr>
        <p:txBody>
          <a:bodyPr/>
          <a:lstStyle/>
          <a:p>
            <a:r>
              <a:rPr lang="en-GB" dirty="0"/>
              <a:t>Management of E-commerce and postal and courier pathways</a:t>
            </a:r>
            <a:endParaRPr lang="en-US" dirty="0"/>
          </a:p>
        </p:txBody>
      </p:sp>
      <p:sp>
        <p:nvSpPr>
          <p:cNvPr id="7" name="Subtitle 6"/>
          <p:cNvSpPr>
            <a:spLocks noGrp="1"/>
          </p:cNvSpPr>
          <p:nvPr>
            <p:ph type="subTitle" idx="1"/>
          </p:nvPr>
        </p:nvSpPr>
        <p:spPr>
          <a:xfrm>
            <a:off x="0" y="5486400"/>
            <a:ext cx="12192000" cy="245913"/>
          </a:xfrm>
          <a:prstGeom prst="rect">
            <a:avLst/>
          </a:prstGeom>
        </p:spPr>
        <p:txBody>
          <a:bodyPr/>
          <a:lstStyle/>
          <a:p>
            <a:r>
              <a:rPr lang="en-GB" dirty="0"/>
              <a:t>Agenda 7.4</a:t>
            </a:r>
            <a:endParaRPr lang="en-US"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83F96-95DC-B93E-3183-DCC872B4E03D}"/>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BCF039A7-805B-DD6B-25F4-EAA338A07F2D}"/>
              </a:ext>
            </a:extLst>
          </p:cNvPr>
          <p:cNvSpPr>
            <a:spLocks noGrp="1"/>
          </p:cNvSpPr>
          <p:nvPr>
            <p:ph type="title"/>
          </p:nvPr>
        </p:nvSpPr>
        <p:spPr>
          <a:xfrm>
            <a:off x="0" y="1371600"/>
            <a:ext cx="10678800" cy="296840"/>
          </a:xfrm>
        </p:spPr>
        <p:txBody>
          <a:bodyPr/>
          <a:lstStyle/>
          <a:p>
            <a:r>
              <a:rPr lang="en-US" dirty="0"/>
              <a:t>Response rate – overall response rate of 41.1%</a:t>
            </a:r>
            <a:endParaRPr lang="en-IT" dirty="0"/>
          </a:p>
        </p:txBody>
      </p:sp>
      <p:pic>
        <p:nvPicPr>
          <p:cNvPr id="6" name="Picture 5">
            <a:extLst>
              <a:ext uri="{FF2B5EF4-FFF2-40B4-BE49-F238E27FC236}">
                <a16:creationId xmlns:a16="http://schemas.microsoft.com/office/drawing/2014/main" id="{1349CE6B-2C8C-0543-FD2C-7A102F80FB74}"/>
              </a:ext>
            </a:extLst>
          </p:cNvPr>
          <p:cNvPicPr>
            <a:picLocks noChangeAspect="1"/>
          </p:cNvPicPr>
          <p:nvPr/>
        </p:nvPicPr>
        <p:blipFill>
          <a:blip r:embed="rId2"/>
          <a:stretch>
            <a:fillRect/>
          </a:stretch>
        </p:blipFill>
        <p:spPr>
          <a:xfrm>
            <a:off x="2133600" y="1894620"/>
            <a:ext cx="7772400" cy="4454505"/>
          </a:xfrm>
          <a:prstGeom prst="rect">
            <a:avLst/>
          </a:prstGeom>
        </p:spPr>
      </p:pic>
    </p:spTree>
    <p:extLst>
      <p:ext uri="{BB962C8B-B14F-4D97-AF65-F5344CB8AC3E}">
        <p14:creationId xmlns:p14="http://schemas.microsoft.com/office/powerpoint/2010/main" val="3307603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F754E-F247-5F14-994D-686B107DC31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C574996-B332-7403-7E97-DFC680B9D066}"/>
              </a:ext>
            </a:extLst>
          </p:cNvPr>
          <p:cNvPicPr>
            <a:picLocks noChangeAspect="1"/>
          </p:cNvPicPr>
          <p:nvPr/>
        </p:nvPicPr>
        <p:blipFill>
          <a:blip r:embed="rId3"/>
          <a:srcRect l="664" t="1533" r="1857" b="1862"/>
          <a:stretch/>
        </p:blipFill>
        <p:spPr>
          <a:xfrm>
            <a:off x="1524000" y="1371600"/>
            <a:ext cx="8252524" cy="4953000"/>
          </a:xfrm>
          <a:prstGeom prst="rect">
            <a:avLst/>
          </a:prstGeom>
        </p:spPr>
      </p:pic>
    </p:spTree>
    <p:extLst>
      <p:ext uri="{BB962C8B-B14F-4D97-AF65-F5344CB8AC3E}">
        <p14:creationId xmlns:p14="http://schemas.microsoft.com/office/powerpoint/2010/main" val="181578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97FE94F-996A-071D-01EB-CE0DAD162366}"/>
              </a:ext>
            </a:extLst>
          </p:cNvPr>
          <p:cNvSpPr>
            <a:spLocks noGrp="1"/>
          </p:cNvSpPr>
          <p:nvPr>
            <p:ph type="subTitle" idx="1"/>
          </p:nvPr>
        </p:nvSpPr>
        <p:spPr/>
        <p:txBody>
          <a:bodyPr numCol="1"/>
          <a:lstStyle/>
          <a:p>
            <a:pPr>
              <a:spcBef>
                <a:spcPts val="600"/>
              </a:spcBef>
              <a:spcAft>
                <a:spcPts val="600"/>
              </a:spcAft>
              <a:buClr>
                <a:schemeClr val="tx1"/>
              </a:buClr>
            </a:pPr>
            <a:r>
              <a:rPr lang="en-GB" sz="2400" b="1" dirty="0">
                <a:latin typeface="+mn-lt"/>
              </a:rPr>
              <a:t>Data collection: </a:t>
            </a:r>
            <a:r>
              <a:rPr lang="en-GB" sz="2400" dirty="0">
                <a:latin typeface="+mn-lt"/>
              </a:rPr>
              <a:t>survey was opened from August 2024 – January 2025.</a:t>
            </a:r>
          </a:p>
          <a:p>
            <a:pPr>
              <a:spcBef>
                <a:spcPts val="600"/>
              </a:spcBef>
              <a:spcAft>
                <a:spcPts val="600"/>
              </a:spcAft>
              <a:buClr>
                <a:schemeClr val="tx1"/>
              </a:buClr>
            </a:pPr>
            <a:r>
              <a:rPr lang="en-GB" sz="2400" b="1" dirty="0">
                <a:latin typeface="+mn-lt"/>
              </a:rPr>
              <a:t>Data cleaning and verification: </a:t>
            </a:r>
          </a:p>
          <a:p>
            <a:pPr lvl="2">
              <a:spcBef>
                <a:spcPts val="600"/>
              </a:spcBef>
              <a:spcAft>
                <a:spcPts val="600"/>
              </a:spcAft>
              <a:buClr>
                <a:schemeClr val="tx1"/>
              </a:buClr>
            </a:pPr>
            <a:r>
              <a:rPr lang="en-US" sz="2400" dirty="0">
                <a:latin typeface="+mn-lt"/>
              </a:rPr>
              <a:t>the responses were checked for duplicates and missing data. IPPC secretariat sent several follow up emails to survey respondents asking to complete/ verify missing data. </a:t>
            </a:r>
          </a:p>
          <a:p>
            <a:pPr lvl="2">
              <a:spcBef>
                <a:spcPts val="600"/>
              </a:spcBef>
              <a:spcAft>
                <a:spcPts val="600"/>
              </a:spcAft>
              <a:buClr>
                <a:schemeClr val="tx1"/>
              </a:buClr>
            </a:pPr>
            <a:r>
              <a:rPr lang="en-US" sz="2400" dirty="0">
                <a:latin typeface="+mn-lt"/>
              </a:rPr>
              <a:t>survey responses with more than 70% data gap with too many were dropped from analysis.</a:t>
            </a:r>
          </a:p>
          <a:p>
            <a:pPr marL="342900" lvl="2" indent="-342900">
              <a:spcBef>
                <a:spcPts val="600"/>
              </a:spcBef>
              <a:spcAft>
                <a:spcPts val="600"/>
              </a:spcAft>
              <a:buClr>
                <a:schemeClr val="tx1"/>
              </a:buClr>
              <a:buFont typeface="Wingdings" panose="05000000000000000000" pitchFamily="2" charset="2"/>
              <a:buChar char="§"/>
            </a:pPr>
            <a:r>
              <a:rPr lang="en-US" sz="2400" b="1" dirty="0">
                <a:latin typeface="+mn-lt"/>
              </a:rPr>
              <a:t>Data analysis: </a:t>
            </a:r>
            <a:r>
              <a:rPr lang="en-US" sz="2400" dirty="0">
                <a:latin typeface="+mn-lt"/>
              </a:rPr>
              <a:t>responses were turned into numbers using a clear scoring system (e.g. yes = 1, no = 0), then combined into indicators grouped by key areas. These indicators helped measure progress and identify needs across regions.</a:t>
            </a:r>
          </a:p>
        </p:txBody>
      </p:sp>
      <p:sp>
        <p:nvSpPr>
          <p:cNvPr id="3" name="Title 2">
            <a:extLst>
              <a:ext uri="{FF2B5EF4-FFF2-40B4-BE49-F238E27FC236}">
                <a16:creationId xmlns:a16="http://schemas.microsoft.com/office/drawing/2014/main" id="{7C2C71F9-CF86-D670-1F6D-F301F8771ACC}"/>
              </a:ext>
            </a:extLst>
          </p:cNvPr>
          <p:cNvSpPr>
            <a:spLocks noGrp="1"/>
          </p:cNvSpPr>
          <p:nvPr>
            <p:ph type="title"/>
          </p:nvPr>
        </p:nvSpPr>
        <p:spPr>
          <a:xfrm>
            <a:off x="152400" y="1524000"/>
            <a:ext cx="12204522" cy="360040"/>
          </a:xfrm>
        </p:spPr>
        <p:txBody>
          <a:bodyPr/>
          <a:lstStyle/>
          <a:p>
            <a:r>
              <a:rPr lang="en-GB" dirty="0"/>
              <a:t>Data collection, cleaning, verification, and analysis </a:t>
            </a:r>
            <a:endParaRPr lang="en-US" dirty="0"/>
          </a:p>
        </p:txBody>
      </p:sp>
    </p:spTree>
    <p:extLst>
      <p:ext uri="{BB962C8B-B14F-4D97-AF65-F5344CB8AC3E}">
        <p14:creationId xmlns:p14="http://schemas.microsoft.com/office/powerpoint/2010/main" val="3139136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74A9E0-46EB-D690-69BC-C9374A458052}"/>
              </a:ext>
            </a:extLst>
          </p:cNvPr>
          <p:cNvSpPr>
            <a:spLocks noGrp="1"/>
          </p:cNvSpPr>
          <p:nvPr>
            <p:ph type="title"/>
          </p:nvPr>
        </p:nvSpPr>
        <p:spPr>
          <a:xfrm>
            <a:off x="8030729" y="1620000"/>
            <a:ext cx="3856471" cy="4473296"/>
          </a:xfrm>
        </p:spPr>
        <p:txBody>
          <a:bodyPr>
            <a:normAutofit/>
          </a:bodyPr>
          <a:lstStyle/>
          <a:p>
            <a:r>
              <a:rPr lang="en-US" sz="2000" dirty="0">
                <a:latin typeface="+mn-lt"/>
              </a:rPr>
              <a:t>Key insight 1: </a:t>
            </a:r>
            <a:br>
              <a:rPr lang="en-US" sz="2000" dirty="0">
                <a:latin typeface="+mn-lt"/>
              </a:rPr>
            </a:br>
            <a:r>
              <a:rPr lang="en-US" sz="2000" dirty="0">
                <a:latin typeface="+mn-lt"/>
              </a:rPr>
              <a:t>Need for increased awareness of IPPC resources on e-commerce trade</a:t>
            </a:r>
            <a:br>
              <a:rPr lang="en-US" sz="2000" dirty="0">
                <a:latin typeface="+mn-lt"/>
              </a:rPr>
            </a:br>
            <a:br>
              <a:rPr lang="en-US" sz="2000" dirty="0">
                <a:latin typeface="+mn-lt"/>
              </a:rPr>
            </a:br>
            <a:r>
              <a:rPr lang="en-US" sz="2000" dirty="0">
                <a:latin typeface="+mn-lt"/>
              </a:rPr>
              <a:t>Key insight 2: </a:t>
            </a:r>
            <a:br>
              <a:rPr lang="en-US" sz="2000" dirty="0">
                <a:latin typeface="+mn-lt"/>
              </a:rPr>
            </a:br>
            <a:r>
              <a:rPr lang="en-US" sz="2000" dirty="0">
                <a:latin typeface="+mn-lt"/>
              </a:rPr>
              <a:t>Awareness increase initiatives of key IPPC e-commerce trade resources should be broad and inclusive</a:t>
            </a:r>
          </a:p>
        </p:txBody>
      </p:sp>
      <p:graphicFrame>
        <p:nvGraphicFramePr>
          <p:cNvPr id="3" name="Chart 2">
            <a:extLst>
              <a:ext uri="{FF2B5EF4-FFF2-40B4-BE49-F238E27FC236}">
                <a16:creationId xmlns:a16="http://schemas.microsoft.com/office/drawing/2014/main" id="{9B5660B9-5B43-DAE7-AA46-F14CD7C2740D}"/>
              </a:ext>
            </a:extLst>
          </p:cNvPr>
          <p:cNvGraphicFramePr>
            <a:graphicFrameLocks/>
          </p:cNvGraphicFramePr>
          <p:nvPr>
            <p:extLst>
              <p:ext uri="{D42A27DB-BD31-4B8C-83A1-F6EECF244321}">
                <p14:modId xmlns:p14="http://schemas.microsoft.com/office/powerpoint/2010/main" val="535959226"/>
              </p:ext>
            </p:extLst>
          </p:nvPr>
        </p:nvGraphicFramePr>
        <p:xfrm>
          <a:off x="76199" y="1620000"/>
          <a:ext cx="7954529" cy="4704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9408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A4BF4EB-1106-644A-3DBA-B0100B9B7073}"/>
              </a:ext>
            </a:extLst>
          </p:cNvPr>
          <p:cNvSpPr>
            <a:spLocks noGrp="1"/>
          </p:cNvSpPr>
          <p:nvPr>
            <p:ph type="subTitle" idx="1"/>
          </p:nvPr>
        </p:nvSpPr>
        <p:spPr>
          <a:xfrm>
            <a:off x="29093" y="2209800"/>
            <a:ext cx="4314307" cy="4113296"/>
          </a:xfrm>
        </p:spPr>
        <p:txBody>
          <a:bodyPr numCol="1"/>
          <a:lstStyle/>
          <a:p>
            <a:pPr marL="0" indent="0">
              <a:buClr>
                <a:schemeClr val="tx1"/>
              </a:buClr>
              <a:buNone/>
            </a:pPr>
            <a:r>
              <a:rPr lang="en-US" b="1" dirty="0">
                <a:latin typeface="+mn-lt"/>
              </a:rPr>
              <a:t>Key data insight:</a:t>
            </a:r>
          </a:p>
          <a:p>
            <a:pPr marL="0" indent="0">
              <a:buClr>
                <a:schemeClr val="tx1"/>
              </a:buClr>
              <a:buNone/>
            </a:pPr>
            <a:r>
              <a:rPr lang="en-US" b="0" i="0" u="none" strike="noStrike" dirty="0">
                <a:solidFill>
                  <a:srgbClr val="000000"/>
                </a:solidFill>
                <a:effectLst/>
                <a:latin typeface="+mn-lt"/>
                <a:ea typeface="Calibri"/>
                <a:cs typeface="Calibri"/>
              </a:rPr>
              <a:t>Regional disparities in the existence of regulatory and </a:t>
            </a:r>
            <a:r>
              <a:rPr lang="en-US" i="0" u="none" strike="noStrike" dirty="0">
                <a:solidFill>
                  <a:srgbClr val="000000"/>
                </a:solidFill>
                <a:effectLst/>
                <a:latin typeface="+mn-lt"/>
                <a:ea typeface="Calibri"/>
                <a:cs typeface="Calibri"/>
              </a:rPr>
              <a:t> </a:t>
            </a:r>
            <a:r>
              <a:rPr lang="en-US" b="0" i="0" u="none" strike="noStrike" dirty="0">
                <a:solidFill>
                  <a:srgbClr val="000000"/>
                </a:solidFill>
                <a:effectLst/>
                <a:latin typeface="+mn-lt"/>
                <a:ea typeface="Calibri"/>
                <a:cs typeface="Calibri"/>
              </a:rPr>
              <a:t>non-regulatory frameworks for e-commerce trade highlight the need for targeted investments and capacity-building support</a:t>
            </a:r>
            <a:endParaRPr lang="en-US" b="1" dirty="0">
              <a:latin typeface="+mn-lt"/>
            </a:endParaRPr>
          </a:p>
        </p:txBody>
      </p:sp>
      <p:sp>
        <p:nvSpPr>
          <p:cNvPr id="3" name="Title 2">
            <a:extLst>
              <a:ext uri="{FF2B5EF4-FFF2-40B4-BE49-F238E27FC236}">
                <a16:creationId xmlns:a16="http://schemas.microsoft.com/office/drawing/2014/main" id="{5C43C806-464A-F4FF-21B8-C6F922974F46}"/>
              </a:ext>
            </a:extLst>
          </p:cNvPr>
          <p:cNvSpPr>
            <a:spLocks noGrp="1"/>
          </p:cNvSpPr>
          <p:nvPr>
            <p:ph type="title"/>
          </p:nvPr>
        </p:nvSpPr>
        <p:spPr>
          <a:xfrm>
            <a:off x="16624" y="1458700"/>
            <a:ext cx="13546975" cy="360040"/>
          </a:xfrm>
        </p:spPr>
        <p:txBody>
          <a:bodyPr/>
          <a:lstStyle/>
          <a:p>
            <a:r>
              <a:rPr lang="en-GB" dirty="0"/>
              <a:t>Governance – indicator 1: existence of regulatory and non-regulatory frameworks</a:t>
            </a:r>
            <a:endParaRPr lang="en-US" dirty="0"/>
          </a:p>
        </p:txBody>
      </p:sp>
      <p:graphicFrame>
        <p:nvGraphicFramePr>
          <p:cNvPr id="5" name="Chart 4">
            <a:extLst>
              <a:ext uri="{FF2B5EF4-FFF2-40B4-BE49-F238E27FC236}">
                <a16:creationId xmlns:a16="http://schemas.microsoft.com/office/drawing/2014/main" id="{ECFF0B98-AB3E-43A6-993F-DA0C8BD8CBAA}"/>
              </a:ext>
            </a:extLst>
          </p:cNvPr>
          <p:cNvGraphicFramePr>
            <a:graphicFrameLocks/>
          </p:cNvGraphicFramePr>
          <p:nvPr>
            <p:extLst>
              <p:ext uri="{D42A27DB-BD31-4B8C-83A1-F6EECF244321}">
                <p14:modId xmlns:p14="http://schemas.microsoft.com/office/powerpoint/2010/main" val="2798806982"/>
              </p:ext>
            </p:extLst>
          </p:nvPr>
        </p:nvGraphicFramePr>
        <p:xfrm>
          <a:off x="3733800" y="1820360"/>
          <a:ext cx="8305800" cy="450273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7726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C78C61F-2329-31CF-B1BD-832C130B4B63}"/>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B1B27996-AE2C-97D9-DD38-E8C2D7A7A83A}"/>
              </a:ext>
            </a:extLst>
          </p:cNvPr>
          <p:cNvSpPr>
            <a:spLocks noGrp="1"/>
          </p:cNvSpPr>
          <p:nvPr>
            <p:ph type="title"/>
          </p:nvPr>
        </p:nvSpPr>
        <p:spPr>
          <a:xfrm>
            <a:off x="-76200" y="1371600"/>
            <a:ext cx="12204522" cy="360040"/>
          </a:xfrm>
        </p:spPr>
        <p:txBody>
          <a:bodyPr/>
          <a:lstStyle/>
          <a:p>
            <a:r>
              <a:rPr lang="en-GB" dirty="0"/>
              <a:t>Governance – indicator 2: </a:t>
            </a:r>
            <a:r>
              <a:rPr lang="en-US" dirty="0"/>
              <a:t>Legal frameworks alignment with CPM R-05 and the IPPC E-commerce guide</a:t>
            </a:r>
          </a:p>
        </p:txBody>
      </p:sp>
      <p:pic>
        <p:nvPicPr>
          <p:cNvPr id="4" name="Picture 3">
            <a:extLst>
              <a:ext uri="{FF2B5EF4-FFF2-40B4-BE49-F238E27FC236}">
                <a16:creationId xmlns:a16="http://schemas.microsoft.com/office/drawing/2014/main" id="{ED8155DD-9941-7E84-354F-8942FD5D7A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774" y="1979525"/>
            <a:ext cx="8458200" cy="4191000"/>
          </a:xfrm>
          <a:prstGeom prst="rect">
            <a:avLst/>
          </a:prstGeom>
        </p:spPr>
      </p:pic>
      <p:sp>
        <p:nvSpPr>
          <p:cNvPr id="5" name="TextBox 4">
            <a:extLst>
              <a:ext uri="{FF2B5EF4-FFF2-40B4-BE49-F238E27FC236}">
                <a16:creationId xmlns:a16="http://schemas.microsoft.com/office/drawing/2014/main" id="{B2ED46DF-BA00-C32B-BD32-3D18063C4A1D}"/>
              </a:ext>
            </a:extLst>
          </p:cNvPr>
          <p:cNvSpPr txBox="1"/>
          <p:nvPr/>
        </p:nvSpPr>
        <p:spPr>
          <a:xfrm>
            <a:off x="8915400" y="1981200"/>
            <a:ext cx="2743200" cy="2554545"/>
          </a:xfrm>
          <a:prstGeom prst="rect">
            <a:avLst/>
          </a:prstGeom>
          <a:noFill/>
        </p:spPr>
        <p:txBody>
          <a:bodyPr wrap="square">
            <a:spAutoFit/>
          </a:bodyPr>
          <a:lstStyle/>
          <a:p>
            <a:r>
              <a:rPr lang="en-US" sz="2000" b="1" dirty="0"/>
              <a:t>Data insight: </a:t>
            </a:r>
          </a:p>
          <a:p>
            <a:endParaRPr lang="en-US" sz="2000" dirty="0"/>
          </a:p>
          <a:p>
            <a:r>
              <a:rPr lang="en-US" sz="2000" dirty="0"/>
              <a:t>Regional variabilities in the scope of governance frameworks highlight the need for global and regionally targeted support to NPPOs ​</a:t>
            </a:r>
          </a:p>
        </p:txBody>
      </p:sp>
    </p:spTree>
    <p:extLst>
      <p:ext uri="{BB962C8B-B14F-4D97-AF65-F5344CB8AC3E}">
        <p14:creationId xmlns:p14="http://schemas.microsoft.com/office/powerpoint/2010/main" val="3742260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A1018C-D804-880E-6BD5-15E4A4F3C3D5}"/>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D8D1539A-DE71-4F0D-1867-7C14841F52FC}"/>
              </a:ext>
            </a:extLst>
          </p:cNvPr>
          <p:cNvSpPr>
            <a:spLocks noGrp="1"/>
          </p:cNvSpPr>
          <p:nvPr>
            <p:ph type="title"/>
          </p:nvPr>
        </p:nvSpPr>
        <p:spPr>
          <a:xfrm>
            <a:off x="-12522" y="1371600"/>
            <a:ext cx="12204522" cy="360040"/>
          </a:xfrm>
        </p:spPr>
        <p:txBody>
          <a:bodyPr/>
          <a:lstStyle/>
          <a:p>
            <a:r>
              <a:rPr lang="en-GB" dirty="0"/>
              <a:t>Implementation – Indicator 3: </a:t>
            </a:r>
            <a:r>
              <a:rPr lang="en-US" dirty="0"/>
              <a:t>Accessible online lists/ databases of prohibited or regulated articles</a:t>
            </a:r>
          </a:p>
        </p:txBody>
      </p:sp>
      <p:sp>
        <p:nvSpPr>
          <p:cNvPr id="5" name="TextBox 4">
            <a:extLst>
              <a:ext uri="{FF2B5EF4-FFF2-40B4-BE49-F238E27FC236}">
                <a16:creationId xmlns:a16="http://schemas.microsoft.com/office/drawing/2014/main" id="{4B9D6BF3-2A24-650D-557A-4DD33F351614}"/>
              </a:ext>
            </a:extLst>
          </p:cNvPr>
          <p:cNvSpPr txBox="1"/>
          <p:nvPr/>
        </p:nvSpPr>
        <p:spPr>
          <a:xfrm>
            <a:off x="8458200" y="2166905"/>
            <a:ext cx="3616101" cy="2816156"/>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b="1" dirty="0"/>
              <a:t>Data Insight:</a:t>
            </a:r>
            <a:endParaRPr lang="en-US" sz="2000" dirty="0">
              <a:ea typeface="Calibri"/>
              <a:cs typeface="Calibri"/>
            </a:endParaRPr>
          </a:p>
          <a:p>
            <a:endParaRPr lang="en-US" sz="2000" b="1" dirty="0">
              <a:ea typeface="Calibri"/>
              <a:cs typeface="Calibri"/>
            </a:endParaRPr>
          </a:p>
          <a:p>
            <a:r>
              <a:rPr lang="en-US" sz="2000" dirty="0"/>
              <a:t>Limited access to lists or databases on prohibited and regulated articles in some regions leaves some e-commerce traders without essential compliance information</a:t>
            </a:r>
            <a:endParaRPr lang="en-US" sz="2000" dirty="0">
              <a:ea typeface="Calibri"/>
              <a:cs typeface="Calibri"/>
            </a:endParaRPr>
          </a:p>
        </p:txBody>
      </p:sp>
      <p:graphicFrame>
        <p:nvGraphicFramePr>
          <p:cNvPr id="6" name="Chart 5">
            <a:extLst>
              <a:ext uri="{FF2B5EF4-FFF2-40B4-BE49-F238E27FC236}">
                <a16:creationId xmlns:a16="http://schemas.microsoft.com/office/drawing/2014/main" id="{5C087014-F451-3D46-BBA7-607C671F1C09}"/>
              </a:ext>
            </a:extLst>
          </p:cNvPr>
          <p:cNvGraphicFramePr/>
          <p:nvPr>
            <p:extLst>
              <p:ext uri="{D42A27DB-BD31-4B8C-83A1-F6EECF244321}">
                <p14:modId xmlns:p14="http://schemas.microsoft.com/office/powerpoint/2010/main" val="1325126303"/>
              </p:ext>
            </p:extLst>
          </p:nvPr>
        </p:nvGraphicFramePr>
        <p:xfrm>
          <a:off x="117699" y="1980000"/>
          <a:ext cx="8340501" cy="43616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0607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AE40CD-1717-9130-ECDD-3FDE768F4D94}"/>
              </a:ext>
            </a:extLst>
          </p:cNvPr>
          <p:cNvSpPr>
            <a:spLocks noGrp="1"/>
          </p:cNvSpPr>
          <p:nvPr>
            <p:ph type="title"/>
          </p:nvPr>
        </p:nvSpPr>
        <p:spPr>
          <a:xfrm>
            <a:off x="-12522" y="1371600"/>
            <a:ext cx="12204522" cy="360040"/>
          </a:xfrm>
        </p:spPr>
        <p:txBody>
          <a:bodyPr/>
          <a:lstStyle/>
          <a:p>
            <a:r>
              <a:rPr lang="en-GB" dirty="0"/>
              <a:t>Implementation – indicator 4: pre-border arrival risk management</a:t>
            </a:r>
            <a:endParaRPr lang="en-US" dirty="0"/>
          </a:p>
        </p:txBody>
      </p:sp>
      <p:sp>
        <p:nvSpPr>
          <p:cNvPr id="6" name="TextBox 5">
            <a:extLst>
              <a:ext uri="{FF2B5EF4-FFF2-40B4-BE49-F238E27FC236}">
                <a16:creationId xmlns:a16="http://schemas.microsoft.com/office/drawing/2014/main" id="{7CB3F162-721C-5BC5-9D18-28210692A7B9}"/>
              </a:ext>
            </a:extLst>
          </p:cNvPr>
          <p:cNvSpPr txBox="1"/>
          <p:nvPr/>
        </p:nvSpPr>
        <p:spPr>
          <a:xfrm>
            <a:off x="-44948" y="5486400"/>
            <a:ext cx="5486400" cy="538609"/>
          </a:xfrm>
          <a:prstGeom prst="rect">
            <a:avLst/>
          </a:prstGeom>
        </p:spPr>
        <p:txBody>
          <a:bodyPr wrap="square" lIns="540000" tIns="0" rIns="360000" rtlCol="0" anchor="t" anchorCtr="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Data insight: </a:t>
            </a:r>
            <a:r>
              <a:rPr kumimoji="0" lang="en-US" sz="1600" b="0" i="0" u="none" strike="noStrike" kern="1200" cap="none" spc="0" normalizeH="0" baseline="0" noProof="0" dirty="0">
                <a:ln>
                  <a:noFill/>
                </a:ln>
                <a:solidFill>
                  <a:srgbClr val="000000"/>
                </a:solidFill>
                <a:effectLst/>
                <a:uLnTx/>
                <a:uFillTx/>
                <a:latin typeface="Calibri" panose="020F0502020204030204"/>
                <a:ea typeface="DengXian Light" panose="02010600030101010101" pitchFamily="2" charset="-122"/>
                <a:cs typeface="Times New Roman" panose="02020603050405020304" pitchFamily="18" charset="0"/>
              </a:rPr>
              <a:t>Need to strengthen collaboration and information-sharing systems </a:t>
            </a:r>
            <a:endParaRPr kumimoji="0" lang="en-US" sz="1600" b="0" i="1" u="none" strike="noStrike" kern="1200" cap="none" spc="0" normalizeH="0" baseline="0" noProof="0" dirty="0">
              <a:ln>
                <a:noFill/>
              </a:ln>
              <a:solidFill>
                <a:srgbClr val="0F4761"/>
              </a:solidFill>
              <a:effectLst/>
              <a:uLnTx/>
              <a:uFillTx/>
              <a:latin typeface="Calibri" panose="020F0502020204030204"/>
              <a:ea typeface="DengXian Light" panose="02010600030101010101" pitchFamily="2" charset="-122"/>
              <a:cs typeface="Times New Roman" panose="02020603050405020304" pitchFamily="18" charset="0"/>
            </a:endParaRPr>
          </a:p>
        </p:txBody>
      </p:sp>
      <p:sp>
        <p:nvSpPr>
          <p:cNvPr id="7" name="TextBox 6">
            <a:extLst>
              <a:ext uri="{FF2B5EF4-FFF2-40B4-BE49-F238E27FC236}">
                <a16:creationId xmlns:a16="http://schemas.microsoft.com/office/drawing/2014/main" id="{18D186FF-9D96-5491-E2F5-012FED1F29FD}"/>
              </a:ext>
            </a:extLst>
          </p:cNvPr>
          <p:cNvSpPr txBox="1"/>
          <p:nvPr/>
        </p:nvSpPr>
        <p:spPr>
          <a:xfrm>
            <a:off x="5638800" y="5486400"/>
            <a:ext cx="6248400" cy="1031051"/>
          </a:xfrm>
          <a:prstGeom prst="rect">
            <a:avLst/>
          </a:prstGeom>
        </p:spPr>
        <p:txBody>
          <a:bodyPr wrap="square" lIns="540000" tIns="0" rIns="360000" rtlCol="0" anchor="t" anchorCtr="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Data insight: </a:t>
            </a:r>
            <a:r>
              <a:rPr kumimoji="0" lang="en-US" sz="1600" b="0" i="0" u="none" strike="noStrike" kern="1200" cap="none" spc="0" normalizeH="0" baseline="0" noProof="0" dirty="0">
                <a:ln>
                  <a:noFill/>
                </a:ln>
                <a:solidFill>
                  <a:srgbClr val="000000"/>
                </a:solidFill>
                <a:effectLst/>
                <a:uLnTx/>
                <a:uFillTx/>
                <a:latin typeface="Calibri" panose="020F0502020204030204"/>
                <a:ea typeface="DengXian Light" panose="02010600030101010101" pitchFamily="2" charset="-122"/>
                <a:cs typeface="Times New Roman" panose="02020603050405020304" pitchFamily="18" charset="0"/>
              </a:rPr>
              <a:t>Advance information systems are mostly perceived as effective in six of the seven regions, indicating a region-specific targeted area for improvement</a:t>
            </a:r>
            <a:endParaRPr kumimoji="0" lang="en-US" sz="1600" b="0" i="1" u="none" strike="noStrike" kern="1200" cap="none" spc="0" normalizeH="0" baseline="0" noProof="0" dirty="0">
              <a:ln>
                <a:noFill/>
              </a:ln>
              <a:solidFill>
                <a:srgbClr val="0F4761"/>
              </a:solidFill>
              <a:effectLst/>
              <a:uLnTx/>
              <a:uFillTx/>
              <a:latin typeface="Calibri" panose="020F0502020204030204"/>
              <a:ea typeface="DengXian Light" panose="02010600030101010101" pitchFamily="2" charset="-122"/>
              <a:cs typeface="Times New Roman" panose="02020603050405020304" pitchFamily="18" charset="0"/>
            </a:endParaRPr>
          </a:p>
          <a:p>
            <a:pPr marL="0" marR="0" lvl="0" indent="0" algn="just" defTabSz="121917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a:noFill/>
              </a:ln>
              <a:solidFill>
                <a:srgbClr val="0F4761"/>
              </a:solidFill>
              <a:effectLst/>
              <a:uLnTx/>
              <a:uFillTx/>
              <a:latin typeface="Calibri" panose="020F0502020204030204"/>
              <a:ea typeface="DengXian Light" panose="02010600030101010101" pitchFamily="2" charset="-122"/>
              <a:cs typeface="Times New Roman" panose="02020603050405020304" pitchFamily="18" charset="0"/>
            </a:endParaRPr>
          </a:p>
        </p:txBody>
      </p:sp>
      <p:graphicFrame>
        <p:nvGraphicFramePr>
          <p:cNvPr id="9" name="Chart 8">
            <a:extLst>
              <a:ext uri="{FF2B5EF4-FFF2-40B4-BE49-F238E27FC236}">
                <a16:creationId xmlns:a16="http://schemas.microsoft.com/office/drawing/2014/main" id="{40356437-A1C8-040F-17EF-24151506C6AD}"/>
              </a:ext>
            </a:extLst>
          </p:cNvPr>
          <p:cNvGraphicFramePr>
            <a:graphicFrameLocks/>
          </p:cNvGraphicFramePr>
          <p:nvPr>
            <p:extLst>
              <p:ext uri="{D42A27DB-BD31-4B8C-83A1-F6EECF244321}">
                <p14:modId xmlns:p14="http://schemas.microsoft.com/office/powerpoint/2010/main" val="2993966251"/>
              </p:ext>
            </p:extLst>
          </p:nvPr>
        </p:nvGraphicFramePr>
        <p:xfrm>
          <a:off x="76200" y="2046621"/>
          <a:ext cx="5734427" cy="32873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6A779F24-699C-D0BE-E4F6-099A9E689D7F}"/>
              </a:ext>
            </a:extLst>
          </p:cNvPr>
          <p:cNvGraphicFramePr/>
          <p:nvPr>
            <p:extLst>
              <p:ext uri="{D42A27DB-BD31-4B8C-83A1-F6EECF244321}">
                <p14:modId xmlns:p14="http://schemas.microsoft.com/office/powerpoint/2010/main" val="1254382193"/>
              </p:ext>
            </p:extLst>
          </p:nvPr>
        </p:nvGraphicFramePr>
        <p:xfrm>
          <a:off x="5989320" y="2362200"/>
          <a:ext cx="6202680" cy="27414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14859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1A197D-7C9A-79A6-4781-7BA077D0518C}"/>
              </a:ext>
            </a:extLst>
          </p:cNvPr>
          <p:cNvSpPr>
            <a:spLocks noGrp="1"/>
          </p:cNvSpPr>
          <p:nvPr>
            <p:ph type="title"/>
          </p:nvPr>
        </p:nvSpPr>
        <p:spPr/>
        <p:txBody>
          <a:bodyPr/>
          <a:lstStyle/>
          <a:p>
            <a:r>
              <a:rPr lang="en-GB" dirty="0"/>
              <a:t>Implementation – Indicator 5: at border risk management</a:t>
            </a:r>
            <a:endParaRPr lang="en-US" dirty="0"/>
          </a:p>
        </p:txBody>
      </p:sp>
      <p:pic>
        <p:nvPicPr>
          <p:cNvPr id="6" name="Picture 2">
            <a:extLst>
              <a:ext uri="{FF2B5EF4-FFF2-40B4-BE49-F238E27FC236}">
                <a16:creationId xmlns:a16="http://schemas.microsoft.com/office/drawing/2014/main" id="{4FF9914D-5F29-564E-04DB-2FDEC7E0E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980000"/>
            <a:ext cx="6641929" cy="438501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8785E21C-2C4D-D9A6-6D87-EB61DF77721B}"/>
              </a:ext>
            </a:extLst>
          </p:cNvPr>
          <p:cNvSpPr>
            <a:spLocks noGrp="1"/>
          </p:cNvSpPr>
          <p:nvPr>
            <p:ph type="subTitle" idx="1"/>
          </p:nvPr>
        </p:nvSpPr>
        <p:spPr>
          <a:xfrm>
            <a:off x="7620000" y="1979613"/>
            <a:ext cx="4114800" cy="4113212"/>
          </a:xfrm>
          <a:solidFill>
            <a:schemeClr val="bg1">
              <a:alpha val="21000"/>
            </a:schemeClr>
          </a:solidFill>
        </p:spPr>
        <p:txBody>
          <a:bodyPr numCol="1"/>
          <a:lstStyle/>
          <a:p>
            <a:pPr rtl="0" fontAlgn="base">
              <a:lnSpc>
                <a:spcPts val="2025"/>
              </a:lnSpc>
            </a:pPr>
            <a:r>
              <a:rPr lang="en-US" sz="1800" b="1" i="0" u="none" strike="noStrike" dirty="0">
                <a:solidFill>
                  <a:srgbClr val="000000"/>
                </a:solidFill>
                <a:effectLst/>
                <a:latin typeface="Calibri" panose="020F0502020204030204" pitchFamily="34" charset="0"/>
              </a:rPr>
              <a:t>Variables</a:t>
            </a:r>
            <a:r>
              <a:rPr lang="en-US" sz="1800" b="0" i="0" dirty="0">
                <a:solidFill>
                  <a:srgbClr val="000000"/>
                </a:solidFill>
                <a:effectLst/>
                <a:latin typeface="Calibri" panose="020F0502020204030204" pitchFamily="34" charset="0"/>
              </a:rPr>
              <a:t>​:</a:t>
            </a:r>
            <a:br>
              <a:rPr lang="en-US" b="0" i="0" dirty="0">
                <a:solidFill>
                  <a:srgbClr val="000000"/>
                </a:solidFill>
                <a:effectLst/>
                <a:latin typeface="Segoe UI" panose="020B0502040204020203" pitchFamily="34" charset="0"/>
              </a:rPr>
            </a:br>
            <a:r>
              <a:rPr lang="en-US" b="0" i="0" dirty="0">
                <a:solidFill>
                  <a:srgbClr val="000000"/>
                </a:solidFill>
                <a:effectLst/>
                <a:latin typeface="Segoe UI" panose="020B0502040204020203" pitchFamily="34" charset="0"/>
              </a:rPr>
              <a:t>- </a:t>
            </a:r>
            <a:r>
              <a:rPr lang="en-US" sz="1800" b="0" i="0" u="none" strike="noStrike" dirty="0">
                <a:solidFill>
                  <a:srgbClr val="000000"/>
                </a:solidFill>
                <a:effectLst/>
                <a:latin typeface="Calibri" panose="020F0502020204030204" pitchFamily="34" charset="0"/>
              </a:rPr>
              <a:t>screening mechanisms </a:t>
            </a:r>
            <a:r>
              <a:rPr lang="en-US" sz="1800" b="0" i="0" dirty="0">
                <a:solidFill>
                  <a:srgbClr val="000000"/>
                </a:solidFill>
                <a:effectLst/>
                <a:latin typeface="Calibri" panose="020F0502020204030204" pitchFamily="34" charset="0"/>
              </a:rPr>
              <a:t>​</a:t>
            </a:r>
            <a:br>
              <a:rPr lang="en-US" b="0" i="0" dirty="0">
                <a:solidFill>
                  <a:srgbClr val="000000"/>
                </a:solidFill>
                <a:effectLst/>
                <a:latin typeface="Arial" panose="020B0604020202020204" pitchFamily="34" charset="0"/>
              </a:rPr>
            </a:br>
            <a:r>
              <a:rPr lang="en-US" b="0" i="0" dirty="0">
                <a:solidFill>
                  <a:srgbClr val="000000"/>
                </a:solidFill>
                <a:effectLst/>
                <a:latin typeface="Arial" panose="020B0604020202020204" pitchFamily="34" charset="0"/>
              </a:rPr>
              <a:t>- </a:t>
            </a:r>
            <a:r>
              <a:rPr lang="en-US" sz="1800" b="0" i="0" u="none" strike="noStrike" dirty="0">
                <a:solidFill>
                  <a:srgbClr val="000000"/>
                </a:solidFill>
                <a:effectLst/>
                <a:latin typeface="Calibri" panose="020F0502020204030204" pitchFamily="34" charset="0"/>
              </a:rPr>
              <a:t>inspection procedures</a:t>
            </a:r>
            <a:r>
              <a:rPr lang="en-US" sz="1800" b="0" i="0" dirty="0">
                <a:solidFill>
                  <a:srgbClr val="000000"/>
                </a:solidFill>
                <a:effectLst/>
                <a:latin typeface="Calibri" panose="020F0502020204030204" pitchFamily="34" charset="0"/>
              </a:rPr>
              <a:t>​</a:t>
            </a:r>
            <a:br>
              <a:rPr lang="en-US" b="0" i="0" dirty="0">
                <a:solidFill>
                  <a:srgbClr val="000000"/>
                </a:solidFill>
                <a:effectLst/>
                <a:latin typeface="Arial" panose="020B0604020202020204" pitchFamily="34" charset="0"/>
              </a:rPr>
            </a:br>
            <a:r>
              <a:rPr lang="en-US" b="0" i="0" dirty="0">
                <a:solidFill>
                  <a:srgbClr val="000000"/>
                </a:solidFill>
                <a:effectLst/>
                <a:latin typeface="Arial" panose="020B0604020202020204" pitchFamily="34" charset="0"/>
              </a:rPr>
              <a:t>- </a:t>
            </a:r>
            <a:r>
              <a:rPr lang="en-US" sz="1800" b="0" i="0" u="none" strike="noStrike" dirty="0">
                <a:solidFill>
                  <a:srgbClr val="000000"/>
                </a:solidFill>
                <a:effectLst/>
                <a:latin typeface="Calibri" panose="020F0502020204030204" pitchFamily="34" charset="0"/>
              </a:rPr>
              <a:t>Risk profiling prioritization</a:t>
            </a:r>
            <a:r>
              <a:rPr lang="en-US" sz="1800" b="0" i="0" dirty="0">
                <a:solidFill>
                  <a:srgbClr val="000000"/>
                </a:solidFill>
                <a:effectLst/>
                <a:latin typeface="Calibri" panose="020F0502020204030204" pitchFamily="34" charset="0"/>
              </a:rPr>
              <a:t>​</a:t>
            </a:r>
            <a:br>
              <a:rPr lang="en-US" b="0" i="0" dirty="0">
                <a:solidFill>
                  <a:srgbClr val="000000"/>
                </a:solidFill>
                <a:effectLst/>
                <a:latin typeface="Arial" panose="020B0604020202020204" pitchFamily="34" charset="0"/>
              </a:rPr>
            </a:br>
            <a:r>
              <a:rPr lang="en-US" sz="1800" b="0" i="0" dirty="0">
                <a:solidFill>
                  <a:srgbClr val="000000"/>
                </a:solidFill>
                <a:effectLst/>
                <a:latin typeface="Calibri" panose="020F0502020204030204" pitchFamily="34" charset="0"/>
              </a:rPr>
              <a:t>​</a:t>
            </a:r>
            <a:br>
              <a:rPr lang="en-US" b="0" i="0" dirty="0">
                <a:solidFill>
                  <a:srgbClr val="000000"/>
                </a:solidFill>
                <a:effectLst/>
                <a:latin typeface="Segoe UI" panose="020B0502040204020203" pitchFamily="34" charset="0"/>
              </a:rPr>
            </a:br>
            <a:r>
              <a:rPr lang="en-US" sz="1800" b="1" i="0" u="none" strike="noStrike" dirty="0">
                <a:solidFill>
                  <a:srgbClr val="000000"/>
                </a:solidFill>
                <a:effectLst/>
                <a:latin typeface="Calibri" panose="020F0502020204030204" pitchFamily="34" charset="0"/>
              </a:rPr>
              <a:t>Data insights</a:t>
            </a:r>
            <a:r>
              <a:rPr lang="en-US" sz="1800" b="0" i="0" dirty="0">
                <a:solidFill>
                  <a:srgbClr val="000000"/>
                </a:solidFill>
                <a:effectLst/>
                <a:latin typeface="Calibri" panose="020F0502020204030204" pitchFamily="34" charset="0"/>
              </a:rPr>
              <a:t>​</a:t>
            </a:r>
            <a:br>
              <a:rPr lang="en-US" b="0" i="0" dirty="0">
                <a:solidFill>
                  <a:srgbClr val="000000"/>
                </a:solidFill>
                <a:effectLst/>
                <a:latin typeface="Segoe UI" panose="020B0502040204020203" pitchFamily="34" charset="0"/>
              </a:rPr>
            </a:br>
            <a:r>
              <a:rPr lang="en-US" sz="1800" b="0" i="0" u="none" strike="noStrike" dirty="0">
                <a:solidFill>
                  <a:srgbClr val="000000"/>
                </a:solidFill>
                <a:effectLst/>
                <a:latin typeface="Calibri" panose="020F0502020204030204" pitchFamily="34" charset="0"/>
              </a:rPr>
              <a:t>Strengthening border risk management is concern across all regions </a:t>
            </a:r>
            <a:br>
              <a:rPr lang="en-US" b="0" i="0" dirty="0">
                <a:solidFill>
                  <a:srgbClr val="000000"/>
                </a:solidFill>
                <a:effectLst/>
                <a:latin typeface="Arial" panose="020B0604020202020204" pitchFamily="34" charset="0"/>
              </a:rPr>
            </a:br>
            <a:endParaRPr lang="en-US" dirty="0"/>
          </a:p>
        </p:txBody>
      </p:sp>
    </p:spTree>
    <p:extLst>
      <p:ext uri="{BB962C8B-B14F-4D97-AF65-F5344CB8AC3E}">
        <p14:creationId xmlns:p14="http://schemas.microsoft.com/office/powerpoint/2010/main" val="1720261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BA82310F-BC91-3103-5C57-315D86B6F905}"/>
              </a:ext>
            </a:extLst>
          </p:cNvPr>
          <p:cNvSpPr>
            <a:spLocks noGrp="1"/>
          </p:cNvSpPr>
          <p:nvPr/>
        </p:nvSpPr>
        <p:spPr>
          <a:xfrm>
            <a:off x="-1" y="1356275"/>
            <a:ext cx="12002960" cy="53340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endParaRPr lang="en-GB" sz="2400" kern="100" dirty="0">
              <a:ea typeface="Calibri"/>
              <a:cs typeface="Times New Roman"/>
            </a:endParaRPr>
          </a:p>
        </p:txBody>
      </p:sp>
      <p:graphicFrame>
        <p:nvGraphicFramePr>
          <p:cNvPr id="9" name="Chart 8">
            <a:extLst>
              <a:ext uri="{FF2B5EF4-FFF2-40B4-BE49-F238E27FC236}">
                <a16:creationId xmlns:a16="http://schemas.microsoft.com/office/drawing/2014/main" id="{707A5C1A-0BBA-1333-9EE4-E04A0ED993C8}"/>
              </a:ext>
            </a:extLst>
          </p:cNvPr>
          <p:cNvGraphicFramePr/>
          <p:nvPr>
            <p:extLst>
              <p:ext uri="{D42A27DB-BD31-4B8C-83A1-F6EECF244321}">
                <p14:modId xmlns:p14="http://schemas.microsoft.com/office/powerpoint/2010/main" val="222717617"/>
              </p:ext>
            </p:extLst>
          </p:nvPr>
        </p:nvGraphicFramePr>
        <p:xfrm>
          <a:off x="151177" y="2046330"/>
          <a:ext cx="5952090" cy="369085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2">
            <a:extLst>
              <a:ext uri="{FF2B5EF4-FFF2-40B4-BE49-F238E27FC236}">
                <a16:creationId xmlns:a16="http://schemas.microsoft.com/office/drawing/2014/main" id="{61049048-563E-C122-9990-7F987A9E93A2}"/>
              </a:ext>
            </a:extLst>
          </p:cNvPr>
          <p:cNvSpPr txBox="1"/>
          <p:nvPr/>
        </p:nvSpPr>
        <p:spPr>
          <a:xfrm>
            <a:off x="-86494" y="5746264"/>
            <a:ext cx="6355466" cy="569387"/>
          </a:xfrm>
          <a:prstGeom prst="rect">
            <a:avLst/>
          </a:prstGeom>
        </p:spPr>
        <p:txBody>
          <a:bodyPr wrap="square" lIns="540000" tIns="0" rIns="360000" rtlCol="0" anchor="t" anchorCtr="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sz="2000" b="1"/>
              <a:t>Key insights</a:t>
            </a:r>
            <a:endParaRPr lang="en-US" sz="2000"/>
          </a:p>
          <a:p>
            <a:pPr marL="342900" indent="-342900">
              <a:buFont typeface="Arial" panose="020B0604020202020204" pitchFamily="34" charset="0"/>
              <a:buChar char="•"/>
            </a:pPr>
            <a:r>
              <a:rPr lang="en-US" sz="1400" i="0">
                <a:solidFill>
                  <a:srgbClr val="000000"/>
                </a:solidFill>
                <a:effectLst/>
                <a:ea typeface="DengXian Light" panose="02010600030101010101" pitchFamily="2" charset="-122"/>
                <a:cs typeface="Times New Roman" panose="02020603050405020304" pitchFamily="18" charset="0"/>
              </a:rPr>
              <a:t>Gaps in capacity building and education persist across all regions</a:t>
            </a:r>
            <a:endParaRPr lang="en-US" sz="1400" i="1">
              <a:solidFill>
                <a:srgbClr val="0F4761"/>
              </a:solidFill>
              <a:effectLst/>
              <a:ea typeface="DengXian Light" panose="02010600030101010101" pitchFamily="2" charset="-122"/>
              <a:cs typeface="Times New Roman" panose="02020603050405020304" pitchFamily="18" charset="0"/>
            </a:endParaRPr>
          </a:p>
        </p:txBody>
      </p:sp>
      <p:graphicFrame>
        <p:nvGraphicFramePr>
          <p:cNvPr id="11" name="Chart 10">
            <a:extLst>
              <a:ext uri="{FF2B5EF4-FFF2-40B4-BE49-F238E27FC236}">
                <a16:creationId xmlns:a16="http://schemas.microsoft.com/office/drawing/2014/main" id="{1BBFB936-F698-E51E-C404-52D8B21424DF}"/>
              </a:ext>
            </a:extLst>
          </p:cNvPr>
          <p:cNvGraphicFramePr/>
          <p:nvPr>
            <p:extLst>
              <p:ext uri="{D42A27DB-BD31-4B8C-83A1-F6EECF244321}">
                <p14:modId xmlns:p14="http://schemas.microsoft.com/office/powerpoint/2010/main" val="2754379463"/>
              </p:ext>
            </p:extLst>
          </p:nvPr>
        </p:nvGraphicFramePr>
        <p:xfrm>
          <a:off x="6271500" y="2046330"/>
          <a:ext cx="5620430" cy="3691249"/>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5">
            <a:extLst>
              <a:ext uri="{FF2B5EF4-FFF2-40B4-BE49-F238E27FC236}">
                <a16:creationId xmlns:a16="http://schemas.microsoft.com/office/drawing/2014/main" id="{23E445C0-E0D2-0DD3-16C7-57C59EA758E0}"/>
              </a:ext>
            </a:extLst>
          </p:cNvPr>
          <p:cNvSpPr txBox="1"/>
          <p:nvPr/>
        </p:nvSpPr>
        <p:spPr>
          <a:xfrm>
            <a:off x="5799048" y="5746261"/>
            <a:ext cx="6355466" cy="569387"/>
          </a:xfrm>
          <a:prstGeom prst="rect">
            <a:avLst/>
          </a:prstGeom>
        </p:spPr>
        <p:txBody>
          <a:bodyPr wrap="square" lIns="540000" tIns="0" rIns="360000" rtlCol="0" anchor="t" anchorCtr="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sz="2000" b="1"/>
              <a:t>Key insights</a:t>
            </a:r>
            <a:endParaRPr lang="en-US" sz="2000"/>
          </a:p>
          <a:p>
            <a:pPr marL="342900" indent="-342900">
              <a:buFont typeface="Arial" panose="020B0604020202020204" pitchFamily="34" charset="0"/>
              <a:buChar char="•"/>
            </a:pPr>
            <a:r>
              <a:rPr lang="en-US" sz="1400" i="0">
                <a:solidFill>
                  <a:srgbClr val="000000"/>
                </a:solidFill>
                <a:effectLst/>
                <a:ea typeface="DengXian Light" panose="02010600030101010101" pitchFamily="2" charset="-122"/>
                <a:cs typeface="Times New Roman" panose="02020603050405020304" pitchFamily="18" charset="0"/>
              </a:rPr>
              <a:t>Gaps in capacity building and education persist across all regions</a:t>
            </a:r>
            <a:endParaRPr lang="en-US" sz="1400" i="1">
              <a:solidFill>
                <a:srgbClr val="0F4761"/>
              </a:solidFill>
              <a:effectLst/>
              <a:ea typeface="DengXian Light" panose="02010600030101010101" pitchFamily="2" charset="-122"/>
              <a:cs typeface="Times New Roman" panose="02020603050405020304" pitchFamily="18" charset="0"/>
            </a:endParaRPr>
          </a:p>
        </p:txBody>
      </p:sp>
      <p:sp>
        <p:nvSpPr>
          <p:cNvPr id="3" name="Title 8">
            <a:extLst>
              <a:ext uri="{FF2B5EF4-FFF2-40B4-BE49-F238E27FC236}">
                <a16:creationId xmlns:a16="http://schemas.microsoft.com/office/drawing/2014/main" id="{F5F37A1F-181A-CC4C-AB2D-8367AAD8A13C}"/>
              </a:ext>
            </a:extLst>
          </p:cNvPr>
          <p:cNvSpPr txBox="1">
            <a:spLocks/>
          </p:cNvSpPr>
          <p:nvPr/>
        </p:nvSpPr>
        <p:spPr>
          <a:xfrm>
            <a:off x="-9071" y="1176155"/>
            <a:ext cx="12195450" cy="695682"/>
          </a:xfrm>
          <a:prstGeom prst="rect">
            <a:avLst/>
          </a:prstGeom>
          <a:solidFill>
            <a:schemeClr val="bg1">
              <a:alpha val="21000"/>
            </a:schemeClr>
          </a:solidFill>
        </p:spPr>
        <p:txBody>
          <a:bodyPr vert="horz" lIns="180000" tIns="180000" rIns="180000" bIns="180000" rtlCol="0" anchor="t" anchorCtr="0">
            <a:noAutofit/>
          </a:bodyPr>
          <a:lstStyle>
            <a:lvl1pPr algn="l" defTabSz="914400" rtl="0" eaLnBrk="1" latinLnBrk="0" hangingPunct="1">
              <a:lnSpc>
                <a:spcPct val="90000"/>
              </a:lnSpc>
              <a:spcBef>
                <a:spcPct val="0"/>
              </a:spcBef>
              <a:buNone/>
              <a:defRPr sz="1800" b="1" kern="1200" baseline="0">
                <a:solidFill>
                  <a:schemeClr val="tx1"/>
                </a:solidFill>
                <a:latin typeface="Calibri" charset="0"/>
                <a:ea typeface="Calibri" charset="0"/>
                <a:cs typeface="Calibri" charset="0"/>
              </a:defRPr>
            </a:lvl1pPr>
          </a:lstStyle>
          <a:p>
            <a:r>
              <a:rPr lang="en-GB" sz="2200" dirty="0">
                <a:solidFill>
                  <a:srgbClr val="00825F"/>
                </a:solidFill>
                <a:latin typeface="Montserrat" panose="00000500000000000000" pitchFamily="2" charset="0"/>
                <a:ea typeface="Calibri"/>
                <a:cs typeface="Calibri"/>
              </a:rPr>
              <a:t>Implementation – Indicator 6: capacity building and Indicator 7: public awareness</a:t>
            </a:r>
            <a:endParaRPr lang="en-GB" sz="2200" b="0" dirty="0">
              <a:solidFill>
                <a:srgbClr val="000000"/>
              </a:solidFill>
              <a:latin typeface="Montserrat" panose="00000500000000000000" pitchFamily="2" charset="0"/>
              <a:ea typeface="Calibri"/>
              <a:cs typeface="Calibri"/>
            </a:endParaRPr>
          </a:p>
          <a:p>
            <a:endParaRPr lang="en-GB" sz="2000" dirty="0">
              <a:solidFill>
                <a:srgbClr val="00825F"/>
              </a:solidFill>
              <a:latin typeface="Montserrat" panose="00000500000000000000" pitchFamily="2" charset="0"/>
            </a:endParaRPr>
          </a:p>
        </p:txBody>
      </p:sp>
    </p:spTree>
    <p:extLst>
      <p:ext uri="{BB962C8B-B14F-4D97-AF65-F5344CB8AC3E}">
        <p14:creationId xmlns:p14="http://schemas.microsoft.com/office/powerpoint/2010/main" val="68916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p:txBody>
          <a:bodyPr numCol="1"/>
          <a:lstStyle/>
          <a:p>
            <a:endParaRPr lang="en-GB" dirty="0"/>
          </a:p>
          <a:p>
            <a:pPr marL="342900" indent="-342900">
              <a:buFont typeface="Wingdings" panose="05000000000000000000" pitchFamily="2" charset="2"/>
              <a:buChar char="§"/>
            </a:pPr>
            <a:r>
              <a:rPr lang="en-GB" sz="2000" b="1" dirty="0"/>
              <a:t>Overview of DAI implementation</a:t>
            </a:r>
          </a:p>
          <a:p>
            <a:pPr marL="342900" indent="-342900">
              <a:buFont typeface="Wingdings" panose="05000000000000000000" pitchFamily="2" charset="2"/>
              <a:buChar char="§"/>
            </a:pPr>
            <a:r>
              <a:rPr lang="en-GB" b="1" dirty="0"/>
              <a:t>IPPC Observatory Study on E-commerce</a:t>
            </a:r>
            <a:endParaRPr lang="en-GB" sz="2000" b="1" dirty="0"/>
          </a:p>
          <a:p>
            <a:pPr marL="612900" lvl="1" indent="-342900">
              <a:buFont typeface="Wingdings" panose="05000000000000000000" pitchFamily="2" charset="2"/>
              <a:buChar char="§"/>
            </a:pPr>
            <a:r>
              <a:rPr lang="en-GB" b="1" dirty="0"/>
              <a:t>Overview</a:t>
            </a:r>
          </a:p>
          <a:p>
            <a:pPr marL="612900" lvl="1" indent="-342900">
              <a:buFont typeface="Wingdings" panose="05000000000000000000" pitchFamily="2" charset="2"/>
              <a:buChar char="§"/>
            </a:pPr>
            <a:r>
              <a:rPr lang="en-GB" b="1" dirty="0"/>
              <a:t>Methodology </a:t>
            </a:r>
          </a:p>
          <a:p>
            <a:pPr marL="612900" lvl="1" indent="-342900">
              <a:buFont typeface="Wingdings" panose="05000000000000000000" pitchFamily="2" charset="2"/>
              <a:buChar char="§"/>
            </a:pPr>
            <a:r>
              <a:rPr lang="en-GB" b="1" dirty="0"/>
              <a:t>Response rate</a:t>
            </a:r>
          </a:p>
          <a:p>
            <a:pPr marL="612900" lvl="1" indent="-342900">
              <a:buFont typeface="Wingdings" panose="05000000000000000000" pitchFamily="2" charset="2"/>
              <a:buChar char="§"/>
            </a:pPr>
            <a:r>
              <a:rPr lang="en-GB" b="1" dirty="0"/>
              <a:t>Data insights</a:t>
            </a:r>
          </a:p>
          <a:p>
            <a:pPr marL="612900" lvl="1" indent="-342900">
              <a:buFont typeface="Wingdings" panose="05000000000000000000" pitchFamily="2" charset="2"/>
              <a:buChar char="§"/>
            </a:pPr>
            <a:r>
              <a:rPr lang="en-GB" b="1" dirty="0"/>
              <a:t>Recommendations</a:t>
            </a:r>
          </a:p>
          <a:p>
            <a:pPr marL="612900" lvl="1" indent="-342900">
              <a:buFont typeface="Wingdings" panose="05000000000000000000" pitchFamily="2" charset="2"/>
              <a:buChar char="§"/>
            </a:pPr>
            <a:r>
              <a:rPr lang="en-GB" b="1" dirty="0"/>
              <a:t>Next steps</a:t>
            </a:r>
          </a:p>
          <a:p>
            <a:endParaRPr lang="en-IT" dirty="0"/>
          </a:p>
          <a:p>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en-GB" dirty="0"/>
              <a:t>O</a:t>
            </a:r>
            <a:r>
              <a:rPr lang="en-US" dirty="0" err="1"/>
              <a:t>utline</a:t>
            </a:r>
            <a:endParaRPr lang="en-IT" dirty="0"/>
          </a:p>
        </p:txBody>
      </p:sp>
    </p:spTree>
    <p:extLst>
      <p:ext uri="{BB962C8B-B14F-4D97-AF65-F5344CB8AC3E}">
        <p14:creationId xmlns:p14="http://schemas.microsoft.com/office/powerpoint/2010/main" val="120517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1798F3B-9197-3BDF-8019-02BE5A9932B8}"/>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A1175490-6FD1-D4AA-F1FA-AB8A04C83CF3}"/>
              </a:ext>
            </a:extLst>
          </p:cNvPr>
          <p:cNvSpPr>
            <a:spLocks noGrp="1"/>
          </p:cNvSpPr>
          <p:nvPr>
            <p:ph type="title"/>
          </p:nvPr>
        </p:nvSpPr>
        <p:spPr>
          <a:xfrm>
            <a:off x="-76200" y="1385199"/>
            <a:ext cx="12954000" cy="360040"/>
          </a:xfrm>
        </p:spPr>
        <p:txBody>
          <a:bodyPr/>
          <a:lstStyle/>
          <a:p>
            <a:r>
              <a:rPr lang="en-GB" dirty="0"/>
              <a:t>Monitoring – Indicator 8: online reporting platforms,  and Indicator 9: data analysis</a:t>
            </a:r>
            <a:endParaRPr lang="en-US" dirty="0"/>
          </a:p>
        </p:txBody>
      </p:sp>
      <p:pic>
        <p:nvPicPr>
          <p:cNvPr id="4" name="Picture 3">
            <a:extLst>
              <a:ext uri="{FF2B5EF4-FFF2-40B4-BE49-F238E27FC236}">
                <a16:creationId xmlns:a16="http://schemas.microsoft.com/office/drawing/2014/main" id="{945D2D73-DC43-AD0A-AB7D-ED0F77C830B2}"/>
              </a:ext>
            </a:extLst>
          </p:cNvPr>
          <p:cNvPicPr>
            <a:picLocks noChangeAspect="1"/>
          </p:cNvPicPr>
          <p:nvPr/>
        </p:nvPicPr>
        <p:blipFill>
          <a:blip r:embed="rId3"/>
          <a:stretch>
            <a:fillRect/>
          </a:stretch>
        </p:blipFill>
        <p:spPr>
          <a:xfrm>
            <a:off x="109333" y="1981385"/>
            <a:ext cx="8554031" cy="4242857"/>
          </a:xfrm>
          <a:prstGeom prst="rect">
            <a:avLst/>
          </a:prstGeom>
        </p:spPr>
      </p:pic>
      <p:sp>
        <p:nvSpPr>
          <p:cNvPr id="5" name="TextBox 4">
            <a:extLst>
              <a:ext uri="{FF2B5EF4-FFF2-40B4-BE49-F238E27FC236}">
                <a16:creationId xmlns:a16="http://schemas.microsoft.com/office/drawing/2014/main" id="{1347F02D-147C-735F-0E93-55F03E0C17D8}"/>
              </a:ext>
            </a:extLst>
          </p:cNvPr>
          <p:cNvSpPr txBox="1"/>
          <p:nvPr/>
        </p:nvSpPr>
        <p:spPr>
          <a:xfrm>
            <a:off x="8839200" y="2133600"/>
            <a:ext cx="3124200" cy="3785652"/>
          </a:xfrm>
          <a:prstGeom prst="rect">
            <a:avLst/>
          </a:prstGeom>
          <a:noFill/>
        </p:spPr>
        <p:txBody>
          <a:bodyPr wrap="square">
            <a:spAutoFit/>
          </a:bodyPr>
          <a:lstStyle/>
          <a:p>
            <a:r>
              <a:rPr lang="en-US" sz="2000" b="1" dirty="0"/>
              <a:t>Data insights:</a:t>
            </a:r>
          </a:p>
          <a:p>
            <a:endParaRPr lang="en-US" sz="2000" dirty="0"/>
          </a:p>
          <a:p>
            <a:r>
              <a:rPr lang="en-US" sz="2000" dirty="0"/>
              <a:t>The majority of survey respondent countries do not have publicly available online reporting platforms</a:t>
            </a:r>
          </a:p>
          <a:p>
            <a:endParaRPr lang="en-US" sz="2000" dirty="0"/>
          </a:p>
          <a:p>
            <a:r>
              <a:rPr lang="en-US" sz="2000" kern="0" dirty="0">
                <a:solidFill>
                  <a:srgbClr val="000000"/>
                </a:solidFill>
                <a:effectLst/>
                <a:ea typeface="Times New Roman" panose="02020603050405020304" pitchFamily="18" charset="0"/>
              </a:rPr>
              <a:t>Limited use of data analysis to monitor e-commerce trade of plants, plant products, and regulated articles</a:t>
            </a:r>
            <a:endParaRPr lang="en-US" sz="2000" dirty="0"/>
          </a:p>
        </p:txBody>
      </p:sp>
    </p:spTree>
    <p:extLst>
      <p:ext uri="{BB962C8B-B14F-4D97-AF65-F5344CB8AC3E}">
        <p14:creationId xmlns:p14="http://schemas.microsoft.com/office/powerpoint/2010/main" val="1295263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58439-BD6B-0CC1-333A-5FB54AED95FE}"/>
            </a:ext>
          </a:extLst>
        </p:cNvPr>
        <p:cNvGrpSpPr/>
        <p:nvPr/>
      </p:nvGrpSpPr>
      <p:grpSpPr>
        <a:xfrm>
          <a:off x="0" y="0"/>
          <a:ext cx="0" cy="0"/>
          <a:chOff x="0" y="0"/>
          <a:chExt cx="0" cy="0"/>
        </a:xfrm>
      </p:grpSpPr>
      <p:sp>
        <p:nvSpPr>
          <p:cNvPr id="9" name="Subtitle 8">
            <a:extLst>
              <a:ext uri="{FF2B5EF4-FFF2-40B4-BE49-F238E27FC236}">
                <a16:creationId xmlns:a16="http://schemas.microsoft.com/office/drawing/2014/main" id="{D269E9CF-69C5-061D-5B3F-26524F8D0E51}"/>
              </a:ext>
            </a:extLst>
          </p:cNvPr>
          <p:cNvSpPr>
            <a:spLocks noGrp="1"/>
          </p:cNvSpPr>
          <p:nvPr>
            <p:ph type="subTitle" idx="1"/>
          </p:nvPr>
        </p:nvSpPr>
        <p:spPr/>
        <p:txBody>
          <a:bodyPr/>
          <a:lstStyle/>
          <a:p>
            <a:endParaRPr lang="en-US"/>
          </a:p>
        </p:txBody>
      </p:sp>
      <p:sp>
        <p:nvSpPr>
          <p:cNvPr id="8" name="Title 7">
            <a:extLst>
              <a:ext uri="{FF2B5EF4-FFF2-40B4-BE49-F238E27FC236}">
                <a16:creationId xmlns:a16="http://schemas.microsoft.com/office/drawing/2014/main" id="{6399573B-7F9A-9DCF-0887-5E8119255455}"/>
              </a:ext>
            </a:extLst>
          </p:cNvPr>
          <p:cNvSpPr>
            <a:spLocks noGrp="1"/>
          </p:cNvSpPr>
          <p:nvPr>
            <p:ph type="title"/>
          </p:nvPr>
        </p:nvSpPr>
        <p:spPr>
          <a:xfrm>
            <a:off x="914400" y="3248980"/>
            <a:ext cx="12204522" cy="360040"/>
          </a:xfrm>
        </p:spPr>
        <p:txBody>
          <a:bodyPr/>
          <a:lstStyle/>
          <a:p>
            <a:pPr algn="ctr"/>
            <a:r>
              <a:rPr lang="en-GB" sz="4000" dirty="0"/>
              <a:t>RECOMMENDATIONS FROM THE DRAFT STUDY</a:t>
            </a:r>
            <a:br>
              <a:rPr lang="en-GB" sz="4000" dirty="0"/>
            </a:br>
            <a:r>
              <a:rPr lang="en-GB" sz="4000" dirty="0"/>
              <a:t>(preliminary)</a:t>
            </a:r>
            <a:endParaRPr lang="en-US" sz="4000" dirty="0"/>
          </a:p>
        </p:txBody>
      </p:sp>
    </p:spTree>
    <p:extLst>
      <p:ext uri="{BB962C8B-B14F-4D97-AF65-F5344CB8AC3E}">
        <p14:creationId xmlns:p14="http://schemas.microsoft.com/office/powerpoint/2010/main" val="2618643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51F2ABA9-6ED4-33F3-AAE8-BD1C004EB98C}"/>
              </a:ext>
            </a:extLst>
          </p:cNvPr>
          <p:cNvSpPr txBox="1">
            <a:spLocks/>
          </p:cNvSpPr>
          <p:nvPr/>
        </p:nvSpPr>
        <p:spPr>
          <a:xfrm>
            <a:off x="685800" y="1980000"/>
            <a:ext cx="10363200" cy="417645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a:p>
        </p:txBody>
      </p:sp>
      <p:sp>
        <p:nvSpPr>
          <p:cNvPr id="9" name="Subtitle 8">
            <a:extLst>
              <a:ext uri="{FF2B5EF4-FFF2-40B4-BE49-F238E27FC236}">
                <a16:creationId xmlns:a16="http://schemas.microsoft.com/office/drawing/2014/main" id="{2C4FBC1D-3C71-6324-9736-9E19CABEB52D}"/>
              </a:ext>
            </a:extLst>
          </p:cNvPr>
          <p:cNvSpPr>
            <a:spLocks noGrp="1"/>
          </p:cNvSpPr>
          <p:nvPr>
            <p:ph type="subTitle" idx="1"/>
          </p:nvPr>
        </p:nvSpPr>
        <p:spPr>
          <a:xfrm>
            <a:off x="-304800" y="1371600"/>
            <a:ext cx="12801600" cy="5326704"/>
          </a:xfrm>
        </p:spPr>
        <p:txBody>
          <a:bodyPr numCol="1"/>
          <a:lstStyle/>
          <a:p>
            <a:pPr algn="just" rtl="0" fontAlgn="base">
              <a:lnSpc>
                <a:spcPts val="1800"/>
              </a:lnSpc>
              <a:buFont typeface="Arial" panose="020B0604020202020204" pitchFamily="34" charset="0"/>
              <a:buChar char="•"/>
            </a:pPr>
            <a:endParaRPr lang="en-US" sz="2400" b="1" i="0" u="none" strike="noStrike" dirty="0">
              <a:solidFill>
                <a:srgbClr val="000000"/>
              </a:solidFill>
              <a:effectLst/>
              <a:latin typeface="+mn-lt"/>
            </a:endParaRPr>
          </a:p>
          <a:p>
            <a:pPr algn="just" rtl="0" fontAlgn="base">
              <a:lnSpc>
                <a:spcPts val="1800"/>
              </a:lnSpc>
              <a:buClr>
                <a:schemeClr val="tx1"/>
              </a:buClr>
              <a:buFont typeface="Wingdings" panose="05000000000000000000" pitchFamily="2" charset="2"/>
              <a:buChar char="Ø"/>
            </a:pPr>
            <a:r>
              <a:rPr lang="en-US" sz="2400" b="1" dirty="0">
                <a:solidFill>
                  <a:srgbClr val="000000"/>
                </a:solidFill>
                <a:latin typeface="+mn-lt"/>
              </a:rPr>
              <a:t>  Increase awareness of key IPPC e-commerce resources: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promote at key-IPPC/ plant health events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provide more translations</a:t>
            </a:r>
          </a:p>
          <a:p>
            <a:pPr marL="468000" lvl="2" indent="0" algn="just" fontAlgn="base">
              <a:lnSpc>
                <a:spcPts val="1800"/>
              </a:lnSpc>
              <a:buClr>
                <a:schemeClr val="tx1"/>
              </a:buClr>
              <a:buNone/>
            </a:pPr>
            <a:endParaRPr lang="en-US" sz="2400" dirty="0">
              <a:solidFill>
                <a:srgbClr val="000000"/>
              </a:solidFill>
              <a:latin typeface="+mn-lt"/>
            </a:endParaRPr>
          </a:p>
          <a:p>
            <a:pPr marL="162000" lvl="2" indent="-180000" algn="just" fontAlgn="base">
              <a:lnSpc>
                <a:spcPts val="1800"/>
              </a:lnSpc>
              <a:spcBef>
                <a:spcPts val="1000"/>
              </a:spcBef>
              <a:buClr>
                <a:schemeClr val="tx1"/>
              </a:buClr>
              <a:buFont typeface="Wingdings" panose="05000000000000000000" pitchFamily="2" charset="2"/>
              <a:buChar char="Ø"/>
            </a:pPr>
            <a:r>
              <a:rPr lang="en-US" sz="2400" b="1" dirty="0">
                <a:solidFill>
                  <a:srgbClr val="000000"/>
                </a:solidFill>
                <a:latin typeface="+mn-lt"/>
                <a:cs typeface="Calibri" charset="0"/>
              </a:rPr>
              <a:t>Address Gaps in Regulatory and Non-Regulatory Frameworks: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provide targeted investment and capacity-building to help countries to develop or update their legal and procedural frameworks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encourage countries to align their frameworks with CPM R-5 and the IPPC guide on E-commerce</a:t>
            </a:r>
          </a:p>
          <a:p>
            <a:pPr marL="468000" lvl="2" indent="0" algn="just" fontAlgn="base">
              <a:lnSpc>
                <a:spcPts val="1800"/>
              </a:lnSpc>
              <a:buClr>
                <a:schemeClr val="tx1"/>
              </a:buClr>
              <a:buNone/>
            </a:pPr>
            <a:endParaRPr lang="en-US" sz="2400" dirty="0">
              <a:solidFill>
                <a:srgbClr val="000000"/>
              </a:solidFill>
              <a:latin typeface="+mn-lt"/>
            </a:endParaRPr>
          </a:p>
          <a:p>
            <a:pPr marL="342900" indent="-342900" algn="just" fontAlgn="base">
              <a:lnSpc>
                <a:spcPts val="1800"/>
              </a:lnSpc>
              <a:buClr>
                <a:schemeClr val="tx1"/>
              </a:buClr>
              <a:buFont typeface="Wingdings" panose="05000000000000000000" pitchFamily="2" charset="2"/>
              <a:buChar char="Ø"/>
            </a:pPr>
            <a:r>
              <a:rPr lang="en-US" sz="2400" b="1" dirty="0">
                <a:solidFill>
                  <a:srgbClr val="000000"/>
                </a:solidFill>
                <a:latin typeface="+mn-lt"/>
              </a:rPr>
              <a:t>Strengthen border risk management:</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enhance risk-profiling, non-intrusive scanning technologies, inspection of high-risk small parcels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provide of additional guidance/ capacity development to help countries develop effective border risk management systems</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enhance collaboration with customs, United Postal Union, and other agencies</a:t>
            </a:r>
          </a:p>
          <a:p>
            <a:pPr marL="0" indent="0" algn="just" rtl="0" fontAlgn="base">
              <a:lnSpc>
                <a:spcPts val="1800"/>
              </a:lnSpc>
              <a:buClr>
                <a:schemeClr val="tx1"/>
              </a:buClr>
              <a:buNone/>
            </a:pPr>
            <a:endParaRPr lang="en-US" sz="2400" dirty="0">
              <a:solidFill>
                <a:srgbClr val="000000"/>
              </a:solidFill>
              <a:latin typeface="+mn-lt"/>
            </a:endParaRPr>
          </a:p>
          <a:p>
            <a:pPr marL="468000" lvl="2" indent="0" algn="just" fontAlgn="base">
              <a:lnSpc>
                <a:spcPts val="1800"/>
              </a:lnSpc>
              <a:buClr>
                <a:schemeClr val="tx1"/>
              </a:buClr>
              <a:buNone/>
            </a:pPr>
            <a:endParaRPr lang="en-US" sz="2400" b="1" dirty="0">
              <a:solidFill>
                <a:srgbClr val="000000"/>
              </a:solidFill>
              <a:latin typeface="+mn-lt"/>
              <a:cs typeface="Calibri" charset="0"/>
            </a:endParaRPr>
          </a:p>
          <a:p>
            <a:pPr marL="468000" lvl="2" indent="0" algn="just" fontAlgn="base">
              <a:lnSpc>
                <a:spcPts val="1800"/>
              </a:lnSpc>
              <a:buClr>
                <a:schemeClr val="tx1"/>
              </a:buClr>
              <a:buNone/>
            </a:pPr>
            <a:endParaRPr lang="en-US" sz="2400" dirty="0">
              <a:solidFill>
                <a:srgbClr val="000000"/>
              </a:solidFill>
              <a:latin typeface="+mn-lt"/>
            </a:endParaRPr>
          </a:p>
        </p:txBody>
      </p:sp>
    </p:spTree>
    <p:extLst>
      <p:ext uri="{BB962C8B-B14F-4D97-AF65-F5344CB8AC3E}">
        <p14:creationId xmlns:p14="http://schemas.microsoft.com/office/powerpoint/2010/main" val="3028399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F437C86-3081-B2B3-C3CC-E6D1EC63EDB0}"/>
              </a:ext>
            </a:extLst>
          </p:cNvPr>
          <p:cNvSpPr>
            <a:spLocks noGrp="1"/>
          </p:cNvSpPr>
          <p:nvPr>
            <p:ph type="subTitle" idx="1"/>
          </p:nvPr>
        </p:nvSpPr>
        <p:spPr>
          <a:xfrm>
            <a:off x="-1" y="2133600"/>
            <a:ext cx="12192001" cy="4113296"/>
          </a:xfrm>
        </p:spPr>
        <p:txBody>
          <a:bodyPr numCol="1"/>
          <a:lstStyle/>
          <a:p>
            <a:pPr algn="just" rtl="0" fontAlgn="base">
              <a:lnSpc>
                <a:spcPts val="1800"/>
              </a:lnSpc>
              <a:buClr>
                <a:schemeClr val="tx1"/>
              </a:buClr>
              <a:buFont typeface="Wingdings" panose="05000000000000000000" pitchFamily="2" charset="2"/>
              <a:buChar char="Ø"/>
            </a:pPr>
            <a:r>
              <a:rPr lang="en-US" sz="2400" b="1" dirty="0">
                <a:solidFill>
                  <a:srgbClr val="000000"/>
                </a:solidFill>
                <a:latin typeface="+mn-lt"/>
              </a:rPr>
              <a:t>Strengthen monitoring of E-commerce:</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Encourage NPPOs to establish and maintain IT-supported systems such as national single window (NSW), platforms (or ASYCUDA) and electronic advance data (EAD) mechanisms for better information sharing, enhance risk assessment, and improve regulatory oversight</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Encourage countries to develop mechanisms to register or track online sellers of regulated plant products.</a:t>
            </a:r>
          </a:p>
          <a:p>
            <a:pPr algn="just" fontAlgn="base">
              <a:lnSpc>
                <a:spcPts val="1800"/>
              </a:lnSpc>
              <a:buClr>
                <a:schemeClr val="tx1"/>
              </a:buClr>
              <a:buFont typeface="Wingdings" panose="05000000000000000000" pitchFamily="2" charset="2"/>
              <a:buChar char="Ø"/>
            </a:pPr>
            <a:r>
              <a:rPr lang="en-US" sz="2400" b="1" dirty="0">
                <a:solidFill>
                  <a:srgbClr val="000000"/>
                </a:solidFill>
                <a:latin typeface="+mn-lt"/>
              </a:rPr>
              <a:t>  Strengthen future IPPC Observatory studies on E-commerce:</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enhance data collection – further refine survey questions (clarity, accuracy, efficiency), concise and effective survey</a:t>
            </a:r>
          </a:p>
          <a:p>
            <a:pPr lvl="2" algn="just" fontAlgn="base">
              <a:lnSpc>
                <a:spcPts val="1800"/>
              </a:lnSpc>
              <a:buClr>
                <a:schemeClr val="tx1"/>
              </a:buClr>
              <a:buFont typeface="Wingdings" panose="05000000000000000000" pitchFamily="2" charset="2"/>
              <a:buChar char="§"/>
            </a:pPr>
            <a:r>
              <a:rPr lang="en-US" sz="2400" dirty="0">
                <a:solidFill>
                  <a:srgbClr val="000000"/>
                </a:solidFill>
                <a:latin typeface="+mn-lt"/>
              </a:rPr>
              <a:t>data collection and data validation – periodic review and refinement of received responses, allocation of more time for data validation</a:t>
            </a:r>
          </a:p>
          <a:p>
            <a:pPr marL="468000" lvl="2" indent="0" algn="just" fontAlgn="base">
              <a:lnSpc>
                <a:spcPts val="1800"/>
              </a:lnSpc>
              <a:buClr>
                <a:schemeClr val="tx1"/>
              </a:buClr>
              <a:buNone/>
            </a:pPr>
            <a:endParaRPr lang="en-US" sz="2400" dirty="0">
              <a:solidFill>
                <a:srgbClr val="000000"/>
              </a:solidFill>
              <a:latin typeface="+mn-lt"/>
            </a:endParaRPr>
          </a:p>
          <a:p>
            <a:endParaRPr lang="en-US" sz="2400" dirty="0">
              <a:latin typeface="+mn-lt"/>
            </a:endParaRPr>
          </a:p>
        </p:txBody>
      </p:sp>
      <p:sp>
        <p:nvSpPr>
          <p:cNvPr id="3" name="Title 2">
            <a:extLst>
              <a:ext uri="{FF2B5EF4-FFF2-40B4-BE49-F238E27FC236}">
                <a16:creationId xmlns:a16="http://schemas.microsoft.com/office/drawing/2014/main" id="{37D994C4-9247-1FE9-C6B8-3E4D3623A2EE}"/>
              </a:ext>
            </a:extLst>
          </p:cNvPr>
          <p:cNvSpPr>
            <a:spLocks noGrp="1"/>
          </p:cNvSpPr>
          <p:nvPr>
            <p:ph type="title"/>
          </p:nvPr>
        </p:nvSpPr>
        <p:spPr>
          <a:xfrm>
            <a:off x="0" y="1524000"/>
            <a:ext cx="12204522" cy="360040"/>
          </a:xfrm>
        </p:spPr>
        <p:txBody>
          <a:bodyPr/>
          <a:lstStyle/>
          <a:p>
            <a:r>
              <a:rPr lang="en-GB"/>
              <a:t>Recommendations - continue</a:t>
            </a:r>
            <a:endParaRPr lang="en-US"/>
          </a:p>
        </p:txBody>
      </p:sp>
    </p:spTree>
    <p:extLst>
      <p:ext uri="{BB962C8B-B14F-4D97-AF65-F5344CB8AC3E}">
        <p14:creationId xmlns:p14="http://schemas.microsoft.com/office/powerpoint/2010/main" val="3615631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2B5E6-6001-4C4C-48AF-B64882BFC308}"/>
              </a:ext>
            </a:extLst>
          </p:cNvPr>
          <p:cNvSpPr>
            <a:spLocks noGrp="1"/>
          </p:cNvSpPr>
          <p:nvPr>
            <p:ph type="title"/>
          </p:nvPr>
        </p:nvSpPr>
        <p:spPr>
          <a:xfrm>
            <a:off x="-12522" y="1316476"/>
            <a:ext cx="12204522" cy="360040"/>
          </a:xfrm>
        </p:spPr>
        <p:txBody>
          <a:bodyPr/>
          <a:lstStyle/>
          <a:p>
            <a:r>
              <a:rPr lang="en-US" dirty="0"/>
              <a:t>Potential regional areas to strengthen​</a:t>
            </a:r>
            <a:br>
              <a:rPr lang="en-US" dirty="0"/>
            </a:br>
            <a:r>
              <a:rPr lang="en-US" dirty="0"/>
              <a:t>​</a:t>
            </a:r>
          </a:p>
        </p:txBody>
      </p:sp>
      <p:graphicFrame>
        <p:nvGraphicFramePr>
          <p:cNvPr id="7" name="Table 6">
            <a:extLst>
              <a:ext uri="{FF2B5EF4-FFF2-40B4-BE49-F238E27FC236}">
                <a16:creationId xmlns:a16="http://schemas.microsoft.com/office/drawing/2014/main" id="{1BC3FAD1-DC4A-8CDC-256F-BBB3D9A60D5F}"/>
              </a:ext>
            </a:extLst>
          </p:cNvPr>
          <p:cNvGraphicFramePr>
            <a:graphicFrameLocks noGrp="1"/>
          </p:cNvGraphicFramePr>
          <p:nvPr/>
        </p:nvGraphicFramePr>
        <p:xfrm>
          <a:off x="260439" y="1768427"/>
          <a:ext cx="11658600" cy="4536442"/>
        </p:xfrm>
        <a:graphic>
          <a:graphicData uri="http://schemas.openxmlformats.org/drawingml/2006/table">
            <a:tbl>
              <a:tblPr/>
              <a:tblGrid>
                <a:gridCol w="1497977">
                  <a:extLst>
                    <a:ext uri="{9D8B030D-6E8A-4147-A177-3AD203B41FA5}">
                      <a16:colId xmlns:a16="http://schemas.microsoft.com/office/drawing/2014/main" val="3360513482"/>
                    </a:ext>
                  </a:extLst>
                </a:gridCol>
                <a:gridCol w="10160623">
                  <a:extLst>
                    <a:ext uri="{9D8B030D-6E8A-4147-A177-3AD203B41FA5}">
                      <a16:colId xmlns:a16="http://schemas.microsoft.com/office/drawing/2014/main" val="270907673"/>
                    </a:ext>
                  </a:extLst>
                </a:gridCol>
              </a:tblGrid>
              <a:tr h="243134">
                <a:tc>
                  <a:txBody>
                    <a:bodyPr/>
                    <a:lstStyle/>
                    <a:p>
                      <a:pPr algn="l" fontAlgn="base">
                        <a:lnSpc>
                          <a:spcPts val="1350"/>
                        </a:lnSpc>
                        <a:buNone/>
                      </a:pPr>
                      <a:r>
                        <a:rPr lang="en-GB" sz="1000" b="1" i="0">
                          <a:solidFill>
                            <a:srgbClr val="000000"/>
                          </a:solidFill>
                          <a:effectLst/>
                          <a:latin typeface="Aptos" panose="020B0004020202020204" pitchFamily="34" charset="0"/>
                        </a:rPr>
                        <a:t>Region </a:t>
                      </a:r>
                      <a:r>
                        <a:rPr lang="en-GB" sz="1000" b="0" i="0">
                          <a:solidFill>
                            <a:srgbClr val="000000"/>
                          </a:solidFill>
                          <a:effectLst/>
                          <a:latin typeface="Aptos" panose="020B0004020202020204" pitchFamily="34" charset="0"/>
                        </a:rPr>
                        <a:t>​</a:t>
                      </a:r>
                      <a:endParaRPr lang="en-GB" sz="1700" b="0" i="0">
                        <a:solidFill>
                          <a:srgbClr val="000000"/>
                        </a:solidFill>
                        <a:effectLst/>
                      </a:endParaRPr>
                    </a:p>
                  </a:txBody>
                  <a:tcPr marL="85829" marR="85829" marT="42914" marB="42914">
                    <a:lnL w="8466" cap="flat" cmpd="sng" algn="ctr">
                      <a:solidFill>
                        <a:srgbClr val="E97132"/>
                      </a:solidFill>
                      <a:prstDash val="solid"/>
                      <a:round/>
                      <a:headEnd type="none" w="med" len="med"/>
                      <a:tailEnd type="none" w="med" len="med"/>
                    </a:lnL>
                    <a:lnR w="12700" cap="flat" cmpd="sng" algn="ctr">
                      <a:solidFill>
                        <a:srgbClr val="000000"/>
                      </a:solidFill>
                      <a:prstDash val="solid"/>
                      <a:round/>
                      <a:headEnd type="none" w="med" len="med"/>
                      <a:tailEnd type="none" w="med" len="med"/>
                    </a:lnR>
                    <a:lnT w="8466" cap="flat" cmpd="sng" algn="ctr">
                      <a:solidFill>
                        <a:srgbClr val="E97132"/>
                      </a:solidFill>
                      <a:prstDash val="solid"/>
                      <a:round/>
                      <a:headEnd type="none" w="med" len="med"/>
                      <a:tailEnd type="none" w="med" len="med"/>
                    </a:lnT>
                    <a:lnB w="8466" cap="flat" cmpd="sng" algn="ctr">
                      <a:solidFill>
                        <a:srgbClr val="E97132"/>
                      </a:solidFill>
                      <a:prstDash val="solid"/>
                      <a:round/>
                      <a:headEnd type="none" w="med" len="med"/>
                      <a:tailEnd type="none" w="med" len="med"/>
                    </a:lnB>
                    <a:solidFill>
                      <a:srgbClr val="E97132"/>
                    </a:solidFill>
                  </a:tcPr>
                </a:tc>
                <a:tc>
                  <a:txBody>
                    <a:bodyPr/>
                    <a:lstStyle/>
                    <a:p>
                      <a:pPr algn="l" fontAlgn="base">
                        <a:lnSpc>
                          <a:spcPts val="1350"/>
                        </a:lnSpc>
                        <a:buNone/>
                      </a:pPr>
                      <a:r>
                        <a:rPr lang="en-GB" sz="1000" b="1" i="0">
                          <a:solidFill>
                            <a:srgbClr val="000000"/>
                          </a:solidFill>
                          <a:effectLst/>
                          <a:latin typeface="Aptos" panose="020B0004020202020204" pitchFamily="34" charset="0"/>
                        </a:rPr>
                        <a:t>Potential area of focus</a:t>
                      </a:r>
                      <a:r>
                        <a:rPr lang="en-GB" sz="1000" b="0" i="0">
                          <a:solidFill>
                            <a:srgbClr val="000000"/>
                          </a:solidFill>
                          <a:effectLst/>
                          <a:latin typeface="Aptos" panose="020B0004020202020204" pitchFamily="34" charset="0"/>
                        </a:rPr>
                        <a:t>​</a:t>
                      </a:r>
                      <a:endParaRPr lang="en-GB" sz="1700" b="0" i="0">
                        <a:solidFill>
                          <a:srgbClr val="000000"/>
                        </a:solidFill>
                        <a:effectLst/>
                      </a:endParaRPr>
                    </a:p>
                  </a:txBody>
                  <a:tcPr marL="85829" marR="85829" marT="42914" marB="42914">
                    <a:lnL w="12700" cap="flat" cmpd="sng" algn="ctr">
                      <a:solidFill>
                        <a:srgbClr val="000000"/>
                      </a:solidFill>
                      <a:prstDash val="solid"/>
                      <a:round/>
                      <a:headEnd type="none" w="med" len="med"/>
                      <a:tailEnd type="none" w="med" len="med"/>
                    </a:lnL>
                    <a:lnR w="8466" cap="flat" cmpd="sng" algn="ctr">
                      <a:solidFill>
                        <a:srgbClr val="E97132"/>
                      </a:solidFill>
                      <a:prstDash val="solid"/>
                      <a:round/>
                      <a:headEnd type="none" w="med" len="med"/>
                      <a:tailEnd type="none" w="med" len="med"/>
                    </a:lnR>
                    <a:lnT w="8466" cap="flat" cmpd="sng" algn="ctr">
                      <a:solidFill>
                        <a:srgbClr val="E97132"/>
                      </a:solidFill>
                      <a:prstDash val="solid"/>
                      <a:round/>
                      <a:headEnd type="none" w="med" len="med"/>
                      <a:tailEnd type="none" w="med" len="med"/>
                    </a:lnT>
                    <a:lnB w="8466" cap="flat" cmpd="sng" algn="ctr">
                      <a:solidFill>
                        <a:srgbClr val="E97132"/>
                      </a:solidFill>
                      <a:prstDash val="solid"/>
                      <a:round/>
                      <a:headEnd type="none" w="med" len="med"/>
                      <a:tailEnd type="none" w="med" len="med"/>
                    </a:lnB>
                    <a:solidFill>
                      <a:srgbClr val="E97132"/>
                    </a:solidFill>
                  </a:tcPr>
                </a:tc>
                <a:extLst>
                  <a:ext uri="{0D108BD9-81ED-4DB2-BD59-A6C34878D82A}">
                    <a16:rowId xmlns:a16="http://schemas.microsoft.com/office/drawing/2014/main" val="1986795530"/>
                  </a:ext>
                </a:extLst>
              </a:tr>
              <a:tr h="1100836">
                <a:tc>
                  <a:txBody>
                    <a:bodyPr/>
                    <a:lstStyle/>
                    <a:p>
                      <a:pPr algn="l" fontAlgn="base">
                        <a:lnSpc>
                          <a:spcPts val="1425"/>
                        </a:lnSpc>
                        <a:buNone/>
                      </a:pPr>
                      <a:r>
                        <a:rPr lang="en-GB" sz="1100" b="0" i="0">
                          <a:solidFill>
                            <a:srgbClr val="000000"/>
                          </a:solidFill>
                          <a:effectLst/>
                          <a:latin typeface="Aptos" panose="020B0004020202020204" pitchFamily="34" charset="0"/>
                        </a:rPr>
                        <a:t>Africa​</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E97132"/>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Regulatory and non-regulatory frameworks​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Capacity-building​</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At border risk management​</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Public awareness campaigns ​</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Capacity building for key e-commerce stakeholders​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Accessibility of lists or lists or databases of prohibited and regulated articles​</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E97132"/>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extLst>
                  <a:ext uri="{0D108BD9-81ED-4DB2-BD59-A6C34878D82A}">
                    <a16:rowId xmlns:a16="http://schemas.microsoft.com/office/drawing/2014/main" val="2591998534"/>
                  </a:ext>
                </a:extLst>
              </a:tr>
              <a:tr h="246370">
                <a:tc>
                  <a:txBody>
                    <a:bodyPr/>
                    <a:lstStyle/>
                    <a:p>
                      <a:pPr algn="l" fontAlgn="base">
                        <a:lnSpc>
                          <a:spcPts val="1425"/>
                        </a:lnSpc>
                        <a:buNone/>
                      </a:pPr>
                      <a:r>
                        <a:rPr lang="en-GB" sz="1100" b="0" i="0">
                          <a:solidFill>
                            <a:srgbClr val="000000"/>
                          </a:solidFill>
                          <a:effectLst/>
                          <a:latin typeface="Aptos" panose="020B0004020202020204" pitchFamily="34" charset="0"/>
                        </a:rPr>
                        <a:t>Asia​</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Design and implementation of advance information sharing systems​</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extLst>
                  <a:ext uri="{0D108BD9-81ED-4DB2-BD59-A6C34878D82A}">
                    <a16:rowId xmlns:a16="http://schemas.microsoft.com/office/drawing/2014/main" val="868667998"/>
                  </a:ext>
                </a:extLst>
              </a:tr>
              <a:tr h="759049">
                <a:tc>
                  <a:txBody>
                    <a:bodyPr/>
                    <a:lstStyle/>
                    <a:p>
                      <a:pPr algn="l" fontAlgn="base">
                        <a:lnSpc>
                          <a:spcPts val="1425"/>
                        </a:lnSpc>
                        <a:buNone/>
                      </a:pPr>
                      <a:r>
                        <a:rPr lang="en-GB" sz="1100" b="0" i="0">
                          <a:solidFill>
                            <a:srgbClr val="000000"/>
                          </a:solidFill>
                          <a:effectLst/>
                          <a:latin typeface="Aptos" panose="020B0004020202020204" pitchFamily="34" charset="0"/>
                        </a:rPr>
                        <a:t>Europe​</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At border risk management ​</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Public awareness campaigns​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Training workshops or sessions for individuals directly involved in operational enforcement​</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Accessibility of lists or lists or databases of prohibited and regulated articles​</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extLst>
                  <a:ext uri="{0D108BD9-81ED-4DB2-BD59-A6C34878D82A}">
                    <a16:rowId xmlns:a16="http://schemas.microsoft.com/office/drawing/2014/main" val="3443401720"/>
                  </a:ext>
                </a:extLst>
              </a:tr>
              <a:tr h="588155">
                <a:tc>
                  <a:txBody>
                    <a:bodyPr/>
                    <a:lstStyle/>
                    <a:p>
                      <a:pPr algn="l" fontAlgn="base">
                        <a:lnSpc>
                          <a:spcPts val="1425"/>
                        </a:lnSpc>
                        <a:buNone/>
                      </a:pPr>
                      <a:r>
                        <a:rPr lang="en-GB" sz="1100" b="0" i="0">
                          <a:solidFill>
                            <a:srgbClr val="000000"/>
                          </a:solidFill>
                          <a:effectLst/>
                          <a:latin typeface="Aptos" panose="020B0004020202020204" pitchFamily="34" charset="0"/>
                        </a:rPr>
                        <a:t>Latin America and Caribbean​</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At border risk management​</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Public awareness campaigns​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Capacity building for key e-commerce stakeholders​</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extLst>
                  <a:ext uri="{0D108BD9-81ED-4DB2-BD59-A6C34878D82A}">
                    <a16:rowId xmlns:a16="http://schemas.microsoft.com/office/drawing/2014/main" val="2509569584"/>
                  </a:ext>
                </a:extLst>
              </a:tr>
              <a:tr h="759049">
                <a:tc>
                  <a:txBody>
                    <a:bodyPr/>
                    <a:lstStyle/>
                    <a:p>
                      <a:pPr algn="l" fontAlgn="base">
                        <a:lnSpc>
                          <a:spcPts val="1425"/>
                        </a:lnSpc>
                        <a:buNone/>
                      </a:pPr>
                      <a:r>
                        <a:rPr lang="en-US" sz="1100" b="0" i="0">
                          <a:solidFill>
                            <a:srgbClr val="000000"/>
                          </a:solidFill>
                          <a:effectLst/>
                          <a:latin typeface="Aptos" panose="020B0004020202020204" pitchFamily="34" charset="0"/>
                        </a:rPr>
                        <a:t>Near East and North Africa​</a:t>
                      </a:r>
                      <a:endParaRPr lang="en-US"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At border risk management​</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Public awareness campaigns​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Capacity building for key e-commerce stakeholders​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Comprehensiveness of e-commerce governance frameworks ​</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extLst>
                  <a:ext uri="{0D108BD9-81ED-4DB2-BD59-A6C34878D82A}">
                    <a16:rowId xmlns:a16="http://schemas.microsoft.com/office/drawing/2014/main" val="3078432148"/>
                  </a:ext>
                </a:extLst>
              </a:tr>
              <a:tr h="246370">
                <a:tc>
                  <a:txBody>
                    <a:bodyPr/>
                    <a:lstStyle/>
                    <a:p>
                      <a:pPr algn="l" fontAlgn="base">
                        <a:lnSpc>
                          <a:spcPts val="1425"/>
                        </a:lnSpc>
                        <a:buNone/>
                      </a:pPr>
                      <a:r>
                        <a:rPr lang="en-GB" sz="1100" b="0" i="0">
                          <a:solidFill>
                            <a:srgbClr val="000000"/>
                          </a:solidFill>
                          <a:effectLst/>
                          <a:latin typeface="Aptos" panose="020B0004020202020204" pitchFamily="34" charset="0"/>
                        </a:rPr>
                        <a:t>North America​</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Training workshops or sessions for individuals directly involved in operational enforcement​</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noFill/>
                  </a:tcPr>
                </a:tc>
                <a:extLst>
                  <a:ext uri="{0D108BD9-81ED-4DB2-BD59-A6C34878D82A}">
                    <a16:rowId xmlns:a16="http://schemas.microsoft.com/office/drawing/2014/main" val="2756930520"/>
                  </a:ext>
                </a:extLst>
              </a:tr>
              <a:tr h="417262">
                <a:tc>
                  <a:txBody>
                    <a:bodyPr/>
                    <a:lstStyle/>
                    <a:p>
                      <a:pPr algn="l" fontAlgn="base">
                        <a:lnSpc>
                          <a:spcPts val="1425"/>
                        </a:lnSpc>
                        <a:buNone/>
                      </a:pPr>
                      <a:r>
                        <a:rPr lang="en-GB" sz="1100" b="0" i="0">
                          <a:solidFill>
                            <a:srgbClr val="000000"/>
                          </a:solidFill>
                          <a:effectLst/>
                          <a:latin typeface="Aptos" panose="020B0004020202020204" pitchFamily="34" charset="0"/>
                        </a:rPr>
                        <a:t>South West Pacific​</a:t>
                      </a:r>
                      <a:endParaRPr lang="en-GB" sz="1700" b="0" i="0">
                        <a:solidFill>
                          <a:srgbClr val="000000"/>
                        </a:solidFill>
                        <a:effectLst/>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tc>
                  <a:txBody>
                    <a:bodyPr/>
                    <a:lstStyle/>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Capacity building for key e-commerce stakeholders​</a:t>
                      </a:r>
                      <a:endParaRPr lang="en-US" sz="900" b="0" i="0">
                        <a:solidFill>
                          <a:srgbClr val="000000"/>
                        </a:solidFill>
                        <a:effectLst/>
                        <a:latin typeface="Arial" panose="020B0604020202020204" pitchFamily="34" charset="0"/>
                      </a:endParaRPr>
                    </a:p>
                    <a:p>
                      <a:pPr algn="l" fontAlgn="base">
                        <a:lnSpc>
                          <a:spcPts val="1425"/>
                        </a:lnSpc>
                        <a:buFont typeface="Arial" panose="020B0604020202020204" pitchFamily="34" charset="0"/>
                        <a:buChar char="•"/>
                      </a:pPr>
                      <a:r>
                        <a:rPr lang="en-US" sz="1100" b="0" i="0">
                          <a:solidFill>
                            <a:srgbClr val="000000"/>
                          </a:solidFill>
                          <a:effectLst/>
                          <a:latin typeface="Aptos" panose="020B0004020202020204" pitchFamily="34" charset="0"/>
                        </a:rPr>
                        <a:t>Accessibility of lists or lists or databases of prohibited and regulated articles​</a:t>
                      </a:r>
                      <a:endParaRPr lang="en-US" sz="900" b="0" i="0">
                        <a:solidFill>
                          <a:srgbClr val="000000"/>
                        </a:solidFill>
                        <a:effectLst/>
                        <a:latin typeface="Arial" panose="020B0604020202020204" pitchFamily="34" charset="0"/>
                      </a:endParaRPr>
                    </a:p>
                  </a:txBody>
                  <a:tcPr marL="85829" marR="85829" marT="42914" marB="42914">
                    <a:lnL w="8466" cap="flat" cmpd="sng" algn="ctr">
                      <a:solidFill>
                        <a:srgbClr val="F1A983"/>
                      </a:solidFill>
                      <a:prstDash val="solid"/>
                      <a:round/>
                      <a:headEnd type="none" w="med" len="med"/>
                      <a:tailEnd type="none" w="med" len="med"/>
                    </a:lnL>
                    <a:lnR w="8466" cap="flat" cmpd="sng" algn="ctr">
                      <a:solidFill>
                        <a:srgbClr val="F1A983"/>
                      </a:solidFill>
                      <a:prstDash val="solid"/>
                      <a:round/>
                      <a:headEnd type="none" w="med" len="med"/>
                      <a:tailEnd type="none" w="med" len="med"/>
                    </a:lnR>
                    <a:lnT w="8466" cap="flat" cmpd="sng" algn="ctr">
                      <a:solidFill>
                        <a:srgbClr val="F1A983"/>
                      </a:solidFill>
                      <a:prstDash val="solid"/>
                      <a:round/>
                      <a:headEnd type="none" w="med" len="med"/>
                      <a:tailEnd type="none" w="med" len="med"/>
                    </a:lnT>
                    <a:lnB w="8466" cap="flat" cmpd="sng" algn="ctr">
                      <a:solidFill>
                        <a:srgbClr val="F1A983"/>
                      </a:solidFill>
                      <a:prstDash val="solid"/>
                      <a:round/>
                      <a:headEnd type="none" w="med" len="med"/>
                      <a:tailEnd type="none" w="med" len="med"/>
                    </a:lnB>
                    <a:solidFill>
                      <a:srgbClr val="FAE2D5"/>
                    </a:solidFill>
                  </a:tcPr>
                </a:tc>
                <a:extLst>
                  <a:ext uri="{0D108BD9-81ED-4DB2-BD59-A6C34878D82A}">
                    <a16:rowId xmlns:a16="http://schemas.microsoft.com/office/drawing/2014/main" val="1410570159"/>
                  </a:ext>
                </a:extLst>
              </a:tr>
            </a:tbl>
          </a:graphicData>
        </a:graphic>
      </p:graphicFrame>
      <p:sp>
        <p:nvSpPr>
          <p:cNvPr id="8" name="Rectangle 2">
            <a:extLst>
              <a:ext uri="{FF2B5EF4-FFF2-40B4-BE49-F238E27FC236}">
                <a16:creationId xmlns:a16="http://schemas.microsoft.com/office/drawing/2014/main" id="{10A9D214-4AAA-7831-E9FD-E33FB0362113}"/>
              </a:ext>
            </a:extLst>
          </p:cNvPr>
          <p:cNvSpPr>
            <a:spLocks noGrp="1" noChangeArrowheads="1"/>
          </p:cNvSpPr>
          <p:nvPr>
            <p:ph type="subTitle" idx="1"/>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0224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F530EF9-07B6-306F-FFCA-B9F535382685}"/>
              </a:ext>
            </a:extLst>
          </p:cNvPr>
          <p:cNvSpPr>
            <a:spLocks noGrp="1"/>
          </p:cNvSpPr>
          <p:nvPr>
            <p:ph type="subTitle" idx="1"/>
          </p:nvPr>
        </p:nvSpPr>
        <p:spPr/>
        <p:txBody>
          <a:bodyPr/>
          <a:lstStyle/>
          <a:p>
            <a:endParaRPr lang="en-US"/>
          </a:p>
        </p:txBody>
      </p:sp>
      <p:sp>
        <p:nvSpPr>
          <p:cNvPr id="4" name="Subtitle 1">
            <a:extLst>
              <a:ext uri="{FF2B5EF4-FFF2-40B4-BE49-F238E27FC236}">
                <a16:creationId xmlns:a16="http://schemas.microsoft.com/office/drawing/2014/main" id="{6F604B72-0B58-827D-3D85-BA60F20530E7}"/>
              </a:ext>
            </a:extLst>
          </p:cNvPr>
          <p:cNvSpPr txBox="1">
            <a:spLocks/>
          </p:cNvSpPr>
          <p:nvPr/>
        </p:nvSpPr>
        <p:spPr>
          <a:xfrm>
            <a:off x="-44823" y="2248942"/>
            <a:ext cx="6902406" cy="4075605"/>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25120" indent="-342900">
              <a:buClr>
                <a:schemeClr val="tx1"/>
              </a:buClr>
              <a:buFont typeface="Wingdings" panose="05000000000000000000" pitchFamily="2" charset="2"/>
              <a:buChar char="Ø"/>
            </a:pPr>
            <a:r>
              <a:rPr lang="en-US" sz="2400" dirty="0">
                <a:latin typeface="+mn-lt"/>
              </a:rPr>
              <a:t>Finalize the IPPC Observatory E-commerce study report</a:t>
            </a:r>
            <a:endParaRPr lang="en-US" sz="2400" dirty="0">
              <a:latin typeface="+mn-lt"/>
              <a:ea typeface="Calibri" panose="020F0502020204030204"/>
              <a:cs typeface="Calibri" panose="020F0502020204030204"/>
            </a:endParaRPr>
          </a:p>
          <a:p>
            <a:pPr marL="325120" indent="-342900">
              <a:buClr>
                <a:schemeClr val="tx1"/>
              </a:buClr>
              <a:buFont typeface="Wingdings" panose="05000000000000000000" pitchFamily="2" charset="2"/>
              <a:buChar char="Ø"/>
            </a:pPr>
            <a:r>
              <a:rPr lang="en-US" sz="2400" dirty="0">
                <a:latin typeface="+mn-lt"/>
                <a:ea typeface="Calibri" panose="020F0502020204030204"/>
                <a:cs typeface="Calibri" panose="020F0502020204030204"/>
              </a:rPr>
              <a:t>Distribute the published report</a:t>
            </a:r>
          </a:p>
          <a:p>
            <a:pPr marL="325120" indent="-342900">
              <a:buClr>
                <a:schemeClr val="tx1"/>
              </a:buClr>
              <a:buFont typeface="Wingdings" panose="05000000000000000000" pitchFamily="2" charset="2"/>
              <a:buChar char="Ø"/>
            </a:pPr>
            <a:r>
              <a:rPr lang="en-US" sz="2400" dirty="0">
                <a:latin typeface="+mn-lt"/>
                <a:ea typeface="Calibri" panose="020F0502020204030204"/>
                <a:cs typeface="Calibri" panose="020F0502020204030204"/>
              </a:rPr>
              <a:t>Develop an e-commerce flyer</a:t>
            </a:r>
          </a:p>
          <a:p>
            <a:pPr marL="325120" indent="-342900">
              <a:buClr>
                <a:schemeClr val="tx1"/>
              </a:buClr>
              <a:buFont typeface="Wingdings" panose="05000000000000000000" pitchFamily="2" charset="2"/>
              <a:buChar char="Ø"/>
            </a:pPr>
            <a:r>
              <a:rPr lang="en-US" sz="2400" dirty="0">
                <a:latin typeface="+mn-lt"/>
                <a:ea typeface="Calibri" panose="020F0502020204030204"/>
                <a:cs typeface="Calibri" panose="020F0502020204030204"/>
              </a:rPr>
              <a:t>Present the recommendations arising from the e-commerce study to CPM-20 (2026)</a:t>
            </a:r>
          </a:p>
          <a:p>
            <a:pPr marL="161925" indent="-179705"/>
            <a:endParaRPr lang="en-US" dirty="0">
              <a:ea typeface="Calibri"/>
              <a:cs typeface="Calibri"/>
            </a:endParaRPr>
          </a:p>
        </p:txBody>
      </p:sp>
      <p:sp>
        <p:nvSpPr>
          <p:cNvPr id="5" name="Title 2">
            <a:extLst>
              <a:ext uri="{FF2B5EF4-FFF2-40B4-BE49-F238E27FC236}">
                <a16:creationId xmlns:a16="http://schemas.microsoft.com/office/drawing/2014/main" id="{105D8E95-393A-5B28-2B29-90C3920EF71F}"/>
              </a:ext>
            </a:extLst>
          </p:cNvPr>
          <p:cNvSpPr txBox="1">
            <a:spLocks/>
          </p:cNvSpPr>
          <p:nvPr/>
        </p:nvSpPr>
        <p:spPr>
          <a:xfrm>
            <a:off x="-153743" y="1375950"/>
            <a:ext cx="7120246" cy="296840"/>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US" sz="2800" dirty="0"/>
              <a:t>Next steps</a:t>
            </a:r>
          </a:p>
        </p:txBody>
      </p:sp>
      <p:pic>
        <p:nvPicPr>
          <p:cNvPr id="6" name="Picture 5">
            <a:extLst>
              <a:ext uri="{FF2B5EF4-FFF2-40B4-BE49-F238E27FC236}">
                <a16:creationId xmlns:a16="http://schemas.microsoft.com/office/drawing/2014/main" id="{4C5DA798-C949-AD8E-1DE4-F92B0FE3BF98}"/>
              </a:ext>
            </a:extLst>
          </p:cNvPr>
          <p:cNvPicPr>
            <a:picLocks noChangeAspect="1"/>
          </p:cNvPicPr>
          <p:nvPr/>
        </p:nvPicPr>
        <p:blipFill>
          <a:blip r:embed="rId2"/>
          <a:stretch>
            <a:fillRect/>
          </a:stretch>
        </p:blipFill>
        <p:spPr>
          <a:xfrm>
            <a:off x="6324600" y="2185755"/>
            <a:ext cx="5619349" cy="3701786"/>
          </a:xfrm>
          <a:prstGeom prst="rect">
            <a:avLst/>
          </a:prstGeom>
        </p:spPr>
      </p:pic>
    </p:spTree>
    <p:extLst>
      <p:ext uri="{BB962C8B-B14F-4D97-AF65-F5344CB8AC3E}">
        <p14:creationId xmlns:p14="http://schemas.microsoft.com/office/powerpoint/2010/main" val="4193270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C62ADD2-A172-0AB4-8921-13496CCAA434}"/>
              </a:ext>
            </a:extLst>
          </p:cNvPr>
          <p:cNvPicPr>
            <a:picLocks noChangeAspect="1"/>
          </p:cNvPicPr>
          <p:nvPr/>
        </p:nvPicPr>
        <p:blipFill>
          <a:blip r:embed="rId2"/>
          <a:stretch>
            <a:fillRect/>
          </a:stretch>
        </p:blipFill>
        <p:spPr>
          <a:xfrm>
            <a:off x="751438" y="1588423"/>
            <a:ext cx="3264023" cy="4626780"/>
          </a:xfrm>
          <a:prstGeom prst="rect">
            <a:avLst/>
          </a:prstGeom>
          <a:effectLst>
            <a:outerShdw blurRad="63500" sx="102000" sy="102000" algn="ctr" rotWithShape="0">
              <a:prstClr val="black">
                <a:alpha val="40000"/>
              </a:prstClr>
            </a:outerShdw>
          </a:effectLst>
        </p:spPr>
      </p:pic>
      <p:pic>
        <p:nvPicPr>
          <p:cNvPr id="14" name="Picture 13">
            <a:extLst>
              <a:ext uri="{FF2B5EF4-FFF2-40B4-BE49-F238E27FC236}">
                <a16:creationId xmlns:a16="http://schemas.microsoft.com/office/drawing/2014/main" id="{71AFDFD5-8A22-5C56-6FE6-81FC82E48B7F}"/>
              </a:ext>
            </a:extLst>
          </p:cNvPr>
          <p:cNvPicPr>
            <a:picLocks noChangeAspect="1"/>
          </p:cNvPicPr>
          <p:nvPr/>
        </p:nvPicPr>
        <p:blipFill>
          <a:blip r:embed="rId3"/>
          <a:stretch>
            <a:fillRect/>
          </a:stretch>
        </p:blipFill>
        <p:spPr>
          <a:xfrm>
            <a:off x="4368324" y="1588423"/>
            <a:ext cx="3271795" cy="4626780"/>
          </a:xfrm>
          <a:prstGeom prst="rect">
            <a:avLst/>
          </a:prstGeom>
          <a:effectLst>
            <a:outerShdw blurRad="63500" sx="102000" sy="102000" algn="ctr" rotWithShape="0">
              <a:prstClr val="black">
                <a:alpha val="40000"/>
              </a:prstClr>
            </a:outerShdw>
          </a:effectLst>
        </p:spPr>
      </p:pic>
      <p:pic>
        <p:nvPicPr>
          <p:cNvPr id="16" name="Picture 15">
            <a:extLst>
              <a:ext uri="{FF2B5EF4-FFF2-40B4-BE49-F238E27FC236}">
                <a16:creationId xmlns:a16="http://schemas.microsoft.com/office/drawing/2014/main" id="{25ECC148-2C81-DB1A-25A7-84D83A671CAD}"/>
              </a:ext>
            </a:extLst>
          </p:cNvPr>
          <p:cNvPicPr>
            <a:picLocks noChangeAspect="1"/>
          </p:cNvPicPr>
          <p:nvPr/>
        </p:nvPicPr>
        <p:blipFill>
          <a:blip r:embed="rId4"/>
          <a:stretch>
            <a:fillRect/>
          </a:stretch>
        </p:blipFill>
        <p:spPr>
          <a:xfrm>
            <a:off x="7992982" y="1588423"/>
            <a:ext cx="3649024" cy="2746866"/>
          </a:xfrm>
          <a:prstGeom prst="rect">
            <a:avLst/>
          </a:prstGeom>
        </p:spPr>
      </p:pic>
      <p:sp>
        <p:nvSpPr>
          <p:cNvPr id="18" name="TextBox 17">
            <a:extLst>
              <a:ext uri="{FF2B5EF4-FFF2-40B4-BE49-F238E27FC236}">
                <a16:creationId xmlns:a16="http://schemas.microsoft.com/office/drawing/2014/main" id="{0EEC5184-5E71-AE5A-EB71-14207DA38646}"/>
              </a:ext>
            </a:extLst>
          </p:cNvPr>
          <p:cNvSpPr txBox="1"/>
          <p:nvPr/>
        </p:nvSpPr>
        <p:spPr>
          <a:xfrm>
            <a:off x="7720706" y="4472732"/>
            <a:ext cx="4763653" cy="2046714"/>
          </a:xfrm>
          <a:prstGeom prst="rect">
            <a:avLst/>
          </a:prstGeom>
        </p:spPr>
        <p:txBody>
          <a:bodyPr wrap="square" lIns="540000" tIns="0" rIns="360000" bIns="45720" rtlCol="0" anchor="t" anchorCtr="0">
            <a:spAutoFit/>
          </a:bodyPr>
          <a:lstStyle/>
          <a:p>
            <a:r>
              <a:rPr lang="en-US" b="1" dirty="0"/>
              <a:t>IPPC E-commerce video</a:t>
            </a:r>
          </a:p>
          <a:p>
            <a:r>
              <a:rPr lang="en-US" sz="2200" dirty="0">
                <a:solidFill>
                  <a:srgbClr val="00825F"/>
                </a:solidFill>
              </a:rPr>
              <a:t>En </a:t>
            </a:r>
            <a:r>
              <a:rPr lang="en-US" sz="2200" dirty="0" err="1">
                <a:solidFill>
                  <a:srgbClr val="00825F"/>
                </a:solidFill>
              </a:rPr>
              <a:t>Ar</a:t>
            </a:r>
            <a:r>
              <a:rPr lang="en-US" sz="2200" dirty="0">
                <a:solidFill>
                  <a:srgbClr val="00825F"/>
                </a:solidFill>
              </a:rPr>
              <a:t> Es Fr Ru </a:t>
            </a:r>
            <a:r>
              <a:rPr lang="en-US" sz="2200" dirty="0" err="1">
                <a:solidFill>
                  <a:srgbClr val="00825F"/>
                </a:solidFill>
              </a:rPr>
              <a:t>Zh</a:t>
            </a:r>
            <a:r>
              <a:rPr lang="en-US" sz="2200" dirty="0">
                <a:solidFill>
                  <a:srgbClr val="00825F"/>
                </a:solidFill>
              </a:rPr>
              <a:t> </a:t>
            </a:r>
          </a:p>
          <a:p>
            <a:endParaRPr lang="en-US" sz="1600" dirty="0">
              <a:solidFill>
                <a:srgbClr val="00825F"/>
              </a:solidFill>
            </a:endParaRPr>
          </a:p>
          <a:p>
            <a:r>
              <a:rPr lang="en-US" sz="2200" i="1" dirty="0">
                <a:solidFill>
                  <a:srgbClr val="1A648C"/>
                </a:solidFill>
              </a:rPr>
              <a:t>Contact the IPPC to learn about translating to local languages</a:t>
            </a:r>
          </a:p>
          <a:p>
            <a:endParaRPr lang="en-US" dirty="0">
              <a:solidFill>
                <a:srgbClr val="00825F"/>
              </a:solidFill>
            </a:endParaRPr>
          </a:p>
        </p:txBody>
      </p:sp>
      <p:sp>
        <p:nvSpPr>
          <p:cNvPr id="3" name="Subtitle 2">
            <a:extLst>
              <a:ext uri="{FF2B5EF4-FFF2-40B4-BE49-F238E27FC236}">
                <a16:creationId xmlns:a16="http://schemas.microsoft.com/office/drawing/2014/main" id="{1C52ADB5-E022-46F2-6AD6-4EC80ACAC23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13201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0E44E8-ADC3-E54D-F19A-13052B0C437A}"/>
              </a:ext>
            </a:extLst>
          </p:cNvPr>
          <p:cNvPicPr>
            <a:picLocks noChangeAspect="1"/>
          </p:cNvPicPr>
          <p:nvPr/>
        </p:nvPicPr>
        <p:blipFill>
          <a:blip r:embed="rId3"/>
          <a:stretch>
            <a:fillRect/>
          </a:stretch>
        </p:blipFill>
        <p:spPr>
          <a:xfrm>
            <a:off x="5524900" y="1491739"/>
            <a:ext cx="6444081" cy="2226422"/>
          </a:xfrm>
          <a:prstGeom prst="rect">
            <a:avLst/>
          </a:prstGeom>
        </p:spPr>
      </p:pic>
      <p:sp>
        <p:nvSpPr>
          <p:cNvPr id="3" name="AutoShape 2" descr="https://euc-powerpoint.officeapps.live.com/pods/GetClipboardImage.ashx?Id=9d1643ee-5eb4-4b70-9a9f-c3107aef2899&amp;DC=GEU5&amp;pkey=b1e7575c-f261-49d7-b3e9-0b9624c7b523&amp;wdwaccluster=GEU5"/>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4" name="Picture 13" descr="A green and blue background with text&#10;&#10;Description automatically generated">
            <a:extLst>
              <a:ext uri="{FF2B5EF4-FFF2-40B4-BE49-F238E27FC236}">
                <a16:creationId xmlns:a16="http://schemas.microsoft.com/office/drawing/2014/main" id="{4F66925F-7D3D-E462-01B4-5FBB96424C0C}"/>
              </a:ext>
            </a:extLst>
          </p:cNvPr>
          <p:cNvPicPr>
            <a:picLocks noChangeAspect="1"/>
          </p:cNvPicPr>
          <p:nvPr/>
        </p:nvPicPr>
        <p:blipFill>
          <a:blip r:embed="rId4"/>
          <a:stretch>
            <a:fillRect/>
          </a:stretch>
        </p:blipFill>
        <p:spPr>
          <a:xfrm>
            <a:off x="71153" y="2309847"/>
            <a:ext cx="5889872" cy="3215053"/>
          </a:xfrm>
          <a:prstGeom prst="rect">
            <a:avLst/>
          </a:prstGeom>
        </p:spPr>
      </p:pic>
      <p:sp>
        <p:nvSpPr>
          <p:cNvPr id="4" name="TextBox 3">
            <a:extLst>
              <a:ext uri="{FF2B5EF4-FFF2-40B4-BE49-F238E27FC236}">
                <a16:creationId xmlns:a16="http://schemas.microsoft.com/office/drawing/2014/main" id="{5F61A947-987F-FFEB-CD58-067DBDFFD7C7}"/>
              </a:ext>
            </a:extLst>
          </p:cNvPr>
          <p:cNvSpPr txBox="1"/>
          <p:nvPr/>
        </p:nvSpPr>
        <p:spPr>
          <a:xfrm>
            <a:off x="273283" y="4837716"/>
            <a:ext cx="5953274" cy="473836"/>
          </a:xfrm>
          <a:prstGeom prst="rect">
            <a:avLst/>
          </a:prstGeom>
          <a:noFill/>
        </p:spPr>
        <p:txBody>
          <a:bodyPr wrap="square">
            <a:spAutoFit/>
          </a:bodyPr>
          <a:lstStyle/>
          <a:p>
            <a:r>
              <a:rPr lang="en-CA" dirty="0"/>
              <a:t>E-commerce side session</a:t>
            </a:r>
          </a:p>
        </p:txBody>
      </p:sp>
      <p:sp>
        <p:nvSpPr>
          <p:cNvPr id="8" name="TextBox 7">
            <a:extLst>
              <a:ext uri="{FF2B5EF4-FFF2-40B4-BE49-F238E27FC236}">
                <a16:creationId xmlns:a16="http://schemas.microsoft.com/office/drawing/2014/main" id="{B2E889DE-257D-7A09-E42B-248FFA17349F}"/>
              </a:ext>
            </a:extLst>
          </p:cNvPr>
          <p:cNvSpPr txBox="1"/>
          <p:nvPr/>
        </p:nvSpPr>
        <p:spPr>
          <a:xfrm>
            <a:off x="105200" y="1310981"/>
            <a:ext cx="6997148" cy="523220"/>
          </a:xfrm>
          <a:prstGeom prst="rect">
            <a:avLst/>
          </a:prstGeom>
          <a:noFill/>
        </p:spPr>
        <p:txBody>
          <a:bodyPr wrap="square">
            <a:spAutoFit/>
          </a:bodyPr>
          <a:lstStyle/>
          <a:p>
            <a:r>
              <a:rPr kumimoji="0" lang="en-CA" sz="2800" b="1" i="0" u="none" strike="noStrike" kern="1200" cap="none" spc="0" normalizeH="0" baseline="0" noProof="0" dirty="0">
                <a:ln>
                  <a:noFill/>
                </a:ln>
                <a:solidFill>
                  <a:srgbClr val="00825F"/>
                </a:solidFill>
                <a:effectLst/>
                <a:uLnTx/>
                <a:uFillTx/>
                <a:latin typeface="Calibri"/>
                <a:ea typeface="Calibri"/>
                <a:cs typeface="Calibri"/>
              </a:rPr>
              <a:t>IPPC Events in 2024</a:t>
            </a:r>
            <a:endParaRPr lang="en-CA" dirty="0"/>
          </a:p>
        </p:txBody>
      </p:sp>
      <p:pic>
        <p:nvPicPr>
          <p:cNvPr id="9" name="Picture 8" descr="International Day of Plant Health on Tumblr">
            <a:extLst>
              <a:ext uri="{FF2B5EF4-FFF2-40B4-BE49-F238E27FC236}">
                <a16:creationId xmlns:a16="http://schemas.microsoft.com/office/drawing/2014/main" id="{DB393A0D-402D-721D-58A1-0A347A766829}"/>
              </a:ext>
            </a:extLst>
          </p:cNvPr>
          <p:cNvPicPr>
            <a:picLocks noChangeAspect="1"/>
          </p:cNvPicPr>
          <p:nvPr/>
        </p:nvPicPr>
        <p:blipFill>
          <a:blip r:embed="rId5"/>
          <a:stretch>
            <a:fillRect/>
          </a:stretch>
        </p:blipFill>
        <p:spPr>
          <a:xfrm>
            <a:off x="6096000" y="2604950"/>
            <a:ext cx="3726080" cy="3773319"/>
          </a:xfrm>
          <a:prstGeom prst="rect">
            <a:avLst/>
          </a:prstGeom>
        </p:spPr>
      </p:pic>
    </p:spTree>
    <p:extLst>
      <p:ext uri="{BB962C8B-B14F-4D97-AF65-F5344CB8AC3E}">
        <p14:creationId xmlns:p14="http://schemas.microsoft.com/office/powerpoint/2010/main" val="3840202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E0AEE-9544-A5E3-8095-2CD19A1768EB}"/>
            </a:ext>
          </a:extLst>
        </p:cNvPr>
        <p:cNvGrpSpPr/>
        <p:nvPr/>
      </p:nvGrpSpPr>
      <p:grpSpPr>
        <a:xfrm>
          <a:off x="0" y="0"/>
          <a:ext cx="0" cy="0"/>
          <a:chOff x="0" y="0"/>
          <a:chExt cx="0" cy="0"/>
        </a:xfrm>
      </p:grpSpPr>
      <p:sp>
        <p:nvSpPr>
          <p:cNvPr id="3" name="AutoShape 2" descr="https://euc-powerpoint.officeapps.live.com/pods/GetClipboardImage.ashx?Id=9d1643ee-5eb4-4b70-9a9f-c3107aef2899&amp;DC=GEU5&amp;pkey=b1e7575c-f261-49d7-b3e9-0b9624c7b523&amp;wdwaccluster=GEU5">
            <a:extLst>
              <a:ext uri="{FF2B5EF4-FFF2-40B4-BE49-F238E27FC236}">
                <a16:creationId xmlns:a16="http://schemas.microsoft.com/office/drawing/2014/main" id="{04C86D86-9FC3-1EC1-E48C-5A087DA4805F}"/>
              </a:ext>
            </a:extLst>
          </p:cNvPr>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TextBox 7">
            <a:extLst>
              <a:ext uri="{FF2B5EF4-FFF2-40B4-BE49-F238E27FC236}">
                <a16:creationId xmlns:a16="http://schemas.microsoft.com/office/drawing/2014/main" id="{43AC0EAB-1CC0-6B23-E286-3CFFAA0C8F65}"/>
              </a:ext>
            </a:extLst>
          </p:cNvPr>
          <p:cNvSpPr txBox="1"/>
          <p:nvPr/>
        </p:nvSpPr>
        <p:spPr>
          <a:xfrm>
            <a:off x="225695" y="1354209"/>
            <a:ext cx="8106172" cy="523220"/>
          </a:xfrm>
          <a:prstGeom prst="rect">
            <a:avLst/>
          </a:prstGeom>
          <a:noFill/>
        </p:spPr>
        <p:txBody>
          <a:bodyPr wrap="square">
            <a:spAutoFit/>
          </a:bodyPr>
          <a:lstStyle/>
          <a:p>
            <a:r>
              <a:rPr kumimoji="0" lang="en-CA" sz="2800" b="1" i="0" u="none" strike="noStrike" kern="1200" cap="none" spc="0" normalizeH="0" baseline="0" noProof="0" dirty="0">
                <a:ln>
                  <a:noFill/>
                </a:ln>
                <a:solidFill>
                  <a:srgbClr val="00825F"/>
                </a:solidFill>
                <a:effectLst/>
                <a:uLnTx/>
                <a:uFillTx/>
                <a:latin typeface="Calibri"/>
                <a:ea typeface="Calibri"/>
                <a:cs typeface="Calibri"/>
              </a:rPr>
              <a:t>External E-commerce Events in 2024</a:t>
            </a:r>
            <a:endParaRPr lang="en-CA" dirty="0"/>
          </a:p>
        </p:txBody>
      </p:sp>
      <p:sp>
        <p:nvSpPr>
          <p:cNvPr id="6" name="TextBox 5">
            <a:extLst>
              <a:ext uri="{FF2B5EF4-FFF2-40B4-BE49-F238E27FC236}">
                <a16:creationId xmlns:a16="http://schemas.microsoft.com/office/drawing/2014/main" id="{1CE35A77-6DA9-7CDE-6ABF-B949C4D4A92D}"/>
              </a:ext>
            </a:extLst>
          </p:cNvPr>
          <p:cNvSpPr txBox="1"/>
          <p:nvPr/>
        </p:nvSpPr>
        <p:spPr>
          <a:xfrm>
            <a:off x="7120895" y="4028115"/>
            <a:ext cx="6102034" cy="461665"/>
          </a:xfrm>
          <a:prstGeom prst="rect">
            <a:avLst/>
          </a:prstGeom>
          <a:noFill/>
        </p:spPr>
        <p:txBody>
          <a:bodyPr wrap="square">
            <a:spAutoFit/>
          </a:bodyPr>
          <a:lstStyle/>
          <a:p>
            <a:r>
              <a:rPr lang="en-GB" b="1" i="0" dirty="0">
                <a:solidFill>
                  <a:srgbClr val="000000"/>
                </a:solidFill>
                <a:effectLst/>
                <a:latin typeface="WordVisi_MSFontService"/>
              </a:rPr>
              <a:t>Universal Postal Union (UPU)</a:t>
            </a:r>
            <a:endParaRPr lang="en-US" dirty="0"/>
          </a:p>
        </p:txBody>
      </p:sp>
      <p:sp>
        <p:nvSpPr>
          <p:cNvPr id="10" name="TextBox 9">
            <a:extLst>
              <a:ext uri="{FF2B5EF4-FFF2-40B4-BE49-F238E27FC236}">
                <a16:creationId xmlns:a16="http://schemas.microsoft.com/office/drawing/2014/main" id="{387538B7-BE89-1AD0-78DC-E6D69D740B85}"/>
              </a:ext>
            </a:extLst>
          </p:cNvPr>
          <p:cNvSpPr txBox="1"/>
          <p:nvPr/>
        </p:nvSpPr>
        <p:spPr>
          <a:xfrm>
            <a:off x="2170676" y="2677900"/>
            <a:ext cx="6102034" cy="461665"/>
          </a:xfrm>
          <a:prstGeom prst="rect">
            <a:avLst/>
          </a:prstGeom>
          <a:noFill/>
        </p:spPr>
        <p:txBody>
          <a:bodyPr wrap="square">
            <a:spAutoFit/>
          </a:bodyPr>
          <a:lstStyle/>
          <a:p>
            <a:r>
              <a:rPr lang="en-GB" b="1" i="0" dirty="0">
                <a:solidFill>
                  <a:srgbClr val="000000"/>
                </a:solidFill>
                <a:effectLst/>
                <a:latin typeface="WordVisi_MSFontService"/>
              </a:rPr>
              <a:t>World Customs Organization (WCO)</a:t>
            </a:r>
            <a:endParaRPr lang="en-US" dirty="0"/>
          </a:p>
        </p:txBody>
      </p:sp>
      <p:pic>
        <p:nvPicPr>
          <p:cNvPr id="13" name="Picture 12">
            <a:extLst>
              <a:ext uri="{FF2B5EF4-FFF2-40B4-BE49-F238E27FC236}">
                <a16:creationId xmlns:a16="http://schemas.microsoft.com/office/drawing/2014/main" id="{DF8A9440-DFB1-6EE0-97B2-23628D2A0E3C}"/>
              </a:ext>
            </a:extLst>
          </p:cNvPr>
          <p:cNvPicPr>
            <a:picLocks noChangeAspect="1"/>
          </p:cNvPicPr>
          <p:nvPr/>
        </p:nvPicPr>
        <p:blipFill>
          <a:blip r:embed="rId3"/>
          <a:stretch>
            <a:fillRect/>
          </a:stretch>
        </p:blipFill>
        <p:spPr>
          <a:xfrm>
            <a:off x="126512" y="2062242"/>
            <a:ext cx="2143125" cy="2143125"/>
          </a:xfrm>
          <a:prstGeom prst="rect">
            <a:avLst/>
          </a:prstGeom>
          <a:ln>
            <a:noFill/>
          </a:ln>
        </p:spPr>
      </p:pic>
      <p:pic>
        <p:nvPicPr>
          <p:cNvPr id="2052" name="Picture 4">
            <a:extLst>
              <a:ext uri="{FF2B5EF4-FFF2-40B4-BE49-F238E27FC236}">
                <a16:creationId xmlns:a16="http://schemas.microsoft.com/office/drawing/2014/main" id="{BFE17859-008C-6FB2-32BA-F487D5988C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5925" y="3725919"/>
            <a:ext cx="4219575" cy="108585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54" name="Picture 6" descr="International Seed Federation (ISF) | World Benchmarking ...">
            <a:extLst>
              <a:ext uri="{FF2B5EF4-FFF2-40B4-BE49-F238E27FC236}">
                <a16:creationId xmlns:a16="http://schemas.microsoft.com/office/drawing/2014/main" id="{E48848DC-74BA-E500-41BC-26118434C8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5513" y="5098213"/>
            <a:ext cx="6219494" cy="92563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C2B9CA47-384E-B7C9-CF82-BEA541A29723}"/>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90853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8AFA322E-6785-448F-89F5-BD5BD0C49C17}"/>
              </a:ext>
            </a:extLst>
          </p:cNvPr>
          <p:cNvSpPr txBox="1">
            <a:spLocks/>
          </p:cNvSpPr>
          <p:nvPr/>
        </p:nvSpPr>
        <p:spPr>
          <a:xfrm>
            <a:off x="5867400" y="1635106"/>
            <a:ext cx="5899892" cy="4985711"/>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endParaRPr lang="en-US" sz="2200" b="1" dirty="0"/>
          </a:p>
          <a:p>
            <a:pPr algn="just"/>
            <a:r>
              <a:rPr lang="en-US" sz="2200" b="1" dirty="0"/>
              <a:t>Objectives: </a:t>
            </a:r>
            <a:r>
              <a:rPr lang="en-US" sz="2200" b="1" dirty="0">
                <a:solidFill>
                  <a:srgbClr val="1A648C"/>
                </a:solidFill>
              </a:rPr>
              <a:t> </a:t>
            </a:r>
          </a:p>
          <a:p>
            <a:pPr marL="342900" indent="-342900" algn="just">
              <a:buFont typeface="Wingdings" panose="05000000000000000000" pitchFamily="2" charset="2"/>
              <a:buChar char="§"/>
            </a:pPr>
            <a:r>
              <a:rPr lang="en-US" sz="2200" b="1" dirty="0">
                <a:solidFill>
                  <a:srgbClr val="00825F"/>
                </a:solidFill>
              </a:rPr>
              <a:t>establish a baseline </a:t>
            </a:r>
            <a:r>
              <a:rPr lang="en-US" sz="2200" dirty="0"/>
              <a:t>for measuring key e-commerce indicators</a:t>
            </a:r>
            <a:endParaRPr lang="en-US" sz="2200" b="1" dirty="0"/>
          </a:p>
          <a:p>
            <a:pPr marL="342900" indent="-342900" algn="just">
              <a:buFont typeface="Wingdings" panose="05000000000000000000" pitchFamily="2" charset="2"/>
              <a:buChar char="§"/>
            </a:pPr>
            <a:r>
              <a:rPr lang="en-US" sz="2200" b="1" dirty="0">
                <a:solidFill>
                  <a:srgbClr val="00825F"/>
                </a:solidFill>
              </a:rPr>
              <a:t>evaluate</a:t>
            </a:r>
            <a:r>
              <a:rPr lang="en-US" sz="2200" dirty="0">
                <a:solidFill>
                  <a:srgbClr val="00825F"/>
                </a:solidFill>
              </a:rPr>
              <a:t> </a:t>
            </a:r>
            <a:r>
              <a:rPr lang="en-US" sz="2200" dirty="0"/>
              <a:t>the extent to which the CPM’s recommendations on </a:t>
            </a:r>
            <a:r>
              <a:rPr lang="en-US" sz="2200" i="1" dirty="0"/>
              <a:t>Internet trade in plants and other regulated articles have been implemented</a:t>
            </a:r>
            <a:r>
              <a:rPr lang="en-US" sz="2200" dirty="0"/>
              <a:t>;</a:t>
            </a:r>
          </a:p>
          <a:p>
            <a:pPr marL="342900" indent="-342900" algn="just">
              <a:buFont typeface="Wingdings" panose="05000000000000000000" pitchFamily="2" charset="2"/>
              <a:buChar char="§"/>
            </a:pPr>
            <a:r>
              <a:rPr lang="en-US" sz="2200" b="1" dirty="0">
                <a:solidFill>
                  <a:srgbClr val="00825F"/>
                </a:solidFill>
              </a:rPr>
              <a:t>characterize</a:t>
            </a:r>
            <a:r>
              <a:rPr lang="en-US" sz="2200" dirty="0"/>
              <a:t> the challenges and gaps in managing the phytosanitary risks associated with e-commerce trade; and</a:t>
            </a:r>
            <a:endParaRPr lang="en-US" sz="2200" dirty="0">
              <a:ea typeface="Calibri"/>
              <a:cs typeface="Calibri"/>
            </a:endParaRPr>
          </a:p>
          <a:p>
            <a:pPr marL="342900" indent="-342900" algn="just">
              <a:buFont typeface="Wingdings" panose="05000000000000000000" pitchFamily="2" charset="2"/>
              <a:buChar char="§"/>
            </a:pPr>
            <a:r>
              <a:rPr lang="en-US" sz="2200" b="1" dirty="0">
                <a:solidFill>
                  <a:srgbClr val="00825F"/>
                </a:solidFill>
              </a:rPr>
              <a:t>guide</a:t>
            </a:r>
            <a:r>
              <a:rPr lang="en-US" sz="2200" dirty="0">
                <a:solidFill>
                  <a:srgbClr val="00825F"/>
                </a:solidFill>
              </a:rPr>
              <a:t> </a:t>
            </a:r>
            <a:r>
              <a:rPr lang="en-US" sz="2200" dirty="0"/>
              <a:t>further work on e-commerce and plant protection.</a:t>
            </a:r>
          </a:p>
        </p:txBody>
      </p:sp>
      <p:sp>
        <p:nvSpPr>
          <p:cNvPr id="4" name="Rectangle: Rounded Corners 3">
            <a:extLst>
              <a:ext uri="{FF2B5EF4-FFF2-40B4-BE49-F238E27FC236}">
                <a16:creationId xmlns:a16="http://schemas.microsoft.com/office/drawing/2014/main" id="{A218E728-D334-4A46-9A17-2947FA4F1EF3}"/>
              </a:ext>
            </a:extLst>
          </p:cNvPr>
          <p:cNvSpPr/>
          <p:nvPr/>
        </p:nvSpPr>
        <p:spPr>
          <a:xfrm>
            <a:off x="372892" y="2055733"/>
            <a:ext cx="5334000" cy="2563554"/>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stretch>
            <a:fillRect/>
          </a:stretch>
        </p:blipFill>
        <p:spPr>
          <a:xfrm>
            <a:off x="774865" y="2121725"/>
            <a:ext cx="4237953" cy="2346204"/>
          </a:xfrm>
          <a:prstGeom prst="rect">
            <a:avLst/>
          </a:prstGeom>
          <a:ln>
            <a:noFill/>
          </a:ln>
        </p:spPr>
      </p:pic>
      <p:pic>
        <p:nvPicPr>
          <p:cNvPr id="3" name="Picture 2" descr="The Canada logo, by Jim Donoahue | Logo Design Love">
            <a:extLst>
              <a:ext uri="{FF2B5EF4-FFF2-40B4-BE49-F238E27FC236}">
                <a16:creationId xmlns:a16="http://schemas.microsoft.com/office/drawing/2014/main" id="{1BE77A5C-EC82-35ED-7202-5DD0910CDC52}"/>
              </a:ext>
            </a:extLst>
          </p:cNvPr>
          <p:cNvPicPr>
            <a:picLocks noChangeAspect="1"/>
          </p:cNvPicPr>
          <p:nvPr/>
        </p:nvPicPr>
        <p:blipFill>
          <a:blip r:embed="rId4"/>
          <a:stretch>
            <a:fillRect/>
          </a:stretch>
        </p:blipFill>
        <p:spPr>
          <a:xfrm>
            <a:off x="1165679" y="4985780"/>
            <a:ext cx="1551216" cy="1065894"/>
          </a:xfrm>
          <a:prstGeom prst="rect">
            <a:avLst/>
          </a:prstGeom>
          <a:ln>
            <a:noFill/>
          </a:ln>
        </p:spPr>
      </p:pic>
      <p:pic>
        <p:nvPicPr>
          <p:cNvPr id="6" name="Picture 5" descr="A logo with a red and blue circle&#10;&#10;AI-generated content may be incorrect.">
            <a:extLst>
              <a:ext uri="{FF2B5EF4-FFF2-40B4-BE49-F238E27FC236}">
                <a16:creationId xmlns:a16="http://schemas.microsoft.com/office/drawing/2014/main" id="{0F16D076-9BBF-FB0A-4132-90366A9748B3}"/>
              </a:ext>
            </a:extLst>
          </p:cNvPr>
          <p:cNvPicPr>
            <a:picLocks noChangeAspect="1"/>
          </p:cNvPicPr>
          <p:nvPr/>
        </p:nvPicPr>
        <p:blipFill>
          <a:blip r:embed="rId5"/>
          <a:stretch>
            <a:fillRect/>
          </a:stretch>
        </p:blipFill>
        <p:spPr>
          <a:xfrm>
            <a:off x="3052701" y="4797631"/>
            <a:ext cx="1296884" cy="1547751"/>
          </a:xfrm>
          <a:prstGeom prst="rect">
            <a:avLst/>
          </a:prstGeom>
          <a:ln>
            <a:noFill/>
          </a:ln>
        </p:spPr>
      </p:pic>
      <p:sp>
        <p:nvSpPr>
          <p:cNvPr id="7" name="Title 1">
            <a:extLst>
              <a:ext uri="{FF2B5EF4-FFF2-40B4-BE49-F238E27FC236}">
                <a16:creationId xmlns:a16="http://schemas.microsoft.com/office/drawing/2014/main" id="{4E44E916-EA3D-104C-1065-8D62E35C7785}"/>
              </a:ext>
            </a:extLst>
          </p:cNvPr>
          <p:cNvSpPr txBox="1">
            <a:spLocks/>
          </p:cNvSpPr>
          <p:nvPr/>
        </p:nvSpPr>
        <p:spPr>
          <a:xfrm>
            <a:off x="-76200" y="1455086"/>
            <a:ext cx="12204522" cy="3600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baseline="0">
                <a:solidFill>
                  <a:srgbClr val="00825F"/>
                </a:solidFill>
                <a:latin typeface="Montserrat" pitchFamily="2" charset="77"/>
                <a:ea typeface="+mj-ea"/>
                <a:cs typeface="+mj-cs"/>
              </a:defRPr>
            </a:lvl1pPr>
          </a:lstStyle>
          <a:p>
            <a:r>
              <a:rPr lang="en-GB" dirty="0"/>
              <a:t>IPPC Observatory Study on E-commerce - Overview</a:t>
            </a:r>
            <a:endParaRPr lang="en-IT" dirty="0"/>
          </a:p>
        </p:txBody>
      </p:sp>
    </p:spTree>
    <p:extLst>
      <p:ext uri="{BB962C8B-B14F-4D97-AF65-F5344CB8AC3E}">
        <p14:creationId xmlns:p14="http://schemas.microsoft.com/office/powerpoint/2010/main" val="977533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9C6DB2F-C5D7-06A4-0785-C0007F49DC57}"/>
              </a:ext>
            </a:extLst>
          </p:cNvPr>
          <p:cNvSpPr>
            <a:spLocks noGrp="1"/>
          </p:cNvSpPr>
          <p:nvPr>
            <p:ph type="title"/>
          </p:nvPr>
        </p:nvSpPr>
        <p:spPr>
          <a:xfrm>
            <a:off x="7890182" y="1676400"/>
            <a:ext cx="3681895" cy="4473296"/>
          </a:xfrm>
        </p:spPr>
        <p:txBody>
          <a:bodyPr>
            <a:normAutofit/>
          </a:bodyPr>
          <a:lstStyle/>
          <a:p>
            <a:br>
              <a:rPr lang="en-GB" dirty="0"/>
            </a:br>
            <a:r>
              <a:rPr lang="en-GB" dirty="0"/>
              <a:t>Five phase methodology was used for a through and assessment and analysis.</a:t>
            </a:r>
            <a:br>
              <a:rPr lang="en-GB" dirty="0"/>
            </a:br>
            <a:br>
              <a:rPr lang="en-GB" dirty="0"/>
            </a:br>
            <a:r>
              <a:rPr lang="en-GB" dirty="0"/>
              <a:t>Currently, the study is at </a:t>
            </a:r>
            <a:r>
              <a:rPr lang="en-GB" i="1" dirty="0"/>
              <a:t>phase 5 – report writing.</a:t>
            </a:r>
            <a:br>
              <a:rPr lang="en-GB" i="1" dirty="0"/>
            </a:br>
            <a:br>
              <a:rPr lang="en-GB" i="1" dirty="0"/>
            </a:br>
            <a:r>
              <a:rPr lang="en-GB" dirty="0"/>
              <a:t>The IPPC Observatory Study on E-commerce report to be published and presented at CPM-20 (2026).</a:t>
            </a:r>
            <a:br>
              <a:rPr lang="en-GB" dirty="0"/>
            </a:br>
            <a:br>
              <a:rPr lang="en-GB" dirty="0"/>
            </a:br>
            <a:endParaRPr lang="en-US" dirty="0"/>
          </a:p>
        </p:txBody>
      </p:sp>
      <p:sp>
        <p:nvSpPr>
          <p:cNvPr id="11" name="Subtitle 10">
            <a:extLst>
              <a:ext uri="{FF2B5EF4-FFF2-40B4-BE49-F238E27FC236}">
                <a16:creationId xmlns:a16="http://schemas.microsoft.com/office/drawing/2014/main" id="{BDB88427-92C9-D6B0-6970-2A72EA51BD34}"/>
              </a:ext>
            </a:extLst>
          </p:cNvPr>
          <p:cNvSpPr>
            <a:spLocks noGrp="1"/>
          </p:cNvSpPr>
          <p:nvPr>
            <p:ph type="subTitle" idx="1"/>
          </p:nvPr>
        </p:nvSpPr>
        <p:spPr>
          <a:xfrm>
            <a:off x="0" y="1828800"/>
            <a:ext cx="7620000" cy="4264496"/>
          </a:xfrm>
        </p:spPr>
        <p:txBody>
          <a:bodyPr/>
          <a:lstStyle/>
          <a:p>
            <a:endParaRPr lang="en-US"/>
          </a:p>
        </p:txBody>
      </p:sp>
      <p:pic>
        <p:nvPicPr>
          <p:cNvPr id="10" name="Picture 9">
            <a:extLst>
              <a:ext uri="{FF2B5EF4-FFF2-40B4-BE49-F238E27FC236}">
                <a16:creationId xmlns:a16="http://schemas.microsoft.com/office/drawing/2014/main" id="{02318F89-A47E-DFCB-B849-2586A87D7CDD}"/>
              </a:ext>
            </a:extLst>
          </p:cNvPr>
          <p:cNvPicPr>
            <a:picLocks noChangeAspect="1"/>
          </p:cNvPicPr>
          <p:nvPr/>
        </p:nvPicPr>
        <p:blipFill>
          <a:blip r:embed="rId3"/>
          <a:stretch>
            <a:fillRect/>
          </a:stretch>
        </p:blipFill>
        <p:spPr>
          <a:xfrm>
            <a:off x="477990" y="1774685"/>
            <a:ext cx="7142009" cy="4478685"/>
          </a:xfrm>
          <a:prstGeom prst="rect">
            <a:avLst/>
          </a:prstGeom>
        </p:spPr>
      </p:pic>
      <p:sp>
        <p:nvSpPr>
          <p:cNvPr id="12" name="Title 1">
            <a:extLst>
              <a:ext uri="{FF2B5EF4-FFF2-40B4-BE49-F238E27FC236}">
                <a16:creationId xmlns:a16="http://schemas.microsoft.com/office/drawing/2014/main" id="{FCDA7B7E-8DC1-0EDE-3827-7DB9C93AAB01}"/>
              </a:ext>
            </a:extLst>
          </p:cNvPr>
          <p:cNvSpPr txBox="1">
            <a:spLocks/>
          </p:cNvSpPr>
          <p:nvPr/>
        </p:nvSpPr>
        <p:spPr>
          <a:xfrm>
            <a:off x="-228600" y="1402460"/>
            <a:ext cx="12204522" cy="3600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baseline="0">
                <a:solidFill>
                  <a:srgbClr val="00825F"/>
                </a:solidFill>
                <a:latin typeface="Montserrat" pitchFamily="2" charset="77"/>
                <a:ea typeface="+mj-ea"/>
                <a:cs typeface="+mj-cs"/>
              </a:defRPr>
            </a:lvl1pPr>
          </a:lstStyle>
          <a:p>
            <a:r>
              <a:rPr lang="en-GB" dirty="0"/>
              <a:t>Methodology</a:t>
            </a:r>
            <a:endParaRPr lang="en-IT" dirty="0"/>
          </a:p>
        </p:txBody>
      </p:sp>
    </p:spTree>
    <p:extLst>
      <p:ext uri="{BB962C8B-B14F-4D97-AF65-F5344CB8AC3E}">
        <p14:creationId xmlns:p14="http://schemas.microsoft.com/office/powerpoint/2010/main" val="2989949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6" descr="Survey: Definition, Examples, and Tools">
            <a:extLst>
              <a:ext uri="{FF2B5EF4-FFF2-40B4-BE49-F238E27FC236}">
                <a16:creationId xmlns:a16="http://schemas.microsoft.com/office/drawing/2014/main" id="{74AE654A-760D-CD19-7DB7-ED1B69471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2590800"/>
            <a:ext cx="4368219" cy="3529522"/>
          </a:xfrm>
          <a:prstGeom prst="rect">
            <a:avLst/>
          </a:prstGeom>
          <a:noFill/>
          <a:extLst>
            <a:ext uri="{909E8E84-426E-40DD-AFC4-6F175D3DCCD1}">
              <a14:hiddenFill xmlns:a14="http://schemas.microsoft.com/office/drawing/2010/main">
                <a:solidFill>
                  <a:srgbClr val="FFFFFF"/>
                </a:solidFill>
              </a14:hiddenFill>
            </a:ext>
          </a:extLst>
        </p:spPr>
      </p:pic>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176798" y="2251551"/>
            <a:ext cx="7824202" cy="4377849"/>
          </a:xfrm>
        </p:spPr>
        <p:txBody>
          <a:bodyPr lIns="540000" tIns="0" rIns="360000" bIns="45720" anchor="t" anchorCtr="0"/>
          <a:lstStyle/>
          <a:p>
            <a:r>
              <a:rPr lang="en-US" sz="2400" b="1" dirty="0"/>
              <a:t>The survey was structured to collect information on three primary areas:</a:t>
            </a:r>
          </a:p>
          <a:p>
            <a:pPr marL="514350" indent="-514350">
              <a:buFont typeface="+mj-lt"/>
              <a:buAutoNum type="romanUcPeriod"/>
            </a:pPr>
            <a:r>
              <a:rPr lang="en-US" sz="2400" dirty="0"/>
              <a:t>National legislative and non-legislative frameworks relevant to e-commerce and plant health</a:t>
            </a:r>
          </a:p>
          <a:p>
            <a:pPr marL="514350" indent="-514350">
              <a:buFont typeface="+mj-lt"/>
              <a:buAutoNum type="romanUcPeriod"/>
            </a:pPr>
            <a:r>
              <a:rPr lang="en-US" sz="2400" dirty="0"/>
              <a:t>Implementation of phytosanitary measures on e-commerce supply chain</a:t>
            </a:r>
            <a:endParaRPr lang="en-US" sz="2400" dirty="0">
              <a:ea typeface="Calibri"/>
              <a:cs typeface="Calibri"/>
            </a:endParaRPr>
          </a:p>
          <a:p>
            <a:pPr marL="514350" indent="-514350">
              <a:buFont typeface="+mj-lt"/>
              <a:buAutoNum type="romanUcPeriod"/>
            </a:pPr>
            <a:r>
              <a:rPr lang="en-US" sz="2400" dirty="0"/>
              <a:t>Monitoring e-commerce pathways</a:t>
            </a:r>
            <a:endParaRPr lang="en-US" sz="2400" dirty="0">
              <a:ea typeface="Calibri" panose="020F0502020204030204"/>
              <a:cs typeface="Calibri" panose="020F0502020204030204"/>
            </a:endParaRPr>
          </a:p>
          <a:p>
            <a:pPr marL="457200" indent="-457200">
              <a:buFont typeface="+mj-lt"/>
              <a:buAutoNum type="romanUcPeriod"/>
            </a:pPr>
            <a:endParaRPr lang="en-CA" sz="2400" dirty="0"/>
          </a:p>
          <a:p>
            <a:pPr marL="457200" indent="-457200">
              <a:buFont typeface="+mj-lt"/>
              <a:buAutoNum type="romanUcPeriod"/>
            </a:pPr>
            <a:endParaRPr lang="en-IT" sz="24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1568932"/>
            <a:ext cx="7120246" cy="296840"/>
          </a:xfrm>
        </p:spPr>
        <p:txBody>
          <a:bodyPr/>
          <a:lstStyle/>
          <a:p>
            <a:r>
              <a:rPr lang="en-GB" dirty="0"/>
              <a:t>Overview: primary indicator areas</a:t>
            </a:r>
            <a:endParaRPr lang="en-IT" dirty="0"/>
          </a:p>
        </p:txBody>
      </p:sp>
    </p:spTree>
    <p:extLst>
      <p:ext uri="{BB962C8B-B14F-4D97-AF65-F5344CB8AC3E}">
        <p14:creationId xmlns:p14="http://schemas.microsoft.com/office/powerpoint/2010/main" val="336629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AE48CE6-1948-327D-6A5C-9CA9D2DD5235}"/>
              </a:ext>
            </a:extLst>
          </p:cNvPr>
          <p:cNvSpPr>
            <a:spLocks noGrp="1"/>
          </p:cNvSpPr>
          <p:nvPr>
            <p:ph type="title"/>
          </p:nvPr>
        </p:nvSpPr>
        <p:spPr>
          <a:xfrm>
            <a:off x="-184062" y="1337881"/>
            <a:ext cx="12204522" cy="360040"/>
          </a:xfrm>
        </p:spPr>
        <p:txBody>
          <a:bodyPr/>
          <a:lstStyle/>
          <a:p>
            <a:r>
              <a:rPr lang="en-GB" dirty="0"/>
              <a:t>Three variable area and associated variables</a:t>
            </a:r>
            <a:endParaRPr lang="en-US" dirty="0"/>
          </a:p>
        </p:txBody>
      </p:sp>
      <p:sp>
        <p:nvSpPr>
          <p:cNvPr id="10" name="Subtitle 9">
            <a:extLst>
              <a:ext uri="{FF2B5EF4-FFF2-40B4-BE49-F238E27FC236}">
                <a16:creationId xmlns:a16="http://schemas.microsoft.com/office/drawing/2014/main" id="{0FCC5DA7-1F67-ACE6-4970-85A4884E78ED}"/>
              </a:ext>
            </a:extLst>
          </p:cNvPr>
          <p:cNvSpPr>
            <a:spLocks noGrp="1"/>
          </p:cNvSpPr>
          <p:nvPr>
            <p:ph type="subTitle" idx="1"/>
          </p:nvPr>
        </p:nvSpPr>
        <p:spPr/>
        <p:txBody>
          <a:bodyPr/>
          <a:lstStyle/>
          <a:p>
            <a:endParaRPr lang="en-US"/>
          </a:p>
        </p:txBody>
      </p:sp>
      <p:graphicFrame>
        <p:nvGraphicFramePr>
          <p:cNvPr id="11" name="Table 10">
            <a:extLst>
              <a:ext uri="{FF2B5EF4-FFF2-40B4-BE49-F238E27FC236}">
                <a16:creationId xmlns:a16="http://schemas.microsoft.com/office/drawing/2014/main" id="{24D2B89B-F716-85C7-7AC8-B5EB8145D19A}"/>
              </a:ext>
            </a:extLst>
          </p:cNvPr>
          <p:cNvGraphicFramePr>
            <a:graphicFrameLocks noGrp="1"/>
          </p:cNvGraphicFramePr>
          <p:nvPr>
            <p:extLst>
              <p:ext uri="{D42A27DB-BD31-4B8C-83A1-F6EECF244321}">
                <p14:modId xmlns:p14="http://schemas.microsoft.com/office/powerpoint/2010/main" val="2854138977"/>
              </p:ext>
            </p:extLst>
          </p:nvPr>
        </p:nvGraphicFramePr>
        <p:xfrm>
          <a:off x="304799" y="1688223"/>
          <a:ext cx="11226799" cy="5111990"/>
        </p:xfrm>
        <a:graphic>
          <a:graphicData uri="http://schemas.openxmlformats.org/drawingml/2006/table">
            <a:tbl>
              <a:tblPr>
                <a:tableStyleId>{3C2FFA5D-87B4-456A-9821-1D502468CF0F}</a:tableStyleId>
              </a:tblPr>
              <a:tblGrid>
                <a:gridCol w="359976">
                  <a:extLst>
                    <a:ext uri="{9D8B030D-6E8A-4147-A177-3AD203B41FA5}">
                      <a16:colId xmlns:a16="http://schemas.microsoft.com/office/drawing/2014/main" val="4249414627"/>
                    </a:ext>
                  </a:extLst>
                </a:gridCol>
                <a:gridCol w="685981">
                  <a:extLst>
                    <a:ext uri="{9D8B030D-6E8A-4147-A177-3AD203B41FA5}">
                      <a16:colId xmlns:a16="http://schemas.microsoft.com/office/drawing/2014/main" val="14291815"/>
                    </a:ext>
                  </a:extLst>
                </a:gridCol>
                <a:gridCol w="5229806">
                  <a:extLst>
                    <a:ext uri="{9D8B030D-6E8A-4147-A177-3AD203B41FA5}">
                      <a16:colId xmlns:a16="http://schemas.microsoft.com/office/drawing/2014/main" val="1709755932"/>
                    </a:ext>
                  </a:extLst>
                </a:gridCol>
                <a:gridCol w="4951036">
                  <a:extLst>
                    <a:ext uri="{9D8B030D-6E8A-4147-A177-3AD203B41FA5}">
                      <a16:colId xmlns:a16="http://schemas.microsoft.com/office/drawing/2014/main" val="2039319679"/>
                    </a:ext>
                  </a:extLst>
                </a:gridCol>
              </a:tblGrid>
              <a:tr h="277300">
                <a:tc>
                  <a:txBody>
                    <a:bodyPr/>
                    <a:lstStyle/>
                    <a:p>
                      <a:pPr algn="just" fontAlgn="base">
                        <a:lnSpc>
                          <a:spcPts val="1200"/>
                        </a:lnSpc>
                        <a:buNone/>
                      </a:pPr>
                      <a:r>
                        <a:rPr lang="en-GB" sz="900" b="1" dirty="0">
                          <a:solidFill>
                            <a:srgbClr val="000000"/>
                          </a:solidFill>
                          <a:effectLst/>
                        </a:rPr>
                        <a:t> </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l" fontAlgn="base">
                        <a:lnSpc>
                          <a:spcPts val="1200"/>
                        </a:lnSpc>
                        <a:buNone/>
                      </a:pPr>
                      <a:r>
                        <a:rPr lang="en-GB" sz="900" b="1" dirty="0">
                          <a:solidFill>
                            <a:srgbClr val="FFFFFF"/>
                          </a:solidFill>
                          <a:effectLst/>
                        </a:rPr>
                        <a:t>No.</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fontAlgn="base">
                        <a:lnSpc>
                          <a:spcPts val="1200"/>
                        </a:lnSpc>
                        <a:buNone/>
                      </a:pPr>
                      <a:r>
                        <a:rPr lang="en-GB" sz="900" b="1" dirty="0">
                          <a:solidFill>
                            <a:srgbClr val="FFFFFF"/>
                          </a:solidFill>
                          <a:effectLst/>
                        </a:rPr>
                        <a:t>Indicator name</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fontAlgn="base">
                        <a:lnSpc>
                          <a:spcPts val="1200"/>
                        </a:lnSpc>
                        <a:buNone/>
                      </a:pPr>
                      <a:r>
                        <a:rPr lang="en-GB" sz="900" b="1" dirty="0">
                          <a:solidFill>
                            <a:srgbClr val="FFFFFF"/>
                          </a:solidFill>
                          <a:effectLst/>
                        </a:rPr>
                        <a:t>Variables</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2714053173"/>
                  </a:ext>
                </a:extLst>
              </a:tr>
              <a:tr h="324093">
                <a:tc rowSpan="2">
                  <a:txBody>
                    <a:bodyPr/>
                    <a:lstStyle/>
                    <a:p>
                      <a:pPr algn="ctr" fontAlgn="base">
                        <a:lnSpc>
                          <a:spcPts val="1200"/>
                        </a:lnSpc>
                        <a:buNone/>
                      </a:pPr>
                      <a:r>
                        <a:rPr lang="en-GB" sz="900" b="1" dirty="0">
                          <a:solidFill>
                            <a:srgbClr val="FFFFFF"/>
                          </a:solidFill>
                          <a:effectLst/>
                        </a:rPr>
                        <a:t>Governance frameworks</a:t>
                      </a:r>
                      <a:r>
                        <a:rPr lang="en-GB" sz="900" b="0" dirty="0">
                          <a:solidFill>
                            <a:srgbClr val="000000"/>
                          </a:solidFill>
                          <a:effectLst/>
                        </a:rPr>
                        <a:t>​</a:t>
                      </a:r>
                      <a:endParaRPr lang="en-GB" sz="900" b="0" i="0" dirty="0">
                        <a:solidFill>
                          <a:srgbClr val="000000"/>
                        </a:solidFill>
                        <a:effectLst/>
                        <a:latin typeface="+mn-lt"/>
                      </a:endParaRPr>
                    </a:p>
                  </a:txBody>
                  <a:tcPr marL="83127" marR="83127" marT="31610" marB="3161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fontAlgn="base">
                        <a:lnSpc>
                          <a:spcPts val="1200"/>
                        </a:lnSpc>
                        <a:buNone/>
                      </a:pPr>
                      <a:r>
                        <a:rPr lang="en-GB" sz="900" b="0" dirty="0">
                          <a:solidFill>
                            <a:srgbClr val="000000"/>
                          </a:solidFill>
                          <a:effectLst/>
                        </a:rPr>
                        <a:t>1​</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None/>
                      </a:pPr>
                      <a:r>
                        <a:rPr lang="en-US" sz="900" b="1" dirty="0">
                          <a:solidFill>
                            <a:srgbClr val="000000"/>
                          </a:solidFill>
                          <a:effectLst/>
                        </a:rPr>
                        <a:t>Existence of regulatory and non-regulatory frameworks applicable to e-commerce (2 pts maximum) </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Existence of regulatory frameworks​</a:t>
                      </a:r>
                    </a:p>
                    <a:p>
                      <a:pPr algn="l" fontAlgn="base">
                        <a:lnSpc>
                          <a:spcPts val="1200"/>
                        </a:lnSpc>
                        <a:buFont typeface="Arial" panose="020B0604020202020204" pitchFamily="34" charset="0"/>
                        <a:buChar char="•"/>
                      </a:pPr>
                      <a:r>
                        <a:rPr lang="en-US" sz="900" b="0" dirty="0">
                          <a:solidFill>
                            <a:srgbClr val="000000"/>
                          </a:solidFill>
                          <a:effectLst/>
                        </a:rPr>
                        <a:t>Existence of non-regulatory frameworks​</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0716659"/>
                  </a:ext>
                </a:extLst>
              </a:tr>
              <a:tr h="1129949">
                <a:tc vMerge="1">
                  <a:txBody>
                    <a:bodyPr/>
                    <a:lstStyle/>
                    <a:p>
                      <a:endParaRPr lang="en-US"/>
                    </a:p>
                  </a:txBody>
                  <a:tcPr/>
                </a:tc>
                <a:tc>
                  <a:txBody>
                    <a:bodyPr/>
                    <a:lstStyle/>
                    <a:p>
                      <a:pPr algn="ctr" fontAlgn="base">
                        <a:lnSpc>
                          <a:spcPts val="1200"/>
                        </a:lnSpc>
                        <a:buNone/>
                      </a:pPr>
                      <a:r>
                        <a:rPr lang="en-GB" sz="900" b="0" dirty="0">
                          <a:solidFill>
                            <a:srgbClr val="000000"/>
                          </a:solidFill>
                          <a:effectLst/>
                        </a:rPr>
                        <a:t>2​</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None/>
                      </a:pPr>
                      <a:r>
                        <a:rPr lang="en-US" sz="900" b="1" dirty="0">
                          <a:solidFill>
                            <a:srgbClr val="000000"/>
                          </a:solidFill>
                          <a:effectLst/>
                        </a:rPr>
                        <a:t>Coverage of phytosanitary frameworks applicable to e-commerce (7 points maximum)</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Coverage of imports and exports​</a:t>
                      </a:r>
                    </a:p>
                    <a:p>
                      <a:pPr algn="l" fontAlgn="base">
                        <a:lnSpc>
                          <a:spcPts val="1200"/>
                        </a:lnSpc>
                        <a:buFont typeface="Arial" panose="020B0604020202020204" pitchFamily="34" charset="0"/>
                        <a:buChar char="•"/>
                      </a:pPr>
                      <a:r>
                        <a:rPr lang="en-US" sz="900" b="0" dirty="0">
                          <a:solidFill>
                            <a:srgbClr val="000000"/>
                          </a:solidFill>
                          <a:effectLst/>
                        </a:rPr>
                        <a:t>NPPO empowered to inspect parcels​</a:t>
                      </a:r>
                    </a:p>
                    <a:p>
                      <a:pPr algn="l" fontAlgn="base">
                        <a:lnSpc>
                          <a:spcPts val="1200"/>
                        </a:lnSpc>
                        <a:buFont typeface="Arial" panose="020B0604020202020204" pitchFamily="34" charset="0"/>
                        <a:buChar char="•"/>
                      </a:pPr>
                      <a:r>
                        <a:rPr lang="en-US" sz="900" b="0" dirty="0">
                          <a:solidFill>
                            <a:srgbClr val="000000"/>
                          </a:solidFill>
                          <a:effectLst/>
                        </a:rPr>
                        <a:t>NPPOs given authority to implement phytosanitary measures​</a:t>
                      </a:r>
                    </a:p>
                    <a:p>
                      <a:pPr algn="l" fontAlgn="base">
                        <a:lnSpc>
                          <a:spcPts val="1200"/>
                        </a:lnSpc>
                        <a:buFont typeface="Arial" panose="020B0604020202020204" pitchFamily="34" charset="0"/>
                        <a:buChar char="•"/>
                      </a:pPr>
                      <a:r>
                        <a:rPr lang="en-US" sz="900" b="0" dirty="0">
                          <a:solidFill>
                            <a:srgbClr val="000000"/>
                          </a:solidFill>
                          <a:effectLst/>
                        </a:rPr>
                        <a:t>Specification of repercussions for non-compliance​</a:t>
                      </a:r>
                    </a:p>
                    <a:p>
                      <a:pPr algn="l" fontAlgn="base">
                        <a:lnSpc>
                          <a:spcPts val="1200"/>
                        </a:lnSpc>
                        <a:buFont typeface="Arial" panose="020B0604020202020204" pitchFamily="34" charset="0"/>
                        <a:buChar char="•"/>
                      </a:pPr>
                      <a:r>
                        <a:rPr lang="en-US" sz="900" b="0" dirty="0">
                          <a:solidFill>
                            <a:srgbClr val="000000"/>
                          </a:solidFill>
                          <a:effectLst/>
                        </a:rPr>
                        <a:t>Declaration requirements for importers​</a:t>
                      </a:r>
                    </a:p>
                    <a:p>
                      <a:pPr algn="l" fontAlgn="base">
                        <a:lnSpc>
                          <a:spcPts val="1200"/>
                        </a:lnSpc>
                        <a:buFont typeface="Arial" panose="020B0604020202020204" pitchFamily="34" charset="0"/>
                        <a:buChar char="•"/>
                      </a:pPr>
                      <a:r>
                        <a:rPr lang="en-US" sz="900" b="0" dirty="0">
                          <a:solidFill>
                            <a:srgbClr val="000000"/>
                          </a:solidFill>
                          <a:effectLst/>
                        </a:rPr>
                        <a:t>Requirement of customs, postal services and other couriers to inform NPPO of parcels identified for inspection​</a:t>
                      </a:r>
                    </a:p>
                    <a:p>
                      <a:pPr algn="l" fontAlgn="base">
                        <a:lnSpc>
                          <a:spcPts val="1200"/>
                        </a:lnSpc>
                        <a:buFont typeface="Arial" panose="020B0604020202020204" pitchFamily="34" charset="0"/>
                        <a:buChar char="•"/>
                      </a:pPr>
                      <a:r>
                        <a:rPr lang="en-US" sz="900" b="0" dirty="0">
                          <a:solidFill>
                            <a:srgbClr val="000000"/>
                          </a:solidFill>
                          <a:effectLst/>
                        </a:rPr>
                        <a:t>Storage of identified parcels until inspection​</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2141703"/>
                  </a:ext>
                </a:extLst>
              </a:tr>
              <a:tr h="455482">
                <a:tc rowSpan="5">
                  <a:txBody>
                    <a:bodyPr/>
                    <a:lstStyle/>
                    <a:p>
                      <a:pPr algn="ctr" fontAlgn="base">
                        <a:lnSpc>
                          <a:spcPts val="1200"/>
                        </a:lnSpc>
                        <a:buNone/>
                      </a:pPr>
                      <a:r>
                        <a:rPr lang="en-GB" sz="900" b="1" dirty="0">
                          <a:solidFill>
                            <a:srgbClr val="FFFFFF"/>
                          </a:solidFill>
                          <a:effectLst/>
                        </a:rPr>
                        <a:t>Implementation of phytosanitary systems</a:t>
                      </a:r>
                      <a:r>
                        <a:rPr lang="en-GB" sz="900" b="0" dirty="0">
                          <a:solidFill>
                            <a:srgbClr val="000000"/>
                          </a:solidFill>
                          <a:effectLst/>
                        </a:rPr>
                        <a:t>​</a:t>
                      </a:r>
                      <a:endParaRPr lang="en-GB" sz="900" b="0" i="0" dirty="0">
                        <a:solidFill>
                          <a:srgbClr val="000000"/>
                        </a:solidFill>
                        <a:effectLst/>
                        <a:latin typeface="+mn-lt"/>
                      </a:endParaRPr>
                    </a:p>
                  </a:txBody>
                  <a:tcPr marL="83127" marR="83127" marT="31610" marB="3161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fontAlgn="base">
                        <a:lnSpc>
                          <a:spcPts val="1200"/>
                        </a:lnSpc>
                        <a:buNone/>
                      </a:pPr>
                      <a:r>
                        <a:rPr lang="en-GB" sz="900" b="0" dirty="0">
                          <a:solidFill>
                            <a:srgbClr val="000000"/>
                          </a:solidFill>
                          <a:effectLst/>
                        </a:rPr>
                        <a:t>3​</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None/>
                      </a:pPr>
                      <a:r>
                        <a:rPr lang="en-US" sz="900" b="1" dirty="0">
                          <a:solidFill>
                            <a:srgbClr val="000000"/>
                          </a:solidFill>
                          <a:effectLst/>
                        </a:rPr>
                        <a:t>Accessibility of information on prohibited and regulated articles (3 points maximum)</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Existence of list or database on prohibited and regulated articles​</a:t>
                      </a:r>
                    </a:p>
                    <a:p>
                      <a:pPr algn="l" fontAlgn="base">
                        <a:lnSpc>
                          <a:spcPts val="1200"/>
                        </a:lnSpc>
                        <a:buFont typeface="Arial" panose="020B0604020202020204" pitchFamily="34" charset="0"/>
                        <a:buChar char="•"/>
                      </a:pPr>
                      <a:r>
                        <a:rPr lang="en-US" sz="900" b="0" dirty="0">
                          <a:solidFill>
                            <a:srgbClr val="000000"/>
                          </a:solidFill>
                          <a:effectLst/>
                        </a:rPr>
                        <a:t>Inclusion of information on phytosanitary measures for regulated articles in list or database​</a:t>
                      </a:r>
                    </a:p>
                    <a:p>
                      <a:pPr algn="l" fontAlgn="base">
                        <a:lnSpc>
                          <a:spcPts val="1200"/>
                        </a:lnSpc>
                        <a:buFont typeface="Arial" panose="020B0604020202020204" pitchFamily="34" charset="0"/>
                        <a:buChar char="•"/>
                      </a:pPr>
                      <a:r>
                        <a:rPr lang="en-US" sz="900" b="0" dirty="0">
                          <a:solidFill>
                            <a:srgbClr val="000000"/>
                          </a:solidFill>
                          <a:effectLst/>
                        </a:rPr>
                        <a:t>Online accessibility of list or database​</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5337507"/>
                  </a:ext>
                </a:extLst>
              </a:tr>
              <a:tr h="324093">
                <a:tc vMerge="1">
                  <a:txBody>
                    <a:bodyPr/>
                    <a:lstStyle/>
                    <a:p>
                      <a:endParaRPr lang="en-US"/>
                    </a:p>
                  </a:txBody>
                  <a:tcPr/>
                </a:tc>
                <a:tc>
                  <a:txBody>
                    <a:bodyPr/>
                    <a:lstStyle/>
                    <a:p>
                      <a:pPr algn="ctr" fontAlgn="base">
                        <a:lnSpc>
                          <a:spcPts val="1200"/>
                        </a:lnSpc>
                        <a:buNone/>
                      </a:pPr>
                      <a:r>
                        <a:rPr lang="en-GB" sz="900" b="0" dirty="0">
                          <a:solidFill>
                            <a:srgbClr val="000000"/>
                          </a:solidFill>
                          <a:effectLst/>
                        </a:rPr>
                        <a:t>4​</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None/>
                      </a:pPr>
                      <a:r>
                        <a:rPr lang="en-GB" sz="900" b="1" dirty="0">
                          <a:solidFill>
                            <a:srgbClr val="000000"/>
                          </a:solidFill>
                          <a:effectLst/>
                        </a:rPr>
                        <a:t>Pre-border arrival risk management (2 points maximum)</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Existence of advance information-sharing mechanisms​</a:t>
                      </a:r>
                    </a:p>
                    <a:p>
                      <a:pPr algn="l" fontAlgn="base">
                        <a:lnSpc>
                          <a:spcPts val="1200"/>
                        </a:lnSpc>
                        <a:buFont typeface="Arial" panose="020B0604020202020204" pitchFamily="34" charset="0"/>
                        <a:buChar char="•"/>
                      </a:pPr>
                      <a:r>
                        <a:rPr lang="en-US" sz="900" b="0" dirty="0">
                          <a:solidFill>
                            <a:srgbClr val="000000"/>
                          </a:solidFill>
                          <a:effectLst/>
                        </a:rPr>
                        <a:t>Effectiveness of advance information-sharing mechanisms​</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877429615"/>
                  </a:ext>
                </a:extLst>
              </a:tr>
              <a:tr h="586872">
                <a:tc vMerge="1">
                  <a:txBody>
                    <a:bodyPr/>
                    <a:lstStyle/>
                    <a:p>
                      <a:endParaRPr lang="en-US"/>
                    </a:p>
                  </a:txBody>
                  <a:tcPr/>
                </a:tc>
                <a:tc>
                  <a:txBody>
                    <a:bodyPr/>
                    <a:lstStyle/>
                    <a:p>
                      <a:pPr algn="ctr" fontAlgn="base">
                        <a:lnSpc>
                          <a:spcPts val="1200"/>
                        </a:lnSpc>
                        <a:buNone/>
                      </a:pPr>
                      <a:r>
                        <a:rPr lang="en-GB" sz="900" b="1" dirty="0">
                          <a:solidFill>
                            <a:srgbClr val="000000"/>
                          </a:solidFill>
                          <a:effectLst/>
                        </a:rPr>
                        <a:t>5</a:t>
                      </a:r>
                      <a:r>
                        <a:rPr lang="en-GB" sz="900" b="0" dirty="0">
                          <a:solidFill>
                            <a:srgbClr val="000000"/>
                          </a:solidFill>
                          <a:effectLst/>
                        </a:rPr>
                        <a:t>​</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None/>
                      </a:pPr>
                      <a:r>
                        <a:rPr lang="en-US" sz="900" b="1" dirty="0">
                          <a:solidFill>
                            <a:srgbClr val="000000"/>
                          </a:solidFill>
                          <a:effectLst/>
                        </a:rPr>
                        <a:t>Strength of at-border risk management (3 points maximum)</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Existence of screening mechanisms at entry points such as airports and postal sorting facilities​</a:t>
                      </a:r>
                    </a:p>
                    <a:p>
                      <a:pPr algn="l" fontAlgn="base">
                        <a:lnSpc>
                          <a:spcPts val="1200"/>
                        </a:lnSpc>
                        <a:buFont typeface="Arial" panose="020B0604020202020204" pitchFamily="34" charset="0"/>
                        <a:buChar char="•"/>
                      </a:pPr>
                      <a:r>
                        <a:rPr lang="en-US" sz="900" b="0" dirty="0">
                          <a:solidFill>
                            <a:srgbClr val="000000"/>
                          </a:solidFill>
                          <a:effectLst/>
                        </a:rPr>
                        <a:t>Implementation of inspection procedures (including notification of NPPOs and proper storage of flagged parcels)​</a:t>
                      </a:r>
                    </a:p>
                    <a:p>
                      <a:pPr algn="l" fontAlgn="base">
                        <a:lnSpc>
                          <a:spcPts val="1200"/>
                        </a:lnSpc>
                        <a:buFont typeface="Arial" panose="020B0604020202020204" pitchFamily="34" charset="0"/>
                        <a:buChar char="•"/>
                      </a:pPr>
                      <a:r>
                        <a:rPr lang="en-US" sz="900" b="0" dirty="0">
                          <a:solidFill>
                            <a:srgbClr val="000000"/>
                          </a:solidFill>
                          <a:effectLst/>
                        </a:rPr>
                        <a:t>Prioritization of risk profiles to focus on high-risk entries​</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3896947"/>
                  </a:ext>
                </a:extLst>
              </a:tr>
              <a:tr h="324093">
                <a:tc vMerge="1">
                  <a:txBody>
                    <a:bodyPr/>
                    <a:lstStyle/>
                    <a:p>
                      <a:endParaRPr lang="en-US"/>
                    </a:p>
                  </a:txBody>
                  <a:tcPr/>
                </a:tc>
                <a:tc>
                  <a:txBody>
                    <a:bodyPr/>
                    <a:lstStyle/>
                    <a:p>
                      <a:pPr algn="ctr" fontAlgn="base">
                        <a:lnSpc>
                          <a:spcPts val="1200"/>
                        </a:lnSpc>
                        <a:buNone/>
                      </a:pPr>
                      <a:r>
                        <a:rPr lang="en-GB" sz="900" b="0" dirty="0">
                          <a:solidFill>
                            <a:srgbClr val="000000"/>
                          </a:solidFill>
                          <a:effectLst/>
                        </a:rPr>
                        <a:t>6​</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None/>
                      </a:pPr>
                      <a:r>
                        <a:rPr lang="en-US" sz="900" b="1" dirty="0">
                          <a:solidFill>
                            <a:srgbClr val="000000"/>
                          </a:solidFill>
                          <a:effectLst/>
                        </a:rPr>
                        <a:t>Development and dissemination of capacity-building resources (2 points maximum)</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Development and distribution of education materials​</a:t>
                      </a:r>
                    </a:p>
                    <a:p>
                      <a:pPr algn="l" fontAlgn="base">
                        <a:lnSpc>
                          <a:spcPts val="1200"/>
                        </a:lnSpc>
                        <a:buFont typeface="Arial" panose="020B0604020202020204" pitchFamily="34" charset="0"/>
                        <a:buChar char="•"/>
                      </a:pPr>
                      <a:r>
                        <a:rPr lang="en-US" sz="900" b="0" dirty="0">
                          <a:solidFill>
                            <a:srgbClr val="000000"/>
                          </a:solidFill>
                          <a:effectLst/>
                        </a:rPr>
                        <a:t>Implementation of training workshops or sessions​</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97469128"/>
                  </a:ext>
                </a:extLst>
              </a:tr>
              <a:tr h="183945">
                <a:tc vMerge="1">
                  <a:txBody>
                    <a:bodyPr/>
                    <a:lstStyle/>
                    <a:p>
                      <a:endParaRPr lang="en-US"/>
                    </a:p>
                  </a:txBody>
                  <a:tcPr/>
                </a:tc>
                <a:tc>
                  <a:txBody>
                    <a:bodyPr/>
                    <a:lstStyle/>
                    <a:p>
                      <a:pPr algn="ctr" fontAlgn="base">
                        <a:lnSpc>
                          <a:spcPts val="1200"/>
                        </a:lnSpc>
                        <a:buNone/>
                      </a:pPr>
                      <a:r>
                        <a:rPr lang="en-GB" sz="900" b="0" dirty="0">
                          <a:solidFill>
                            <a:srgbClr val="000000"/>
                          </a:solidFill>
                          <a:effectLst/>
                        </a:rPr>
                        <a:t>7​</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None/>
                      </a:pPr>
                      <a:r>
                        <a:rPr lang="en-US" sz="900" b="1" dirty="0">
                          <a:solidFill>
                            <a:srgbClr val="000000"/>
                          </a:solidFill>
                          <a:effectLst/>
                        </a:rPr>
                        <a:t>Implementation of public awareness campaign within the last five years (1 point maximum)</a:t>
                      </a:r>
                      <a:r>
                        <a:rPr lang="en-US" sz="900" b="0" dirty="0">
                          <a:solidFill>
                            <a:srgbClr val="000000"/>
                          </a:solidFill>
                          <a:effectLst/>
                        </a:rPr>
                        <a:t>​</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Whether at least one awareness campaign happened​</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1312945"/>
                  </a:ext>
                </a:extLst>
              </a:tr>
              <a:tr h="367889">
                <a:tc rowSpan="2">
                  <a:txBody>
                    <a:bodyPr/>
                    <a:lstStyle/>
                    <a:p>
                      <a:pPr algn="ctr" fontAlgn="base">
                        <a:lnSpc>
                          <a:spcPts val="1200"/>
                        </a:lnSpc>
                        <a:buNone/>
                      </a:pPr>
                      <a:r>
                        <a:rPr lang="en-GB" sz="900" b="1" dirty="0">
                          <a:solidFill>
                            <a:srgbClr val="FFFFFF"/>
                          </a:solidFill>
                          <a:effectLst/>
                        </a:rPr>
                        <a:t>Monitoring of e-commerce</a:t>
                      </a:r>
                      <a:r>
                        <a:rPr lang="en-GB" sz="900" b="0" dirty="0">
                          <a:solidFill>
                            <a:srgbClr val="000000"/>
                          </a:solidFill>
                          <a:effectLst/>
                        </a:rPr>
                        <a:t>​</a:t>
                      </a:r>
                      <a:endParaRPr lang="en-GB" sz="900" b="0" i="0" dirty="0">
                        <a:solidFill>
                          <a:srgbClr val="000000"/>
                        </a:solidFill>
                        <a:effectLst/>
                        <a:latin typeface="+mn-lt"/>
                      </a:endParaRPr>
                    </a:p>
                  </a:txBody>
                  <a:tcPr marL="83127" marR="83127" marT="31610" marB="3161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fontAlgn="base">
                        <a:lnSpc>
                          <a:spcPts val="1200"/>
                        </a:lnSpc>
                        <a:buNone/>
                      </a:pPr>
                      <a:r>
                        <a:rPr lang="en-GB" sz="900" b="0" dirty="0">
                          <a:solidFill>
                            <a:srgbClr val="000000"/>
                          </a:solidFill>
                          <a:effectLst/>
                        </a:rPr>
                        <a:t>8​</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None/>
                      </a:pPr>
                      <a:r>
                        <a:rPr lang="en-US" sz="900" b="0" dirty="0">
                          <a:solidFill>
                            <a:srgbClr val="000000"/>
                          </a:solidFill>
                          <a:effectLst/>
                        </a:rPr>
                        <a:t>Existence of NPPO-managed online reporting platforms (2 points maximum)​</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Existence of platform​</a:t>
                      </a:r>
                    </a:p>
                    <a:p>
                      <a:pPr algn="l" fontAlgn="base">
                        <a:lnSpc>
                          <a:spcPts val="1200"/>
                        </a:lnSpc>
                        <a:buFont typeface="Arial" panose="020B0604020202020204" pitchFamily="34" charset="0"/>
                        <a:buChar char="•"/>
                      </a:pPr>
                      <a:r>
                        <a:rPr lang="en-US" sz="900" b="0" dirty="0">
                          <a:solidFill>
                            <a:srgbClr val="000000"/>
                          </a:solidFill>
                          <a:effectLst/>
                        </a:rPr>
                        <a:t>Management of the site by NPPO​</a:t>
                      </a:r>
                      <a:endParaRPr lang="en-US" sz="900" b="0" i="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891485954"/>
                  </a:ext>
                </a:extLst>
              </a:tr>
              <a:tr h="727020">
                <a:tc vMerge="1">
                  <a:txBody>
                    <a:bodyPr/>
                    <a:lstStyle/>
                    <a:p>
                      <a:endParaRPr lang="en-US"/>
                    </a:p>
                  </a:txBody>
                  <a:tcPr/>
                </a:tc>
                <a:tc>
                  <a:txBody>
                    <a:bodyPr/>
                    <a:lstStyle/>
                    <a:p>
                      <a:pPr algn="ctr" fontAlgn="base">
                        <a:lnSpc>
                          <a:spcPts val="1200"/>
                        </a:lnSpc>
                        <a:buNone/>
                      </a:pPr>
                      <a:r>
                        <a:rPr lang="en-GB" sz="900" b="0" dirty="0">
                          <a:solidFill>
                            <a:srgbClr val="000000"/>
                          </a:solidFill>
                          <a:effectLst/>
                        </a:rPr>
                        <a:t>9​</a:t>
                      </a:r>
                      <a:endParaRPr lang="en-GB"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None/>
                      </a:pPr>
                      <a:r>
                        <a:rPr lang="en-US" sz="900" b="0" dirty="0" err="1">
                          <a:solidFill>
                            <a:srgbClr val="000000"/>
                          </a:solidFill>
                          <a:effectLst/>
                        </a:rPr>
                        <a:t>Utilisation</a:t>
                      </a:r>
                      <a:r>
                        <a:rPr lang="en-US" sz="900" b="0" dirty="0">
                          <a:solidFill>
                            <a:srgbClr val="000000"/>
                          </a:solidFill>
                          <a:effectLst/>
                        </a:rPr>
                        <a:t> of data analysis for compliance monitoring (1 point maximum)​</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200"/>
                        </a:lnSpc>
                        <a:buFont typeface="Arial" panose="020B0604020202020204" pitchFamily="34" charset="0"/>
                        <a:buChar char="•"/>
                      </a:pPr>
                      <a:r>
                        <a:rPr lang="en-US" sz="900" b="0" dirty="0">
                          <a:solidFill>
                            <a:srgbClr val="000000"/>
                          </a:solidFill>
                          <a:effectLst/>
                        </a:rPr>
                        <a:t>Performance of analysis using data from inspection, non-compliance notices or automated or manual internet searches​</a:t>
                      </a:r>
                      <a:endParaRPr lang="en-US" sz="900" b="0" i="0" dirty="0">
                        <a:solidFill>
                          <a:srgbClr val="000000"/>
                        </a:solidFill>
                        <a:effectLst/>
                        <a:latin typeface="+mn-lt"/>
                      </a:endParaRPr>
                    </a:p>
                  </a:txBody>
                  <a:tcPr marL="63220" marR="63220" marT="31610" marB="31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759676"/>
                  </a:ext>
                </a:extLst>
              </a:tr>
            </a:tbl>
          </a:graphicData>
        </a:graphic>
      </p:graphicFrame>
    </p:spTree>
    <p:extLst>
      <p:ext uri="{BB962C8B-B14F-4D97-AF65-F5344CB8AC3E}">
        <p14:creationId xmlns:p14="http://schemas.microsoft.com/office/powerpoint/2010/main" val="401040215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purl.org/dc/elements/1.1/"/>
    <ds:schemaRef ds:uri="http://schemas.microsoft.com/office/2006/documentManagement/types"/>
    <ds:schemaRef ds:uri="http://purl.org/dc/terms/"/>
    <ds:schemaRef ds:uri="http://purl.org/dc/dcmitype/"/>
    <ds:schemaRef ds:uri="http://schemas.openxmlformats.org/package/2006/metadata/core-properties"/>
    <ds:schemaRef ds:uri="a05d7f75-f42e-4288-8809-604fd4d9691f"/>
    <ds:schemaRef ds:uri="http://schemas.microsoft.com/office/infopath/2007/PartnerControls"/>
    <ds:schemaRef ds:uri="ea6feb38-a85a-45e8-92e9-814486bbe375"/>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3FFEEB4-8044-44F2-8474-292767869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7308</TotalTime>
  <Words>2745</Words>
  <Application>Microsoft Office PowerPoint</Application>
  <PresentationFormat>Widescreen</PresentationFormat>
  <Paragraphs>268</Paragraphs>
  <Slides>26</Slides>
  <Notes>16</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26</vt:i4>
      </vt:variant>
    </vt:vector>
  </HeadingPairs>
  <TitlesOfParts>
    <vt:vector size="40" baseType="lpstr">
      <vt:lpstr>DengXian Light</vt:lpstr>
      <vt:lpstr>.AppleSystemUIFont</vt:lpstr>
      <vt:lpstr>Aptos</vt:lpstr>
      <vt:lpstr>Arial</vt:lpstr>
      <vt:lpstr>Calibri</vt:lpstr>
      <vt:lpstr>Georgia</vt:lpstr>
      <vt:lpstr>Montserrat</vt:lpstr>
      <vt:lpstr>Segoe UI</vt:lpstr>
      <vt:lpstr>Times New Roman</vt:lpstr>
      <vt:lpstr>Wingdings</vt:lpstr>
      <vt:lpstr>WordVisi_MSFontService</vt:lpstr>
      <vt:lpstr>COVER</vt:lpstr>
      <vt:lpstr>Personalizza struttura</vt:lpstr>
      <vt:lpstr>Internal screen</vt:lpstr>
      <vt:lpstr>Management of E-commerce and postal and courier pathways</vt:lpstr>
      <vt:lpstr>Outline</vt:lpstr>
      <vt:lpstr>PowerPoint Presentation</vt:lpstr>
      <vt:lpstr>PowerPoint Presentation</vt:lpstr>
      <vt:lpstr>PowerPoint Presentation</vt:lpstr>
      <vt:lpstr>PowerPoint Presentation</vt:lpstr>
      <vt:lpstr> Five phase methodology was used for a through and assessment and analysis.  Currently, the study is at phase 5 – report writing.  The IPPC Observatory Study on E-commerce report to be published and presented at CPM-20 (2026).  </vt:lpstr>
      <vt:lpstr>Overview: primary indicator areas</vt:lpstr>
      <vt:lpstr>Three variable area and associated variables</vt:lpstr>
      <vt:lpstr>Response rate – overall response rate of 41.1%</vt:lpstr>
      <vt:lpstr>PowerPoint Presentation</vt:lpstr>
      <vt:lpstr>Data collection, cleaning, verification, and analysis </vt:lpstr>
      <vt:lpstr>Key insight 1:  Need for increased awareness of IPPC resources on e-commerce trade  Key insight 2:  Awareness increase initiatives of key IPPC e-commerce trade resources should be broad and inclusive</vt:lpstr>
      <vt:lpstr>Governance – indicator 1: existence of regulatory and non-regulatory frameworks</vt:lpstr>
      <vt:lpstr>Governance – indicator 2: Legal frameworks alignment with CPM R-05 and the IPPC E-commerce guide</vt:lpstr>
      <vt:lpstr>Implementation – Indicator 3: Accessible online lists/ databases of prohibited or regulated articles</vt:lpstr>
      <vt:lpstr>Implementation – indicator 4: pre-border arrival risk management</vt:lpstr>
      <vt:lpstr>Implementation – Indicator 5: at border risk management</vt:lpstr>
      <vt:lpstr>PowerPoint Presentation</vt:lpstr>
      <vt:lpstr>Monitoring – Indicator 8: online reporting platforms,  and Indicator 9: data analysis</vt:lpstr>
      <vt:lpstr>RECOMMENDATIONS FROM THE DRAFT STUDY (preliminary)</vt:lpstr>
      <vt:lpstr>PowerPoint Presentation</vt:lpstr>
      <vt:lpstr>Recommendations - continue</vt:lpstr>
      <vt:lpstr>Potential regional areas to strengthen​ ​</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Madaminova, Rokhila (NSPD)</cp:lastModifiedBy>
  <cp:revision>34</cp:revision>
  <cp:lastPrinted>2018-12-10T09:55:32Z</cp:lastPrinted>
  <dcterms:created xsi:type="dcterms:W3CDTF">2019-07-18T08:44:31Z</dcterms:created>
  <dcterms:modified xsi:type="dcterms:W3CDTF">2025-07-03T15:07:48Z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