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19"/>
  </p:notesMasterIdLst>
  <p:handoutMasterIdLst>
    <p:handoutMasterId r:id="rId20"/>
  </p:handoutMasterIdLst>
  <p:sldIdLst>
    <p:sldId id="263" r:id="rId7"/>
    <p:sldId id="321" r:id="rId8"/>
    <p:sldId id="340" r:id="rId9"/>
    <p:sldId id="307" r:id="rId10"/>
    <p:sldId id="319" r:id="rId11"/>
    <p:sldId id="305" r:id="rId12"/>
    <p:sldId id="315" r:id="rId13"/>
    <p:sldId id="320" r:id="rId14"/>
    <p:sldId id="316" r:id="rId15"/>
    <p:sldId id="317" r:id="rId16"/>
    <p:sldId id="318" r:id="rId17"/>
    <p:sldId id="267" r:id="rId18"/>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F75513-DF32-4398-B168-A69ACEF882E7}" v="1" dt="2025-07-11T12:00:05.5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19" autoAdjust="0"/>
    <p:restoredTop sz="96320" autoAdjust="0"/>
  </p:normalViewPr>
  <p:slideViewPr>
    <p:cSldViewPr>
      <p:cViewPr varScale="1">
        <p:scale>
          <a:sx n="79" d="100"/>
          <a:sy n="79" d="100"/>
        </p:scale>
        <p:origin x="1262" y="77"/>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daminova, Rokhila (NSPD)" userId="4e60ec56-1465-4390-b234-3d8e9ed83d69" providerId="ADAL" clId="{BFF75513-DF32-4398-B168-A69ACEF882E7}"/>
    <pc:docChg chg="custSel addSld modSld">
      <pc:chgData name="Madaminova, Rokhila (NSPD)" userId="4e60ec56-1465-4390-b234-3d8e9ed83d69" providerId="ADAL" clId="{BFF75513-DF32-4398-B168-A69ACEF882E7}" dt="2025-07-11T12:04:56.128" v="210" actId="20577"/>
      <pc:docMkLst>
        <pc:docMk/>
      </pc:docMkLst>
      <pc:sldChg chg="modSp mod">
        <pc:chgData name="Madaminova, Rokhila (NSPD)" userId="4e60ec56-1465-4390-b234-3d8e9ed83d69" providerId="ADAL" clId="{BFF75513-DF32-4398-B168-A69ACEF882E7}" dt="2025-07-11T11:58:13.623" v="30" actId="1076"/>
        <pc:sldMkLst>
          <pc:docMk/>
          <pc:sldMk cId="2518539011" sldId="263"/>
        </pc:sldMkLst>
        <pc:spChg chg="mod">
          <ac:chgData name="Madaminova, Rokhila (NSPD)" userId="4e60ec56-1465-4390-b234-3d8e9ed83d69" providerId="ADAL" clId="{BFF75513-DF32-4398-B168-A69ACEF882E7}" dt="2025-07-11T11:58:07.586" v="29" actId="20577"/>
          <ac:spMkLst>
            <pc:docMk/>
            <pc:sldMk cId="2518539011" sldId="263"/>
            <ac:spMk id="6" creationId="{00000000-0000-0000-0000-000000000000}"/>
          </ac:spMkLst>
        </pc:spChg>
        <pc:spChg chg="mod">
          <ac:chgData name="Madaminova, Rokhila (NSPD)" userId="4e60ec56-1465-4390-b234-3d8e9ed83d69" providerId="ADAL" clId="{BFF75513-DF32-4398-B168-A69ACEF882E7}" dt="2025-07-11T11:58:13.623" v="30" actId="1076"/>
          <ac:spMkLst>
            <pc:docMk/>
            <pc:sldMk cId="2518539011" sldId="263"/>
            <ac:spMk id="7" creationId="{00000000-0000-0000-0000-000000000000}"/>
          </ac:spMkLst>
        </pc:spChg>
      </pc:sldChg>
      <pc:sldChg chg="modSp mod">
        <pc:chgData name="Madaminova, Rokhila (NSPD)" userId="4e60ec56-1465-4390-b234-3d8e9ed83d69" providerId="ADAL" clId="{BFF75513-DF32-4398-B168-A69ACEF882E7}" dt="2025-07-11T11:58:41.889" v="34" actId="1076"/>
        <pc:sldMkLst>
          <pc:docMk/>
          <pc:sldMk cId="3763934521" sldId="318"/>
        </pc:sldMkLst>
        <pc:spChg chg="mod">
          <ac:chgData name="Madaminova, Rokhila (NSPD)" userId="4e60ec56-1465-4390-b234-3d8e9ed83d69" providerId="ADAL" clId="{BFF75513-DF32-4398-B168-A69ACEF882E7}" dt="2025-07-11T11:58:35.025" v="32" actId="255"/>
          <ac:spMkLst>
            <pc:docMk/>
            <pc:sldMk cId="3763934521" sldId="318"/>
            <ac:spMk id="5" creationId="{524C6584-0219-D0BE-B6B2-C0EC4DC5A411}"/>
          </ac:spMkLst>
        </pc:spChg>
        <pc:picChg chg="mod">
          <ac:chgData name="Madaminova, Rokhila (NSPD)" userId="4e60ec56-1465-4390-b234-3d8e9ed83d69" providerId="ADAL" clId="{BFF75513-DF32-4398-B168-A69ACEF882E7}" dt="2025-07-11T11:58:41.889" v="34" actId="1076"/>
          <ac:picMkLst>
            <pc:docMk/>
            <pc:sldMk cId="3763934521" sldId="318"/>
            <ac:picMk id="4" creationId="{77A9C452-4370-AB8B-F378-1D5DE5DA1EFA}"/>
          </ac:picMkLst>
        </pc:picChg>
      </pc:sldChg>
      <pc:sldChg chg="addSp delSp modSp new mod modClrScheme chgLayout">
        <pc:chgData name="Madaminova, Rokhila (NSPD)" userId="4e60ec56-1465-4390-b234-3d8e9ed83d69" providerId="ADAL" clId="{BFF75513-DF32-4398-B168-A69ACEF882E7}" dt="2025-07-11T11:59:03.217" v="36" actId="700"/>
        <pc:sldMkLst>
          <pc:docMk/>
          <pc:sldMk cId="1079966385" sldId="321"/>
        </pc:sldMkLst>
        <pc:spChg chg="del mod ord">
          <ac:chgData name="Madaminova, Rokhila (NSPD)" userId="4e60ec56-1465-4390-b234-3d8e9ed83d69" providerId="ADAL" clId="{BFF75513-DF32-4398-B168-A69ACEF882E7}" dt="2025-07-11T11:59:03.217" v="36" actId="700"/>
          <ac:spMkLst>
            <pc:docMk/>
            <pc:sldMk cId="1079966385" sldId="321"/>
            <ac:spMk id="2" creationId="{49F27C17-EBB0-30D8-5E17-05F15599E305}"/>
          </ac:spMkLst>
        </pc:spChg>
        <pc:spChg chg="del mod ord">
          <ac:chgData name="Madaminova, Rokhila (NSPD)" userId="4e60ec56-1465-4390-b234-3d8e9ed83d69" providerId="ADAL" clId="{BFF75513-DF32-4398-B168-A69ACEF882E7}" dt="2025-07-11T11:59:03.217" v="36" actId="700"/>
          <ac:spMkLst>
            <pc:docMk/>
            <pc:sldMk cId="1079966385" sldId="321"/>
            <ac:spMk id="3" creationId="{05E0205E-A91B-E373-D23C-E7DCF0F61081}"/>
          </ac:spMkLst>
        </pc:spChg>
        <pc:spChg chg="add mod ord">
          <ac:chgData name="Madaminova, Rokhila (NSPD)" userId="4e60ec56-1465-4390-b234-3d8e9ed83d69" providerId="ADAL" clId="{BFF75513-DF32-4398-B168-A69ACEF882E7}" dt="2025-07-11T11:59:03.217" v="36" actId="700"/>
          <ac:spMkLst>
            <pc:docMk/>
            <pc:sldMk cId="1079966385" sldId="321"/>
            <ac:spMk id="4" creationId="{002C6E02-7B1F-F391-41C3-B0F02F4DB71F}"/>
          </ac:spMkLst>
        </pc:spChg>
        <pc:spChg chg="add mod ord">
          <ac:chgData name="Madaminova, Rokhila (NSPD)" userId="4e60ec56-1465-4390-b234-3d8e9ed83d69" providerId="ADAL" clId="{BFF75513-DF32-4398-B168-A69ACEF882E7}" dt="2025-07-11T11:59:03.217" v="36" actId="700"/>
          <ac:spMkLst>
            <pc:docMk/>
            <pc:sldMk cId="1079966385" sldId="321"/>
            <ac:spMk id="5" creationId="{92749F92-5A8B-2A25-2478-2F391153854A}"/>
          </ac:spMkLst>
        </pc:spChg>
        <pc:spChg chg="add mod ord">
          <ac:chgData name="Madaminova, Rokhila (NSPD)" userId="4e60ec56-1465-4390-b234-3d8e9ed83d69" providerId="ADAL" clId="{BFF75513-DF32-4398-B168-A69ACEF882E7}" dt="2025-07-11T11:59:03.217" v="36" actId="700"/>
          <ac:spMkLst>
            <pc:docMk/>
            <pc:sldMk cId="1079966385" sldId="321"/>
            <ac:spMk id="6" creationId="{25B59B88-4E9E-9932-BF4F-0093987D804B}"/>
          </ac:spMkLst>
        </pc:spChg>
      </pc:sldChg>
      <pc:sldChg chg="modSp add mod">
        <pc:chgData name="Madaminova, Rokhila (NSPD)" userId="4e60ec56-1465-4390-b234-3d8e9ed83d69" providerId="ADAL" clId="{BFF75513-DF32-4398-B168-A69ACEF882E7}" dt="2025-07-11T12:04:56.128" v="210" actId="20577"/>
        <pc:sldMkLst>
          <pc:docMk/>
          <pc:sldMk cId="1259259200" sldId="340"/>
        </pc:sldMkLst>
        <pc:spChg chg="mod">
          <ac:chgData name="Madaminova, Rokhila (NSPD)" userId="4e60ec56-1465-4390-b234-3d8e9ed83d69" providerId="ADAL" clId="{BFF75513-DF32-4398-B168-A69ACEF882E7}" dt="2025-07-11T12:04:49.182" v="209" actId="14100"/>
          <ac:spMkLst>
            <pc:docMk/>
            <pc:sldMk cId="1259259200" sldId="340"/>
            <ac:spMk id="2" creationId="{BF13C2C3-3C27-6748-B8C5-8E7FB4480433}"/>
          </ac:spMkLst>
        </pc:spChg>
        <pc:spChg chg="mod">
          <ac:chgData name="Madaminova, Rokhila (NSPD)" userId="4e60ec56-1465-4390-b234-3d8e9ed83d69" providerId="ADAL" clId="{BFF75513-DF32-4398-B168-A69ACEF882E7}" dt="2025-07-11T12:03:12.625" v="148" actId="255"/>
          <ac:spMkLst>
            <pc:docMk/>
            <pc:sldMk cId="1259259200" sldId="340"/>
            <ac:spMk id="3" creationId="{9C2F1E0B-3284-3849-950E-32EC44C1C236}"/>
          </ac:spMkLst>
        </pc:spChg>
        <pc:spChg chg="mod">
          <ac:chgData name="Madaminova, Rokhila (NSPD)" userId="4e60ec56-1465-4390-b234-3d8e9ed83d69" providerId="ADAL" clId="{BFF75513-DF32-4398-B168-A69ACEF882E7}" dt="2025-07-11T12:04:56.128" v="210" actId="20577"/>
          <ac:spMkLst>
            <pc:docMk/>
            <pc:sldMk cId="1259259200" sldId="340"/>
            <ac:spMk id="4" creationId="{00000000-0000-0000-0000-000000000000}"/>
          </ac:spMkLst>
        </pc:spChg>
        <pc:spChg chg="mod">
          <ac:chgData name="Madaminova, Rokhila (NSPD)" userId="4e60ec56-1465-4390-b234-3d8e9ed83d69" providerId="ADAL" clId="{BFF75513-DF32-4398-B168-A69ACEF882E7}" dt="2025-07-11T12:03:23.957" v="149" actId="14100"/>
          <ac:spMkLst>
            <pc:docMk/>
            <pc:sldMk cId="1259259200" sldId="340"/>
            <ac:spMk id="17" creationId="{3DF7CF6C-C169-4829-97BF-745D0B60C4F0}"/>
          </ac:spMkLst>
        </pc:spChg>
        <pc:picChg chg="mod">
          <ac:chgData name="Madaminova, Rokhila (NSPD)" userId="4e60ec56-1465-4390-b234-3d8e9ed83d69" providerId="ADAL" clId="{BFF75513-DF32-4398-B168-A69ACEF882E7}" dt="2025-07-11T12:03:55.971" v="154" actId="14100"/>
          <ac:picMkLst>
            <pc:docMk/>
            <pc:sldMk cId="1259259200" sldId="340"/>
            <ac:picMk id="30" creationId="{0DAF6370-B6CC-44B0-9B04-7FE0249A4D5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11/07/2025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11/07/2025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8541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
        <p:nvSpPr>
          <p:cNvPr id="5" name="Footer Placeholder 4"/>
          <p:cNvSpPr>
            <a:spLocks noGrp="1"/>
          </p:cNvSpPr>
          <p:nvPr>
            <p:ph type="ftr" sz="quarter" idx="10"/>
          </p:nvPr>
        </p:nvSpPr>
        <p:spPr/>
        <p:txBody>
          <a:bodyPr/>
          <a:lstStyle/>
          <a:p>
            <a:r>
              <a:rPr lang="en-GB"/>
              <a:t>2022 IPPC Regional Workshops</a:t>
            </a:r>
          </a:p>
        </p:txBody>
      </p:sp>
    </p:spTree>
    <p:extLst>
      <p:ext uri="{BB962C8B-B14F-4D97-AF65-F5344CB8AC3E}">
        <p14:creationId xmlns:p14="http://schemas.microsoft.com/office/powerpoint/2010/main" val="3001703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1817700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text&#10;&#10;AI-generated content may be incorrect.">
            <a:extLst>
              <a:ext uri="{FF2B5EF4-FFF2-40B4-BE49-F238E27FC236}">
                <a16:creationId xmlns:a16="http://schemas.microsoft.com/office/drawing/2014/main" id="{91DC2739-E9D6-803B-D969-9C30514C7BB0}"/>
              </a:ext>
            </a:extLst>
          </p:cNvPr>
          <p:cNvPicPr>
            <a:picLocks noChangeAspect="1"/>
          </p:cNvPicPr>
          <p:nvPr userDrawn="1"/>
        </p:nvPicPr>
        <p:blipFill>
          <a:blip r:embed="rId4"/>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text&#10;&#10;AI-generated content may be incorrect.">
            <a:extLst>
              <a:ext uri="{FF2B5EF4-FFF2-40B4-BE49-F238E27FC236}">
                <a16:creationId xmlns:a16="http://schemas.microsoft.com/office/drawing/2014/main" id="{B05EBF8D-92CE-1894-A68E-A726011A62B4}"/>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dirty="0">
                <a:solidFill>
                  <a:srgbClr val="00825F"/>
                </a:solidFill>
                <a:latin typeface="Montserrat" pitchFamily="2" charset="77"/>
              </a:rPr>
              <a:t>2025 IPPC REGIONAL WORKSHOP</a:t>
            </a:r>
            <a:endParaRPr lang="en-US" sz="1500" b="0" i="0" kern="1500" spc="100" baseline="0" dirty="0">
              <a:solidFill>
                <a:schemeClr val="tx1"/>
              </a:solidFill>
              <a:latin typeface="Montserrat" pitchFamily="2" charset="77"/>
            </a:endParaRPr>
          </a:p>
        </p:txBody>
      </p:sp>
      <p:pic>
        <p:nvPicPr>
          <p:cNvPr id="3" name="Picture 2">
            <a:extLst>
              <a:ext uri="{FF2B5EF4-FFF2-40B4-BE49-F238E27FC236}">
                <a16:creationId xmlns:a16="http://schemas.microsoft.com/office/drawing/2014/main" id="{1C806444-009A-84A6-80D8-B1E3FB5F35D2}"/>
              </a:ext>
            </a:extLst>
          </p:cNvPr>
          <p:cNvPicPr>
            <a:picLocks noChangeAspect="1"/>
          </p:cNvPicPr>
          <p:nvPr userDrawn="1"/>
        </p:nvPicPr>
        <p:blipFill>
          <a:blip r:embed="rId6"/>
          <a:stretch>
            <a:fillRect/>
          </a:stretch>
        </p:blipFill>
        <p:spPr>
          <a:xfrm>
            <a:off x="0" y="0"/>
            <a:ext cx="12192000"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09121" y="4419600"/>
            <a:ext cx="12810241" cy="855513"/>
          </a:xfrm>
          <a:prstGeom prst="rect">
            <a:avLst/>
          </a:prstGeom>
        </p:spPr>
        <p:txBody>
          <a:bodyPr/>
          <a:lstStyle/>
          <a:p>
            <a:pPr marL="0" marR="0">
              <a:lnSpc>
                <a:spcPct val="115000"/>
              </a:lnSpc>
              <a:spcAft>
                <a:spcPts val="800"/>
              </a:spcAft>
            </a:pPr>
            <a:r>
              <a:rPr lang="en-US" sz="3200" kern="100" dirty="0">
                <a:effectLst/>
                <a:latin typeface="Aptos" panose="020B0004020202020204" pitchFamily="34" charset="0"/>
                <a:ea typeface="Aptos" panose="020B0004020202020204" pitchFamily="34" charset="0"/>
                <a:cs typeface="Arial" panose="020B0604020202020204" pitchFamily="34" charset="0"/>
              </a:rPr>
              <a:t>IPPC Observatory</a:t>
            </a:r>
            <a:br>
              <a:rPr lang="en-US" sz="3000" kern="100" dirty="0">
                <a:effectLst/>
                <a:latin typeface="Aptos" panose="020B0004020202020204" pitchFamily="34" charset="0"/>
                <a:ea typeface="Aptos" panose="020B0004020202020204" pitchFamily="34" charset="0"/>
                <a:cs typeface="Arial" panose="020B0604020202020204" pitchFamily="34" charset="0"/>
              </a:rPr>
            </a:br>
            <a:r>
              <a:rPr lang="en-US" sz="3000" kern="100" dirty="0">
                <a:effectLst/>
                <a:latin typeface="Aptos" panose="020B0004020202020204" pitchFamily="34" charset="0"/>
                <a:ea typeface="Aptos" panose="020B0004020202020204" pitchFamily="34" charset="0"/>
                <a:cs typeface="Arial" panose="020B0604020202020204" pitchFamily="34" charset="0"/>
              </a:rPr>
              <a:t>Designing the Third IPPC General Survey: objectives and scope</a:t>
            </a:r>
            <a:endParaRPr lang="en-US" sz="2200" b="0" i="1" kern="100" dirty="0">
              <a:effectLst/>
              <a:latin typeface="Aptos" panose="020B0004020202020204" pitchFamily="34" charset="0"/>
              <a:ea typeface="Aptos" panose="020B0004020202020204" pitchFamily="34" charset="0"/>
              <a:cs typeface="Arial" panose="020B0604020202020204" pitchFamily="34" charset="0"/>
            </a:endParaRPr>
          </a:p>
        </p:txBody>
      </p:sp>
      <p:sp>
        <p:nvSpPr>
          <p:cNvPr id="7" name="Subtitle 6"/>
          <p:cNvSpPr>
            <a:spLocks noGrp="1"/>
          </p:cNvSpPr>
          <p:nvPr>
            <p:ph type="subTitle" idx="1"/>
          </p:nvPr>
        </p:nvSpPr>
        <p:spPr>
          <a:xfrm>
            <a:off x="-309121" y="6172200"/>
            <a:ext cx="12192000" cy="245913"/>
          </a:xfrm>
          <a:prstGeom prst="rect">
            <a:avLst/>
          </a:prstGeom>
        </p:spPr>
        <p:txBody>
          <a:bodyPr/>
          <a:lstStyle/>
          <a:p>
            <a:r>
              <a:rPr lang="en-US" sz="1800" b="1" i="0" u="none" strike="noStrike" dirty="0">
                <a:solidFill>
                  <a:srgbClr val="000000"/>
                </a:solidFill>
                <a:effectLst/>
                <a:latin typeface="Calibri" panose="020F0502020204030204" pitchFamily="34" charset="0"/>
              </a:rPr>
              <a:t>Prepared for the IPPC Regional Workshops 2025</a:t>
            </a:r>
            <a:r>
              <a:rPr lang="en-US" sz="1800" b="0" i="0" dirty="0">
                <a:solidFill>
                  <a:srgbClr val="000000"/>
                </a:solidFill>
                <a:effectLst/>
                <a:latin typeface="Calibri" panose="020F0502020204030204" pitchFamily="34" charset="0"/>
              </a:rPr>
              <a:t>​</a:t>
            </a:r>
            <a:endParaRPr lang="en-US"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8D6A0E8-654C-EEAD-DD45-DB7369298506}"/>
              </a:ext>
            </a:extLst>
          </p:cNvPr>
          <p:cNvSpPr>
            <a:spLocks noGrp="1"/>
          </p:cNvSpPr>
          <p:nvPr>
            <p:ph type="title"/>
          </p:nvPr>
        </p:nvSpPr>
        <p:spPr>
          <a:xfrm>
            <a:off x="685800" y="1524000"/>
            <a:ext cx="7986304" cy="296840"/>
          </a:xfrm>
        </p:spPr>
        <p:txBody>
          <a:bodyPr/>
          <a:lstStyle/>
          <a:p>
            <a:r>
              <a:rPr lang="en-US" dirty="0"/>
              <a:t>Plan to Optimize Data Collection</a:t>
            </a:r>
          </a:p>
        </p:txBody>
      </p:sp>
      <p:sp>
        <p:nvSpPr>
          <p:cNvPr id="7" name="TextBox 6">
            <a:extLst>
              <a:ext uri="{FF2B5EF4-FFF2-40B4-BE49-F238E27FC236}">
                <a16:creationId xmlns:a16="http://schemas.microsoft.com/office/drawing/2014/main" id="{CA69820D-79E5-B06B-C370-DC3E5B35DB45}"/>
              </a:ext>
            </a:extLst>
          </p:cNvPr>
          <p:cNvSpPr txBox="1"/>
          <p:nvPr/>
        </p:nvSpPr>
        <p:spPr>
          <a:xfrm>
            <a:off x="685800" y="2057400"/>
            <a:ext cx="10972800" cy="4108817"/>
          </a:xfrm>
          <a:prstGeom prst="rect">
            <a:avLst/>
          </a:prstGeom>
        </p:spPr>
        <p:txBody>
          <a:bodyPr wrap="square" lIns="540000" tIns="0" rIns="360000" rtlCol="0" anchor="t" anchorCtr="0">
            <a:spAutoFit/>
          </a:bodyPr>
          <a:lstStyle/>
          <a:p>
            <a:r>
              <a:rPr lang="en-US" sz="2000" b="1" dirty="0"/>
              <a:t>Data Collection:</a:t>
            </a:r>
            <a:endParaRPr lang="en-US" sz="2000" dirty="0"/>
          </a:p>
          <a:p>
            <a:pPr marL="342900" indent="-342900">
              <a:buFont typeface="Arial" panose="020B0604020202020204" pitchFamily="34" charset="0"/>
              <a:buChar char="•"/>
            </a:pPr>
            <a:r>
              <a:rPr lang="en-US" sz="2000" dirty="0"/>
              <a:t>Platform: SurveyMonkey (global accessibility &amp; user-friendly)</a:t>
            </a:r>
          </a:p>
          <a:p>
            <a:pPr marL="342900" indent="-342900">
              <a:buFont typeface="Arial" panose="020B0604020202020204" pitchFamily="34" charset="0"/>
              <a:buChar char="•"/>
            </a:pPr>
            <a:r>
              <a:rPr lang="en-US" sz="2000" dirty="0"/>
              <a:t>A downloadable Word version of the questionnaire will be provided</a:t>
            </a:r>
          </a:p>
          <a:p>
            <a:pPr marL="342900" indent="-342900">
              <a:buFont typeface="Arial" panose="020B0604020202020204" pitchFamily="34" charset="0"/>
              <a:buChar char="•"/>
            </a:pPr>
            <a:endParaRPr lang="en-US" sz="2000" dirty="0"/>
          </a:p>
          <a:p>
            <a:r>
              <a:rPr lang="en-US" sz="2000" b="1" dirty="0"/>
              <a:t>Data Management:</a:t>
            </a:r>
            <a:endParaRPr lang="en-US" sz="2000" dirty="0"/>
          </a:p>
          <a:p>
            <a:pPr marL="342900" indent="-342900">
              <a:buFont typeface="Arial" panose="020B0604020202020204" pitchFamily="34" charset="0"/>
              <a:buChar char="•"/>
            </a:pPr>
            <a:r>
              <a:rPr lang="en-US" sz="2000" dirty="0"/>
              <a:t>Measures: Excel exports, version control, backups, metadata for transparency</a:t>
            </a:r>
          </a:p>
          <a:p>
            <a:pPr marL="342900" indent="-342900">
              <a:buFont typeface="Arial" panose="020B0604020202020204" pitchFamily="34" charset="0"/>
              <a:buChar char="•"/>
            </a:pPr>
            <a:r>
              <a:rPr lang="en-US" sz="2000" dirty="0"/>
              <a:t>Quality Safeguards: Pilot test, data quality focal point, regular reviews</a:t>
            </a:r>
          </a:p>
          <a:p>
            <a:pPr marL="342900" indent="-342900">
              <a:buFont typeface="Arial" panose="020B0604020202020204" pitchFamily="34" charset="0"/>
              <a:buChar char="•"/>
            </a:pPr>
            <a:endParaRPr lang="en-US" sz="2000" dirty="0"/>
          </a:p>
          <a:p>
            <a:r>
              <a:rPr lang="en-US" sz="2000" b="1" dirty="0"/>
              <a:t>Communication &amp; Outreach:</a:t>
            </a:r>
            <a:endParaRPr lang="en-US" sz="2000" dirty="0"/>
          </a:p>
          <a:p>
            <a:pPr marL="342900" indent="-342900">
              <a:buFont typeface="Arial" panose="020B0604020202020204" pitchFamily="34" charset="0"/>
              <a:buChar char="•"/>
            </a:pPr>
            <a:r>
              <a:rPr lang="en-US" sz="2000" dirty="0"/>
              <a:t>Launch: Formal launch to Heads of NPPOs &amp; contact points</a:t>
            </a:r>
          </a:p>
          <a:p>
            <a:pPr marL="342900" indent="-342900">
              <a:buFont typeface="Arial" panose="020B0604020202020204" pitchFamily="34" charset="0"/>
              <a:buChar char="•"/>
            </a:pPr>
            <a:r>
              <a:rPr lang="en-US" sz="2000" dirty="0"/>
              <a:t>Engagement: Multilingual support materials, regional engagement, and structured follow-ups</a:t>
            </a:r>
          </a:p>
          <a:p>
            <a:pPr marL="342900" indent="-342900">
              <a:buFont typeface="Arial" panose="020B0604020202020204" pitchFamily="34" charset="0"/>
              <a:buChar char="•"/>
            </a:pPr>
            <a:r>
              <a:rPr lang="en-US" sz="2000" dirty="0"/>
              <a:t>Incentives: Recognition in the final report &amp; certificates of participation</a:t>
            </a:r>
          </a:p>
          <a:p>
            <a:endParaRPr lang="en-US" dirty="0"/>
          </a:p>
        </p:txBody>
      </p:sp>
    </p:spTree>
    <p:extLst>
      <p:ext uri="{BB962C8B-B14F-4D97-AF65-F5344CB8AC3E}">
        <p14:creationId xmlns:p14="http://schemas.microsoft.com/office/powerpoint/2010/main" val="1135021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4C6584-0219-D0BE-B6B2-C0EC4DC5A411}"/>
              </a:ext>
            </a:extLst>
          </p:cNvPr>
          <p:cNvSpPr>
            <a:spLocks noGrp="1"/>
          </p:cNvSpPr>
          <p:nvPr>
            <p:ph type="title"/>
          </p:nvPr>
        </p:nvSpPr>
        <p:spPr>
          <a:xfrm>
            <a:off x="-19756" y="1407612"/>
            <a:ext cx="11525956" cy="421188"/>
          </a:xfrm>
        </p:spPr>
        <p:txBody>
          <a:bodyPr/>
          <a:lstStyle/>
          <a:p>
            <a:r>
              <a:rPr lang="en-US" sz="2000" dirty="0"/>
              <a:t>Descriptive Statistics and Indicator Development: Proposed Data Analysis Methodology</a:t>
            </a:r>
          </a:p>
        </p:txBody>
      </p:sp>
      <p:pic>
        <p:nvPicPr>
          <p:cNvPr id="4" name="Picture 3">
            <a:extLst>
              <a:ext uri="{FF2B5EF4-FFF2-40B4-BE49-F238E27FC236}">
                <a16:creationId xmlns:a16="http://schemas.microsoft.com/office/drawing/2014/main" id="{77A9C452-4370-AB8B-F378-1D5DE5DA1EFA}"/>
              </a:ext>
            </a:extLst>
          </p:cNvPr>
          <p:cNvPicPr>
            <a:picLocks noChangeAspect="1"/>
          </p:cNvPicPr>
          <p:nvPr/>
        </p:nvPicPr>
        <p:blipFill>
          <a:blip r:embed="rId2"/>
          <a:stretch>
            <a:fillRect/>
          </a:stretch>
        </p:blipFill>
        <p:spPr>
          <a:xfrm>
            <a:off x="2514600" y="1770434"/>
            <a:ext cx="7696200" cy="4456636"/>
          </a:xfrm>
          <a:prstGeom prst="rect">
            <a:avLst/>
          </a:prstGeom>
        </p:spPr>
      </p:pic>
      <p:sp>
        <p:nvSpPr>
          <p:cNvPr id="6" name="TextBox 5">
            <a:extLst>
              <a:ext uri="{FF2B5EF4-FFF2-40B4-BE49-F238E27FC236}">
                <a16:creationId xmlns:a16="http://schemas.microsoft.com/office/drawing/2014/main" id="{62A4E157-FF18-D941-860E-109703ACD07B}"/>
              </a:ext>
            </a:extLst>
          </p:cNvPr>
          <p:cNvSpPr txBox="1"/>
          <p:nvPr/>
        </p:nvSpPr>
        <p:spPr>
          <a:xfrm>
            <a:off x="228600" y="3221251"/>
            <a:ext cx="2514600" cy="415498"/>
          </a:xfrm>
          <a:prstGeom prst="rect">
            <a:avLst/>
          </a:prstGeom>
        </p:spPr>
        <p:txBody>
          <a:bodyPr wrap="square" lIns="540000" tIns="0" rIns="360000" rtlCol="0" anchor="t" anchorCtr="0">
            <a:spAutoFit/>
          </a:bodyPr>
          <a:lstStyle/>
          <a:p>
            <a:r>
              <a:rPr lang="en-US" dirty="0"/>
              <a:t>Example</a:t>
            </a:r>
          </a:p>
        </p:txBody>
      </p:sp>
    </p:spTree>
    <p:extLst>
      <p:ext uri="{BB962C8B-B14F-4D97-AF65-F5344CB8AC3E}">
        <p14:creationId xmlns:p14="http://schemas.microsoft.com/office/powerpoint/2010/main" val="3763934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dirty="0" err="1">
                <a:solidFill>
                  <a:srgbClr val="00825F"/>
                </a:solidFill>
                <a:latin typeface="Montserrat" pitchFamily="2" charset="77"/>
              </a:rPr>
              <a:t>Thank</a:t>
            </a:r>
            <a:r>
              <a:rPr lang="it-IT" sz="6000" dirty="0">
                <a:solidFill>
                  <a:srgbClr val="00825F"/>
                </a:solidFill>
                <a:latin typeface="Montserrat" pitchFamily="2" charset="77"/>
              </a:rPr>
              <a:t> </a:t>
            </a:r>
            <a:r>
              <a:rPr lang="it-IT" sz="6000" dirty="0" err="1">
                <a:solidFill>
                  <a:srgbClr val="00825F"/>
                </a:solidFill>
                <a:latin typeface="Montserrat" pitchFamily="2" charset="77"/>
              </a:rPr>
              <a:t>you</a:t>
            </a:r>
            <a:endParaRPr lang="it-IT" sz="6000" dirty="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dirty="0"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dirty="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latin typeface="Montserrat" pitchFamily="2" charset="77"/>
              </a:rPr>
            </a:br>
            <a:endParaRPr lang="en-IT" dirty="0">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92749F92-5A8B-2A25-2478-2F391153854A}"/>
              </a:ext>
            </a:extLst>
          </p:cNvPr>
          <p:cNvSpPr>
            <a:spLocks noGrp="1"/>
          </p:cNvSpPr>
          <p:nvPr>
            <p:ph type="subTitle" idx="1"/>
          </p:nvPr>
        </p:nvSpPr>
        <p:spPr/>
        <p:txBody>
          <a:bodyPr/>
          <a:lstStyle/>
          <a:p>
            <a:endParaRPr lang="en-US"/>
          </a:p>
        </p:txBody>
      </p:sp>
      <p:sp>
        <p:nvSpPr>
          <p:cNvPr id="4" name="Title 3">
            <a:extLst>
              <a:ext uri="{FF2B5EF4-FFF2-40B4-BE49-F238E27FC236}">
                <a16:creationId xmlns:a16="http://schemas.microsoft.com/office/drawing/2014/main" id="{002C6E02-7B1F-F391-41C3-B0F02F4DB71F}"/>
              </a:ext>
            </a:extLst>
          </p:cNvPr>
          <p:cNvSpPr>
            <a:spLocks noGrp="1"/>
          </p:cNvSpPr>
          <p:nvPr>
            <p:ph type="title"/>
          </p:nvPr>
        </p:nvSpPr>
        <p:spPr/>
        <p:txBody>
          <a:bodyPr/>
          <a:lstStyle/>
          <a:p>
            <a:endParaRPr lang="en-US"/>
          </a:p>
        </p:txBody>
      </p:sp>
      <p:sp>
        <p:nvSpPr>
          <p:cNvPr id="6" name="Picture Placeholder 5">
            <a:extLst>
              <a:ext uri="{FF2B5EF4-FFF2-40B4-BE49-F238E27FC236}">
                <a16:creationId xmlns:a16="http://schemas.microsoft.com/office/drawing/2014/main" id="{25B59B88-4E9E-9932-BF4F-0093987D804B}"/>
              </a:ext>
            </a:extLst>
          </p:cNvPr>
          <p:cNvSpPr>
            <a:spLocks noGrp="1"/>
          </p:cNvSpPr>
          <p:nvPr>
            <p:ph type="pic" sz="quarter" idx="10"/>
          </p:nvPr>
        </p:nvSpPr>
        <p:spPr/>
        <p:txBody>
          <a:bodyPr/>
          <a:lstStyle/>
          <a:p>
            <a:endParaRPr lang="en-US"/>
          </a:p>
        </p:txBody>
      </p:sp>
    </p:spTree>
    <p:extLst>
      <p:ext uri="{BB962C8B-B14F-4D97-AF65-F5344CB8AC3E}">
        <p14:creationId xmlns:p14="http://schemas.microsoft.com/office/powerpoint/2010/main" val="1079966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3DF7CF6C-C169-4829-97BF-745D0B60C4F0}"/>
              </a:ext>
            </a:extLst>
          </p:cNvPr>
          <p:cNvSpPr>
            <a:spLocks/>
          </p:cNvSpPr>
          <p:nvPr/>
        </p:nvSpPr>
        <p:spPr>
          <a:xfrm>
            <a:off x="685799" y="1858761"/>
            <a:ext cx="10868683" cy="2179839"/>
          </a:xfrm>
          <a:prstGeom prst="roundRect">
            <a:avLst>
              <a:gd name="adj" fmla="val 907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254239" y="2068253"/>
            <a:ext cx="11554096" cy="2271167"/>
          </a:xfrm>
          <a:noFill/>
        </p:spPr>
        <p:txBody>
          <a:bodyPr lIns="540000" tIns="0" rIns="360000" bIns="45720" anchor="t" anchorCtr="0"/>
          <a:lstStyle/>
          <a:p>
            <a:pPr lvl="0"/>
            <a:r>
              <a:rPr lang="en-GB" dirty="0"/>
              <a:t>The </a:t>
            </a:r>
            <a:r>
              <a:rPr lang="en-GB" b="1" dirty="0">
                <a:solidFill>
                  <a:srgbClr val="00825F"/>
                </a:solidFill>
              </a:rPr>
              <a:t>IPPC Observatory </a:t>
            </a:r>
            <a:r>
              <a:rPr lang="en-GB" dirty="0"/>
              <a:t>is a system that monitors and evaluates the implementation of:</a:t>
            </a:r>
          </a:p>
          <a:p>
            <a:pPr marL="342900" indent="-342900">
              <a:buFont typeface="Wingdings" panose="05000000000000000000" pitchFamily="2" charset="2"/>
              <a:buChar char="Ø"/>
            </a:pPr>
            <a:r>
              <a:rPr lang="en-GB" dirty="0"/>
              <a:t>The International Plant Protection Convention (IPPC),</a:t>
            </a:r>
            <a:endParaRPr lang="en-GB" dirty="0">
              <a:cs typeface="Calibri"/>
            </a:endParaRPr>
          </a:p>
          <a:p>
            <a:pPr marL="342900" indent="-342900">
              <a:buFont typeface="Wingdings" panose="05000000000000000000" pitchFamily="2" charset="2"/>
              <a:buChar char="Ø"/>
            </a:pPr>
            <a:r>
              <a:rPr lang="en-US" dirty="0"/>
              <a:t>International Standards on Phytosanitary Measures (ISPMs),</a:t>
            </a:r>
            <a:r>
              <a:rPr lang="en-GB" dirty="0"/>
              <a:t>  </a:t>
            </a:r>
            <a:endParaRPr lang="en-GB" dirty="0">
              <a:cs typeface="Calibri"/>
            </a:endParaRPr>
          </a:p>
          <a:p>
            <a:pPr marL="342900" lvl="0" indent="-342900">
              <a:buFont typeface="Wingdings" panose="05000000000000000000" pitchFamily="2" charset="2"/>
              <a:buChar char="Ø"/>
            </a:pPr>
            <a:r>
              <a:rPr lang="en-GB" dirty="0"/>
              <a:t>CPM Recommendations, and,</a:t>
            </a:r>
          </a:p>
          <a:p>
            <a:pPr marL="342900" lvl="0" indent="-342900">
              <a:buFont typeface="Wingdings" panose="05000000000000000000" pitchFamily="2" charset="2"/>
              <a:buChar char="Ø"/>
            </a:pPr>
            <a:r>
              <a:rPr lang="en-GB" dirty="0"/>
              <a:t>IPPC Strategic Framework 2020-2030 Development Agenda Items.</a:t>
            </a:r>
            <a:endParaRPr lang="en-US" dirty="0"/>
          </a:p>
          <a:p>
            <a:endParaRPr lang="en-US"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17834" y="1442364"/>
            <a:ext cx="11554096" cy="214346"/>
          </a:xfrm>
        </p:spPr>
        <p:txBody>
          <a:bodyPr/>
          <a:lstStyle/>
          <a:p>
            <a:r>
              <a:rPr lang="en-US" sz="2400" dirty="0">
                <a:effectLst>
                  <a:outerShdw blurRad="38100" dist="38100" dir="2700000" algn="tl">
                    <a:srgbClr val="000000">
                      <a:alpha val="43137"/>
                    </a:srgbClr>
                  </a:outerShdw>
                </a:effectLst>
              </a:rPr>
              <a:t>IPPC Observatory re-designing the Third IPPC  General Survey</a:t>
            </a:r>
            <a:endParaRPr lang="en-IT" sz="2400" dirty="0">
              <a:effectLst>
                <a:outerShdw blurRad="38100" dist="38100" dir="2700000" algn="tl">
                  <a:srgbClr val="000000">
                    <a:alpha val="43137"/>
                  </a:srgbClr>
                </a:outerShdw>
              </a:effectLst>
            </a:endParaRPr>
          </a:p>
        </p:txBody>
      </p:sp>
      <p:pic>
        <p:nvPicPr>
          <p:cNvPr id="30" name="Picture 29">
            <a:extLst>
              <a:ext uri="{FF2B5EF4-FFF2-40B4-BE49-F238E27FC236}">
                <a16:creationId xmlns:a16="http://schemas.microsoft.com/office/drawing/2014/main" id="{0DAF6370-B6CC-44B0-9B04-7FE0249A4D51}"/>
              </a:ext>
            </a:extLst>
          </p:cNvPr>
          <p:cNvPicPr>
            <a:picLocks noChangeAspect="1"/>
          </p:cNvPicPr>
          <p:nvPr/>
        </p:nvPicPr>
        <p:blipFill rotWithShape="1">
          <a:blip r:embed="rId3"/>
          <a:srcRect l="11034" t="14102" r="10345" b="11877"/>
          <a:stretch/>
        </p:blipFill>
        <p:spPr>
          <a:xfrm>
            <a:off x="8915399" y="2890603"/>
            <a:ext cx="2639083" cy="1350048"/>
          </a:xfrm>
          <a:prstGeom prst="rect">
            <a:avLst/>
          </a:prstGeom>
          <a:noFill/>
          <a:ln>
            <a:noFill/>
          </a:ln>
        </p:spPr>
      </p:pic>
      <p:sp>
        <p:nvSpPr>
          <p:cNvPr id="4" name="Rectangle 3"/>
          <p:cNvSpPr/>
          <p:nvPr/>
        </p:nvSpPr>
        <p:spPr>
          <a:xfrm>
            <a:off x="615405" y="4377377"/>
            <a:ext cx="11313554" cy="2246769"/>
          </a:xfrm>
          <a:prstGeom prst="rect">
            <a:avLst/>
          </a:prstGeom>
        </p:spPr>
        <p:txBody>
          <a:bodyPr wrap="square" lIns="91440" tIns="45720" rIns="91440" bIns="45720" anchor="t">
            <a:spAutoFit/>
          </a:bodyPr>
          <a:lstStyle/>
          <a:p>
            <a:pPr algn="just"/>
            <a:r>
              <a:rPr lang="en-GB" sz="2000" dirty="0">
                <a:solidFill>
                  <a:srgbClr val="00825F"/>
                </a:solidFill>
                <a:latin typeface="Calibri "/>
              </a:rPr>
              <a:t>The IPPC Observatory is re-designing the Third IPPC General Survey with following objectives:</a:t>
            </a:r>
          </a:p>
          <a:p>
            <a:pPr marL="895335" lvl="1" indent="-285750" fontAlgn="base">
              <a:buFont typeface="Arial" panose="020B0604020202020204" pitchFamily="34" charset="0"/>
              <a:buChar char="•"/>
            </a:pPr>
            <a:r>
              <a:rPr lang="en-US" sz="2000" b="0" i="0" u="none" strike="noStrike" dirty="0">
                <a:solidFill>
                  <a:srgbClr val="2B2E3C"/>
                </a:solidFill>
                <a:effectLst/>
                <a:latin typeface="Calibri "/>
              </a:rPr>
              <a:t>Assess the extent to which Contracting Parties are aligned with their obligations and responsibilities under the IPPC.</a:t>
            </a:r>
            <a:r>
              <a:rPr lang="en-US" sz="2000" b="0" i="0" dirty="0">
                <a:solidFill>
                  <a:srgbClr val="000000"/>
                </a:solidFill>
                <a:effectLst/>
                <a:latin typeface="Calibri "/>
              </a:rPr>
              <a:t>​</a:t>
            </a:r>
          </a:p>
          <a:p>
            <a:pPr marL="895335" lvl="1" indent="-285750" fontAlgn="base">
              <a:buFont typeface="Arial" panose="020B0604020202020204" pitchFamily="34" charset="0"/>
              <a:buChar char="•"/>
            </a:pPr>
            <a:r>
              <a:rPr lang="en-US" sz="2000" b="0" i="0" u="none" strike="noStrike" dirty="0">
                <a:solidFill>
                  <a:srgbClr val="2B2E3C"/>
                </a:solidFill>
                <a:effectLst/>
                <a:latin typeface="Calibri "/>
              </a:rPr>
              <a:t>Understand how Contracting Parties are adopting and operationalizing core elements of the IPPC, including identifying best practices and challenges in implementation in order to understand capacity needs and inform the development of resources and tools.</a:t>
            </a:r>
            <a:endParaRPr lang="en-US" sz="2000" b="0" i="0" dirty="0">
              <a:solidFill>
                <a:srgbClr val="000000"/>
              </a:solidFill>
              <a:effectLst/>
              <a:latin typeface="Calibri "/>
            </a:endParaRPr>
          </a:p>
          <a:p>
            <a:pPr algn="just"/>
            <a:endParaRPr lang="en-US" sz="2000" dirty="0">
              <a:latin typeface="Calibri "/>
            </a:endParaRPr>
          </a:p>
        </p:txBody>
      </p:sp>
    </p:spTree>
    <p:extLst>
      <p:ext uri="{BB962C8B-B14F-4D97-AF65-F5344CB8AC3E}">
        <p14:creationId xmlns:p14="http://schemas.microsoft.com/office/powerpoint/2010/main" val="1259259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F4D0F9-981D-7EAC-69DB-55C7703967DE}"/>
              </a:ext>
            </a:extLst>
          </p:cNvPr>
          <p:cNvSpPr>
            <a:spLocks noGrp="1"/>
          </p:cNvSpPr>
          <p:nvPr>
            <p:ph type="title"/>
          </p:nvPr>
        </p:nvSpPr>
        <p:spPr>
          <a:xfrm>
            <a:off x="-252898" y="1439267"/>
            <a:ext cx="7986304" cy="296840"/>
          </a:xfrm>
        </p:spPr>
        <p:txBody>
          <a:bodyPr/>
          <a:lstStyle/>
          <a:p>
            <a:r>
              <a:rPr lang="en-US" dirty="0"/>
              <a:t>Progress of IPPC General Surveys </a:t>
            </a:r>
          </a:p>
        </p:txBody>
      </p:sp>
      <p:sp>
        <p:nvSpPr>
          <p:cNvPr id="6" name="Text Box 7">
            <a:extLst>
              <a:ext uri="{FF2B5EF4-FFF2-40B4-BE49-F238E27FC236}">
                <a16:creationId xmlns:a16="http://schemas.microsoft.com/office/drawing/2014/main" id="{A6D416E2-6C1B-8BA3-C174-B1FD36605D8B}"/>
              </a:ext>
            </a:extLst>
          </p:cNvPr>
          <p:cNvSpPr txBox="1"/>
          <p:nvPr/>
        </p:nvSpPr>
        <p:spPr>
          <a:xfrm>
            <a:off x="3954761" y="4653923"/>
            <a:ext cx="2129117" cy="159447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en-US" sz="1200" dirty="0"/>
              <a:t>Conclusion: The current tools and methodologies inadequate to capture the evolving implementation realities or provide the depth of analysis needed for informed, strategic decision-making.  Hence, a need to redesign and create a standardized survey.</a:t>
            </a:r>
            <a:endParaRPr lang="en-US" sz="1200" dirty="0">
              <a:effectLst/>
              <a:ea typeface="Times New Roman" panose="02020603050405020304" pitchFamily="18" charset="0"/>
            </a:endParaRPr>
          </a:p>
        </p:txBody>
      </p:sp>
      <p:pic>
        <p:nvPicPr>
          <p:cNvPr id="2" name="Picture 1">
            <a:extLst>
              <a:ext uri="{FF2B5EF4-FFF2-40B4-BE49-F238E27FC236}">
                <a16:creationId xmlns:a16="http://schemas.microsoft.com/office/drawing/2014/main" id="{3BC6B9FD-187D-A7B8-242C-3FFAA1B37FDC}"/>
              </a:ext>
            </a:extLst>
          </p:cNvPr>
          <p:cNvPicPr>
            <a:picLocks noChangeAspect="1"/>
          </p:cNvPicPr>
          <p:nvPr/>
        </p:nvPicPr>
        <p:blipFill>
          <a:blip r:embed="rId3"/>
          <a:stretch>
            <a:fillRect/>
          </a:stretch>
        </p:blipFill>
        <p:spPr>
          <a:xfrm>
            <a:off x="299476" y="2297094"/>
            <a:ext cx="1473062" cy="1825838"/>
          </a:xfrm>
          <a:prstGeom prst="rect">
            <a:avLst/>
          </a:prstGeom>
          <a:solidFill>
            <a:schemeClr val="tx1"/>
          </a:solidFill>
          <a:ln>
            <a:solidFill>
              <a:schemeClr val="tx1"/>
            </a:solidFill>
          </a:ln>
        </p:spPr>
      </p:pic>
      <p:pic>
        <p:nvPicPr>
          <p:cNvPr id="3" name="Picture 2">
            <a:extLst>
              <a:ext uri="{FF2B5EF4-FFF2-40B4-BE49-F238E27FC236}">
                <a16:creationId xmlns:a16="http://schemas.microsoft.com/office/drawing/2014/main" id="{20F83CB3-C6F9-90B9-CECE-36E597386D53}"/>
              </a:ext>
            </a:extLst>
          </p:cNvPr>
          <p:cNvPicPr>
            <a:picLocks noChangeAspect="1"/>
          </p:cNvPicPr>
          <p:nvPr/>
        </p:nvPicPr>
        <p:blipFill>
          <a:blip r:embed="rId4"/>
          <a:stretch>
            <a:fillRect/>
          </a:stretch>
        </p:blipFill>
        <p:spPr>
          <a:xfrm>
            <a:off x="2267192" y="2307711"/>
            <a:ext cx="1473062" cy="1817707"/>
          </a:xfrm>
          <a:prstGeom prst="rect">
            <a:avLst/>
          </a:prstGeom>
          <a:ln>
            <a:solidFill>
              <a:schemeClr val="tx1"/>
            </a:solidFill>
          </a:ln>
        </p:spPr>
      </p:pic>
      <p:sp>
        <p:nvSpPr>
          <p:cNvPr id="7" name="Right Arrow 6">
            <a:extLst>
              <a:ext uri="{FF2B5EF4-FFF2-40B4-BE49-F238E27FC236}">
                <a16:creationId xmlns:a16="http://schemas.microsoft.com/office/drawing/2014/main" id="{5DA28261-2DF2-CDEB-F14D-6EBB69AE4F83}"/>
              </a:ext>
            </a:extLst>
          </p:cNvPr>
          <p:cNvSpPr/>
          <p:nvPr/>
        </p:nvSpPr>
        <p:spPr>
          <a:xfrm>
            <a:off x="3817250" y="3109887"/>
            <a:ext cx="284473" cy="236928"/>
          </a:xfrm>
          <a:prstGeom prst="rightArrow">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7B393F9-7285-E9B5-C546-F741C2E92D2B}"/>
              </a:ext>
            </a:extLst>
          </p:cNvPr>
          <p:cNvPicPr>
            <a:picLocks noChangeAspect="1"/>
          </p:cNvPicPr>
          <p:nvPr/>
        </p:nvPicPr>
        <p:blipFill>
          <a:blip r:embed="rId5"/>
          <a:stretch>
            <a:fillRect/>
          </a:stretch>
        </p:blipFill>
        <p:spPr>
          <a:xfrm>
            <a:off x="4174442" y="2307711"/>
            <a:ext cx="1483824" cy="1817707"/>
          </a:xfrm>
          <a:prstGeom prst="rect">
            <a:avLst/>
          </a:prstGeom>
          <a:ln>
            <a:solidFill>
              <a:schemeClr val="tx1"/>
            </a:solidFill>
          </a:ln>
        </p:spPr>
      </p:pic>
      <p:sp>
        <p:nvSpPr>
          <p:cNvPr id="10" name="Plus 9">
            <a:extLst>
              <a:ext uri="{FF2B5EF4-FFF2-40B4-BE49-F238E27FC236}">
                <a16:creationId xmlns:a16="http://schemas.microsoft.com/office/drawing/2014/main" id="{CF0AFECF-10EB-E2F0-C6FE-865A650DAD99}"/>
              </a:ext>
            </a:extLst>
          </p:cNvPr>
          <p:cNvSpPr/>
          <p:nvPr/>
        </p:nvSpPr>
        <p:spPr>
          <a:xfrm>
            <a:off x="1849534" y="3011718"/>
            <a:ext cx="340662" cy="433265"/>
          </a:xfrm>
          <a:prstGeom prst="mathPlus">
            <a:avLst/>
          </a:prstGeom>
          <a:solidFill>
            <a:schemeClr val="tx1">
              <a:lumMod val="50000"/>
              <a:lumOff val="5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EE7E9E2-A13D-2362-A9C7-2237A1ECF8FB}"/>
              </a:ext>
            </a:extLst>
          </p:cNvPr>
          <p:cNvPicPr>
            <a:picLocks noChangeAspect="1"/>
          </p:cNvPicPr>
          <p:nvPr/>
        </p:nvPicPr>
        <p:blipFill>
          <a:blip r:embed="rId6"/>
          <a:stretch>
            <a:fillRect/>
          </a:stretch>
        </p:blipFill>
        <p:spPr>
          <a:xfrm>
            <a:off x="6083879" y="2307711"/>
            <a:ext cx="1483824" cy="1817707"/>
          </a:xfrm>
          <a:prstGeom prst="rect">
            <a:avLst/>
          </a:prstGeom>
          <a:ln>
            <a:solidFill>
              <a:schemeClr val="tx1"/>
            </a:solidFill>
          </a:ln>
        </p:spPr>
      </p:pic>
      <p:sp>
        <p:nvSpPr>
          <p:cNvPr id="12" name="TextBox 11">
            <a:extLst>
              <a:ext uri="{FF2B5EF4-FFF2-40B4-BE49-F238E27FC236}">
                <a16:creationId xmlns:a16="http://schemas.microsoft.com/office/drawing/2014/main" id="{930C7BAA-8203-B1FC-D5F8-45ED2CC3B48D}"/>
              </a:ext>
            </a:extLst>
          </p:cNvPr>
          <p:cNvSpPr txBox="1"/>
          <p:nvPr/>
        </p:nvSpPr>
        <p:spPr>
          <a:xfrm>
            <a:off x="5856851" y="4147331"/>
            <a:ext cx="1937880" cy="292388"/>
          </a:xfrm>
          <a:prstGeom prst="rect">
            <a:avLst/>
          </a:prstGeom>
          <a:ln>
            <a:noFill/>
          </a:ln>
        </p:spPr>
        <p:txBody>
          <a:bodyPr wrap="square" lIns="540000" tIns="0" rIns="360000" rtlCol="0" anchor="t" anchorCtr="0">
            <a:spAutoFit/>
          </a:bodyPr>
          <a:lstStyle/>
          <a:p>
            <a:pPr algn="ctr"/>
            <a:r>
              <a:rPr lang="en-US" sz="1600" b="1" dirty="0"/>
              <a:t>08/07/2025</a:t>
            </a:r>
          </a:p>
        </p:txBody>
      </p:sp>
      <p:sp>
        <p:nvSpPr>
          <p:cNvPr id="13" name="TextBox 12">
            <a:extLst>
              <a:ext uri="{FF2B5EF4-FFF2-40B4-BE49-F238E27FC236}">
                <a16:creationId xmlns:a16="http://schemas.microsoft.com/office/drawing/2014/main" id="{0EAC07A3-0342-581F-B627-999B1C1230F9}"/>
              </a:ext>
            </a:extLst>
          </p:cNvPr>
          <p:cNvSpPr txBox="1"/>
          <p:nvPr/>
        </p:nvSpPr>
        <p:spPr>
          <a:xfrm>
            <a:off x="245782" y="4139417"/>
            <a:ext cx="1494329" cy="292388"/>
          </a:xfrm>
          <a:prstGeom prst="rect">
            <a:avLst/>
          </a:prstGeom>
          <a:ln>
            <a:noFill/>
          </a:ln>
        </p:spPr>
        <p:txBody>
          <a:bodyPr wrap="square" lIns="540000" tIns="0" rIns="360000" rtlCol="0" anchor="t" anchorCtr="0">
            <a:spAutoFit/>
          </a:bodyPr>
          <a:lstStyle/>
          <a:p>
            <a:pPr algn="ctr"/>
            <a:r>
              <a:rPr lang="en-US" sz="1600" b="1" dirty="0"/>
              <a:t>2012</a:t>
            </a:r>
          </a:p>
        </p:txBody>
      </p:sp>
      <p:sp>
        <p:nvSpPr>
          <p:cNvPr id="14" name="TextBox 13">
            <a:extLst>
              <a:ext uri="{FF2B5EF4-FFF2-40B4-BE49-F238E27FC236}">
                <a16:creationId xmlns:a16="http://schemas.microsoft.com/office/drawing/2014/main" id="{8755312B-E50F-FE0C-3D01-35F8A3C950CC}"/>
              </a:ext>
            </a:extLst>
          </p:cNvPr>
          <p:cNvSpPr txBox="1"/>
          <p:nvPr/>
        </p:nvSpPr>
        <p:spPr>
          <a:xfrm>
            <a:off x="2264731" y="4139417"/>
            <a:ext cx="1494329" cy="292388"/>
          </a:xfrm>
          <a:prstGeom prst="rect">
            <a:avLst/>
          </a:prstGeom>
          <a:ln>
            <a:noFill/>
          </a:ln>
        </p:spPr>
        <p:txBody>
          <a:bodyPr wrap="square" lIns="540000" tIns="0" rIns="360000" rtlCol="0" anchor="t" anchorCtr="0">
            <a:spAutoFit/>
          </a:bodyPr>
          <a:lstStyle/>
          <a:p>
            <a:pPr algn="ctr"/>
            <a:r>
              <a:rPr lang="en-US" sz="1600" b="1" dirty="0"/>
              <a:t>2016</a:t>
            </a:r>
          </a:p>
        </p:txBody>
      </p:sp>
      <p:sp>
        <p:nvSpPr>
          <p:cNvPr id="15" name="TextBox 14">
            <a:extLst>
              <a:ext uri="{FF2B5EF4-FFF2-40B4-BE49-F238E27FC236}">
                <a16:creationId xmlns:a16="http://schemas.microsoft.com/office/drawing/2014/main" id="{C4AE474A-54E7-0722-CEF7-746EDBB17D3F}"/>
              </a:ext>
            </a:extLst>
          </p:cNvPr>
          <p:cNvSpPr txBox="1"/>
          <p:nvPr/>
        </p:nvSpPr>
        <p:spPr>
          <a:xfrm>
            <a:off x="4147324" y="4139417"/>
            <a:ext cx="1494329" cy="292388"/>
          </a:xfrm>
          <a:prstGeom prst="rect">
            <a:avLst/>
          </a:prstGeom>
          <a:ln>
            <a:noFill/>
          </a:ln>
        </p:spPr>
        <p:txBody>
          <a:bodyPr wrap="square" lIns="540000" tIns="0" rIns="360000" rtlCol="0" anchor="t" anchorCtr="0">
            <a:spAutoFit/>
          </a:bodyPr>
          <a:lstStyle/>
          <a:p>
            <a:pPr algn="ctr"/>
            <a:r>
              <a:rPr lang="en-US" sz="1600" b="1" dirty="0"/>
              <a:t>2019</a:t>
            </a:r>
          </a:p>
        </p:txBody>
      </p:sp>
      <p:pic>
        <p:nvPicPr>
          <p:cNvPr id="22" name="Picture 21">
            <a:extLst>
              <a:ext uri="{FF2B5EF4-FFF2-40B4-BE49-F238E27FC236}">
                <a16:creationId xmlns:a16="http://schemas.microsoft.com/office/drawing/2014/main" id="{8C027E6E-FA13-CE76-141E-BB842414972E}"/>
              </a:ext>
            </a:extLst>
          </p:cNvPr>
          <p:cNvPicPr>
            <a:picLocks noChangeAspect="1"/>
          </p:cNvPicPr>
          <p:nvPr/>
        </p:nvPicPr>
        <p:blipFill>
          <a:blip r:embed="rId7"/>
          <a:stretch>
            <a:fillRect/>
          </a:stretch>
        </p:blipFill>
        <p:spPr>
          <a:xfrm>
            <a:off x="9907892" y="2217078"/>
            <a:ext cx="1494330" cy="1910934"/>
          </a:xfrm>
          <a:prstGeom prst="rect">
            <a:avLst/>
          </a:prstGeom>
          <a:ln>
            <a:solidFill>
              <a:schemeClr val="dk1">
                <a:shade val="15000"/>
              </a:schemeClr>
            </a:solidFill>
          </a:ln>
        </p:spPr>
      </p:pic>
      <p:pic>
        <p:nvPicPr>
          <p:cNvPr id="23" name="Picture 22">
            <a:extLst>
              <a:ext uri="{FF2B5EF4-FFF2-40B4-BE49-F238E27FC236}">
                <a16:creationId xmlns:a16="http://schemas.microsoft.com/office/drawing/2014/main" id="{4D92421B-AAAC-CA9F-9F9C-406B05765F29}"/>
              </a:ext>
            </a:extLst>
          </p:cNvPr>
          <p:cNvPicPr>
            <a:picLocks noChangeAspect="1"/>
          </p:cNvPicPr>
          <p:nvPr/>
        </p:nvPicPr>
        <p:blipFill>
          <a:blip r:embed="rId8"/>
          <a:srcRect l="12247" r="15466"/>
          <a:stretch>
            <a:fillRect/>
          </a:stretch>
        </p:blipFill>
        <p:spPr>
          <a:xfrm>
            <a:off x="8002285" y="2188725"/>
            <a:ext cx="1494329" cy="1842323"/>
          </a:xfrm>
          <a:prstGeom prst="rect">
            <a:avLst/>
          </a:prstGeom>
        </p:spPr>
      </p:pic>
      <p:sp>
        <p:nvSpPr>
          <p:cNvPr id="26" name="TextBox 25">
            <a:extLst>
              <a:ext uri="{FF2B5EF4-FFF2-40B4-BE49-F238E27FC236}">
                <a16:creationId xmlns:a16="http://schemas.microsoft.com/office/drawing/2014/main" id="{4BB629AC-4B9E-6D1B-73C0-7E8A3E686BEE}"/>
              </a:ext>
            </a:extLst>
          </p:cNvPr>
          <p:cNvSpPr txBox="1"/>
          <p:nvPr/>
        </p:nvSpPr>
        <p:spPr>
          <a:xfrm>
            <a:off x="7593680" y="4150683"/>
            <a:ext cx="2109488" cy="1461939"/>
          </a:xfrm>
          <a:prstGeom prst="rect">
            <a:avLst/>
          </a:prstGeom>
          <a:ln>
            <a:noFill/>
          </a:ln>
        </p:spPr>
        <p:txBody>
          <a:bodyPr wrap="square" lIns="540000" tIns="0" rIns="360000" rtlCol="0" anchor="t" anchorCtr="0">
            <a:spAutoFit/>
          </a:bodyPr>
          <a:lstStyle/>
          <a:p>
            <a:pPr algn="ctr"/>
            <a:r>
              <a:rPr lang="en-US" sz="1600" b="1" dirty="0"/>
              <a:t>08/07/2025</a:t>
            </a:r>
          </a:p>
          <a:p>
            <a:pPr algn="ctr"/>
            <a:endParaRPr lang="en-US" sz="1600" b="1" dirty="0"/>
          </a:p>
          <a:p>
            <a:pPr algn="ctr"/>
            <a:r>
              <a:rPr lang="en-US" sz="1200" b="1" dirty="0"/>
              <a:t>IC Sub-group &amp; IPPC Observatory virtual meeting discussion on draft concept note  </a:t>
            </a:r>
          </a:p>
        </p:txBody>
      </p:sp>
      <p:sp>
        <p:nvSpPr>
          <p:cNvPr id="27" name="Right Arrow 26">
            <a:extLst>
              <a:ext uri="{FF2B5EF4-FFF2-40B4-BE49-F238E27FC236}">
                <a16:creationId xmlns:a16="http://schemas.microsoft.com/office/drawing/2014/main" id="{38EF20DE-C298-5787-F208-D73D8CF30644}"/>
              </a:ext>
            </a:extLst>
          </p:cNvPr>
          <p:cNvSpPr/>
          <p:nvPr/>
        </p:nvSpPr>
        <p:spPr>
          <a:xfrm rot="5400000">
            <a:off x="4792736" y="4434615"/>
            <a:ext cx="284473" cy="236928"/>
          </a:xfrm>
          <a:prstGeom prst="rightArrow">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a:extLst>
              <a:ext uri="{FF2B5EF4-FFF2-40B4-BE49-F238E27FC236}">
                <a16:creationId xmlns:a16="http://schemas.microsoft.com/office/drawing/2014/main" id="{E121F756-0FED-4154-DD41-56CD1689805D}"/>
              </a:ext>
            </a:extLst>
          </p:cNvPr>
          <p:cNvSpPr/>
          <p:nvPr/>
        </p:nvSpPr>
        <p:spPr>
          <a:xfrm rot="17985452">
            <a:off x="5826656" y="4428047"/>
            <a:ext cx="284473" cy="236928"/>
          </a:xfrm>
          <a:prstGeom prst="rightArrow">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a:extLst>
              <a:ext uri="{FF2B5EF4-FFF2-40B4-BE49-F238E27FC236}">
                <a16:creationId xmlns:a16="http://schemas.microsoft.com/office/drawing/2014/main" id="{7683CF7D-04AC-C8B5-3D4A-268F3C7E5EB8}"/>
              </a:ext>
            </a:extLst>
          </p:cNvPr>
          <p:cNvSpPr/>
          <p:nvPr/>
        </p:nvSpPr>
        <p:spPr>
          <a:xfrm>
            <a:off x="7650732" y="3114195"/>
            <a:ext cx="284473" cy="236928"/>
          </a:xfrm>
          <a:prstGeom prst="rightArrow">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a:extLst>
              <a:ext uri="{FF2B5EF4-FFF2-40B4-BE49-F238E27FC236}">
                <a16:creationId xmlns:a16="http://schemas.microsoft.com/office/drawing/2014/main" id="{CA0628D9-50B9-66F7-554A-495048B79393}"/>
              </a:ext>
            </a:extLst>
          </p:cNvPr>
          <p:cNvSpPr/>
          <p:nvPr/>
        </p:nvSpPr>
        <p:spPr>
          <a:xfrm>
            <a:off x="9418695" y="3109886"/>
            <a:ext cx="284473" cy="236928"/>
          </a:xfrm>
          <a:prstGeom prst="rightArrow">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7CC83730-C72B-0F9C-D99C-B81D0F8AAA00}"/>
              </a:ext>
            </a:extLst>
          </p:cNvPr>
          <p:cNvSpPr txBox="1"/>
          <p:nvPr/>
        </p:nvSpPr>
        <p:spPr>
          <a:xfrm>
            <a:off x="9605979" y="4146374"/>
            <a:ext cx="1937880" cy="292388"/>
          </a:xfrm>
          <a:prstGeom prst="rect">
            <a:avLst/>
          </a:prstGeom>
          <a:ln>
            <a:noFill/>
          </a:ln>
        </p:spPr>
        <p:txBody>
          <a:bodyPr wrap="square" lIns="540000" tIns="0" rIns="360000" rtlCol="0" anchor="t" anchorCtr="0">
            <a:spAutoFit/>
          </a:bodyPr>
          <a:lstStyle/>
          <a:p>
            <a:pPr algn="ctr"/>
            <a:r>
              <a:rPr lang="en-US" sz="1600" b="1" dirty="0"/>
              <a:t>09/07/2025</a:t>
            </a:r>
          </a:p>
        </p:txBody>
      </p:sp>
    </p:spTree>
    <p:extLst>
      <p:ext uri="{BB962C8B-B14F-4D97-AF65-F5344CB8AC3E}">
        <p14:creationId xmlns:p14="http://schemas.microsoft.com/office/powerpoint/2010/main" val="1934606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C3D4CEAC-5173-FCB9-3A77-DC8ACC0653B9}"/>
              </a:ext>
            </a:extLst>
          </p:cNvPr>
          <p:cNvSpPr txBox="1">
            <a:spLocks/>
          </p:cNvSpPr>
          <p:nvPr/>
        </p:nvSpPr>
        <p:spPr>
          <a:xfrm>
            <a:off x="161108" y="1371600"/>
            <a:ext cx="11649892" cy="38100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en-US" dirty="0"/>
              <a:t>Feedback from the IC Subgroup and IPPC observatory virtual meeting-02 on 08/07/25</a:t>
            </a:r>
          </a:p>
        </p:txBody>
      </p:sp>
      <p:sp>
        <p:nvSpPr>
          <p:cNvPr id="7" name="Subtitle 3">
            <a:extLst>
              <a:ext uri="{FF2B5EF4-FFF2-40B4-BE49-F238E27FC236}">
                <a16:creationId xmlns:a16="http://schemas.microsoft.com/office/drawing/2014/main" id="{E235609D-0F8F-28F7-735C-A38438C9AF55}"/>
              </a:ext>
            </a:extLst>
          </p:cNvPr>
          <p:cNvSpPr txBox="1">
            <a:spLocks/>
          </p:cNvSpPr>
          <p:nvPr/>
        </p:nvSpPr>
        <p:spPr>
          <a:xfrm>
            <a:off x="161108" y="1981200"/>
            <a:ext cx="11878492" cy="4489269"/>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endParaRPr lang="en-US" b="1" dirty="0"/>
          </a:p>
        </p:txBody>
      </p:sp>
      <p:graphicFrame>
        <p:nvGraphicFramePr>
          <p:cNvPr id="13" name="Table 12">
            <a:extLst>
              <a:ext uri="{FF2B5EF4-FFF2-40B4-BE49-F238E27FC236}">
                <a16:creationId xmlns:a16="http://schemas.microsoft.com/office/drawing/2014/main" id="{A7A5CAAD-7ABB-D28C-C47A-E96B53BF3C5E}"/>
              </a:ext>
            </a:extLst>
          </p:cNvPr>
          <p:cNvGraphicFramePr>
            <a:graphicFrameLocks noGrp="1"/>
          </p:cNvGraphicFramePr>
          <p:nvPr/>
        </p:nvGraphicFramePr>
        <p:xfrm>
          <a:off x="457200" y="1905000"/>
          <a:ext cx="11353800" cy="4480560"/>
        </p:xfrm>
        <a:graphic>
          <a:graphicData uri="http://schemas.openxmlformats.org/drawingml/2006/table">
            <a:tbl>
              <a:tblPr firstRow="1" bandRow="1">
                <a:tableStyleId>{1E171933-4619-4E11-9A3F-F7608DF75F80}</a:tableStyleId>
              </a:tblPr>
              <a:tblGrid>
                <a:gridCol w="2057400">
                  <a:extLst>
                    <a:ext uri="{9D8B030D-6E8A-4147-A177-3AD203B41FA5}">
                      <a16:colId xmlns:a16="http://schemas.microsoft.com/office/drawing/2014/main" val="1862709514"/>
                    </a:ext>
                  </a:extLst>
                </a:gridCol>
                <a:gridCol w="2209800">
                  <a:extLst>
                    <a:ext uri="{9D8B030D-6E8A-4147-A177-3AD203B41FA5}">
                      <a16:colId xmlns:a16="http://schemas.microsoft.com/office/drawing/2014/main" val="1486078758"/>
                    </a:ext>
                  </a:extLst>
                </a:gridCol>
                <a:gridCol w="2286000">
                  <a:extLst>
                    <a:ext uri="{9D8B030D-6E8A-4147-A177-3AD203B41FA5}">
                      <a16:colId xmlns:a16="http://schemas.microsoft.com/office/drawing/2014/main" val="3423006078"/>
                    </a:ext>
                  </a:extLst>
                </a:gridCol>
                <a:gridCol w="2529840">
                  <a:extLst>
                    <a:ext uri="{9D8B030D-6E8A-4147-A177-3AD203B41FA5}">
                      <a16:colId xmlns:a16="http://schemas.microsoft.com/office/drawing/2014/main" val="3294099929"/>
                    </a:ext>
                  </a:extLst>
                </a:gridCol>
                <a:gridCol w="2270760">
                  <a:extLst>
                    <a:ext uri="{9D8B030D-6E8A-4147-A177-3AD203B41FA5}">
                      <a16:colId xmlns:a16="http://schemas.microsoft.com/office/drawing/2014/main" val="476558620"/>
                    </a:ext>
                  </a:extLst>
                </a:gridCol>
              </a:tblGrid>
              <a:tr h="762000">
                <a:tc>
                  <a:txBody>
                    <a:bodyPr/>
                    <a:lstStyle/>
                    <a:p>
                      <a:r>
                        <a:rPr lang="en-US" sz="1400" dirty="0"/>
                        <a:t>Objective of the Concept Note</a:t>
                      </a:r>
                    </a:p>
                  </a:txBody>
                  <a:tcPr/>
                </a:tc>
                <a:tc>
                  <a:txBody>
                    <a:bodyPr/>
                    <a:lstStyle/>
                    <a:p>
                      <a:r>
                        <a:rPr lang="en-US" sz="1400" dirty="0"/>
                        <a:t>Scope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Areas of Focus</a:t>
                      </a:r>
                    </a:p>
                    <a:p>
                      <a:endParaRPr lang="en-US" sz="1400" dirty="0"/>
                    </a:p>
                  </a:txBody>
                  <a:tcPr/>
                </a:tc>
                <a:tc>
                  <a:txBody>
                    <a:bodyPr/>
                    <a:lstStyle/>
                    <a:p>
                      <a:r>
                        <a:rPr lang="en-US" sz="1400" dirty="0"/>
                        <a:t>Methodology Discussion</a:t>
                      </a:r>
                    </a:p>
                  </a:txBody>
                  <a:tcPr/>
                </a:tc>
                <a:tc>
                  <a:txBody>
                    <a:bodyPr/>
                    <a:lstStyle/>
                    <a:p>
                      <a:r>
                        <a:rPr lang="en-US" sz="1400" dirty="0"/>
                        <a:t>Additional Comments:</a:t>
                      </a:r>
                    </a:p>
                  </a:txBody>
                  <a:tcPr/>
                </a:tc>
                <a:extLst>
                  <a:ext uri="{0D108BD9-81ED-4DB2-BD59-A6C34878D82A}">
                    <a16:rowId xmlns:a16="http://schemas.microsoft.com/office/drawing/2014/main" val="1847876483"/>
                  </a:ext>
                </a:extLst>
              </a:tr>
              <a:tr h="1943100">
                <a:tc>
                  <a:txBody>
                    <a:bodyPr/>
                    <a:lstStyle/>
                    <a:p>
                      <a:r>
                        <a:rPr lang="en-US" sz="1400" dirty="0"/>
                        <a:t>The objective remains consistent with prior discussions.</a:t>
                      </a:r>
                    </a:p>
                    <a:p>
                      <a:endParaRPr lang="en-US" sz="1400" dirty="0"/>
                    </a:p>
                    <a:p>
                      <a:r>
                        <a:rPr lang="en-US" sz="1400" dirty="0"/>
                        <a:t>No new comments or refinements.</a:t>
                      </a:r>
                    </a:p>
                    <a:p>
                      <a:endParaRPr lang="en-US" sz="1400" dirty="0"/>
                    </a:p>
                  </a:txBody>
                  <a:tcPr/>
                </a:tc>
                <a:tc>
                  <a:txBody>
                    <a:bodyPr/>
                    <a:lstStyle/>
                    <a:p>
                      <a:r>
                        <a:rPr lang="en-US" sz="1400" dirty="0"/>
                        <a:t>Agreed to revise the definition of “general” in the context of the survey:</a:t>
                      </a:r>
                      <a:br>
                        <a:rPr lang="en-US" sz="1400" dirty="0"/>
                      </a:br>
                      <a:r>
                        <a:rPr lang="en-US" sz="1400" i="1" dirty="0"/>
                        <a:t>"Existence and implementation quality of select obligations and responsibilities outlined by the IPPC that all Contracting Parties must meet.”</a:t>
                      </a:r>
                    </a:p>
                    <a:p>
                      <a:endParaRPr lang="en-US" sz="1400" dirty="0"/>
                    </a:p>
                    <a:p>
                      <a:r>
                        <a:rPr lang="en-US" sz="1400" dirty="0"/>
                        <a:t>This replaces “minimum/core obligation” to avoid prioritizing some obligations over others.</a:t>
                      </a:r>
                    </a:p>
                    <a:p>
                      <a:endParaRPr lang="en-US" sz="1400" dirty="0"/>
                    </a:p>
                  </a:txBody>
                  <a:tcPr/>
                </a:tc>
                <a:tc>
                  <a:txBody>
                    <a:bodyPr/>
                    <a:lstStyle/>
                    <a:p>
                      <a:r>
                        <a:rPr lang="en-US" sz="1400" b="0" dirty="0"/>
                        <a:t>Pest risk analysis </a:t>
                      </a:r>
                      <a:r>
                        <a:rPr lang="en-US" sz="1400" dirty="0"/>
                        <a:t>to be moved from categorization under </a:t>
                      </a:r>
                      <a:r>
                        <a:rPr lang="en-US" sz="1400" b="0" dirty="0"/>
                        <a:t>“phytosanitary oversight and assurance”</a:t>
                      </a:r>
                      <a:r>
                        <a:rPr lang="en-US" sz="1400" dirty="0"/>
                        <a:t> to </a:t>
                      </a:r>
                      <a:r>
                        <a:rPr lang="en-US" sz="1400" b="0" dirty="0"/>
                        <a:t>“Trade.”</a:t>
                      </a:r>
                    </a:p>
                    <a:p>
                      <a:endParaRPr lang="en-US" sz="1400" b="0" dirty="0"/>
                    </a:p>
                    <a:p>
                      <a:r>
                        <a:rPr lang="en-US" sz="1400" b="0" dirty="0"/>
                        <a:t>The labelling of the second categorization of ISPMs should be modified to “</a:t>
                      </a:r>
                      <a:r>
                        <a:rPr lang="en-US" sz="1400" dirty="0"/>
                        <a:t>guidelines to Contracting Party” </a:t>
                      </a:r>
                      <a:r>
                        <a:rPr lang="en-US" sz="1400" b="0" kern="1200" dirty="0">
                          <a:solidFill>
                            <a:schemeClr val="dk1"/>
                          </a:solidFill>
                          <a:latin typeface="+mn-lt"/>
                          <a:ea typeface="+mn-ea"/>
                          <a:cs typeface="+mn-cs"/>
                        </a:rPr>
                        <a:t>from “ISPMs that are not mandatory but offer guidance if chosen for implementation by the Contracting Party.” To avoid the impression of ranking ISPMs.</a:t>
                      </a:r>
                    </a:p>
                  </a:txBody>
                  <a:tcPr/>
                </a:tc>
                <a:tc>
                  <a:txBody>
                    <a:bodyPr/>
                    <a:lstStyle/>
                    <a:p>
                      <a:r>
                        <a:rPr lang="en-US" sz="1400" b="1" dirty="0"/>
                        <a:t>Questionnaire Design:</a:t>
                      </a:r>
                      <a:br>
                        <a:rPr lang="en-US" sz="1400" dirty="0"/>
                      </a:br>
                      <a:r>
                        <a:rPr lang="en-US" sz="1400" i="1" dirty="0"/>
                        <a:t>Incorporate both structured and open-ended questions for comprehensive data collection.</a:t>
                      </a:r>
                    </a:p>
                    <a:p>
                      <a:endParaRPr lang="en-US" sz="1400" dirty="0"/>
                    </a:p>
                    <a:p>
                      <a:r>
                        <a:rPr lang="en-US" sz="1400" b="1" dirty="0"/>
                        <a:t>Data Collection:</a:t>
                      </a:r>
                      <a:br>
                        <a:rPr lang="en-US" sz="1400" dirty="0"/>
                      </a:br>
                      <a:r>
                        <a:rPr lang="en-US" sz="1400" i="1" dirty="0"/>
                        <a:t>Provide a downloadable Word document alongside SurveyMonkey for ease of completion.</a:t>
                      </a:r>
                    </a:p>
                    <a:p>
                      <a:endParaRPr lang="en-US" sz="1400" dirty="0"/>
                    </a:p>
                    <a:p>
                      <a:r>
                        <a:rPr lang="en-US" sz="1400" b="1" dirty="0"/>
                        <a:t>Data Analysis:</a:t>
                      </a:r>
                      <a:br>
                        <a:rPr lang="en-US" sz="1400" dirty="0"/>
                      </a:br>
                      <a:r>
                        <a:rPr lang="en-US" sz="1400" i="1" dirty="0"/>
                        <a:t>Review proposed indicators to ensure alignment with survey questions.</a:t>
                      </a:r>
                      <a:endParaRPr lang="en-US" sz="1400" dirty="0"/>
                    </a:p>
                    <a:p>
                      <a:endParaRPr lang="en-US" sz="1400" dirty="0"/>
                    </a:p>
                  </a:txBody>
                  <a:tcPr/>
                </a:tc>
                <a:tc>
                  <a:txBody>
                    <a:bodyPr/>
                    <a:lstStyle/>
                    <a:p>
                      <a:r>
                        <a:rPr lang="en-US" sz="1400" dirty="0"/>
                        <a:t>The survey design should also be shared with the </a:t>
                      </a:r>
                      <a:r>
                        <a:rPr lang="en-US" sz="1400" b="0" dirty="0"/>
                        <a:t>SPG </a:t>
                      </a:r>
                      <a:r>
                        <a:rPr lang="en-US" sz="1400" dirty="0"/>
                        <a:t>for feedback.</a:t>
                      </a:r>
                    </a:p>
                    <a:p>
                      <a:endParaRPr lang="en-US" sz="1400" dirty="0"/>
                    </a:p>
                    <a:p>
                      <a:r>
                        <a:rPr lang="en-US" sz="1400" dirty="0"/>
                        <a:t>Consideration should be given to launching the survey around the </a:t>
                      </a:r>
                      <a:r>
                        <a:rPr lang="en-US" sz="1400" b="0" dirty="0"/>
                        <a:t>CPM </a:t>
                      </a:r>
                      <a:r>
                        <a:rPr lang="en-US" sz="1400" dirty="0"/>
                        <a:t>to optimize participation.</a:t>
                      </a:r>
                    </a:p>
                    <a:p>
                      <a:endParaRPr lang="en-US" sz="1400" dirty="0"/>
                    </a:p>
                  </a:txBody>
                  <a:tcPr/>
                </a:tc>
                <a:extLst>
                  <a:ext uri="{0D108BD9-81ED-4DB2-BD59-A6C34878D82A}">
                    <a16:rowId xmlns:a16="http://schemas.microsoft.com/office/drawing/2014/main" val="1762369207"/>
                  </a:ext>
                </a:extLst>
              </a:tr>
            </a:tbl>
          </a:graphicData>
        </a:graphic>
      </p:graphicFrame>
    </p:spTree>
    <p:extLst>
      <p:ext uri="{BB962C8B-B14F-4D97-AF65-F5344CB8AC3E}">
        <p14:creationId xmlns:p14="http://schemas.microsoft.com/office/powerpoint/2010/main" val="2989611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A7D339-9504-02C5-A8C8-DFA22CD0FB36}"/>
              </a:ext>
            </a:extLst>
          </p:cNvPr>
          <p:cNvSpPr>
            <a:spLocks noGrp="1"/>
          </p:cNvSpPr>
          <p:nvPr>
            <p:ph type="title"/>
          </p:nvPr>
        </p:nvSpPr>
        <p:spPr>
          <a:xfrm>
            <a:off x="0" y="1447800"/>
            <a:ext cx="7986304" cy="296840"/>
          </a:xfrm>
        </p:spPr>
        <p:txBody>
          <a:bodyPr/>
          <a:lstStyle/>
          <a:p>
            <a:r>
              <a:rPr lang="en-US" dirty="0"/>
              <a:t>Redefining Objectives for the Third General Survey</a:t>
            </a:r>
          </a:p>
        </p:txBody>
      </p:sp>
      <p:graphicFrame>
        <p:nvGraphicFramePr>
          <p:cNvPr id="2" name="Table 1">
            <a:extLst>
              <a:ext uri="{FF2B5EF4-FFF2-40B4-BE49-F238E27FC236}">
                <a16:creationId xmlns:a16="http://schemas.microsoft.com/office/drawing/2014/main" id="{126B03FB-77CB-9524-3526-80E72C3F4414}"/>
              </a:ext>
            </a:extLst>
          </p:cNvPr>
          <p:cNvGraphicFramePr>
            <a:graphicFrameLocks noGrp="1"/>
          </p:cNvGraphicFramePr>
          <p:nvPr/>
        </p:nvGraphicFramePr>
        <p:xfrm>
          <a:off x="533400" y="2031848"/>
          <a:ext cx="10972800" cy="4028440"/>
        </p:xfrm>
        <a:graphic>
          <a:graphicData uri="http://schemas.openxmlformats.org/drawingml/2006/table">
            <a:tbl>
              <a:tblPr firstRow="1" firstCol="1" bandRow="1">
                <a:tableStyleId>{FABFCF23-3B69-468F-B69F-88F6DE6A72F2}</a:tableStyleId>
              </a:tblPr>
              <a:tblGrid>
                <a:gridCol w="1175657">
                  <a:extLst>
                    <a:ext uri="{9D8B030D-6E8A-4147-A177-3AD203B41FA5}">
                      <a16:colId xmlns:a16="http://schemas.microsoft.com/office/drawing/2014/main" val="1492061986"/>
                    </a:ext>
                  </a:extLst>
                </a:gridCol>
                <a:gridCol w="3056709">
                  <a:extLst>
                    <a:ext uri="{9D8B030D-6E8A-4147-A177-3AD203B41FA5}">
                      <a16:colId xmlns:a16="http://schemas.microsoft.com/office/drawing/2014/main" val="3133083038"/>
                    </a:ext>
                  </a:extLst>
                </a:gridCol>
                <a:gridCol w="3135086">
                  <a:extLst>
                    <a:ext uri="{9D8B030D-6E8A-4147-A177-3AD203B41FA5}">
                      <a16:colId xmlns:a16="http://schemas.microsoft.com/office/drawing/2014/main" val="2247161623"/>
                    </a:ext>
                  </a:extLst>
                </a:gridCol>
                <a:gridCol w="3605348">
                  <a:extLst>
                    <a:ext uri="{9D8B030D-6E8A-4147-A177-3AD203B41FA5}">
                      <a16:colId xmlns:a16="http://schemas.microsoft.com/office/drawing/2014/main" val="4016780512"/>
                    </a:ext>
                  </a:extLst>
                </a:gridCol>
              </a:tblGrid>
              <a:tr h="116992">
                <a:tc>
                  <a:txBody>
                    <a:bodyPr/>
                    <a:lstStyle/>
                    <a:p>
                      <a:pPr marL="0" marR="0" algn="just">
                        <a:buNone/>
                      </a:pPr>
                      <a:r>
                        <a:rPr lang="en-US" sz="1600" b="1" kern="100" dirty="0">
                          <a:effectLst/>
                        </a:rPr>
                        <a:t>Year</a:t>
                      </a:r>
                      <a:endParaRPr lang="en-US" sz="1600" b="1" kern="100" dirty="0">
                        <a:effectLst/>
                        <a:latin typeface="Aptos" panose="020B0004020202020204" pitchFamily="34" charset="0"/>
                        <a:ea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lgn="ctr">
                        <a:buNone/>
                      </a:pPr>
                      <a:r>
                        <a:rPr lang="en-US" sz="1600" kern="100" dirty="0">
                          <a:effectLst/>
                        </a:rPr>
                        <a:t>1</a:t>
                      </a:r>
                      <a:r>
                        <a:rPr lang="en-US" sz="1600" kern="100" baseline="30000" dirty="0">
                          <a:effectLst/>
                        </a:rPr>
                        <a:t>st</a:t>
                      </a:r>
                      <a:r>
                        <a:rPr lang="en-US" sz="1600" kern="100" dirty="0">
                          <a:effectLst/>
                        </a:rPr>
                        <a:t> General Survey (2012)</a:t>
                      </a:r>
                      <a:endParaRPr lang="en-US" sz="1600" kern="100" dirty="0">
                        <a:effectLst/>
                        <a:latin typeface="Aptos" panose="020B0004020202020204" pitchFamily="34" charset="0"/>
                        <a:ea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lgn="ctr">
                        <a:buNone/>
                      </a:pPr>
                      <a:r>
                        <a:rPr lang="en-US" sz="1600" kern="100" dirty="0">
                          <a:effectLst/>
                        </a:rPr>
                        <a:t>2</a:t>
                      </a:r>
                      <a:r>
                        <a:rPr lang="en-US" sz="1600" kern="100" baseline="30000" dirty="0">
                          <a:effectLst/>
                        </a:rPr>
                        <a:t>nd</a:t>
                      </a:r>
                      <a:r>
                        <a:rPr lang="en-US" sz="1600" kern="100" dirty="0">
                          <a:effectLst/>
                        </a:rPr>
                        <a:t> General Survey (2016)</a:t>
                      </a:r>
                      <a:endParaRPr lang="en-US" sz="1600" kern="100" dirty="0">
                        <a:effectLst/>
                        <a:latin typeface="Aptos" panose="020B0004020202020204" pitchFamily="34" charset="0"/>
                        <a:ea typeface="Times New Roman" panose="02020603050405020304" pitchFamily="18" charset="0"/>
                      </a:endParaRPr>
                    </a:p>
                  </a:txBody>
                  <a:tcPr marL="68580" marR="68580" marT="0" marB="0">
                    <a:solidFill>
                      <a:schemeClr val="tx1">
                        <a:lumMod val="50000"/>
                        <a:lumOff val="50000"/>
                      </a:schemeClr>
                    </a:solidFill>
                  </a:tcPr>
                </a:tc>
                <a:tc>
                  <a:txBody>
                    <a:bodyPr/>
                    <a:lstStyle/>
                    <a:p>
                      <a:pPr marL="0" marR="0" algn="ctr">
                        <a:buNone/>
                      </a:pPr>
                      <a:r>
                        <a:rPr lang="en-US" sz="1600" kern="100" dirty="0">
                          <a:effectLst/>
                        </a:rPr>
                        <a:t>Proposed: 3</a:t>
                      </a:r>
                      <a:r>
                        <a:rPr lang="en-US" sz="1600" kern="100" baseline="30000" dirty="0">
                          <a:effectLst/>
                        </a:rPr>
                        <a:t>rd</a:t>
                      </a:r>
                      <a:r>
                        <a:rPr lang="en-US" sz="1600" kern="100" dirty="0">
                          <a:effectLst/>
                        </a:rPr>
                        <a:t> General Survey (2026)</a:t>
                      </a:r>
                      <a:endParaRPr lang="en-US" sz="1600" kern="100" dirty="0">
                        <a:effectLst/>
                        <a:latin typeface="Aptos" panose="020B0004020202020204" pitchFamily="34" charset="0"/>
                        <a:ea typeface="Times New Roman" panose="02020603050405020304" pitchFamily="18" charset="0"/>
                      </a:endParaRPr>
                    </a:p>
                  </a:txBody>
                  <a:tcPr marL="68580" marR="68580" marT="0" marB="0">
                    <a:solidFill>
                      <a:schemeClr val="tx1">
                        <a:lumMod val="50000"/>
                        <a:lumOff val="50000"/>
                      </a:schemeClr>
                    </a:solidFill>
                  </a:tcPr>
                </a:tc>
                <a:extLst>
                  <a:ext uri="{0D108BD9-81ED-4DB2-BD59-A6C34878D82A}">
                    <a16:rowId xmlns:a16="http://schemas.microsoft.com/office/drawing/2014/main" val="2628269947"/>
                  </a:ext>
                </a:extLst>
              </a:tr>
              <a:tr h="2245208">
                <a:tc>
                  <a:txBody>
                    <a:bodyPr/>
                    <a:lstStyle/>
                    <a:p>
                      <a:pPr marL="0" marR="0">
                        <a:buNone/>
                      </a:pPr>
                      <a:r>
                        <a:rPr lang="en-US" sz="1600" b="1" kern="100" dirty="0">
                          <a:effectLst/>
                        </a:rPr>
                        <a:t>Objectives</a:t>
                      </a:r>
                      <a:endParaRPr lang="en-US" sz="1600" b="1" kern="100" dirty="0">
                        <a:effectLst/>
                        <a:latin typeface="Aptos" panose="020B0004020202020204" pitchFamily="34" charset="0"/>
                        <a:ea typeface="Times New Roman" panose="02020603050405020304" pitchFamily="18" charset="0"/>
                      </a:endParaRPr>
                    </a:p>
                  </a:txBody>
                  <a:tcPr marL="68580" marR="68580" marT="0" marB="0">
                    <a:solidFill>
                      <a:schemeClr val="bg1">
                        <a:lumMod val="95000"/>
                      </a:schemeClr>
                    </a:solidFill>
                  </a:tcPr>
                </a:tc>
                <a:tc>
                  <a:txBody>
                    <a:bodyPr/>
                    <a:lstStyle/>
                    <a:p>
                      <a:pPr marL="0" marR="0" algn="l">
                        <a:buNone/>
                      </a:pPr>
                      <a:endParaRPr lang="en-US" sz="1600" kern="100" dirty="0">
                        <a:effectLst/>
                      </a:endParaRPr>
                    </a:p>
                    <a:p>
                      <a:pPr marL="0" marR="0" algn="l">
                        <a:buNone/>
                      </a:pPr>
                      <a:r>
                        <a:rPr lang="en-US" sz="1600" kern="100" dirty="0">
                          <a:effectLst/>
                        </a:rPr>
                        <a:t>Evaluate the:</a:t>
                      </a:r>
                    </a:p>
                    <a:p>
                      <a:pPr marL="342900" marR="0" lvl="0" indent="-342900" algn="l">
                        <a:spcAft>
                          <a:spcPts val="500"/>
                        </a:spcAft>
                        <a:buFont typeface="+mj-lt"/>
                        <a:buAutoNum type="arabicPeriod"/>
                      </a:pPr>
                      <a:r>
                        <a:rPr lang="en-US" sz="1600" kern="100" dirty="0">
                          <a:effectLst/>
                        </a:rPr>
                        <a:t>Overall implementation of the obligations and responsibilities described in the International Plant Protection Convention</a:t>
                      </a:r>
                    </a:p>
                    <a:p>
                      <a:pPr marL="342900" marR="0" lvl="0" indent="-342900" algn="l">
                        <a:spcBef>
                          <a:spcPts val="500"/>
                        </a:spcBef>
                        <a:buFont typeface="+mj-lt"/>
                        <a:buAutoNum type="arabicPeriod"/>
                      </a:pPr>
                      <a:r>
                        <a:rPr lang="en-US" sz="1600" kern="100" dirty="0">
                          <a:effectLst/>
                        </a:rPr>
                        <a:t>The overall implementation and contracting parties’ prioritization of the 36 International Standards for Phytosanitary Measures ( ISPMs) of the IPPC for IPPC contracting parties ISPMs) of the IPPC for IPPC contracting parties</a:t>
                      </a:r>
                      <a:endParaRPr lang="en-US" sz="1600" kern="100" dirty="0">
                        <a:effectLst/>
                        <a:latin typeface="Aptos" panose="020B0004020202020204" pitchFamily="34" charset="0"/>
                        <a:ea typeface="Times New Roman" panose="02020603050405020304" pitchFamily="18" charset="0"/>
                      </a:endParaRPr>
                    </a:p>
                  </a:txBody>
                  <a:tcPr marL="68580" marR="68580" marT="0" marB="0">
                    <a:solidFill>
                      <a:schemeClr val="bg1">
                        <a:lumMod val="95000"/>
                      </a:schemeClr>
                    </a:solidFill>
                  </a:tcPr>
                </a:tc>
                <a:tc>
                  <a:txBody>
                    <a:bodyPr/>
                    <a:lstStyle/>
                    <a:p>
                      <a:pPr marL="0" marR="0" algn="l">
                        <a:buNone/>
                      </a:pPr>
                      <a:endParaRPr lang="en-US" sz="1600" kern="100" dirty="0">
                        <a:effectLst/>
                      </a:endParaRPr>
                    </a:p>
                    <a:p>
                      <a:pPr marL="0" marR="0" algn="l">
                        <a:buNone/>
                      </a:pPr>
                      <a:r>
                        <a:rPr lang="en-US" sz="1600" kern="100" dirty="0">
                          <a:effectLst/>
                        </a:rPr>
                        <a:t>Review contracting parties:</a:t>
                      </a:r>
                    </a:p>
                    <a:p>
                      <a:pPr marL="342900" marR="0" lvl="0" indent="-342900" algn="l">
                        <a:spcAft>
                          <a:spcPts val="500"/>
                        </a:spcAft>
                        <a:buFont typeface="+mj-lt"/>
                        <a:buAutoNum type="arabicPeriod"/>
                      </a:pPr>
                      <a:r>
                        <a:rPr lang="en-US" sz="1600" kern="100" dirty="0">
                          <a:effectLst/>
                        </a:rPr>
                        <a:t>Implementation of obligations and responsibilities described in the International Plant Protection Convention</a:t>
                      </a:r>
                    </a:p>
                    <a:p>
                      <a:pPr marL="342900" marR="0" lvl="0" indent="-342900" algn="l">
                        <a:buFont typeface="+mj-lt"/>
                        <a:buAutoNum type="arabicPeriod"/>
                      </a:pPr>
                      <a:r>
                        <a:rPr lang="en-US" sz="1600" kern="100" dirty="0">
                          <a:effectLst/>
                        </a:rPr>
                        <a:t>Implementation and prioritization of the 37 international standards for phytosanitary measures (ISPMs</a:t>
                      </a:r>
                    </a:p>
                    <a:p>
                      <a:pPr marL="342900" marR="0" lvl="0" indent="-342900" algn="l">
                        <a:buFont typeface="+mj-lt"/>
                        <a:buAutoNum type="arabicPeriod"/>
                      </a:pPr>
                      <a:endParaRPr lang="en-US" sz="1600" kern="100" dirty="0">
                        <a:effectLst/>
                      </a:endParaRPr>
                    </a:p>
                    <a:p>
                      <a:pPr marL="342900" marR="0" lvl="0" indent="-342900" algn="l">
                        <a:buFont typeface="+mj-lt"/>
                        <a:buAutoNum type="arabicPeriod"/>
                      </a:pPr>
                      <a:r>
                        <a:rPr lang="en-US" sz="1600" kern="100" dirty="0">
                          <a:effectLst/>
                        </a:rPr>
                        <a:t>implementation of recommendations made by the CPM</a:t>
                      </a:r>
                      <a:endParaRPr lang="en-US" sz="1600" kern="100" dirty="0">
                        <a:effectLst/>
                        <a:latin typeface="Aptos" panose="020B0004020202020204" pitchFamily="34" charset="0"/>
                        <a:ea typeface="Times New Roman" panose="02020603050405020304" pitchFamily="18" charset="0"/>
                      </a:endParaRPr>
                    </a:p>
                  </a:txBody>
                  <a:tcPr marL="68580" marR="68580" marT="0" marB="0">
                    <a:solidFill>
                      <a:schemeClr val="bg1">
                        <a:lumMod val="95000"/>
                      </a:schemeClr>
                    </a:solidFill>
                  </a:tcPr>
                </a:tc>
                <a:tc>
                  <a:txBody>
                    <a:bodyPr/>
                    <a:lstStyle/>
                    <a:p>
                      <a:pPr marL="342900" marR="0" lvl="0" indent="-342900" algn="l">
                        <a:buFont typeface="+mj-lt"/>
                        <a:buAutoNum type="arabicPeriod"/>
                      </a:pPr>
                      <a:endParaRPr lang="en-US" sz="1600" kern="100" dirty="0">
                        <a:effectLst/>
                      </a:endParaRPr>
                    </a:p>
                    <a:p>
                      <a:pPr lvl="0"/>
                      <a:r>
                        <a:rPr lang="en-US" sz="1600" b="1" kern="100" dirty="0">
                          <a:solidFill>
                            <a:schemeClr val="dk1"/>
                          </a:solidFill>
                          <a:effectLst/>
                          <a:latin typeface="+mn-lt"/>
                          <a:ea typeface="+mn-ea"/>
                          <a:cs typeface="+mn-cs"/>
                        </a:rPr>
                        <a:t>Objective 1</a:t>
                      </a:r>
                      <a:r>
                        <a:rPr lang="en-US" sz="1600" kern="100" dirty="0">
                          <a:solidFill>
                            <a:schemeClr val="dk1"/>
                          </a:solidFill>
                          <a:effectLst/>
                          <a:latin typeface="+mn-lt"/>
                          <a:ea typeface="+mn-ea"/>
                          <a:cs typeface="+mn-cs"/>
                        </a:rPr>
                        <a:t>: To assess the extent to which contracting parties align with select obligations and responsibilities under the IPPC.</a:t>
                      </a:r>
                    </a:p>
                    <a:p>
                      <a:pPr lvl="0"/>
                      <a:endParaRPr lang="en-US" sz="1600" kern="100" dirty="0">
                        <a:solidFill>
                          <a:schemeClr val="dk1"/>
                        </a:solidFill>
                        <a:effectLst/>
                        <a:latin typeface="+mn-lt"/>
                        <a:ea typeface="+mn-ea"/>
                        <a:cs typeface="+mn-cs"/>
                      </a:endParaRPr>
                    </a:p>
                    <a:p>
                      <a:pPr lvl="0"/>
                      <a:r>
                        <a:rPr lang="en-US" sz="1600" b="1" kern="100" dirty="0">
                          <a:solidFill>
                            <a:schemeClr val="dk1"/>
                          </a:solidFill>
                          <a:effectLst/>
                          <a:latin typeface="+mn-lt"/>
                          <a:ea typeface="+mn-ea"/>
                          <a:cs typeface="+mn-cs"/>
                        </a:rPr>
                        <a:t>Objective 2</a:t>
                      </a:r>
                      <a:r>
                        <a:rPr lang="en-US" sz="1600" kern="100" dirty="0">
                          <a:solidFill>
                            <a:schemeClr val="dk1"/>
                          </a:solidFill>
                          <a:effectLst/>
                          <a:latin typeface="+mn-lt"/>
                          <a:ea typeface="+mn-ea"/>
                          <a:cs typeface="+mn-cs"/>
                        </a:rPr>
                        <a:t>: To understand how contracting parties adopt and operationalize select elements of the IPPC, identifying best practices and challenges in adhering to these obligations, and assessing capacity needs to inform the development of targeted support tools and resources.</a:t>
                      </a:r>
                    </a:p>
                  </a:txBody>
                  <a:tcPr marL="68580" marR="68580" marT="0" marB="0">
                    <a:solidFill>
                      <a:schemeClr val="bg1">
                        <a:lumMod val="95000"/>
                      </a:schemeClr>
                    </a:solidFill>
                  </a:tcPr>
                </a:tc>
                <a:extLst>
                  <a:ext uri="{0D108BD9-81ED-4DB2-BD59-A6C34878D82A}">
                    <a16:rowId xmlns:a16="http://schemas.microsoft.com/office/drawing/2014/main" val="3003003255"/>
                  </a:ext>
                </a:extLst>
              </a:tr>
            </a:tbl>
          </a:graphicData>
        </a:graphic>
      </p:graphicFrame>
    </p:spTree>
    <p:extLst>
      <p:ext uri="{BB962C8B-B14F-4D97-AF65-F5344CB8AC3E}">
        <p14:creationId xmlns:p14="http://schemas.microsoft.com/office/powerpoint/2010/main" val="237659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1992A9D-E6E4-BCF7-F4E4-AF0888D23076}"/>
              </a:ext>
            </a:extLst>
          </p:cNvPr>
          <p:cNvSpPr>
            <a:spLocks noGrp="1"/>
          </p:cNvSpPr>
          <p:nvPr>
            <p:ph type="title"/>
          </p:nvPr>
        </p:nvSpPr>
        <p:spPr>
          <a:xfrm>
            <a:off x="-25023" y="1378930"/>
            <a:ext cx="7986304" cy="296840"/>
          </a:xfrm>
        </p:spPr>
        <p:txBody>
          <a:bodyPr/>
          <a:lstStyle/>
          <a:p>
            <a:r>
              <a:rPr lang="en-US" dirty="0"/>
              <a:t>Narrowing the Scope to Create a Standardized Survey</a:t>
            </a:r>
          </a:p>
        </p:txBody>
      </p:sp>
      <p:sp>
        <p:nvSpPr>
          <p:cNvPr id="6" name="TextBox 5">
            <a:extLst>
              <a:ext uri="{FF2B5EF4-FFF2-40B4-BE49-F238E27FC236}">
                <a16:creationId xmlns:a16="http://schemas.microsoft.com/office/drawing/2014/main" id="{3B35294A-DBC8-7854-0457-386EC0E384CB}"/>
              </a:ext>
            </a:extLst>
          </p:cNvPr>
          <p:cNvSpPr txBox="1"/>
          <p:nvPr/>
        </p:nvSpPr>
        <p:spPr>
          <a:xfrm>
            <a:off x="-63689" y="1874966"/>
            <a:ext cx="3505200" cy="353943"/>
          </a:xfrm>
          <a:prstGeom prst="rect">
            <a:avLst/>
          </a:prstGeom>
        </p:spPr>
        <p:txBody>
          <a:bodyPr wrap="square" lIns="540000" tIns="0" rIns="360000" rtlCol="0" anchor="t" anchorCtr="0">
            <a:spAutoFit/>
          </a:bodyPr>
          <a:lstStyle/>
          <a:p>
            <a:r>
              <a:rPr lang="en-US" sz="2000" b="1" dirty="0"/>
              <a:t>Definition of “general”</a:t>
            </a:r>
          </a:p>
        </p:txBody>
      </p:sp>
      <p:sp>
        <p:nvSpPr>
          <p:cNvPr id="7" name="TextBox 6">
            <a:extLst>
              <a:ext uri="{FF2B5EF4-FFF2-40B4-BE49-F238E27FC236}">
                <a16:creationId xmlns:a16="http://schemas.microsoft.com/office/drawing/2014/main" id="{0A4E66D8-69B1-175D-0AE0-A2AF1FB77CE5}"/>
              </a:ext>
            </a:extLst>
          </p:cNvPr>
          <p:cNvSpPr txBox="1"/>
          <p:nvPr/>
        </p:nvSpPr>
        <p:spPr>
          <a:xfrm>
            <a:off x="2772751" y="1892135"/>
            <a:ext cx="4490073" cy="353943"/>
          </a:xfrm>
          <a:prstGeom prst="rect">
            <a:avLst/>
          </a:prstGeom>
        </p:spPr>
        <p:txBody>
          <a:bodyPr wrap="square" lIns="540000" tIns="0" rIns="360000" rtlCol="0" anchor="t" anchorCtr="0">
            <a:spAutoFit/>
          </a:bodyPr>
          <a:lstStyle/>
          <a:p>
            <a:r>
              <a:rPr lang="en-US" sz="2000" b="1" dirty="0"/>
              <a:t>ISPM factored and not factored</a:t>
            </a:r>
          </a:p>
        </p:txBody>
      </p:sp>
      <p:sp>
        <p:nvSpPr>
          <p:cNvPr id="8" name="TextBox 7">
            <a:extLst>
              <a:ext uri="{FF2B5EF4-FFF2-40B4-BE49-F238E27FC236}">
                <a16:creationId xmlns:a16="http://schemas.microsoft.com/office/drawing/2014/main" id="{6693B573-9791-668A-7814-7A0E54B8BA40}"/>
              </a:ext>
            </a:extLst>
          </p:cNvPr>
          <p:cNvSpPr txBox="1"/>
          <p:nvPr/>
        </p:nvSpPr>
        <p:spPr>
          <a:xfrm>
            <a:off x="7086600" y="1612772"/>
            <a:ext cx="4490073" cy="353943"/>
          </a:xfrm>
          <a:prstGeom prst="rect">
            <a:avLst/>
          </a:prstGeom>
        </p:spPr>
        <p:txBody>
          <a:bodyPr wrap="square" lIns="540000" tIns="0" rIns="360000" rtlCol="0" anchor="t" anchorCtr="0">
            <a:spAutoFit/>
          </a:bodyPr>
          <a:lstStyle/>
          <a:p>
            <a:r>
              <a:rPr lang="en-US" sz="2000" b="1" dirty="0"/>
              <a:t>Scope of Third General Survey</a:t>
            </a:r>
          </a:p>
        </p:txBody>
      </p:sp>
      <p:sp>
        <p:nvSpPr>
          <p:cNvPr id="9" name="TextBox 8">
            <a:extLst>
              <a:ext uri="{FF2B5EF4-FFF2-40B4-BE49-F238E27FC236}">
                <a16:creationId xmlns:a16="http://schemas.microsoft.com/office/drawing/2014/main" id="{ACD1A514-7EE2-6D02-FB2D-978830DB56DB}"/>
              </a:ext>
            </a:extLst>
          </p:cNvPr>
          <p:cNvSpPr txBox="1"/>
          <p:nvPr/>
        </p:nvSpPr>
        <p:spPr>
          <a:xfrm>
            <a:off x="0" y="2307511"/>
            <a:ext cx="3377823" cy="1523494"/>
          </a:xfrm>
          <a:prstGeom prst="rect">
            <a:avLst/>
          </a:prstGeom>
        </p:spPr>
        <p:txBody>
          <a:bodyPr wrap="square" lIns="540000" tIns="0" rIns="360000" rtlCol="0" anchor="t" anchorCtr="0">
            <a:spAutoFit/>
          </a:bodyPr>
          <a:lstStyle/>
          <a:p>
            <a:r>
              <a:rPr lang="en-US" sz="1600" dirty="0"/>
              <a:t>Existence and implementation quality of select obligations and responsibilities outlined by the IPPC that all Contracting Parties must meet </a:t>
            </a:r>
          </a:p>
        </p:txBody>
      </p:sp>
      <p:sp>
        <p:nvSpPr>
          <p:cNvPr id="10" name="TextBox 9">
            <a:extLst>
              <a:ext uri="{FF2B5EF4-FFF2-40B4-BE49-F238E27FC236}">
                <a16:creationId xmlns:a16="http://schemas.microsoft.com/office/drawing/2014/main" id="{D5AD35D3-3CD2-C2F6-DE72-2FC397E0EF59}"/>
              </a:ext>
            </a:extLst>
          </p:cNvPr>
          <p:cNvSpPr txBox="1"/>
          <p:nvPr/>
        </p:nvSpPr>
        <p:spPr>
          <a:xfrm>
            <a:off x="2765161" y="2314800"/>
            <a:ext cx="4876801" cy="4231928"/>
          </a:xfrm>
          <a:prstGeom prst="rect">
            <a:avLst/>
          </a:prstGeom>
        </p:spPr>
        <p:txBody>
          <a:bodyPr wrap="square" lIns="540000" tIns="0" rIns="360000" rtlCol="0" anchor="t" anchorCtr="0">
            <a:spAutoFit/>
          </a:bodyPr>
          <a:lstStyle/>
          <a:p>
            <a:pPr lvl="0"/>
            <a:r>
              <a:rPr lang="en-US" sz="1600" b="1" dirty="0">
                <a:solidFill>
                  <a:srgbClr val="00B050"/>
                </a:solidFill>
              </a:rPr>
              <a:t>Category 1</a:t>
            </a:r>
            <a:r>
              <a:rPr lang="en-US" sz="1600" dirty="0"/>
              <a:t>: ISPMs directly linked to obligations and responsibilities within the scope of the third general survey (e.g., ISPM 19 on pest lists).</a:t>
            </a:r>
          </a:p>
          <a:p>
            <a:pPr lvl="0"/>
            <a:r>
              <a:rPr lang="en-US" sz="1600" b="1" dirty="0"/>
              <a:t>Category 2</a:t>
            </a:r>
            <a:r>
              <a:rPr lang="en-US" sz="1600" dirty="0"/>
              <a:t>: ISPMs providing Contracting Parties with guidelines on implementation options for phytosanitary measures (e.g., ISPM 10 on pest-free areas, ISPM 42 on temperature treatment).</a:t>
            </a:r>
          </a:p>
          <a:p>
            <a:pPr lvl="0"/>
            <a:r>
              <a:rPr lang="en-US" sz="1600" b="1" dirty="0"/>
              <a:t>Category 3</a:t>
            </a:r>
            <a:r>
              <a:rPr lang="en-US" sz="1600" dirty="0"/>
              <a:t>: ISPMs offering guidelines for specific pests or products (e.g., ISPM 35 on the systems approach for pest risk management of fruit flies, </a:t>
            </a:r>
            <a:r>
              <a:rPr lang="en-US" sz="1600" dirty="0" err="1"/>
              <a:t>Tephritidae</a:t>
            </a:r>
            <a:r>
              <a:rPr lang="en-US" sz="1600" dirty="0"/>
              <a:t>).</a:t>
            </a:r>
          </a:p>
          <a:p>
            <a:pPr lvl="0"/>
            <a:r>
              <a:rPr lang="en-US" sz="1600" b="1" dirty="0"/>
              <a:t>Category 4</a:t>
            </a:r>
            <a:r>
              <a:rPr lang="en-US" sz="1600" dirty="0"/>
              <a:t>: ISPMs acting as specific commodity standards (e.g., ISPM 39 on the movement of wood).</a:t>
            </a:r>
          </a:p>
          <a:p>
            <a:pPr lvl="0"/>
            <a:r>
              <a:rPr lang="en-US" sz="1600" b="1" dirty="0"/>
              <a:t>Category 5</a:t>
            </a:r>
            <a:r>
              <a:rPr lang="en-US" sz="1600" dirty="0"/>
              <a:t>: ISPMs that do not fit into the above categories (e.g., ISPM 5 on the glossary of terms).</a:t>
            </a:r>
          </a:p>
        </p:txBody>
      </p:sp>
      <p:sp>
        <p:nvSpPr>
          <p:cNvPr id="13" name="TextBox 12">
            <a:extLst>
              <a:ext uri="{FF2B5EF4-FFF2-40B4-BE49-F238E27FC236}">
                <a16:creationId xmlns:a16="http://schemas.microsoft.com/office/drawing/2014/main" id="{B9EBB1B4-70E3-8BD0-E2F2-74D64C65AAA0}"/>
              </a:ext>
            </a:extLst>
          </p:cNvPr>
          <p:cNvSpPr txBox="1"/>
          <p:nvPr/>
        </p:nvSpPr>
        <p:spPr>
          <a:xfrm>
            <a:off x="6934200" y="2079430"/>
            <a:ext cx="5638800" cy="3985706"/>
          </a:xfrm>
          <a:prstGeom prst="rect">
            <a:avLst/>
          </a:prstGeom>
        </p:spPr>
        <p:txBody>
          <a:bodyPr wrap="square" lIns="540000" tIns="0" rIns="360000" rtlCol="0" anchor="t" anchorCtr="0">
            <a:spAutoFit/>
          </a:bodyPr>
          <a:lstStyle/>
          <a:p>
            <a:pPr lvl="0"/>
            <a:r>
              <a:rPr lang="en-US" sz="1600" b="1" i="1" dirty="0"/>
              <a:t>Select obligations and responsibilities / focus areas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Trade: Phytosanitary certificates, traceability systems inspection, pest risk analysis, and non-compliance notification.</a:t>
            </a:r>
          </a:p>
          <a:p>
            <a:endParaRPr lang="en-US" sz="1600" dirty="0"/>
          </a:p>
          <a:p>
            <a:pPr marL="285750" indent="-285750">
              <a:buFont typeface="Arial" panose="020B0604020202020204" pitchFamily="34" charset="0"/>
              <a:buChar char="•"/>
            </a:pPr>
            <a:r>
              <a:rPr lang="en-US" sz="1600" dirty="0"/>
              <a:t>Phytosanitary Oversight and Assurance: Surveillance, diagnostic protocols</a:t>
            </a:r>
          </a:p>
          <a:p>
            <a:endParaRPr lang="en-US" sz="1600" dirty="0"/>
          </a:p>
          <a:p>
            <a:pPr marL="285750" indent="-285750">
              <a:buFont typeface="Arial" panose="020B0604020202020204" pitchFamily="34" charset="0"/>
              <a:buChar char="•"/>
            </a:pPr>
            <a:r>
              <a:rPr lang="en-US" sz="1600" dirty="0"/>
              <a:t>International Cooperation: information exchange with a focus on reporting obligations </a:t>
            </a:r>
          </a:p>
          <a:p>
            <a:pPr marL="285750" indent="-285750">
              <a:buFont typeface="Arial" panose="020B0604020202020204" pitchFamily="34" charset="0"/>
              <a:buChar char="•"/>
            </a:pPr>
            <a:endParaRPr lang="en-US" sz="1600" dirty="0"/>
          </a:p>
          <a:p>
            <a:r>
              <a:rPr lang="en-US" sz="1600" b="1" dirty="0"/>
              <a:t>ISPM: </a:t>
            </a:r>
            <a:r>
              <a:rPr lang="en-US" sz="1600" dirty="0"/>
              <a:t>18 out of 46 active ISPMs factored</a:t>
            </a:r>
          </a:p>
          <a:p>
            <a:endParaRPr lang="en-US" sz="1600" dirty="0"/>
          </a:p>
          <a:p>
            <a:r>
              <a:rPr lang="en-US" sz="1600" b="1" dirty="0"/>
              <a:t>Not factored: </a:t>
            </a:r>
            <a:r>
              <a:rPr lang="en-US" sz="1600" dirty="0"/>
              <a:t>CPM recommendations (not obligations and more conducive for thematic studies)</a:t>
            </a:r>
          </a:p>
        </p:txBody>
      </p:sp>
      <p:pic>
        <p:nvPicPr>
          <p:cNvPr id="15" name="Graphic 14">
            <a:extLst>
              <a:ext uri="{FF2B5EF4-FFF2-40B4-BE49-F238E27FC236}">
                <a16:creationId xmlns:a16="http://schemas.microsoft.com/office/drawing/2014/main" id="{A94EE4AF-E20C-7255-0CF0-C567BB8B72E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5340" y="3886200"/>
            <a:ext cx="2709076" cy="2473124"/>
          </a:xfrm>
          <a:prstGeom prst="rect">
            <a:avLst/>
          </a:prstGeom>
        </p:spPr>
      </p:pic>
    </p:spTree>
    <p:extLst>
      <p:ext uri="{BB962C8B-B14F-4D97-AF65-F5344CB8AC3E}">
        <p14:creationId xmlns:p14="http://schemas.microsoft.com/office/powerpoint/2010/main" val="1696718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9E1A1F2-9F39-B425-7F08-F89936C17302}"/>
              </a:ext>
            </a:extLst>
          </p:cNvPr>
          <p:cNvSpPr>
            <a:spLocks noGrp="1"/>
          </p:cNvSpPr>
          <p:nvPr>
            <p:ph type="title"/>
          </p:nvPr>
        </p:nvSpPr>
        <p:spPr>
          <a:xfrm>
            <a:off x="-18096" y="1348276"/>
            <a:ext cx="7986304" cy="296840"/>
          </a:xfrm>
        </p:spPr>
        <p:txBody>
          <a:bodyPr/>
          <a:lstStyle/>
          <a:p>
            <a:r>
              <a:rPr lang="en-US" dirty="0"/>
              <a:t>18 ISPMs factored into the third general survey</a:t>
            </a:r>
          </a:p>
        </p:txBody>
      </p:sp>
      <p:pic>
        <p:nvPicPr>
          <p:cNvPr id="2" name="Picture 1">
            <a:extLst>
              <a:ext uri="{FF2B5EF4-FFF2-40B4-BE49-F238E27FC236}">
                <a16:creationId xmlns:a16="http://schemas.microsoft.com/office/drawing/2014/main" id="{575B04EB-C04D-E989-34DD-84CC0D1FA906}"/>
              </a:ext>
            </a:extLst>
          </p:cNvPr>
          <p:cNvPicPr>
            <a:picLocks noChangeAspect="1"/>
          </p:cNvPicPr>
          <p:nvPr/>
        </p:nvPicPr>
        <p:blipFill>
          <a:blip r:embed="rId2"/>
          <a:stretch>
            <a:fillRect/>
          </a:stretch>
        </p:blipFill>
        <p:spPr>
          <a:xfrm>
            <a:off x="457200" y="1645116"/>
            <a:ext cx="11277600" cy="4572000"/>
          </a:xfrm>
          <a:prstGeom prst="rect">
            <a:avLst/>
          </a:prstGeom>
        </p:spPr>
      </p:pic>
    </p:spTree>
    <p:extLst>
      <p:ext uri="{BB962C8B-B14F-4D97-AF65-F5344CB8AC3E}">
        <p14:creationId xmlns:p14="http://schemas.microsoft.com/office/powerpoint/2010/main" val="4062009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AB2BEF-800B-FD4F-61CE-C87C7C62DC26}"/>
              </a:ext>
            </a:extLst>
          </p:cNvPr>
          <p:cNvSpPr>
            <a:spLocks noGrp="1"/>
          </p:cNvSpPr>
          <p:nvPr>
            <p:ph type="title"/>
          </p:nvPr>
        </p:nvSpPr>
        <p:spPr>
          <a:xfrm>
            <a:off x="2822" y="1471580"/>
            <a:ext cx="7986304" cy="296840"/>
          </a:xfrm>
        </p:spPr>
        <p:txBody>
          <a:bodyPr/>
          <a:lstStyle/>
          <a:p>
            <a:r>
              <a:rPr lang="en-US" dirty="0"/>
              <a:t>Approach to Survey Design</a:t>
            </a:r>
          </a:p>
        </p:txBody>
      </p:sp>
      <p:pic>
        <p:nvPicPr>
          <p:cNvPr id="6" name="Graphic 5">
            <a:extLst>
              <a:ext uri="{FF2B5EF4-FFF2-40B4-BE49-F238E27FC236}">
                <a16:creationId xmlns:a16="http://schemas.microsoft.com/office/drawing/2014/main" id="{C376480E-F16D-0EF7-90F8-0AA68B671B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19800" y="1890630"/>
            <a:ext cx="5023616" cy="3423980"/>
          </a:xfrm>
          <a:prstGeom prst="rect">
            <a:avLst/>
          </a:prstGeom>
        </p:spPr>
      </p:pic>
      <p:sp>
        <p:nvSpPr>
          <p:cNvPr id="7" name="TextBox 6">
            <a:extLst>
              <a:ext uri="{FF2B5EF4-FFF2-40B4-BE49-F238E27FC236}">
                <a16:creationId xmlns:a16="http://schemas.microsoft.com/office/drawing/2014/main" id="{148A9AF7-924A-7245-CD2D-2E4E6C347F32}"/>
              </a:ext>
            </a:extLst>
          </p:cNvPr>
          <p:cNvSpPr txBox="1"/>
          <p:nvPr/>
        </p:nvSpPr>
        <p:spPr>
          <a:xfrm>
            <a:off x="-25400" y="1981200"/>
            <a:ext cx="5023616" cy="4108817"/>
          </a:xfrm>
          <a:prstGeom prst="rect">
            <a:avLst/>
          </a:prstGeom>
        </p:spPr>
        <p:txBody>
          <a:bodyPr wrap="square" lIns="540000" tIns="0" rIns="360000" rtlCol="0" anchor="t" anchorCtr="0">
            <a:spAutoFit/>
          </a:bodyPr>
          <a:lstStyle/>
          <a:p>
            <a:r>
              <a:rPr lang="en-US" sz="1600" b="1" dirty="0"/>
              <a:t>Questionnaire</a:t>
            </a:r>
          </a:p>
          <a:p>
            <a:pPr marL="285750" indent="-285750">
              <a:buFont typeface="Arial" panose="020B0604020202020204" pitchFamily="34" charset="0"/>
              <a:buChar char="•"/>
            </a:pPr>
            <a:r>
              <a:rPr lang="en-US" sz="1600" dirty="0"/>
              <a:t>Quantitative and qualitative questions on the minimum obligations and responsibilities </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Aspects covered within the three focus areas:</a:t>
            </a:r>
          </a:p>
          <a:p>
            <a:pPr marL="895335" lvl="1" indent="-285750">
              <a:buFont typeface="Arial" panose="020B0604020202020204" pitchFamily="34" charset="0"/>
              <a:buChar char="•"/>
            </a:pPr>
            <a:r>
              <a:rPr lang="en-US" sz="1600" dirty="0"/>
              <a:t>legal and regulatory frameworks</a:t>
            </a:r>
          </a:p>
          <a:p>
            <a:pPr marL="895335" lvl="1" indent="-285750">
              <a:buFont typeface="Arial" panose="020B0604020202020204" pitchFamily="34" charset="0"/>
              <a:buChar char="•"/>
            </a:pPr>
            <a:r>
              <a:rPr lang="en-US" sz="1600" dirty="0"/>
              <a:t>Operational systems</a:t>
            </a:r>
          </a:p>
          <a:p>
            <a:pPr marL="895335" lvl="1" indent="-285750">
              <a:buFont typeface="Arial" panose="020B0604020202020204" pitchFamily="34" charset="0"/>
              <a:buChar char="•"/>
            </a:pPr>
            <a:r>
              <a:rPr lang="en-US" sz="1600" dirty="0"/>
              <a:t>Implementation processes</a:t>
            </a:r>
          </a:p>
          <a:p>
            <a:pPr marL="895335" lvl="1" indent="-285750">
              <a:buFont typeface="Arial" panose="020B0604020202020204" pitchFamily="34" charset="0"/>
              <a:buChar char="•"/>
            </a:pPr>
            <a:r>
              <a:rPr lang="en-US" sz="1600" dirty="0"/>
              <a:t>Data management</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Structured question types including: multiple-choice, frequency-based, yes/no with follow-up, and narrative fields, with skip logic applied to ensure relevance and streamline completion.</a:t>
            </a:r>
          </a:p>
          <a:p>
            <a:endParaRPr lang="en-US" dirty="0"/>
          </a:p>
        </p:txBody>
      </p:sp>
    </p:spTree>
    <p:extLst>
      <p:ext uri="{BB962C8B-B14F-4D97-AF65-F5344CB8AC3E}">
        <p14:creationId xmlns:p14="http://schemas.microsoft.com/office/powerpoint/2010/main" val="3212801939"/>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Props1.xml><?xml version="1.0" encoding="utf-8"?>
<ds:datastoreItem xmlns:ds="http://schemas.openxmlformats.org/officeDocument/2006/customXml" ds:itemID="{83FFEEB4-8044-44F2-8474-2927678698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http://schemas.microsoft.com/office/2006/documentManagement/types"/>
    <ds:schemaRef ds:uri="http://purl.org/dc/dcmitype/"/>
    <ds:schemaRef ds:uri="http://schemas.microsoft.com/office/2006/metadata/properties"/>
    <ds:schemaRef ds:uri="http://purl.org/dc/elements/1.1/"/>
    <ds:schemaRef ds:uri="a05d7f75-f42e-4288-8809-604fd4d9691f"/>
    <ds:schemaRef ds:uri="http://schemas.openxmlformats.org/package/2006/metadata/core-properties"/>
    <ds:schemaRef ds:uri="http://www.w3.org/XML/1998/namespace"/>
    <ds:schemaRef ds:uri="http://schemas.microsoft.com/office/infopath/2007/PartnerControls"/>
    <ds:schemaRef ds:uri="ea6feb38-a85a-45e8-92e9-814486bbe375"/>
    <ds:schemaRef ds:uri="http://purl.org/dc/te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1132</TotalTime>
  <Words>1079</Words>
  <Application>Microsoft Office PowerPoint</Application>
  <PresentationFormat>Widescreen</PresentationFormat>
  <Paragraphs>118</Paragraphs>
  <Slides>12</Slides>
  <Notes>3</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12</vt:i4>
      </vt:variant>
    </vt:vector>
  </HeadingPairs>
  <TitlesOfParts>
    <vt:vector size="24" baseType="lpstr">
      <vt:lpstr>.AppleSystemUIFont</vt:lpstr>
      <vt:lpstr>Aptos</vt:lpstr>
      <vt:lpstr>Arial</vt:lpstr>
      <vt:lpstr>Calibri</vt:lpstr>
      <vt:lpstr>Calibri </vt:lpstr>
      <vt:lpstr>Georgia</vt:lpstr>
      <vt:lpstr>Montserrat</vt:lpstr>
      <vt:lpstr>Times New Roman</vt:lpstr>
      <vt:lpstr>Wingdings</vt:lpstr>
      <vt:lpstr>COVER</vt:lpstr>
      <vt:lpstr>Personalizza struttura</vt:lpstr>
      <vt:lpstr>Internal screen</vt:lpstr>
      <vt:lpstr>IPPC Observatory Designing the Third IPPC General Survey: objectives and scope</vt:lpstr>
      <vt:lpstr>PowerPoint Presentation</vt:lpstr>
      <vt:lpstr>IPPC Observatory re-designing the Third IPPC  General Survey</vt:lpstr>
      <vt:lpstr>Progress of IPPC General Surveys </vt:lpstr>
      <vt:lpstr>PowerPoint Presentation</vt:lpstr>
      <vt:lpstr>Redefining Objectives for the Third General Survey</vt:lpstr>
      <vt:lpstr>Narrowing the Scope to Create a Standardized Survey</vt:lpstr>
      <vt:lpstr>18 ISPMs factored into the third general survey</vt:lpstr>
      <vt:lpstr>Approach to Survey Design</vt:lpstr>
      <vt:lpstr>Plan to Optimize Data Collection</vt:lpstr>
      <vt:lpstr>Descriptive Statistics and Indicator Development: Proposed Data Analysis Methodology</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Madaminova, Rokhila (NSPD)</cp:lastModifiedBy>
  <cp:revision>33</cp:revision>
  <cp:lastPrinted>2018-12-10T09:55:32Z</cp:lastPrinted>
  <dcterms:created xsi:type="dcterms:W3CDTF">2019-07-18T08:44:31Z</dcterms:created>
  <dcterms:modified xsi:type="dcterms:W3CDTF">2025-07-11T12:05:06Z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