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4"/>
    <p:sldMasterId id="2147483956" r:id="rId5"/>
    <p:sldMasterId id="2147483944" r:id="rId6"/>
  </p:sldMasterIdLst>
  <p:notesMasterIdLst>
    <p:notesMasterId r:id="rId16"/>
  </p:notesMasterIdLst>
  <p:handoutMasterIdLst>
    <p:handoutMasterId r:id="rId17"/>
  </p:handoutMasterIdLst>
  <p:sldIdLst>
    <p:sldId id="263" r:id="rId7"/>
    <p:sldId id="257" r:id="rId8"/>
    <p:sldId id="268" r:id="rId9"/>
    <p:sldId id="270" r:id="rId10"/>
    <p:sldId id="271" r:id="rId11"/>
    <p:sldId id="272" r:id="rId12"/>
    <p:sldId id="275" r:id="rId13"/>
    <p:sldId id="274" r:id="rId14"/>
    <p:sldId id="267" r:id="rId15"/>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1E3B"/>
    <a:srgbClr val="00825F"/>
    <a:srgbClr val="AB967C"/>
    <a:srgbClr val="5792C9"/>
    <a:srgbClr val="79B9CF"/>
    <a:srgbClr val="DDA63A"/>
    <a:srgbClr val="1A648C"/>
    <a:srgbClr val="EFA91F"/>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988" autoAdjust="0"/>
    <p:restoredTop sz="96320" autoAdjust="0"/>
  </p:normalViewPr>
  <p:slideViewPr>
    <p:cSldViewPr>
      <p:cViewPr varScale="1">
        <p:scale>
          <a:sx n="118" d="100"/>
          <a:sy n="118" d="100"/>
        </p:scale>
        <p:origin x="744" y="84"/>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slide" Target="slides/slide9.xml"/><Relationship Id="rId10" Type="http://schemas.openxmlformats.org/officeDocument/2006/relationships/slide" Target="slides/slide4.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14/07/2025</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14/07/2025</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1200" y="5088624"/>
            <a:ext cx="12192000" cy="449180"/>
          </a:xfrm>
          <a:prstGeom prst="rect">
            <a:avLst/>
          </a:prstGeom>
          <a:noFill/>
        </p:spPr>
        <p:txBody>
          <a:bodyPr lIns="1224000" tIns="46800" rIns="1224000" bIns="0" anchor="t" anchorCtr="0"/>
          <a:lstStyle>
            <a:lvl1pPr algn="l">
              <a:defRPr sz="3800" b="1" i="0" baseline="0">
                <a:solidFill>
                  <a:srgbClr val="00825F"/>
                </a:solidFill>
                <a:latin typeface="Montserrat" pitchFamily="2" charset="77"/>
              </a:defRPr>
            </a:lvl1pPr>
          </a:lstStyle>
          <a:p>
            <a:r>
              <a:rPr lang="en-US" dirty="0"/>
              <a:t>Click to edit Master title style </a:t>
            </a:r>
          </a:p>
        </p:txBody>
      </p:sp>
      <p:sp>
        <p:nvSpPr>
          <p:cNvPr id="5" name="Subtitle 2"/>
          <p:cNvSpPr>
            <a:spLocks noGrp="1"/>
          </p:cNvSpPr>
          <p:nvPr>
            <p:ph type="subTitle" idx="1"/>
          </p:nvPr>
        </p:nvSpPr>
        <p:spPr>
          <a:xfrm>
            <a:off x="-1200" y="5943600"/>
            <a:ext cx="12192000" cy="245913"/>
          </a:xfrm>
          <a:prstGeom prst="rect">
            <a:avLst/>
          </a:prstGeom>
        </p:spPr>
        <p:txBody>
          <a:bodyPr lIns="1224000" tIns="0" rIns="2160000" anchor="t" anchorCtr="0"/>
          <a:lstStyle>
            <a:lvl1pPr marL="0" indent="0" algn="l">
              <a:buNone/>
              <a:defRPr sz="2200" b="0" i="0" baseline="0">
                <a:solidFill>
                  <a:srgbClr val="00825F"/>
                </a:solidFill>
                <a:latin typeface="Montserrat"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baseline="0">
                <a:latin typeface="Montserrat" pitchFamily="2" charset="77"/>
              </a:defRPr>
            </a:lvl2pPr>
            <a:lvl3pPr marL="360000" indent="-180000" algn="l">
              <a:buClr>
                <a:srgbClr val="5792C9"/>
              </a:buClr>
              <a:buSzPct val="110000"/>
              <a:buFont typeface="Arial" charset="0"/>
              <a:buChar char="•"/>
              <a:defRPr sz="2000" baseline="0">
                <a:latin typeface="Montserrat" pitchFamily="2" charset="77"/>
              </a:defRPr>
            </a:lvl3pPr>
            <a:lvl4pPr marL="576000" indent="-216000" algn="l">
              <a:buClr>
                <a:srgbClr val="5792C9"/>
              </a:buClr>
              <a:buFont typeface=".AppleSystemUIFont" charset="-120"/>
              <a:buChar char="–"/>
              <a:defRPr sz="2000" baseline="0">
                <a:latin typeface="Montserrat" pitchFamily="2" charset="77"/>
              </a:defRPr>
            </a:lvl4pPr>
            <a:lvl5pPr marL="792000" indent="-216000" algn="l">
              <a:buFont typeface=".AppleSystemUIFont" charset="-120"/>
              <a:buChar char="–"/>
              <a:defRPr sz="2000" baseline="0">
                <a:latin typeface="Montserrat" pitchFamily="2" charset="77"/>
              </a:defRPr>
            </a:lvl5pPr>
            <a:lvl6pPr marL="1044000" indent="-216000" algn="l">
              <a:buClr>
                <a:schemeClr val="bg2">
                  <a:lumMod val="50000"/>
                </a:schemeClr>
              </a:buClr>
              <a:buFont typeface=".AppleSystemUIFont" charset="-120"/>
              <a:buChar char="–"/>
              <a:defRPr sz="2000" baseline="0">
                <a:solidFill>
                  <a:schemeClr val="bg2">
                    <a:lumMod val="50000"/>
                  </a:schemeClr>
                </a:solidFill>
                <a:latin typeface="Montserrat" pitchFamily="2" charset="77"/>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baseline="0">
                <a:solidFill>
                  <a:srgbClr val="00825F"/>
                </a:solidFill>
                <a:latin typeface="Montserrat" pitchFamily="2" charset="77"/>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marL="0" indent="0">
              <a:buFontTx/>
              <a:buNone/>
              <a:defRPr sz="2000" baseline="0">
                <a:solidFill>
                  <a:schemeClr val="tx1"/>
                </a:solidFill>
                <a:latin typeface="Montserrat" pitchFamily="2" charset="77"/>
              </a:defRPr>
            </a:lvl1pPr>
          </a:lstStyle>
          <a:p>
            <a:r>
              <a:rPr lang="en-US" dirty="0"/>
              <a:t>Picture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marL="0" indent="0">
              <a:buFontTx/>
              <a:buNone/>
              <a:defRPr sz="2000" baseline="0">
                <a:solidFill>
                  <a:schemeClr val="tx1"/>
                </a:solidFill>
                <a:latin typeface="Montserrat" pitchFamily="2" charset="77"/>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marL="0" indent="0">
              <a:buFontTx/>
              <a:buNone/>
              <a:defRPr sz="2000" baseline="0">
                <a:solidFill>
                  <a:schemeClr val="tx1"/>
                </a:solidFill>
                <a:latin typeface="Montserrat" pitchFamily="2" charset="77"/>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baseline="0">
                <a:latin typeface="Montserrat" pitchFamily="2" charset="77"/>
              </a:defRPr>
            </a:lvl2pPr>
            <a:lvl3pPr marL="360000" indent="-180000" algn="l">
              <a:buClr>
                <a:srgbClr val="5792C9"/>
              </a:buClr>
              <a:buSzPct val="110000"/>
              <a:buFont typeface="Arial" charset="0"/>
              <a:buChar char="•"/>
              <a:defRPr sz="2000" baseline="0">
                <a:latin typeface="Montserrat" pitchFamily="2" charset="77"/>
              </a:defRPr>
            </a:lvl3pPr>
            <a:lvl4pPr marL="576000" indent="-216000" algn="l">
              <a:buClr>
                <a:srgbClr val="5792C9"/>
              </a:buClr>
              <a:buFont typeface=".AppleSystemUIFont" charset="-120"/>
              <a:buChar char="–"/>
              <a:defRPr sz="2000" baseline="0">
                <a:latin typeface="Montserrat" pitchFamily="2" charset="77"/>
              </a:defRPr>
            </a:lvl4pPr>
            <a:lvl5pPr marL="792000" indent="-216000" algn="l">
              <a:buFont typeface=".AppleSystemUIFont" charset="-120"/>
              <a:buChar char="–"/>
              <a:defRPr sz="2000" baseline="0">
                <a:latin typeface="Montserrat" pitchFamily="2" charset="77"/>
              </a:defRPr>
            </a:lvl5pPr>
            <a:lvl6pPr marL="1044000" indent="-216000" algn="l">
              <a:buClr>
                <a:schemeClr val="bg2">
                  <a:lumMod val="50000"/>
                </a:schemeClr>
              </a:buClr>
              <a:buFont typeface=".AppleSystemUIFont" charset="-120"/>
              <a:buChar char="–"/>
              <a:defRPr sz="2000" baseline="0">
                <a:solidFill>
                  <a:schemeClr val="bg2">
                    <a:lumMod val="50000"/>
                  </a:schemeClr>
                </a:solidFill>
                <a:latin typeface="Montserrat" pitchFamily="2" charset="77"/>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baseline="0">
                <a:solidFill>
                  <a:srgbClr val="00825F"/>
                </a:solidFill>
                <a:latin typeface="Montserrat" pitchFamily="2" charset="77"/>
              </a:defRPr>
            </a:lvl1pPr>
          </a:lstStyle>
          <a:p>
            <a:r>
              <a:rPr lang="en-US" dirty="0"/>
              <a:t>Click to edit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baseline="0">
                <a:solidFill>
                  <a:schemeClr val="tx1"/>
                </a:solidFill>
                <a:latin typeface="Montserrat" pitchFamily="2" charset="77"/>
                <a:ea typeface="Calibri" charset="0"/>
                <a:cs typeface="Calibri" charset="0"/>
              </a:defRPr>
            </a:lvl1pPr>
            <a:lvl2pPr marL="432000" indent="-180000" algn="l">
              <a:buClr>
                <a:srgbClr val="5792C9"/>
              </a:buClr>
              <a:buSzPct val="110000"/>
              <a:buFont typeface="Arial" charset="0"/>
              <a:buChar char="•"/>
              <a:defRPr sz="2000" baseline="0">
                <a:solidFill>
                  <a:schemeClr val="tx1"/>
                </a:solidFill>
                <a:latin typeface="Montserrat" pitchFamily="2" charset="77"/>
                <a:ea typeface="Calibri" charset="0"/>
                <a:cs typeface="Calibri" charset="0"/>
              </a:defRPr>
            </a:lvl2pPr>
            <a:lvl3pPr marL="684000" indent="-216000" algn="l">
              <a:buClr>
                <a:srgbClr val="5792C9"/>
              </a:buClr>
              <a:buFont typeface=".AppleSystemUIFont" charset="-120"/>
              <a:buChar char="–"/>
              <a:defRPr sz="2000" baseline="0">
                <a:latin typeface="Montserrat" pitchFamily="2" charset="77"/>
              </a:defRPr>
            </a:lvl3pPr>
            <a:lvl4pPr marL="936000" indent="-216000" algn="l">
              <a:buFont typeface=".AppleSystemUIFont" charset="-120"/>
              <a:buChar char="–"/>
              <a:defRPr sz="2000" baseline="0">
                <a:latin typeface="Montserrat" pitchFamily="2" charset="77"/>
              </a:defRPr>
            </a:lvl4pPr>
            <a:lvl5pPr marL="1188000" indent="-216000" algn="l">
              <a:buClr>
                <a:schemeClr val="bg2">
                  <a:lumMod val="50000"/>
                </a:schemeClr>
              </a:buClr>
              <a:buFont typeface=".AppleSystemUIFont" charset="-120"/>
              <a:buChar char="–"/>
              <a:defRPr sz="2000" baseline="0">
                <a:solidFill>
                  <a:schemeClr val="bg2">
                    <a:lumMod val="50000"/>
                  </a:schemeClr>
                </a:solidFill>
                <a:latin typeface="Montserrat" pitchFamily="2" charset="77"/>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baseline="0">
                <a:solidFill>
                  <a:srgbClr val="00825F"/>
                </a:solidFill>
                <a:latin typeface="Montserrat" pitchFamily="2" charset="77"/>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Montserrat" pitchFamily="2" charset="77"/>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Montserrat" pitchFamily="2" charset="77"/>
                <a:ea typeface="Calibri" charset="0"/>
                <a:cs typeface="Calibri" charset="0"/>
              </a:defRPr>
            </a:lvl1pPr>
            <a:lvl2pPr marL="432000" indent="-180000" algn="l">
              <a:buClr>
                <a:srgbClr val="5792C9"/>
              </a:buClr>
              <a:buSzPct val="110000"/>
              <a:buFont typeface="Arial" charset="0"/>
              <a:buChar char="•"/>
              <a:defRPr sz="2000">
                <a:latin typeface="Montserrat" pitchFamily="2" charset="77"/>
              </a:defRPr>
            </a:lvl2pPr>
            <a:lvl3pPr marL="684000" indent="-216000" algn="l">
              <a:buClr>
                <a:srgbClr val="5792C9"/>
              </a:buClr>
              <a:buFont typeface=".AppleSystemUIFont" charset="-120"/>
              <a:buChar char="–"/>
              <a:defRPr sz="2000">
                <a:latin typeface="Montserrat" pitchFamily="2" charset="77"/>
                <a:ea typeface="Calibri" charset="0"/>
                <a:cs typeface="Calibri" charset="0"/>
              </a:defRPr>
            </a:lvl3pPr>
            <a:lvl4pPr marL="936000" indent="-216000" algn="l">
              <a:buFont typeface=".AppleSystemUIFont" charset="-120"/>
              <a:buChar char="–"/>
              <a:defRPr sz="2000">
                <a:latin typeface="Montserrat" pitchFamily="2" charset="77"/>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latin typeface="Montserrat" pitchFamily="2" charset="77"/>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image" Target="../media/image3.jpg"/><Relationship Id="rId5" Type="http://schemas.openxmlformats.org/officeDocument/2006/relationships/theme" Target="../theme/theme3.xml"/><Relationship Id="rId4"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4" name="Picture 3" descr="A green and blue background with small yellow flowers&#10;&#10;AI-generated content may be incorrect.">
            <a:extLst>
              <a:ext uri="{FF2B5EF4-FFF2-40B4-BE49-F238E27FC236}">
                <a16:creationId xmlns:a16="http://schemas.microsoft.com/office/drawing/2014/main" id="{38597972-0E4E-9590-B477-1E4AB5CEB71D}"/>
              </a:ext>
            </a:extLst>
          </p:cNvPr>
          <p:cNvPicPr>
            <a:picLocks noChangeAspect="1"/>
          </p:cNvPicPr>
          <p:nvPr userDrawn="1"/>
        </p:nvPicPr>
        <p:blipFill>
          <a:blip r:embed="rId4"/>
          <a:stretch>
            <a:fillRect/>
          </a:stretch>
        </p:blipFill>
        <p:spPr>
          <a:xfrm>
            <a:off x="0" y="-1"/>
            <a:ext cx="12192000" cy="4203699"/>
          </a:xfrm>
          <a:prstGeom prst="rect">
            <a:avLst/>
          </a:prstGeom>
        </p:spPr>
      </p:pic>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descr="A green and blue background with small yellow flowers&#10;&#10;AI-generated content may be incorrect.">
            <a:extLst>
              <a:ext uri="{FF2B5EF4-FFF2-40B4-BE49-F238E27FC236}">
                <a16:creationId xmlns:a16="http://schemas.microsoft.com/office/drawing/2014/main" id="{D35DBE45-A672-D5BB-A15D-8EBA8960AD81}"/>
              </a:ext>
            </a:extLst>
          </p:cNvPr>
          <p:cNvPicPr>
            <a:picLocks noChangeAspect="1"/>
          </p:cNvPicPr>
          <p:nvPr userDrawn="1"/>
        </p:nvPicPr>
        <p:blipFill>
          <a:blip r:embed="rId3"/>
          <a:stretch>
            <a:fillRect/>
          </a:stretch>
        </p:blipFill>
        <p:spPr>
          <a:xfrm>
            <a:off x="0" y="-1"/>
            <a:ext cx="12192000" cy="4203699"/>
          </a:xfrm>
          <a:prstGeom prst="rect">
            <a:avLst/>
          </a:prstGeom>
        </p:spPr>
      </p:pic>
    </p:spTree>
    <p:extLst>
      <p:ext uri="{BB962C8B-B14F-4D97-AF65-F5344CB8AC3E}">
        <p14:creationId xmlns:p14="http://schemas.microsoft.com/office/powerpoint/2010/main" val="2559117071"/>
      </p:ext>
    </p:extLst>
  </p:cSld>
  <p:clrMap bg1="lt1" tx1="dk1" bg2="lt2" tx2="dk2" accent1="accent1" accent2="accent2" accent3="accent3" accent4="accent4" accent5="accent5" accent6="accent6" hlink="hlink" folHlink="folHlink"/>
  <p:sldLayoutIdLst>
    <p:sldLayoutId id="214748395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1" name="Text Placeholder 5">
            <a:extLst>
              <a:ext uri="{FF2B5EF4-FFF2-40B4-BE49-F238E27FC236}">
                <a16:creationId xmlns:a16="http://schemas.microsoft.com/office/drawing/2014/main" id="{A133ADE3-A5A0-2645-9D97-F63324C4A172}"/>
              </a:ext>
            </a:extLst>
          </p:cNvPr>
          <p:cNvSpPr txBox="1">
            <a:spLocks/>
          </p:cNvSpPr>
          <p:nvPr userDrawn="1"/>
        </p:nvSpPr>
        <p:spPr>
          <a:xfrm>
            <a:off x="8153400" y="6381328"/>
            <a:ext cx="4038600" cy="476672"/>
          </a:xfrm>
          <a:prstGeom prst="rect">
            <a:avLst/>
          </a:prstGeom>
        </p:spPr>
        <p:txBody>
          <a:bodyPr lIns="180000" tIns="216000" rIns="180000" bIns="180000" anchor="ctr" anchorCtr="0"/>
          <a:lstStyle>
            <a:lvl1pPr marL="0" indent="0" algn="l" defTabSz="914400" rtl="0" eaLnBrk="1" latinLnBrk="0" hangingPunct="1">
              <a:lnSpc>
                <a:spcPct val="90000"/>
              </a:lnSpc>
              <a:spcBef>
                <a:spcPts val="1000"/>
              </a:spcBef>
              <a:buFontTx/>
              <a:buNone/>
              <a:defRPr sz="1400" b="0"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500" b="0" i="0" kern="1500" spc="100" baseline="0" dirty="0">
                <a:solidFill>
                  <a:srgbClr val="00825F"/>
                </a:solidFill>
                <a:latin typeface="Montserrat" pitchFamily="2" charset="77"/>
              </a:rPr>
              <a:t>2025 IPPC REGIONAL WORKSHOP</a:t>
            </a:r>
            <a:endParaRPr lang="en-US" sz="1500" b="0" i="0" kern="1500" spc="100" baseline="0" dirty="0">
              <a:solidFill>
                <a:schemeClr val="tx1"/>
              </a:solidFill>
              <a:latin typeface="Montserrat" pitchFamily="2" charset="77"/>
            </a:endParaRPr>
          </a:p>
        </p:txBody>
      </p:sp>
      <p:pic>
        <p:nvPicPr>
          <p:cNvPr id="4" name="Picture 3">
            <a:extLst>
              <a:ext uri="{FF2B5EF4-FFF2-40B4-BE49-F238E27FC236}">
                <a16:creationId xmlns:a16="http://schemas.microsoft.com/office/drawing/2014/main" id="{8054E1A7-4D66-7A64-1F84-CE1AF609723F}"/>
              </a:ext>
            </a:extLst>
          </p:cNvPr>
          <p:cNvPicPr>
            <a:picLocks noChangeAspect="1"/>
          </p:cNvPicPr>
          <p:nvPr userDrawn="1"/>
        </p:nvPicPr>
        <p:blipFill>
          <a:blip r:embed="rId6"/>
          <a:stretch>
            <a:fillRect/>
          </a:stretch>
        </p:blipFill>
        <p:spPr>
          <a:xfrm>
            <a:off x="-2" y="-1"/>
            <a:ext cx="12191999" cy="1332805"/>
          </a:xfrm>
          <a:prstGeom prst="rect">
            <a:avLst/>
          </a:prstGeom>
        </p:spPr>
      </p:pic>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s://www.ippc.int/en/publications/94206/" TargetMode="Externa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hyperlink" Target="https://openknowledge.fao.org/items/8ef0263b-a2b8-44fa-8120-3f001f8e4ef5" TargetMode="External"/><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31019" y="4572000"/>
            <a:ext cx="12192000" cy="449180"/>
          </a:xfrm>
          <a:prstGeom prst="rect">
            <a:avLst/>
          </a:prstGeom>
        </p:spPr>
        <p:txBody>
          <a:bodyPr/>
          <a:lstStyle/>
          <a:p>
            <a:r>
              <a:rPr lang="en-GB" dirty="0"/>
              <a:t>Rethinking ISPMs</a:t>
            </a:r>
            <a:endParaRPr lang="en-US" dirty="0"/>
          </a:p>
        </p:txBody>
      </p:sp>
    </p:spTree>
    <p:extLst>
      <p:ext uri="{BB962C8B-B14F-4D97-AF65-F5344CB8AC3E}">
        <p14:creationId xmlns:p14="http://schemas.microsoft.com/office/powerpoint/2010/main" val="25185390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9C2F1E0B-3284-3849-950E-32EC44C1C236}"/>
              </a:ext>
            </a:extLst>
          </p:cNvPr>
          <p:cNvSpPr>
            <a:spLocks noGrp="1"/>
          </p:cNvSpPr>
          <p:nvPr>
            <p:ph type="subTitle" idx="1"/>
          </p:nvPr>
        </p:nvSpPr>
        <p:spPr>
          <a:xfrm>
            <a:off x="125427" y="1843343"/>
            <a:ext cx="11372681" cy="4176457"/>
          </a:xfrm>
        </p:spPr>
        <p:txBody>
          <a:bodyPr/>
          <a:lstStyle/>
          <a:p>
            <a:pPr marL="342900" indent="-342900">
              <a:buFont typeface="Arial" panose="020B0604020202020204" pitchFamily="34" charset="0"/>
              <a:buChar char="•"/>
            </a:pPr>
            <a:r>
              <a:rPr lang="en-US" sz="2200" dirty="0"/>
              <a:t>Comments received during consultation on the reorganization of the pest risk analysis ISPMs in 2023 highlighted that some ISPMs can be challenging for some contracting parties to interpret and comply with because they are:</a:t>
            </a:r>
          </a:p>
          <a:p>
            <a:pPr marL="1254125" lvl="2" indent="-355600">
              <a:buFont typeface="Calibri" panose="020F0502020204030204" pitchFamily="34" charset="0"/>
              <a:buChar char="─"/>
            </a:pPr>
            <a:r>
              <a:rPr lang="en-US" sz="2200" dirty="0">
                <a:latin typeface="Calibri" panose="020F0502020204030204" pitchFamily="34" charset="0"/>
                <a:ea typeface="Calibri" panose="020F0502020204030204" pitchFamily="34" charset="0"/>
                <a:cs typeface="Calibri" panose="020F0502020204030204" pitchFamily="34" charset="0"/>
              </a:rPr>
              <a:t>long and complex; and</a:t>
            </a:r>
          </a:p>
          <a:p>
            <a:pPr marL="1254125" lvl="2" indent="-355600">
              <a:buFont typeface="Calibri" panose="020F0502020204030204" pitchFamily="34" charset="0"/>
              <a:buChar char="─"/>
            </a:pPr>
            <a:r>
              <a:rPr lang="en-US" sz="2200" dirty="0">
                <a:latin typeface="Calibri" panose="020F0502020204030204" pitchFamily="34" charset="0"/>
                <a:ea typeface="Calibri" panose="020F0502020204030204" pitchFamily="34" charset="0"/>
                <a:cs typeface="Calibri" panose="020F0502020204030204" pitchFamily="34" charset="0"/>
              </a:rPr>
              <a:t>core requirements are unclear</a:t>
            </a:r>
          </a:p>
          <a:p>
            <a:pPr marL="342900" indent="-342900">
              <a:spcBef>
                <a:spcPts val="2400"/>
              </a:spcBef>
              <a:buFont typeface="Arial" panose="020B0604020202020204" pitchFamily="34" charset="0"/>
              <a:buChar char="•"/>
            </a:pPr>
            <a:r>
              <a:rPr lang="en-US" sz="2200" dirty="0"/>
              <a:t>Comments were used to explore broader issues with the ISPMs in a paper prepared for the IPPC Strategic Planning Group (SPG) </a:t>
            </a:r>
          </a:p>
          <a:p>
            <a:pPr marL="342900" indent="-342900">
              <a:spcBef>
                <a:spcPts val="2400"/>
              </a:spcBef>
              <a:buFont typeface="Arial" panose="020B0604020202020204" pitchFamily="34" charset="0"/>
              <a:buChar char="•"/>
            </a:pPr>
            <a:r>
              <a:rPr lang="en-US" sz="2200" dirty="0"/>
              <a:t>The 2025 report of the SPG to CPM-19 included a presentation on the paper that assessed the issues (</a:t>
            </a:r>
            <a:r>
              <a:rPr lang="en-US" sz="2200" i="1" dirty="0"/>
              <a:t>CPM 2025/47</a:t>
            </a:r>
            <a:r>
              <a:rPr lang="en-US" sz="2200" dirty="0"/>
              <a:t>) </a:t>
            </a:r>
            <a:r>
              <a:rPr lang="en-US" sz="2200" dirty="0">
                <a:solidFill>
                  <a:srgbClr val="0070C0"/>
                </a:solidFill>
                <a:hlinkClick r:id="rId2">
                  <a:extLst>
                    <a:ext uri="{A12FA001-AC4F-418D-AE19-62706E023703}">
                      <ahyp:hlinkClr xmlns:ahyp="http://schemas.microsoft.com/office/drawing/2018/hyperlinkcolor" val="tx"/>
                    </a:ext>
                  </a:extLst>
                </a:hlinkClick>
              </a:rPr>
              <a:t>https://www.ippc.int/en/publications/94206/</a:t>
            </a:r>
            <a:r>
              <a:rPr lang="en-US" sz="2200" dirty="0">
                <a:solidFill>
                  <a:srgbClr val="0070C0"/>
                </a:solidFill>
              </a:rPr>
              <a:t> </a:t>
            </a:r>
          </a:p>
          <a:p>
            <a:endParaRPr lang="en-IT" dirty="0"/>
          </a:p>
        </p:txBody>
      </p:sp>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152400" y="838200"/>
            <a:ext cx="7986304" cy="296840"/>
          </a:xfrm>
        </p:spPr>
        <p:txBody>
          <a:bodyPr/>
          <a:lstStyle/>
          <a:p>
            <a:r>
              <a:rPr lang="en-US" sz="2400" dirty="0">
                <a:solidFill>
                  <a:schemeClr val="bg1"/>
                </a:solidFill>
              </a:rPr>
              <a:t>Background</a:t>
            </a:r>
            <a:endParaRPr lang="en-IT" sz="2400" dirty="0">
              <a:solidFill>
                <a:schemeClr val="bg1"/>
              </a:solidFill>
            </a:endParaRPr>
          </a:p>
        </p:txBody>
      </p:sp>
    </p:spTree>
    <p:extLst>
      <p:ext uri="{BB962C8B-B14F-4D97-AF65-F5344CB8AC3E}">
        <p14:creationId xmlns:p14="http://schemas.microsoft.com/office/powerpoint/2010/main" val="1205172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9C2F1E0B-3284-3849-950E-32EC44C1C236}"/>
              </a:ext>
            </a:extLst>
          </p:cNvPr>
          <p:cNvSpPr>
            <a:spLocks noGrp="1"/>
          </p:cNvSpPr>
          <p:nvPr>
            <p:ph type="subTitle" idx="1"/>
          </p:nvPr>
        </p:nvSpPr>
        <p:spPr>
          <a:xfrm>
            <a:off x="-32956" y="1981200"/>
            <a:ext cx="7968208" cy="4176457"/>
          </a:xfrm>
        </p:spPr>
        <p:txBody>
          <a:bodyPr/>
          <a:lstStyle/>
          <a:p>
            <a:pPr marL="457200" indent="-457200">
              <a:buFont typeface="+mj-lt"/>
              <a:buAutoNum type="arabicPeriod"/>
            </a:pPr>
            <a:r>
              <a:rPr lang="en-US" sz="2400" b="1" dirty="0"/>
              <a:t>Low readability</a:t>
            </a:r>
          </a:p>
          <a:p>
            <a:pPr defTabSz="622300"/>
            <a:r>
              <a:rPr lang="en-US" sz="2400" dirty="0"/>
              <a:t>	</a:t>
            </a:r>
            <a:r>
              <a:rPr lang="en-US" sz="2200" dirty="0"/>
              <a:t>Many ISPMs:</a:t>
            </a:r>
          </a:p>
          <a:p>
            <a:pPr marL="622300">
              <a:buFont typeface="Arial" panose="020B0604020202020204" pitchFamily="34" charset="0"/>
              <a:buChar char="•"/>
            </a:pPr>
            <a:r>
              <a:rPr lang="en-US" sz="2200" dirty="0"/>
              <a:t>	are ‘difficult to read’</a:t>
            </a:r>
          </a:p>
          <a:p>
            <a:pPr marL="898525" indent="-276225">
              <a:buFont typeface="Arial" panose="020B0604020202020204" pitchFamily="34" charset="0"/>
              <a:buChar char="•"/>
            </a:pPr>
            <a:r>
              <a:rPr lang="en-US" sz="2200" dirty="0"/>
              <a:t>contain long and repetitive sentences</a:t>
            </a:r>
          </a:p>
          <a:p>
            <a:pPr marL="898525" indent="-276225">
              <a:buFont typeface="Arial" panose="020B0604020202020204" pitchFamily="34" charset="0"/>
              <a:buChar char="•"/>
            </a:pPr>
            <a:r>
              <a:rPr lang="en-US" sz="2200" dirty="0"/>
              <a:t>include unnecessary and specialized words</a:t>
            </a:r>
          </a:p>
          <a:p>
            <a:pPr marL="898525" indent="-276225">
              <a:buFont typeface="Arial" panose="020B0604020202020204" pitchFamily="34" charset="0"/>
              <a:buChar char="•"/>
            </a:pPr>
            <a:r>
              <a:rPr lang="en-US" sz="2200" dirty="0"/>
              <a:t>do not align with the FAO style for plain language</a:t>
            </a:r>
          </a:p>
          <a:p>
            <a:pPr marL="898525" indent="-276225">
              <a:buFont typeface="Arial" panose="020B0604020202020204" pitchFamily="34" charset="0"/>
              <a:buChar char="•"/>
            </a:pPr>
            <a:endParaRPr lang="en-IT" dirty="0"/>
          </a:p>
        </p:txBody>
      </p:sp>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0" y="700343"/>
            <a:ext cx="8382000" cy="296840"/>
          </a:xfrm>
        </p:spPr>
        <p:txBody>
          <a:bodyPr/>
          <a:lstStyle/>
          <a:p>
            <a:r>
              <a:rPr lang="en-US" sz="2400" dirty="0">
                <a:solidFill>
                  <a:schemeClr val="bg1"/>
                </a:solidFill>
              </a:rPr>
              <a:t>Assessment of the Issues </a:t>
            </a:r>
            <a:r>
              <a:rPr lang="en-US" sz="1800" dirty="0">
                <a:solidFill>
                  <a:schemeClr val="bg1"/>
                </a:solidFill>
              </a:rPr>
              <a:t>(from CPM 2025/47) </a:t>
            </a:r>
            <a:endParaRPr lang="en-IT" sz="1800" dirty="0">
              <a:solidFill>
                <a:schemeClr val="bg1"/>
              </a:solidFill>
            </a:endParaRPr>
          </a:p>
        </p:txBody>
      </p:sp>
      <p:pic>
        <p:nvPicPr>
          <p:cNvPr id="40" name="Picture 39">
            <a:extLst>
              <a:ext uri="{FF2B5EF4-FFF2-40B4-BE49-F238E27FC236}">
                <a16:creationId xmlns:a16="http://schemas.microsoft.com/office/drawing/2014/main" id="{400552D5-F2EA-3B9A-9B2F-505E12152610}"/>
              </a:ext>
            </a:extLst>
          </p:cNvPr>
          <p:cNvPicPr>
            <a:picLocks noChangeAspect="1"/>
          </p:cNvPicPr>
          <p:nvPr/>
        </p:nvPicPr>
        <p:blipFill>
          <a:blip r:embed="rId2"/>
          <a:stretch>
            <a:fillRect/>
          </a:stretch>
        </p:blipFill>
        <p:spPr>
          <a:xfrm>
            <a:off x="8229600" y="1371600"/>
            <a:ext cx="3429000" cy="4896330"/>
          </a:xfrm>
          <a:prstGeom prst="rect">
            <a:avLst/>
          </a:prstGeom>
        </p:spPr>
      </p:pic>
      <p:sp>
        <p:nvSpPr>
          <p:cNvPr id="41" name="TextBox 40">
            <a:extLst>
              <a:ext uri="{FF2B5EF4-FFF2-40B4-BE49-F238E27FC236}">
                <a16:creationId xmlns:a16="http://schemas.microsoft.com/office/drawing/2014/main" id="{3A5053F1-D7EF-29D0-3CF2-63D2EA1EABB9}"/>
              </a:ext>
            </a:extLst>
          </p:cNvPr>
          <p:cNvSpPr txBox="1"/>
          <p:nvPr/>
        </p:nvSpPr>
        <p:spPr>
          <a:xfrm>
            <a:off x="8534400" y="5867400"/>
            <a:ext cx="3505200" cy="230832"/>
          </a:xfrm>
          <a:prstGeom prst="rect">
            <a:avLst/>
          </a:prstGeom>
        </p:spPr>
        <p:txBody>
          <a:bodyPr wrap="square" lIns="540000" tIns="0" rIns="360000" rtlCol="0" anchor="t" anchorCtr="0">
            <a:spAutoFit/>
          </a:bodyPr>
          <a:lstStyle/>
          <a:p>
            <a:endParaRPr lang="en-NZ" sz="1200" dirty="0"/>
          </a:p>
        </p:txBody>
      </p:sp>
      <p:sp>
        <p:nvSpPr>
          <p:cNvPr id="43" name="TextBox 42">
            <a:extLst>
              <a:ext uri="{FF2B5EF4-FFF2-40B4-BE49-F238E27FC236}">
                <a16:creationId xmlns:a16="http://schemas.microsoft.com/office/drawing/2014/main" id="{AE2AD65C-D9C5-D27A-C680-A21FFA74D610}"/>
              </a:ext>
            </a:extLst>
          </p:cNvPr>
          <p:cNvSpPr txBox="1"/>
          <p:nvPr/>
        </p:nvSpPr>
        <p:spPr>
          <a:xfrm>
            <a:off x="990600" y="4495800"/>
            <a:ext cx="6858000" cy="338554"/>
          </a:xfrm>
          <a:prstGeom prst="rect">
            <a:avLst/>
          </a:prstGeom>
          <a:noFill/>
        </p:spPr>
        <p:txBody>
          <a:bodyPr wrap="square">
            <a:spAutoFit/>
          </a:bodyPr>
          <a:lstStyle/>
          <a:p>
            <a:r>
              <a:rPr lang="en-NZ" sz="1600" dirty="0">
                <a:solidFill>
                  <a:srgbClr val="0070C0"/>
                </a:solidFill>
                <a:hlinkClick r:id="rId3">
                  <a:extLst>
                    <a:ext uri="{A12FA001-AC4F-418D-AE19-62706E023703}">
                      <ahyp:hlinkClr xmlns:ahyp="http://schemas.microsoft.com/office/drawing/2018/hyperlinkcolor" val="tx"/>
                    </a:ext>
                  </a:extLst>
                </a:hlinkClick>
              </a:rPr>
              <a:t>https://openknowledge.fao.org/items/8ef0263b-a2b8-44fa-8120-3f001f8e4ef5</a:t>
            </a:r>
            <a:r>
              <a:rPr lang="en-NZ" sz="1600" dirty="0">
                <a:solidFill>
                  <a:srgbClr val="0070C0"/>
                </a:solidFill>
              </a:rPr>
              <a:t> </a:t>
            </a:r>
          </a:p>
        </p:txBody>
      </p:sp>
    </p:spTree>
    <p:extLst>
      <p:ext uri="{BB962C8B-B14F-4D97-AF65-F5344CB8AC3E}">
        <p14:creationId xmlns:p14="http://schemas.microsoft.com/office/powerpoint/2010/main" val="33931740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9C2F1E0B-3284-3849-950E-32EC44C1C236}"/>
              </a:ext>
            </a:extLst>
          </p:cNvPr>
          <p:cNvSpPr>
            <a:spLocks noGrp="1"/>
          </p:cNvSpPr>
          <p:nvPr>
            <p:ph type="subTitle" idx="1"/>
          </p:nvPr>
        </p:nvSpPr>
        <p:spPr>
          <a:xfrm>
            <a:off x="457200" y="2057400"/>
            <a:ext cx="10134600" cy="4176457"/>
          </a:xfrm>
        </p:spPr>
        <p:txBody>
          <a:bodyPr/>
          <a:lstStyle/>
          <a:p>
            <a:pPr defTabSz="444500"/>
            <a:r>
              <a:rPr lang="en-US" sz="2400" b="1" dirty="0"/>
              <a:t>2.	Low translatability</a:t>
            </a:r>
          </a:p>
          <a:p>
            <a:pPr marL="898525" indent="-355600" defTabSz="179388">
              <a:buFont typeface="Arial" panose="020B0604020202020204" pitchFamily="34" charset="0"/>
              <a:buChar char="•"/>
            </a:pPr>
            <a:r>
              <a:rPr lang="en-US" sz="2200" dirty="0"/>
              <a:t>Technical language used in ISPMs can be hard to translate into non-FAO languages</a:t>
            </a:r>
          </a:p>
          <a:p>
            <a:pPr marL="898525" indent="-276225">
              <a:buFont typeface="Arial" panose="020B0604020202020204" pitchFamily="34" charset="0"/>
              <a:buChar char="•"/>
            </a:pPr>
            <a:r>
              <a:rPr lang="en-US" sz="2200" dirty="0"/>
              <a:t>Languages are diverse in many regions, and some may not speak any of the FAO languages as official languages</a:t>
            </a:r>
          </a:p>
          <a:p>
            <a:pPr marL="898525" indent="-276225">
              <a:buFont typeface="Arial" panose="020B0604020202020204" pitchFamily="34" charset="0"/>
              <a:buChar char="•"/>
            </a:pPr>
            <a:r>
              <a:rPr lang="en-US" sz="2200" dirty="0"/>
              <a:t>If ISPMs can not be translated accurately, they may be misinterpreted </a:t>
            </a:r>
          </a:p>
          <a:p>
            <a:pPr marL="898525" indent="-276225">
              <a:buFont typeface="Arial" panose="020B0604020202020204" pitchFamily="34" charset="0"/>
              <a:buChar char="•"/>
            </a:pPr>
            <a:endParaRPr lang="en-IT" dirty="0"/>
          </a:p>
        </p:txBody>
      </p:sp>
      <p:sp>
        <p:nvSpPr>
          <p:cNvPr id="6" name="Title 1">
            <a:extLst>
              <a:ext uri="{FF2B5EF4-FFF2-40B4-BE49-F238E27FC236}">
                <a16:creationId xmlns:a16="http://schemas.microsoft.com/office/drawing/2014/main" id="{BAD47AF8-8017-A42D-8FBA-4E9915EA5E87}"/>
              </a:ext>
            </a:extLst>
          </p:cNvPr>
          <p:cNvSpPr txBox="1">
            <a:spLocks/>
          </p:cNvSpPr>
          <p:nvPr/>
        </p:nvSpPr>
        <p:spPr>
          <a:xfrm>
            <a:off x="152400" y="685800"/>
            <a:ext cx="8763000" cy="296840"/>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baseline="0">
                <a:solidFill>
                  <a:srgbClr val="00825F"/>
                </a:solidFill>
                <a:latin typeface="Montserrat" pitchFamily="2" charset="77"/>
                <a:ea typeface="+mj-ea"/>
                <a:cs typeface="+mj-cs"/>
              </a:defRPr>
            </a:lvl1pPr>
          </a:lstStyle>
          <a:p>
            <a:r>
              <a:rPr lang="en-US" sz="2400" dirty="0">
                <a:solidFill>
                  <a:schemeClr val="bg1"/>
                </a:solidFill>
              </a:rPr>
              <a:t>Assessment of the Issues </a:t>
            </a:r>
            <a:r>
              <a:rPr lang="en-US" sz="1800" dirty="0">
                <a:solidFill>
                  <a:schemeClr val="bg1"/>
                </a:solidFill>
              </a:rPr>
              <a:t>(from CPM 2025/47) </a:t>
            </a:r>
            <a:endParaRPr lang="en-IT" sz="1800" dirty="0">
              <a:solidFill>
                <a:schemeClr val="bg1"/>
              </a:solidFill>
            </a:endParaRPr>
          </a:p>
        </p:txBody>
      </p:sp>
    </p:spTree>
    <p:extLst>
      <p:ext uri="{BB962C8B-B14F-4D97-AF65-F5344CB8AC3E}">
        <p14:creationId xmlns:p14="http://schemas.microsoft.com/office/powerpoint/2010/main" val="11162563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9C2F1E0B-3284-3849-950E-32EC44C1C236}"/>
              </a:ext>
            </a:extLst>
          </p:cNvPr>
          <p:cNvSpPr>
            <a:spLocks noGrp="1"/>
          </p:cNvSpPr>
          <p:nvPr>
            <p:ph type="subTitle" idx="1"/>
          </p:nvPr>
        </p:nvSpPr>
        <p:spPr>
          <a:xfrm>
            <a:off x="0" y="1676400"/>
            <a:ext cx="12268200" cy="4176457"/>
          </a:xfrm>
        </p:spPr>
        <p:txBody>
          <a:bodyPr/>
          <a:lstStyle/>
          <a:p>
            <a:pPr defTabSz="444500"/>
            <a:r>
              <a:rPr lang="en-US" sz="2400" b="1" dirty="0"/>
              <a:t>3.	Core requirements are unclear</a:t>
            </a:r>
          </a:p>
          <a:p>
            <a:pPr marL="898525" indent="-355600" defTabSz="179388">
              <a:spcBef>
                <a:spcPts val="1800"/>
              </a:spcBef>
              <a:buFont typeface="Arial" panose="020B0604020202020204" pitchFamily="34" charset="0"/>
              <a:buChar char="•"/>
            </a:pPr>
            <a:r>
              <a:rPr lang="en-US" sz="2200" dirty="0"/>
              <a:t>Some ISPMs use the term ‘</a:t>
            </a:r>
            <a:r>
              <a:rPr lang="en-US" sz="2200" i="1" dirty="0"/>
              <a:t>should</a:t>
            </a:r>
            <a:r>
              <a:rPr lang="en-US" sz="2200" dirty="0"/>
              <a:t>’ excessively indicating many requirements</a:t>
            </a:r>
          </a:p>
          <a:p>
            <a:pPr marL="898525" indent="-355600" defTabSz="179388">
              <a:spcBef>
                <a:spcPts val="1800"/>
              </a:spcBef>
              <a:buFont typeface="Arial" panose="020B0604020202020204" pitchFamily="34" charset="0"/>
              <a:buChar char="•"/>
            </a:pPr>
            <a:r>
              <a:rPr lang="en-US" sz="2200" dirty="0"/>
              <a:t>Guidance information in ISPMs is overly complicated and detailed</a:t>
            </a:r>
          </a:p>
          <a:p>
            <a:pPr marL="898525" indent="-355600" defTabSz="179388">
              <a:spcBef>
                <a:spcPts val="1800"/>
              </a:spcBef>
              <a:buFont typeface="Arial" panose="020B0604020202020204" pitchFamily="34" charset="0"/>
              <a:buChar char="•"/>
            </a:pPr>
            <a:r>
              <a:rPr lang="en-US" sz="2200" dirty="0"/>
              <a:t>Guidance information can be incorrectly interpreted as requirements</a:t>
            </a:r>
          </a:p>
          <a:p>
            <a:pPr marL="898525" indent="-355600" defTabSz="179388">
              <a:spcBef>
                <a:spcPts val="1800"/>
              </a:spcBef>
              <a:buFont typeface="Arial" panose="020B0604020202020204" pitchFamily="34" charset="0"/>
              <a:buChar char="•"/>
            </a:pPr>
            <a:r>
              <a:rPr lang="en-US" sz="2200" dirty="0"/>
              <a:t>The naming of ISPMs can be misleading, e.g.</a:t>
            </a:r>
          </a:p>
          <a:p>
            <a:pPr marL="1076325" lvl="1" indent="0" defTabSz="179388">
              <a:spcBef>
                <a:spcPts val="1800"/>
              </a:spcBef>
              <a:buNone/>
              <a:tabLst>
                <a:tab pos="1076325" algn="l"/>
              </a:tabLst>
            </a:pPr>
            <a:r>
              <a:rPr lang="en-US" sz="2200" dirty="0">
                <a:latin typeface="+mn-lt"/>
              </a:rPr>
              <a:t>	</a:t>
            </a:r>
            <a:r>
              <a:rPr lang="en-US" sz="2200" dirty="0">
                <a:latin typeface="+mn-lt"/>
                <a:ea typeface="Calibri" panose="020F0502020204030204" pitchFamily="34" charset="0"/>
                <a:cs typeface="Calibri" panose="020F0502020204030204" pitchFamily="34" charset="0"/>
              </a:rPr>
              <a:t>ISPMs 42-45 are </a:t>
            </a:r>
            <a:r>
              <a:rPr lang="en-NZ" sz="2200" dirty="0">
                <a:latin typeface="+mn-lt"/>
                <a:ea typeface="Calibri" panose="020F0502020204030204" pitchFamily="34" charset="0"/>
                <a:cs typeface="Calibri" panose="020F0502020204030204" pitchFamily="34" charset="0"/>
              </a:rPr>
              <a:t>‘</a:t>
            </a:r>
            <a:r>
              <a:rPr lang="en-NZ" sz="2200" i="1" dirty="0">
                <a:latin typeface="+mn-lt"/>
                <a:ea typeface="Calibri" panose="020F0502020204030204" pitchFamily="34" charset="0"/>
                <a:cs typeface="Calibri" panose="020F0502020204030204" pitchFamily="34" charset="0"/>
              </a:rPr>
              <a:t>Requirements for</a:t>
            </a:r>
            <a:r>
              <a:rPr lang="en-NZ" sz="2200" dirty="0">
                <a:latin typeface="+mn-lt"/>
                <a:ea typeface="Calibri" panose="020F0502020204030204" pitchFamily="34" charset="0"/>
                <a:cs typeface="Calibri" panose="020F0502020204030204" pitchFamily="34" charset="0"/>
              </a:rPr>
              <a:t>…’ suggesting they are obligatory </a:t>
            </a:r>
          </a:p>
          <a:p>
            <a:pPr marL="1076325" lvl="1" indent="0" defTabSz="179388">
              <a:spcBef>
                <a:spcPts val="1800"/>
              </a:spcBef>
              <a:buNone/>
              <a:tabLst>
                <a:tab pos="1076325" algn="l"/>
              </a:tabLst>
            </a:pPr>
            <a:r>
              <a:rPr lang="en-NZ" sz="2200" dirty="0">
                <a:latin typeface="+mn-lt"/>
                <a:ea typeface="Calibri" panose="020F0502020204030204" pitchFamily="34" charset="0"/>
                <a:cs typeface="Calibri" panose="020F0502020204030204" pitchFamily="34" charset="0"/>
              </a:rPr>
              <a:t>ISPMs 9, 13, 19, 20, 23, 24, are ‘</a:t>
            </a:r>
            <a:r>
              <a:rPr lang="en-NZ" sz="2200" i="1" dirty="0">
                <a:latin typeface="+mn-lt"/>
                <a:ea typeface="Calibri" panose="020F0502020204030204" pitchFamily="34" charset="0"/>
                <a:cs typeface="Calibri" panose="020F0502020204030204" pitchFamily="34" charset="0"/>
              </a:rPr>
              <a:t>Guidelines for</a:t>
            </a:r>
            <a:r>
              <a:rPr lang="en-NZ" sz="2200" dirty="0">
                <a:latin typeface="+mn-lt"/>
                <a:ea typeface="Calibri" panose="020F0502020204030204" pitchFamily="34" charset="0"/>
                <a:cs typeface="Calibri" panose="020F0502020204030204" pitchFamily="34" charset="0"/>
              </a:rPr>
              <a:t> …’ implying they are optional</a:t>
            </a:r>
            <a:endParaRPr lang="en-US" sz="2200" dirty="0">
              <a:latin typeface="+mn-lt"/>
              <a:ea typeface="Calibri" panose="020F0502020204030204" pitchFamily="34" charset="0"/>
              <a:cs typeface="Calibri" panose="020F0502020204030204" pitchFamily="34" charset="0"/>
            </a:endParaRPr>
          </a:p>
          <a:p>
            <a:pPr marL="898525" indent="-276225">
              <a:buFont typeface="Arial" panose="020B0604020202020204" pitchFamily="34" charset="0"/>
              <a:buChar char="•"/>
            </a:pPr>
            <a:endParaRPr lang="en-IT" dirty="0"/>
          </a:p>
        </p:txBody>
      </p:sp>
      <p:sp>
        <p:nvSpPr>
          <p:cNvPr id="6" name="Title 1">
            <a:extLst>
              <a:ext uri="{FF2B5EF4-FFF2-40B4-BE49-F238E27FC236}">
                <a16:creationId xmlns:a16="http://schemas.microsoft.com/office/drawing/2014/main" id="{D8927852-F958-B1F1-342B-9290C9CF94F3}"/>
              </a:ext>
            </a:extLst>
          </p:cNvPr>
          <p:cNvSpPr txBox="1">
            <a:spLocks/>
          </p:cNvSpPr>
          <p:nvPr/>
        </p:nvSpPr>
        <p:spPr>
          <a:xfrm>
            <a:off x="-6744" y="708303"/>
            <a:ext cx="7931543" cy="296840"/>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baseline="0">
                <a:solidFill>
                  <a:srgbClr val="00825F"/>
                </a:solidFill>
                <a:latin typeface="Montserrat" pitchFamily="2" charset="77"/>
                <a:ea typeface="+mj-ea"/>
                <a:cs typeface="+mj-cs"/>
              </a:defRPr>
            </a:lvl1pPr>
          </a:lstStyle>
          <a:p>
            <a:r>
              <a:rPr lang="en-US" sz="2400" dirty="0">
                <a:solidFill>
                  <a:schemeClr val="bg1"/>
                </a:solidFill>
              </a:rPr>
              <a:t>Assessment of the Issues </a:t>
            </a:r>
            <a:r>
              <a:rPr lang="en-US" sz="1800" dirty="0">
                <a:solidFill>
                  <a:schemeClr val="bg1"/>
                </a:solidFill>
              </a:rPr>
              <a:t>(from CPM 2025/47) </a:t>
            </a:r>
            <a:endParaRPr lang="en-IT" sz="1800" dirty="0">
              <a:solidFill>
                <a:schemeClr val="bg1"/>
              </a:solidFill>
            </a:endParaRPr>
          </a:p>
        </p:txBody>
      </p:sp>
    </p:spTree>
    <p:extLst>
      <p:ext uri="{BB962C8B-B14F-4D97-AF65-F5344CB8AC3E}">
        <p14:creationId xmlns:p14="http://schemas.microsoft.com/office/powerpoint/2010/main" val="19993643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9C2F1E0B-3284-3849-950E-32EC44C1C236}"/>
              </a:ext>
            </a:extLst>
          </p:cNvPr>
          <p:cNvSpPr>
            <a:spLocks noGrp="1"/>
          </p:cNvSpPr>
          <p:nvPr>
            <p:ph type="subTitle" idx="1"/>
          </p:nvPr>
        </p:nvSpPr>
        <p:spPr>
          <a:xfrm>
            <a:off x="-48344" y="1728429"/>
            <a:ext cx="11706943" cy="4176457"/>
          </a:xfrm>
        </p:spPr>
        <p:txBody>
          <a:bodyPr/>
          <a:lstStyle/>
          <a:p>
            <a:pPr defTabSz="444500"/>
            <a:r>
              <a:rPr lang="en-US" sz="2200" dirty="0"/>
              <a:t>The CPM paper (CPM 2025/47) proposed some initial options for improving the ISPMs. These were:</a:t>
            </a:r>
          </a:p>
          <a:p>
            <a:pPr marL="1076325" indent="-533400" defTabSz="444500">
              <a:spcBef>
                <a:spcPts val="1800"/>
              </a:spcBef>
              <a:buFont typeface="+mj-lt"/>
              <a:buAutoNum type="arabicPeriod"/>
            </a:pPr>
            <a:r>
              <a:rPr lang="en-US" sz="2200" dirty="0"/>
              <a:t>Drafting ISPMs in plain language</a:t>
            </a:r>
          </a:p>
          <a:p>
            <a:pPr marL="1076325" indent="-533400" defTabSz="444500">
              <a:spcBef>
                <a:spcPts val="1800"/>
              </a:spcBef>
              <a:buFont typeface="+mj-lt"/>
              <a:buAutoNum type="arabicPeriod"/>
            </a:pPr>
            <a:r>
              <a:rPr lang="en-US" sz="2200" dirty="0"/>
              <a:t>Using visual and digital tools in ISPMs</a:t>
            </a:r>
          </a:p>
          <a:p>
            <a:pPr marL="1076325" indent="-533400" defTabSz="444500">
              <a:spcBef>
                <a:spcPts val="1800"/>
              </a:spcBef>
              <a:buFont typeface="+mj-lt"/>
              <a:buAutoNum type="arabicPeriod"/>
            </a:pPr>
            <a:r>
              <a:rPr lang="en-US" sz="2200" dirty="0"/>
              <a:t>Layering information in ISPMs i.e. beginning with a concise summary followed by more detailed guidance</a:t>
            </a:r>
          </a:p>
          <a:p>
            <a:pPr marL="1076325" indent="-533400" defTabSz="444500">
              <a:spcBef>
                <a:spcPts val="600"/>
              </a:spcBef>
            </a:pPr>
            <a:r>
              <a:rPr lang="en-US" sz="2200" dirty="0"/>
              <a:t>	 </a:t>
            </a:r>
            <a:r>
              <a:rPr lang="en-US" sz="2200" b="1" u="sng" dirty="0"/>
              <a:t>OR</a:t>
            </a:r>
          </a:p>
          <a:p>
            <a:pPr marL="1076325" indent="-533400" defTabSz="444500">
              <a:spcBef>
                <a:spcPts val="600"/>
              </a:spcBef>
            </a:pPr>
            <a:r>
              <a:rPr lang="en-US" sz="2200" b="1" dirty="0"/>
              <a:t>	</a:t>
            </a:r>
            <a:r>
              <a:rPr lang="en-US" sz="2200" dirty="0"/>
              <a:t>drafting ISPMs with core requirements only</a:t>
            </a:r>
          </a:p>
          <a:p>
            <a:pPr marL="1076325" indent="-533400" defTabSz="444500">
              <a:spcBef>
                <a:spcPts val="1800"/>
              </a:spcBef>
            </a:pPr>
            <a:r>
              <a:rPr lang="en-US" sz="2200" dirty="0"/>
              <a:t>4.	Learning from other standard setting organizations</a:t>
            </a:r>
            <a:endParaRPr lang="en-IT" sz="2200" dirty="0"/>
          </a:p>
        </p:txBody>
      </p:sp>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0" y="762000"/>
            <a:ext cx="7986304" cy="296840"/>
          </a:xfrm>
        </p:spPr>
        <p:txBody>
          <a:bodyPr/>
          <a:lstStyle/>
          <a:p>
            <a:r>
              <a:rPr lang="en-US" sz="2400" dirty="0">
                <a:solidFill>
                  <a:schemeClr val="bg1"/>
                </a:solidFill>
              </a:rPr>
              <a:t>Options for Resolving Issues </a:t>
            </a:r>
            <a:r>
              <a:rPr lang="en-US" sz="1800" dirty="0">
                <a:solidFill>
                  <a:schemeClr val="bg1"/>
                </a:solidFill>
              </a:rPr>
              <a:t>(from CPM 2025/47) </a:t>
            </a:r>
            <a:endParaRPr lang="en-IT" sz="1800" dirty="0">
              <a:solidFill>
                <a:schemeClr val="bg1"/>
              </a:solidFill>
            </a:endParaRPr>
          </a:p>
        </p:txBody>
      </p:sp>
    </p:spTree>
    <p:extLst>
      <p:ext uri="{BB962C8B-B14F-4D97-AF65-F5344CB8AC3E}">
        <p14:creationId xmlns:p14="http://schemas.microsoft.com/office/powerpoint/2010/main" val="19999480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9C2F1E0B-3284-3849-950E-32EC44C1C236}"/>
              </a:ext>
            </a:extLst>
          </p:cNvPr>
          <p:cNvSpPr>
            <a:spLocks noGrp="1"/>
          </p:cNvSpPr>
          <p:nvPr>
            <p:ph type="subTitle" idx="1"/>
          </p:nvPr>
        </p:nvSpPr>
        <p:spPr>
          <a:xfrm>
            <a:off x="76200" y="1600200"/>
            <a:ext cx="11658600" cy="4176457"/>
          </a:xfrm>
        </p:spPr>
        <p:txBody>
          <a:bodyPr/>
          <a:lstStyle/>
          <a:p>
            <a:pPr algn="l">
              <a:spcAft>
                <a:spcPts val="1200"/>
              </a:spcAft>
            </a:pPr>
            <a:r>
              <a:rPr lang="en-US" sz="2200" dirty="0"/>
              <a:t>Discuss the issues considering the following guiding questions:</a:t>
            </a:r>
            <a:endParaRPr lang="en-NZ" sz="2200" b="1" i="0" dirty="0">
              <a:solidFill>
                <a:srgbClr val="424242"/>
              </a:solidFill>
              <a:effectLst/>
            </a:endParaRPr>
          </a:p>
          <a:p>
            <a:pPr marL="457200" indent="-457200" algn="l">
              <a:spcBef>
                <a:spcPts val="1800"/>
              </a:spcBef>
              <a:buFont typeface="+mj-lt"/>
              <a:buAutoNum type="arabicPeriod"/>
            </a:pPr>
            <a:r>
              <a:rPr lang="en-NZ" sz="2100" b="1" i="0" dirty="0">
                <a:solidFill>
                  <a:srgbClr val="0070C0"/>
                </a:solidFill>
                <a:effectLst/>
              </a:rPr>
              <a:t>Regional relevance: </a:t>
            </a:r>
            <a:r>
              <a:rPr lang="en-NZ" sz="2100" b="0" i="0" dirty="0">
                <a:effectLst/>
              </a:rPr>
              <a:t>Do the issues outlined in the </a:t>
            </a:r>
            <a:r>
              <a:rPr lang="en-NZ" sz="2100" b="0" i="1" dirty="0">
                <a:effectLst/>
              </a:rPr>
              <a:t>CPM 2025/47</a:t>
            </a:r>
            <a:r>
              <a:rPr lang="en-NZ" sz="2100" b="0" i="0" dirty="0">
                <a:effectLst/>
              </a:rPr>
              <a:t> paper present challenges or concerns specific to your region?</a:t>
            </a:r>
          </a:p>
          <a:p>
            <a:pPr marL="457200" indent="-457200" algn="l">
              <a:spcBef>
                <a:spcPts val="1800"/>
              </a:spcBef>
              <a:buFont typeface="+mj-lt"/>
              <a:buAutoNum type="arabicPeriod"/>
            </a:pPr>
            <a:r>
              <a:rPr lang="en-NZ" sz="2100" b="1" i="0" dirty="0">
                <a:solidFill>
                  <a:srgbClr val="0070C0"/>
                </a:solidFill>
                <a:effectLst/>
              </a:rPr>
              <a:t>Gaps in the paper: </a:t>
            </a:r>
            <a:r>
              <a:rPr lang="en-NZ" sz="2100" b="0" i="0" dirty="0">
                <a:effectLst/>
              </a:rPr>
              <a:t>Are there any additional issues or concerns not addressed in </a:t>
            </a:r>
            <a:r>
              <a:rPr lang="en-NZ" sz="2100" b="0" i="1" dirty="0">
                <a:effectLst/>
              </a:rPr>
              <a:t>CPM 2025/47</a:t>
            </a:r>
            <a:r>
              <a:rPr lang="en-NZ" sz="2100" b="0" i="0" dirty="0">
                <a:effectLst/>
              </a:rPr>
              <a:t> that should be considered?</a:t>
            </a:r>
          </a:p>
          <a:p>
            <a:pPr marL="457200" indent="-457200" algn="l">
              <a:spcBef>
                <a:spcPts val="1800"/>
              </a:spcBef>
              <a:buFont typeface="+mj-lt"/>
              <a:buAutoNum type="arabicPeriod"/>
            </a:pPr>
            <a:r>
              <a:rPr lang="en-NZ" sz="2100" b="1" i="0" dirty="0">
                <a:solidFill>
                  <a:srgbClr val="0070C0"/>
                </a:solidFill>
                <a:effectLst/>
              </a:rPr>
              <a:t>Improving ISPMs: </a:t>
            </a:r>
            <a:r>
              <a:rPr lang="en-NZ" sz="2100" b="0" i="0" dirty="0">
                <a:effectLst/>
              </a:rPr>
              <a:t>What potential options or approaches should be explored to enhance the effectiveness and clarity of ISPMs?</a:t>
            </a:r>
          </a:p>
          <a:p>
            <a:pPr marL="457200" indent="-457200" algn="l">
              <a:spcBef>
                <a:spcPts val="1800"/>
              </a:spcBef>
              <a:buFont typeface="+mj-lt"/>
              <a:buAutoNum type="arabicPeriod"/>
            </a:pPr>
            <a:r>
              <a:rPr lang="en-NZ" sz="2100" b="1" i="0" dirty="0">
                <a:solidFill>
                  <a:srgbClr val="0070C0"/>
                </a:solidFill>
                <a:effectLst/>
              </a:rPr>
              <a:t>Implementation challenges: </a:t>
            </a:r>
            <a:r>
              <a:rPr lang="en-NZ" sz="2100" b="0" i="0" dirty="0">
                <a:effectLst/>
              </a:rPr>
              <a:t>What are the main barriers to implementing these options, and what practical solutions could help overcome them?</a:t>
            </a:r>
          </a:p>
          <a:p>
            <a:pPr marL="457200" indent="-457200" algn="l">
              <a:spcBef>
                <a:spcPts val="1800"/>
              </a:spcBef>
              <a:buFont typeface="+mj-lt"/>
              <a:buAutoNum type="arabicPeriod"/>
            </a:pPr>
            <a:r>
              <a:rPr lang="en-NZ" sz="2100" b="1" i="0" dirty="0">
                <a:solidFill>
                  <a:srgbClr val="0070C0"/>
                </a:solidFill>
                <a:effectLst/>
              </a:rPr>
              <a:t>Key messages for the SPG: </a:t>
            </a:r>
            <a:r>
              <a:rPr lang="en-NZ" sz="2100" b="0" i="0" dirty="0">
                <a:effectLst/>
              </a:rPr>
              <a:t>Are there any key points or regional perspectives that should be communicated to the SPG?</a:t>
            </a:r>
          </a:p>
          <a:p>
            <a:pPr marL="901700" indent="-457200">
              <a:buFont typeface="+mj-lt"/>
              <a:buAutoNum type="arabicPeriod"/>
            </a:pPr>
            <a:endParaRPr lang="en-IT" dirty="0"/>
          </a:p>
        </p:txBody>
      </p:sp>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4720" y="533400"/>
            <a:ext cx="7986304" cy="296840"/>
          </a:xfrm>
        </p:spPr>
        <p:txBody>
          <a:bodyPr/>
          <a:lstStyle/>
          <a:p>
            <a:pPr algn="l"/>
            <a:r>
              <a:rPr lang="en-NZ" sz="2400" i="0" dirty="0">
                <a:solidFill>
                  <a:schemeClr val="bg1"/>
                </a:solidFill>
                <a:effectLst/>
                <a:latin typeface="Montserrat" panose="00000500000000000000" pitchFamily="2" charset="0"/>
              </a:rPr>
              <a:t>Next Steps</a:t>
            </a:r>
          </a:p>
        </p:txBody>
      </p:sp>
    </p:spTree>
    <p:extLst>
      <p:ext uri="{BB962C8B-B14F-4D97-AF65-F5344CB8AC3E}">
        <p14:creationId xmlns:p14="http://schemas.microsoft.com/office/powerpoint/2010/main" val="18352274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9C2F1E0B-3284-3849-950E-32EC44C1C236}"/>
              </a:ext>
            </a:extLst>
          </p:cNvPr>
          <p:cNvSpPr>
            <a:spLocks noGrp="1"/>
          </p:cNvSpPr>
          <p:nvPr>
            <p:ph type="subTitle" idx="1"/>
          </p:nvPr>
        </p:nvSpPr>
        <p:spPr>
          <a:xfrm>
            <a:off x="-428204" y="1828800"/>
            <a:ext cx="12163004" cy="4176457"/>
          </a:xfrm>
        </p:spPr>
        <p:txBody>
          <a:bodyPr/>
          <a:lstStyle/>
          <a:p>
            <a:pPr marL="901700" indent="-457200">
              <a:spcBef>
                <a:spcPts val="1800"/>
              </a:spcBef>
              <a:buFont typeface="+mj-lt"/>
              <a:buAutoNum type="arabicPeriod"/>
            </a:pPr>
            <a:r>
              <a:rPr lang="en-US" sz="2200" dirty="0">
                <a:solidFill>
                  <a:srgbClr val="0070C0"/>
                </a:solidFill>
              </a:rPr>
              <a:t>Provide regional comments to the IPPC Secretariat during the Regional Workshop</a:t>
            </a:r>
          </a:p>
          <a:p>
            <a:pPr marL="901700" indent="-457200">
              <a:spcBef>
                <a:spcPts val="1800"/>
              </a:spcBef>
              <a:buFont typeface="+mj-lt"/>
              <a:buAutoNum type="arabicPeriod"/>
            </a:pPr>
            <a:r>
              <a:rPr lang="en-US" sz="2200" dirty="0">
                <a:solidFill>
                  <a:srgbClr val="0070C0"/>
                </a:solidFill>
              </a:rPr>
              <a:t>Ensure your IPPC SC, IC and Bureau members understand your region’s thinking on this topic</a:t>
            </a:r>
          </a:p>
          <a:p>
            <a:pPr marL="901700" indent="-457200">
              <a:spcBef>
                <a:spcPts val="1800"/>
              </a:spcBef>
              <a:buFont typeface="+mj-lt"/>
              <a:buAutoNum type="arabicPeriod"/>
            </a:pPr>
            <a:r>
              <a:rPr lang="en-US" sz="2200" dirty="0">
                <a:solidFill>
                  <a:srgbClr val="0070C0"/>
                </a:solidFill>
              </a:rPr>
              <a:t>Consider if your region or your country would like to develop a discussion paper for the SPG on this topic</a:t>
            </a:r>
          </a:p>
          <a:p>
            <a:pPr marL="901700" indent="-457200">
              <a:spcBef>
                <a:spcPts val="1800"/>
              </a:spcBef>
              <a:buFont typeface="+mj-lt"/>
              <a:buAutoNum type="arabicPeriod"/>
            </a:pPr>
            <a:r>
              <a:rPr lang="en-US" sz="2200" dirty="0"/>
              <a:t>The IPPC SC and IC are developing papers on the future of the ISPMs for the 2025 SPG meeting</a:t>
            </a:r>
          </a:p>
          <a:p>
            <a:pPr marL="901700" indent="-457200">
              <a:spcBef>
                <a:spcPts val="1800"/>
              </a:spcBef>
              <a:buFont typeface="+mj-lt"/>
              <a:buAutoNum type="arabicPeriod"/>
            </a:pPr>
            <a:r>
              <a:rPr lang="en-US" sz="2200" dirty="0"/>
              <a:t>The SPG will discuss and recommend to CPM-20 a way forward</a:t>
            </a:r>
          </a:p>
          <a:p>
            <a:pPr marL="901700" indent="-457200">
              <a:buFont typeface="+mj-lt"/>
              <a:buAutoNum type="arabicPeriod"/>
            </a:pPr>
            <a:endParaRPr lang="en-IT" dirty="0"/>
          </a:p>
        </p:txBody>
      </p:sp>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0" y="762000"/>
            <a:ext cx="7986304" cy="296840"/>
          </a:xfrm>
        </p:spPr>
        <p:txBody>
          <a:bodyPr/>
          <a:lstStyle/>
          <a:p>
            <a:r>
              <a:rPr lang="en-US" sz="2400" dirty="0">
                <a:solidFill>
                  <a:schemeClr val="bg1"/>
                </a:solidFill>
              </a:rPr>
              <a:t>Next Steps</a:t>
            </a:r>
            <a:endParaRPr lang="en-IT" sz="2400" dirty="0">
              <a:solidFill>
                <a:schemeClr val="bg1"/>
              </a:solidFill>
            </a:endParaRPr>
          </a:p>
        </p:txBody>
      </p:sp>
    </p:spTree>
    <p:extLst>
      <p:ext uri="{BB962C8B-B14F-4D97-AF65-F5344CB8AC3E}">
        <p14:creationId xmlns:p14="http://schemas.microsoft.com/office/powerpoint/2010/main" val="15435368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idx="4294967295"/>
          </p:nvPr>
        </p:nvSpPr>
        <p:spPr>
          <a:xfrm>
            <a:off x="0" y="5029200"/>
            <a:ext cx="6019800" cy="2448272"/>
          </a:xfrm>
          <a:prstGeom prst="rect">
            <a:avLst/>
          </a:prstGeom>
        </p:spPr>
        <p:txBody>
          <a:bodyPr/>
          <a:lstStyle/>
          <a:p>
            <a:pPr algn="ctr">
              <a:defRPr/>
            </a:pPr>
            <a:r>
              <a:rPr lang="it-IT" sz="6000" dirty="0" err="1">
                <a:solidFill>
                  <a:srgbClr val="00825F"/>
                </a:solidFill>
                <a:latin typeface="Montserrat" pitchFamily="2" charset="77"/>
              </a:rPr>
              <a:t>Thank</a:t>
            </a:r>
            <a:r>
              <a:rPr lang="it-IT" sz="6000" dirty="0">
                <a:solidFill>
                  <a:srgbClr val="00825F"/>
                </a:solidFill>
                <a:latin typeface="Montserrat" pitchFamily="2" charset="77"/>
              </a:rPr>
              <a:t> </a:t>
            </a:r>
            <a:r>
              <a:rPr lang="it-IT" sz="6000" dirty="0" err="1">
                <a:solidFill>
                  <a:srgbClr val="00825F"/>
                </a:solidFill>
                <a:latin typeface="Montserrat" pitchFamily="2" charset="77"/>
              </a:rPr>
              <a:t>you</a:t>
            </a:r>
            <a:endParaRPr lang="it-IT" sz="6000" dirty="0">
              <a:solidFill>
                <a:srgbClr val="00825F"/>
              </a:solidFill>
              <a:latin typeface="Montserrat" pitchFamily="2" charset="77"/>
            </a:endParaRPr>
          </a:p>
        </p:txBody>
      </p:sp>
      <p:sp>
        <p:nvSpPr>
          <p:cNvPr id="3" name="Rectangle 2">
            <a:extLst>
              <a:ext uri="{FF2B5EF4-FFF2-40B4-BE49-F238E27FC236}">
                <a16:creationId xmlns:a16="http://schemas.microsoft.com/office/drawing/2014/main" id="{A5343FCF-8DD9-BC48-8DE5-A30633EF8F93}"/>
              </a:ext>
            </a:extLst>
          </p:cNvPr>
          <p:cNvSpPr/>
          <p:nvPr/>
        </p:nvSpPr>
        <p:spPr>
          <a:xfrm>
            <a:off x="7391400" y="4724400"/>
            <a:ext cx="4038600" cy="1446550"/>
          </a:xfrm>
          <a:prstGeom prst="rect">
            <a:avLst/>
          </a:prstGeom>
        </p:spPr>
        <p:txBody>
          <a:bodyPr wrap="square">
            <a:spAutoFit/>
          </a:bodyPr>
          <a:lstStyle/>
          <a:p>
            <a:pPr algn="r"/>
            <a:r>
              <a:rPr lang="fr-FR" altLang="en-US" sz="1600" b="1" dirty="0">
                <a:solidFill>
                  <a:srgbClr val="00825F"/>
                </a:solidFill>
                <a:latin typeface="Montserrat" pitchFamily="2" charset="77"/>
                <a:ea typeface="Arial Unicode MS" panose="020B0604020202020204" pitchFamily="34" charset="-128"/>
                <a:cs typeface="Arial" panose="020B0604020202020204" pitchFamily="34" charset="0"/>
              </a:rPr>
              <a:t>IPPC </a:t>
            </a:r>
            <a:r>
              <a:rPr lang="fr-FR" altLang="en-US" sz="1600" b="1" dirty="0" err="1">
                <a:solidFill>
                  <a:srgbClr val="00825F"/>
                </a:solidFill>
                <a:latin typeface="Montserrat" pitchFamily="2" charset="77"/>
                <a:ea typeface="Arial Unicode MS" panose="020B0604020202020204" pitchFamily="34" charset="-128"/>
                <a:cs typeface="Arial" panose="020B0604020202020204" pitchFamily="34" charset="0"/>
              </a:rPr>
              <a:t>Secretariat</a:t>
            </a:r>
            <a:br>
              <a:rPr lang="fr-FR" altLang="en-US" sz="1600" b="1" dirty="0">
                <a:solidFill>
                  <a:srgbClr val="00825F"/>
                </a:solidFill>
                <a:latin typeface="Montserrat" pitchFamily="2" charset="77"/>
                <a:ea typeface="Arial Unicode MS" panose="020B0604020202020204" pitchFamily="34" charset="-128"/>
                <a:cs typeface="Arial" panose="020B0604020202020204" pitchFamily="34" charset="0"/>
              </a:rPr>
            </a:br>
            <a: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rPr>
              <a:t>Food and Agriculture </a:t>
            </a:r>
            <a:r>
              <a:rPr lang="fr-FR" altLang="en-US" sz="1600" dirty="0" err="1">
                <a:solidFill>
                  <a:srgbClr val="00825F"/>
                </a:solidFill>
                <a:latin typeface="Montserrat" pitchFamily="2" charset="77"/>
                <a:ea typeface="Arial Unicode MS" panose="020B0604020202020204" pitchFamily="34" charset="-128"/>
                <a:cs typeface="Arial" panose="020B0604020202020204" pitchFamily="34" charset="0"/>
              </a:rPr>
              <a:t>Organization</a:t>
            </a:r>
            <a: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rPr>
              <a:t> </a:t>
            </a:r>
            <a:b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rPr>
            </a:br>
            <a: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rPr>
              <a:t>of the United Nations (FAO)</a:t>
            </a:r>
            <a:b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rPr>
            </a:br>
            <a: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hlinkClick r:id="rId2">
                  <a:extLst>
                    <a:ext uri="{A12FA001-AC4F-418D-AE19-62706E023703}">
                      <ahyp:hlinkClr xmlns:ahyp="http://schemas.microsoft.com/office/drawing/2018/hyperlinkcolor" val="tx"/>
                    </a:ext>
                  </a:extLst>
                </a:hlinkClick>
              </a:rPr>
              <a:t>ippc@fao.org</a:t>
            </a:r>
            <a: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rPr>
              <a:t> | </a:t>
            </a:r>
            <a: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hlinkClick r:id="rId3">
                  <a:extLst>
                    <a:ext uri="{A12FA001-AC4F-418D-AE19-62706E023703}">
                      <ahyp:hlinkClr xmlns:ahyp="http://schemas.microsoft.com/office/drawing/2018/hyperlinkcolor" val="tx"/>
                    </a:ext>
                  </a:extLst>
                </a:hlinkClick>
              </a:rPr>
              <a:t>www.ippc.int</a:t>
            </a:r>
            <a:br>
              <a:rPr lang="en-US" sz="5400" dirty="0">
                <a:solidFill>
                  <a:schemeClr val="bg1"/>
                </a:solidFill>
                <a:latin typeface="Montserrat" pitchFamily="2" charset="77"/>
              </a:rPr>
            </a:br>
            <a:endParaRPr lang="en-IT" dirty="0">
              <a:solidFill>
                <a:schemeClr val="bg1"/>
              </a:solidFill>
              <a:latin typeface="Montserrat" pitchFamily="2" charset="77"/>
            </a:endParaRPr>
          </a:p>
        </p:txBody>
      </p:sp>
    </p:spTree>
    <p:extLst>
      <p:ext uri="{BB962C8B-B14F-4D97-AF65-F5344CB8AC3E}">
        <p14:creationId xmlns:p14="http://schemas.microsoft.com/office/powerpoint/2010/main" val="1848089175"/>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Personalizza struttur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Internal screen">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99519679B1A8B4091DBA33CE26F55F5" ma:contentTypeVersion="20" ma:contentTypeDescription="Create a new document." ma:contentTypeScope="" ma:versionID="58c79fb002f89a5111e50c4b7040bcb6">
  <xsd:schema xmlns:xsd="http://www.w3.org/2001/XMLSchema" xmlns:xs="http://www.w3.org/2001/XMLSchema" xmlns:p="http://schemas.microsoft.com/office/2006/metadata/properties" xmlns:ns2="a05d7f75-f42e-4288-8809-604fd4d9691f" xmlns:ns3="ea6feb38-a85a-45e8-92e9-814486bbe375" targetNamespace="http://schemas.microsoft.com/office/2006/metadata/properties" ma:root="true" ma:fieldsID="c7dd2e9d878049d154ba4207012eb770" ns2:_="" ns3:_="">
    <xsd:import namespace="a05d7f75-f42e-4288-8809-604fd4d9691f"/>
    <xsd:import namespace="ea6feb38-a85a-45e8-92e9-814486bbe37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3:_Flow_SignoffStatus" minOccurs="0"/>
                <xsd:element ref="ns3:lcf76f155ced4ddcb4097134ff3c332f" minOccurs="0"/>
                <xsd:element ref="ns2: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5d7f75-f42e-4288-8809-604fd4d9691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40dbf57-1e7b-4a73-94c8-cbcaaea3fe5a}" ma:internalName="TaxCatchAll" ma:showField="CatchAllData" ma:web="a05d7f75-f42e-4288-8809-604fd4d96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a6feb38-a85a-45e8-92e9-814486bbe37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40eee1e-ad38-437e-be40-fc9f033adc9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05d7f75-f42e-4288-8809-604fd4d9691f" xsi:nil="true"/>
    <lcf76f155ced4ddcb4097134ff3c332f xmlns="ea6feb38-a85a-45e8-92e9-814486bbe375">
      <Terms xmlns="http://schemas.microsoft.com/office/infopath/2007/PartnerControls"/>
    </lcf76f155ced4ddcb4097134ff3c332f>
    <_Flow_SignoffStatus xmlns="ea6feb38-a85a-45e8-92e9-814486bbe375" xsi:nil="true"/>
    <SharedWithUsers xmlns="a05d7f75-f42e-4288-8809-604fd4d9691f">
      <UserInfo>
        <DisplayName>Nersisyan, Avetik (NSP)</DisplayName>
        <AccountId>14349</AccountId>
        <AccountType/>
      </UserInfo>
      <UserInfo>
        <DisplayName>RullGabayet, JuanAntonio (FAOAR)</DisplayName>
        <AccountId>14376</AccountId>
        <AccountType/>
      </UserInfo>
      <UserInfo>
        <DisplayName>Krah, Emmanuel (NSPD)</DisplayName>
        <AccountId>16346</AccountId>
        <AccountType/>
      </UserInfo>
      <UserInfo>
        <DisplayName>Shamilov, Artur (NSP)</DisplayName>
        <AccountId>14351</AccountId>
        <AccountType/>
      </UserInfo>
      <UserInfo>
        <DisplayName>Moreira, Adriana (NSP)</DisplayName>
        <AccountId>14323</AccountId>
        <AccountType/>
      </UserInfo>
      <UserInfo>
        <DisplayName>Frio, Mutya (NSPDD)</DisplayName>
        <AccountId>14366</AccountId>
        <AccountType/>
      </UserInfo>
      <UserInfo>
        <DisplayName>Deng, Arop (NSPD)</DisplayName>
        <AccountId>14322</AccountId>
        <AccountType/>
      </UserInfo>
      <UserInfo>
        <DisplayName>Gaviano, Giulia (NSP)</DisplayName>
        <AccountId>16878</AccountId>
        <AccountType/>
      </UserInfo>
      <UserInfo>
        <DisplayName>Armeni, Carlotta (NSPD)</DisplayName>
        <AccountId>14300</AccountId>
        <AccountType/>
      </UserInfo>
      <UserInfo>
        <DisplayName>Koumba, Descartes (NSP)</DisplayName>
        <AccountId>14370</AccountId>
        <AccountType/>
      </UserInfo>
      <UserInfo>
        <DisplayName>Gilmore, John (NSPD)</DisplayName>
        <AccountId>14332</AccountId>
        <AccountType/>
      </UserInfo>
      <UserInfo>
        <DisplayName>Brunel, Sarah (NSP)</DisplayName>
        <AccountId>14352</AccountId>
        <AccountType/>
      </UserInfo>
      <UserInfo>
        <DisplayName>Tiscioni, Patrizio (NSPD)</DisplayName>
        <AccountId>17210</AccountId>
        <AccountType/>
      </UserInfo>
      <UserInfo>
        <DisplayName>White, Fitzroy (NSPD)</DisplayName>
        <AccountId>14410</AccountId>
        <AccountType/>
      </UserInfo>
      <UserInfo>
        <DisplayName>Stirling, Colleen (NSPD)</DisplayName>
        <AccountId>17049</AccountId>
        <AccountType/>
      </UserInfo>
      <UserInfo>
        <DisplayName>Belli, Valeria (NSPD)</DisplayName>
        <AccountId>17687</AccountId>
        <AccountType/>
      </UserInfo>
    </SharedWithUsers>
  </documentManagement>
</p:properties>
</file>

<file path=customXml/itemProps1.xml><?xml version="1.0" encoding="utf-8"?>
<ds:datastoreItem xmlns:ds="http://schemas.openxmlformats.org/officeDocument/2006/customXml" ds:itemID="{EAAD50A0-A1D1-4305-8668-A883A3F2187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05d7f75-f42e-4288-8809-604fd4d9691f"/>
    <ds:schemaRef ds:uri="ea6feb38-a85a-45e8-92e9-814486bbe37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3.xml><?xml version="1.0" encoding="utf-8"?>
<ds:datastoreItem xmlns:ds="http://schemas.openxmlformats.org/officeDocument/2006/customXml" ds:itemID="{8B6D1CDB-15D1-4C85-BFBF-7D1270C6F64A}">
  <ds:schemaRefs>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 ds:uri="http://purl.org/dc/dcmitype/"/>
    <ds:schemaRef ds:uri="http://schemas.microsoft.com/office/2006/documentManagement/types"/>
    <ds:schemaRef ds:uri="http://purl.org/dc/elements/1.1/"/>
    <ds:schemaRef ds:uri="bb424dbb-dafe-47de-bab8-83d1c3e004cf"/>
    <ds:schemaRef ds:uri="e56ba6ee-8a68-42b5-8da3-132e141f9c3e"/>
    <ds:schemaRef ds:uri="http://purl.org/dc/terms/"/>
    <ds:schemaRef ds:uri="a05d7f75-f42e-4288-8809-604fd4d9691f"/>
    <ds:schemaRef ds:uri="ea6feb38-a85a-45e8-92e9-814486bbe375"/>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1440</TotalTime>
  <Words>613</Words>
  <Application>Microsoft Office PowerPoint</Application>
  <PresentationFormat>Widescreen</PresentationFormat>
  <Paragraphs>51</Paragraphs>
  <Slides>9</Slides>
  <Notes>0</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9</vt:i4>
      </vt:variant>
    </vt:vector>
  </HeadingPairs>
  <TitlesOfParts>
    <vt:vector size="18" baseType="lpstr">
      <vt:lpstr>.AppleSystemUIFont</vt:lpstr>
      <vt:lpstr>Arial</vt:lpstr>
      <vt:lpstr>Calibri</vt:lpstr>
      <vt:lpstr>Georgia</vt:lpstr>
      <vt:lpstr>Montserrat</vt:lpstr>
      <vt:lpstr>Wingdings</vt:lpstr>
      <vt:lpstr>COVER</vt:lpstr>
      <vt:lpstr>Personalizza struttura</vt:lpstr>
      <vt:lpstr>Internal screen</vt:lpstr>
      <vt:lpstr>Rethinking ISPMs</vt:lpstr>
      <vt:lpstr>Background</vt:lpstr>
      <vt:lpstr>Assessment of the Issues (from CPM 2025/47) </vt:lpstr>
      <vt:lpstr>PowerPoint Presentation</vt:lpstr>
      <vt:lpstr>PowerPoint Presentation</vt:lpstr>
      <vt:lpstr>Options for Resolving Issues (from CPM 2025/47) </vt:lpstr>
      <vt:lpstr>Next Steps</vt:lpstr>
      <vt:lpstr>Next Steps</vt:lpstr>
      <vt:lpstr>Thank you</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Joanne Wilson</cp:lastModifiedBy>
  <cp:revision>33</cp:revision>
  <cp:lastPrinted>2018-12-10T09:55:32Z</cp:lastPrinted>
  <dcterms:created xsi:type="dcterms:W3CDTF">2019-07-18T08:44:31Z</dcterms:created>
  <dcterms:modified xsi:type="dcterms:W3CDTF">2025-07-14T03:15:15Z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0x010100299519679B1A8B4091DBA33CE26F55F5</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y fmtid="{D5CDD505-2E9C-101B-9397-08002B2CF9AE}" pid="6" name="MediaServiceImageTags">
    <vt:lpwstr/>
  </property>
</Properties>
</file>