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6" r:id="rId5"/>
    <p:sldMasterId id="2147483944" r:id="rId6"/>
  </p:sldMasterIdLst>
  <p:notesMasterIdLst>
    <p:notesMasterId r:id="rId19"/>
  </p:notesMasterIdLst>
  <p:handoutMasterIdLst>
    <p:handoutMasterId r:id="rId20"/>
  </p:handoutMasterIdLst>
  <p:sldIdLst>
    <p:sldId id="263" r:id="rId7"/>
    <p:sldId id="275" r:id="rId8"/>
    <p:sldId id="257" r:id="rId9"/>
    <p:sldId id="271" r:id="rId10"/>
    <p:sldId id="268" r:id="rId11"/>
    <p:sldId id="269" r:id="rId12"/>
    <p:sldId id="273" r:id="rId13"/>
    <p:sldId id="270" r:id="rId14"/>
    <p:sldId id="274" r:id="rId15"/>
    <p:sldId id="272" r:id="rId16"/>
    <p:sldId id="276" r:id="rId17"/>
    <p:sldId id="267" r:id="rId18"/>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AB967C"/>
    <a:srgbClr val="5792C9"/>
    <a:srgbClr val="A81E3B"/>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E1ABC4-D450-1219-0992-E28CFB4FD618}" v="6" dt="2025-07-25T13:18:19.6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019" autoAdjust="0"/>
    <p:restoredTop sz="73107" autoAdjust="0"/>
  </p:normalViewPr>
  <p:slideViewPr>
    <p:cSldViewPr>
      <p:cViewPr varScale="1">
        <p:scale>
          <a:sx n="70" d="100"/>
          <a:sy n="70" d="100"/>
        </p:scale>
        <p:origin x="778" y="43"/>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oumba, Descartes (NSP)" userId="c8524d96-0bf0-430f-a2c3-6e03110ffe26" providerId="ADAL" clId="{F357FFE2-5CD4-4054-A06C-BB3ED6C0E0C3}"/>
    <pc:docChg chg="undo redo custSel addSld modSld sldOrd">
      <pc:chgData name="Koumba, Descartes (NSP)" userId="c8524d96-0bf0-430f-a2c3-6e03110ffe26" providerId="ADAL" clId="{F357FFE2-5CD4-4054-A06C-BB3ED6C0E0C3}" dt="2025-07-17T15:15:22.388" v="1054"/>
      <pc:docMkLst>
        <pc:docMk/>
      </pc:docMkLst>
      <pc:sldChg chg="modNotesTx">
        <pc:chgData name="Koumba, Descartes (NSP)" userId="c8524d96-0bf0-430f-a2c3-6e03110ffe26" providerId="ADAL" clId="{F357FFE2-5CD4-4054-A06C-BB3ED6C0E0C3}" dt="2025-07-17T14:41:10.532" v="414" actId="20577"/>
        <pc:sldMkLst>
          <pc:docMk/>
          <pc:sldMk cId="120517215" sldId="257"/>
        </pc:sldMkLst>
      </pc:sldChg>
      <pc:sldChg chg="modSp mod modNotesTx">
        <pc:chgData name="Koumba, Descartes (NSP)" userId="c8524d96-0bf0-430f-a2c3-6e03110ffe26" providerId="ADAL" clId="{F357FFE2-5CD4-4054-A06C-BB3ED6C0E0C3}" dt="2025-07-17T14:41:25.889" v="416" actId="404"/>
        <pc:sldMkLst>
          <pc:docMk/>
          <pc:sldMk cId="2518539011" sldId="263"/>
        </pc:sldMkLst>
        <pc:spChg chg="mod">
          <ac:chgData name="Koumba, Descartes (NSP)" userId="c8524d96-0bf0-430f-a2c3-6e03110ffe26" providerId="ADAL" clId="{F357FFE2-5CD4-4054-A06C-BB3ED6C0E0C3}" dt="2025-07-17T14:11:28.775" v="15" actId="20577"/>
          <ac:spMkLst>
            <pc:docMk/>
            <pc:sldMk cId="2518539011" sldId="263"/>
            <ac:spMk id="7" creationId="{00000000-0000-0000-0000-000000000000}"/>
          </ac:spMkLst>
        </pc:spChg>
      </pc:sldChg>
      <pc:sldChg chg="modNotesTx">
        <pc:chgData name="Koumba, Descartes (NSP)" userId="c8524d96-0bf0-430f-a2c3-6e03110ffe26" providerId="ADAL" clId="{F357FFE2-5CD4-4054-A06C-BB3ED6C0E0C3}" dt="2025-07-17T14:40:49.392" v="411" actId="404"/>
        <pc:sldMkLst>
          <pc:docMk/>
          <pc:sldMk cId="1176167303" sldId="268"/>
        </pc:sldMkLst>
      </pc:sldChg>
      <pc:sldChg chg="modNotesTx">
        <pc:chgData name="Koumba, Descartes (NSP)" userId="c8524d96-0bf0-430f-a2c3-6e03110ffe26" providerId="ADAL" clId="{F357FFE2-5CD4-4054-A06C-BB3ED6C0E0C3}" dt="2025-07-17T14:42:50.978" v="443" actId="255"/>
        <pc:sldMkLst>
          <pc:docMk/>
          <pc:sldMk cId="3847007964" sldId="269"/>
        </pc:sldMkLst>
      </pc:sldChg>
      <pc:sldChg chg="ord modNotesTx">
        <pc:chgData name="Koumba, Descartes (NSP)" userId="c8524d96-0bf0-430f-a2c3-6e03110ffe26" providerId="ADAL" clId="{F357FFE2-5CD4-4054-A06C-BB3ED6C0E0C3}" dt="2025-07-17T14:57:56.447" v="814" actId="404"/>
        <pc:sldMkLst>
          <pc:docMk/>
          <pc:sldMk cId="209446100" sldId="270"/>
        </pc:sldMkLst>
      </pc:sldChg>
      <pc:sldChg chg="modNotesTx">
        <pc:chgData name="Koumba, Descartes (NSP)" userId="c8524d96-0bf0-430f-a2c3-6e03110ffe26" providerId="ADAL" clId="{F357FFE2-5CD4-4054-A06C-BB3ED6C0E0C3}" dt="2025-07-17T14:41:00.347" v="412" actId="404"/>
        <pc:sldMkLst>
          <pc:docMk/>
          <pc:sldMk cId="3178843921" sldId="271"/>
        </pc:sldMkLst>
      </pc:sldChg>
      <pc:sldChg chg="modNotesTx">
        <pc:chgData name="Koumba, Descartes (NSP)" userId="c8524d96-0bf0-430f-a2c3-6e03110ffe26" providerId="ADAL" clId="{F357FFE2-5CD4-4054-A06C-BB3ED6C0E0C3}" dt="2025-07-17T15:05:49.943" v="904" actId="313"/>
        <pc:sldMkLst>
          <pc:docMk/>
          <pc:sldMk cId="3021888791" sldId="272"/>
        </pc:sldMkLst>
      </pc:sldChg>
      <pc:sldChg chg="modSp modNotesTx">
        <pc:chgData name="Koumba, Descartes (NSP)" userId="c8524d96-0bf0-430f-a2c3-6e03110ffe26" providerId="ADAL" clId="{F357FFE2-5CD4-4054-A06C-BB3ED6C0E0C3}" dt="2025-07-17T14:52:20.684" v="633" actId="6549"/>
        <pc:sldMkLst>
          <pc:docMk/>
          <pc:sldMk cId="1559030436" sldId="273"/>
        </pc:sldMkLst>
        <pc:graphicFrameChg chg="mod">
          <ac:chgData name="Koumba, Descartes (NSP)" userId="c8524d96-0bf0-430f-a2c3-6e03110ffe26" providerId="ADAL" clId="{F357FFE2-5CD4-4054-A06C-BB3ED6C0E0C3}" dt="2025-07-17T14:52:06.763" v="620" actId="20577"/>
          <ac:graphicFrameMkLst>
            <pc:docMk/>
            <pc:sldMk cId="1559030436" sldId="273"/>
            <ac:graphicFrameMk id="15" creationId="{A884C69C-5E06-8639-876F-67FF9A1164EA}"/>
          </ac:graphicFrameMkLst>
        </pc:graphicFrameChg>
      </pc:sldChg>
      <pc:sldChg chg="modSp mod modNotesTx">
        <pc:chgData name="Koumba, Descartes (NSP)" userId="c8524d96-0bf0-430f-a2c3-6e03110ffe26" providerId="ADAL" clId="{F357FFE2-5CD4-4054-A06C-BB3ED6C0E0C3}" dt="2025-07-17T15:01:45.827" v="890" actId="113"/>
        <pc:sldMkLst>
          <pc:docMk/>
          <pc:sldMk cId="438208043" sldId="274"/>
        </pc:sldMkLst>
        <pc:spChg chg="mod">
          <ac:chgData name="Koumba, Descartes (NSP)" userId="c8524d96-0bf0-430f-a2c3-6e03110ffe26" providerId="ADAL" clId="{F357FFE2-5CD4-4054-A06C-BB3ED6C0E0C3}" dt="2025-07-17T14:59:58.898" v="829" actId="20577"/>
          <ac:spMkLst>
            <pc:docMk/>
            <pc:sldMk cId="438208043" sldId="274"/>
            <ac:spMk id="5" creationId="{D8EE236C-8AD4-B8F6-625D-57BFB3595A69}"/>
          </ac:spMkLst>
        </pc:spChg>
      </pc:sldChg>
      <pc:sldChg chg="modNotesTx">
        <pc:chgData name="Koumba, Descartes (NSP)" userId="c8524d96-0bf0-430f-a2c3-6e03110ffe26" providerId="ADAL" clId="{F357FFE2-5CD4-4054-A06C-BB3ED6C0E0C3}" dt="2025-07-17T14:41:19.055" v="415" actId="404"/>
        <pc:sldMkLst>
          <pc:docMk/>
          <pc:sldMk cId="156028113" sldId="275"/>
        </pc:sldMkLst>
      </pc:sldChg>
      <pc:sldChg chg="addSp delSp modSp new mod">
        <pc:chgData name="Koumba, Descartes (NSP)" userId="c8524d96-0bf0-430f-a2c3-6e03110ffe26" providerId="ADAL" clId="{F357FFE2-5CD4-4054-A06C-BB3ED6C0E0C3}" dt="2025-07-17T15:15:22.388" v="1054"/>
        <pc:sldMkLst>
          <pc:docMk/>
          <pc:sldMk cId="3644975160" sldId="276"/>
        </pc:sldMkLst>
        <pc:spChg chg="mod">
          <ac:chgData name="Koumba, Descartes (NSP)" userId="c8524d96-0bf0-430f-a2c3-6e03110ffe26" providerId="ADAL" clId="{F357FFE2-5CD4-4054-A06C-BB3ED6C0E0C3}" dt="2025-07-17T15:08:40.013" v="972" actId="14100"/>
          <ac:spMkLst>
            <pc:docMk/>
            <pc:sldMk cId="3644975160" sldId="276"/>
            <ac:spMk id="4" creationId="{8C28D716-0A49-3E3A-754A-3A92EAC1E60D}"/>
          </ac:spMkLst>
        </pc:spChg>
        <pc:spChg chg="mod">
          <ac:chgData name="Koumba, Descartes (NSP)" userId="c8524d96-0bf0-430f-a2c3-6e03110ffe26" providerId="ADAL" clId="{F357FFE2-5CD4-4054-A06C-BB3ED6C0E0C3}" dt="2025-07-17T15:15:19.131" v="1053" actId="1076"/>
          <ac:spMkLst>
            <pc:docMk/>
            <pc:sldMk cId="3644975160" sldId="276"/>
            <ac:spMk id="5" creationId="{9C433861-F638-7151-8311-B3611F9C36D7}"/>
          </ac:spMkLst>
        </pc:spChg>
        <pc:graphicFrameChg chg="add mod modGraphic">
          <ac:chgData name="Koumba, Descartes (NSP)" userId="c8524d96-0bf0-430f-a2c3-6e03110ffe26" providerId="ADAL" clId="{F357FFE2-5CD4-4054-A06C-BB3ED6C0E0C3}" dt="2025-07-17T15:15:22.388" v="1054"/>
          <ac:graphicFrameMkLst>
            <pc:docMk/>
            <pc:sldMk cId="3644975160" sldId="276"/>
            <ac:graphicFrameMk id="8" creationId="{88D3873A-907A-7DF9-3710-102B621B727F}"/>
          </ac:graphicFrameMkLst>
        </pc:graphicFrameChg>
      </pc:sldChg>
    </pc:docChg>
  </pc:docChgLst>
  <pc:docChgLst>
    <pc:chgData name="Rukavishnikov, Levon (NSPD)" userId="S::levon.rukavishnikov@fao.org::a52784e5-d687-4514-8108-b457781157d3" providerId="AD" clId="Web-{28E1ABC4-D450-1219-0992-E28CFB4FD618}"/>
    <pc:docChg chg="modSld">
      <pc:chgData name="Rukavishnikov, Levon (NSPD)" userId="S::levon.rukavishnikov@fao.org::a52784e5-d687-4514-8108-b457781157d3" providerId="AD" clId="Web-{28E1ABC4-D450-1219-0992-E28CFB4FD618}" dt="2025-07-25T13:18:19.604" v="5" actId="20577"/>
      <pc:docMkLst>
        <pc:docMk/>
      </pc:docMkLst>
      <pc:sldChg chg="addSp modSp">
        <pc:chgData name="Rukavishnikov, Levon (NSPD)" userId="S::levon.rukavishnikov@fao.org::a52784e5-d687-4514-8108-b457781157d3" providerId="AD" clId="Web-{28E1ABC4-D450-1219-0992-E28CFB4FD618}" dt="2025-07-25T13:18:19.604" v="5" actId="20577"/>
        <pc:sldMkLst>
          <pc:docMk/>
          <pc:sldMk cId="2518539011" sldId="263"/>
        </pc:sldMkLst>
        <pc:spChg chg="add mod">
          <ac:chgData name="Rukavishnikov, Levon (NSPD)" userId="S::levon.rukavishnikov@fao.org::a52784e5-d687-4514-8108-b457781157d3" providerId="AD" clId="Web-{28E1ABC4-D450-1219-0992-E28CFB4FD618}" dt="2025-07-25T13:18:19.604" v="5" actId="20577"/>
          <ac:spMkLst>
            <pc:docMk/>
            <pc:sldMk cId="2518539011" sldId="263"/>
            <ac:spMk id="2" creationId="{2C9292F9-6CFD-DAA6-956F-514716AD437C}"/>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ysClr val="windowText" lastClr="000000"/>
                </a:solidFill>
                <a:latin typeface="+mn-lt"/>
                <a:ea typeface="+mn-ea"/>
                <a:cs typeface="+mn-cs"/>
              </a:defRPr>
            </a:pPr>
            <a:r>
              <a:rPr lang="en-GB" b="1" dirty="0">
                <a:solidFill>
                  <a:sysClr val="windowText" lastClr="000000"/>
                </a:solidFill>
              </a:rPr>
              <a:t>Legislation: phytosanitary requirements/ restrictions</a:t>
            </a:r>
          </a:p>
        </c:rich>
      </c:tx>
      <c:overlay val="0"/>
      <c:spPr>
        <a:noFill/>
        <a:ln>
          <a:noFill/>
        </a:ln>
        <a:effectLst/>
      </c:spPr>
      <c:txPr>
        <a:bodyPr rot="0" spcFirstLastPara="1" vertOverflow="ellipsis" vert="horz" wrap="square" anchor="ctr" anchorCtr="1"/>
        <a:lstStyle/>
        <a:p>
          <a:pPr>
            <a:defRPr sz="1400" b="1" i="0" u="none" strike="noStrike" kern="1200" spc="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0"/>
          <c:order val="0"/>
          <c:tx>
            <c:strRef>
              <c:f>Sheet1!$C$126</c:f>
              <c:strCache>
                <c:ptCount val="1"/>
                <c:pt idx="0">
                  <c:v>Number of contracting parties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Sheet1!$B$127:$B$133</c:f>
              <c:strCache>
                <c:ptCount val="7"/>
                <c:pt idx="0">
                  <c:v>Africa</c:v>
                </c:pt>
                <c:pt idx="1">
                  <c:v>Asia</c:v>
                </c:pt>
                <c:pt idx="2">
                  <c:v>Europe</c:v>
                </c:pt>
                <c:pt idx="3">
                  <c:v>Latin America and Caribbean</c:v>
                </c:pt>
                <c:pt idx="4">
                  <c:v>Near East</c:v>
                </c:pt>
                <c:pt idx="5">
                  <c:v>North America</c:v>
                </c:pt>
                <c:pt idx="6">
                  <c:v>South West Pacific</c:v>
                </c:pt>
              </c:strCache>
            </c:strRef>
          </c:cat>
          <c:val>
            <c:numRef>
              <c:f>Sheet1!$C$127:$C$133</c:f>
              <c:numCache>
                <c:formatCode>General</c:formatCode>
                <c:ptCount val="7"/>
                <c:pt idx="0">
                  <c:v>50</c:v>
                </c:pt>
                <c:pt idx="1">
                  <c:v>26</c:v>
                </c:pt>
                <c:pt idx="2">
                  <c:v>45</c:v>
                </c:pt>
                <c:pt idx="3">
                  <c:v>33</c:v>
                </c:pt>
                <c:pt idx="4">
                  <c:v>16</c:v>
                </c:pt>
                <c:pt idx="5">
                  <c:v>2</c:v>
                </c:pt>
                <c:pt idx="6">
                  <c:v>13</c:v>
                </c:pt>
              </c:numCache>
            </c:numRef>
          </c:val>
          <c:extLst>
            <c:ext xmlns:c16="http://schemas.microsoft.com/office/drawing/2014/chart" uri="{C3380CC4-5D6E-409C-BE32-E72D297353CC}">
              <c16:uniqueId val="{00000000-645B-47BA-92AD-5CC8FC93BD8D}"/>
            </c:ext>
          </c:extLst>
        </c:ser>
        <c:ser>
          <c:idx val="1"/>
          <c:order val="1"/>
          <c:tx>
            <c:strRef>
              <c:f>Sheet1!$D$126</c:f>
              <c:strCache>
                <c:ptCount val="1"/>
                <c:pt idx="0">
                  <c:v>Number of reporting parties</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Sheet1!$B$127:$B$133</c:f>
              <c:strCache>
                <c:ptCount val="7"/>
                <c:pt idx="0">
                  <c:v>Africa</c:v>
                </c:pt>
                <c:pt idx="1">
                  <c:v>Asia</c:v>
                </c:pt>
                <c:pt idx="2">
                  <c:v>Europe</c:v>
                </c:pt>
                <c:pt idx="3">
                  <c:v>Latin America and Caribbean</c:v>
                </c:pt>
                <c:pt idx="4">
                  <c:v>Near East</c:v>
                </c:pt>
                <c:pt idx="5">
                  <c:v>North America</c:v>
                </c:pt>
                <c:pt idx="6">
                  <c:v>South West Pacific</c:v>
                </c:pt>
              </c:strCache>
            </c:strRef>
          </c:cat>
          <c:val>
            <c:numRef>
              <c:f>Sheet1!$D$127:$D$133</c:f>
              <c:numCache>
                <c:formatCode>General</c:formatCode>
                <c:ptCount val="7"/>
                <c:pt idx="0">
                  <c:v>34</c:v>
                </c:pt>
                <c:pt idx="1">
                  <c:v>18</c:v>
                </c:pt>
                <c:pt idx="2">
                  <c:v>36</c:v>
                </c:pt>
                <c:pt idx="3">
                  <c:v>25</c:v>
                </c:pt>
                <c:pt idx="4">
                  <c:v>12</c:v>
                </c:pt>
                <c:pt idx="5">
                  <c:v>2</c:v>
                </c:pt>
                <c:pt idx="6">
                  <c:v>12</c:v>
                </c:pt>
              </c:numCache>
            </c:numRef>
          </c:val>
          <c:extLst>
            <c:ext xmlns:c16="http://schemas.microsoft.com/office/drawing/2014/chart" uri="{C3380CC4-5D6E-409C-BE32-E72D297353CC}">
              <c16:uniqueId val="{00000001-645B-47BA-92AD-5CC8FC93BD8D}"/>
            </c:ext>
          </c:extLst>
        </c:ser>
        <c:dLbls>
          <c:dLblPos val="outEnd"/>
          <c:showLegendKey val="0"/>
          <c:showVal val="1"/>
          <c:showCatName val="0"/>
          <c:showSerName val="0"/>
          <c:showPercent val="0"/>
          <c:showBubbleSize val="0"/>
        </c:dLbls>
        <c:gapWidth val="219"/>
        <c:overlap val="-27"/>
        <c:axId val="1536553967"/>
        <c:axId val="1536553007"/>
      </c:barChart>
      <c:catAx>
        <c:axId val="15365539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1536553007"/>
        <c:crosses val="autoZero"/>
        <c:auto val="1"/>
        <c:lblAlgn val="ctr"/>
        <c:lblOffset val="100"/>
        <c:noMultiLvlLbl val="0"/>
      </c:catAx>
      <c:valAx>
        <c:axId val="153655300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365539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ysClr val="windowText" lastClr="000000"/>
                </a:solidFill>
                <a:latin typeface="+mn-lt"/>
                <a:ea typeface="+mn-ea"/>
                <a:cs typeface="+mn-cs"/>
              </a:defRPr>
            </a:pPr>
            <a:r>
              <a:rPr lang="en-GB" b="1" dirty="0">
                <a:solidFill>
                  <a:sysClr val="windowText" lastClr="000000"/>
                </a:solidFill>
              </a:rPr>
              <a:t>List of regulated pests</a:t>
            </a:r>
          </a:p>
        </c:rich>
      </c:tx>
      <c:overlay val="0"/>
      <c:spPr>
        <a:noFill/>
        <a:ln>
          <a:noFill/>
        </a:ln>
        <a:effectLst/>
      </c:spPr>
      <c:txPr>
        <a:bodyPr rot="0" spcFirstLastPara="1" vertOverflow="ellipsis" vert="horz" wrap="square" anchor="ctr" anchorCtr="1"/>
        <a:lstStyle/>
        <a:p>
          <a:pPr>
            <a:defRPr sz="1400" b="1" i="0" u="none" strike="noStrike" kern="1200" spc="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0"/>
          <c:order val="0"/>
          <c:tx>
            <c:strRef>
              <c:f>Sheet1!$C$77:$C$78</c:f>
              <c:strCache>
                <c:ptCount val="2"/>
                <c:pt idx="0">
                  <c:v>List of regulated pests</c:v>
                </c:pt>
                <c:pt idx="1">
                  <c:v>Number of contracting parties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Sheet1!$B$79:$B$85</c:f>
              <c:strCache>
                <c:ptCount val="7"/>
                <c:pt idx="0">
                  <c:v>Africa</c:v>
                </c:pt>
                <c:pt idx="1">
                  <c:v>Asia</c:v>
                </c:pt>
                <c:pt idx="2">
                  <c:v>Europe</c:v>
                </c:pt>
                <c:pt idx="3">
                  <c:v>Latin America and Caribbean</c:v>
                </c:pt>
                <c:pt idx="4">
                  <c:v>Near East</c:v>
                </c:pt>
                <c:pt idx="5">
                  <c:v>North America</c:v>
                </c:pt>
                <c:pt idx="6">
                  <c:v>South West Pacific</c:v>
                </c:pt>
              </c:strCache>
            </c:strRef>
          </c:cat>
          <c:val>
            <c:numRef>
              <c:f>Sheet1!$C$79:$C$85</c:f>
              <c:numCache>
                <c:formatCode>General</c:formatCode>
                <c:ptCount val="7"/>
                <c:pt idx="0">
                  <c:v>50</c:v>
                </c:pt>
                <c:pt idx="1">
                  <c:v>26</c:v>
                </c:pt>
                <c:pt idx="2">
                  <c:v>45</c:v>
                </c:pt>
                <c:pt idx="3">
                  <c:v>33</c:v>
                </c:pt>
                <c:pt idx="4">
                  <c:v>16</c:v>
                </c:pt>
                <c:pt idx="5">
                  <c:v>2</c:v>
                </c:pt>
                <c:pt idx="6">
                  <c:v>13</c:v>
                </c:pt>
              </c:numCache>
            </c:numRef>
          </c:val>
          <c:extLst>
            <c:ext xmlns:c16="http://schemas.microsoft.com/office/drawing/2014/chart" uri="{C3380CC4-5D6E-409C-BE32-E72D297353CC}">
              <c16:uniqueId val="{00000000-CBB0-4263-A835-AF58F04A05DA}"/>
            </c:ext>
          </c:extLst>
        </c:ser>
        <c:ser>
          <c:idx val="1"/>
          <c:order val="1"/>
          <c:tx>
            <c:strRef>
              <c:f>Sheet1!$D$77:$D$78</c:f>
              <c:strCache>
                <c:ptCount val="2"/>
                <c:pt idx="0">
                  <c:v>List of regulated pests</c:v>
                </c:pt>
                <c:pt idx="1">
                  <c:v>Number of reporting parties</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Sheet1!$B$79:$B$85</c:f>
              <c:strCache>
                <c:ptCount val="7"/>
                <c:pt idx="0">
                  <c:v>Africa</c:v>
                </c:pt>
                <c:pt idx="1">
                  <c:v>Asia</c:v>
                </c:pt>
                <c:pt idx="2">
                  <c:v>Europe</c:v>
                </c:pt>
                <c:pt idx="3">
                  <c:v>Latin America and Caribbean</c:v>
                </c:pt>
                <c:pt idx="4">
                  <c:v>Near East</c:v>
                </c:pt>
                <c:pt idx="5">
                  <c:v>North America</c:v>
                </c:pt>
                <c:pt idx="6">
                  <c:v>South West Pacific</c:v>
                </c:pt>
              </c:strCache>
            </c:strRef>
          </c:cat>
          <c:val>
            <c:numRef>
              <c:f>Sheet1!$D$79:$D$85</c:f>
              <c:numCache>
                <c:formatCode>General</c:formatCode>
                <c:ptCount val="7"/>
                <c:pt idx="0">
                  <c:v>21</c:v>
                </c:pt>
                <c:pt idx="1">
                  <c:v>17</c:v>
                </c:pt>
                <c:pt idx="2">
                  <c:v>32</c:v>
                </c:pt>
                <c:pt idx="3">
                  <c:v>25</c:v>
                </c:pt>
                <c:pt idx="4">
                  <c:v>9</c:v>
                </c:pt>
                <c:pt idx="5">
                  <c:v>2</c:v>
                </c:pt>
                <c:pt idx="6">
                  <c:v>8</c:v>
                </c:pt>
              </c:numCache>
            </c:numRef>
          </c:val>
          <c:extLst>
            <c:ext xmlns:c16="http://schemas.microsoft.com/office/drawing/2014/chart" uri="{C3380CC4-5D6E-409C-BE32-E72D297353CC}">
              <c16:uniqueId val="{00000001-CBB0-4263-A835-AF58F04A05DA}"/>
            </c:ext>
          </c:extLst>
        </c:ser>
        <c:dLbls>
          <c:showLegendKey val="0"/>
          <c:showVal val="0"/>
          <c:showCatName val="0"/>
          <c:showSerName val="0"/>
          <c:showPercent val="0"/>
          <c:showBubbleSize val="0"/>
        </c:dLbls>
        <c:gapWidth val="219"/>
        <c:overlap val="-27"/>
        <c:axId val="1123352447"/>
        <c:axId val="1123352927"/>
      </c:barChart>
      <c:catAx>
        <c:axId val="11233524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1123352927"/>
        <c:crosses val="autoZero"/>
        <c:auto val="1"/>
        <c:lblAlgn val="ctr"/>
        <c:lblOffset val="100"/>
        <c:noMultiLvlLbl val="0"/>
      </c:catAx>
      <c:valAx>
        <c:axId val="112335292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233524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baseline="0">
                <a:solidFill>
                  <a:schemeClr val="tx2"/>
                </a:solidFill>
                <a:latin typeface="+mn-lt"/>
                <a:ea typeface="+mn-ea"/>
                <a:cs typeface="+mn-cs"/>
              </a:defRPr>
            </a:pPr>
            <a:r>
              <a:rPr lang="en-GB"/>
              <a:t>Pest reports</a:t>
            </a: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2"/>
              </a:solidFill>
              <a:latin typeface="+mn-lt"/>
              <a:ea typeface="+mn-ea"/>
              <a:cs typeface="+mn-cs"/>
            </a:defRPr>
          </a:pPr>
          <a:endParaRPr lang="en-US"/>
        </a:p>
      </c:txPr>
    </c:title>
    <c:autoTitleDeleted val="0"/>
    <c:plotArea>
      <c:layout/>
      <c:barChart>
        <c:barDir val="col"/>
        <c:grouping val="clustered"/>
        <c:varyColors val="0"/>
        <c:ser>
          <c:idx val="0"/>
          <c:order val="0"/>
          <c:tx>
            <c:strRef>
              <c:f>Sheet1!$C$29:$C$30</c:f>
              <c:strCache>
                <c:ptCount val="2"/>
                <c:pt idx="0">
                  <c:v>Pest reports</c:v>
                </c:pt>
                <c:pt idx="1">
                  <c:v>Number of contracting parties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Sheet1!$B$31:$B$37</c:f>
              <c:strCache>
                <c:ptCount val="7"/>
                <c:pt idx="0">
                  <c:v>Africa</c:v>
                </c:pt>
                <c:pt idx="1">
                  <c:v>Asia</c:v>
                </c:pt>
                <c:pt idx="2">
                  <c:v>Europe</c:v>
                </c:pt>
                <c:pt idx="3">
                  <c:v>Latin America and Caribbean</c:v>
                </c:pt>
                <c:pt idx="4">
                  <c:v>Near East</c:v>
                </c:pt>
                <c:pt idx="5">
                  <c:v>North America</c:v>
                </c:pt>
                <c:pt idx="6">
                  <c:v>South West Pacific</c:v>
                </c:pt>
              </c:strCache>
            </c:strRef>
          </c:cat>
          <c:val>
            <c:numRef>
              <c:f>Sheet1!$C$31:$C$37</c:f>
              <c:numCache>
                <c:formatCode>General</c:formatCode>
                <c:ptCount val="7"/>
                <c:pt idx="0">
                  <c:v>50</c:v>
                </c:pt>
                <c:pt idx="1">
                  <c:v>26</c:v>
                </c:pt>
                <c:pt idx="2">
                  <c:v>45</c:v>
                </c:pt>
                <c:pt idx="3">
                  <c:v>33</c:v>
                </c:pt>
                <c:pt idx="4">
                  <c:v>16</c:v>
                </c:pt>
                <c:pt idx="5">
                  <c:v>2</c:v>
                </c:pt>
                <c:pt idx="6">
                  <c:v>13</c:v>
                </c:pt>
              </c:numCache>
            </c:numRef>
          </c:val>
          <c:extLst>
            <c:ext xmlns:c16="http://schemas.microsoft.com/office/drawing/2014/chart" uri="{C3380CC4-5D6E-409C-BE32-E72D297353CC}">
              <c16:uniqueId val="{00000000-6C8C-4388-8C6C-F2CF9D42AA40}"/>
            </c:ext>
          </c:extLst>
        </c:ser>
        <c:ser>
          <c:idx val="1"/>
          <c:order val="1"/>
          <c:tx>
            <c:strRef>
              <c:f>Sheet1!$D$29:$D$30</c:f>
              <c:strCache>
                <c:ptCount val="2"/>
                <c:pt idx="0">
                  <c:v>Pest reports</c:v>
                </c:pt>
                <c:pt idx="1">
                  <c:v>Number of reporting parties</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Sheet1!$B$31:$B$37</c:f>
              <c:strCache>
                <c:ptCount val="7"/>
                <c:pt idx="0">
                  <c:v>Africa</c:v>
                </c:pt>
                <c:pt idx="1">
                  <c:v>Asia</c:v>
                </c:pt>
                <c:pt idx="2">
                  <c:v>Europe</c:v>
                </c:pt>
                <c:pt idx="3">
                  <c:v>Latin America and Caribbean</c:v>
                </c:pt>
                <c:pt idx="4">
                  <c:v>Near East</c:v>
                </c:pt>
                <c:pt idx="5">
                  <c:v>North America</c:v>
                </c:pt>
                <c:pt idx="6">
                  <c:v>South West Pacific</c:v>
                </c:pt>
              </c:strCache>
            </c:strRef>
          </c:cat>
          <c:val>
            <c:numRef>
              <c:f>Sheet1!$D$31:$D$37</c:f>
              <c:numCache>
                <c:formatCode>General</c:formatCode>
                <c:ptCount val="7"/>
                <c:pt idx="0">
                  <c:v>21</c:v>
                </c:pt>
                <c:pt idx="1">
                  <c:v>14</c:v>
                </c:pt>
                <c:pt idx="2">
                  <c:v>20</c:v>
                </c:pt>
                <c:pt idx="3">
                  <c:v>22</c:v>
                </c:pt>
                <c:pt idx="4">
                  <c:v>6</c:v>
                </c:pt>
                <c:pt idx="5">
                  <c:v>2</c:v>
                </c:pt>
                <c:pt idx="6">
                  <c:v>10</c:v>
                </c:pt>
              </c:numCache>
            </c:numRef>
          </c:val>
          <c:extLst>
            <c:ext xmlns:c16="http://schemas.microsoft.com/office/drawing/2014/chart" uri="{C3380CC4-5D6E-409C-BE32-E72D297353CC}">
              <c16:uniqueId val="{00000001-6C8C-4388-8C6C-F2CF9D42AA40}"/>
            </c:ext>
          </c:extLst>
        </c:ser>
        <c:dLbls>
          <c:dLblPos val="outEnd"/>
          <c:showLegendKey val="0"/>
          <c:showVal val="1"/>
          <c:showCatName val="0"/>
          <c:showSerName val="0"/>
          <c:showPercent val="0"/>
          <c:showBubbleSize val="0"/>
        </c:dLbls>
        <c:gapWidth val="100"/>
        <c:overlap val="-24"/>
        <c:axId val="1221812495"/>
        <c:axId val="1221815375"/>
      </c:barChart>
      <c:catAx>
        <c:axId val="1221812495"/>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2"/>
                </a:solidFill>
                <a:latin typeface="+mn-lt"/>
                <a:ea typeface="+mn-ea"/>
                <a:cs typeface="+mn-cs"/>
              </a:defRPr>
            </a:pPr>
            <a:endParaRPr lang="en-US"/>
          </a:p>
        </c:txPr>
        <c:crossAx val="1221815375"/>
        <c:crosses val="autoZero"/>
        <c:auto val="1"/>
        <c:lblAlgn val="ctr"/>
        <c:lblOffset val="100"/>
        <c:noMultiLvlLbl val="0"/>
      </c:catAx>
      <c:valAx>
        <c:axId val="1221815375"/>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crossAx val="122181249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ysClr val="windowText" lastClr="000000"/>
                </a:solidFill>
                <a:latin typeface="+mn-lt"/>
                <a:ea typeface="+mn-ea"/>
                <a:cs typeface="+mn-cs"/>
              </a:defRPr>
            </a:pPr>
            <a:r>
              <a:rPr lang="en-GB" b="1">
                <a:solidFill>
                  <a:sysClr val="windowText" lastClr="000000"/>
                </a:solidFill>
              </a:rPr>
              <a:t>Entry points</a:t>
            </a:r>
          </a:p>
        </c:rich>
      </c:tx>
      <c:overlay val="0"/>
      <c:spPr>
        <a:noFill/>
        <a:ln>
          <a:noFill/>
        </a:ln>
        <a:effectLst/>
      </c:spPr>
      <c:txPr>
        <a:bodyPr rot="0" spcFirstLastPara="1" vertOverflow="ellipsis" vert="horz" wrap="square" anchor="ctr" anchorCtr="1"/>
        <a:lstStyle/>
        <a:p>
          <a:pPr>
            <a:defRPr sz="1400" b="1" i="0" u="none" strike="noStrike" kern="1200" spc="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0"/>
          <c:order val="0"/>
          <c:tx>
            <c:strRef>
              <c:f>Sheet1!$C$101:$C$102</c:f>
              <c:strCache>
                <c:ptCount val="2"/>
                <c:pt idx="0">
                  <c:v>Entry points</c:v>
                </c:pt>
                <c:pt idx="1">
                  <c:v>Number of contracting parties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Sheet1!$B$103:$B$109</c:f>
              <c:strCache>
                <c:ptCount val="7"/>
                <c:pt idx="0">
                  <c:v>Africa</c:v>
                </c:pt>
                <c:pt idx="1">
                  <c:v>Asia</c:v>
                </c:pt>
                <c:pt idx="2">
                  <c:v>Europe</c:v>
                </c:pt>
                <c:pt idx="3">
                  <c:v>Latin America and Caribbean</c:v>
                </c:pt>
                <c:pt idx="4">
                  <c:v>Near East</c:v>
                </c:pt>
                <c:pt idx="5">
                  <c:v>North America</c:v>
                </c:pt>
                <c:pt idx="6">
                  <c:v>South West Pacific</c:v>
                </c:pt>
              </c:strCache>
            </c:strRef>
          </c:cat>
          <c:val>
            <c:numRef>
              <c:f>Sheet1!$C$103:$C$109</c:f>
              <c:numCache>
                <c:formatCode>General</c:formatCode>
                <c:ptCount val="7"/>
                <c:pt idx="0">
                  <c:v>50</c:v>
                </c:pt>
                <c:pt idx="1">
                  <c:v>26</c:v>
                </c:pt>
                <c:pt idx="2">
                  <c:v>45</c:v>
                </c:pt>
                <c:pt idx="3">
                  <c:v>33</c:v>
                </c:pt>
                <c:pt idx="4">
                  <c:v>16</c:v>
                </c:pt>
                <c:pt idx="5">
                  <c:v>2</c:v>
                </c:pt>
                <c:pt idx="6">
                  <c:v>13</c:v>
                </c:pt>
              </c:numCache>
            </c:numRef>
          </c:val>
          <c:extLst>
            <c:ext xmlns:c16="http://schemas.microsoft.com/office/drawing/2014/chart" uri="{C3380CC4-5D6E-409C-BE32-E72D297353CC}">
              <c16:uniqueId val="{00000000-24D8-4A94-817D-E5181C969EAD}"/>
            </c:ext>
          </c:extLst>
        </c:ser>
        <c:ser>
          <c:idx val="1"/>
          <c:order val="1"/>
          <c:tx>
            <c:strRef>
              <c:f>Sheet1!$D$101:$D$102</c:f>
              <c:strCache>
                <c:ptCount val="2"/>
                <c:pt idx="0">
                  <c:v>Entry points</c:v>
                </c:pt>
                <c:pt idx="1">
                  <c:v>Number of reporting parties</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Sheet1!$B$103:$B$109</c:f>
              <c:strCache>
                <c:ptCount val="7"/>
                <c:pt idx="0">
                  <c:v>Africa</c:v>
                </c:pt>
                <c:pt idx="1">
                  <c:v>Asia</c:v>
                </c:pt>
                <c:pt idx="2">
                  <c:v>Europe</c:v>
                </c:pt>
                <c:pt idx="3">
                  <c:v>Latin America and Caribbean</c:v>
                </c:pt>
                <c:pt idx="4">
                  <c:v>Near East</c:v>
                </c:pt>
                <c:pt idx="5">
                  <c:v>North America</c:v>
                </c:pt>
                <c:pt idx="6">
                  <c:v>South West Pacific</c:v>
                </c:pt>
              </c:strCache>
            </c:strRef>
          </c:cat>
          <c:val>
            <c:numRef>
              <c:f>Sheet1!$D$103:$D$109</c:f>
              <c:numCache>
                <c:formatCode>General</c:formatCode>
                <c:ptCount val="7"/>
                <c:pt idx="0">
                  <c:v>33</c:v>
                </c:pt>
                <c:pt idx="1">
                  <c:v>18</c:v>
                </c:pt>
                <c:pt idx="2">
                  <c:v>33</c:v>
                </c:pt>
                <c:pt idx="3">
                  <c:v>26</c:v>
                </c:pt>
                <c:pt idx="4">
                  <c:v>11</c:v>
                </c:pt>
                <c:pt idx="5">
                  <c:v>2</c:v>
                </c:pt>
                <c:pt idx="6">
                  <c:v>13</c:v>
                </c:pt>
              </c:numCache>
            </c:numRef>
          </c:val>
          <c:extLst>
            <c:ext xmlns:c16="http://schemas.microsoft.com/office/drawing/2014/chart" uri="{C3380CC4-5D6E-409C-BE32-E72D297353CC}">
              <c16:uniqueId val="{00000001-24D8-4A94-817D-E5181C969EAD}"/>
            </c:ext>
          </c:extLst>
        </c:ser>
        <c:dLbls>
          <c:showLegendKey val="0"/>
          <c:showVal val="0"/>
          <c:showCatName val="0"/>
          <c:showSerName val="0"/>
          <c:showPercent val="0"/>
          <c:showBubbleSize val="0"/>
        </c:dLbls>
        <c:gapWidth val="219"/>
        <c:overlap val="-27"/>
        <c:axId val="1221790415"/>
        <c:axId val="1221790895"/>
      </c:barChart>
      <c:catAx>
        <c:axId val="12217904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1221790895"/>
        <c:crosses val="autoZero"/>
        <c:auto val="1"/>
        <c:lblAlgn val="ctr"/>
        <c:lblOffset val="100"/>
        <c:noMultiLvlLbl val="0"/>
      </c:catAx>
      <c:valAx>
        <c:axId val="122179089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2179041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diagrams/_rels/data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 Id="rId4" Type="http://schemas.openxmlformats.org/officeDocument/2006/relationships/image" Target="../media/image15.png"/></Relationships>
</file>

<file path=ppt/diagrams/_rels/data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diagrams/_rels/data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diagrams/_rels/drawing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diagrams/_rels/drawing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 Id="rId4" Type="http://schemas.openxmlformats.org/officeDocument/2006/relationships/image" Target="../media/image15.png"/></Relationships>
</file>

<file path=ppt/diagrams/_rels/drawing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diagrams/_rels/drawing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CFFEBB-D376-449C-B78C-63AEB1F2D08A}" type="doc">
      <dgm:prSet loTypeId="urn:microsoft.com/office/officeart/2008/layout/VerticalCurvedList" loCatId="list" qsTypeId="urn:microsoft.com/office/officeart/2005/8/quickstyle/simple4" qsCatId="simple" csTypeId="urn:microsoft.com/office/officeart/2005/8/colors/accent1_2" csCatId="accent1" phldr="1"/>
      <dgm:spPr/>
      <dgm:t>
        <a:bodyPr/>
        <a:lstStyle/>
        <a:p>
          <a:endParaRPr lang="en-US"/>
        </a:p>
      </dgm:t>
    </dgm:pt>
    <dgm:pt modelId="{9CA60944-AC9C-4556-954E-690CE4A1F9A9}">
      <dgm:prSet/>
      <dgm:spPr/>
      <dgm:t>
        <a:bodyPr/>
        <a:lstStyle/>
        <a:p>
          <a:r>
            <a:rPr lang="en-US" b="1" dirty="0"/>
            <a:t>1. NROs overview</a:t>
          </a:r>
        </a:p>
      </dgm:t>
    </dgm:pt>
    <dgm:pt modelId="{84892976-05C8-4761-8EAF-1963FAD477F5}" type="parTrans" cxnId="{B2700AF2-8422-48B4-B32B-618707E17EA8}">
      <dgm:prSet/>
      <dgm:spPr/>
      <dgm:t>
        <a:bodyPr/>
        <a:lstStyle/>
        <a:p>
          <a:endParaRPr lang="en-US" b="1"/>
        </a:p>
      </dgm:t>
    </dgm:pt>
    <dgm:pt modelId="{77F8845D-7CC7-40B3-BAFD-A806914669F4}" type="sibTrans" cxnId="{B2700AF2-8422-48B4-B32B-618707E17EA8}">
      <dgm:prSet/>
      <dgm:spPr/>
      <dgm:t>
        <a:bodyPr/>
        <a:lstStyle/>
        <a:p>
          <a:endParaRPr lang="en-US" b="1"/>
        </a:p>
      </dgm:t>
    </dgm:pt>
    <dgm:pt modelId="{7D813012-680B-4002-AE27-E14111F9D46B}">
      <dgm:prSet/>
      <dgm:spPr/>
      <dgm:t>
        <a:bodyPr/>
        <a:lstStyle/>
        <a:p>
          <a:r>
            <a:rPr lang="en-US" b="1" dirty="0"/>
            <a:t>2. Responsibilities of the IPPC Contact Point</a:t>
          </a:r>
        </a:p>
      </dgm:t>
    </dgm:pt>
    <dgm:pt modelId="{05770145-4630-461D-B376-6425DD1F9834}" type="parTrans" cxnId="{C16CB07A-A0E9-4D7C-8535-F79FAA92E2F1}">
      <dgm:prSet/>
      <dgm:spPr/>
      <dgm:t>
        <a:bodyPr/>
        <a:lstStyle/>
        <a:p>
          <a:endParaRPr lang="en-US" b="1"/>
        </a:p>
      </dgm:t>
    </dgm:pt>
    <dgm:pt modelId="{C16DD342-B8ED-4829-B85C-5A972DA2EEBC}" type="sibTrans" cxnId="{C16CB07A-A0E9-4D7C-8535-F79FAA92E2F1}">
      <dgm:prSet/>
      <dgm:spPr/>
      <dgm:t>
        <a:bodyPr/>
        <a:lstStyle/>
        <a:p>
          <a:endParaRPr lang="en-US" b="1"/>
        </a:p>
      </dgm:t>
    </dgm:pt>
    <dgm:pt modelId="{A0159BAA-0172-4242-A411-3C4A8A443553}">
      <dgm:prSet/>
      <dgm:spPr/>
      <dgm:t>
        <a:bodyPr/>
        <a:lstStyle/>
        <a:p>
          <a:r>
            <a:rPr lang="en-US" b="1" dirty="0"/>
            <a:t>3. Publics and Bilateral NROs</a:t>
          </a:r>
        </a:p>
      </dgm:t>
    </dgm:pt>
    <dgm:pt modelId="{BE2D143C-6219-4508-9A3F-E5873AF5A66C}" type="parTrans" cxnId="{84B8AA7A-9424-4C42-BAAC-7D260FEB373C}">
      <dgm:prSet/>
      <dgm:spPr/>
      <dgm:t>
        <a:bodyPr/>
        <a:lstStyle/>
        <a:p>
          <a:endParaRPr lang="en-US" b="1"/>
        </a:p>
      </dgm:t>
    </dgm:pt>
    <dgm:pt modelId="{6B67A186-1A5F-41FC-AE1C-0AD5F5AB0C43}" type="sibTrans" cxnId="{84B8AA7A-9424-4C42-BAAC-7D260FEB373C}">
      <dgm:prSet/>
      <dgm:spPr/>
      <dgm:t>
        <a:bodyPr/>
        <a:lstStyle/>
        <a:p>
          <a:endParaRPr lang="en-US" b="1"/>
        </a:p>
      </dgm:t>
    </dgm:pt>
    <dgm:pt modelId="{A2384407-B087-4DBC-AE3D-3D27DF3719A4}">
      <dgm:prSet/>
      <dgm:spPr/>
      <dgm:t>
        <a:bodyPr/>
        <a:lstStyle/>
        <a:p>
          <a:r>
            <a:rPr lang="en-US" b="1" dirty="0"/>
            <a:t>4. NROs challenges</a:t>
          </a:r>
        </a:p>
      </dgm:t>
    </dgm:pt>
    <dgm:pt modelId="{6C22005C-4A14-437F-A0BC-5BE50FF73565}" type="parTrans" cxnId="{70B7DE2D-ECD5-4459-B087-2D7D7E3B41B0}">
      <dgm:prSet/>
      <dgm:spPr/>
      <dgm:t>
        <a:bodyPr/>
        <a:lstStyle/>
        <a:p>
          <a:endParaRPr lang="en-US" b="1"/>
        </a:p>
      </dgm:t>
    </dgm:pt>
    <dgm:pt modelId="{09E572C3-DE4F-43EA-8BDD-7FB2136B8B93}" type="sibTrans" cxnId="{70B7DE2D-ECD5-4459-B087-2D7D7E3B41B0}">
      <dgm:prSet/>
      <dgm:spPr/>
      <dgm:t>
        <a:bodyPr/>
        <a:lstStyle/>
        <a:p>
          <a:endParaRPr lang="en-US" b="1"/>
        </a:p>
      </dgm:t>
    </dgm:pt>
    <dgm:pt modelId="{205B2017-882C-4115-B5E1-38E5C57795D0}">
      <dgm:prSet/>
      <dgm:spPr/>
      <dgm:t>
        <a:bodyPr/>
        <a:lstStyle/>
        <a:p>
          <a:r>
            <a:rPr lang="en-US" b="1" dirty="0"/>
            <a:t>5.NROs Workplan </a:t>
          </a:r>
        </a:p>
      </dgm:t>
    </dgm:pt>
    <dgm:pt modelId="{8729F230-55D1-482E-B04B-8E80EF0CD6D7}" type="parTrans" cxnId="{2E361B41-6520-404C-9B2B-74A816CC1861}">
      <dgm:prSet/>
      <dgm:spPr/>
      <dgm:t>
        <a:bodyPr/>
        <a:lstStyle/>
        <a:p>
          <a:endParaRPr lang="en-US" b="1"/>
        </a:p>
      </dgm:t>
    </dgm:pt>
    <dgm:pt modelId="{CCBA8D08-17A0-4E2E-BFCF-347E295D25EF}" type="sibTrans" cxnId="{2E361B41-6520-404C-9B2B-74A816CC1861}">
      <dgm:prSet/>
      <dgm:spPr/>
      <dgm:t>
        <a:bodyPr/>
        <a:lstStyle/>
        <a:p>
          <a:endParaRPr lang="en-US" b="1"/>
        </a:p>
      </dgm:t>
    </dgm:pt>
    <dgm:pt modelId="{DE9D9FD1-5A1A-45C6-A466-DB3BEE136888}" type="pres">
      <dgm:prSet presAssocID="{40CFFEBB-D376-449C-B78C-63AEB1F2D08A}" presName="Name0" presStyleCnt="0">
        <dgm:presLayoutVars>
          <dgm:chMax val="7"/>
          <dgm:chPref val="7"/>
          <dgm:dir/>
        </dgm:presLayoutVars>
      </dgm:prSet>
      <dgm:spPr/>
    </dgm:pt>
    <dgm:pt modelId="{E32FAE6C-F758-4588-A2D3-68EF60F6A7D4}" type="pres">
      <dgm:prSet presAssocID="{40CFFEBB-D376-449C-B78C-63AEB1F2D08A}" presName="Name1" presStyleCnt="0"/>
      <dgm:spPr/>
    </dgm:pt>
    <dgm:pt modelId="{82A1101C-D074-4A95-8506-A4C829504FCC}" type="pres">
      <dgm:prSet presAssocID="{40CFFEBB-D376-449C-B78C-63AEB1F2D08A}" presName="cycle" presStyleCnt="0"/>
      <dgm:spPr/>
    </dgm:pt>
    <dgm:pt modelId="{EB912E36-FA50-4BC7-B1FF-5F4AEF8286B1}" type="pres">
      <dgm:prSet presAssocID="{40CFFEBB-D376-449C-B78C-63AEB1F2D08A}" presName="srcNode" presStyleLbl="node1" presStyleIdx="0" presStyleCnt="5"/>
      <dgm:spPr/>
    </dgm:pt>
    <dgm:pt modelId="{EF4C2650-D230-42D6-8E1D-9A4ED7A9D429}" type="pres">
      <dgm:prSet presAssocID="{40CFFEBB-D376-449C-B78C-63AEB1F2D08A}" presName="conn" presStyleLbl="parChTrans1D2" presStyleIdx="0" presStyleCnt="1"/>
      <dgm:spPr/>
    </dgm:pt>
    <dgm:pt modelId="{ABEBBFE0-DC53-4449-9B7E-E10F0C8D93FC}" type="pres">
      <dgm:prSet presAssocID="{40CFFEBB-D376-449C-B78C-63AEB1F2D08A}" presName="extraNode" presStyleLbl="node1" presStyleIdx="0" presStyleCnt="5"/>
      <dgm:spPr/>
    </dgm:pt>
    <dgm:pt modelId="{69664D4F-D8E2-4A71-9E3B-F20A1591B483}" type="pres">
      <dgm:prSet presAssocID="{40CFFEBB-D376-449C-B78C-63AEB1F2D08A}" presName="dstNode" presStyleLbl="node1" presStyleIdx="0" presStyleCnt="5"/>
      <dgm:spPr/>
    </dgm:pt>
    <dgm:pt modelId="{CAD990C1-2416-42DA-8581-1D07ECCD6B95}" type="pres">
      <dgm:prSet presAssocID="{9CA60944-AC9C-4556-954E-690CE4A1F9A9}" presName="text_1" presStyleLbl="node1" presStyleIdx="0" presStyleCnt="5">
        <dgm:presLayoutVars>
          <dgm:bulletEnabled val="1"/>
        </dgm:presLayoutVars>
      </dgm:prSet>
      <dgm:spPr/>
    </dgm:pt>
    <dgm:pt modelId="{0CBE7B78-CEEE-498F-93A7-B2771469FBCA}" type="pres">
      <dgm:prSet presAssocID="{9CA60944-AC9C-4556-954E-690CE4A1F9A9}" presName="accent_1" presStyleCnt="0"/>
      <dgm:spPr/>
    </dgm:pt>
    <dgm:pt modelId="{7CFDF603-E6D4-4547-99F9-A051AFEF34EE}" type="pres">
      <dgm:prSet presAssocID="{9CA60944-AC9C-4556-954E-690CE4A1F9A9}" presName="accentRepeatNode" presStyleLbl="solidFgAcc1" presStyleIdx="0" presStyleCnt="5"/>
      <dgm:spPr/>
    </dgm:pt>
    <dgm:pt modelId="{A7BE77D0-1F21-4F5B-99DD-53F6E44107BC}" type="pres">
      <dgm:prSet presAssocID="{7D813012-680B-4002-AE27-E14111F9D46B}" presName="text_2" presStyleLbl="node1" presStyleIdx="1" presStyleCnt="5">
        <dgm:presLayoutVars>
          <dgm:bulletEnabled val="1"/>
        </dgm:presLayoutVars>
      </dgm:prSet>
      <dgm:spPr/>
    </dgm:pt>
    <dgm:pt modelId="{07141706-7B12-4CF5-B945-01AC2E123144}" type="pres">
      <dgm:prSet presAssocID="{7D813012-680B-4002-AE27-E14111F9D46B}" presName="accent_2" presStyleCnt="0"/>
      <dgm:spPr/>
    </dgm:pt>
    <dgm:pt modelId="{5911DDA7-DCC1-4066-A2CC-B091AA7781BE}" type="pres">
      <dgm:prSet presAssocID="{7D813012-680B-4002-AE27-E14111F9D46B}" presName="accentRepeatNode" presStyleLbl="solidFgAcc1" presStyleIdx="1" presStyleCnt="5"/>
      <dgm:spPr/>
    </dgm:pt>
    <dgm:pt modelId="{CA9CCA12-7801-432D-8FE0-8B9EC95AE424}" type="pres">
      <dgm:prSet presAssocID="{A0159BAA-0172-4242-A411-3C4A8A443553}" presName="text_3" presStyleLbl="node1" presStyleIdx="2" presStyleCnt="5">
        <dgm:presLayoutVars>
          <dgm:bulletEnabled val="1"/>
        </dgm:presLayoutVars>
      </dgm:prSet>
      <dgm:spPr/>
    </dgm:pt>
    <dgm:pt modelId="{18830B99-EDBF-4FF9-946F-866CDEEEA49E}" type="pres">
      <dgm:prSet presAssocID="{A0159BAA-0172-4242-A411-3C4A8A443553}" presName="accent_3" presStyleCnt="0"/>
      <dgm:spPr/>
    </dgm:pt>
    <dgm:pt modelId="{2185083E-D410-49DB-944E-2DCEFAB503CD}" type="pres">
      <dgm:prSet presAssocID="{A0159BAA-0172-4242-A411-3C4A8A443553}" presName="accentRepeatNode" presStyleLbl="solidFgAcc1" presStyleIdx="2" presStyleCnt="5"/>
      <dgm:spPr/>
    </dgm:pt>
    <dgm:pt modelId="{D43BC8AB-CBDB-41D2-B22E-3133C108F55E}" type="pres">
      <dgm:prSet presAssocID="{A2384407-B087-4DBC-AE3D-3D27DF3719A4}" presName="text_4" presStyleLbl="node1" presStyleIdx="3" presStyleCnt="5">
        <dgm:presLayoutVars>
          <dgm:bulletEnabled val="1"/>
        </dgm:presLayoutVars>
      </dgm:prSet>
      <dgm:spPr/>
    </dgm:pt>
    <dgm:pt modelId="{02D3EA9E-263D-4D6C-A121-E2F543B0FD2A}" type="pres">
      <dgm:prSet presAssocID="{A2384407-B087-4DBC-AE3D-3D27DF3719A4}" presName="accent_4" presStyleCnt="0"/>
      <dgm:spPr/>
    </dgm:pt>
    <dgm:pt modelId="{3E61FB6C-33D3-4DC8-9153-6B8DD47A3F1A}" type="pres">
      <dgm:prSet presAssocID="{A2384407-B087-4DBC-AE3D-3D27DF3719A4}" presName="accentRepeatNode" presStyleLbl="solidFgAcc1" presStyleIdx="3" presStyleCnt="5"/>
      <dgm:spPr/>
    </dgm:pt>
    <dgm:pt modelId="{4970D2FA-0F72-4866-9278-52EF4F7F5455}" type="pres">
      <dgm:prSet presAssocID="{205B2017-882C-4115-B5E1-38E5C57795D0}" presName="text_5" presStyleLbl="node1" presStyleIdx="4" presStyleCnt="5">
        <dgm:presLayoutVars>
          <dgm:bulletEnabled val="1"/>
        </dgm:presLayoutVars>
      </dgm:prSet>
      <dgm:spPr/>
    </dgm:pt>
    <dgm:pt modelId="{22FE95F2-2A63-4637-A893-427FDAF791DD}" type="pres">
      <dgm:prSet presAssocID="{205B2017-882C-4115-B5E1-38E5C57795D0}" presName="accent_5" presStyleCnt="0"/>
      <dgm:spPr/>
    </dgm:pt>
    <dgm:pt modelId="{B32387EC-5B91-48B3-98FE-7A215E55708C}" type="pres">
      <dgm:prSet presAssocID="{205B2017-882C-4115-B5E1-38E5C57795D0}" presName="accentRepeatNode" presStyleLbl="solidFgAcc1" presStyleIdx="4" presStyleCnt="5"/>
      <dgm:spPr/>
    </dgm:pt>
  </dgm:ptLst>
  <dgm:cxnLst>
    <dgm:cxn modelId="{70B7DE2D-ECD5-4459-B087-2D7D7E3B41B0}" srcId="{40CFFEBB-D376-449C-B78C-63AEB1F2D08A}" destId="{A2384407-B087-4DBC-AE3D-3D27DF3719A4}" srcOrd="3" destOrd="0" parTransId="{6C22005C-4A14-437F-A0BC-5BE50FF73565}" sibTransId="{09E572C3-DE4F-43EA-8BDD-7FB2136B8B93}"/>
    <dgm:cxn modelId="{2E361B41-6520-404C-9B2B-74A816CC1861}" srcId="{40CFFEBB-D376-449C-B78C-63AEB1F2D08A}" destId="{205B2017-882C-4115-B5E1-38E5C57795D0}" srcOrd="4" destOrd="0" parTransId="{8729F230-55D1-482E-B04B-8E80EF0CD6D7}" sibTransId="{CCBA8D08-17A0-4E2E-BFCF-347E295D25EF}"/>
    <dgm:cxn modelId="{F8F90367-E115-407B-9DA4-84ECEF534926}" type="presOf" srcId="{7D813012-680B-4002-AE27-E14111F9D46B}" destId="{A7BE77D0-1F21-4F5B-99DD-53F6E44107BC}" srcOrd="0" destOrd="0" presId="urn:microsoft.com/office/officeart/2008/layout/VerticalCurvedList"/>
    <dgm:cxn modelId="{66B2094D-A1A4-48F5-8344-5EF99737581B}" type="presOf" srcId="{A2384407-B087-4DBC-AE3D-3D27DF3719A4}" destId="{D43BC8AB-CBDB-41D2-B22E-3133C108F55E}" srcOrd="0" destOrd="0" presId="urn:microsoft.com/office/officeart/2008/layout/VerticalCurvedList"/>
    <dgm:cxn modelId="{3BD2154F-72B8-4A81-97CD-322958FF2FC9}" type="presOf" srcId="{205B2017-882C-4115-B5E1-38E5C57795D0}" destId="{4970D2FA-0F72-4866-9278-52EF4F7F5455}" srcOrd="0" destOrd="0" presId="urn:microsoft.com/office/officeart/2008/layout/VerticalCurvedList"/>
    <dgm:cxn modelId="{AB82BB4F-E448-4297-8CA4-B86A347344C7}" type="presOf" srcId="{40CFFEBB-D376-449C-B78C-63AEB1F2D08A}" destId="{DE9D9FD1-5A1A-45C6-A466-DB3BEE136888}" srcOrd="0" destOrd="0" presId="urn:microsoft.com/office/officeart/2008/layout/VerticalCurvedList"/>
    <dgm:cxn modelId="{84B8AA7A-9424-4C42-BAAC-7D260FEB373C}" srcId="{40CFFEBB-D376-449C-B78C-63AEB1F2D08A}" destId="{A0159BAA-0172-4242-A411-3C4A8A443553}" srcOrd="2" destOrd="0" parTransId="{BE2D143C-6219-4508-9A3F-E5873AF5A66C}" sibTransId="{6B67A186-1A5F-41FC-AE1C-0AD5F5AB0C43}"/>
    <dgm:cxn modelId="{C16CB07A-A0E9-4D7C-8535-F79FAA92E2F1}" srcId="{40CFFEBB-D376-449C-B78C-63AEB1F2D08A}" destId="{7D813012-680B-4002-AE27-E14111F9D46B}" srcOrd="1" destOrd="0" parTransId="{05770145-4630-461D-B376-6425DD1F9834}" sibTransId="{C16DD342-B8ED-4829-B85C-5A972DA2EEBC}"/>
    <dgm:cxn modelId="{346200AE-08A2-4692-8A2E-AD4FC3C57829}" type="presOf" srcId="{77F8845D-7CC7-40B3-BAFD-A806914669F4}" destId="{EF4C2650-D230-42D6-8E1D-9A4ED7A9D429}" srcOrd="0" destOrd="0" presId="urn:microsoft.com/office/officeart/2008/layout/VerticalCurvedList"/>
    <dgm:cxn modelId="{1B5637B6-2798-4ABB-A77B-B337A32F9308}" type="presOf" srcId="{9CA60944-AC9C-4556-954E-690CE4A1F9A9}" destId="{CAD990C1-2416-42DA-8581-1D07ECCD6B95}" srcOrd="0" destOrd="0" presId="urn:microsoft.com/office/officeart/2008/layout/VerticalCurvedList"/>
    <dgm:cxn modelId="{B3AC24CC-B825-4254-9D50-5FDE07C3EC45}" type="presOf" srcId="{A0159BAA-0172-4242-A411-3C4A8A443553}" destId="{CA9CCA12-7801-432D-8FE0-8B9EC95AE424}" srcOrd="0" destOrd="0" presId="urn:microsoft.com/office/officeart/2008/layout/VerticalCurvedList"/>
    <dgm:cxn modelId="{B2700AF2-8422-48B4-B32B-618707E17EA8}" srcId="{40CFFEBB-D376-449C-B78C-63AEB1F2D08A}" destId="{9CA60944-AC9C-4556-954E-690CE4A1F9A9}" srcOrd="0" destOrd="0" parTransId="{84892976-05C8-4761-8EAF-1963FAD477F5}" sibTransId="{77F8845D-7CC7-40B3-BAFD-A806914669F4}"/>
    <dgm:cxn modelId="{4A5071CD-37A5-4344-9D0A-AA94BA491432}" type="presParOf" srcId="{DE9D9FD1-5A1A-45C6-A466-DB3BEE136888}" destId="{E32FAE6C-F758-4588-A2D3-68EF60F6A7D4}" srcOrd="0" destOrd="0" presId="urn:microsoft.com/office/officeart/2008/layout/VerticalCurvedList"/>
    <dgm:cxn modelId="{4103A9CE-1F32-46F3-8AF9-5C00E30F2160}" type="presParOf" srcId="{E32FAE6C-F758-4588-A2D3-68EF60F6A7D4}" destId="{82A1101C-D074-4A95-8506-A4C829504FCC}" srcOrd="0" destOrd="0" presId="urn:microsoft.com/office/officeart/2008/layout/VerticalCurvedList"/>
    <dgm:cxn modelId="{A9795A02-162D-4832-B469-86C803EE56AB}" type="presParOf" srcId="{82A1101C-D074-4A95-8506-A4C829504FCC}" destId="{EB912E36-FA50-4BC7-B1FF-5F4AEF8286B1}" srcOrd="0" destOrd="0" presId="urn:microsoft.com/office/officeart/2008/layout/VerticalCurvedList"/>
    <dgm:cxn modelId="{F673339D-40F6-4F73-9BA6-30A1BB4989B8}" type="presParOf" srcId="{82A1101C-D074-4A95-8506-A4C829504FCC}" destId="{EF4C2650-D230-42D6-8E1D-9A4ED7A9D429}" srcOrd="1" destOrd="0" presId="urn:microsoft.com/office/officeart/2008/layout/VerticalCurvedList"/>
    <dgm:cxn modelId="{A7FA3E08-85B5-43F5-8844-C4A76F33CA1C}" type="presParOf" srcId="{82A1101C-D074-4A95-8506-A4C829504FCC}" destId="{ABEBBFE0-DC53-4449-9B7E-E10F0C8D93FC}" srcOrd="2" destOrd="0" presId="urn:microsoft.com/office/officeart/2008/layout/VerticalCurvedList"/>
    <dgm:cxn modelId="{4EE6ED51-FFA3-4F90-B1D0-E03FBE1FC374}" type="presParOf" srcId="{82A1101C-D074-4A95-8506-A4C829504FCC}" destId="{69664D4F-D8E2-4A71-9E3B-F20A1591B483}" srcOrd="3" destOrd="0" presId="urn:microsoft.com/office/officeart/2008/layout/VerticalCurvedList"/>
    <dgm:cxn modelId="{4C080975-AC27-48BA-B0A0-1E78B2100679}" type="presParOf" srcId="{E32FAE6C-F758-4588-A2D3-68EF60F6A7D4}" destId="{CAD990C1-2416-42DA-8581-1D07ECCD6B95}" srcOrd="1" destOrd="0" presId="urn:microsoft.com/office/officeart/2008/layout/VerticalCurvedList"/>
    <dgm:cxn modelId="{BD0DDE1D-DDCB-4683-A062-E6BD7F52A6FB}" type="presParOf" srcId="{E32FAE6C-F758-4588-A2D3-68EF60F6A7D4}" destId="{0CBE7B78-CEEE-498F-93A7-B2771469FBCA}" srcOrd="2" destOrd="0" presId="urn:microsoft.com/office/officeart/2008/layout/VerticalCurvedList"/>
    <dgm:cxn modelId="{640F26DC-053B-416B-A72C-F45C817B0E90}" type="presParOf" srcId="{0CBE7B78-CEEE-498F-93A7-B2771469FBCA}" destId="{7CFDF603-E6D4-4547-99F9-A051AFEF34EE}" srcOrd="0" destOrd="0" presId="urn:microsoft.com/office/officeart/2008/layout/VerticalCurvedList"/>
    <dgm:cxn modelId="{7C4B3B6A-16DE-402F-B336-DF4D573D3B7E}" type="presParOf" srcId="{E32FAE6C-F758-4588-A2D3-68EF60F6A7D4}" destId="{A7BE77D0-1F21-4F5B-99DD-53F6E44107BC}" srcOrd="3" destOrd="0" presId="urn:microsoft.com/office/officeart/2008/layout/VerticalCurvedList"/>
    <dgm:cxn modelId="{1A2AE5DC-43D4-4E45-BB0E-8F267C7F262B}" type="presParOf" srcId="{E32FAE6C-F758-4588-A2D3-68EF60F6A7D4}" destId="{07141706-7B12-4CF5-B945-01AC2E123144}" srcOrd="4" destOrd="0" presId="urn:microsoft.com/office/officeart/2008/layout/VerticalCurvedList"/>
    <dgm:cxn modelId="{D8DE94A6-48FE-480D-8523-47F2C4ECF655}" type="presParOf" srcId="{07141706-7B12-4CF5-B945-01AC2E123144}" destId="{5911DDA7-DCC1-4066-A2CC-B091AA7781BE}" srcOrd="0" destOrd="0" presId="urn:microsoft.com/office/officeart/2008/layout/VerticalCurvedList"/>
    <dgm:cxn modelId="{83DC4E4A-B8F1-4E5A-911F-8ABFB706B127}" type="presParOf" srcId="{E32FAE6C-F758-4588-A2D3-68EF60F6A7D4}" destId="{CA9CCA12-7801-432D-8FE0-8B9EC95AE424}" srcOrd="5" destOrd="0" presId="urn:microsoft.com/office/officeart/2008/layout/VerticalCurvedList"/>
    <dgm:cxn modelId="{5C74C779-96B2-417F-B311-A4C3ED4C21B8}" type="presParOf" srcId="{E32FAE6C-F758-4588-A2D3-68EF60F6A7D4}" destId="{18830B99-EDBF-4FF9-946F-866CDEEEA49E}" srcOrd="6" destOrd="0" presId="urn:microsoft.com/office/officeart/2008/layout/VerticalCurvedList"/>
    <dgm:cxn modelId="{4CA81A33-6B92-40BB-BCF5-92D8148AD120}" type="presParOf" srcId="{18830B99-EDBF-4FF9-946F-866CDEEEA49E}" destId="{2185083E-D410-49DB-944E-2DCEFAB503CD}" srcOrd="0" destOrd="0" presId="urn:microsoft.com/office/officeart/2008/layout/VerticalCurvedList"/>
    <dgm:cxn modelId="{5833806B-3EEE-4A53-9B03-B641E9D43BA8}" type="presParOf" srcId="{E32FAE6C-F758-4588-A2D3-68EF60F6A7D4}" destId="{D43BC8AB-CBDB-41D2-B22E-3133C108F55E}" srcOrd="7" destOrd="0" presId="urn:microsoft.com/office/officeart/2008/layout/VerticalCurvedList"/>
    <dgm:cxn modelId="{51F85398-5FC0-4B70-8119-CC12DE46F080}" type="presParOf" srcId="{E32FAE6C-F758-4588-A2D3-68EF60F6A7D4}" destId="{02D3EA9E-263D-4D6C-A121-E2F543B0FD2A}" srcOrd="8" destOrd="0" presId="urn:microsoft.com/office/officeart/2008/layout/VerticalCurvedList"/>
    <dgm:cxn modelId="{67FEC8FB-063E-468F-AEB3-9F1954104060}" type="presParOf" srcId="{02D3EA9E-263D-4D6C-A121-E2F543B0FD2A}" destId="{3E61FB6C-33D3-4DC8-9153-6B8DD47A3F1A}" srcOrd="0" destOrd="0" presId="urn:microsoft.com/office/officeart/2008/layout/VerticalCurvedList"/>
    <dgm:cxn modelId="{DB6F11E6-FFBF-49D6-80CF-9EFDD5355352}" type="presParOf" srcId="{E32FAE6C-F758-4588-A2D3-68EF60F6A7D4}" destId="{4970D2FA-0F72-4866-9278-52EF4F7F5455}" srcOrd="9" destOrd="0" presId="urn:microsoft.com/office/officeart/2008/layout/VerticalCurvedList"/>
    <dgm:cxn modelId="{C09EC4A5-4D5F-4F5F-B789-FE7B2B87D2A6}" type="presParOf" srcId="{E32FAE6C-F758-4588-A2D3-68EF60F6A7D4}" destId="{22FE95F2-2A63-4637-A893-427FDAF791DD}" srcOrd="10" destOrd="0" presId="urn:microsoft.com/office/officeart/2008/layout/VerticalCurvedList"/>
    <dgm:cxn modelId="{C7696ADF-DEC0-4D13-8447-D2595C59BE97}" type="presParOf" srcId="{22FE95F2-2A63-4637-A893-427FDAF791DD}" destId="{B32387EC-5B91-48B3-98FE-7A215E55708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2A7B2B-F036-4B02-BC6D-4C7349E791BA}" type="doc">
      <dgm:prSet loTypeId="urn:microsoft.com/office/officeart/2005/8/layout/vList4" loCatId="list" qsTypeId="urn:microsoft.com/office/officeart/2005/8/quickstyle/simple3" qsCatId="simple" csTypeId="urn:microsoft.com/office/officeart/2005/8/colors/accent1_1" csCatId="accent1" phldr="1"/>
      <dgm:spPr/>
      <dgm:t>
        <a:bodyPr/>
        <a:lstStyle/>
        <a:p>
          <a:endParaRPr lang="en-GB"/>
        </a:p>
      </dgm:t>
    </dgm:pt>
    <dgm:pt modelId="{E38DC96C-F113-439B-BDD1-FF1E0C0B9E46}">
      <dgm:prSet custT="1"/>
      <dgm:spPr/>
      <dgm:t>
        <a:bodyPr/>
        <a:lstStyle/>
        <a:p>
          <a:r>
            <a:rPr lang="en-US" sz="1800" dirty="0"/>
            <a:t>The IPPC establishes </a:t>
          </a:r>
          <a:r>
            <a:rPr lang="en-US" sz="1800" b="1" dirty="0"/>
            <a:t>national</a:t>
          </a:r>
          <a:r>
            <a:rPr lang="en-US" sz="1800" dirty="0"/>
            <a:t> </a:t>
          </a:r>
          <a:r>
            <a:rPr lang="en-US" sz="1800" b="1" dirty="0"/>
            <a:t>reporting obligations (NROs)</a:t>
          </a:r>
          <a:r>
            <a:rPr lang="en-US" sz="1800" dirty="0"/>
            <a:t> which are the responsibility of the </a:t>
          </a:r>
          <a:r>
            <a:rPr lang="en-US" sz="1800" b="1" dirty="0"/>
            <a:t>contracting parties </a:t>
          </a:r>
          <a:r>
            <a:rPr lang="en-US" sz="1800" dirty="0"/>
            <a:t>to the Convention. </a:t>
          </a:r>
        </a:p>
        <a:p>
          <a:r>
            <a:rPr lang="en-US" sz="1800" dirty="0"/>
            <a:t>These obligations contribute to protect plant health through </a:t>
          </a:r>
          <a:r>
            <a:rPr lang="en-US" sz="1800" b="1" dirty="0"/>
            <a:t>transparency</a:t>
          </a:r>
          <a:r>
            <a:rPr lang="en-US" sz="1800" dirty="0"/>
            <a:t> and </a:t>
          </a:r>
          <a:r>
            <a:rPr lang="en-US" sz="1800" b="1" dirty="0"/>
            <a:t>cooperation.</a:t>
          </a:r>
          <a:endParaRPr lang="en-GB" sz="1800" dirty="0"/>
        </a:p>
      </dgm:t>
    </dgm:pt>
    <dgm:pt modelId="{13606FDA-835D-4ABF-8279-9496D6020116}" type="parTrans" cxnId="{E3FF3EFC-FA8B-499A-964F-87DE91E992A5}">
      <dgm:prSet/>
      <dgm:spPr/>
      <dgm:t>
        <a:bodyPr/>
        <a:lstStyle/>
        <a:p>
          <a:endParaRPr lang="en-GB"/>
        </a:p>
      </dgm:t>
    </dgm:pt>
    <dgm:pt modelId="{5B86AB80-29E3-458C-9897-3277304919DF}" type="sibTrans" cxnId="{E3FF3EFC-FA8B-499A-964F-87DE91E992A5}">
      <dgm:prSet/>
      <dgm:spPr/>
      <dgm:t>
        <a:bodyPr/>
        <a:lstStyle/>
        <a:p>
          <a:endParaRPr lang="en-GB"/>
        </a:p>
      </dgm:t>
    </dgm:pt>
    <dgm:pt modelId="{EF4C5DB6-39FE-47E2-85E8-EE28ACCDDFAC}">
      <dgm:prSet custT="1"/>
      <dgm:spPr/>
      <dgm:t>
        <a:bodyPr/>
        <a:lstStyle/>
        <a:p>
          <a:r>
            <a:rPr lang="en-US" sz="1800" dirty="0"/>
            <a:t>Each contracting party </a:t>
          </a:r>
          <a:r>
            <a:rPr lang="en-US" sz="1800" b="1" dirty="0"/>
            <a:t>shall assume responsibility</a:t>
          </a:r>
          <a:r>
            <a:rPr lang="en-US" sz="1800" dirty="0"/>
            <a:t>, without prejudice to obligations under other international agreements, for the fulfilment within its territories of all requirements under IPPC.</a:t>
          </a:r>
          <a:endParaRPr lang="en-GB" sz="1800" dirty="0"/>
        </a:p>
      </dgm:t>
    </dgm:pt>
    <dgm:pt modelId="{BDA9D956-5132-40CD-8264-9D511C894571}" type="parTrans" cxnId="{64C96475-B0D7-4587-824E-9A0954918DA5}">
      <dgm:prSet/>
      <dgm:spPr/>
      <dgm:t>
        <a:bodyPr/>
        <a:lstStyle/>
        <a:p>
          <a:endParaRPr lang="en-GB"/>
        </a:p>
      </dgm:t>
    </dgm:pt>
    <dgm:pt modelId="{303A22CD-FD10-4E04-A15E-EA587ACA6571}" type="sibTrans" cxnId="{64C96475-B0D7-4587-824E-9A0954918DA5}">
      <dgm:prSet/>
      <dgm:spPr/>
      <dgm:t>
        <a:bodyPr/>
        <a:lstStyle/>
        <a:p>
          <a:endParaRPr lang="en-GB"/>
        </a:p>
      </dgm:t>
    </dgm:pt>
    <dgm:pt modelId="{3D0EC1F8-C5AC-4B4E-9ADC-9241A658B004}">
      <dgm:prSet custT="1"/>
      <dgm:spPr/>
      <dgm:t>
        <a:bodyPr/>
        <a:lstStyle/>
        <a:p>
          <a:r>
            <a:rPr lang="en-US" sz="1800" dirty="0"/>
            <a:t>The reason for having NROs is to ensure that a </a:t>
          </a:r>
          <a:r>
            <a:rPr lang="en-US" sz="1800" b="1" dirty="0"/>
            <a:t>minimum amount of official phytosanitary information</a:t>
          </a:r>
          <a:r>
            <a:rPr lang="en-US" sz="1800" dirty="0"/>
            <a:t> is available for ensuring </a:t>
          </a:r>
          <a:r>
            <a:rPr lang="en-US" sz="1800" b="1" dirty="0"/>
            <a:t>safe trade, safeguarding food security and protecting the environment </a:t>
          </a:r>
          <a:r>
            <a:rPr lang="en-US" sz="1800" dirty="0"/>
            <a:t>from plant pests</a:t>
          </a:r>
          <a:endParaRPr lang="en-GB" sz="1800" dirty="0"/>
        </a:p>
      </dgm:t>
    </dgm:pt>
    <dgm:pt modelId="{0E030417-9BED-4B86-9ABC-8C225C11DF81}" type="parTrans" cxnId="{7CB3DEC1-6433-4225-9E3C-BE661C2D220D}">
      <dgm:prSet/>
      <dgm:spPr/>
      <dgm:t>
        <a:bodyPr/>
        <a:lstStyle/>
        <a:p>
          <a:endParaRPr lang="en-GB"/>
        </a:p>
      </dgm:t>
    </dgm:pt>
    <dgm:pt modelId="{199BC08D-78FF-4342-8A1E-70165A551B4A}" type="sibTrans" cxnId="{7CB3DEC1-6433-4225-9E3C-BE661C2D220D}">
      <dgm:prSet/>
      <dgm:spPr/>
      <dgm:t>
        <a:bodyPr/>
        <a:lstStyle/>
        <a:p>
          <a:endParaRPr lang="en-GB"/>
        </a:p>
      </dgm:t>
    </dgm:pt>
    <dgm:pt modelId="{9F5D94E3-98C5-443B-9CD3-200858BA5AA9}" type="pres">
      <dgm:prSet presAssocID="{3E2A7B2B-F036-4B02-BC6D-4C7349E791BA}" presName="linear" presStyleCnt="0">
        <dgm:presLayoutVars>
          <dgm:dir/>
          <dgm:resizeHandles val="exact"/>
        </dgm:presLayoutVars>
      </dgm:prSet>
      <dgm:spPr/>
    </dgm:pt>
    <dgm:pt modelId="{C408A508-B17B-43DC-A9DB-55BB37B0363F}" type="pres">
      <dgm:prSet presAssocID="{E38DC96C-F113-439B-BDD1-FF1E0C0B9E46}" presName="comp" presStyleCnt="0"/>
      <dgm:spPr/>
    </dgm:pt>
    <dgm:pt modelId="{BD165C88-CD1B-4C98-8E45-449BCAB56EB6}" type="pres">
      <dgm:prSet presAssocID="{E38DC96C-F113-439B-BDD1-FF1E0C0B9E46}" presName="box" presStyleLbl="node1" presStyleIdx="0" presStyleCnt="3" custLinFactNeighborX="1987"/>
      <dgm:spPr/>
    </dgm:pt>
    <dgm:pt modelId="{8B3AEB75-0731-41F8-9BB7-3054D55240E3}" type="pres">
      <dgm:prSet presAssocID="{E38DC96C-F113-439B-BDD1-FF1E0C0B9E46}" presName="img" presStyleLbl="fgImgPlace1" presStyleIdx="0" presStyleCnt="3"/>
      <dgm:spPr>
        <a:blipFill rotWithShape="1">
          <a:blip xmlns:r="http://schemas.openxmlformats.org/officeDocument/2006/relationships" r:embed="rId1"/>
          <a:srcRect/>
          <a:stretch>
            <a:fillRect t="-16000" b="-16000"/>
          </a:stretch>
        </a:blipFill>
      </dgm:spPr>
    </dgm:pt>
    <dgm:pt modelId="{4B9EEA91-D901-4A0E-A5C0-33388C867797}" type="pres">
      <dgm:prSet presAssocID="{E38DC96C-F113-439B-BDD1-FF1E0C0B9E46}" presName="text" presStyleLbl="node1" presStyleIdx="0" presStyleCnt="3">
        <dgm:presLayoutVars>
          <dgm:bulletEnabled val="1"/>
        </dgm:presLayoutVars>
      </dgm:prSet>
      <dgm:spPr/>
    </dgm:pt>
    <dgm:pt modelId="{A8BD6DB3-F3A5-49EF-9EEA-299503BB17C6}" type="pres">
      <dgm:prSet presAssocID="{5B86AB80-29E3-458C-9897-3277304919DF}" presName="spacer" presStyleCnt="0"/>
      <dgm:spPr/>
    </dgm:pt>
    <dgm:pt modelId="{E3AE4918-19C3-49CE-B0D6-DF5750043736}" type="pres">
      <dgm:prSet presAssocID="{EF4C5DB6-39FE-47E2-85E8-EE28ACCDDFAC}" presName="comp" presStyleCnt="0"/>
      <dgm:spPr/>
    </dgm:pt>
    <dgm:pt modelId="{B8444C15-A3A9-4725-97BC-F7C396666554}" type="pres">
      <dgm:prSet presAssocID="{EF4C5DB6-39FE-47E2-85E8-EE28ACCDDFAC}" presName="box" presStyleLbl="node1" presStyleIdx="1" presStyleCnt="3"/>
      <dgm:spPr/>
    </dgm:pt>
    <dgm:pt modelId="{63CE987B-FA03-4C03-A32A-361872632D77}" type="pres">
      <dgm:prSet presAssocID="{EF4C5DB6-39FE-47E2-85E8-EE28ACCDDFAC}" presName="img" presStyleLbl="fgImgPlace1" presStyleIdx="1" presStyleCnt="3"/>
      <dgm:spPr>
        <a:blipFill rotWithShape="1">
          <a:blip xmlns:r="http://schemas.openxmlformats.org/officeDocument/2006/relationships" r:embed="rId2"/>
          <a:srcRect/>
          <a:stretch>
            <a:fillRect t="-24000" b="-24000"/>
          </a:stretch>
        </a:blipFill>
      </dgm:spPr>
    </dgm:pt>
    <dgm:pt modelId="{6B81DD9B-55E1-4A98-8DE9-D149E8BB1C6F}" type="pres">
      <dgm:prSet presAssocID="{EF4C5DB6-39FE-47E2-85E8-EE28ACCDDFAC}" presName="text" presStyleLbl="node1" presStyleIdx="1" presStyleCnt="3">
        <dgm:presLayoutVars>
          <dgm:bulletEnabled val="1"/>
        </dgm:presLayoutVars>
      </dgm:prSet>
      <dgm:spPr/>
    </dgm:pt>
    <dgm:pt modelId="{7B730633-CCA7-4FB6-AB0F-8D5256BB9677}" type="pres">
      <dgm:prSet presAssocID="{303A22CD-FD10-4E04-A15E-EA587ACA6571}" presName="spacer" presStyleCnt="0"/>
      <dgm:spPr/>
    </dgm:pt>
    <dgm:pt modelId="{43A51A54-CF0C-4518-BEC3-28E13929E62D}" type="pres">
      <dgm:prSet presAssocID="{3D0EC1F8-C5AC-4B4E-9ADC-9241A658B004}" presName="comp" presStyleCnt="0"/>
      <dgm:spPr/>
    </dgm:pt>
    <dgm:pt modelId="{855E7267-9854-4B08-995D-567EE016EBF0}" type="pres">
      <dgm:prSet presAssocID="{3D0EC1F8-C5AC-4B4E-9ADC-9241A658B004}" presName="box" presStyleLbl="node1" presStyleIdx="2" presStyleCnt="3"/>
      <dgm:spPr/>
    </dgm:pt>
    <dgm:pt modelId="{AF6BBA37-4F91-4CA4-8506-BE7C95E07AE6}" type="pres">
      <dgm:prSet presAssocID="{3D0EC1F8-C5AC-4B4E-9ADC-9241A658B004}" presName="img" presStyleLbl="fgImgPlace1" presStyleIdx="2" presStyleCnt="3"/>
      <dgm:spPr>
        <a:blipFill rotWithShape="1">
          <a:blip xmlns:r="http://schemas.openxmlformats.org/officeDocument/2006/relationships" r:embed="rId3"/>
          <a:srcRect/>
          <a:stretch>
            <a:fillRect t="-24000" b="-24000"/>
          </a:stretch>
        </a:blipFill>
      </dgm:spPr>
    </dgm:pt>
    <dgm:pt modelId="{BD2032BB-2D17-4CAB-B269-12D4A78CFDC8}" type="pres">
      <dgm:prSet presAssocID="{3D0EC1F8-C5AC-4B4E-9ADC-9241A658B004}" presName="text" presStyleLbl="node1" presStyleIdx="2" presStyleCnt="3">
        <dgm:presLayoutVars>
          <dgm:bulletEnabled val="1"/>
        </dgm:presLayoutVars>
      </dgm:prSet>
      <dgm:spPr/>
    </dgm:pt>
  </dgm:ptLst>
  <dgm:cxnLst>
    <dgm:cxn modelId="{964F635E-6062-498D-9F99-36FB4670F1AE}" type="presOf" srcId="{3D0EC1F8-C5AC-4B4E-9ADC-9241A658B004}" destId="{855E7267-9854-4B08-995D-567EE016EBF0}" srcOrd="0" destOrd="0" presId="urn:microsoft.com/office/officeart/2005/8/layout/vList4"/>
    <dgm:cxn modelId="{C3EF9F63-AEC3-4860-9624-90D77A5CF821}" type="presOf" srcId="{3E2A7B2B-F036-4B02-BC6D-4C7349E791BA}" destId="{9F5D94E3-98C5-443B-9CD3-200858BA5AA9}" srcOrd="0" destOrd="0" presId="urn:microsoft.com/office/officeart/2005/8/layout/vList4"/>
    <dgm:cxn modelId="{7EB6B36C-8CBF-4E6B-993F-CED5F6EB4147}" type="presOf" srcId="{EF4C5DB6-39FE-47E2-85E8-EE28ACCDDFAC}" destId="{6B81DD9B-55E1-4A98-8DE9-D149E8BB1C6F}" srcOrd="1" destOrd="0" presId="urn:microsoft.com/office/officeart/2005/8/layout/vList4"/>
    <dgm:cxn modelId="{CE3D424F-4C29-49C0-B1BC-DDAA1F29A960}" type="presOf" srcId="{E38DC96C-F113-439B-BDD1-FF1E0C0B9E46}" destId="{4B9EEA91-D901-4A0E-A5C0-33388C867797}" srcOrd="1" destOrd="0" presId="urn:microsoft.com/office/officeart/2005/8/layout/vList4"/>
    <dgm:cxn modelId="{64C96475-B0D7-4587-824E-9A0954918DA5}" srcId="{3E2A7B2B-F036-4B02-BC6D-4C7349E791BA}" destId="{EF4C5DB6-39FE-47E2-85E8-EE28ACCDDFAC}" srcOrd="1" destOrd="0" parTransId="{BDA9D956-5132-40CD-8264-9D511C894571}" sibTransId="{303A22CD-FD10-4E04-A15E-EA587ACA6571}"/>
    <dgm:cxn modelId="{CFCBD47B-A95B-4E68-BDD1-1B4A20A30E7A}" type="presOf" srcId="{3D0EC1F8-C5AC-4B4E-9ADC-9241A658B004}" destId="{BD2032BB-2D17-4CAB-B269-12D4A78CFDC8}" srcOrd="1" destOrd="0" presId="urn:microsoft.com/office/officeart/2005/8/layout/vList4"/>
    <dgm:cxn modelId="{0AF0DB80-D764-4DCB-A8B5-9EDD8591E2DF}" type="presOf" srcId="{E38DC96C-F113-439B-BDD1-FF1E0C0B9E46}" destId="{BD165C88-CD1B-4C98-8E45-449BCAB56EB6}" srcOrd="0" destOrd="0" presId="urn:microsoft.com/office/officeart/2005/8/layout/vList4"/>
    <dgm:cxn modelId="{7CB3DEC1-6433-4225-9E3C-BE661C2D220D}" srcId="{3E2A7B2B-F036-4B02-BC6D-4C7349E791BA}" destId="{3D0EC1F8-C5AC-4B4E-9ADC-9241A658B004}" srcOrd="2" destOrd="0" parTransId="{0E030417-9BED-4B86-9ABC-8C225C11DF81}" sibTransId="{199BC08D-78FF-4342-8A1E-70165A551B4A}"/>
    <dgm:cxn modelId="{5564C4C6-FFD4-4391-80AF-84C476783AF3}" type="presOf" srcId="{EF4C5DB6-39FE-47E2-85E8-EE28ACCDDFAC}" destId="{B8444C15-A3A9-4725-97BC-F7C396666554}" srcOrd="0" destOrd="0" presId="urn:microsoft.com/office/officeart/2005/8/layout/vList4"/>
    <dgm:cxn modelId="{E3FF3EFC-FA8B-499A-964F-87DE91E992A5}" srcId="{3E2A7B2B-F036-4B02-BC6D-4C7349E791BA}" destId="{E38DC96C-F113-439B-BDD1-FF1E0C0B9E46}" srcOrd="0" destOrd="0" parTransId="{13606FDA-835D-4ABF-8279-9496D6020116}" sibTransId="{5B86AB80-29E3-458C-9897-3277304919DF}"/>
    <dgm:cxn modelId="{8B6ABE16-7136-4579-BA0C-0F7D2740B6DA}" type="presParOf" srcId="{9F5D94E3-98C5-443B-9CD3-200858BA5AA9}" destId="{C408A508-B17B-43DC-A9DB-55BB37B0363F}" srcOrd="0" destOrd="0" presId="urn:microsoft.com/office/officeart/2005/8/layout/vList4"/>
    <dgm:cxn modelId="{43A952DF-D6A3-4052-854A-4713003A936C}" type="presParOf" srcId="{C408A508-B17B-43DC-A9DB-55BB37B0363F}" destId="{BD165C88-CD1B-4C98-8E45-449BCAB56EB6}" srcOrd="0" destOrd="0" presId="urn:microsoft.com/office/officeart/2005/8/layout/vList4"/>
    <dgm:cxn modelId="{44225A34-89C2-40F4-BB20-C14269647ACD}" type="presParOf" srcId="{C408A508-B17B-43DC-A9DB-55BB37B0363F}" destId="{8B3AEB75-0731-41F8-9BB7-3054D55240E3}" srcOrd="1" destOrd="0" presId="urn:microsoft.com/office/officeart/2005/8/layout/vList4"/>
    <dgm:cxn modelId="{3B249F5E-9359-401D-861F-EB235ED8745D}" type="presParOf" srcId="{C408A508-B17B-43DC-A9DB-55BB37B0363F}" destId="{4B9EEA91-D901-4A0E-A5C0-33388C867797}" srcOrd="2" destOrd="0" presId="urn:microsoft.com/office/officeart/2005/8/layout/vList4"/>
    <dgm:cxn modelId="{EE0F06A1-219D-41A0-8736-5F65F214E444}" type="presParOf" srcId="{9F5D94E3-98C5-443B-9CD3-200858BA5AA9}" destId="{A8BD6DB3-F3A5-49EF-9EEA-299503BB17C6}" srcOrd="1" destOrd="0" presId="urn:microsoft.com/office/officeart/2005/8/layout/vList4"/>
    <dgm:cxn modelId="{A46C5BF0-9D82-4E16-99A0-17F896B16121}" type="presParOf" srcId="{9F5D94E3-98C5-443B-9CD3-200858BA5AA9}" destId="{E3AE4918-19C3-49CE-B0D6-DF5750043736}" srcOrd="2" destOrd="0" presId="urn:microsoft.com/office/officeart/2005/8/layout/vList4"/>
    <dgm:cxn modelId="{47A31AA8-6A22-4FF3-8A8B-3989E1273B28}" type="presParOf" srcId="{E3AE4918-19C3-49CE-B0D6-DF5750043736}" destId="{B8444C15-A3A9-4725-97BC-F7C396666554}" srcOrd="0" destOrd="0" presId="urn:microsoft.com/office/officeart/2005/8/layout/vList4"/>
    <dgm:cxn modelId="{EBADA07F-F6B7-4CC5-8170-0842E1875E81}" type="presParOf" srcId="{E3AE4918-19C3-49CE-B0D6-DF5750043736}" destId="{63CE987B-FA03-4C03-A32A-361872632D77}" srcOrd="1" destOrd="0" presId="urn:microsoft.com/office/officeart/2005/8/layout/vList4"/>
    <dgm:cxn modelId="{A89DEFA7-6840-4B57-9040-CEF308B07F7B}" type="presParOf" srcId="{E3AE4918-19C3-49CE-B0D6-DF5750043736}" destId="{6B81DD9B-55E1-4A98-8DE9-D149E8BB1C6F}" srcOrd="2" destOrd="0" presId="urn:microsoft.com/office/officeart/2005/8/layout/vList4"/>
    <dgm:cxn modelId="{DD4F4CD1-4D93-450B-BB7E-A68EE86E7A2F}" type="presParOf" srcId="{9F5D94E3-98C5-443B-9CD3-200858BA5AA9}" destId="{7B730633-CCA7-4FB6-AB0F-8D5256BB9677}" srcOrd="3" destOrd="0" presId="urn:microsoft.com/office/officeart/2005/8/layout/vList4"/>
    <dgm:cxn modelId="{BAB7703B-0009-481A-A4D1-F7B9526A7917}" type="presParOf" srcId="{9F5D94E3-98C5-443B-9CD3-200858BA5AA9}" destId="{43A51A54-CF0C-4518-BEC3-28E13929E62D}" srcOrd="4" destOrd="0" presId="urn:microsoft.com/office/officeart/2005/8/layout/vList4"/>
    <dgm:cxn modelId="{EE734FFE-FD14-44B9-9171-A1A9B413AD17}" type="presParOf" srcId="{43A51A54-CF0C-4518-BEC3-28E13929E62D}" destId="{855E7267-9854-4B08-995D-567EE016EBF0}" srcOrd="0" destOrd="0" presId="urn:microsoft.com/office/officeart/2005/8/layout/vList4"/>
    <dgm:cxn modelId="{6B9D153C-F17D-4633-985A-E08A8A417C9B}" type="presParOf" srcId="{43A51A54-CF0C-4518-BEC3-28E13929E62D}" destId="{AF6BBA37-4F91-4CA4-8506-BE7C95E07AE6}" srcOrd="1" destOrd="0" presId="urn:microsoft.com/office/officeart/2005/8/layout/vList4"/>
    <dgm:cxn modelId="{33B1BF98-C48F-4FC5-A356-F8DC90C94673}" type="presParOf" srcId="{43A51A54-CF0C-4518-BEC3-28E13929E62D}" destId="{BD2032BB-2D17-4CAB-B269-12D4A78CFDC8}"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E63C864-72F1-4051-8D88-0297D0B7E671}" type="doc">
      <dgm:prSet loTypeId="urn:microsoft.com/office/officeart/2005/8/layout/hList7" loCatId="list" qsTypeId="urn:microsoft.com/office/officeart/2005/8/quickstyle/simple2" qsCatId="simple" csTypeId="urn:microsoft.com/office/officeart/2005/8/colors/accent1_1" csCatId="accent1" phldr="1"/>
      <dgm:spPr/>
      <dgm:t>
        <a:bodyPr/>
        <a:lstStyle/>
        <a:p>
          <a:endParaRPr lang="en-GB"/>
        </a:p>
      </dgm:t>
    </dgm:pt>
    <dgm:pt modelId="{BE86A23F-2526-4071-BE18-A6B52BF13F44}">
      <dgm:prSet custT="1"/>
      <dgm:spPr/>
      <dgm:t>
        <a:bodyPr/>
        <a:lstStyle/>
        <a:p>
          <a:pPr>
            <a:buNone/>
          </a:pPr>
          <a:r>
            <a:rPr lang="en-US" sz="1800" b="1" dirty="0">
              <a:latin typeface="+mn-lt"/>
              <a:ea typeface="Bitter Medium" pitchFamily="34" charset="-122"/>
              <a:cs typeface="Bitter Medium" pitchFamily="34" charset="-120"/>
            </a:rPr>
            <a:t>4.Entry Points</a:t>
          </a:r>
        </a:p>
        <a:p>
          <a:pPr>
            <a:buNone/>
          </a:pPr>
          <a:r>
            <a:rPr lang="en-US" sz="1200" dirty="0">
              <a:latin typeface="+mn-lt"/>
              <a:ea typeface="Open Sans" pitchFamily="34" charset="-122"/>
              <a:cs typeface="Open Sans" pitchFamily="34" charset="-120"/>
            </a:rPr>
            <a:t>List of approved ports, airports, and border crossings where plants can enter the country.</a:t>
          </a:r>
          <a:endParaRPr lang="en-GB" sz="1200" b="1" dirty="0">
            <a:latin typeface="+mn-lt"/>
          </a:endParaRPr>
        </a:p>
      </dgm:t>
    </dgm:pt>
    <dgm:pt modelId="{FEB62416-6A0D-4541-8BEB-26AC49562860}" type="parTrans" cxnId="{F4A83711-76B0-433C-A7FB-3C3BF1D222D6}">
      <dgm:prSet/>
      <dgm:spPr/>
      <dgm:t>
        <a:bodyPr/>
        <a:lstStyle/>
        <a:p>
          <a:endParaRPr lang="en-GB"/>
        </a:p>
      </dgm:t>
    </dgm:pt>
    <dgm:pt modelId="{54159394-C066-4EF2-B276-6CFD9BE9D471}" type="sibTrans" cxnId="{F4A83711-76B0-433C-A7FB-3C3BF1D222D6}">
      <dgm:prSet/>
      <dgm:spPr/>
      <dgm:t>
        <a:bodyPr/>
        <a:lstStyle/>
        <a:p>
          <a:endParaRPr lang="en-GB"/>
        </a:p>
      </dgm:t>
    </dgm:pt>
    <dgm:pt modelId="{AC443845-939D-43F0-8873-84300C21210D}">
      <dgm:prSet custT="1"/>
      <dgm:spPr/>
      <dgm:t>
        <a:bodyPr/>
        <a:lstStyle/>
        <a:p>
          <a:pPr>
            <a:buNone/>
          </a:pPr>
          <a:r>
            <a:rPr lang="en-US" sz="1800" b="1" dirty="0">
              <a:latin typeface="+mn-lt"/>
              <a:ea typeface="Bitter Medium" pitchFamily="34" charset="-122"/>
              <a:cs typeface="Bitter Medium" pitchFamily="34" charset="-120"/>
            </a:rPr>
            <a:t>5. Regulated Pests</a:t>
          </a:r>
        </a:p>
        <a:p>
          <a:pPr>
            <a:buNone/>
          </a:pPr>
          <a:r>
            <a:rPr lang="en-US" sz="1200" dirty="0">
              <a:latin typeface="+mn-lt"/>
              <a:ea typeface="Open Sans" pitchFamily="34" charset="-122"/>
              <a:cs typeface="Open Sans" pitchFamily="34" charset="-120"/>
            </a:rPr>
            <a:t>Lists of plant pests that are either absent or present but controlled. Lists should be reviewed yearly.</a:t>
          </a:r>
          <a:endParaRPr lang="en-GB" sz="1200" b="1" dirty="0">
            <a:latin typeface="+mn-lt"/>
          </a:endParaRPr>
        </a:p>
      </dgm:t>
    </dgm:pt>
    <dgm:pt modelId="{4058C0B6-DDF7-4B32-8217-360A76327696}" type="parTrans" cxnId="{4998552F-B7B2-4473-9D57-2C0EF63D3ADD}">
      <dgm:prSet/>
      <dgm:spPr/>
      <dgm:t>
        <a:bodyPr/>
        <a:lstStyle/>
        <a:p>
          <a:endParaRPr lang="en-GB"/>
        </a:p>
      </dgm:t>
    </dgm:pt>
    <dgm:pt modelId="{63515E9C-1931-4788-A67A-144A9FAA3132}" type="sibTrans" cxnId="{4998552F-B7B2-4473-9D57-2C0EF63D3ADD}">
      <dgm:prSet/>
      <dgm:spPr/>
      <dgm:t>
        <a:bodyPr/>
        <a:lstStyle/>
        <a:p>
          <a:endParaRPr lang="en-GB"/>
        </a:p>
      </dgm:t>
    </dgm:pt>
    <dgm:pt modelId="{CC0E0DBF-AC10-4A72-AFF2-B6964A6A26FA}">
      <dgm:prSet custT="1"/>
      <dgm:spPr/>
      <dgm:t>
        <a:bodyPr/>
        <a:lstStyle/>
        <a:p>
          <a:pPr>
            <a:buNone/>
          </a:pPr>
          <a:r>
            <a:rPr lang="en-US" sz="1800" b="1" dirty="0">
              <a:latin typeface="+mn-lt"/>
              <a:ea typeface="Bitter Medium" pitchFamily="34" charset="-122"/>
              <a:cs typeface="Bitter Medium" pitchFamily="34" charset="-120"/>
            </a:rPr>
            <a:t>6.Pest Reports</a:t>
          </a:r>
        </a:p>
        <a:p>
          <a:pPr>
            <a:buNone/>
          </a:pPr>
          <a:r>
            <a:rPr lang="en-US" sz="1200" dirty="0">
              <a:latin typeface="+mn-lt"/>
              <a:ea typeface="Open Sans" pitchFamily="34" charset="-122"/>
              <a:cs typeface="Open Sans" pitchFamily="34" charset="-120"/>
            </a:rPr>
            <a:t>Quick alerts about introduction or spreading pests that could harm crops. </a:t>
          </a:r>
          <a:endParaRPr lang="en-US" sz="1200" b="1" dirty="0">
            <a:latin typeface="+mn-lt"/>
            <a:ea typeface="Bitter Medium" pitchFamily="34" charset="-122"/>
            <a:cs typeface="Bitter Medium" pitchFamily="34" charset="-120"/>
          </a:endParaRPr>
        </a:p>
      </dgm:t>
    </dgm:pt>
    <dgm:pt modelId="{C78A3F82-74D1-4693-823B-5B53D41FAC0E}" type="parTrans" cxnId="{F7517732-7B6E-4D51-A6E1-2FA7DD5E54B5}">
      <dgm:prSet/>
      <dgm:spPr/>
      <dgm:t>
        <a:bodyPr/>
        <a:lstStyle/>
        <a:p>
          <a:endParaRPr lang="en-GB"/>
        </a:p>
      </dgm:t>
    </dgm:pt>
    <dgm:pt modelId="{9FE76585-0250-4C6A-8506-03B921126FD3}" type="sibTrans" cxnId="{F7517732-7B6E-4D51-A6E1-2FA7DD5E54B5}">
      <dgm:prSet/>
      <dgm:spPr/>
      <dgm:t>
        <a:bodyPr/>
        <a:lstStyle/>
        <a:p>
          <a:endParaRPr lang="en-GB"/>
        </a:p>
      </dgm:t>
    </dgm:pt>
    <dgm:pt modelId="{507EC914-C778-4BB7-8BCD-26AFC87B9869}">
      <dgm:prSet custT="1"/>
      <dgm:spPr/>
      <dgm:t>
        <a:bodyPr/>
        <a:lstStyle/>
        <a:p>
          <a:pPr>
            <a:buNone/>
          </a:pPr>
          <a:r>
            <a:rPr lang="en-US" sz="1800" b="1" dirty="0">
              <a:latin typeface="+mn-lt"/>
              <a:ea typeface="Bitter Medium" pitchFamily="34" charset="-122"/>
              <a:cs typeface="Bitter Medium" pitchFamily="34" charset="-120"/>
            </a:rPr>
            <a:t>7. Emergency Actions</a:t>
          </a:r>
        </a:p>
        <a:p>
          <a:pPr>
            <a:buNone/>
          </a:pPr>
          <a:r>
            <a:rPr lang="en-US" sz="1200" dirty="0">
              <a:latin typeface="+mn-lt"/>
              <a:ea typeface="Open Sans" pitchFamily="34" charset="-122"/>
              <a:cs typeface="Open Sans" pitchFamily="34" charset="-120"/>
            </a:rPr>
            <a:t>Reports on urgent steps taken when new pests are found.</a:t>
          </a:r>
          <a:endParaRPr lang="en-GB" sz="1200" b="1" dirty="0">
            <a:latin typeface="+mn-lt"/>
          </a:endParaRPr>
        </a:p>
      </dgm:t>
    </dgm:pt>
    <dgm:pt modelId="{E2732015-B181-48F4-9AB7-4FB78E436A67}" type="parTrans" cxnId="{74D666A2-0025-4ACD-80C9-F280B3230ACB}">
      <dgm:prSet/>
      <dgm:spPr/>
      <dgm:t>
        <a:bodyPr/>
        <a:lstStyle/>
        <a:p>
          <a:endParaRPr lang="en-GB"/>
        </a:p>
      </dgm:t>
    </dgm:pt>
    <dgm:pt modelId="{067C4519-FDF1-4E42-9D82-70BF9BB64D56}" type="sibTrans" cxnId="{74D666A2-0025-4ACD-80C9-F280B3230ACB}">
      <dgm:prSet/>
      <dgm:spPr/>
      <dgm:t>
        <a:bodyPr/>
        <a:lstStyle/>
        <a:p>
          <a:endParaRPr lang="en-GB"/>
        </a:p>
      </dgm:t>
    </dgm:pt>
    <dgm:pt modelId="{DD0488D0-20F5-4983-A782-632E2E445240}" type="pres">
      <dgm:prSet presAssocID="{7E63C864-72F1-4051-8D88-0297D0B7E671}" presName="Name0" presStyleCnt="0">
        <dgm:presLayoutVars>
          <dgm:dir/>
          <dgm:resizeHandles val="exact"/>
        </dgm:presLayoutVars>
      </dgm:prSet>
      <dgm:spPr/>
    </dgm:pt>
    <dgm:pt modelId="{A76E9B65-80C1-40BF-B9BC-F9DFAF27A87C}" type="pres">
      <dgm:prSet presAssocID="{7E63C864-72F1-4051-8D88-0297D0B7E671}" presName="fgShape" presStyleLbl="fgShp" presStyleIdx="0" presStyleCnt="1"/>
      <dgm:spPr/>
    </dgm:pt>
    <dgm:pt modelId="{9FB38412-8898-4B7A-B0EC-AF7225CEDECD}" type="pres">
      <dgm:prSet presAssocID="{7E63C864-72F1-4051-8D88-0297D0B7E671}" presName="linComp" presStyleCnt="0"/>
      <dgm:spPr/>
    </dgm:pt>
    <dgm:pt modelId="{008E22D4-3214-4C80-8DEC-76EE4CCD3C9E}" type="pres">
      <dgm:prSet presAssocID="{BE86A23F-2526-4071-BE18-A6B52BF13F44}" presName="compNode" presStyleCnt="0"/>
      <dgm:spPr/>
    </dgm:pt>
    <dgm:pt modelId="{92C5D6F0-BC86-4080-A4D7-8BD45858CDCC}" type="pres">
      <dgm:prSet presAssocID="{BE86A23F-2526-4071-BE18-A6B52BF13F44}" presName="bkgdShape" presStyleLbl="node1" presStyleIdx="0" presStyleCnt="4"/>
      <dgm:spPr/>
    </dgm:pt>
    <dgm:pt modelId="{5E8A6B27-520E-4DB2-9DEA-49CAEB5EC08E}" type="pres">
      <dgm:prSet presAssocID="{BE86A23F-2526-4071-BE18-A6B52BF13F44}" presName="nodeTx" presStyleLbl="node1" presStyleIdx="0" presStyleCnt="4">
        <dgm:presLayoutVars>
          <dgm:bulletEnabled val="1"/>
        </dgm:presLayoutVars>
      </dgm:prSet>
      <dgm:spPr/>
    </dgm:pt>
    <dgm:pt modelId="{85C2FDE9-4033-48D8-95D8-B4F391397F66}" type="pres">
      <dgm:prSet presAssocID="{BE86A23F-2526-4071-BE18-A6B52BF13F44}" presName="invisiNode" presStyleLbl="node1" presStyleIdx="0" presStyleCnt="4"/>
      <dgm:spPr/>
    </dgm:pt>
    <dgm:pt modelId="{C91038AF-DE91-444C-8C3D-C2296D2FE68E}" type="pres">
      <dgm:prSet presAssocID="{BE86A23F-2526-4071-BE18-A6B52BF13F44}" presName="imagNode" presStyleLbl="fgImgPlace1" presStyleIdx="0" presStyleCnt="4"/>
      <dgm:spPr>
        <a:blipFill rotWithShape="1">
          <a:blip xmlns:r="http://schemas.openxmlformats.org/officeDocument/2006/relationships" r:embed="rId1"/>
          <a:srcRect/>
          <a:stretch>
            <a:fillRect t="-91000" b="-91000"/>
          </a:stretch>
        </a:blipFill>
      </dgm:spPr>
    </dgm:pt>
    <dgm:pt modelId="{B115A2A9-6258-4708-9D09-9A645F34A725}" type="pres">
      <dgm:prSet presAssocID="{54159394-C066-4EF2-B276-6CFD9BE9D471}" presName="sibTrans" presStyleLbl="sibTrans2D1" presStyleIdx="0" presStyleCnt="0"/>
      <dgm:spPr/>
    </dgm:pt>
    <dgm:pt modelId="{154EC609-9D1C-49FF-9B08-15406DB3729A}" type="pres">
      <dgm:prSet presAssocID="{AC443845-939D-43F0-8873-84300C21210D}" presName="compNode" presStyleCnt="0"/>
      <dgm:spPr/>
    </dgm:pt>
    <dgm:pt modelId="{C83F5875-29EB-48D2-9163-02A9E03D43A8}" type="pres">
      <dgm:prSet presAssocID="{AC443845-939D-43F0-8873-84300C21210D}" presName="bkgdShape" presStyleLbl="node1" presStyleIdx="1" presStyleCnt="4"/>
      <dgm:spPr/>
    </dgm:pt>
    <dgm:pt modelId="{233A3994-D1B0-4923-9A55-A697FC3E94D2}" type="pres">
      <dgm:prSet presAssocID="{AC443845-939D-43F0-8873-84300C21210D}" presName="nodeTx" presStyleLbl="node1" presStyleIdx="1" presStyleCnt="4">
        <dgm:presLayoutVars>
          <dgm:bulletEnabled val="1"/>
        </dgm:presLayoutVars>
      </dgm:prSet>
      <dgm:spPr/>
    </dgm:pt>
    <dgm:pt modelId="{84FA30E4-7944-43B1-980A-4AC5E092A0AC}" type="pres">
      <dgm:prSet presAssocID="{AC443845-939D-43F0-8873-84300C21210D}" presName="invisiNode" presStyleLbl="node1" presStyleIdx="1" presStyleCnt="4"/>
      <dgm:spPr/>
    </dgm:pt>
    <dgm:pt modelId="{B6E77DB5-2927-400C-9B1F-E39D53CBEB47}" type="pres">
      <dgm:prSet presAssocID="{AC443845-939D-43F0-8873-84300C21210D}" presName="imagNode" presStyleLbl="fgImgPlace1" presStyleIdx="1" presStyleCnt="4"/>
      <dgm:spPr>
        <a:blipFill rotWithShape="1">
          <a:blip xmlns:r="http://schemas.openxmlformats.org/officeDocument/2006/relationships" r:embed="rId2"/>
          <a:srcRect/>
          <a:stretch>
            <a:fillRect t="-91000" b="-91000"/>
          </a:stretch>
        </a:blipFill>
      </dgm:spPr>
    </dgm:pt>
    <dgm:pt modelId="{11313072-6EB6-40BD-B63E-4A0992E69D4C}" type="pres">
      <dgm:prSet presAssocID="{63515E9C-1931-4788-A67A-144A9FAA3132}" presName="sibTrans" presStyleLbl="sibTrans2D1" presStyleIdx="0" presStyleCnt="0"/>
      <dgm:spPr/>
    </dgm:pt>
    <dgm:pt modelId="{1D3F0AB5-19CD-4CE8-8F85-1BC04A5AAEEE}" type="pres">
      <dgm:prSet presAssocID="{CC0E0DBF-AC10-4A72-AFF2-B6964A6A26FA}" presName="compNode" presStyleCnt="0"/>
      <dgm:spPr/>
    </dgm:pt>
    <dgm:pt modelId="{EA697850-1EA8-4B2F-880A-9F1E0B0C9579}" type="pres">
      <dgm:prSet presAssocID="{CC0E0DBF-AC10-4A72-AFF2-B6964A6A26FA}" presName="bkgdShape" presStyleLbl="node1" presStyleIdx="2" presStyleCnt="4"/>
      <dgm:spPr/>
    </dgm:pt>
    <dgm:pt modelId="{4A61752D-6982-450F-9DA9-C64631CC2750}" type="pres">
      <dgm:prSet presAssocID="{CC0E0DBF-AC10-4A72-AFF2-B6964A6A26FA}" presName="nodeTx" presStyleLbl="node1" presStyleIdx="2" presStyleCnt="4">
        <dgm:presLayoutVars>
          <dgm:bulletEnabled val="1"/>
        </dgm:presLayoutVars>
      </dgm:prSet>
      <dgm:spPr/>
    </dgm:pt>
    <dgm:pt modelId="{849C1539-C6E9-4C00-BB49-B9089277A15A}" type="pres">
      <dgm:prSet presAssocID="{CC0E0DBF-AC10-4A72-AFF2-B6964A6A26FA}" presName="invisiNode" presStyleLbl="node1" presStyleIdx="2" presStyleCnt="4"/>
      <dgm:spPr/>
    </dgm:pt>
    <dgm:pt modelId="{579B2DDB-F9B2-42F5-8A10-DB33E6EF0F45}" type="pres">
      <dgm:prSet presAssocID="{CC0E0DBF-AC10-4A72-AFF2-B6964A6A26FA}" presName="imagNode" presStyleLbl="fgImgPlace1" presStyleIdx="2" presStyleCnt="4"/>
      <dgm:spPr>
        <a:blipFill rotWithShape="1">
          <a:blip xmlns:r="http://schemas.openxmlformats.org/officeDocument/2006/relationships" r:embed="rId3"/>
          <a:srcRect/>
          <a:stretch>
            <a:fillRect t="-91000" b="-91000"/>
          </a:stretch>
        </a:blipFill>
      </dgm:spPr>
    </dgm:pt>
    <dgm:pt modelId="{C37BBA88-02CD-404F-BE3E-77505D9E6DE4}" type="pres">
      <dgm:prSet presAssocID="{9FE76585-0250-4C6A-8506-03B921126FD3}" presName="sibTrans" presStyleLbl="sibTrans2D1" presStyleIdx="0" presStyleCnt="0"/>
      <dgm:spPr/>
    </dgm:pt>
    <dgm:pt modelId="{1C2BC2F5-CC52-47E7-8B1E-FB445D2B2174}" type="pres">
      <dgm:prSet presAssocID="{507EC914-C778-4BB7-8BCD-26AFC87B9869}" presName="compNode" presStyleCnt="0"/>
      <dgm:spPr/>
    </dgm:pt>
    <dgm:pt modelId="{B259BB02-BD07-4680-ABB6-684F1BC1E3AA}" type="pres">
      <dgm:prSet presAssocID="{507EC914-C778-4BB7-8BCD-26AFC87B9869}" presName="bkgdShape" presStyleLbl="node1" presStyleIdx="3" presStyleCnt="4"/>
      <dgm:spPr/>
    </dgm:pt>
    <dgm:pt modelId="{D25497C7-0EC6-43F8-A626-7C736A3F1749}" type="pres">
      <dgm:prSet presAssocID="{507EC914-C778-4BB7-8BCD-26AFC87B9869}" presName="nodeTx" presStyleLbl="node1" presStyleIdx="3" presStyleCnt="4">
        <dgm:presLayoutVars>
          <dgm:bulletEnabled val="1"/>
        </dgm:presLayoutVars>
      </dgm:prSet>
      <dgm:spPr/>
    </dgm:pt>
    <dgm:pt modelId="{2429E829-99D4-49B4-800F-57C6B325761E}" type="pres">
      <dgm:prSet presAssocID="{507EC914-C778-4BB7-8BCD-26AFC87B9869}" presName="invisiNode" presStyleLbl="node1" presStyleIdx="3" presStyleCnt="4"/>
      <dgm:spPr/>
    </dgm:pt>
    <dgm:pt modelId="{C3537E50-2CEC-4A18-BD80-5D5E06C6E02F}" type="pres">
      <dgm:prSet presAssocID="{507EC914-C778-4BB7-8BCD-26AFC87B9869}" presName="imagNode" presStyleLbl="fgImgPlace1" presStyleIdx="3" presStyleCnt="4"/>
      <dgm:spPr>
        <a:blipFill rotWithShape="1">
          <a:blip xmlns:r="http://schemas.openxmlformats.org/officeDocument/2006/relationships" r:embed="rId4"/>
          <a:srcRect/>
          <a:stretch>
            <a:fillRect t="-91000" b="-91000"/>
          </a:stretch>
        </a:blipFill>
      </dgm:spPr>
    </dgm:pt>
  </dgm:ptLst>
  <dgm:cxnLst>
    <dgm:cxn modelId="{34839302-A124-48A6-A809-2719FACA9B2C}" type="presOf" srcId="{507EC914-C778-4BB7-8BCD-26AFC87B9869}" destId="{D25497C7-0EC6-43F8-A626-7C736A3F1749}" srcOrd="1" destOrd="0" presId="urn:microsoft.com/office/officeart/2005/8/layout/hList7"/>
    <dgm:cxn modelId="{F4A83711-76B0-433C-A7FB-3C3BF1D222D6}" srcId="{7E63C864-72F1-4051-8D88-0297D0B7E671}" destId="{BE86A23F-2526-4071-BE18-A6B52BF13F44}" srcOrd="0" destOrd="0" parTransId="{FEB62416-6A0D-4541-8BEB-26AC49562860}" sibTransId="{54159394-C066-4EF2-B276-6CFD9BE9D471}"/>
    <dgm:cxn modelId="{F4B3A618-3FE2-4DBE-9E6A-658853A6475D}" type="presOf" srcId="{AC443845-939D-43F0-8873-84300C21210D}" destId="{C83F5875-29EB-48D2-9163-02A9E03D43A8}" srcOrd="0" destOrd="0" presId="urn:microsoft.com/office/officeart/2005/8/layout/hList7"/>
    <dgm:cxn modelId="{4998552F-B7B2-4473-9D57-2C0EF63D3ADD}" srcId="{7E63C864-72F1-4051-8D88-0297D0B7E671}" destId="{AC443845-939D-43F0-8873-84300C21210D}" srcOrd="1" destOrd="0" parTransId="{4058C0B6-DDF7-4B32-8217-360A76327696}" sibTransId="{63515E9C-1931-4788-A67A-144A9FAA3132}"/>
    <dgm:cxn modelId="{F7517732-7B6E-4D51-A6E1-2FA7DD5E54B5}" srcId="{7E63C864-72F1-4051-8D88-0297D0B7E671}" destId="{CC0E0DBF-AC10-4A72-AFF2-B6964A6A26FA}" srcOrd="2" destOrd="0" parTransId="{C78A3F82-74D1-4693-823B-5B53D41FAC0E}" sibTransId="{9FE76585-0250-4C6A-8506-03B921126FD3}"/>
    <dgm:cxn modelId="{3E452E3B-6379-4649-9206-2EB02A89CBD4}" type="presOf" srcId="{CC0E0DBF-AC10-4A72-AFF2-B6964A6A26FA}" destId="{EA697850-1EA8-4B2F-880A-9F1E0B0C9579}" srcOrd="0" destOrd="0" presId="urn:microsoft.com/office/officeart/2005/8/layout/hList7"/>
    <dgm:cxn modelId="{6C95E663-166B-4392-B3CE-E978DD394678}" type="presOf" srcId="{9FE76585-0250-4C6A-8506-03B921126FD3}" destId="{C37BBA88-02CD-404F-BE3E-77505D9E6DE4}" srcOrd="0" destOrd="0" presId="urn:microsoft.com/office/officeart/2005/8/layout/hList7"/>
    <dgm:cxn modelId="{48CEB451-9412-4EEF-8C33-0868881E16AF}" type="presOf" srcId="{BE86A23F-2526-4071-BE18-A6B52BF13F44}" destId="{92C5D6F0-BC86-4080-A4D7-8BD45858CDCC}" srcOrd="0" destOrd="0" presId="urn:microsoft.com/office/officeart/2005/8/layout/hList7"/>
    <dgm:cxn modelId="{EDD84B75-E7F4-4C05-BB3F-EBEDEF152052}" type="presOf" srcId="{507EC914-C778-4BB7-8BCD-26AFC87B9869}" destId="{B259BB02-BD07-4680-ABB6-684F1BC1E3AA}" srcOrd="0" destOrd="0" presId="urn:microsoft.com/office/officeart/2005/8/layout/hList7"/>
    <dgm:cxn modelId="{B5DF6A95-6A29-474D-BC6C-4EF786E66DB1}" type="presOf" srcId="{63515E9C-1931-4788-A67A-144A9FAA3132}" destId="{11313072-6EB6-40BD-B63E-4A0992E69D4C}" srcOrd="0" destOrd="0" presId="urn:microsoft.com/office/officeart/2005/8/layout/hList7"/>
    <dgm:cxn modelId="{A6F018A2-DB81-427B-821F-70ED28684440}" type="presOf" srcId="{54159394-C066-4EF2-B276-6CFD9BE9D471}" destId="{B115A2A9-6258-4708-9D09-9A645F34A725}" srcOrd="0" destOrd="0" presId="urn:microsoft.com/office/officeart/2005/8/layout/hList7"/>
    <dgm:cxn modelId="{74D666A2-0025-4ACD-80C9-F280B3230ACB}" srcId="{7E63C864-72F1-4051-8D88-0297D0B7E671}" destId="{507EC914-C778-4BB7-8BCD-26AFC87B9869}" srcOrd="3" destOrd="0" parTransId="{E2732015-B181-48F4-9AB7-4FB78E436A67}" sibTransId="{067C4519-FDF1-4E42-9D82-70BF9BB64D56}"/>
    <dgm:cxn modelId="{2E1E50A8-EC70-4A3D-98E6-4D8BA4C6562D}" type="presOf" srcId="{BE86A23F-2526-4071-BE18-A6B52BF13F44}" destId="{5E8A6B27-520E-4DB2-9DEA-49CAEB5EC08E}" srcOrd="1" destOrd="0" presId="urn:microsoft.com/office/officeart/2005/8/layout/hList7"/>
    <dgm:cxn modelId="{AECF93E1-147E-4F5F-A426-6F392680AEDD}" type="presOf" srcId="{CC0E0DBF-AC10-4A72-AFF2-B6964A6A26FA}" destId="{4A61752D-6982-450F-9DA9-C64631CC2750}" srcOrd="1" destOrd="0" presId="urn:microsoft.com/office/officeart/2005/8/layout/hList7"/>
    <dgm:cxn modelId="{EFDCFCEB-8311-446B-8282-5D9B7D3C6C2A}" type="presOf" srcId="{AC443845-939D-43F0-8873-84300C21210D}" destId="{233A3994-D1B0-4923-9A55-A697FC3E94D2}" srcOrd="1" destOrd="0" presId="urn:microsoft.com/office/officeart/2005/8/layout/hList7"/>
    <dgm:cxn modelId="{2C34C0FA-7B4F-4FF6-B2EF-3C66445053FD}" type="presOf" srcId="{7E63C864-72F1-4051-8D88-0297D0B7E671}" destId="{DD0488D0-20F5-4983-A782-632E2E445240}" srcOrd="0" destOrd="0" presId="urn:microsoft.com/office/officeart/2005/8/layout/hList7"/>
    <dgm:cxn modelId="{4CB985A7-9754-4D72-83AD-28B909D07516}" type="presParOf" srcId="{DD0488D0-20F5-4983-A782-632E2E445240}" destId="{A76E9B65-80C1-40BF-B9BC-F9DFAF27A87C}" srcOrd="0" destOrd="0" presId="urn:microsoft.com/office/officeart/2005/8/layout/hList7"/>
    <dgm:cxn modelId="{88F250CC-1CE3-4201-B221-62A6FF26D949}" type="presParOf" srcId="{DD0488D0-20F5-4983-A782-632E2E445240}" destId="{9FB38412-8898-4B7A-B0EC-AF7225CEDECD}" srcOrd="1" destOrd="0" presId="urn:microsoft.com/office/officeart/2005/8/layout/hList7"/>
    <dgm:cxn modelId="{D2D21E2C-9B7A-4732-81CB-EFD2F352D5AC}" type="presParOf" srcId="{9FB38412-8898-4B7A-B0EC-AF7225CEDECD}" destId="{008E22D4-3214-4C80-8DEC-76EE4CCD3C9E}" srcOrd="0" destOrd="0" presId="urn:microsoft.com/office/officeart/2005/8/layout/hList7"/>
    <dgm:cxn modelId="{F7C35698-331C-4B25-ACA3-1B5E918E3936}" type="presParOf" srcId="{008E22D4-3214-4C80-8DEC-76EE4CCD3C9E}" destId="{92C5D6F0-BC86-4080-A4D7-8BD45858CDCC}" srcOrd="0" destOrd="0" presId="urn:microsoft.com/office/officeart/2005/8/layout/hList7"/>
    <dgm:cxn modelId="{D4FCFCFD-0B24-4FC3-B41A-96A21B369AF5}" type="presParOf" srcId="{008E22D4-3214-4C80-8DEC-76EE4CCD3C9E}" destId="{5E8A6B27-520E-4DB2-9DEA-49CAEB5EC08E}" srcOrd="1" destOrd="0" presId="urn:microsoft.com/office/officeart/2005/8/layout/hList7"/>
    <dgm:cxn modelId="{C5215723-32D0-470C-BA42-80C6DA2CF281}" type="presParOf" srcId="{008E22D4-3214-4C80-8DEC-76EE4CCD3C9E}" destId="{85C2FDE9-4033-48D8-95D8-B4F391397F66}" srcOrd="2" destOrd="0" presId="urn:microsoft.com/office/officeart/2005/8/layout/hList7"/>
    <dgm:cxn modelId="{AA772658-9E3C-4D7A-80DB-BD44A033C987}" type="presParOf" srcId="{008E22D4-3214-4C80-8DEC-76EE4CCD3C9E}" destId="{C91038AF-DE91-444C-8C3D-C2296D2FE68E}" srcOrd="3" destOrd="0" presId="urn:microsoft.com/office/officeart/2005/8/layout/hList7"/>
    <dgm:cxn modelId="{B8D28275-0B49-4CF5-95F5-5AC3694C3CAC}" type="presParOf" srcId="{9FB38412-8898-4B7A-B0EC-AF7225CEDECD}" destId="{B115A2A9-6258-4708-9D09-9A645F34A725}" srcOrd="1" destOrd="0" presId="urn:microsoft.com/office/officeart/2005/8/layout/hList7"/>
    <dgm:cxn modelId="{7B0D4453-F3CB-4E16-B18F-C56B6A011607}" type="presParOf" srcId="{9FB38412-8898-4B7A-B0EC-AF7225CEDECD}" destId="{154EC609-9D1C-49FF-9B08-15406DB3729A}" srcOrd="2" destOrd="0" presId="urn:microsoft.com/office/officeart/2005/8/layout/hList7"/>
    <dgm:cxn modelId="{52C8DA23-4A04-48DC-BE0A-CE429C25E962}" type="presParOf" srcId="{154EC609-9D1C-49FF-9B08-15406DB3729A}" destId="{C83F5875-29EB-48D2-9163-02A9E03D43A8}" srcOrd="0" destOrd="0" presId="urn:microsoft.com/office/officeart/2005/8/layout/hList7"/>
    <dgm:cxn modelId="{B469ECE0-9A61-45D4-B949-246AC27F556B}" type="presParOf" srcId="{154EC609-9D1C-49FF-9B08-15406DB3729A}" destId="{233A3994-D1B0-4923-9A55-A697FC3E94D2}" srcOrd="1" destOrd="0" presId="urn:microsoft.com/office/officeart/2005/8/layout/hList7"/>
    <dgm:cxn modelId="{D05EDF0B-6850-4159-B149-A8AD6DFD445F}" type="presParOf" srcId="{154EC609-9D1C-49FF-9B08-15406DB3729A}" destId="{84FA30E4-7944-43B1-980A-4AC5E092A0AC}" srcOrd="2" destOrd="0" presId="urn:microsoft.com/office/officeart/2005/8/layout/hList7"/>
    <dgm:cxn modelId="{8C816209-54F8-42A4-B8F0-D9366DE813DE}" type="presParOf" srcId="{154EC609-9D1C-49FF-9B08-15406DB3729A}" destId="{B6E77DB5-2927-400C-9B1F-E39D53CBEB47}" srcOrd="3" destOrd="0" presId="urn:microsoft.com/office/officeart/2005/8/layout/hList7"/>
    <dgm:cxn modelId="{48F60B47-6451-4512-B8E2-FF84D2BB9BD5}" type="presParOf" srcId="{9FB38412-8898-4B7A-B0EC-AF7225CEDECD}" destId="{11313072-6EB6-40BD-B63E-4A0992E69D4C}" srcOrd="3" destOrd="0" presId="urn:microsoft.com/office/officeart/2005/8/layout/hList7"/>
    <dgm:cxn modelId="{D330DF7A-FBE3-4E0F-91E6-AF5CC974007A}" type="presParOf" srcId="{9FB38412-8898-4B7A-B0EC-AF7225CEDECD}" destId="{1D3F0AB5-19CD-4CE8-8F85-1BC04A5AAEEE}" srcOrd="4" destOrd="0" presId="urn:microsoft.com/office/officeart/2005/8/layout/hList7"/>
    <dgm:cxn modelId="{3002DE41-7D16-4293-9944-35B78C19154B}" type="presParOf" srcId="{1D3F0AB5-19CD-4CE8-8F85-1BC04A5AAEEE}" destId="{EA697850-1EA8-4B2F-880A-9F1E0B0C9579}" srcOrd="0" destOrd="0" presId="urn:microsoft.com/office/officeart/2005/8/layout/hList7"/>
    <dgm:cxn modelId="{EE176771-E051-4487-98F3-A177DDF71583}" type="presParOf" srcId="{1D3F0AB5-19CD-4CE8-8F85-1BC04A5AAEEE}" destId="{4A61752D-6982-450F-9DA9-C64631CC2750}" srcOrd="1" destOrd="0" presId="urn:microsoft.com/office/officeart/2005/8/layout/hList7"/>
    <dgm:cxn modelId="{FC1846A2-0B9F-4F51-AB44-8D44546E47B0}" type="presParOf" srcId="{1D3F0AB5-19CD-4CE8-8F85-1BC04A5AAEEE}" destId="{849C1539-C6E9-4C00-BB49-B9089277A15A}" srcOrd="2" destOrd="0" presId="urn:microsoft.com/office/officeart/2005/8/layout/hList7"/>
    <dgm:cxn modelId="{58061331-A287-4D29-87B7-110A9A6BB0BB}" type="presParOf" srcId="{1D3F0AB5-19CD-4CE8-8F85-1BC04A5AAEEE}" destId="{579B2DDB-F9B2-42F5-8A10-DB33E6EF0F45}" srcOrd="3" destOrd="0" presId="urn:microsoft.com/office/officeart/2005/8/layout/hList7"/>
    <dgm:cxn modelId="{35677FD6-C41C-40D9-8767-02D7FC04E943}" type="presParOf" srcId="{9FB38412-8898-4B7A-B0EC-AF7225CEDECD}" destId="{C37BBA88-02CD-404F-BE3E-77505D9E6DE4}" srcOrd="5" destOrd="0" presId="urn:microsoft.com/office/officeart/2005/8/layout/hList7"/>
    <dgm:cxn modelId="{C6E21BC0-A402-4967-B256-AB964E0DE65F}" type="presParOf" srcId="{9FB38412-8898-4B7A-B0EC-AF7225CEDECD}" destId="{1C2BC2F5-CC52-47E7-8B1E-FB445D2B2174}" srcOrd="6" destOrd="0" presId="urn:microsoft.com/office/officeart/2005/8/layout/hList7"/>
    <dgm:cxn modelId="{14F3AAC2-6556-4CAE-8C7C-8E6E67DE3E81}" type="presParOf" srcId="{1C2BC2F5-CC52-47E7-8B1E-FB445D2B2174}" destId="{B259BB02-BD07-4680-ABB6-684F1BC1E3AA}" srcOrd="0" destOrd="0" presId="urn:microsoft.com/office/officeart/2005/8/layout/hList7"/>
    <dgm:cxn modelId="{E44111CD-11A2-46DB-AD61-4E7829B77FB3}" type="presParOf" srcId="{1C2BC2F5-CC52-47E7-8B1E-FB445D2B2174}" destId="{D25497C7-0EC6-43F8-A626-7C736A3F1749}" srcOrd="1" destOrd="0" presId="urn:microsoft.com/office/officeart/2005/8/layout/hList7"/>
    <dgm:cxn modelId="{D626437F-9308-495E-B4BD-30550CC3068E}" type="presParOf" srcId="{1C2BC2F5-CC52-47E7-8B1E-FB445D2B2174}" destId="{2429E829-99D4-49B4-800F-57C6B325761E}" srcOrd="2" destOrd="0" presId="urn:microsoft.com/office/officeart/2005/8/layout/hList7"/>
    <dgm:cxn modelId="{4642295A-A4A6-4762-A2D9-46530ED7E163}" type="presParOf" srcId="{1C2BC2F5-CC52-47E7-8B1E-FB445D2B2174}" destId="{C3537E50-2CEC-4A18-BD80-5D5E06C6E02F}"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E63C864-72F1-4051-8D88-0297D0B7E671}" type="doc">
      <dgm:prSet loTypeId="urn:microsoft.com/office/officeart/2005/8/layout/hList7" loCatId="list" qsTypeId="urn:microsoft.com/office/officeart/2005/8/quickstyle/simple2" qsCatId="simple" csTypeId="urn:microsoft.com/office/officeart/2005/8/colors/accent1_1" csCatId="accent1" phldr="1"/>
      <dgm:spPr/>
      <dgm:t>
        <a:bodyPr/>
        <a:lstStyle/>
        <a:p>
          <a:endParaRPr lang="en-GB"/>
        </a:p>
      </dgm:t>
    </dgm:pt>
    <dgm:pt modelId="{F568D8B2-D19E-43C8-9F26-9D8282B6D752}">
      <dgm:prSet phldrT="[Text]" custT="1"/>
      <dgm:spPr/>
      <dgm:t>
        <a:bodyPr/>
        <a:lstStyle/>
        <a:p>
          <a:pPr algn="ctr">
            <a:buNone/>
          </a:pPr>
          <a:r>
            <a:rPr lang="en-US" sz="1800" b="1" dirty="0">
              <a:latin typeface="+mn-lt"/>
              <a:ea typeface="Bitter Medium" pitchFamily="34" charset="-122"/>
              <a:cs typeface="Bitter Medium" pitchFamily="34" charset="-120"/>
            </a:rPr>
            <a:t>1.Official Contact Point</a:t>
          </a:r>
        </a:p>
        <a:p>
          <a:pPr algn="l">
            <a:buNone/>
          </a:pPr>
          <a:r>
            <a:rPr lang="en-US" sz="1200" dirty="0"/>
            <a:t>This person handles all official IPPC communications. Must be updated within 30 days of any change and checked yearly. </a:t>
          </a:r>
          <a:endParaRPr lang="en-GB" sz="1200" b="1" dirty="0">
            <a:latin typeface="+mn-lt"/>
          </a:endParaRPr>
        </a:p>
      </dgm:t>
    </dgm:pt>
    <dgm:pt modelId="{AC83F17F-F873-48B9-A4C0-AD7F38CBB5EF}" type="parTrans" cxnId="{31AA612C-17B4-49B1-9C3D-21380002628F}">
      <dgm:prSet/>
      <dgm:spPr/>
      <dgm:t>
        <a:bodyPr/>
        <a:lstStyle/>
        <a:p>
          <a:endParaRPr lang="en-GB"/>
        </a:p>
      </dgm:t>
    </dgm:pt>
    <dgm:pt modelId="{8408C39B-A12A-4EF8-ACBB-971E9FAAEE70}" type="sibTrans" cxnId="{31AA612C-17B4-49B1-9C3D-21380002628F}">
      <dgm:prSet/>
      <dgm:spPr/>
      <dgm:t>
        <a:bodyPr/>
        <a:lstStyle/>
        <a:p>
          <a:endParaRPr lang="en-GB"/>
        </a:p>
      </dgm:t>
    </dgm:pt>
    <dgm:pt modelId="{AC243F15-3CDE-4596-9121-461EC6E15D15}">
      <dgm:prSet phldrT="[Text]" custT="1"/>
      <dgm:spPr/>
      <dgm:t>
        <a:bodyPr/>
        <a:lstStyle/>
        <a:p>
          <a:r>
            <a:rPr lang="en-GB" sz="1800" b="1" dirty="0"/>
            <a:t>2.NPPO Description</a:t>
          </a:r>
        </a:p>
        <a:p>
          <a:r>
            <a:rPr lang="en-US" sz="1100" dirty="0">
              <a:latin typeface="+mn-lt"/>
              <a:ea typeface="Open Sans" pitchFamily="34" charset="-122"/>
              <a:cs typeface="Open Sans" pitchFamily="34" charset="-120"/>
            </a:rPr>
            <a:t>Basic information about the country's plant protection organization. Includes details on laws, structure, staff, labs, and inspection systems. </a:t>
          </a:r>
          <a:endParaRPr lang="en-GB" sz="900" dirty="0">
            <a:latin typeface="+mn-lt"/>
          </a:endParaRPr>
        </a:p>
      </dgm:t>
    </dgm:pt>
    <dgm:pt modelId="{64463C55-7808-485E-BB57-F5A57DF8C2CA}" type="parTrans" cxnId="{5A22A781-2F6B-4B64-9C90-4D442BF58601}">
      <dgm:prSet/>
      <dgm:spPr/>
      <dgm:t>
        <a:bodyPr/>
        <a:lstStyle/>
        <a:p>
          <a:endParaRPr lang="en-GB"/>
        </a:p>
      </dgm:t>
    </dgm:pt>
    <dgm:pt modelId="{744EDA83-397D-46CA-963E-88690308C379}" type="sibTrans" cxnId="{5A22A781-2F6B-4B64-9C90-4D442BF58601}">
      <dgm:prSet/>
      <dgm:spPr/>
      <dgm:t>
        <a:bodyPr/>
        <a:lstStyle/>
        <a:p>
          <a:endParaRPr lang="en-GB"/>
        </a:p>
      </dgm:t>
    </dgm:pt>
    <dgm:pt modelId="{DC44C72A-D187-4798-9DBB-F704F8F6670F}">
      <dgm:prSet phldrT="[Text]" custT="1"/>
      <dgm:spPr/>
      <dgm:t>
        <a:bodyPr/>
        <a:lstStyle/>
        <a:p>
          <a:pPr algn="ctr">
            <a:buNone/>
          </a:pPr>
          <a:r>
            <a:rPr lang="en-US" sz="1800" b="1" dirty="0">
              <a:latin typeface="+mn-lt"/>
              <a:ea typeface="Bitter Medium" pitchFamily="34" charset="-122"/>
              <a:cs typeface="Bitter Medium" pitchFamily="34" charset="-120"/>
            </a:rPr>
            <a:t>3.Phytosanitary Requirements</a:t>
          </a:r>
          <a:endParaRPr lang="en-GB" sz="1800" b="1" dirty="0">
            <a:latin typeface="+mn-lt"/>
          </a:endParaRPr>
        </a:p>
      </dgm:t>
    </dgm:pt>
    <dgm:pt modelId="{A7C09691-0128-40DF-9C25-48FF1C68ABCD}" type="parTrans" cxnId="{20DB8E71-1C83-47CF-B58F-41E7EB3B7860}">
      <dgm:prSet/>
      <dgm:spPr/>
      <dgm:t>
        <a:bodyPr/>
        <a:lstStyle/>
        <a:p>
          <a:endParaRPr lang="en-GB"/>
        </a:p>
      </dgm:t>
    </dgm:pt>
    <dgm:pt modelId="{12C78FA1-5862-4A55-8026-6F3D7BC395B6}" type="sibTrans" cxnId="{20DB8E71-1C83-47CF-B58F-41E7EB3B7860}">
      <dgm:prSet/>
      <dgm:spPr/>
      <dgm:t>
        <a:bodyPr/>
        <a:lstStyle/>
        <a:p>
          <a:endParaRPr lang="en-GB"/>
        </a:p>
      </dgm:t>
    </dgm:pt>
    <dgm:pt modelId="{168ACDCF-E350-4781-B2A5-488CCF491DD6}">
      <dgm:prSet phldrT="[Text]" custT="1"/>
      <dgm:spPr/>
      <dgm:t>
        <a:bodyPr/>
        <a:lstStyle/>
        <a:p>
          <a:pPr algn="l">
            <a:buNone/>
          </a:pPr>
          <a:r>
            <a:rPr lang="en-US" sz="1200" dirty="0">
              <a:latin typeface="+mn-lt"/>
              <a:ea typeface="Open Sans" pitchFamily="34" charset="-122"/>
              <a:cs typeface="Open Sans" pitchFamily="34" charset="-120"/>
            </a:rPr>
            <a:t>Rules for importing plants and plant products. Lists what is allowed, restricted, or banned</a:t>
          </a:r>
          <a:r>
            <a:rPr lang="en-US" sz="800" dirty="0">
              <a:latin typeface="Open Sans" pitchFamily="34" charset="0"/>
              <a:ea typeface="Open Sans" pitchFamily="34" charset="-122"/>
              <a:cs typeface="Open Sans" pitchFamily="34" charset="-120"/>
            </a:rPr>
            <a:t>. </a:t>
          </a:r>
          <a:endParaRPr lang="en-GB" sz="800" dirty="0"/>
        </a:p>
      </dgm:t>
    </dgm:pt>
    <dgm:pt modelId="{6D7F3B62-46F4-49E8-B797-513B8C7C1CDD}" type="parTrans" cxnId="{4118D9AE-2D2F-4A79-BF1F-4E3F391CAE74}">
      <dgm:prSet/>
      <dgm:spPr/>
      <dgm:t>
        <a:bodyPr/>
        <a:lstStyle/>
        <a:p>
          <a:endParaRPr lang="en-GB"/>
        </a:p>
      </dgm:t>
    </dgm:pt>
    <dgm:pt modelId="{B3BE84A0-7183-4FF6-B60B-4A2E6E4C3EF4}" type="sibTrans" cxnId="{4118D9AE-2D2F-4A79-BF1F-4E3F391CAE74}">
      <dgm:prSet/>
      <dgm:spPr/>
      <dgm:t>
        <a:bodyPr/>
        <a:lstStyle/>
        <a:p>
          <a:endParaRPr lang="en-GB"/>
        </a:p>
      </dgm:t>
    </dgm:pt>
    <dgm:pt modelId="{AB43B202-C2BF-4180-8083-8943E2C7D9FE}" type="pres">
      <dgm:prSet presAssocID="{7E63C864-72F1-4051-8D88-0297D0B7E671}" presName="Name0" presStyleCnt="0">
        <dgm:presLayoutVars>
          <dgm:dir/>
          <dgm:resizeHandles val="exact"/>
        </dgm:presLayoutVars>
      </dgm:prSet>
      <dgm:spPr/>
    </dgm:pt>
    <dgm:pt modelId="{917C093A-41FD-4ACD-B2EF-E13B0F7D0677}" type="pres">
      <dgm:prSet presAssocID="{7E63C864-72F1-4051-8D88-0297D0B7E671}" presName="fgShape" presStyleLbl="fgShp" presStyleIdx="0" presStyleCnt="1" custLinFactNeighborX="969" custLinFactNeighborY="9245"/>
      <dgm:spPr/>
    </dgm:pt>
    <dgm:pt modelId="{01E0C9F7-3276-4363-A915-3975E4288E71}" type="pres">
      <dgm:prSet presAssocID="{7E63C864-72F1-4051-8D88-0297D0B7E671}" presName="linComp" presStyleCnt="0"/>
      <dgm:spPr/>
    </dgm:pt>
    <dgm:pt modelId="{18EBD242-647A-4B44-B009-3AC287E8EC95}" type="pres">
      <dgm:prSet presAssocID="{F568D8B2-D19E-43C8-9F26-9D8282B6D752}" presName="compNode" presStyleCnt="0"/>
      <dgm:spPr/>
    </dgm:pt>
    <dgm:pt modelId="{F4339568-3D80-4D5D-BF38-50DDB4E8A396}" type="pres">
      <dgm:prSet presAssocID="{F568D8B2-D19E-43C8-9F26-9D8282B6D752}" presName="bkgdShape" presStyleLbl="node1" presStyleIdx="0" presStyleCnt="3"/>
      <dgm:spPr/>
    </dgm:pt>
    <dgm:pt modelId="{E7571F6D-B24F-4EE3-9C9C-5EDDA144D8D0}" type="pres">
      <dgm:prSet presAssocID="{F568D8B2-D19E-43C8-9F26-9D8282B6D752}" presName="nodeTx" presStyleLbl="node1" presStyleIdx="0" presStyleCnt="3">
        <dgm:presLayoutVars>
          <dgm:bulletEnabled val="1"/>
        </dgm:presLayoutVars>
      </dgm:prSet>
      <dgm:spPr/>
    </dgm:pt>
    <dgm:pt modelId="{9191BE1F-6094-49E3-A4A3-BF549519B48F}" type="pres">
      <dgm:prSet presAssocID="{F568D8B2-D19E-43C8-9F26-9D8282B6D752}" presName="invisiNode" presStyleLbl="node1" presStyleIdx="0" presStyleCnt="3"/>
      <dgm:spPr/>
    </dgm:pt>
    <dgm:pt modelId="{001F1396-AB7F-4F17-9DB0-76A0015A05CC}" type="pres">
      <dgm:prSet presAssocID="{F568D8B2-D19E-43C8-9F26-9D8282B6D752}" presName="imagNode" presStyleLbl="fgImgPlace1" presStyleIdx="0" presStyleCnt="3"/>
      <dgm:spPr>
        <a:blipFill rotWithShape="1">
          <a:blip xmlns:r="http://schemas.openxmlformats.org/officeDocument/2006/relationships" r:embed="rId1"/>
          <a:srcRect/>
          <a:stretch>
            <a:fillRect t="-9000" b="-9000"/>
          </a:stretch>
        </a:blipFill>
      </dgm:spPr>
    </dgm:pt>
    <dgm:pt modelId="{67420BE0-2479-4902-AF6F-1261B298F8ED}" type="pres">
      <dgm:prSet presAssocID="{8408C39B-A12A-4EF8-ACBB-971E9FAAEE70}" presName="sibTrans" presStyleLbl="sibTrans2D1" presStyleIdx="0" presStyleCnt="0"/>
      <dgm:spPr/>
    </dgm:pt>
    <dgm:pt modelId="{7A47CDCD-59AA-457B-B4C6-3A48C93CE1AA}" type="pres">
      <dgm:prSet presAssocID="{AC243F15-3CDE-4596-9121-461EC6E15D15}" presName="compNode" presStyleCnt="0"/>
      <dgm:spPr/>
    </dgm:pt>
    <dgm:pt modelId="{E23A13A3-A3B8-476C-82FA-37103E9C6168}" type="pres">
      <dgm:prSet presAssocID="{AC243F15-3CDE-4596-9121-461EC6E15D15}" presName="bkgdShape" presStyleLbl="node1" presStyleIdx="1" presStyleCnt="3"/>
      <dgm:spPr/>
    </dgm:pt>
    <dgm:pt modelId="{74E74DCE-FAD7-4151-A0B4-AE5085B8EF64}" type="pres">
      <dgm:prSet presAssocID="{AC243F15-3CDE-4596-9121-461EC6E15D15}" presName="nodeTx" presStyleLbl="node1" presStyleIdx="1" presStyleCnt="3">
        <dgm:presLayoutVars>
          <dgm:bulletEnabled val="1"/>
        </dgm:presLayoutVars>
      </dgm:prSet>
      <dgm:spPr/>
    </dgm:pt>
    <dgm:pt modelId="{73B5BBC3-84D1-4E31-9B16-8C65AA1A6939}" type="pres">
      <dgm:prSet presAssocID="{AC243F15-3CDE-4596-9121-461EC6E15D15}" presName="invisiNode" presStyleLbl="node1" presStyleIdx="1" presStyleCnt="3"/>
      <dgm:spPr/>
    </dgm:pt>
    <dgm:pt modelId="{234D2D59-90C7-486D-8652-A264FFB0BCCF}" type="pres">
      <dgm:prSet presAssocID="{AC243F15-3CDE-4596-9121-461EC6E15D15}" presName="imagNode" presStyleLbl="fgImgPlace1" presStyleIdx="1" presStyleCnt="3"/>
      <dgm:spPr>
        <a:blipFill rotWithShape="1">
          <a:blip xmlns:r="http://schemas.openxmlformats.org/officeDocument/2006/relationships" r:embed="rId2"/>
          <a:srcRect/>
          <a:stretch>
            <a:fillRect t="-9000" b="-9000"/>
          </a:stretch>
        </a:blipFill>
      </dgm:spPr>
    </dgm:pt>
    <dgm:pt modelId="{79D50939-97E6-403E-8025-65F7E125B73D}" type="pres">
      <dgm:prSet presAssocID="{744EDA83-397D-46CA-963E-88690308C379}" presName="sibTrans" presStyleLbl="sibTrans2D1" presStyleIdx="0" presStyleCnt="0"/>
      <dgm:spPr/>
    </dgm:pt>
    <dgm:pt modelId="{31811EC6-165A-4084-810C-9C92904DF198}" type="pres">
      <dgm:prSet presAssocID="{DC44C72A-D187-4798-9DBB-F704F8F6670F}" presName="compNode" presStyleCnt="0"/>
      <dgm:spPr/>
    </dgm:pt>
    <dgm:pt modelId="{EC1EFC69-8003-4FE5-80C9-EB6EEAB50B97}" type="pres">
      <dgm:prSet presAssocID="{DC44C72A-D187-4798-9DBB-F704F8F6670F}" presName="bkgdShape" presStyleLbl="node1" presStyleIdx="2" presStyleCnt="3"/>
      <dgm:spPr/>
    </dgm:pt>
    <dgm:pt modelId="{EF9CC68B-FB97-4618-A81E-0AD64669B006}" type="pres">
      <dgm:prSet presAssocID="{DC44C72A-D187-4798-9DBB-F704F8F6670F}" presName="nodeTx" presStyleLbl="node1" presStyleIdx="2" presStyleCnt="3">
        <dgm:presLayoutVars>
          <dgm:bulletEnabled val="1"/>
        </dgm:presLayoutVars>
      </dgm:prSet>
      <dgm:spPr/>
    </dgm:pt>
    <dgm:pt modelId="{5F2E01CC-DA96-4189-9E23-2F9F70C08193}" type="pres">
      <dgm:prSet presAssocID="{DC44C72A-D187-4798-9DBB-F704F8F6670F}" presName="invisiNode" presStyleLbl="node1" presStyleIdx="2" presStyleCnt="3"/>
      <dgm:spPr/>
    </dgm:pt>
    <dgm:pt modelId="{9CA956D5-52AB-4FBD-9949-AF6114A3A0DE}" type="pres">
      <dgm:prSet presAssocID="{DC44C72A-D187-4798-9DBB-F704F8F6670F}" presName="imagNode" presStyleLbl="fgImgPlace1" presStyleIdx="2" presStyleCnt="3"/>
      <dgm:spPr>
        <a:blipFill rotWithShape="1">
          <a:blip xmlns:r="http://schemas.openxmlformats.org/officeDocument/2006/relationships" r:embed="rId3"/>
          <a:srcRect/>
          <a:stretch>
            <a:fillRect t="-9000" b="-9000"/>
          </a:stretch>
        </a:blipFill>
      </dgm:spPr>
    </dgm:pt>
  </dgm:ptLst>
  <dgm:cxnLst>
    <dgm:cxn modelId="{79457829-59F0-4578-9E3B-682ED96EFC96}" type="presOf" srcId="{168ACDCF-E350-4781-B2A5-488CCF491DD6}" destId="{EC1EFC69-8003-4FE5-80C9-EB6EEAB50B97}" srcOrd="0" destOrd="1" presId="urn:microsoft.com/office/officeart/2005/8/layout/hList7"/>
    <dgm:cxn modelId="{5CC0D229-23BD-4A1A-9EAB-0263A375842F}" type="presOf" srcId="{AC243F15-3CDE-4596-9121-461EC6E15D15}" destId="{74E74DCE-FAD7-4151-A0B4-AE5085B8EF64}" srcOrd="1" destOrd="0" presId="urn:microsoft.com/office/officeart/2005/8/layout/hList7"/>
    <dgm:cxn modelId="{7B191C2B-B557-4304-A3DC-AE1DF3FAC955}" type="presOf" srcId="{DC44C72A-D187-4798-9DBB-F704F8F6670F}" destId="{EF9CC68B-FB97-4618-A81E-0AD64669B006}" srcOrd="1" destOrd="0" presId="urn:microsoft.com/office/officeart/2005/8/layout/hList7"/>
    <dgm:cxn modelId="{31AA612C-17B4-49B1-9C3D-21380002628F}" srcId="{7E63C864-72F1-4051-8D88-0297D0B7E671}" destId="{F568D8B2-D19E-43C8-9F26-9D8282B6D752}" srcOrd="0" destOrd="0" parTransId="{AC83F17F-F873-48B9-A4C0-AD7F38CBB5EF}" sibTransId="{8408C39B-A12A-4EF8-ACBB-971E9FAAEE70}"/>
    <dgm:cxn modelId="{9AC46734-B997-4F46-A929-76168F8753A0}" type="presOf" srcId="{DC44C72A-D187-4798-9DBB-F704F8F6670F}" destId="{EC1EFC69-8003-4FE5-80C9-EB6EEAB50B97}" srcOrd="0" destOrd="0" presId="urn:microsoft.com/office/officeart/2005/8/layout/hList7"/>
    <dgm:cxn modelId="{20DB8E71-1C83-47CF-B58F-41E7EB3B7860}" srcId="{7E63C864-72F1-4051-8D88-0297D0B7E671}" destId="{DC44C72A-D187-4798-9DBB-F704F8F6670F}" srcOrd="2" destOrd="0" parTransId="{A7C09691-0128-40DF-9C25-48FF1C68ABCD}" sibTransId="{12C78FA1-5862-4A55-8026-6F3D7BC395B6}"/>
    <dgm:cxn modelId="{5A22A781-2F6B-4B64-9C90-4D442BF58601}" srcId="{7E63C864-72F1-4051-8D88-0297D0B7E671}" destId="{AC243F15-3CDE-4596-9121-461EC6E15D15}" srcOrd="1" destOrd="0" parTransId="{64463C55-7808-485E-BB57-F5A57DF8C2CA}" sibTransId="{744EDA83-397D-46CA-963E-88690308C379}"/>
    <dgm:cxn modelId="{27971A96-25D2-4A99-B298-C65B6F6A6D63}" type="presOf" srcId="{8408C39B-A12A-4EF8-ACBB-971E9FAAEE70}" destId="{67420BE0-2479-4902-AF6F-1261B298F8ED}" srcOrd="0" destOrd="0" presId="urn:microsoft.com/office/officeart/2005/8/layout/hList7"/>
    <dgm:cxn modelId="{C19FC1AC-6BE4-4F8C-B67F-2DB77FBFE9BC}" type="presOf" srcId="{F568D8B2-D19E-43C8-9F26-9D8282B6D752}" destId="{E7571F6D-B24F-4EE3-9C9C-5EDDA144D8D0}" srcOrd="1" destOrd="0" presId="urn:microsoft.com/office/officeart/2005/8/layout/hList7"/>
    <dgm:cxn modelId="{4118D9AE-2D2F-4A79-BF1F-4E3F391CAE74}" srcId="{DC44C72A-D187-4798-9DBB-F704F8F6670F}" destId="{168ACDCF-E350-4781-B2A5-488CCF491DD6}" srcOrd="0" destOrd="0" parTransId="{6D7F3B62-46F4-49E8-B797-513B8C7C1CDD}" sibTransId="{B3BE84A0-7183-4FF6-B60B-4A2E6E4C3EF4}"/>
    <dgm:cxn modelId="{299DDEB4-D8B9-4C80-8DB3-BE4088280360}" type="presOf" srcId="{AC243F15-3CDE-4596-9121-461EC6E15D15}" destId="{E23A13A3-A3B8-476C-82FA-37103E9C6168}" srcOrd="0" destOrd="0" presId="urn:microsoft.com/office/officeart/2005/8/layout/hList7"/>
    <dgm:cxn modelId="{C1BC2ABB-5700-40A2-879D-B00E3E38CCF2}" type="presOf" srcId="{744EDA83-397D-46CA-963E-88690308C379}" destId="{79D50939-97E6-403E-8025-65F7E125B73D}" srcOrd="0" destOrd="0" presId="urn:microsoft.com/office/officeart/2005/8/layout/hList7"/>
    <dgm:cxn modelId="{5660E7D7-8CA3-4391-8FE3-079E617B4BC3}" type="presOf" srcId="{F568D8B2-D19E-43C8-9F26-9D8282B6D752}" destId="{F4339568-3D80-4D5D-BF38-50DDB4E8A396}" srcOrd="0" destOrd="0" presId="urn:microsoft.com/office/officeart/2005/8/layout/hList7"/>
    <dgm:cxn modelId="{1FA489E3-63F0-4813-9941-D5F66317CD9F}" type="presOf" srcId="{7E63C864-72F1-4051-8D88-0297D0B7E671}" destId="{AB43B202-C2BF-4180-8083-8943E2C7D9FE}" srcOrd="0" destOrd="0" presId="urn:microsoft.com/office/officeart/2005/8/layout/hList7"/>
    <dgm:cxn modelId="{E961AAF9-5CDD-41B9-9670-39688ED745F3}" type="presOf" srcId="{168ACDCF-E350-4781-B2A5-488CCF491DD6}" destId="{EF9CC68B-FB97-4618-A81E-0AD64669B006}" srcOrd="1" destOrd="1" presId="urn:microsoft.com/office/officeart/2005/8/layout/hList7"/>
    <dgm:cxn modelId="{51C029A9-EF5D-4AFA-9C1E-09C9934FD40E}" type="presParOf" srcId="{AB43B202-C2BF-4180-8083-8943E2C7D9FE}" destId="{917C093A-41FD-4ACD-B2EF-E13B0F7D0677}" srcOrd="0" destOrd="0" presId="urn:microsoft.com/office/officeart/2005/8/layout/hList7"/>
    <dgm:cxn modelId="{1490B4FD-01CD-43A9-AD17-A28DBFD9D3BA}" type="presParOf" srcId="{AB43B202-C2BF-4180-8083-8943E2C7D9FE}" destId="{01E0C9F7-3276-4363-A915-3975E4288E71}" srcOrd="1" destOrd="0" presId="urn:microsoft.com/office/officeart/2005/8/layout/hList7"/>
    <dgm:cxn modelId="{A9C92DBF-8A98-4E26-8146-1ED59BC35FCD}" type="presParOf" srcId="{01E0C9F7-3276-4363-A915-3975E4288E71}" destId="{18EBD242-647A-4B44-B009-3AC287E8EC95}" srcOrd="0" destOrd="0" presId="urn:microsoft.com/office/officeart/2005/8/layout/hList7"/>
    <dgm:cxn modelId="{8314DE88-E5E8-4B93-B6CB-FD6B0A60EB27}" type="presParOf" srcId="{18EBD242-647A-4B44-B009-3AC287E8EC95}" destId="{F4339568-3D80-4D5D-BF38-50DDB4E8A396}" srcOrd="0" destOrd="0" presId="urn:microsoft.com/office/officeart/2005/8/layout/hList7"/>
    <dgm:cxn modelId="{69D84E61-4756-4712-A265-86919B18F729}" type="presParOf" srcId="{18EBD242-647A-4B44-B009-3AC287E8EC95}" destId="{E7571F6D-B24F-4EE3-9C9C-5EDDA144D8D0}" srcOrd="1" destOrd="0" presId="urn:microsoft.com/office/officeart/2005/8/layout/hList7"/>
    <dgm:cxn modelId="{760D215B-9D26-4603-9F10-E75BAFEA58B2}" type="presParOf" srcId="{18EBD242-647A-4B44-B009-3AC287E8EC95}" destId="{9191BE1F-6094-49E3-A4A3-BF549519B48F}" srcOrd="2" destOrd="0" presId="urn:microsoft.com/office/officeart/2005/8/layout/hList7"/>
    <dgm:cxn modelId="{C5E8FCDF-EE2D-40BA-98FB-33EA728A9897}" type="presParOf" srcId="{18EBD242-647A-4B44-B009-3AC287E8EC95}" destId="{001F1396-AB7F-4F17-9DB0-76A0015A05CC}" srcOrd="3" destOrd="0" presId="urn:microsoft.com/office/officeart/2005/8/layout/hList7"/>
    <dgm:cxn modelId="{2959F666-E8CE-4397-BEEE-81FB30867BC2}" type="presParOf" srcId="{01E0C9F7-3276-4363-A915-3975E4288E71}" destId="{67420BE0-2479-4902-AF6F-1261B298F8ED}" srcOrd="1" destOrd="0" presId="urn:microsoft.com/office/officeart/2005/8/layout/hList7"/>
    <dgm:cxn modelId="{A6E35967-5B5A-4486-85B3-CA5953138372}" type="presParOf" srcId="{01E0C9F7-3276-4363-A915-3975E4288E71}" destId="{7A47CDCD-59AA-457B-B4C6-3A48C93CE1AA}" srcOrd="2" destOrd="0" presId="urn:microsoft.com/office/officeart/2005/8/layout/hList7"/>
    <dgm:cxn modelId="{713E8973-51C6-45E8-9AD1-0DCEFE4D6304}" type="presParOf" srcId="{7A47CDCD-59AA-457B-B4C6-3A48C93CE1AA}" destId="{E23A13A3-A3B8-476C-82FA-37103E9C6168}" srcOrd="0" destOrd="0" presId="urn:microsoft.com/office/officeart/2005/8/layout/hList7"/>
    <dgm:cxn modelId="{2E412384-9BB2-44C8-81D4-8DF6CE0672DA}" type="presParOf" srcId="{7A47CDCD-59AA-457B-B4C6-3A48C93CE1AA}" destId="{74E74DCE-FAD7-4151-A0B4-AE5085B8EF64}" srcOrd="1" destOrd="0" presId="urn:microsoft.com/office/officeart/2005/8/layout/hList7"/>
    <dgm:cxn modelId="{671E2918-9DA7-4FCB-96A5-7819ED7051F2}" type="presParOf" srcId="{7A47CDCD-59AA-457B-B4C6-3A48C93CE1AA}" destId="{73B5BBC3-84D1-4E31-9B16-8C65AA1A6939}" srcOrd="2" destOrd="0" presId="urn:microsoft.com/office/officeart/2005/8/layout/hList7"/>
    <dgm:cxn modelId="{70BFC595-817F-426B-BDA7-203BDAFBE45D}" type="presParOf" srcId="{7A47CDCD-59AA-457B-B4C6-3A48C93CE1AA}" destId="{234D2D59-90C7-486D-8652-A264FFB0BCCF}" srcOrd="3" destOrd="0" presId="urn:microsoft.com/office/officeart/2005/8/layout/hList7"/>
    <dgm:cxn modelId="{E1B507E4-2E09-4401-B0C2-390368ADA076}" type="presParOf" srcId="{01E0C9F7-3276-4363-A915-3975E4288E71}" destId="{79D50939-97E6-403E-8025-65F7E125B73D}" srcOrd="3" destOrd="0" presId="urn:microsoft.com/office/officeart/2005/8/layout/hList7"/>
    <dgm:cxn modelId="{9648D241-0FD0-46B5-9AE4-3D14EC9F0024}" type="presParOf" srcId="{01E0C9F7-3276-4363-A915-3975E4288E71}" destId="{31811EC6-165A-4084-810C-9C92904DF198}" srcOrd="4" destOrd="0" presId="urn:microsoft.com/office/officeart/2005/8/layout/hList7"/>
    <dgm:cxn modelId="{2A8D73CF-F01F-4635-ADC9-829D34482883}" type="presParOf" srcId="{31811EC6-165A-4084-810C-9C92904DF198}" destId="{EC1EFC69-8003-4FE5-80C9-EB6EEAB50B97}" srcOrd="0" destOrd="0" presId="urn:microsoft.com/office/officeart/2005/8/layout/hList7"/>
    <dgm:cxn modelId="{8F0FD9AA-6CE2-4D30-9CF3-4DE04107C98A}" type="presParOf" srcId="{31811EC6-165A-4084-810C-9C92904DF198}" destId="{EF9CC68B-FB97-4618-A81E-0AD64669B006}" srcOrd="1" destOrd="0" presId="urn:microsoft.com/office/officeart/2005/8/layout/hList7"/>
    <dgm:cxn modelId="{E41C6B11-1207-4A3A-8BAC-96663F75A1B2}" type="presParOf" srcId="{31811EC6-165A-4084-810C-9C92904DF198}" destId="{5F2E01CC-DA96-4189-9E23-2F9F70C08193}" srcOrd="2" destOrd="0" presId="urn:microsoft.com/office/officeart/2005/8/layout/hList7"/>
    <dgm:cxn modelId="{A24D037C-6F47-4F34-A58D-5976F46630FB}" type="presParOf" srcId="{31811EC6-165A-4084-810C-9C92904DF198}" destId="{9CA956D5-52AB-4FBD-9949-AF6114A3A0DE}" srcOrd="3" destOrd="0" presId="urn:microsoft.com/office/officeart/2005/8/layout/hList7"/>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28B282A-C4D7-4C05-89FC-02656122B493}"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GB"/>
        </a:p>
      </dgm:t>
    </dgm:pt>
    <dgm:pt modelId="{BBBA2B0C-CEB9-4163-932D-35C4061C9CBE}">
      <dgm:prSet phldrT="[Text]" custT="1"/>
      <dgm:spPr>
        <a:solidFill>
          <a:schemeClr val="accent3">
            <a:lumMod val="40000"/>
            <a:lumOff val="60000"/>
          </a:schemeClr>
        </a:solidFill>
      </dgm:spPr>
      <dgm:t>
        <a:bodyPr/>
        <a:lstStyle/>
        <a:p>
          <a:r>
            <a:rPr lang="en-US" sz="2400" b="1" dirty="0">
              <a:solidFill>
                <a:schemeClr val="tx1"/>
              </a:solidFill>
              <a:latin typeface="+mn-lt"/>
              <a:ea typeface="Libre Baskerville" pitchFamily="34" charset="-122"/>
              <a:cs typeface="Libre Baskerville" pitchFamily="34" charset="-120"/>
            </a:rPr>
            <a:t>Funding Constraints</a:t>
          </a:r>
          <a:endParaRPr lang="en-US" sz="2400" b="1" dirty="0">
            <a:solidFill>
              <a:schemeClr val="tx1"/>
            </a:solidFill>
            <a:latin typeface="+mn-lt"/>
            <a:ea typeface="DM Sans" pitchFamily="34" charset="-122"/>
            <a:cs typeface="DM Sans" pitchFamily="34" charset="-120"/>
          </a:endParaRPr>
        </a:p>
        <a:p>
          <a:r>
            <a:rPr lang="en-US" sz="2000" dirty="0">
              <a:solidFill>
                <a:schemeClr val="tx1"/>
              </a:solidFill>
              <a:latin typeface="+mn-lt"/>
              <a:ea typeface="DM Sans" pitchFamily="34" charset="-122"/>
              <a:cs typeface="DM Sans" pitchFamily="34" charset="-120"/>
            </a:rPr>
            <a:t>NROs are </a:t>
          </a:r>
          <a:r>
            <a:rPr lang="en-US" sz="2000" b="1" dirty="0">
              <a:solidFill>
                <a:schemeClr val="tx1"/>
              </a:solidFill>
              <a:latin typeface="+mn-lt"/>
              <a:ea typeface="DM Sans" pitchFamily="34" charset="-122"/>
              <a:cs typeface="DM Sans" pitchFamily="34" charset="-120"/>
            </a:rPr>
            <a:t>core IPPC activities </a:t>
          </a:r>
          <a:r>
            <a:rPr lang="en-US" sz="2000" dirty="0">
              <a:solidFill>
                <a:schemeClr val="tx1"/>
              </a:solidFill>
              <a:latin typeface="+mn-lt"/>
              <a:ea typeface="DM Sans" pitchFamily="34" charset="-122"/>
              <a:cs typeface="DM Sans" pitchFamily="34" charset="-120"/>
            </a:rPr>
            <a:t>but one of the u</a:t>
          </a:r>
          <a:r>
            <a:rPr lang="en-US" sz="2000" b="1" dirty="0">
              <a:solidFill>
                <a:schemeClr val="tx1"/>
              </a:solidFill>
              <a:latin typeface="+mn-lt"/>
              <a:ea typeface="DM Sans" pitchFamily="34" charset="-122"/>
              <a:cs typeface="DM Sans" pitchFamily="34" charset="-120"/>
            </a:rPr>
            <a:t>nderfunded</a:t>
          </a:r>
          <a:r>
            <a:rPr lang="en-US" sz="2000" dirty="0">
              <a:solidFill>
                <a:schemeClr val="tx1"/>
              </a:solidFill>
              <a:latin typeface="+mn-lt"/>
              <a:ea typeface="DM Sans" pitchFamily="34" charset="-122"/>
              <a:cs typeface="DM Sans" pitchFamily="34" charset="-120"/>
            </a:rPr>
            <a:t>. The 2024 budget covered maintenance only, with no resources for development or enhancement initiatives</a:t>
          </a:r>
          <a:r>
            <a:rPr lang="en-US" sz="2000" dirty="0">
              <a:solidFill>
                <a:schemeClr val="tx1"/>
              </a:solidFill>
              <a:latin typeface="DM Sans" pitchFamily="34" charset="0"/>
              <a:ea typeface="DM Sans" pitchFamily="34" charset="-122"/>
              <a:cs typeface="DM Sans" pitchFamily="34" charset="-120"/>
            </a:rPr>
            <a:t>.</a:t>
          </a:r>
          <a:endParaRPr lang="en-GB" sz="2000" dirty="0">
            <a:solidFill>
              <a:schemeClr val="tx1"/>
            </a:solidFill>
          </a:endParaRPr>
        </a:p>
      </dgm:t>
    </dgm:pt>
    <dgm:pt modelId="{4B02DF09-E3D6-43B1-8003-5B24DD6FA569}" type="parTrans" cxnId="{C4F7AA2C-30E3-43E8-9961-27C36543C7E9}">
      <dgm:prSet/>
      <dgm:spPr/>
      <dgm:t>
        <a:bodyPr/>
        <a:lstStyle/>
        <a:p>
          <a:endParaRPr lang="en-GB"/>
        </a:p>
      </dgm:t>
    </dgm:pt>
    <dgm:pt modelId="{E895B4B2-3633-4D72-B2C8-5F30E0266D79}" type="sibTrans" cxnId="{C4F7AA2C-30E3-43E8-9961-27C36543C7E9}">
      <dgm:prSet/>
      <dgm:spPr/>
      <dgm:t>
        <a:bodyPr/>
        <a:lstStyle/>
        <a:p>
          <a:endParaRPr lang="en-GB"/>
        </a:p>
      </dgm:t>
    </dgm:pt>
    <dgm:pt modelId="{67CF6756-167C-4BC4-8782-1C466CA93046}">
      <dgm:prSet phldrT="[Text]" custT="1"/>
      <dgm:spPr>
        <a:solidFill>
          <a:schemeClr val="accent3">
            <a:lumMod val="40000"/>
            <a:lumOff val="60000"/>
          </a:schemeClr>
        </a:solidFill>
      </dgm:spPr>
      <dgm:t>
        <a:bodyPr/>
        <a:lstStyle/>
        <a:p>
          <a:r>
            <a:rPr lang="en-US" sz="2400" b="1" dirty="0">
              <a:solidFill>
                <a:schemeClr val="tx1"/>
              </a:solidFill>
              <a:latin typeface="+mn-lt"/>
              <a:ea typeface="Libre Baskerville" pitchFamily="34" charset="-122"/>
              <a:cs typeface="Libre Baskerville" pitchFamily="34" charset="-120"/>
            </a:rPr>
            <a:t>IC Subgroup activation</a:t>
          </a:r>
        </a:p>
        <a:p>
          <a:r>
            <a:rPr lang="en-US" sz="2000" dirty="0">
              <a:solidFill>
                <a:schemeClr val="tx1"/>
              </a:solidFill>
              <a:latin typeface="+mn-lt"/>
              <a:ea typeface="DM Sans" pitchFamily="34" charset="-122"/>
              <a:cs typeface="DM Sans" pitchFamily="34" charset="-120"/>
            </a:rPr>
            <a:t>A detailed Terms of Reference has been approved by the IC.   The activation of the IC Subgroup on NROs is pending resources for NROs activities . </a:t>
          </a:r>
          <a:endParaRPr lang="en-GB" sz="1800" b="1" dirty="0">
            <a:solidFill>
              <a:schemeClr val="tx1"/>
            </a:solidFill>
            <a:latin typeface="+mn-lt"/>
          </a:endParaRPr>
        </a:p>
      </dgm:t>
    </dgm:pt>
    <dgm:pt modelId="{362A0D76-9A08-4AD5-A368-C681A719F162}" type="parTrans" cxnId="{8509F1D5-0758-4135-A5F1-0322ECFDDA98}">
      <dgm:prSet/>
      <dgm:spPr/>
      <dgm:t>
        <a:bodyPr/>
        <a:lstStyle/>
        <a:p>
          <a:endParaRPr lang="en-GB"/>
        </a:p>
      </dgm:t>
    </dgm:pt>
    <dgm:pt modelId="{5A174084-E249-4C7D-B328-6372A6D1661B}" type="sibTrans" cxnId="{8509F1D5-0758-4135-A5F1-0322ECFDDA98}">
      <dgm:prSet/>
      <dgm:spPr/>
      <dgm:t>
        <a:bodyPr/>
        <a:lstStyle/>
        <a:p>
          <a:endParaRPr lang="en-GB"/>
        </a:p>
      </dgm:t>
    </dgm:pt>
    <dgm:pt modelId="{DDD7D1F0-DFEF-4185-AC59-35AA570B744A}">
      <dgm:prSet phldrT="[Text]" custT="1"/>
      <dgm:spPr>
        <a:solidFill>
          <a:schemeClr val="accent3">
            <a:lumMod val="40000"/>
            <a:lumOff val="60000"/>
          </a:schemeClr>
        </a:solidFill>
      </dgm:spPr>
      <dgm:t>
        <a:bodyPr/>
        <a:lstStyle/>
        <a:p>
          <a:r>
            <a:rPr lang="en-GB" sz="2400" b="1" dirty="0">
              <a:solidFill>
                <a:schemeClr val="tx1"/>
              </a:solidFill>
            </a:rPr>
            <a:t>Reporting level</a:t>
          </a:r>
        </a:p>
        <a:p>
          <a:r>
            <a:rPr lang="en-US" sz="2000" dirty="0">
              <a:solidFill>
                <a:schemeClr val="tx1"/>
              </a:solidFill>
            </a:rPr>
            <a:t>Reporting and updating remains a </a:t>
          </a:r>
          <a:r>
            <a:rPr lang="en-US" sz="2000" b="1" dirty="0">
              <a:solidFill>
                <a:schemeClr val="tx1"/>
              </a:solidFill>
            </a:rPr>
            <a:t>major challenge</a:t>
          </a:r>
          <a:r>
            <a:rPr lang="en-US" sz="2000" dirty="0">
              <a:solidFill>
                <a:schemeClr val="tx1"/>
              </a:solidFill>
            </a:rPr>
            <a:t>, even for </a:t>
          </a:r>
          <a:r>
            <a:rPr lang="en-US" sz="2000" b="1" dirty="0">
              <a:solidFill>
                <a:schemeClr val="tx1"/>
              </a:solidFill>
            </a:rPr>
            <a:t>public obligations</a:t>
          </a:r>
          <a:r>
            <a:rPr lang="en-US" sz="2000" dirty="0">
              <a:solidFill>
                <a:schemeClr val="tx1"/>
              </a:solidFill>
            </a:rPr>
            <a:t>, a global level commitment is needed </a:t>
          </a:r>
          <a:r>
            <a:rPr lang="en-US" sz="2000" b="1" dirty="0">
              <a:solidFill>
                <a:schemeClr val="tx1"/>
              </a:solidFill>
            </a:rPr>
            <a:t>to improve reporting level</a:t>
          </a:r>
          <a:endParaRPr lang="en-GB" sz="2000" b="1" dirty="0">
            <a:solidFill>
              <a:schemeClr val="tx1"/>
            </a:solidFill>
          </a:endParaRPr>
        </a:p>
      </dgm:t>
    </dgm:pt>
    <dgm:pt modelId="{3A4B4DA2-2052-454C-B7A5-7A5558250586}" type="parTrans" cxnId="{4556B3E3-9753-489D-AC24-5AE66F065B85}">
      <dgm:prSet/>
      <dgm:spPr/>
      <dgm:t>
        <a:bodyPr/>
        <a:lstStyle/>
        <a:p>
          <a:endParaRPr lang="en-GB"/>
        </a:p>
      </dgm:t>
    </dgm:pt>
    <dgm:pt modelId="{701E1361-C75D-4199-88BC-0EA6F7AD777A}" type="sibTrans" cxnId="{4556B3E3-9753-489D-AC24-5AE66F065B85}">
      <dgm:prSet/>
      <dgm:spPr/>
      <dgm:t>
        <a:bodyPr/>
        <a:lstStyle/>
        <a:p>
          <a:endParaRPr lang="en-GB"/>
        </a:p>
      </dgm:t>
    </dgm:pt>
    <dgm:pt modelId="{71E6CD36-BCC2-4EC6-8DF9-1E9548568816}" type="pres">
      <dgm:prSet presAssocID="{C28B282A-C4D7-4C05-89FC-02656122B493}" presName="linear" presStyleCnt="0">
        <dgm:presLayoutVars>
          <dgm:dir/>
          <dgm:resizeHandles val="exact"/>
        </dgm:presLayoutVars>
      </dgm:prSet>
      <dgm:spPr/>
    </dgm:pt>
    <dgm:pt modelId="{98D654F1-A226-4E77-ABE4-DCECE17595E2}" type="pres">
      <dgm:prSet presAssocID="{BBBA2B0C-CEB9-4163-932D-35C4061C9CBE}" presName="comp" presStyleCnt="0"/>
      <dgm:spPr/>
    </dgm:pt>
    <dgm:pt modelId="{182A2F89-BFC1-4AB6-A25D-195EB5317372}" type="pres">
      <dgm:prSet presAssocID="{BBBA2B0C-CEB9-4163-932D-35C4061C9CBE}" presName="box" presStyleLbl="node1" presStyleIdx="0" presStyleCnt="3"/>
      <dgm:spPr/>
    </dgm:pt>
    <dgm:pt modelId="{17036F97-EB1A-4720-9ABA-4492299AA36A}" type="pres">
      <dgm:prSet presAssocID="{BBBA2B0C-CEB9-4163-932D-35C4061C9CBE}" presName="img" presStyleLbl="fgImgPlace1" presStyleIdx="0" presStyleCnt="3"/>
      <dgm:spPr>
        <a:blipFill rotWithShape="1">
          <a:blip xmlns:r="http://schemas.openxmlformats.org/officeDocument/2006/relationships" r:embed="rId1"/>
          <a:srcRect/>
          <a:stretch>
            <a:fillRect l="-17000" r="-17000"/>
          </a:stretch>
        </a:blipFill>
      </dgm:spPr>
    </dgm:pt>
    <dgm:pt modelId="{F37D8A26-0806-4FD2-9F2B-079C8A383722}" type="pres">
      <dgm:prSet presAssocID="{BBBA2B0C-CEB9-4163-932D-35C4061C9CBE}" presName="text" presStyleLbl="node1" presStyleIdx="0" presStyleCnt="3">
        <dgm:presLayoutVars>
          <dgm:bulletEnabled val="1"/>
        </dgm:presLayoutVars>
      </dgm:prSet>
      <dgm:spPr/>
    </dgm:pt>
    <dgm:pt modelId="{5705A6A0-4332-42D1-86CF-3962BC6E9765}" type="pres">
      <dgm:prSet presAssocID="{E895B4B2-3633-4D72-B2C8-5F30E0266D79}" presName="spacer" presStyleCnt="0"/>
      <dgm:spPr/>
    </dgm:pt>
    <dgm:pt modelId="{4A204476-9AF7-47EA-8D8F-E7721FFEA343}" type="pres">
      <dgm:prSet presAssocID="{67CF6756-167C-4BC4-8782-1C466CA93046}" presName="comp" presStyleCnt="0"/>
      <dgm:spPr/>
    </dgm:pt>
    <dgm:pt modelId="{A64C8EAF-FE0B-4E8D-BAB3-8E8A3F846B95}" type="pres">
      <dgm:prSet presAssocID="{67CF6756-167C-4BC4-8782-1C466CA93046}" presName="box" presStyleLbl="node1" presStyleIdx="1" presStyleCnt="3"/>
      <dgm:spPr/>
    </dgm:pt>
    <dgm:pt modelId="{6FDC44C2-0B13-4D0C-B4CE-DFB0B04A24C3}" type="pres">
      <dgm:prSet presAssocID="{67CF6756-167C-4BC4-8782-1C466CA93046}" presName="img" presStyleLbl="fgImgPlace1" presStyleIdx="1" presStyleCnt="3"/>
      <dgm:spPr>
        <a:blipFill rotWithShape="1">
          <a:blip xmlns:r="http://schemas.openxmlformats.org/officeDocument/2006/relationships" r:embed="rId2"/>
          <a:srcRect/>
          <a:stretch>
            <a:fillRect l="-17000" r="-17000"/>
          </a:stretch>
        </a:blipFill>
      </dgm:spPr>
    </dgm:pt>
    <dgm:pt modelId="{81F9C6A4-E35C-4B88-A7B5-669D33F609D8}" type="pres">
      <dgm:prSet presAssocID="{67CF6756-167C-4BC4-8782-1C466CA93046}" presName="text" presStyleLbl="node1" presStyleIdx="1" presStyleCnt="3">
        <dgm:presLayoutVars>
          <dgm:bulletEnabled val="1"/>
        </dgm:presLayoutVars>
      </dgm:prSet>
      <dgm:spPr/>
    </dgm:pt>
    <dgm:pt modelId="{EB568DF0-0AEF-401B-8766-6390BD8B5BE3}" type="pres">
      <dgm:prSet presAssocID="{5A174084-E249-4C7D-B328-6372A6D1661B}" presName="spacer" presStyleCnt="0"/>
      <dgm:spPr/>
    </dgm:pt>
    <dgm:pt modelId="{AA2D8574-0DB7-45C6-8673-8379CB71EBD8}" type="pres">
      <dgm:prSet presAssocID="{DDD7D1F0-DFEF-4185-AC59-35AA570B744A}" presName="comp" presStyleCnt="0"/>
      <dgm:spPr/>
    </dgm:pt>
    <dgm:pt modelId="{4E50301D-8EF9-4730-8F95-FDDCEF4EFC64}" type="pres">
      <dgm:prSet presAssocID="{DDD7D1F0-DFEF-4185-AC59-35AA570B744A}" presName="box" presStyleLbl="node1" presStyleIdx="2" presStyleCnt="3"/>
      <dgm:spPr/>
    </dgm:pt>
    <dgm:pt modelId="{6B7B0785-FA25-4423-B1AC-3FA0B344D1EC}" type="pres">
      <dgm:prSet presAssocID="{DDD7D1F0-DFEF-4185-AC59-35AA570B744A}" presName="img" presStyleLbl="fgImgPlace1" presStyleIdx="2" presStyleCnt="3"/>
      <dgm:spPr>
        <a:blipFill rotWithShape="1">
          <a:blip xmlns:r="http://schemas.openxmlformats.org/officeDocument/2006/relationships" r:embed="rId3"/>
          <a:srcRect/>
          <a:stretch>
            <a:fillRect l="-17000" r="-17000"/>
          </a:stretch>
        </a:blipFill>
      </dgm:spPr>
    </dgm:pt>
    <dgm:pt modelId="{C7958F02-9813-49F3-99A6-7C3404EB6EFB}" type="pres">
      <dgm:prSet presAssocID="{DDD7D1F0-DFEF-4185-AC59-35AA570B744A}" presName="text" presStyleLbl="node1" presStyleIdx="2" presStyleCnt="3">
        <dgm:presLayoutVars>
          <dgm:bulletEnabled val="1"/>
        </dgm:presLayoutVars>
      </dgm:prSet>
      <dgm:spPr/>
    </dgm:pt>
  </dgm:ptLst>
  <dgm:cxnLst>
    <dgm:cxn modelId="{F154B222-5244-4A4B-AEEA-50D01D000977}" type="presOf" srcId="{C28B282A-C4D7-4C05-89FC-02656122B493}" destId="{71E6CD36-BCC2-4EC6-8DF9-1E9548568816}" srcOrd="0" destOrd="0" presId="urn:microsoft.com/office/officeart/2005/8/layout/vList4"/>
    <dgm:cxn modelId="{C4F7AA2C-30E3-43E8-9961-27C36543C7E9}" srcId="{C28B282A-C4D7-4C05-89FC-02656122B493}" destId="{BBBA2B0C-CEB9-4163-932D-35C4061C9CBE}" srcOrd="0" destOrd="0" parTransId="{4B02DF09-E3D6-43B1-8003-5B24DD6FA569}" sibTransId="{E895B4B2-3633-4D72-B2C8-5F30E0266D79}"/>
    <dgm:cxn modelId="{7D758B6F-4A34-45FF-A87D-1DFA76DBC5F6}" type="presOf" srcId="{DDD7D1F0-DFEF-4185-AC59-35AA570B744A}" destId="{4E50301D-8EF9-4730-8F95-FDDCEF4EFC64}" srcOrd="0" destOrd="0" presId="urn:microsoft.com/office/officeart/2005/8/layout/vList4"/>
    <dgm:cxn modelId="{AD4BBE81-5DBE-401B-8214-139974651BB5}" type="presOf" srcId="{BBBA2B0C-CEB9-4163-932D-35C4061C9CBE}" destId="{182A2F89-BFC1-4AB6-A25D-195EB5317372}" srcOrd="0" destOrd="0" presId="urn:microsoft.com/office/officeart/2005/8/layout/vList4"/>
    <dgm:cxn modelId="{548387A3-C320-4D9D-A3E8-54A3F5F3A3AD}" type="presOf" srcId="{DDD7D1F0-DFEF-4185-AC59-35AA570B744A}" destId="{C7958F02-9813-49F3-99A6-7C3404EB6EFB}" srcOrd="1" destOrd="0" presId="urn:microsoft.com/office/officeart/2005/8/layout/vList4"/>
    <dgm:cxn modelId="{9EE87DC5-E93D-4C10-AD8E-A6D9B3B04BE0}" type="presOf" srcId="{67CF6756-167C-4BC4-8782-1C466CA93046}" destId="{A64C8EAF-FE0B-4E8D-BAB3-8E8A3F846B95}" srcOrd="0" destOrd="0" presId="urn:microsoft.com/office/officeart/2005/8/layout/vList4"/>
    <dgm:cxn modelId="{C36BC9C8-3D58-488B-BB72-D5943D98023D}" type="presOf" srcId="{67CF6756-167C-4BC4-8782-1C466CA93046}" destId="{81F9C6A4-E35C-4B88-A7B5-669D33F609D8}" srcOrd="1" destOrd="0" presId="urn:microsoft.com/office/officeart/2005/8/layout/vList4"/>
    <dgm:cxn modelId="{8C93BECF-9688-44EB-AF04-4C414E080D7E}" type="presOf" srcId="{BBBA2B0C-CEB9-4163-932D-35C4061C9CBE}" destId="{F37D8A26-0806-4FD2-9F2B-079C8A383722}" srcOrd="1" destOrd="0" presId="urn:microsoft.com/office/officeart/2005/8/layout/vList4"/>
    <dgm:cxn modelId="{8509F1D5-0758-4135-A5F1-0322ECFDDA98}" srcId="{C28B282A-C4D7-4C05-89FC-02656122B493}" destId="{67CF6756-167C-4BC4-8782-1C466CA93046}" srcOrd="1" destOrd="0" parTransId="{362A0D76-9A08-4AD5-A368-C681A719F162}" sibTransId="{5A174084-E249-4C7D-B328-6372A6D1661B}"/>
    <dgm:cxn modelId="{4556B3E3-9753-489D-AC24-5AE66F065B85}" srcId="{C28B282A-C4D7-4C05-89FC-02656122B493}" destId="{DDD7D1F0-DFEF-4185-AC59-35AA570B744A}" srcOrd="2" destOrd="0" parTransId="{3A4B4DA2-2052-454C-B7A5-7A5558250586}" sibTransId="{701E1361-C75D-4199-88BC-0EA6F7AD777A}"/>
    <dgm:cxn modelId="{8D087C68-2273-4AF6-9C48-F8B1287EA7F5}" type="presParOf" srcId="{71E6CD36-BCC2-4EC6-8DF9-1E9548568816}" destId="{98D654F1-A226-4E77-ABE4-DCECE17595E2}" srcOrd="0" destOrd="0" presId="urn:microsoft.com/office/officeart/2005/8/layout/vList4"/>
    <dgm:cxn modelId="{5972783B-B515-432C-8AE5-253399B129CE}" type="presParOf" srcId="{98D654F1-A226-4E77-ABE4-DCECE17595E2}" destId="{182A2F89-BFC1-4AB6-A25D-195EB5317372}" srcOrd="0" destOrd="0" presId="urn:microsoft.com/office/officeart/2005/8/layout/vList4"/>
    <dgm:cxn modelId="{55077348-9129-4392-961E-905D6ACD2EF0}" type="presParOf" srcId="{98D654F1-A226-4E77-ABE4-DCECE17595E2}" destId="{17036F97-EB1A-4720-9ABA-4492299AA36A}" srcOrd="1" destOrd="0" presId="urn:microsoft.com/office/officeart/2005/8/layout/vList4"/>
    <dgm:cxn modelId="{2E1EADBF-5083-43A6-8344-41EAC883AF07}" type="presParOf" srcId="{98D654F1-A226-4E77-ABE4-DCECE17595E2}" destId="{F37D8A26-0806-4FD2-9F2B-079C8A383722}" srcOrd="2" destOrd="0" presId="urn:microsoft.com/office/officeart/2005/8/layout/vList4"/>
    <dgm:cxn modelId="{84C782A1-368B-4DC6-A9C8-1F5C1E3770B8}" type="presParOf" srcId="{71E6CD36-BCC2-4EC6-8DF9-1E9548568816}" destId="{5705A6A0-4332-42D1-86CF-3962BC6E9765}" srcOrd="1" destOrd="0" presId="urn:microsoft.com/office/officeart/2005/8/layout/vList4"/>
    <dgm:cxn modelId="{B462FFF6-4A75-4DD1-B06D-CC61EC5C6690}" type="presParOf" srcId="{71E6CD36-BCC2-4EC6-8DF9-1E9548568816}" destId="{4A204476-9AF7-47EA-8D8F-E7721FFEA343}" srcOrd="2" destOrd="0" presId="urn:microsoft.com/office/officeart/2005/8/layout/vList4"/>
    <dgm:cxn modelId="{B14C76E1-6980-421C-A3C7-60E9C4D2E894}" type="presParOf" srcId="{4A204476-9AF7-47EA-8D8F-E7721FFEA343}" destId="{A64C8EAF-FE0B-4E8D-BAB3-8E8A3F846B95}" srcOrd="0" destOrd="0" presId="urn:microsoft.com/office/officeart/2005/8/layout/vList4"/>
    <dgm:cxn modelId="{8416CC5C-28AB-4B29-A2BD-50F1D82178AC}" type="presParOf" srcId="{4A204476-9AF7-47EA-8D8F-E7721FFEA343}" destId="{6FDC44C2-0B13-4D0C-B4CE-DFB0B04A24C3}" srcOrd="1" destOrd="0" presId="urn:microsoft.com/office/officeart/2005/8/layout/vList4"/>
    <dgm:cxn modelId="{3391FE31-F48D-4685-8B19-044194546CF4}" type="presParOf" srcId="{4A204476-9AF7-47EA-8D8F-E7721FFEA343}" destId="{81F9C6A4-E35C-4B88-A7B5-669D33F609D8}" srcOrd="2" destOrd="0" presId="urn:microsoft.com/office/officeart/2005/8/layout/vList4"/>
    <dgm:cxn modelId="{2350FB31-0399-40CB-A6DC-02BD2858E332}" type="presParOf" srcId="{71E6CD36-BCC2-4EC6-8DF9-1E9548568816}" destId="{EB568DF0-0AEF-401B-8766-6390BD8B5BE3}" srcOrd="3" destOrd="0" presId="urn:microsoft.com/office/officeart/2005/8/layout/vList4"/>
    <dgm:cxn modelId="{C2523C26-938B-4260-8177-00948E28B905}" type="presParOf" srcId="{71E6CD36-BCC2-4EC6-8DF9-1E9548568816}" destId="{AA2D8574-0DB7-45C6-8673-8379CB71EBD8}" srcOrd="4" destOrd="0" presId="urn:microsoft.com/office/officeart/2005/8/layout/vList4"/>
    <dgm:cxn modelId="{6276E9EC-78AC-41FB-B671-AF459480C598}" type="presParOf" srcId="{AA2D8574-0DB7-45C6-8673-8379CB71EBD8}" destId="{4E50301D-8EF9-4730-8F95-FDDCEF4EFC64}" srcOrd="0" destOrd="0" presId="urn:microsoft.com/office/officeart/2005/8/layout/vList4"/>
    <dgm:cxn modelId="{5C46E903-F867-4535-A50B-674E81CA034B}" type="presParOf" srcId="{AA2D8574-0DB7-45C6-8673-8379CB71EBD8}" destId="{6B7B0785-FA25-4423-B1AC-3FA0B344D1EC}" srcOrd="1" destOrd="0" presId="urn:microsoft.com/office/officeart/2005/8/layout/vList4"/>
    <dgm:cxn modelId="{EC84FA03-00B1-4507-9681-A7DD916A3784}" type="presParOf" srcId="{AA2D8574-0DB7-45C6-8673-8379CB71EBD8}" destId="{C7958F02-9813-49F3-99A6-7C3404EB6EFB}"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D96988E-FC0B-4E3E-B08F-3346C8ACE1A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E244A93-467B-4D5E-B2F3-C783908253DD}">
      <dgm:prSet custT="1"/>
      <dgm:spPr>
        <a:solidFill>
          <a:schemeClr val="accent6">
            <a:lumMod val="60000"/>
            <a:lumOff val="40000"/>
          </a:schemeClr>
        </a:solidFill>
      </dgm:spPr>
      <dgm:t>
        <a:bodyPr/>
        <a:lstStyle/>
        <a:p>
          <a:pPr algn="ctr"/>
          <a:r>
            <a:rPr lang="en-US" sz="3600" b="1" dirty="0">
              <a:solidFill>
                <a:srgbClr val="002060"/>
              </a:solidFill>
            </a:rPr>
            <a:t>All contracting parties </a:t>
          </a:r>
          <a:r>
            <a:rPr lang="en-US" sz="3600" b="0" dirty="0">
              <a:solidFill>
                <a:schemeClr val="tx1"/>
              </a:solidFill>
            </a:rPr>
            <a:t>are</a:t>
          </a:r>
          <a:r>
            <a:rPr lang="en-US" sz="3600" b="1" dirty="0"/>
            <a:t> </a:t>
          </a:r>
          <a:r>
            <a:rPr lang="en-US" sz="3600" b="1" dirty="0">
              <a:solidFill>
                <a:srgbClr val="002060"/>
              </a:solidFill>
            </a:rPr>
            <a:t>strongly encouraged </a:t>
          </a:r>
          <a:r>
            <a:rPr lang="en-US" sz="3600" b="0" dirty="0">
              <a:solidFill>
                <a:schemeClr val="tx1"/>
              </a:solidFill>
            </a:rPr>
            <a:t>to provide information on </a:t>
          </a:r>
          <a:r>
            <a:rPr lang="en-US" sz="3600" b="1" dirty="0">
              <a:solidFill>
                <a:srgbClr val="002060"/>
              </a:solidFill>
            </a:rPr>
            <a:t>NROs</a:t>
          </a:r>
          <a:r>
            <a:rPr lang="en-US" sz="3600" b="1" dirty="0"/>
            <a:t> </a:t>
          </a:r>
          <a:r>
            <a:rPr lang="en-US" sz="3600" b="0" dirty="0">
              <a:solidFill>
                <a:schemeClr val="tx1"/>
              </a:solidFill>
            </a:rPr>
            <a:t>to prevent the </a:t>
          </a:r>
          <a:r>
            <a:rPr lang="en-US" sz="3600" b="1" dirty="0">
              <a:solidFill>
                <a:srgbClr val="002060"/>
              </a:solidFill>
            </a:rPr>
            <a:t>pests outbreak and spread </a:t>
          </a:r>
          <a:r>
            <a:rPr lang="en-US" sz="3600" b="0" dirty="0">
              <a:solidFill>
                <a:schemeClr val="tx1"/>
              </a:solidFill>
            </a:rPr>
            <a:t>and contribute to </a:t>
          </a:r>
          <a:r>
            <a:rPr lang="en-US" sz="3600" b="1" dirty="0">
              <a:solidFill>
                <a:srgbClr val="002060"/>
              </a:solidFill>
            </a:rPr>
            <a:t>safe trade</a:t>
          </a:r>
          <a:r>
            <a:rPr lang="en-US" sz="3600" b="1" dirty="0"/>
            <a:t>.</a:t>
          </a:r>
        </a:p>
      </dgm:t>
    </dgm:pt>
    <dgm:pt modelId="{D714E4C8-6844-414F-8531-9AC485A1EB19}" type="parTrans" cxnId="{D0251CEF-F405-4EA1-B25B-96A1C5B11D86}">
      <dgm:prSet/>
      <dgm:spPr/>
      <dgm:t>
        <a:bodyPr/>
        <a:lstStyle/>
        <a:p>
          <a:endParaRPr lang="en-US"/>
        </a:p>
      </dgm:t>
    </dgm:pt>
    <dgm:pt modelId="{8D5B9922-9045-47FD-BEBE-4BD4CAD59AD8}" type="sibTrans" cxnId="{D0251CEF-F405-4EA1-B25B-96A1C5B11D86}">
      <dgm:prSet/>
      <dgm:spPr/>
      <dgm:t>
        <a:bodyPr/>
        <a:lstStyle/>
        <a:p>
          <a:endParaRPr lang="en-US"/>
        </a:p>
      </dgm:t>
    </dgm:pt>
    <dgm:pt modelId="{3DEE9072-1656-4422-AA54-3CE65EBDBDB6}" type="pres">
      <dgm:prSet presAssocID="{0D96988E-FC0B-4E3E-B08F-3346C8ACE1A2}" presName="linear" presStyleCnt="0">
        <dgm:presLayoutVars>
          <dgm:animLvl val="lvl"/>
          <dgm:resizeHandles val="exact"/>
        </dgm:presLayoutVars>
      </dgm:prSet>
      <dgm:spPr/>
    </dgm:pt>
    <dgm:pt modelId="{EF2480E1-E720-4F22-B6D0-F25E314C17BC}" type="pres">
      <dgm:prSet presAssocID="{8E244A93-467B-4D5E-B2F3-C783908253DD}" presName="parentText" presStyleLbl="node1" presStyleIdx="0" presStyleCnt="1" custScaleY="185381">
        <dgm:presLayoutVars>
          <dgm:chMax val="0"/>
          <dgm:bulletEnabled val="1"/>
        </dgm:presLayoutVars>
      </dgm:prSet>
      <dgm:spPr/>
    </dgm:pt>
  </dgm:ptLst>
  <dgm:cxnLst>
    <dgm:cxn modelId="{F7C27B5E-A35D-431F-8104-C0A9453A9D43}" type="presOf" srcId="{0D96988E-FC0B-4E3E-B08F-3346C8ACE1A2}" destId="{3DEE9072-1656-4422-AA54-3CE65EBDBDB6}" srcOrd="0" destOrd="0" presId="urn:microsoft.com/office/officeart/2005/8/layout/vList2"/>
    <dgm:cxn modelId="{48ED67D9-C0C5-4BA1-BBA4-3552702B7F03}" type="presOf" srcId="{8E244A93-467B-4D5E-B2F3-C783908253DD}" destId="{EF2480E1-E720-4F22-B6D0-F25E314C17BC}" srcOrd="0" destOrd="0" presId="urn:microsoft.com/office/officeart/2005/8/layout/vList2"/>
    <dgm:cxn modelId="{D0251CEF-F405-4EA1-B25B-96A1C5B11D86}" srcId="{0D96988E-FC0B-4E3E-B08F-3346C8ACE1A2}" destId="{8E244A93-467B-4D5E-B2F3-C783908253DD}" srcOrd="0" destOrd="0" parTransId="{D714E4C8-6844-414F-8531-9AC485A1EB19}" sibTransId="{8D5B9922-9045-47FD-BEBE-4BD4CAD59AD8}"/>
    <dgm:cxn modelId="{A91015BB-C6D4-47DD-956B-1385044911DF}" type="presParOf" srcId="{3DEE9072-1656-4422-AA54-3CE65EBDBDB6}" destId="{EF2480E1-E720-4F22-B6D0-F25E314C17B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4C2650-D230-42D6-8E1D-9A4ED7A9D429}">
      <dsp:nvSpPr>
        <dsp:cNvPr id="0" name=""/>
        <dsp:cNvSpPr/>
      </dsp:nvSpPr>
      <dsp:spPr>
        <a:xfrm>
          <a:off x="-4998012" y="-765777"/>
          <a:ext cx="5952355" cy="5952355"/>
        </a:xfrm>
        <a:prstGeom prst="blockArc">
          <a:avLst>
            <a:gd name="adj1" fmla="val 18900000"/>
            <a:gd name="adj2" fmla="val 2700000"/>
            <a:gd name="adj3" fmla="val 363"/>
          </a:avLst>
        </a:pr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CAD990C1-2416-42DA-8581-1D07ECCD6B95}">
      <dsp:nvSpPr>
        <dsp:cNvPr id="0" name=""/>
        <dsp:cNvSpPr/>
      </dsp:nvSpPr>
      <dsp:spPr>
        <a:xfrm>
          <a:off x="417508" y="276211"/>
          <a:ext cx="7979869" cy="55277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38767" tIns="73660" rIns="73660" bIns="73660" numCol="1" spcCol="1270" anchor="ctr" anchorCtr="0">
          <a:noAutofit/>
        </a:bodyPr>
        <a:lstStyle/>
        <a:p>
          <a:pPr marL="0" lvl="0" indent="0" algn="l" defTabSz="1289050">
            <a:lnSpc>
              <a:spcPct val="90000"/>
            </a:lnSpc>
            <a:spcBef>
              <a:spcPct val="0"/>
            </a:spcBef>
            <a:spcAft>
              <a:spcPct val="35000"/>
            </a:spcAft>
            <a:buNone/>
          </a:pPr>
          <a:r>
            <a:rPr lang="en-US" sz="2900" b="1" kern="1200" dirty="0"/>
            <a:t>1. NROs overview</a:t>
          </a:r>
        </a:p>
      </dsp:txBody>
      <dsp:txXfrm>
        <a:off x="417508" y="276211"/>
        <a:ext cx="7979869" cy="552776"/>
      </dsp:txXfrm>
    </dsp:sp>
    <dsp:sp modelId="{7CFDF603-E6D4-4547-99F9-A051AFEF34EE}">
      <dsp:nvSpPr>
        <dsp:cNvPr id="0" name=""/>
        <dsp:cNvSpPr/>
      </dsp:nvSpPr>
      <dsp:spPr>
        <a:xfrm>
          <a:off x="72023" y="207114"/>
          <a:ext cx="690971" cy="690971"/>
        </a:xfrm>
        <a:prstGeom prst="ellipse">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A7BE77D0-1F21-4F5B-99DD-53F6E44107BC}">
      <dsp:nvSpPr>
        <dsp:cNvPr id="0" name=""/>
        <dsp:cNvSpPr/>
      </dsp:nvSpPr>
      <dsp:spPr>
        <a:xfrm>
          <a:off x="813612" y="1105111"/>
          <a:ext cx="7583765" cy="55277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38767" tIns="73660" rIns="73660" bIns="73660" numCol="1" spcCol="1270" anchor="ctr" anchorCtr="0">
          <a:noAutofit/>
        </a:bodyPr>
        <a:lstStyle/>
        <a:p>
          <a:pPr marL="0" lvl="0" indent="0" algn="l" defTabSz="1289050">
            <a:lnSpc>
              <a:spcPct val="90000"/>
            </a:lnSpc>
            <a:spcBef>
              <a:spcPct val="0"/>
            </a:spcBef>
            <a:spcAft>
              <a:spcPct val="35000"/>
            </a:spcAft>
            <a:buNone/>
          </a:pPr>
          <a:r>
            <a:rPr lang="en-US" sz="2900" b="1" kern="1200" dirty="0"/>
            <a:t>2. Responsibilities of the IPPC Contact Point</a:t>
          </a:r>
        </a:p>
      </dsp:txBody>
      <dsp:txXfrm>
        <a:off x="813612" y="1105111"/>
        <a:ext cx="7583765" cy="552776"/>
      </dsp:txXfrm>
    </dsp:sp>
    <dsp:sp modelId="{5911DDA7-DCC1-4066-A2CC-B091AA7781BE}">
      <dsp:nvSpPr>
        <dsp:cNvPr id="0" name=""/>
        <dsp:cNvSpPr/>
      </dsp:nvSpPr>
      <dsp:spPr>
        <a:xfrm>
          <a:off x="468126" y="1036014"/>
          <a:ext cx="690971" cy="690971"/>
        </a:xfrm>
        <a:prstGeom prst="ellipse">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CA9CCA12-7801-432D-8FE0-8B9EC95AE424}">
      <dsp:nvSpPr>
        <dsp:cNvPr id="0" name=""/>
        <dsp:cNvSpPr/>
      </dsp:nvSpPr>
      <dsp:spPr>
        <a:xfrm>
          <a:off x="935184" y="1934011"/>
          <a:ext cx="7462193" cy="55277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38767" tIns="73660" rIns="73660" bIns="73660" numCol="1" spcCol="1270" anchor="ctr" anchorCtr="0">
          <a:noAutofit/>
        </a:bodyPr>
        <a:lstStyle/>
        <a:p>
          <a:pPr marL="0" lvl="0" indent="0" algn="l" defTabSz="1289050">
            <a:lnSpc>
              <a:spcPct val="90000"/>
            </a:lnSpc>
            <a:spcBef>
              <a:spcPct val="0"/>
            </a:spcBef>
            <a:spcAft>
              <a:spcPct val="35000"/>
            </a:spcAft>
            <a:buNone/>
          </a:pPr>
          <a:r>
            <a:rPr lang="en-US" sz="2900" b="1" kern="1200" dirty="0"/>
            <a:t>3. Publics and Bilateral NROs</a:t>
          </a:r>
        </a:p>
      </dsp:txBody>
      <dsp:txXfrm>
        <a:off x="935184" y="1934011"/>
        <a:ext cx="7462193" cy="552776"/>
      </dsp:txXfrm>
    </dsp:sp>
    <dsp:sp modelId="{2185083E-D410-49DB-944E-2DCEFAB503CD}">
      <dsp:nvSpPr>
        <dsp:cNvPr id="0" name=""/>
        <dsp:cNvSpPr/>
      </dsp:nvSpPr>
      <dsp:spPr>
        <a:xfrm>
          <a:off x="589698" y="1864914"/>
          <a:ext cx="690971" cy="690971"/>
        </a:xfrm>
        <a:prstGeom prst="ellipse">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D43BC8AB-CBDB-41D2-B22E-3133C108F55E}">
      <dsp:nvSpPr>
        <dsp:cNvPr id="0" name=""/>
        <dsp:cNvSpPr/>
      </dsp:nvSpPr>
      <dsp:spPr>
        <a:xfrm>
          <a:off x="813612" y="2762911"/>
          <a:ext cx="7583765" cy="55277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38767" tIns="73660" rIns="73660" bIns="73660" numCol="1" spcCol="1270" anchor="ctr" anchorCtr="0">
          <a:noAutofit/>
        </a:bodyPr>
        <a:lstStyle/>
        <a:p>
          <a:pPr marL="0" lvl="0" indent="0" algn="l" defTabSz="1289050">
            <a:lnSpc>
              <a:spcPct val="90000"/>
            </a:lnSpc>
            <a:spcBef>
              <a:spcPct val="0"/>
            </a:spcBef>
            <a:spcAft>
              <a:spcPct val="35000"/>
            </a:spcAft>
            <a:buNone/>
          </a:pPr>
          <a:r>
            <a:rPr lang="en-US" sz="2900" b="1" kern="1200" dirty="0"/>
            <a:t>4. NROs challenges</a:t>
          </a:r>
        </a:p>
      </dsp:txBody>
      <dsp:txXfrm>
        <a:off x="813612" y="2762911"/>
        <a:ext cx="7583765" cy="552776"/>
      </dsp:txXfrm>
    </dsp:sp>
    <dsp:sp modelId="{3E61FB6C-33D3-4DC8-9153-6B8DD47A3F1A}">
      <dsp:nvSpPr>
        <dsp:cNvPr id="0" name=""/>
        <dsp:cNvSpPr/>
      </dsp:nvSpPr>
      <dsp:spPr>
        <a:xfrm>
          <a:off x="468126" y="2693814"/>
          <a:ext cx="690971" cy="690971"/>
        </a:xfrm>
        <a:prstGeom prst="ellipse">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4970D2FA-0F72-4866-9278-52EF4F7F5455}">
      <dsp:nvSpPr>
        <dsp:cNvPr id="0" name=""/>
        <dsp:cNvSpPr/>
      </dsp:nvSpPr>
      <dsp:spPr>
        <a:xfrm>
          <a:off x="417508" y="3591811"/>
          <a:ext cx="7979869" cy="55277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38767" tIns="73660" rIns="73660" bIns="73660" numCol="1" spcCol="1270" anchor="ctr" anchorCtr="0">
          <a:noAutofit/>
        </a:bodyPr>
        <a:lstStyle/>
        <a:p>
          <a:pPr marL="0" lvl="0" indent="0" algn="l" defTabSz="1289050">
            <a:lnSpc>
              <a:spcPct val="90000"/>
            </a:lnSpc>
            <a:spcBef>
              <a:spcPct val="0"/>
            </a:spcBef>
            <a:spcAft>
              <a:spcPct val="35000"/>
            </a:spcAft>
            <a:buNone/>
          </a:pPr>
          <a:r>
            <a:rPr lang="en-US" sz="2900" b="1" kern="1200" dirty="0"/>
            <a:t>5.NROs Workplan </a:t>
          </a:r>
        </a:p>
      </dsp:txBody>
      <dsp:txXfrm>
        <a:off x="417508" y="3591811"/>
        <a:ext cx="7979869" cy="552776"/>
      </dsp:txXfrm>
    </dsp:sp>
    <dsp:sp modelId="{B32387EC-5B91-48B3-98FE-7A215E55708C}">
      <dsp:nvSpPr>
        <dsp:cNvPr id="0" name=""/>
        <dsp:cNvSpPr/>
      </dsp:nvSpPr>
      <dsp:spPr>
        <a:xfrm>
          <a:off x="72023" y="3522714"/>
          <a:ext cx="690971" cy="690971"/>
        </a:xfrm>
        <a:prstGeom prst="ellipse">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165C88-CD1B-4C98-8E45-449BCAB56EB6}">
      <dsp:nvSpPr>
        <dsp:cNvPr id="0" name=""/>
        <dsp:cNvSpPr/>
      </dsp:nvSpPr>
      <dsp:spPr>
        <a:xfrm>
          <a:off x="0" y="0"/>
          <a:ext cx="11506200" cy="1357312"/>
        </a:xfrm>
        <a:prstGeom prst="roundRect">
          <a:avLst>
            <a:gd name="adj" fmla="val 1000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The IPPC establishes </a:t>
          </a:r>
          <a:r>
            <a:rPr lang="en-US" sz="1800" b="1" kern="1200" dirty="0"/>
            <a:t>national</a:t>
          </a:r>
          <a:r>
            <a:rPr lang="en-US" sz="1800" kern="1200" dirty="0"/>
            <a:t> </a:t>
          </a:r>
          <a:r>
            <a:rPr lang="en-US" sz="1800" b="1" kern="1200" dirty="0"/>
            <a:t>reporting obligations (NROs)</a:t>
          </a:r>
          <a:r>
            <a:rPr lang="en-US" sz="1800" kern="1200" dirty="0"/>
            <a:t> which are the responsibility of the </a:t>
          </a:r>
          <a:r>
            <a:rPr lang="en-US" sz="1800" b="1" kern="1200" dirty="0"/>
            <a:t>contracting parties </a:t>
          </a:r>
          <a:r>
            <a:rPr lang="en-US" sz="1800" kern="1200" dirty="0"/>
            <a:t>to the Convention. </a:t>
          </a:r>
        </a:p>
        <a:p>
          <a:pPr marL="0" lvl="0" indent="0" algn="l" defTabSz="800100">
            <a:lnSpc>
              <a:spcPct val="90000"/>
            </a:lnSpc>
            <a:spcBef>
              <a:spcPct val="0"/>
            </a:spcBef>
            <a:spcAft>
              <a:spcPct val="35000"/>
            </a:spcAft>
            <a:buNone/>
          </a:pPr>
          <a:r>
            <a:rPr lang="en-US" sz="1800" kern="1200" dirty="0"/>
            <a:t>These obligations contribute to protect plant health through </a:t>
          </a:r>
          <a:r>
            <a:rPr lang="en-US" sz="1800" b="1" kern="1200" dirty="0"/>
            <a:t>transparency</a:t>
          </a:r>
          <a:r>
            <a:rPr lang="en-US" sz="1800" kern="1200" dirty="0"/>
            <a:t> and </a:t>
          </a:r>
          <a:r>
            <a:rPr lang="en-US" sz="1800" b="1" kern="1200" dirty="0"/>
            <a:t>cooperation.</a:t>
          </a:r>
          <a:endParaRPr lang="en-GB" sz="1800" kern="1200" dirty="0"/>
        </a:p>
      </dsp:txBody>
      <dsp:txXfrm>
        <a:off x="2436971" y="0"/>
        <a:ext cx="9069228" cy="1357312"/>
      </dsp:txXfrm>
    </dsp:sp>
    <dsp:sp modelId="{8B3AEB75-0731-41F8-9BB7-3054D55240E3}">
      <dsp:nvSpPr>
        <dsp:cNvPr id="0" name=""/>
        <dsp:cNvSpPr/>
      </dsp:nvSpPr>
      <dsp:spPr>
        <a:xfrm>
          <a:off x="135731" y="135731"/>
          <a:ext cx="2301240" cy="1085849"/>
        </a:xfrm>
        <a:prstGeom prst="roundRect">
          <a:avLst>
            <a:gd name="adj" fmla="val 10000"/>
          </a:avLst>
        </a:prstGeom>
        <a:blipFill rotWithShape="1">
          <a:blip xmlns:r="http://schemas.openxmlformats.org/officeDocument/2006/relationships" r:embed="rId1"/>
          <a:srcRect/>
          <a:stretch>
            <a:fillRect t="-16000" b="-16000"/>
          </a:stretch>
        </a:blip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B8444C15-A3A9-4725-97BC-F7C396666554}">
      <dsp:nvSpPr>
        <dsp:cNvPr id="0" name=""/>
        <dsp:cNvSpPr/>
      </dsp:nvSpPr>
      <dsp:spPr>
        <a:xfrm>
          <a:off x="0" y="1493043"/>
          <a:ext cx="11506200" cy="1357312"/>
        </a:xfrm>
        <a:prstGeom prst="roundRect">
          <a:avLst>
            <a:gd name="adj" fmla="val 1000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Each contracting party </a:t>
          </a:r>
          <a:r>
            <a:rPr lang="en-US" sz="1800" b="1" kern="1200" dirty="0"/>
            <a:t>shall assume responsibility</a:t>
          </a:r>
          <a:r>
            <a:rPr lang="en-US" sz="1800" kern="1200" dirty="0"/>
            <a:t>, without prejudice to obligations under other international agreements, for the fulfilment within its territories of all requirements under IPPC.</a:t>
          </a:r>
          <a:endParaRPr lang="en-GB" sz="1800" kern="1200" dirty="0"/>
        </a:p>
      </dsp:txBody>
      <dsp:txXfrm>
        <a:off x="2436971" y="1493043"/>
        <a:ext cx="9069228" cy="1357312"/>
      </dsp:txXfrm>
    </dsp:sp>
    <dsp:sp modelId="{63CE987B-FA03-4C03-A32A-361872632D77}">
      <dsp:nvSpPr>
        <dsp:cNvPr id="0" name=""/>
        <dsp:cNvSpPr/>
      </dsp:nvSpPr>
      <dsp:spPr>
        <a:xfrm>
          <a:off x="135731" y="1628774"/>
          <a:ext cx="2301240" cy="1085849"/>
        </a:xfrm>
        <a:prstGeom prst="roundRect">
          <a:avLst>
            <a:gd name="adj" fmla="val 10000"/>
          </a:avLst>
        </a:prstGeom>
        <a:blipFill rotWithShape="1">
          <a:blip xmlns:r="http://schemas.openxmlformats.org/officeDocument/2006/relationships" r:embed="rId2"/>
          <a:srcRect/>
          <a:stretch>
            <a:fillRect t="-24000" b="-24000"/>
          </a:stretch>
        </a:blip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855E7267-9854-4B08-995D-567EE016EBF0}">
      <dsp:nvSpPr>
        <dsp:cNvPr id="0" name=""/>
        <dsp:cNvSpPr/>
      </dsp:nvSpPr>
      <dsp:spPr>
        <a:xfrm>
          <a:off x="0" y="2986087"/>
          <a:ext cx="11506200" cy="1357312"/>
        </a:xfrm>
        <a:prstGeom prst="roundRect">
          <a:avLst>
            <a:gd name="adj" fmla="val 1000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The reason for having NROs is to ensure that a </a:t>
          </a:r>
          <a:r>
            <a:rPr lang="en-US" sz="1800" b="1" kern="1200" dirty="0"/>
            <a:t>minimum amount of official phytosanitary information</a:t>
          </a:r>
          <a:r>
            <a:rPr lang="en-US" sz="1800" kern="1200" dirty="0"/>
            <a:t> is available for ensuring </a:t>
          </a:r>
          <a:r>
            <a:rPr lang="en-US" sz="1800" b="1" kern="1200" dirty="0"/>
            <a:t>safe trade, safeguarding food security and protecting the environment </a:t>
          </a:r>
          <a:r>
            <a:rPr lang="en-US" sz="1800" kern="1200" dirty="0"/>
            <a:t>from plant pests</a:t>
          </a:r>
          <a:endParaRPr lang="en-GB" sz="1800" kern="1200" dirty="0"/>
        </a:p>
      </dsp:txBody>
      <dsp:txXfrm>
        <a:off x="2436971" y="2986087"/>
        <a:ext cx="9069228" cy="1357312"/>
      </dsp:txXfrm>
    </dsp:sp>
    <dsp:sp modelId="{AF6BBA37-4F91-4CA4-8506-BE7C95E07AE6}">
      <dsp:nvSpPr>
        <dsp:cNvPr id="0" name=""/>
        <dsp:cNvSpPr/>
      </dsp:nvSpPr>
      <dsp:spPr>
        <a:xfrm>
          <a:off x="135731" y="3121818"/>
          <a:ext cx="2301240" cy="1085849"/>
        </a:xfrm>
        <a:prstGeom prst="roundRect">
          <a:avLst>
            <a:gd name="adj" fmla="val 10000"/>
          </a:avLst>
        </a:prstGeom>
        <a:blipFill rotWithShape="1">
          <a:blip xmlns:r="http://schemas.openxmlformats.org/officeDocument/2006/relationships" r:embed="rId3"/>
          <a:srcRect/>
          <a:stretch>
            <a:fillRect t="-24000" b="-24000"/>
          </a:stretch>
        </a:blip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C5D6F0-BC86-4080-A4D7-8BD45858CDCC}">
      <dsp:nvSpPr>
        <dsp:cNvPr id="0" name=""/>
        <dsp:cNvSpPr/>
      </dsp:nvSpPr>
      <dsp:spPr>
        <a:xfrm>
          <a:off x="1539" y="0"/>
          <a:ext cx="1614160" cy="4025960"/>
        </a:xfrm>
        <a:prstGeom prst="roundRect">
          <a:avLst>
            <a:gd name="adj" fmla="val 10000"/>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mn-lt"/>
              <a:ea typeface="Bitter Medium" pitchFamily="34" charset="-122"/>
              <a:cs typeface="Bitter Medium" pitchFamily="34" charset="-120"/>
            </a:rPr>
            <a:t>4.Entry Points</a:t>
          </a:r>
        </a:p>
        <a:p>
          <a:pPr marL="0" lvl="0" indent="0" algn="ctr" defTabSz="800100">
            <a:lnSpc>
              <a:spcPct val="90000"/>
            </a:lnSpc>
            <a:spcBef>
              <a:spcPct val="0"/>
            </a:spcBef>
            <a:spcAft>
              <a:spcPct val="35000"/>
            </a:spcAft>
            <a:buNone/>
          </a:pPr>
          <a:r>
            <a:rPr lang="en-US" sz="1200" kern="1200" dirty="0">
              <a:latin typeface="+mn-lt"/>
              <a:ea typeface="Open Sans" pitchFamily="34" charset="-122"/>
              <a:cs typeface="Open Sans" pitchFamily="34" charset="-120"/>
            </a:rPr>
            <a:t>List of approved ports, airports, and border crossings where plants can enter the country.</a:t>
          </a:r>
          <a:endParaRPr lang="en-GB" sz="1200" b="1" kern="1200" dirty="0">
            <a:latin typeface="+mn-lt"/>
          </a:endParaRPr>
        </a:p>
      </dsp:txBody>
      <dsp:txXfrm>
        <a:off x="1539" y="1610384"/>
        <a:ext cx="1614160" cy="1610384"/>
      </dsp:txXfrm>
    </dsp:sp>
    <dsp:sp modelId="{C91038AF-DE91-444C-8C3D-C2296D2FE68E}">
      <dsp:nvSpPr>
        <dsp:cNvPr id="0" name=""/>
        <dsp:cNvSpPr/>
      </dsp:nvSpPr>
      <dsp:spPr>
        <a:xfrm>
          <a:off x="138298" y="241557"/>
          <a:ext cx="1340644" cy="1340644"/>
        </a:xfrm>
        <a:prstGeom prst="ellipse">
          <a:avLst/>
        </a:prstGeom>
        <a:blipFill rotWithShape="1">
          <a:blip xmlns:r="http://schemas.openxmlformats.org/officeDocument/2006/relationships" r:embed="rId1"/>
          <a:srcRect/>
          <a:stretch>
            <a:fillRect t="-91000" b="-91000"/>
          </a:stretch>
        </a:blip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C83F5875-29EB-48D2-9163-02A9E03D43A8}">
      <dsp:nvSpPr>
        <dsp:cNvPr id="0" name=""/>
        <dsp:cNvSpPr/>
      </dsp:nvSpPr>
      <dsp:spPr>
        <a:xfrm>
          <a:off x="1664125" y="0"/>
          <a:ext cx="1614160" cy="4025960"/>
        </a:xfrm>
        <a:prstGeom prst="roundRect">
          <a:avLst>
            <a:gd name="adj" fmla="val 10000"/>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mn-lt"/>
              <a:ea typeface="Bitter Medium" pitchFamily="34" charset="-122"/>
              <a:cs typeface="Bitter Medium" pitchFamily="34" charset="-120"/>
            </a:rPr>
            <a:t>5. Regulated Pests</a:t>
          </a:r>
        </a:p>
        <a:p>
          <a:pPr marL="0" lvl="0" indent="0" algn="ctr" defTabSz="800100">
            <a:lnSpc>
              <a:spcPct val="90000"/>
            </a:lnSpc>
            <a:spcBef>
              <a:spcPct val="0"/>
            </a:spcBef>
            <a:spcAft>
              <a:spcPct val="35000"/>
            </a:spcAft>
            <a:buNone/>
          </a:pPr>
          <a:r>
            <a:rPr lang="en-US" sz="1200" kern="1200" dirty="0">
              <a:latin typeface="+mn-lt"/>
              <a:ea typeface="Open Sans" pitchFamily="34" charset="-122"/>
              <a:cs typeface="Open Sans" pitchFamily="34" charset="-120"/>
            </a:rPr>
            <a:t>Lists of plant pests that are either absent or present but controlled. Lists should be reviewed yearly.</a:t>
          </a:r>
          <a:endParaRPr lang="en-GB" sz="1200" b="1" kern="1200" dirty="0">
            <a:latin typeface="+mn-lt"/>
          </a:endParaRPr>
        </a:p>
      </dsp:txBody>
      <dsp:txXfrm>
        <a:off x="1664125" y="1610384"/>
        <a:ext cx="1614160" cy="1610384"/>
      </dsp:txXfrm>
    </dsp:sp>
    <dsp:sp modelId="{B6E77DB5-2927-400C-9B1F-E39D53CBEB47}">
      <dsp:nvSpPr>
        <dsp:cNvPr id="0" name=""/>
        <dsp:cNvSpPr/>
      </dsp:nvSpPr>
      <dsp:spPr>
        <a:xfrm>
          <a:off x="1800883" y="241557"/>
          <a:ext cx="1340644" cy="1340644"/>
        </a:xfrm>
        <a:prstGeom prst="ellipse">
          <a:avLst/>
        </a:prstGeom>
        <a:blipFill rotWithShape="1">
          <a:blip xmlns:r="http://schemas.openxmlformats.org/officeDocument/2006/relationships" r:embed="rId2"/>
          <a:srcRect/>
          <a:stretch>
            <a:fillRect t="-91000" b="-91000"/>
          </a:stretch>
        </a:blip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EA697850-1EA8-4B2F-880A-9F1E0B0C9579}">
      <dsp:nvSpPr>
        <dsp:cNvPr id="0" name=""/>
        <dsp:cNvSpPr/>
      </dsp:nvSpPr>
      <dsp:spPr>
        <a:xfrm>
          <a:off x="3326711" y="0"/>
          <a:ext cx="1614160" cy="4025960"/>
        </a:xfrm>
        <a:prstGeom prst="roundRect">
          <a:avLst>
            <a:gd name="adj" fmla="val 10000"/>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mn-lt"/>
              <a:ea typeface="Bitter Medium" pitchFamily="34" charset="-122"/>
              <a:cs typeface="Bitter Medium" pitchFamily="34" charset="-120"/>
            </a:rPr>
            <a:t>6.Pest Reports</a:t>
          </a:r>
        </a:p>
        <a:p>
          <a:pPr marL="0" lvl="0" indent="0" algn="ctr" defTabSz="800100">
            <a:lnSpc>
              <a:spcPct val="90000"/>
            </a:lnSpc>
            <a:spcBef>
              <a:spcPct val="0"/>
            </a:spcBef>
            <a:spcAft>
              <a:spcPct val="35000"/>
            </a:spcAft>
            <a:buNone/>
          </a:pPr>
          <a:r>
            <a:rPr lang="en-US" sz="1200" kern="1200" dirty="0">
              <a:latin typeface="+mn-lt"/>
              <a:ea typeface="Open Sans" pitchFamily="34" charset="-122"/>
              <a:cs typeface="Open Sans" pitchFamily="34" charset="-120"/>
            </a:rPr>
            <a:t>Quick alerts about introduction or spreading pests that could harm crops. </a:t>
          </a:r>
          <a:endParaRPr lang="en-US" sz="1200" b="1" kern="1200" dirty="0">
            <a:latin typeface="+mn-lt"/>
            <a:ea typeface="Bitter Medium" pitchFamily="34" charset="-122"/>
            <a:cs typeface="Bitter Medium" pitchFamily="34" charset="-120"/>
          </a:endParaRPr>
        </a:p>
      </dsp:txBody>
      <dsp:txXfrm>
        <a:off x="3326711" y="1610384"/>
        <a:ext cx="1614160" cy="1610384"/>
      </dsp:txXfrm>
    </dsp:sp>
    <dsp:sp modelId="{579B2DDB-F9B2-42F5-8A10-DB33E6EF0F45}">
      <dsp:nvSpPr>
        <dsp:cNvPr id="0" name=""/>
        <dsp:cNvSpPr/>
      </dsp:nvSpPr>
      <dsp:spPr>
        <a:xfrm>
          <a:off x="3463469" y="241557"/>
          <a:ext cx="1340644" cy="1340644"/>
        </a:xfrm>
        <a:prstGeom prst="ellipse">
          <a:avLst/>
        </a:prstGeom>
        <a:blipFill rotWithShape="1">
          <a:blip xmlns:r="http://schemas.openxmlformats.org/officeDocument/2006/relationships" r:embed="rId3"/>
          <a:srcRect/>
          <a:stretch>
            <a:fillRect t="-91000" b="-91000"/>
          </a:stretch>
        </a:blip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B259BB02-BD07-4680-ABB6-684F1BC1E3AA}">
      <dsp:nvSpPr>
        <dsp:cNvPr id="0" name=""/>
        <dsp:cNvSpPr/>
      </dsp:nvSpPr>
      <dsp:spPr>
        <a:xfrm>
          <a:off x="4989297" y="0"/>
          <a:ext cx="1614160" cy="4025960"/>
        </a:xfrm>
        <a:prstGeom prst="roundRect">
          <a:avLst>
            <a:gd name="adj" fmla="val 10000"/>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mn-lt"/>
              <a:ea typeface="Bitter Medium" pitchFamily="34" charset="-122"/>
              <a:cs typeface="Bitter Medium" pitchFamily="34" charset="-120"/>
            </a:rPr>
            <a:t>7. Emergency Actions</a:t>
          </a:r>
        </a:p>
        <a:p>
          <a:pPr marL="0" lvl="0" indent="0" algn="ctr" defTabSz="800100">
            <a:lnSpc>
              <a:spcPct val="90000"/>
            </a:lnSpc>
            <a:spcBef>
              <a:spcPct val="0"/>
            </a:spcBef>
            <a:spcAft>
              <a:spcPct val="35000"/>
            </a:spcAft>
            <a:buNone/>
          </a:pPr>
          <a:r>
            <a:rPr lang="en-US" sz="1200" kern="1200" dirty="0">
              <a:latin typeface="+mn-lt"/>
              <a:ea typeface="Open Sans" pitchFamily="34" charset="-122"/>
              <a:cs typeface="Open Sans" pitchFamily="34" charset="-120"/>
            </a:rPr>
            <a:t>Reports on urgent steps taken when new pests are found.</a:t>
          </a:r>
          <a:endParaRPr lang="en-GB" sz="1200" b="1" kern="1200" dirty="0">
            <a:latin typeface="+mn-lt"/>
          </a:endParaRPr>
        </a:p>
      </dsp:txBody>
      <dsp:txXfrm>
        <a:off x="4989297" y="1610384"/>
        <a:ext cx="1614160" cy="1610384"/>
      </dsp:txXfrm>
    </dsp:sp>
    <dsp:sp modelId="{C3537E50-2CEC-4A18-BD80-5D5E06C6E02F}">
      <dsp:nvSpPr>
        <dsp:cNvPr id="0" name=""/>
        <dsp:cNvSpPr/>
      </dsp:nvSpPr>
      <dsp:spPr>
        <a:xfrm>
          <a:off x="5126055" y="241557"/>
          <a:ext cx="1340644" cy="1340644"/>
        </a:xfrm>
        <a:prstGeom prst="ellipse">
          <a:avLst/>
        </a:prstGeom>
        <a:blipFill rotWithShape="1">
          <a:blip xmlns:r="http://schemas.openxmlformats.org/officeDocument/2006/relationships" r:embed="rId4"/>
          <a:srcRect/>
          <a:stretch>
            <a:fillRect t="-91000" b="-91000"/>
          </a:stretch>
        </a:blip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A76E9B65-80C1-40BF-B9BC-F9DFAF27A87C}">
      <dsp:nvSpPr>
        <dsp:cNvPr id="0" name=""/>
        <dsp:cNvSpPr/>
      </dsp:nvSpPr>
      <dsp:spPr>
        <a:xfrm>
          <a:off x="264199" y="3220768"/>
          <a:ext cx="6076598" cy="603894"/>
        </a:xfrm>
        <a:prstGeom prst="leftRightArrow">
          <a:avLst/>
        </a:prstGeom>
        <a:solidFill>
          <a:schemeClr val="accent1">
            <a:tint val="6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339568-3D80-4D5D-BF38-50DDB4E8A396}">
      <dsp:nvSpPr>
        <dsp:cNvPr id="0" name=""/>
        <dsp:cNvSpPr/>
      </dsp:nvSpPr>
      <dsp:spPr>
        <a:xfrm>
          <a:off x="1098" y="0"/>
          <a:ext cx="1709542" cy="4025960"/>
        </a:xfrm>
        <a:prstGeom prst="roundRect">
          <a:avLst>
            <a:gd name="adj" fmla="val 10000"/>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mn-lt"/>
              <a:ea typeface="Bitter Medium" pitchFamily="34" charset="-122"/>
              <a:cs typeface="Bitter Medium" pitchFamily="34" charset="-120"/>
            </a:rPr>
            <a:t>1.Official Contact Point</a:t>
          </a:r>
        </a:p>
        <a:p>
          <a:pPr marL="0" lvl="0" indent="0" algn="l" defTabSz="800100">
            <a:lnSpc>
              <a:spcPct val="90000"/>
            </a:lnSpc>
            <a:spcBef>
              <a:spcPct val="0"/>
            </a:spcBef>
            <a:spcAft>
              <a:spcPct val="35000"/>
            </a:spcAft>
            <a:buNone/>
          </a:pPr>
          <a:r>
            <a:rPr lang="en-US" sz="1200" kern="1200" dirty="0"/>
            <a:t>This person handles all official IPPC communications. Must be updated within 30 days of any change and checked yearly. </a:t>
          </a:r>
          <a:endParaRPr lang="en-GB" sz="1200" b="1" kern="1200" dirty="0">
            <a:latin typeface="+mn-lt"/>
          </a:endParaRPr>
        </a:p>
      </dsp:txBody>
      <dsp:txXfrm>
        <a:off x="1098" y="1610384"/>
        <a:ext cx="1709542" cy="1610384"/>
      </dsp:txXfrm>
    </dsp:sp>
    <dsp:sp modelId="{001F1396-AB7F-4F17-9DB0-76A0015A05CC}">
      <dsp:nvSpPr>
        <dsp:cNvPr id="0" name=""/>
        <dsp:cNvSpPr/>
      </dsp:nvSpPr>
      <dsp:spPr>
        <a:xfrm>
          <a:off x="185547" y="241557"/>
          <a:ext cx="1340644" cy="1340644"/>
        </a:xfrm>
        <a:prstGeom prst="ellipse">
          <a:avLst/>
        </a:prstGeom>
        <a:blipFill rotWithShape="1">
          <a:blip xmlns:r="http://schemas.openxmlformats.org/officeDocument/2006/relationships" r:embed="rId1"/>
          <a:srcRect/>
          <a:stretch>
            <a:fillRect t="-9000" b="-9000"/>
          </a:stretch>
        </a:blip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E23A13A3-A3B8-476C-82FA-37103E9C6168}">
      <dsp:nvSpPr>
        <dsp:cNvPr id="0" name=""/>
        <dsp:cNvSpPr/>
      </dsp:nvSpPr>
      <dsp:spPr>
        <a:xfrm>
          <a:off x="1761927" y="0"/>
          <a:ext cx="1709542" cy="4025960"/>
        </a:xfrm>
        <a:prstGeom prst="roundRect">
          <a:avLst>
            <a:gd name="adj" fmla="val 10000"/>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b="1" kern="1200" dirty="0"/>
            <a:t>2.NPPO Description</a:t>
          </a:r>
        </a:p>
        <a:p>
          <a:pPr marL="0" lvl="0" indent="0" algn="ctr" defTabSz="800100">
            <a:lnSpc>
              <a:spcPct val="90000"/>
            </a:lnSpc>
            <a:spcBef>
              <a:spcPct val="0"/>
            </a:spcBef>
            <a:spcAft>
              <a:spcPct val="35000"/>
            </a:spcAft>
            <a:buNone/>
          </a:pPr>
          <a:r>
            <a:rPr lang="en-US" sz="1100" kern="1200" dirty="0">
              <a:latin typeface="+mn-lt"/>
              <a:ea typeface="Open Sans" pitchFamily="34" charset="-122"/>
              <a:cs typeface="Open Sans" pitchFamily="34" charset="-120"/>
            </a:rPr>
            <a:t>Basic information about the country's plant protection organization. Includes details on laws, structure, staff, labs, and inspection systems. </a:t>
          </a:r>
          <a:endParaRPr lang="en-GB" sz="900" kern="1200" dirty="0">
            <a:latin typeface="+mn-lt"/>
          </a:endParaRPr>
        </a:p>
      </dsp:txBody>
      <dsp:txXfrm>
        <a:off x="1761927" y="1610384"/>
        <a:ext cx="1709542" cy="1610384"/>
      </dsp:txXfrm>
    </dsp:sp>
    <dsp:sp modelId="{234D2D59-90C7-486D-8652-A264FFB0BCCF}">
      <dsp:nvSpPr>
        <dsp:cNvPr id="0" name=""/>
        <dsp:cNvSpPr/>
      </dsp:nvSpPr>
      <dsp:spPr>
        <a:xfrm>
          <a:off x="1946376" y="241557"/>
          <a:ext cx="1340644" cy="1340644"/>
        </a:xfrm>
        <a:prstGeom prst="ellipse">
          <a:avLst/>
        </a:prstGeom>
        <a:blipFill rotWithShape="1">
          <a:blip xmlns:r="http://schemas.openxmlformats.org/officeDocument/2006/relationships" r:embed="rId2"/>
          <a:srcRect/>
          <a:stretch>
            <a:fillRect t="-9000" b="-9000"/>
          </a:stretch>
        </a:blip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EC1EFC69-8003-4FE5-80C9-EB6EEAB50B97}">
      <dsp:nvSpPr>
        <dsp:cNvPr id="0" name=""/>
        <dsp:cNvSpPr/>
      </dsp:nvSpPr>
      <dsp:spPr>
        <a:xfrm>
          <a:off x="3522756" y="0"/>
          <a:ext cx="1709542" cy="4025960"/>
        </a:xfrm>
        <a:prstGeom prst="roundRect">
          <a:avLst>
            <a:gd name="adj" fmla="val 10000"/>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8016" tIns="128016" rIns="128016" bIns="128016" numCol="1" spcCol="1270" anchor="t" anchorCtr="1">
          <a:noAutofit/>
        </a:bodyPr>
        <a:lstStyle/>
        <a:p>
          <a:pPr marL="0" lvl="0" indent="0" algn="ctr" defTabSz="800100">
            <a:lnSpc>
              <a:spcPct val="90000"/>
            </a:lnSpc>
            <a:spcBef>
              <a:spcPct val="0"/>
            </a:spcBef>
            <a:spcAft>
              <a:spcPct val="35000"/>
            </a:spcAft>
            <a:buNone/>
          </a:pPr>
          <a:r>
            <a:rPr lang="en-US" sz="1800" b="1" kern="1200" dirty="0">
              <a:latin typeface="+mn-lt"/>
              <a:ea typeface="Bitter Medium" pitchFamily="34" charset="-122"/>
              <a:cs typeface="Bitter Medium" pitchFamily="34" charset="-120"/>
            </a:rPr>
            <a:t>3.Phytosanitary Requirements</a:t>
          </a:r>
          <a:endParaRPr lang="en-GB" sz="1800" b="1" kern="1200" dirty="0">
            <a:latin typeface="+mn-lt"/>
          </a:endParaRPr>
        </a:p>
        <a:p>
          <a:pPr marL="114300" lvl="1" indent="-114300" algn="l" defTabSz="533400">
            <a:lnSpc>
              <a:spcPct val="90000"/>
            </a:lnSpc>
            <a:spcBef>
              <a:spcPct val="0"/>
            </a:spcBef>
            <a:spcAft>
              <a:spcPct val="15000"/>
            </a:spcAft>
            <a:buNone/>
          </a:pPr>
          <a:r>
            <a:rPr lang="en-US" sz="1200" kern="1200" dirty="0">
              <a:latin typeface="+mn-lt"/>
              <a:ea typeface="Open Sans" pitchFamily="34" charset="-122"/>
              <a:cs typeface="Open Sans" pitchFamily="34" charset="-120"/>
            </a:rPr>
            <a:t>Rules for importing plants and plant products. Lists what is allowed, restricted, or banned</a:t>
          </a:r>
          <a:r>
            <a:rPr lang="en-US" sz="800" kern="1200" dirty="0">
              <a:latin typeface="Open Sans" pitchFamily="34" charset="0"/>
              <a:ea typeface="Open Sans" pitchFamily="34" charset="-122"/>
              <a:cs typeface="Open Sans" pitchFamily="34" charset="-120"/>
            </a:rPr>
            <a:t>. </a:t>
          </a:r>
          <a:endParaRPr lang="en-GB" sz="800" kern="1200" dirty="0"/>
        </a:p>
      </dsp:txBody>
      <dsp:txXfrm>
        <a:off x="3522756" y="1610384"/>
        <a:ext cx="1709542" cy="1610384"/>
      </dsp:txXfrm>
    </dsp:sp>
    <dsp:sp modelId="{9CA956D5-52AB-4FBD-9949-AF6114A3A0DE}">
      <dsp:nvSpPr>
        <dsp:cNvPr id="0" name=""/>
        <dsp:cNvSpPr/>
      </dsp:nvSpPr>
      <dsp:spPr>
        <a:xfrm>
          <a:off x="3707205" y="241557"/>
          <a:ext cx="1340644" cy="1340644"/>
        </a:xfrm>
        <a:prstGeom prst="ellipse">
          <a:avLst/>
        </a:prstGeom>
        <a:blipFill rotWithShape="1">
          <a:blip xmlns:r="http://schemas.openxmlformats.org/officeDocument/2006/relationships" r:embed="rId3"/>
          <a:srcRect/>
          <a:stretch>
            <a:fillRect t="-9000" b="-9000"/>
          </a:stretch>
        </a:blip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917C093A-41FD-4ACD-B2EF-E13B0F7D0677}">
      <dsp:nvSpPr>
        <dsp:cNvPr id="0" name=""/>
        <dsp:cNvSpPr/>
      </dsp:nvSpPr>
      <dsp:spPr>
        <a:xfrm>
          <a:off x="255990" y="3276598"/>
          <a:ext cx="4814726" cy="603894"/>
        </a:xfrm>
        <a:prstGeom prst="leftRightArrow">
          <a:avLst/>
        </a:prstGeom>
        <a:solidFill>
          <a:schemeClr val="accent1">
            <a:tint val="6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2A2F89-BFC1-4AB6-A25D-195EB5317372}">
      <dsp:nvSpPr>
        <dsp:cNvPr id="0" name=""/>
        <dsp:cNvSpPr/>
      </dsp:nvSpPr>
      <dsp:spPr>
        <a:xfrm>
          <a:off x="0" y="0"/>
          <a:ext cx="10643734" cy="1309687"/>
        </a:xfrm>
        <a:prstGeom prst="roundRect">
          <a:avLst>
            <a:gd name="adj" fmla="val 10000"/>
          </a:avLst>
        </a:prstGeom>
        <a:solidFill>
          <a:schemeClr val="accent3">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chemeClr val="tx1"/>
              </a:solidFill>
              <a:latin typeface="+mn-lt"/>
              <a:ea typeface="Libre Baskerville" pitchFamily="34" charset="-122"/>
              <a:cs typeface="Libre Baskerville" pitchFamily="34" charset="-120"/>
            </a:rPr>
            <a:t>Funding Constraints</a:t>
          </a:r>
          <a:endParaRPr lang="en-US" sz="2400" b="1" kern="1200" dirty="0">
            <a:solidFill>
              <a:schemeClr val="tx1"/>
            </a:solidFill>
            <a:latin typeface="+mn-lt"/>
            <a:ea typeface="DM Sans" pitchFamily="34" charset="-122"/>
            <a:cs typeface="DM Sans" pitchFamily="34" charset="-120"/>
          </a:endParaRPr>
        </a:p>
        <a:p>
          <a:pPr marL="0" lvl="0" indent="0" algn="l" defTabSz="1066800">
            <a:lnSpc>
              <a:spcPct val="90000"/>
            </a:lnSpc>
            <a:spcBef>
              <a:spcPct val="0"/>
            </a:spcBef>
            <a:spcAft>
              <a:spcPct val="35000"/>
            </a:spcAft>
            <a:buNone/>
          </a:pPr>
          <a:r>
            <a:rPr lang="en-US" sz="2000" kern="1200" dirty="0">
              <a:solidFill>
                <a:schemeClr val="tx1"/>
              </a:solidFill>
              <a:latin typeface="+mn-lt"/>
              <a:ea typeface="DM Sans" pitchFamily="34" charset="-122"/>
              <a:cs typeface="DM Sans" pitchFamily="34" charset="-120"/>
            </a:rPr>
            <a:t>NROs are </a:t>
          </a:r>
          <a:r>
            <a:rPr lang="en-US" sz="2000" b="1" kern="1200" dirty="0">
              <a:solidFill>
                <a:schemeClr val="tx1"/>
              </a:solidFill>
              <a:latin typeface="+mn-lt"/>
              <a:ea typeface="DM Sans" pitchFamily="34" charset="-122"/>
              <a:cs typeface="DM Sans" pitchFamily="34" charset="-120"/>
            </a:rPr>
            <a:t>core IPPC activities </a:t>
          </a:r>
          <a:r>
            <a:rPr lang="en-US" sz="2000" kern="1200" dirty="0">
              <a:solidFill>
                <a:schemeClr val="tx1"/>
              </a:solidFill>
              <a:latin typeface="+mn-lt"/>
              <a:ea typeface="DM Sans" pitchFamily="34" charset="-122"/>
              <a:cs typeface="DM Sans" pitchFamily="34" charset="-120"/>
            </a:rPr>
            <a:t>but one of the u</a:t>
          </a:r>
          <a:r>
            <a:rPr lang="en-US" sz="2000" b="1" kern="1200" dirty="0">
              <a:solidFill>
                <a:schemeClr val="tx1"/>
              </a:solidFill>
              <a:latin typeface="+mn-lt"/>
              <a:ea typeface="DM Sans" pitchFamily="34" charset="-122"/>
              <a:cs typeface="DM Sans" pitchFamily="34" charset="-120"/>
            </a:rPr>
            <a:t>nderfunded</a:t>
          </a:r>
          <a:r>
            <a:rPr lang="en-US" sz="2000" kern="1200" dirty="0">
              <a:solidFill>
                <a:schemeClr val="tx1"/>
              </a:solidFill>
              <a:latin typeface="+mn-lt"/>
              <a:ea typeface="DM Sans" pitchFamily="34" charset="-122"/>
              <a:cs typeface="DM Sans" pitchFamily="34" charset="-120"/>
            </a:rPr>
            <a:t>. The 2024 budget covered maintenance only, with no resources for development or enhancement initiatives</a:t>
          </a:r>
          <a:r>
            <a:rPr lang="en-US" sz="2000" kern="1200" dirty="0">
              <a:solidFill>
                <a:schemeClr val="tx1"/>
              </a:solidFill>
              <a:latin typeface="DM Sans" pitchFamily="34" charset="0"/>
              <a:ea typeface="DM Sans" pitchFamily="34" charset="-122"/>
              <a:cs typeface="DM Sans" pitchFamily="34" charset="-120"/>
            </a:rPr>
            <a:t>.</a:t>
          </a:r>
          <a:endParaRPr lang="en-GB" sz="2000" kern="1200" dirty="0">
            <a:solidFill>
              <a:schemeClr val="tx1"/>
            </a:solidFill>
          </a:endParaRPr>
        </a:p>
      </dsp:txBody>
      <dsp:txXfrm>
        <a:off x="2259715" y="0"/>
        <a:ext cx="8384018" cy="1309687"/>
      </dsp:txXfrm>
    </dsp:sp>
    <dsp:sp modelId="{17036F97-EB1A-4720-9ABA-4492299AA36A}">
      <dsp:nvSpPr>
        <dsp:cNvPr id="0" name=""/>
        <dsp:cNvSpPr/>
      </dsp:nvSpPr>
      <dsp:spPr>
        <a:xfrm>
          <a:off x="130968" y="130968"/>
          <a:ext cx="2128746" cy="1047749"/>
        </a:xfrm>
        <a:prstGeom prst="roundRect">
          <a:avLst>
            <a:gd name="adj" fmla="val 10000"/>
          </a:avLst>
        </a:prstGeom>
        <a:blipFill rotWithShape="1">
          <a:blip xmlns:r="http://schemas.openxmlformats.org/officeDocument/2006/relationships" r:embed="rId1"/>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64C8EAF-FE0B-4E8D-BAB3-8E8A3F846B95}">
      <dsp:nvSpPr>
        <dsp:cNvPr id="0" name=""/>
        <dsp:cNvSpPr/>
      </dsp:nvSpPr>
      <dsp:spPr>
        <a:xfrm>
          <a:off x="0" y="1440655"/>
          <a:ext cx="10643734" cy="1309687"/>
        </a:xfrm>
        <a:prstGeom prst="roundRect">
          <a:avLst>
            <a:gd name="adj" fmla="val 10000"/>
          </a:avLst>
        </a:prstGeom>
        <a:solidFill>
          <a:schemeClr val="accent3">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chemeClr val="tx1"/>
              </a:solidFill>
              <a:latin typeface="+mn-lt"/>
              <a:ea typeface="Libre Baskerville" pitchFamily="34" charset="-122"/>
              <a:cs typeface="Libre Baskerville" pitchFamily="34" charset="-120"/>
            </a:rPr>
            <a:t>IC Subgroup activation</a:t>
          </a:r>
        </a:p>
        <a:p>
          <a:pPr marL="0" lvl="0" indent="0" algn="l" defTabSz="1066800">
            <a:lnSpc>
              <a:spcPct val="90000"/>
            </a:lnSpc>
            <a:spcBef>
              <a:spcPct val="0"/>
            </a:spcBef>
            <a:spcAft>
              <a:spcPct val="35000"/>
            </a:spcAft>
            <a:buNone/>
          </a:pPr>
          <a:r>
            <a:rPr lang="en-US" sz="2000" kern="1200" dirty="0">
              <a:solidFill>
                <a:schemeClr val="tx1"/>
              </a:solidFill>
              <a:latin typeface="+mn-lt"/>
              <a:ea typeface="DM Sans" pitchFamily="34" charset="-122"/>
              <a:cs typeface="DM Sans" pitchFamily="34" charset="-120"/>
            </a:rPr>
            <a:t>A detailed Terms of Reference has been approved by the IC.   The activation of the IC Subgroup on NROs is pending resources for NROs activities . </a:t>
          </a:r>
          <a:endParaRPr lang="en-GB" sz="1800" b="1" kern="1200" dirty="0">
            <a:solidFill>
              <a:schemeClr val="tx1"/>
            </a:solidFill>
            <a:latin typeface="+mn-lt"/>
          </a:endParaRPr>
        </a:p>
      </dsp:txBody>
      <dsp:txXfrm>
        <a:off x="2259715" y="1440655"/>
        <a:ext cx="8384018" cy="1309687"/>
      </dsp:txXfrm>
    </dsp:sp>
    <dsp:sp modelId="{6FDC44C2-0B13-4D0C-B4CE-DFB0B04A24C3}">
      <dsp:nvSpPr>
        <dsp:cNvPr id="0" name=""/>
        <dsp:cNvSpPr/>
      </dsp:nvSpPr>
      <dsp:spPr>
        <a:xfrm>
          <a:off x="130968" y="1571624"/>
          <a:ext cx="2128746" cy="1047749"/>
        </a:xfrm>
        <a:prstGeom prst="roundRect">
          <a:avLst>
            <a:gd name="adj" fmla="val 10000"/>
          </a:avLst>
        </a:prstGeom>
        <a:blipFill rotWithShape="1">
          <a:blip xmlns:r="http://schemas.openxmlformats.org/officeDocument/2006/relationships" r:embed="rId2"/>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E50301D-8EF9-4730-8F95-FDDCEF4EFC64}">
      <dsp:nvSpPr>
        <dsp:cNvPr id="0" name=""/>
        <dsp:cNvSpPr/>
      </dsp:nvSpPr>
      <dsp:spPr>
        <a:xfrm>
          <a:off x="0" y="2881311"/>
          <a:ext cx="10643734" cy="1309687"/>
        </a:xfrm>
        <a:prstGeom prst="roundRect">
          <a:avLst>
            <a:gd name="adj" fmla="val 10000"/>
          </a:avLst>
        </a:prstGeom>
        <a:solidFill>
          <a:schemeClr val="accent3">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b="1" kern="1200" dirty="0">
              <a:solidFill>
                <a:schemeClr val="tx1"/>
              </a:solidFill>
            </a:rPr>
            <a:t>Reporting level</a:t>
          </a:r>
        </a:p>
        <a:p>
          <a:pPr marL="0" lvl="0" indent="0" algn="l" defTabSz="1066800">
            <a:lnSpc>
              <a:spcPct val="90000"/>
            </a:lnSpc>
            <a:spcBef>
              <a:spcPct val="0"/>
            </a:spcBef>
            <a:spcAft>
              <a:spcPct val="35000"/>
            </a:spcAft>
            <a:buNone/>
          </a:pPr>
          <a:r>
            <a:rPr lang="en-US" sz="2000" kern="1200" dirty="0">
              <a:solidFill>
                <a:schemeClr val="tx1"/>
              </a:solidFill>
            </a:rPr>
            <a:t>Reporting and updating remains a </a:t>
          </a:r>
          <a:r>
            <a:rPr lang="en-US" sz="2000" b="1" kern="1200" dirty="0">
              <a:solidFill>
                <a:schemeClr val="tx1"/>
              </a:solidFill>
            </a:rPr>
            <a:t>major challenge</a:t>
          </a:r>
          <a:r>
            <a:rPr lang="en-US" sz="2000" kern="1200" dirty="0">
              <a:solidFill>
                <a:schemeClr val="tx1"/>
              </a:solidFill>
            </a:rPr>
            <a:t>, even for </a:t>
          </a:r>
          <a:r>
            <a:rPr lang="en-US" sz="2000" b="1" kern="1200" dirty="0">
              <a:solidFill>
                <a:schemeClr val="tx1"/>
              </a:solidFill>
            </a:rPr>
            <a:t>public obligations</a:t>
          </a:r>
          <a:r>
            <a:rPr lang="en-US" sz="2000" kern="1200" dirty="0">
              <a:solidFill>
                <a:schemeClr val="tx1"/>
              </a:solidFill>
            </a:rPr>
            <a:t>, a global level commitment is needed </a:t>
          </a:r>
          <a:r>
            <a:rPr lang="en-US" sz="2000" b="1" kern="1200" dirty="0">
              <a:solidFill>
                <a:schemeClr val="tx1"/>
              </a:solidFill>
            </a:rPr>
            <a:t>to improve reporting level</a:t>
          </a:r>
          <a:endParaRPr lang="en-GB" sz="2000" b="1" kern="1200" dirty="0">
            <a:solidFill>
              <a:schemeClr val="tx1"/>
            </a:solidFill>
          </a:endParaRPr>
        </a:p>
      </dsp:txBody>
      <dsp:txXfrm>
        <a:off x="2259715" y="2881311"/>
        <a:ext cx="8384018" cy="1309687"/>
      </dsp:txXfrm>
    </dsp:sp>
    <dsp:sp modelId="{6B7B0785-FA25-4423-B1AC-3FA0B344D1EC}">
      <dsp:nvSpPr>
        <dsp:cNvPr id="0" name=""/>
        <dsp:cNvSpPr/>
      </dsp:nvSpPr>
      <dsp:spPr>
        <a:xfrm>
          <a:off x="130968" y="3012280"/>
          <a:ext cx="2128746" cy="1047749"/>
        </a:xfrm>
        <a:prstGeom prst="roundRect">
          <a:avLst>
            <a:gd name="adj" fmla="val 10000"/>
          </a:avLst>
        </a:prstGeom>
        <a:blipFill rotWithShape="1">
          <a:blip xmlns:r="http://schemas.openxmlformats.org/officeDocument/2006/relationships" r:embed="rId3"/>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2480E1-E720-4F22-B6D0-F25E314C17BC}">
      <dsp:nvSpPr>
        <dsp:cNvPr id="0" name=""/>
        <dsp:cNvSpPr/>
      </dsp:nvSpPr>
      <dsp:spPr>
        <a:xfrm>
          <a:off x="0" y="518771"/>
          <a:ext cx="11277600" cy="715057"/>
        </a:xfrm>
        <a:prstGeom prst="roundRect">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b="1" kern="1200" dirty="0">
              <a:solidFill>
                <a:srgbClr val="002060"/>
              </a:solidFill>
            </a:rPr>
            <a:t>All contracting parties </a:t>
          </a:r>
          <a:r>
            <a:rPr lang="en-US" sz="3600" b="0" kern="1200" dirty="0">
              <a:solidFill>
                <a:schemeClr val="tx1"/>
              </a:solidFill>
            </a:rPr>
            <a:t>are</a:t>
          </a:r>
          <a:r>
            <a:rPr lang="en-US" sz="3600" b="1" kern="1200" dirty="0"/>
            <a:t> </a:t>
          </a:r>
          <a:r>
            <a:rPr lang="en-US" sz="3600" b="1" kern="1200" dirty="0">
              <a:solidFill>
                <a:srgbClr val="002060"/>
              </a:solidFill>
            </a:rPr>
            <a:t>strongly encouraged </a:t>
          </a:r>
          <a:r>
            <a:rPr lang="en-US" sz="3600" b="0" kern="1200" dirty="0">
              <a:solidFill>
                <a:schemeClr val="tx1"/>
              </a:solidFill>
            </a:rPr>
            <a:t>to provide information on </a:t>
          </a:r>
          <a:r>
            <a:rPr lang="en-US" sz="3600" b="1" kern="1200" dirty="0">
              <a:solidFill>
                <a:srgbClr val="002060"/>
              </a:solidFill>
            </a:rPr>
            <a:t>NROs</a:t>
          </a:r>
          <a:r>
            <a:rPr lang="en-US" sz="3600" b="1" kern="1200" dirty="0"/>
            <a:t> </a:t>
          </a:r>
          <a:r>
            <a:rPr lang="en-US" sz="3600" b="0" kern="1200" dirty="0">
              <a:solidFill>
                <a:schemeClr val="tx1"/>
              </a:solidFill>
            </a:rPr>
            <a:t>to prevent the </a:t>
          </a:r>
          <a:r>
            <a:rPr lang="en-US" sz="3600" b="1" kern="1200" dirty="0">
              <a:solidFill>
                <a:srgbClr val="002060"/>
              </a:solidFill>
            </a:rPr>
            <a:t>pests outbreak and spread </a:t>
          </a:r>
          <a:r>
            <a:rPr lang="en-US" sz="3600" b="0" kern="1200" dirty="0">
              <a:solidFill>
                <a:schemeClr val="tx1"/>
              </a:solidFill>
            </a:rPr>
            <a:t>and contribute to </a:t>
          </a:r>
          <a:r>
            <a:rPr lang="en-US" sz="3600" b="1" kern="1200" dirty="0">
              <a:solidFill>
                <a:srgbClr val="002060"/>
              </a:solidFill>
            </a:rPr>
            <a:t>safe trade</a:t>
          </a:r>
          <a:r>
            <a:rPr lang="en-US" sz="3600" b="1" kern="1200" dirty="0"/>
            <a:t>.</a:t>
          </a:r>
        </a:p>
      </dsp:txBody>
      <dsp:txXfrm>
        <a:off x="34906" y="553677"/>
        <a:ext cx="11207788" cy="645245"/>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25/07/2025</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25/07/2025</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The objective of this presentation is to provide an overview of National Reporting Obligations (NROs)</a:t>
            </a:r>
          </a:p>
        </p:txBody>
      </p:sp>
      <p:sp>
        <p:nvSpPr>
          <p:cNvPr id="4" name="Slide Number Placeholder 3"/>
          <p:cNvSpPr>
            <a:spLocks noGrp="1"/>
          </p:cNvSpPr>
          <p:nvPr>
            <p:ph type="sldNum" sz="quarter" idx="5"/>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3571459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help the NPPO and the IPPC Contact Point strengthen their knowledge on NROs, a guide on NROs is available and recently an  eLearning training course on NROs has been published in the IPPC Plant Health Campus.</a:t>
            </a:r>
            <a:endParaRPr lang="en-GB"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10</a:t>
            </a:fld>
            <a:endParaRPr lang="en-GB"/>
          </a:p>
        </p:txBody>
      </p:sp>
    </p:spTree>
    <p:extLst>
      <p:ext uri="{BB962C8B-B14F-4D97-AF65-F5344CB8AC3E}">
        <p14:creationId xmlns:p14="http://schemas.microsoft.com/office/powerpoint/2010/main" val="19964465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1768691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To address the issue of NROs which is a core activity of the IPPC, we will address the points listed on the slide</a:t>
            </a:r>
          </a:p>
          <a:p>
            <a:r>
              <a:rPr lang="en-US" sz="1400" dirty="0"/>
              <a:t>Starting from the overall view of NROs, the responsibilities of the IPPC Contact Points, the main difficulties encountered, some statistics and we will conclude with the presentation with the proposed activities for the NROs work plan.</a:t>
            </a:r>
          </a:p>
        </p:txBody>
      </p:sp>
      <p:sp>
        <p:nvSpPr>
          <p:cNvPr id="4" name="Slide Number Placeholder 3"/>
          <p:cNvSpPr>
            <a:spLocks noGrp="1"/>
          </p:cNvSpPr>
          <p:nvPr>
            <p:ph type="sldNum" sz="quarter" idx="5"/>
          </p:nvPr>
        </p:nvSpPr>
        <p:spPr/>
        <p:txBody>
          <a:bodyPr/>
          <a:lstStyle/>
          <a:p>
            <a:fld id="{F181C075-0A87-4D04-85DC-C41B8B8D094E}" type="slidenum">
              <a:rPr lang="en-GB" smtClean="0"/>
              <a:pPr/>
              <a:t>2</a:t>
            </a:fld>
            <a:endParaRPr lang="en-GB"/>
          </a:p>
        </p:txBody>
      </p:sp>
    </p:spTree>
    <p:extLst>
      <p:ext uri="{BB962C8B-B14F-4D97-AF65-F5344CB8AC3E}">
        <p14:creationId xmlns:p14="http://schemas.microsoft.com/office/powerpoint/2010/main" val="723601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NROS in the context of the IPPC (International Plant Protection Convention) refers to National Reporting Obligations, which are specific requirements for </a:t>
            </a:r>
            <a:r>
              <a:rPr lang="en-US" sz="1400" b="1" dirty="0"/>
              <a:t>all contracting parties </a:t>
            </a:r>
            <a:r>
              <a:rPr lang="en-US" sz="1400" dirty="0"/>
              <a:t>to report certain phytosanitary information to the IPPC. </a:t>
            </a:r>
          </a:p>
          <a:p>
            <a:endParaRPr lang="en-US" sz="1400" dirty="0"/>
          </a:p>
          <a:p>
            <a:r>
              <a:rPr lang="en-US" sz="1400" b="0" i="0" dirty="0">
                <a:solidFill>
                  <a:srgbClr val="545D7E"/>
                </a:solidFill>
                <a:effectLst/>
                <a:latin typeface="Google Sans"/>
              </a:rPr>
              <a:t>The IPPC outlines various National Reporting Obligations (NROs) that member countries must fulfill. These obligations involve reporting specific phytosanitary information, such as details about regulated pests, surveillance activities, and emergency actions. </a:t>
            </a:r>
          </a:p>
          <a:p>
            <a:endParaRPr lang="en-US" sz="1400" b="0" i="0" dirty="0">
              <a:solidFill>
                <a:srgbClr val="545D7E"/>
              </a:solidFill>
              <a:effectLst/>
              <a:latin typeface="Google Sans"/>
            </a:endParaRPr>
          </a:p>
          <a:p>
            <a:endParaRPr lang="en-US" sz="1400" dirty="0"/>
          </a:p>
          <a:p>
            <a:r>
              <a:rPr lang="en-US" sz="1400" dirty="0"/>
              <a:t>These obligations help facilitate information exchange and cooperation in protecting plants from pests. </a:t>
            </a:r>
          </a:p>
        </p:txBody>
      </p:sp>
      <p:sp>
        <p:nvSpPr>
          <p:cNvPr id="4" name="Slide Number Placeholder 3"/>
          <p:cNvSpPr>
            <a:spLocks noGrp="1"/>
          </p:cNvSpPr>
          <p:nvPr>
            <p:ph type="sldNum" sz="quarter" idx="5"/>
          </p:nvPr>
        </p:nvSpPr>
        <p:spPr/>
        <p:txBody>
          <a:bodyPr/>
          <a:lstStyle/>
          <a:p>
            <a:fld id="{F181C075-0A87-4D04-85DC-C41B8B8D094E}" type="slidenum">
              <a:rPr lang="en-GB" smtClean="0"/>
              <a:pPr/>
              <a:t>3</a:t>
            </a:fld>
            <a:endParaRPr lang="en-GB"/>
          </a:p>
        </p:txBody>
      </p:sp>
    </p:spTree>
    <p:extLst>
      <p:ext uri="{BB962C8B-B14F-4D97-AF65-F5344CB8AC3E}">
        <p14:creationId xmlns:p14="http://schemas.microsoft.com/office/powerpoint/2010/main" val="3343883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i="0" dirty="0">
                <a:solidFill>
                  <a:srgbClr val="545D7E"/>
                </a:solidFill>
                <a:effectLst/>
                <a:latin typeface="Google Sans"/>
              </a:rPr>
              <a:t>The IPPC has established the International Phytosanitary Portal (IPP) as the primary platform for countries to submit their NRO reports. The IPP also serves as a central repository for this information, making it accessible to other contracting parties, Regional Plant Protection Organizations (RPPOs), and the IPPC Secretariat. </a:t>
            </a:r>
          </a:p>
          <a:p>
            <a:endParaRPr lang="en-US" sz="1400" b="0" i="0" dirty="0">
              <a:solidFill>
                <a:srgbClr val="545D7E"/>
              </a:solidFill>
              <a:effectLst/>
              <a:latin typeface="Google Sans"/>
            </a:endParaRPr>
          </a:p>
          <a:p>
            <a:r>
              <a:rPr lang="en-US" sz="1400" dirty="0"/>
              <a:t>To do this, each contracting party must ensure that the information on the IPPC official contact point is </a:t>
            </a:r>
            <a:r>
              <a:rPr lang="en-US" sz="1400" b="1" dirty="0"/>
              <a:t>accurate and up to date</a:t>
            </a:r>
            <a:r>
              <a:rPr lang="en-US" sz="1400" dirty="0"/>
              <a:t>.</a:t>
            </a:r>
          </a:p>
          <a:p>
            <a:endParaRPr lang="en-US" sz="1400" dirty="0"/>
          </a:p>
          <a:p>
            <a:r>
              <a:rPr lang="en-US" sz="1400" b="0" i="0" dirty="0">
                <a:solidFill>
                  <a:srgbClr val="001D35"/>
                </a:solidFill>
                <a:effectLst/>
                <a:latin typeface="Google Sans"/>
              </a:rPr>
              <a:t>IPPC official contact point acts as the </a:t>
            </a:r>
            <a:r>
              <a:rPr lang="en-US" sz="1400" b="1" i="0" dirty="0">
                <a:solidFill>
                  <a:srgbClr val="001D35"/>
                </a:solidFill>
                <a:effectLst/>
                <a:latin typeface="Google Sans"/>
              </a:rPr>
              <a:t>central point of contact for all official phytosanitary communication</a:t>
            </a:r>
            <a:r>
              <a:rPr lang="en-US" sz="1400" b="0" i="0" dirty="0">
                <a:solidFill>
                  <a:srgbClr val="001D35"/>
                </a:solidFill>
                <a:effectLst/>
                <a:latin typeface="Google Sans"/>
              </a:rPr>
              <a:t>, ensuring efficient and timely information flow between contracting parties, the IPPC Secretariat, and sometimes RPPOs. </a:t>
            </a:r>
          </a:p>
          <a:p>
            <a:endParaRPr lang="en-US" sz="1400" b="0" i="0" dirty="0">
              <a:solidFill>
                <a:srgbClr val="001D35"/>
              </a:solidFill>
              <a:effectLst/>
              <a:latin typeface="Google Sans"/>
            </a:endParaRPr>
          </a:p>
          <a:p>
            <a:r>
              <a:rPr lang="en-US" sz="1400" b="1" i="0" dirty="0">
                <a:solidFill>
                  <a:srgbClr val="001D35"/>
                </a:solidFill>
                <a:effectLst/>
                <a:latin typeface="Google Sans"/>
              </a:rPr>
              <a:t>Important </a:t>
            </a:r>
            <a:r>
              <a:rPr lang="en-US" sz="1400" b="0" i="0" dirty="0">
                <a:solidFill>
                  <a:srgbClr val="001D35"/>
                </a:solidFill>
                <a:effectLst/>
                <a:latin typeface="Google Sans"/>
              </a:rPr>
              <a:t>: Please check on your country page if the </a:t>
            </a:r>
            <a:r>
              <a:rPr lang="en-US" sz="1400" dirty="0"/>
              <a:t>information of your IPPC official contact point is </a:t>
            </a:r>
            <a:r>
              <a:rPr lang="en-US" sz="1400" b="1" dirty="0"/>
              <a:t>updated.</a:t>
            </a:r>
            <a:endParaRPr lang="en-US" sz="1400"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1860554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i="0" dirty="0">
                <a:solidFill>
                  <a:srgbClr val="040C28"/>
                </a:solidFill>
                <a:effectLst/>
                <a:latin typeface="Google Sans"/>
              </a:rPr>
              <a:t>Public NROs should be reported via the International Phytosanitary Portal (IPP – </a:t>
            </a:r>
            <a:r>
              <a:rPr lang="en-US" sz="1400" b="0" i="0" dirty="0">
                <a:solidFill>
                  <a:srgbClr val="040C28"/>
                </a:solidFill>
                <a:effectLst/>
                <a:highlight>
                  <a:srgbClr val="FFFF00"/>
                </a:highlight>
                <a:latin typeface="Google Sans"/>
              </a:rPr>
              <a:t>https://www.ippc.int </a:t>
            </a:r>
            <a:r>
              <a:rPr lang="en-US" sz="1400" b="0" i="0" dirty="0">
                <a:solidFill>
                  <a:srgbClr val="040C28"/>
                </a:solidFill>
                <a:effectLst/>
                <a:latin typeface="Google Sans"/>
              </a:rPr>
              <a:t>)</a:t>
            </a:r>
            <a:r>
              <a:rPr lang="en-US" sz="1400" b="0" i="0" dirty="0">
                <a:solidFill>
                  <a:srgbClr val="1F1F1F"/>
                </a:solidFill>
                <a:effectLst/>
                <a:latin typeface="Google Sans"/>
              </a:rPr>
              <a:t> under the coordination IPPC official contact point.</a:t>
            </a:r>
          </a:p>
          <a:p>
            <a:endParaRPr lang="en-US" sz="1400" b="0" i="0" dirty="0">
              <a:solidFill>
                <a:srgbClr val="1F1F1F"/>
              </a:solidFill>
              <a:effectLst/>
              <a:latin typeface="Google Sans"/>
            </a:endParaRPr>
          </a:p>
          <a:p>
            <a:pPr algn="l" fontAlgn="ctr">
              <a:lnSpc>
                <a:spcPts val="1650"/>
              </a:lnSpc>
              <a:spcBef>
                <a:spcPts val="600"/>
              </a:spcBef>
              <a:spcAft>
                <a:spcPts val="600"/>
              </a:spcAft>
              <a:buFont typeface="Arial" panose="020B0604020202020204" pitchFamily="34" charset="0"/>
              <a:buNone/>
            </a:pPr>
            <a:r>
              <a:rPr lang="en-US" sz="1400" b="0" i="0" dirty="0">
                <a:solidFill>
                  <a:srgbClr val="545D7E"/>
                </a:solidFill>
                <a:effectLst/>
                <a:latin typeface="Google Sans"/>
              </a:rPr>
              <a:t>Examples of NROs that need to be publicly reported on the IPP include :</a:t>
            </a:r>
          </a:p>
          <a:p>
            <a:pPr marL="0" marR="0" lvl="0" indent="0" algn="l" defTabSz="1219170" rtl="0" eaLnBrk="1" fontAlgn="ctr" latinLnBrk="0" hangingPunct="1">
              <a:lnSpc>
                <a:spcPts val="1650"/>
              </a:lnSpc>
              <a:spcBef>
                <a:spcPts val="600"/>
              </a:spcBef>
              <a:spcAft>
                <a:spcPts val="600"/>
              </a:spcAft>
              <a:buClrTx/>
              <a:buSzTx/>
              <a:buFont typeface="Arial" panose="020B0604020202020204" pitchFamily="34" charset="0"/>
              <a:buNone/>
              <a:tabLst/>
              <a:defRPr/>
            </a:pPr>
            <a:r>
              <a:rPr lang="en-US" sz="1400" b="0" i="0" dirty="0">
                <a:solidFill>
                  <a:srgbClr val="545D7E"/>
                </a:solidFill>
                <a:effectLst/>
                <a:latin typeface="Google Sans"/>
              </a:rPr>
              <a:t>- National Plant Protection Organization (NPPO) contact information </a:t>
            </a:r>
          </a:p>
          <a:p>
            <a:pPr algn="l" fontAlgn="ctr">
              <a:lnSpc>
                <a:spcPts val="1650"/>
              </a:lnSpc>
              <a:spcBef>
                <a:spcPts val="600"/>
              </a:spcBef>
              <a:spcAft>
                <a:spcPts val="600"/>
              </a:spcAft>
              <a:buFont typeface="Arial" panose="020B0604020202020204" pitchFamily="34" charset="0"/>
              <a:buNone/>
            </a:pPr>
            <a:r>
              <a:rPr lang="en-US" sz="1400" b="0" i="0" dirty="0">
                <a:solidFill>
                  <a:srgbClr val="545D7E"/>
                </a:solidFill>
                <a:effectLst/>
                <a:latin typeface="Google Sans"/>
              </a:rPr>
              <a:t>- Pest outbreaks </a:t>
            </a:r>
            <a:endParaRPr lang="en-US" sz="1400" b="0" i="0" dirty="0">
              <a:solidFill>
                <a:srgbClr val="0B57D0"/>
              </a:solidFill>
              <a:effectLst/>
              <a:latin typeface="Google Sans"/>
            </a:endParaRPr>
          </a:p>
          <a:p>
            <a:pPr algn="l" fontAlgn="ctr">
              <a:lnSpc>
                <a:spcPts val="1650"/>
              </a:lnSpc>
              <a:spcBef>
                <a:spcPts val="600"/>
              </a:spcBef>
              <a:spcAft>
                <a:spcPts val="600"/>
              </a:spcAft>
              <a:buFont typeface="Arial" panose="020B0604020202020204" pitchFamily="34" charset="0"/>
              <a:buNone/>
            </a:pPr>
            <a:r>
              <a:rPr lang="en-US" sz="1400" b="0" i="0" dirty="0">
                <a:solidFill>
                  <a:srgbClr val="545D7E"/>
                </a:solidFill>
                <a:effectLst/>
                <a:latin typeface="Google Sans"/>
              </a:rPr>
              <a:t>- Surveillance activities </a:t>
            </a:r>
            <a:endParaRPr lang="en-US" sz="1400" b="0" i="0" dirty="0">
              <a:solidFill>
                <a:srgbClr val="0B57D0"/>
              </a:solidFill>
              <a:effectLst/>
              <a:latin typeface="Google Sans"/>
            </a:endParaRPr>
          </a:p>
          <a:p>
            <a:pPr algn="l" fontAlgn="ctr">
              <a:lnSpc>
                <a:spcPts val="1650"/>
              </a:lnSpc>
              <a:spcBef>
                <a:spcPts val="600"/>
              </a:spcBef>
              <a:spcAft>
                <a:spcPts val="600"/>
              </a:spcAft>
              <a:buFont typeface="Arial" panose="020B0604020202020204" pitchFamily="34" charset="0"/>
              <a:buNone/>
            </a:pPr>
            <a:r>
              <a:rPr lang="en-US" sz="1400" b="0" i="0" dirty="0">
                <a:solidFill>
                  <a:srgbClr val="545D7E"/>
                </a:solidFill>
                <a:effectLst/>
                <a:latin typeface="Google Sans"/>
              </a:rPr>
              <a:t>- Official pest reports </a:t>
            </a:r>
            <a:endParaRPr lang="en-US" sz="1400" b="0" i="0" dirty="0">
              <a:solidFill>
                <a:srgbClr val="0B57D0"/>
              </a:solidFill>
              <a:effectLst/>
              <a:latin typeface="Google Sans"/>
            </a:endParaRPr>
          </a:p>
          <a:p>
            <a:pPr marL="0" indent="0" algn="l" fontAlgn="ctr">
              <a:lnSpc>
                <a:spcPts val="1650"/>
              </a:lnSpc>
              <a:spcBef>
                <a:spcPts val="600"/>
              </a:spcBef>
              <a:spcAft>
                <a:spcPts val="600"/>
              </a:spcAft>
              <a:buFontTx/>
              <a:buNone/>
            </a:pPr>
            <a:r>
              <a:rPr lang="en-US" sz="1400" b="0" i="0" dirty="0">
                <a:solidFill>
                  <a:srgbClr val="545D7E"/>
                </a:solidFill>
                <a:effectLst/>
                <a:latin typeface="Google Sans"/>
              </a:rPr>
              <a:t>- Phytosanitary regulations and measures </a:t>
            </a:r>
          </a:p>
          <a:p>
            <a:pPr marL="285750" indent="-285750" algn="l" fontAlgn="ctr">
              <a:lnSpc>
                <a:spcPts val="1650"/>
              </a:lnSpc>
              <a:spcBef>
                <a:spcPts val="600"/>
              </a:spcBef>
              <a:spcAft>
                <a:spcPts val="600"/>
              </a:spcAft>
              <a:buFontTx/>
              <a:buChar char="-"/>
            </a:pPr>
            <a:endParaRPr lang="en-US" sz="1400" b="0" i="0" dirty="0">
              <a:solidFill>
                <a:srgbClr val="545D7E"/>
              </a:solidFill>
              <a:effectLst/>
              <a:latin typeface="Google Sans"/>
            </a:endParaRPr>
          </a:p>
          <a:p>
            <a:pPr algn="l" fontAlgn="ctr">
              <a:lnSpc>
                <a:spcPts val="1650"/>
              </a:lnSpc>
              <a:spcBef>
                <a:spcPts val="600"/>
              </a:spcBef>
              <a:spcAft>
                <a:spcPts val="600"/>
              </a:spcAft>
              <a:buFont typeface="Arial" panose="020B0604020202020204" pitchFamily="34" charset="0"/>
              <a:buNone/>
            </a:pPr>
            <a:r>
              <a:rPr lang="en-US" sz="1400" b="0" i="0" dirty="0">
                <a:solidFill>
                  <a:srgbClr val="545D7E"/>
                </a:solidFill>
                <a:effectLst/>
                <a:latin typeface="Google Sans"/>
              </a:rPr>
              <a:t>By fulfilling their NROs, countries can:</a:t>
            </a:r>
          </a:p>
          <a:p>
            <a:pPr algn="l" fontAlgn="ctr">
              <a:lnSpc>
                <a:spcPts val="1650"/>
              </a:lnSpc>
              <a:spcBef>
                <a:spcPts val="600"/>
              </a:spcBef>
              <a:spcAft>
                <a:spcPts val="600"/>
              </a:spcAft>
              <a:buFont typeface="Arial" panose="020B0604020202020204" pitchFamily="34" charset="0"/>
              <a:buNone/>
            </a:pPr>
            <a:r>
              <a:rPr lang="en-US" sz="1400" b="0" i="0" dirty="0">
                <a:solidFill>
                  <a:srgbClr val="545D7E"/>
                </a:solidFill>
                <a:effectLst/>
                <a:latin typeface="Google Sans"/>
              </a:rPr>
              <a:t>- Enhance their national plant health systems </a:t>
            </a:r>
            <a:endParaRPr lang="en-US" sz="1400" b="0" i="0" dirty="0">
              <a:solidFill>
                <a:srgbClr val="0B57D0"/>
              </a:solidFill>
              <a:effectLst/>
              <a:latin typeface="Google Sans"/>
            </a:endParaRPr>
          </a:p>
          <a:p>
            <a:pPr algn="l" fontAlgn="ctr">
              <a:lnSpc>
                <a:spcPts val="1650"/>
              </a:lnSpc>
              <a:spcBef>
                <a:spcPts val="600"/>
              </a:spcBef>
              <a:spcAft>
                <a:spcPts val="600"/>
              </a:spcAft>
              <a:buFont typeface="Arial" panose="020B0604020202020204" pitchFamily="34" charset="0"/>
              <a:buNone/>
            </a:pPr>
            <a:r>
              <a:rPr lang="en-US" sz="1400" b="0" i="0" dirty="0">
                <a:solidFill>
                  <a:srgbClr val="545D7E"/>
                </a:solidFill>
                <a:effectLst/>
                <a:latin typeface="Google Sans"/>
              </a:rPr>
              <a:t>- Strengthen international cooperation in plant protection </a:t>
            </a:r>
            <a:endParaRPr lang="en-US" sz="1400" b="0" i="0" dirty="0">
              <a:solidFill>
                <a:srgbClr val="0B57D0"/>
              </a:solidFill>
              <a:effectLst/>
              <a:latin typeface="Google Sans"/>
            </a:endParaRPr>
          </a:p>
          <a:p>
            <a:pPr algn="l" fontAlgn="ctr">
              <a:lnSpc>
                <a:spcPts val="1650"/>
              </a:lnSpc>
              <a:spcBef>
                <a:spcPts val="600"/>
              </a:spcBef>
              <a:spcAft>
                <a:spcPts val="600"/>
              </a:spcAft>
              <a:buFont typeface="Arial" panose="020B0604020202020204" pitchFamily="34" charset="0"/>
              <a:buNone/>
            </a:pPr>
            <a:r>
              <a:rPr lang="en-US" sz="1400" b="0" i="0" dirty="0">
                <a:solidFill>
                  <a:srgbClr val="545D7E"/>
                </a:solidFill>
                <a:effectLst/>
                <a:latin typeface="Google Sans"/>
              </a:rPr>
              <a:t>- Facilitate safe international trade in plants and plant products </a:t>
            </a:r>
            <a:endParaRPr lang="en-US" sz="1400" b="0" i="0" dirty="0">
              <a:solidFill>
                <a:srgbClr val="0B57D0"/>
              </a:solidFill>
              <a:effectLst/>
              <a:latin typeface="Google Sans"/>
            </a:endParaRPr>
          </a:p>
          <a:p>
            <a:pPr algn="l">
              <a:lnSpc>
                <a:spcPts val="1650"/>
              </a:lnSpc>
              <a:spcBef>
                <a:spcPts val="600"/>
              </a:spcBef>
              <a:spcAft>
                <a:spcPts val="1500"/>
              </a:spcAft>
              <a:buFont typeface="Arial" panose="020B0604020202020204" pitchFamily="34" charset="0"/>
              <a:buNone/>
            </a:pPr>
            <a:r>
              <a:rPr lang="en-US" sz="1400" b="0" i="0" dirty="0">
                <a:solidFill>
                  <a:srgbClr val="545D7E"/>
                </a:solidFill>
                <a:effectLst/>
                <a:latin typeface="Google Sans"/>
              </a:rPr>
              <a:t>- Contribute to global efforts to manage plant pests </a:t>
            </a:r>
          </a:p>
          <a:p>
            <a:pPr marL="0" indent="0" algn="l" fontAlgn="ctr">
              <a:lnSpc>
                <a:spcPts val="1650"/>
              </a:lnSpc>
              <a:spcBef>
                <a:spcPts val="600"/>
              </a:spcBef>
              <a:spcAft>
                <a:spcPts val="600"/>
              </a:spcAft>
              <a:buFontTx/>
              <a:buNone/>
            </a:pPr>
            <a:endParaRPr lang="en-US" b="0" i="0" dirty="0">
              <a:solidFill>
                <a:srgbClr val="0B57D0"/>
              </a:solidFill>
              <a:effectLst/>
              <a:latin typeface="Google Sans"/>
            </a:endParaRPr>
          </a:p>
          <a:p>
            <a:r>
              <a:rPr lang="en-US" b="0" i="0" dirty="0">
                <a:solidFill>
                  <a:srgbClr val="1F1F1F"/>
                </a:solidFill>
                <a:effectLst/>
                <a:latin typeface="Google Sans"/>
              </a:rPr>
              <a:t> </a:t>
            </a:r>
          </a:p>
          <a:p>
            <a:endParaRPr lang="en-US" b="0" i="0" dirty="0">
              <a:solidFill>
                <a:srgbClr val="1F1F1F"/>
              </a:solidFill>
              <a:effectLst/>
              <a:latin typeface="Google Sans"/>
            </a:endParaRPr>
          </a:p>
          <a:p>
            <a:endParaRPr lang="en-GB"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1158914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In addition to the 7 public NROs, the contracting parties must also complete 6 NROs bilaterally with trading partners or those interested by market access.</a:t>
            </a:r>
          </a:p>
          <a:p>
            <a:r>
              <a:rPr lang="en-US" sz="1400" dirty="0"/>
              <a:t>These include : </a:t>
            </a:r>
          </a:p>
          <a:p>
            <a:r>
              <a:rPr lang="en-GB" sz="1400" b="0" kern="0" dirty="0">
                <a:solidFill>
                  <a:prstClr val="black"/>
                </a:solidFill>
                <a:cs typeface="Arial" panose="020B0604020202020204" pitchFamily="34" charset="0"/>
              </a:rPr>
              <a:t>-</a:t>
            </a:r>
            <a:r>
              <a:rPr lang="en-GB" sz="1400" b="1" kern="0" dirty="0">
                <a:solidFill>
                  <a:prstClr val="black"/>
                </a:solidFill>
                <a:cs typeface="Arial" panose="020B0604020202020204" pitchFamily="34" charset="0"/>
              </a:rPr>
              <a:t> </a:t>
            </a:r>
            <a:r>
              <a:rPr lang="en-GB" sz="1400" b="0" kern="0" dirty="0">
                <a:solidFill>
                  <a:prstClr val="black"/>
                </a:solidFill>
                <a:cs typeface="Arial" panose="020B0604020202020204" pitchFamily="34" charset="0"/>
              </a:rPr>
              <a:t>Rationale for phytosanitary requirements, restrictions and prohibitions</a:t>
            </a:r>
          </a:p>
          <a:p>
            <a:pPr marL="0" indent="0">
              <a:buFontTx/>
              <a:buNone/>
            </a:pPr>
            <a:r>
              <a:rPr lang="en-GB" sz="1400" b="0" dirty="0">
                <a:solidFill>
                  <a:prstClr val="black"/>
                </a:solidFill>
                <a:cs typeface="Arial" panose="020B0604020202020204" pitchFamily="34" charset="0"/>
              </a:rPr>
              <a:t>- The result of investigation regarding significant instances of non-compliance with phytosanitary certification</a:t>
            </a:r>
          </a:p>
          <a:p>
            <a:pPr marL="0" indent="0">
              <a:buFontTx/>
              <a:buNone/>
            </a:pPr>
            <a:endParaRPr lang="en-GB" sz="1400" b="0" dirty="0">
              <a:solidFill>
                <a:prstClr val="black"/>
              </a:solidFill>
              <a:cs typeface="Arial" panose="020B0604020202020204" pitchFamily="34" charset="0"/>
            </a:endParaRPr>
          </a:p>
          <a:p>
            <a:pPr marL="0" indent="0">
              <a:buFontTx/>
              <a:buNone/>
            </a:pPr>
            <a:r>
              <a:rPr lang="en-GB" sz="1400" b="1" dirty="0">
                <a:solidFill>
                  <a:prstClr val="black"/>
                </a:solidFill>
                <a:cs typeface="Arial" panose="020B0604020202020204" pitchFamily="34" charset="0"/>
              </a:rPr>
              <a:t>Urgent : </a:t>
            </a:r>
            <a:r>
              <a:rPr lang="en-US" sz="1400" b="0" i="0" dirty="0">
                <a:solidFill>
                  <a:srgbClr val="545D7E"/>
                </a:solidFill>
                <a:effectLst/>
                <a:latin typeface="Google Sans"/>
              </a:rPr>
              <a:t>Failure to meet NROs can hinder information exchange and impede the effectiveness of international plant protection efforts. It can also raise concerns among trading partners about the country's phytosanitary status. </a:t>
            </a:r>
            <a:r>
              <a:rPr lang="en-GB" sz="1400" b="0" dirty="0">
                <a:solidFill>
                  <a:prstClr val="black"/>
                </a:solidFill>
                <a:cs typeface="Arial" panose="020B0604020202020204" pitchFamily="34" charset="0"/>
              </a:rPr>
              <a:t> </a:t>
            </a:r>
            <a:endParaRPr lang="en-US" sz="1400" b="0"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3452654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main issue in the coordination of the NROs activities is that even though it is a </a:t>
            </a:r>
            <a:r>
              <a:rPr lang="en-US" b="1" dirty="0"/>
              <a:t>core IPPC activity </a:t>
            </a:r>
            <a:r>
              <a:rPr lang="en-US" dirty="0"/>
              <a:t>, remain </a:t>
            </a:r>
            <a:r>
              <a:rPr lang="en-US" b="1" dirty="0"/>
              <a:t>underfunded.</a:t>
            </a:r>
          </a:p>
          <a:p>
            <a:r>
              <a:rPr lang="en-US" b="0" dirty="0"/>
              <a:t>The IPPC community needs to mobilize/allocate the needed resources to implement NRO activities.</a:t>
            </a:r>
          </a:p>
          <a:p>
            <a:endParaRPr lang="en-US" b="0" dirty="0"/>
          </a:p>
          <a:p>
            <a:r>
              <a:rPr lang="en-US" b="0" dirty="0"/>
              <a:t>Another challenge is that the activation of the IC Subgroup on NROs which was approved 3 years ago is still pending due to lack of resources.</a:t>
            </a:r>
          </a:p>
          <a:p>
            <a:endParaRPr lang="en-US" b="0" dirty="0"/>
          </a:p>
          <a:p>
            <a:r>
              <a:rPr lang="en-US" b="0" dirty="0"/>
              <a:t>Overall, the level and frequency of reporting is quite low and a strong commitment from the contracting parties is needed to provide the information and keep them up to date. </a:t>
            </a:r>
          </a:p>
          <a:p>
            <a:endParaRPr lang="en-US" b="0" dirty="0"/>
          </a:p>
          <a:p>
            <a:endParaRPr lang="en-US" b="1" dirty="0"/>
          </a:p>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7</a:t>
            </a:fld>
            <a:endParaRPr lang="en-GB"/>
          </a:p>
        </p:txBody>
      </p:sp>
    </p:spTree>
    <p:extLst>
      <p:ext uri="{BB962C8B-B14F-4D97-AF65-F5344CB8AC3E}">
        <p14:creationId xmlns:p14="http://schemas.microsoft.com/office/powerpoint/2010/main" val="36690984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Some data on the 2024 NROs to show that in many regions even the public NROs are not provided/updated by all contracting parties  </a:t>
            </a:r>
          </a:p>
          <a:p>
            <a:r>
              <a:rPr lang="en-US" sz="1400" dirty="0"/>
              <a:t>We have chosen as examples the data of 4 public NROs</a:t>
            </a:r>
          </a:p>
          <a:p>
            <a:r>
              <a:rPr lang="en-US" sz="1400" dirty="0"/>
              <a:t>-Entry points</a:t>
            </a:r>
          </a:p>
          <a:p>
            <a:r>
              <a:rPr lang="en-US" sz="1400" dirty="0"/>
              <a:t>-Pest reports</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sz="1400" b="0" dirty="0"/>
              <a:t>-</a:t>
            </a:r>
            <a:r>
              <a:rPr lang="en-GB" sz="1400" b="0" dirty="0">
                <a:solidFill>
                  <a:sysClr val="windowText" lastClr="000000"/>
                </a:solidFill>
              </a:rPr>
              <a:t>Legislation: phytosanitary requirements/ restrictions</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sz="1400" b="0" dirty="0"/>
              <a:t>-</a:t>
            </a:r>
            <a:r>
              <a:rPr lang="en-GB" sz="1400" b="0" dirty="0">
                <a:solidFill>
                  <a:sysClr val="windowText" lastClr="000000"/>
                </a:solidFill>
              </a:rPr>
              <a:t>List of regulated pests</a:t>
            </a:r>
          </a:p>
          <a:p>
            <a:pPr marL="0" marR="0" lvl="0" indent="0" algn="l" defTabSz="1219170" rtl="0" eaLnBrk="1" fontAlgn="auto" latinLnBrk="0" hangingPunct="1">
              <a:lnSpc>
                <a:spcPct val="100000"/>
              </a:lnSpc>
              <a:spcBef>
                <a:spcPts val="0"/>
              </a:spcBef>
              <a:spcAft>
                <a:spcPts val="0"/>
              </a:spcAft>
              <a:buClrTx/>
              <a:buSzTx/>
              <a:buFontTx/>
              <a:buNone/>
              <a:tabLst/>
              <a:defRPr/>
            </a:pPr>
            <a:endParaRPr lang="en-GB" sz="1400" b="0" dirty="0">
              <a:solidFill>
                <a:sysClr val="windowText" lastClr="000000"/>
              </a:solidFill>
            </a:endParaRPr>
          </a:p>
          <a:p>
            <a:pPr marL="0" marR="0" lvl="0" indent="0" algn="l" defTabSz="1219170" rtl="0" eaLnBrk="1" fontAlgn="auto" latinLnBrk="0" hangingPunct="1">
              <a:lnSpc>
                <a:spcPct val="100000"/>
              </a:lnSpc>
              <a:spcBef>
                <a:spcPts val="0"/>
              </a:spcBef>
              <a:spcAft>
                <a:spcPts val="0"/>
              </a:spcAft>
              <a:buClrTx/>
              <a:buSzTx/>
              <a:buFontTx/>
              <a:buNone/>
              <a:tabLst/>
              <a:defRPr/>
            </a:pPr>
            <a:r>
              <a:rPr lang="en-GB" sz="1400" b="1" dirty="0">
                <a:solidFill>
                  <a:sysClr val="windowText" lastClr="000000"/>
                </a:solidFill>
              </a:rPr>
              <a:t>NB </a:t>
            </a:r>
            <a:r>
              <a:rPr lang="en-GB" sz="1400" b="0" dirty="0">
                <a:solidFill>
                  <a:sysClr val="windowText" lastClr="000000"/>
                </a:solidFill>
              </a:rPr>
              <a:t>: The analysis of charts need to be highlighted by Regions of each of 4 NROs presented</a:t>
            </a:r>
          </a:p>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1564278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a:t>The IC approved for 2025 certain priorities that were included in the NROs work plan if the resources are identified</a:t>
            </a:r>
          </a:p>
          <a:p>
            <a:endParaRPr lang="en-US" sz="900" dirty="0"/>
          </a:p>
          <a:p>
            <a:r>
              <a:rPr lang="en-US" sz="900" dirty="0"/>
              <a:t>This includes</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sz="900" b="0" dirty="0"/>
              <a:t>- </a:t>
            </a:r>
            <a:r>
              <a:rPr lang="en-US" sz="900" b="0" dirty="0">
                <a:solidFill>
                  <a:srgbClr val="454240"/>
                </a:solidFill>
                <a:ea typeface="Libre Baskerville" pitchFamily="34" charset="-122"/>
                <a:cs typeface="Libre Baskerville" pitchFamily="34" charset="-120"/>
              </a:rPr>
              <a:t>Activate IC Subgroup on NROs</a:t>
            </a:r>
            <a:endParaRPr lang="en-US" sz="900" b="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sz="900" b="0" dirty="0"/>
              <a:t>- </a:t>
            </a:r>
            <a:r>
              <a:rPr lang="en-US" sz="900" b="0" dirty="0">
                <a:solidFill>
                  <a:srgbClr val="454240"/>
                </a:solidFill>
              </a:rPr>
              <a:t>Enhance Pest Reporting System on the IPP </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sz="900" b="0" dirty="0"/>
              <a:t>- </a:t>
            </a:r>
            <a:r>
              <a:rPr lang="en-US" sz="900" b="0" dirty="0">
                <a:solidFill>
                  <a:srgbClr val="454240"/>
                </a:solidFill>
              </a:rPr>
              <a:t>Revision of  the NROs Guide </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sz="900" b="0" dirty="0">
                <a:solidFill>
                  <a:srgbClr val="454240"/>
                </a:solidFill>
              </a:rPr>
              <a:t>- Support to IPPC Contact Points to fulfill the NROs </a:t>
            </a:r>
          </a:p>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9</a:t>
            </a:fld>
            <a:endParaRPr lang="en-GB"/>
          </a:p>
        </p:txBody>
      </p:sp>
    </p:spTree>
    <p:extLst>
      <p:ext uri="{BB962C8B-B14F-4D97-AF65-F5344CB8AC3E}">
        <p14:creationId xmlns:p14="http://schemas.microsoft.com/office/powerpoint/2010/main" val="663455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b="1" i="0" baseline="0">
                <a:solidFill>
                  <a:srgbClr val="00825F"/>
                </a:solidFill>
                <a:latin typeface="Montserrat" pitchFamily="2" charset="77"/>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b="0" i="0" baseline="0">
                <a:solidFill>
                  <a:srgbClr val="00825F"/>
                </a:solidFill>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baseline="0">
                <a:latin typeface="Montserrat" pitchFamily="2" charset="77"/>
              </a:defRPr>
            </a:lvl2pPr>
            <a:lvl3pPr marL="360000" indent="-180000" algn="l">
              <a:buClr>
                <a:srgbClr val="5792C9"/>
              </a:buClr>
              <a:buSzPct val="110000"/>
              <a:buFont typeface="Arial" charset="0"/>
              <a:buChar char="•"/>
              <a:defRPr sz="2000" baseline="0">
                <a:latin typeface="Montserrat" pitchFamily="2" charset="77"/>
              </a:defRPr>
            </a:lvl3pPr>
            <a:lvl4pPr marL="576000" indent="-216000" algn="l">
              <a:buClr>
                <a:srgbClr val="5792C9"/>
              </a:buClr>
              <a:buFont typeface=".AppleSystemUIFont" charset="-120"/>
              <a:buChar char="–"/>
              <a:defRPr sz="2000" baseline="0">
                <a:latin typeface="Montserrat" pitchFamily="2" charset="77"/>
              </a:defRPr>
            </a:lvl4pPr>
            <a:lvl5pPr marL="792000" indent="-216000" algn="l">
              <a:buFont typeface=".AppleSystemUIFont" charset="-120"/>
              <a:buChar char="–"/>
              <a:defRPr sz="2000" baseline="0">
                <a:latin typeface="Montserrat" pitchFamily="2" charset="77"/>
              </a:defRPr>
            </a:lvl5pPr>
            <a:lvl6pPr marL="1044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baseline="0">
                <a:latin typeface="Montserrat" pitchFamily="2" charset="77"/>
              </a:defRPr>
            </a:lvl2pPr>
            <a:lvl3pPr marL="360000" indent="-180000" algn="l">
              <a:buClr>
                <a:srgbClr val="5792C9"/>
              </a:buClr>
              <a:buSzPct val="110000"/>
              <a:buFont typeface="Arial" charset="0"/>
              <a:buChar char="•"/>
              <a:defRPr sz="2000" baseline="0">
                <a:latin typeface="Montserrat" pitchFamily="2" charset="77"/>
              </a:defRPr>
            </a:lvl3pPr>
            <a:lvl4pPr marL="576000" indent="-216000" algn="l">
              <a:buClr>
                <a:srgbClr val="5792C9"/>
              </a:buClr>
              <a:buFont typeface=".AppleSystemUIFont" charset="-120"/>
              <a:buChar char="–"/>
              <a:defRPr sz="2000" baseline="0">
                <a:latin typeface="Montserrat" pitchFamily="2" charset="77"/>
              </a:defRPr>
            </a:lvl4pPr>
            <a:lvl5pPr marL="792000" indent="-216000" algn="l">
              <a:buFont typeface=".AppleSystemUIFont" charset="-120"/>
              <a:buChar char="–"/>
              <a:defRPr sz="2000" baseline="0">
                <a:latin typeface="Montserrat" pitchFamily="2" charset="77"/>
              </a:defRPr>
            </a:lvl5pPr>
            <a:lvl6pPr marL="1044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baseline="0">
                <a:solidFill>
                  <a:schemeClr val="tx1"/>
                </a:solidFill>
                <a:latin typeface="Montserrat" pitchFamily="2" charset="77"/>
                <a:ea typeface="Calibri" charset="0"/>
                <a:cs typeface="Calibri" charset="0"/>
              </a:defRPr>
            </a:lvl1pPr>
            <a:lvl2pPr marL="432000" indent="-180000" algn="l">
              <a:buClr>
                <a:srgbClr val="5792C9"/>
              </a:buClr>
              <a:buSzPct val="110000"/>
              <a:buFont typeface="Arial" charset="0"/>
              <a:buChar char="•"/>
              <a:defRPr sz="2000" baseline="0">
                <a:solidFill>
                  <a:schemeClr val="tx1"/>
                </a:solidFill>
                <a:latin typeface="Montserrat" pitchFamily="2" charset="77"/>
                <a:ea typeface="Calibri" charset="0"/>
                <a:cs typeface="Calibri" charset="0"/>
              </a:defRPr>
            </a:lvl2pPr>
            <a:lvl3pPr marL="684000" indent="-216000" algn="l">
              <a:buClr>
                <a:srgbClr val="5792C9"/>
              </a:buClr>
              <a:buFont typeface=".AppleSystemUIFont" charset="-120"/>
              <a:buChar char="–"/>
              <a:defRPr sz="2000" baseline="0">
                <a:latin typeface="Montserrat" pitchFamily="2" charset="77"/>
              </a:defRPr>
            </a:lvl3pPr>
            <a:lvl4pPr marL="936000" indent="-216000" algn="l">
              <a:buFont typeface=".AppleSystemUIFont" charset="-120"/>
              <a:buChar char="–"/>
              <a:defRPr sz="2000" baseline="0">
                <a:latin typeface="Montserrat" pitchFamily="2" charset="77"/>
              </a:defRPr>
            </a:lvl4pPr>
            <a:lvl5pPr marL="1188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Montserrat" pitchFamily="2" charset="77"/>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Montserrat" pitchFamily="2" charset="77"/>
                <a:ea typeface="Calibri" charset="0"/>
                <a:cs typeface="Calibri" charset="0"/>
              </a:defRPr>
            </a:lvl1pPr>
            <a:lvl2pPr marL="432000" indent="-180000" algn="l">
              <a:buClr>
                <a:srgbClr val="5792C9"/>
              </a:buClr>
              <a:buSzPct val="110000"/>
              <a:buFont typeface="Arial" charset="0"/>
              <a:buChar char="•"/>
              <a:defRPr sz="2000">
                <a:latin typeface="Montserrat" pitchFamily="2" charset="77"/>
              </a:defRPr>
            </a:lvl2pPr>
            <a:lvl3pPr marL="684000" indent="-216000" algn="l">
              <a:buClr>
                <a:srgbClr val="5792C9"/>
              </a:buClr>
              <a:buFont typeface=".AppleSystemUIFont" charset="-120"/>
              <a:buChar char="–"/>
              <a:defRPr sz="2000">
                <a:latin typeface="Montserrat" pitchFamily="2" charset="77"/>
                <a:ea typeface="Calibri" charset="0"/>
                <a:cs typeface="Calibri" charset="0"/>
              </a:defRPr>
            </a:lvl3pPr>
            <a:lvl4pPr marL="936000" indent="-216000" algn="l">
              <a:buFont typeface=".AppleSystemUIFont" charset="-120"/>
              <a:buChar char="–"/>
              <a:defRPr sz="2000">
                <a:latin typeface="Montserrat" pitchFamily="2" charset="77"/>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latin typeface="Montserrat" pitchFamily="2" charset="77"/>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3.jpg"/><Relationship Id="rId5" Type="http://schemas.openxmlformats.org/officeDocument/2006/relationships/theme" Target="../theme/theme3.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4" name="Picture 3" descr="A green and blue background with text&#10;&#10;AI-generated content may be incorrect.">
            <a:extLst>
              <a:ext uri="{FF2B5EF4-FFF2-40B4-BE49-F238E27FC236}">
                <a16:creationId xmlns:a16="http://schemas.microsoft.com/office/drawing/2014/main" id="{91DC2739-E9D6-803B-D969-9C30514C7BB0}"/>
              </a:ext>
            </a:extLst>
          </p:cNvPr>
          <p:cNvPicPr>
            <a:picLocks noChangeAspect="1"/>
          </p:cNvPicPr>
          <p:nvPr userDrawn="1"/>
        </p:nvPicPr>
        <p:blipFill>
          <a:blip r:embed="rId4"/>
          <a:stretch>
            <a:fillRect/>
          </a:stretch>
        </p:blipFill>
        <p:spPr>
          <a:xfrm>
            <a:off x="0" y="-1"/>
            <a:ext cx="12192000" cy="4203699"/>
          </a:xfrm>
          <a:prstGeom prst="rect">
            <a:avLst/>
          </a:prstGeom>
        </p:spPr>
      </p:pic>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A green and blue background with text&#10;&#10;AI-generated content may be incorrect.">
            <a:extLst>
              <a:ext uri="{FF2B5EF4-FFF2-40B4-BE49-F238E27FC236}">
                <a16:creationId xmlns:a16="http://schemas.microsoft.com/office/drawing/2014/main" id="{B05EBF8D-92CE-1894-A68E-A726011A62B4}"/>
              </a:ext>
            </a:extLst>
          </p:cNvPr>
          <p:cNvPicPr>
            <a:picLocks noChangeAspect="1"/>
          </p:cNvPicPr>
          <p:nvPr userDrawn="1"/>
        </p:nvPicPr>
        <p:blipFill>
          <a:blip r:embed="rId3"/>
          <a:stretch>
            <a:fillRect/>
          </a:stretch>
        </p:blipFill>
        <p:spPr>
          <a:xfrm>
            <a:off x="0" y="-1"/>
            <a:ext cx="12192000" cy="4203699"/>
          </a:xfrm>
          <a:prstGeom prst="rect">
            <a:avLst/>
          </a:prstGeom>
        </p:spPr>
      </p:pic>
    </p:spTree>
    <p:extLst>
      <p:ext uri="{BB962C8B-B14F-4D97-AF65-F5344CB8AC3E}">
        <p14:creationId xmlns:p14="http://schemas.microsoft.com/office/powerpoint/2010/main" val="2559117071"/>
      </p:ext>
    </p:extLst>
  </p:cSld>
  <p:clrMap bg1="lt1" tx1="dk1" bg2="lt2" tx2="dk2" accent1="accent1" accent2="accent2" accent3="accent3" accent4="accent4" accent5="accent5" accent6="accent6" hlink="hlink" folHlink="folHlink"/>
  <p:sldLayoutIdLst>
    <p:sldLayoutId id="214748395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8153400" y="6381328"/>
            <a:ext cx="4038600" cy="476672"/>
          </a:xfrm>
          <a:prstGeom prst="rect">
            <a:avLst/>
          </a:prstGeom>
        </p:spPr>
        <p:txBody>
          <a:bodyPr lIns="180000" tIns="216000" rIns="180000" bIns="18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500" b="0" i="0" kern="1500" spc="100" baseline="0" dirty="0">
                <a:solidFill>
                  <a:srgbClr val="00825F"/>
                </a:solidFill>
                <a:latin typeface="Montserrat" pitchFamily="2" charset="77"/>
              </a:rPr>
              <a:t>2025 IPPC REGIONAL WORKSHOP</a:t>
            </a:r>
            <a:endParaRPr lang="en-US" sz="1500" b="0" i="0" kern="1500" spc="100" baseline="0" dirty="0">
              <a:solidFill>
                <a:schemeClr val="tx1"/>
              </a:solidFill>
              <a:latin typeface="Montserrat" pitchFamily="2" charset="77"/>
            </a:endParaRPr>
          </a:p>
        </p:txBody>
      </p:sp>
      <p:pic>
        <p:nvPicPr>
          <p:cNvPr id="3" name="Picture 2">
            <a:extLst>
              <a:ext uri="{FF2B5EF4-FFF2-40B4-BE49-F238E27FC236}">
                <a16:creationId xmlns:a16="http://schemas.microsoft.com/office/drawing/2014/main" id="{1C806444-009A-84A6-80D8-B1E3FB5F35D2}"/>
              </a:ext>
            </a:extLst>
          </p:cNvPr>
          <p:cNvPicPr>
            <a:picLocks noChangeAspect="1"/>
          </p:cNvPicPr>
          <p:nvPr userDrawn="1"/>
        </p:nvPicPr>
        <p:blipFill>
          <a:blip r:embed="rId6"/>
          <a:stretch>
            <a:fillRect/>
          </a:stretch>
        </p:blipFill>
        <p:spPr>
          <a:xfrm>
            <a:off x="0" y="0"/>
            <a:ext cx="12192000" cy="1332805"/>
          </a:xfrm>
          <a:prstGeom prst="rect">
            <a:avLst/>
          </a:prstGeom>
        </p:spPr>
      </p:pic>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7929" y="4724400"/>
            <a:ext cx="12192000" cy="449180"/>
          </a:xfrm>
          <a:prstGeom prst="rect">
            <a:avLst/>
          </a:prstGeom>
        </p:spPr>
        <p:txBody>
          <a:bodyPr/>
          <a:lstStyle/>
          <a:p>
            <a:r>
              <a:rPr lang="en-GB" sz="3600" dirty="0"/>
              <a:t>National Reporting Obligations (NROs)</a:t>
            </a:r>
            <a:endParaRPr lang="en-US" sz="3600" dirty="0"/>
          </a:p>
        </p:txBody>
      </p:sp>
      <p:sp>
        <p:nvSpPr>
          <p:cNvPr id="7" name="Subtitle 6"/>
          <p:cNvSpPr>
            <a:spLocks noGrp="1"/>
          </p:cNvSpPr>
          <p:nvPr>
            <p:ph type="subTitle" idx="1"/>
          </p:nvPr>
        </p:nvSpPr>
        <p:spPr>
          <a:xfrm>
            <a:off x="0" y="5486400"/>
            <a:ext cx="12192000" cy="245913"/>
          </a:xfrm>
          <a:prstGeom prst="rect">
            <a:avLst/>
          </a:prstGeom>
        </p:spPr>
        <p:txBody>
          <a:bodyPr/>
          <a:lstStyle/>
          <a:p>
            <a:r>
              <a:rPr lang="en-GB" sz="2000" dirty="0"/>
              <a:t>IPPC Secretariat</a:t>
            </a:r>
            <a:endParaRPr lang="en-US" sz="2000" dirty="0"/>
          </a:p>
        </p:txBody>
      </p:sp>
      <p:sp>
        <p:nvSpPr>
          <p:cNvPr id="2" name="Subtitle 6">
            <a:extLst>
              <a:ext uri="{FF2B5EF4-FFF2-40B4-BE49-F238E27FC236}">
                <a16:creationId xmlns:a16="http://schemas.microsoft.com/office/drawing/2014/main" id="{2C9292F9-6CFD-DAA6-956F-514716AD437C}"/>
              </a:ext>
            </a:extLst>
          </p:cNvPr>
          <p:cNvSpPr>
            <a:spLocks noGrp="1"/>
          </p:cNvSpPr>
          <p:nvPr/>
        </p:nvSpPr>
        <p:spPr>
          <a:xfrm>
            <a:off x="-20500" y="5925457"/>
            <a:ext cx="12192000" cy="245913"/>
          </a:xfrm>
          <a:prstGeom prst="rect">
            <a:avLst/>
          </a:prstGeom>
        </p:spPr>
        <p:txBody>
          <a:bodyPr lIns="1224000" tIns="0" rIns="2160000" bIns="45720" anchor="t" anchorCtr="0"/>
          <a:lstStyle>
            <a:lvl1pPr marL="0" indent="0" algn="l" defTabSz="914400" rtl="0" eaLnBrk="1" latinLnBrk="0" hangingPunct="1">
              <a:lnSpc>
                <a:spcPct val="90000"/>
              </a:lnSpc>
              <a:spcBef>
                <a:spcPts val="1000"/>
              </a:spcBef>
              <a:buFontTx/>
              <a:buNone/>
              <a:defRPr sz="2200" b="0" i="0" kern="1200" baseline="0">
                <a:solidFill>
                  <a:srgbClr val="00825F"/>
                </a:solidFill>
                <a:latin typeface="Montserrat" pitchFamily="2" charset="77"/>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US" sz="1800" b="1">
                <a:solidFill>
                  <a:srgbClr val="000000"/>
                </a:solidFill>
                <a:latin typeface="Calibri"/>
                <a:ea typeface="Calibri"/>
                <a:cs typeface="Calibri"/>
              </a:rPr>
              <a:t>7.8 </a:t>
            </a:r>
            <a:r>
              <a:rPr lang="en-US" sz="1800" b="1" i="0" u="none" strike="noStrike">
                <a:solidFill>
                  <a:srgbClr val="000000"/>
                </a:solidFill>
                <a:effectLst/>
                <a:latin typeface="Calibri"/>
                <a:ea typeface="Calibri"/>
                <a:cs typeface="Calibri"/>
              </a:rPr>
              <a:t>Prepared</a:t>
            </a:r>
            <a:r>
              <a:rPr lang="en-US" sz="1800" b="1">
                <a:solidFill>
                  <a:srgbClr val="000000"/>
                </a:solidFill>
                <a:latin typeface="Calibri"/>
                <a:ea typeface="Calibri"/>
                <a:cs typeface="Calibri"/>
              </a:rPr>
              <a:t> </a:t>
            </a:r>
            <a:r>
              <a:rPr lang="en-US" sz="1800" b="1" i="0" u="none" strike="noStrike">
                <a:solidFill>
                  <a:srgbClr val="000000"/>
                </a:solidFill>
                <a:effectLst/>
                <a:latin typeface="Calibri"/>
                <a:ea typeface="Calibri"/>
                <a:cs typeface="Calibri"/>
              </a:rPr>
              <a:t>for the IPPC Regional Workshops 2025</a:t>
            </a:r>
            <a:r>
              <a:rPr lang="en-US" sz="1800" b="0" i="0" dirty="0">
                <a:solidFill>
                  <a:srgbClr val="000000"/>
                </a:solidFill>
                <a:effectLst/>
                <a:latin typeface="Calibri"/>
                <a:ea typeface="Calibri"/>
                <a:cs typeface="Calibri"/>
              </a:rPr>
              <a:t>​</a:t>
            </a:r>
            <a:endParaRPr lang="en-US" dirty="0">
              <a:latin typeface="Calibri"/>
              <a:ea typeface="Calibri"/>
              <a:cs typeface="Calibri"/>
            </a:endParaRPr>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E7A8F2B-5220-C8F0-CA5D-8C71527A1390}"/>
              </a:ext>
            </a:extLst>
          </p:cNvPr>
          <p:cNvSpPr>
            <a:spLocks noGrp="1"/>
          </p:cNvSpPr>
          <p:nvPr>
            <p:ph type="title"/>
          </p:nvPr>
        </p:nvSpPr>
        <p:spPr>
          <a:xfrm>
            <a:off x="0" y="1342185"/>
            <a:ext cx="7986304" cy="296840"/>
          </a:xfrm>
        </p:spPr>
        <p:txBody>
          <a:bodyPr/>
          <a:lstStyle/>
          <a:p>
            <a:r>
              <a:rPr lang="en-GB" dirty="0"/>
              <a:t>NROs Capacity de development materials </a:t>
            </a:r>
          </a:p>
        </p:txBody>
      </p:sp>
      <p:sp>
        <p:nvSpPr>
          <p:cNvPr id="7" name="TextBox 6">
            <a:extLst>
              <a:ext uri="{FF2B5EF4-FFF2-40B4-BE49-F238E27FC236}">
                <a16:creationId xmlns:a16="http://schemas.microsoft.com/office/drawing/2014/main" id="{4F6EFCC2-1D85-706A-6551-05FA479FBE84}"/>
              </a:ext>
            </a:extLst>
          </p:cNvPr>
          <p:cNvSpPr txBox="1"/>
          <p:nvPr/>
        </p:nvSpPr>
        <p:spPr>
          <a:xfrm>
            <a:off x="533400" y="1949547"/>
            <a:ext cx="11125200" cy="461665"/>
          </a:xfrm>
          <a:prstGeom prst="rect">
            <a:avLst/>
          </a:prstGeom>
          <a:noFill/>
        </p:spPr>
        <p:txBody>
          <a:bodyPr wrap="square">
            <a:spAutoFit/>
          </a:bodyPr>
          <a:lstStyle/>
          <a:p>
            <a:r>
              <a:rPr lang="en-GB" b="1" dirty="0"/>
              <a:t>NROs guide                                                                                        NROs </a:t>
            </a:r>
            <a:r>
              <a:rPr lang="en-GB" b="1" dirty="0" err="1"/>
              <a:t>elearning</a:t>
            </a:r>
            <a:r>
              <a:rPr lang="en-GB" b="1" dirty="0"/>
              <a:t> course</a:t>
            </a:r>
          </a:p>
        </p:txBody>
      </p:sp>
      <p:pic>
        <p:nvPicPr>
          <p:cNvPr id="11" name="Picture 10" descr="Screen Clipping">
            <a:extLst>
              <a:ext uri="{FF2B5EF4-FFF2-40B4-BE49-F238E27FC236}">
                <a16:creationId xmlns:a16="http://schemas.microsoft.com/office/drawing/2014/main" id="{EF724684-4BF3-986B-CEC9-EFA876559E2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57200" y="2499421"/>
            <a:ext cx="3026853" cy="3881735"/>
          </a:xfrm>
          <a:prstGeom prst="roundRect">
            <a:avLst>
              <a:gd name="adj" fmla="val 8594"/>
            </a:avLst>
          </a:prstGeom>
          <a:solidFill>
            <a:srgbClr val="FFFFFF">
              <a:shade val="85000"/>
            </a:srgbClr>
          </a:solidFill>
          <a:ln>
            <a:solidFill>
              <a:schemeClr val="tx1"/>
            </a:solidFill>
          </a:ln>
          <a:effectLst/>
        </p:spPr>
      </p:pic>
      <p:pic>
        <p:nvPicPr>
          <p:cNvPr id="14" name="Picture 13" descr="A screenshot of a computer&#10;&#10;AI-generated content may be incorrect.">
            <a:extLst>
              <a:ext uri="{FF2B5EF4-FFF2-40B4-BE49-F238E27FC236}">
                <a16:creationId xmlns:a16="http://schemas.microsoft.com/office/drawing/2014/main" id="{9CD025A5-A609-F3CD-1D4D-243FD022AAFC}"/>
              </a:ext>
            </a:extLst>
          </p:cNvPr>
          <p:cNvPicPr>
            <a:picLocks noChangeAspect="1"/>
          </p:cNvPicPr>
          <p:nvPr/>
        </p:nvPicPr>
        <p:blipFill rotWithShape="1">
          <a:blip r:embed="rId4"/>
          <a:srcRect l="12037" t="19424" r="12685" b="16543"/>
          <a:stretch/>
        </p:blipFill>
        <p:spPr bwMode="auto">
          <a:xfrm>
            <a:off x="6193348" y="2519065"/>
            <a:ext cx="5638801" cy="2964180"/>
          </a:xfrm>
          <a:prstGeom prst="rect">
            <a:avLst/>
          </a:prstGeom>
          <a:ln>
            <a:noFill/>
          </a:ln>
          <a:extLst>
            <a:ext uri="{53640926-AAD7-44D8-BBD7-CCE9431645EC}">
              <a14:shadowObscured xmlns:a14="http://schemas.microsoft.com/office/drawing/2010/main"/>
            </a:ext>
          </a:extLst>
        </p:spPr>
      </p:pic>
      <p:pic>
        <p:nvPicPr>
          <p:cNvPr id="15" name="Picture 14" descr="A qr code on a white background&#10;&#10;Description automatically generated">
            <a:extLst>
              <a:ext uri="{FF2B5EF4-FFF2-40B4-BE49-F238E27FC236}">
                <a16:creationId xmlns:a16="http://schemas.microsoft.com/office/drawing/2014/main" id="{238C19C7-B691-2EC9-DD00-2704C932CAC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6875" t="11111" r="27500" b="8889"/>
          <a:stretch/>
        </p:blipFill>
        <p:spPr>
          <a:xfrm>
            <a:off x="9894542" y="4191000"/>
            <a:ext cx="2008717" cy="1981200"/>
          </a:xfrm>
          <a:prstGeom prst="rect">
            <a:avLst/>
          </a:prstGeom>
        </p:spPr>
      </p:pic>
      <p:sp>
        <p:nvSpPr>
          <p:cNvPr id="17" name="TextBox 16">
            <a:extLst>
              <a:ext uri="{FF2B5EF4-FFF2-40B4-BE49-F238E27FC236}">
                <a16:creationId xmlns:a16="http://schemas.microsoft.com/office/drawing/2014/main" id="{B3439B28-54B8-E6C7-FB40-F3A41A9FF91D}"/>
              </a:ext>
            </a:extLst>
          </p:cNvPr>
          <p:cNvSpPr txBox="1"/>
          <p:nvPr/>
        </p:nvSpPr>
        <p:spPr>
          <a:xfrm>
            <a:off x="941099" y="4733836"/>
            <a:ext cx="4697701" cy="1323439"/>
          </a:xfrm>
          <a:prstGeom prst="rect">
            <a:avLst/>
          </a:prstGeom>
          <a:solidFill>
            <a:schemeClr val="accent2">
              <a:lumMod val="40000"/>
              <a:lumOff val="60000"/>
            </a:schemeClr>
          </a:solidFill>
        </p:spPr>
        <p:txBody>
          <a:bodyPr wrap="square">
            <a:spAutoFit/>
          </a:bodyPr>
          <a:lstStyle/>
          <a:p>
            <a:r>
              <a:rPr lang="en-US" sz="2000" dirty="0"/>
              <a:t>There is a guide on NROs that requires updating to reflect recent changes in International Standards for Phytosanitary Measures (ISPMs).</a:t>
            </a:r>
          </a:p>
        </p:txBody>
      </p:sp>
    </p:spTree>
    <p:extLst>
      <p:ext uri="{BB962C8B-B14F-4D97-AF65-F5344CB8AC3E}">
        <p14:creationId xmlns:p14="http://schemas.microsoft.com/office/powerpoint/2010/main" val="3021888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8C28D716-0A49-3E3A-754A-3A92EAC1E60D}"/>
              </a:ext>
            </a:extLst>
          </p:cNvPr>
          <p:cNvSpPr>
            <a:spLocks noGrp="1"/>
          </p:cNvSpPr>
          <p:nvPr>
            <p:ph type="subTitle" idx="1"/>
          </p:nvPr>
        </p:nvSpPr>
        <p:spPr>
          <a:xfrm>
            <a:off x="609600" y="2163049"/>
            <a:ext cx="11277600" cy="2027951"/>
          </a:xfrm>
        </p:spPr>
        <p:txBody>
          <a:bodyPr/>
          <a:lstStyle/>
          <a:p>
            <a:pPr defTabSz="1219170"/>
            <a:r>
              <a:rPr lang="en-US" sz="2400" dirty="0"/>
              <a:t>NROs are crucial for effective plant health management at a global level. </a:t>
            </a:r>
          </a:p>
          <a:p>
            <a:pPr defTabSz="1219170"/>
            <a:r>
              <a:rPr lang="en-US" sz="2400" dirty="0"/>
              <a:t>By reporting information on </a:t>
            </a:r>
            <a:r>
              <a:rPr lang="en-US" sz="2400" b="1" dirty="0"/>
              <a:t>pest outbreaks</a:t>
            </a:r>
            <a:r>
              <a:rPr lang="en-US" sz="2400" dirty="0"/>
              <a:t>, </a:t>
            </a:r>
            <a:r>
              <a:rPr lang="en-US" sz="2400" b="1" dirty="0"/>
              <a:t>surveillance efforts</a:t>
            </a:r>
            <a:r>
              <a:rPr lang="en-US" sz="2400" dirty="0"/>
              <a:t>, and </a:t>
            </a:r>
            <a:r>
              <a:rPr lang="en-US" sz="2400" b="1" dirty="0"/>
              <a:t>implemented measures</a:t>
            </a:r>
            <a:r>
              <a:rPr lang="en-US" sz="2400" dirty="0"/>
              <a:t>, countries contribute to a shared </a:t>
            </a:r>
            <a:r>
              <a:rPr lang="en-US" sz="2400" b="1" dirty="0">
                <a:solidFill>
                  <a:srgbClr val="002060"/>
                </a:solidFill>
              </a:rPr>
              <a:t>understanding of pest risks and facilitate timely responses</a:t>
            </a:r>
            <a:r>
              <a:rPr lang="en-US" sz="2400" dirty="0"/>
              <a:t>. </a:t>
            </a:r>
          </a:p>
          <a:p>
            <a:endParaRPr lang="en-US" dirty="0"/>
          </a:p>
        </p:txBody>
      </p:sp>
      <p:sp>
        <p:nvSpPr>
          <p:cNvPr id="5" name="Title 4">
            <a:extLst>
              <a:ext uri="{FF2B5EF4-FFF2-40B4-BE49-F238E27FC236}">
                <a16:creationId xmlns:a16="http://schemas.microsoft.com/office/drawing/2014/main" id="{9C433861-F638-7151-8311-B3611F9C36D7}"/>
              </a:ext>
            </a:extLst>
          </p:cNvPr>
          <p:cNvSpPr>
            <a:spLocks noGrp="1"/>
          </p:cNvSpPr>
          <p:nvPr>
            <p:ph type="title"/>
          </p:nvPr>
        </p:nvSpPr>
        <p:spPr>
          <a:xfrm>
            <a:off x="685800" y="1642543"/>
            <a:ext cx="9627680" cy="509620"/>
          </a:xfrm>
        </p:spPr>
        <p:txBody>
          <a:bodyPr/>
          <a:lstStyle/>
          <a:p>
            <a:r>
              <a:rPr lang="en-US" dirty="0"/>
              <a:t>Invitation to provide/update  information on NROs</a:t>
            </a:r>
          </a:p>
        </p:txBody>
      </p:sp>
      <p:graphicFrame>
        <p:nvGraphicFramePr>
          <p:cNvPr id="8" name="Diagram 7">
            <a:extLst>
              <a:ext uri="{FF2B5EF4-FFF2-40B4-BE49-F238E27FC236}">
                <a16:creationId xmlns:a16="http://schemas.microsoft.com/office/drawing/2014/main" id="{88D3873A-907A-7DF9-3710-102B621B727F}"/>
              </a:ext>
            </a:extLst>
          </p:cNvPr>
          <p:cNvGraphicFramePr/>
          <p:nvPr>
            <p:extLst>
              <p:ext uri="{D42A27DB-BD31-4B8C-83A1-F6EECF244321}">
                <p14:modId xmlns:p14="http://schemas.microsoft.com/office/powerpoint/2010/main" val="992858725"/>
              </p:ext>
            </p:extLst>
          </p:nvPr>
        </p:nvGraphicFramePr>
        <p:xfrm>
          <a:off x="609600" y="4191000"/>
          <a:ext cx="11277600" cy="175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449751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idx="4294967295"/>
          </p:nvPr>
        </p:nvSpPr>
        <p:spPr>
          <a:xfrm>
            <a:off x="0" y="5029200"/>
            <a:ext cx="6019800" cy="2448272"/>
          </a:xfrm>
          <a:prstGeom prst="rect">
            <a:avLst/>
          </a:prstGeom>
        </p:spPr>
        <p:txBody>
          <a:bodyPr/>
          <a:lstStyle/>
          <a:p>
            <a:pPr algn="ctr">
              <a:defRPr/>
            </a:pPr>
            <a:r>
              <a:rPr lang="it-IT" sz="6000" dirty="0" err="1">
                <a:solidFill>
                  <a:srgbClr val="00825F"/>
                </a:solidFill>
                <a:latin typeface="Montserrat" pitchFamily="2" charset="77"/>
              </a:rPr>
              <a:t>Thank</a:t>
            </a:r>
            <a:r>
              <a:rPr lang="it-IT" sz="6000" dirty="0">
                <a:solidFill>
                  <a:srgbClr val="00825F"/>
                </a:solidFill>
                <a:latin typeface="Montserrat" pitchFamily="2" charset="77"/>
              </a:rPr>
              <a:t> </a:t>
            </a:r>
            <a:r>
              <a:rPr lang="it-IT" sz="6000" dirty="0" err="1">
                <a:solidFill>
                  <a:srgbClr val="00825F"/>
                </a:solidFill>
                <a:latin typeface="Montserrat" pitchFamily="2" charset="77"/>
              </a:rPr>
              <a:t>you</a:t>
            </a:r>
            <a:endParaRPr lang="it-IT" sz="6000" dirty="0">
              <a:solidFill>
                <a:srgbClr val="00825F"/>
              </a:solidFill>
              <a:latin typeface="Montserrat" pitchFamily="2" charset="77"/>
            </a:endParaRPr>
          </a:p>
        </p:txBody>
      </p:sp>
      <p:sp>
        <p:nvSpPr>
          <p:cNvPr id="3" name="Rectangle 2">
            <a:extLst>
              <a:ext uri="{FF2B5EF4-FFF2-40B4-BE49-F238E27FC236}">
                <a16:creationId xmlns:a16="http://schemas.microsoft.com/office/drawing/2014/main" id="{A5343FCF-8DD9-BC48-8DE5-A30633EF8F93}"/>
              </a:ext>
            </a:extLst>
          </p:cNvPr>
          <p:cNvSpPr/>
          <p:nvPr/>
        </p:nvSpPr>
        <p:spPr>
          <a:xfrm>
            <a:off x="7391400" y="4724400"/>
            <a:ext cx="4038600" cy="1446550"/>
          </a:xfrm>
          <a:prstGeom prst="rect">
            <a:avLst/>
          </a:prstGeom>
        </p:spPr>
        <p:txBody>
          <a:bodyPr wrap="square">
            <a:spAutoFit/>
          </a:bodyPr>
          <a:lstStyle/>
          <a:p>
            <a:pPr algn="r"/>
            <a:r>
              <a:rPr lang="fr-FR" altLang="en-US" sz="1600" b="1" dirty="0">
                <a:solidFill>
                  <a:srgbClr val="00825F"/>
                </a:solidFill>
                <a:latin typeface="Montserrat" pitchFamily="2" charset="77"/>
                <a:ea typeface="Arial Unicode MS" panose="020B0604020202020204" pitchFamily="34" charset="-128"/>
                <a:cs typeface="Arial" panose="020B0604020202020204" pitchFamily="34" charset="0"/>
              </a:rPr>
              <a:t>IPPC </a:t>
            </a:r>
            <a:r>
              <a:rPr lang="fr-FR" altLang="en-US" sz="1600" b="1" dirty="0" err="1">
                <a:solidFill>
                  <a:srgbClr val="00825F"/>
                </a:solidFill>
                <a:latin typeface="Montserrat" pitchFamily="2" charset="77"/>
                <a:ea typeface="Arial Unicode MS" panose="020B0604020202020204" pitchFamily="34" charset="-128"/>
                <a:cs typeface="Arial" panose="020B0604020202020204" pitchFamily="34" charset="0"/>
              </a:rPr>
              <a:t>Secretariat</a:t>
            </a:r>
            <a:br>
              <a:rPr lang="fr-FR" altLang="en-US" sz="1600" b="1"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Food and Agriculture </a:t>
            </a:r>
            <a:r>
              <a:rPr lang="fr-FR" altLang="en-US" sz="1600" dirty="0" err="1">
                <a:solidFill>
                  <a:srgbClr val="00825F"/>
                </a:solidFill>
                <a:latin typeface="Montserrat" pitchFamily="2" charset="77"/>
                <a:ea typeface="Arial Unicode MS" panose="020B0604020202020204" pitchFamily="34" charset="-128"/>
                <a:cs typeface="Arial" panose="020B0604020202020204" pitchFamily="34" charset="0"/>
              </a:rPr>
              <a:t>Organization</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 </a:t>
            </a:r>
            <a:b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of the United Nations (FAO)</a:t>
            </a:r>
            <a:b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val="tx"/>
                    </a:ext>
                  </a:extLst>
                </a:hlinkClick>
              </a:rPr>
              <a:t>ippc@fao.org</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 | </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www.ippc.int</a:t>
            </a:r>
            <a:br>
              <a:rPr lang="en-US" sz="5400" dirty="0">
                <a:solidFill>
                  <a:schemeClr val="bg1"/>
                </a:solidFill>
                <a:latin typeface="Montserrat" pitchFamily="2" charset="77"/>
              </a:rPr>
            </a:br>
            <a:endParaRPr lang="en-IT" dirty="0">
              <a:solidFill>
                <a:schemeClr val="bg1"/>
              </a:solidFill>
              <a:latin typeface="Montserrat" pitchFamily="2" charset="77"/>
            </a:endParaRPr>
          </a:p>
        </p:txBody>
      </p:sp>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DC0132AC-85B8-6F81-64D7-281B949CD9B3}"/>
              </a:ext>
            </a:extLst>
          </p:cNvPr>
          <p:cNvGraphicFramePr/>
          <p:nvPr>
            <p:extLst>
              <p:ext uri="{D42A27DB-BD31-4B8C-83A1-F6EECF244321}">
                <p14:modId xmlns:p14="http://schemas.microsoft.com/office/powerpoint/2010/main" val="3399259467"/>
              </p:ext>
            </p:extLst>
          </p:nvPr>
        </p:nvGraphicFramePr>
        <p:xfrm>
          <a:off x="1676400" y="1980000"/>
          <a:ext cx="8458200" cy="4420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a:extLst>
              <a:ext uri="{FF2B5EF4-FFF2-40B4-BE49-F238E27FC236}">
                <a16:creationId xmlns:a16="http://schemas.microsoft.com/office/drawing/2014/main" id="{C4E1124D-DBDA-52BD-BA4D-524548AEBA41}"/>
              </a:ext>
            </a:extLst>
          </p:cNvPr>
          <p:cNvSpPr>
            <a:spLocks noGrp="1"/>
          </p:cNvSpPr>
          <p:nvPr>
            <p:ph type="title"/>
          </p:nvPr>
        </p:nvSpPr>
        <p:spPr/>
        <p:txBody>
          <a:bodyPr/>
          <a:lstStyle/>
          <a:p>
            <a:r>
              <a:rPr lang="en-US" dirty="0"/>
              <a:t>Content </a:t>
            </a:r>
          </a:p>
        </p:txBody>
      </p:sp>
    </p:spTree>
    <p:extLst>
      <p:ext uri="{BB962C8B-B14F-4D97-AF65-F5344CB8AC3E}">
        <p14:creationId xmlns:p14="http://schemas.microsoft.com/office/powerpoint/2010/main" val="156028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Diagram 24">
            <a:extLst>
              <a:ext uri="{FF2B5EF4-FFF2-40B4-BE49-F238E27FC236}">
                <a16:creationId xmlns:a16="http://schemas.microsoft.com/office/drawing/2014/main" id="{F99795B9-4E2B-1CEA-55A5-F5B0B524E494}"/>
              </a:ext>
            </a:extLst>
          </p:cNvPr>
          <p:cNvGraphicFramePr/>
          <p:nvPr>
            <p:extLst>
              <p:ext uri="{D42A27DB-BD31-4B8C-83A1-F6EECF244321}">
                <p14:modId xmlns:p14="http://schemas.microsoft.com/office/powerpoint/2010/main" val="3201080525"/>
              </p:ext>
            </p:extLst>
          </p:nvPr>
        </p:nvGraphicFramePr>
        <p:xfrm>
          <a:off x="228600" y="1905000"/>
          <a:ext cx="115062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8" name="Title 2">
            <a:extLst>
              <a:ext uri="{FF2B5EF4-FFF2-40B4-BE49-F238E27FC236}">
                <a16:creationId xmlns:a16="http://schemas.microsoft.com/office/drawing/2014/main" id="{BF2B3B1E-2E93-784D-4AEE-F9CF011EF902}"/>
              </a:ext>
            </a:extLst>
          </p:cNvPr>
          <p:cNvSpPr txBox="1">
            <a:spLocks/>
          </p:cNvSpPr>
          <p:nvPr/>
        </p:nvSpPr>
        <p:spPr>
          <a:xfrm>
            <a:off x="-228600" y="1371600"/>
            <a:ext cx="9677400" cy="296840"/>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baseline="0">
                <a:solidFill>
                  <a:srgbClr val="00825F"/>
                </a:solidFill>
                <a:latin typeface="Montserrat" pitchFamily="2" charset="77"/>
                <a:ea typeface="+mj-ea"/>
                <a:cs typeface="+mj-cs"/>
              </a:defRPr>
            </a:lvl1pPr>
          </a:lstStyle>
          <a:p>
            <a:r>
              <a:rPr lang="en-US" dirty="0"/>
              <a:t>National Reporting Obligations (NROs) Under the IPPC</a:t>
            </a:r>
          </a:p>
        </p:txBody>
      </p:sp>
    </p:spTree>
    <p:extLst>
      <p:ext uri="{BB962C8B-B14F-4D97-AF65-F5344CB8AC3E}">
        <p14:creationId xmlns:p14="http://schemas.microsoft.com/office/powerpoint/2010/main" val="120517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056D0D1-C4B1-DAF7-F6A4-27BFA6C08E84}"/>
              </a:ext>
            </a:extLst>
          </p:cNvPr>
          <p:cNvSpPr>
            <a:spLocks noGrp="1"/>
          </p:cNvSpPr>
          <p:nvPr>
            <p:ph type="title"/>
          </p:nvPr>
        </p:nvSpPr>
        <p:spPr>
          <a:xfrm>
            <a:off x="-9048" y="1371600"/>
            <a:ext cx="7986304" cy="296840"/>
          </a:xfrm>
        </p:spPr>
        <p:txBody>
          <a:bodyPr/>
          <a:lstStyle/>
          <a:p>
            <a:r>
              <a:rPr lang="en-US" dirty="0"/>
              <a:t>Responsibilities of IPPC Contact Points</a:t>
            </a:r>
            <a:br>
              <a:rPr lang="en-US" dirty="0"/>
            </a:br>
            <a:endParaRPr lang="en-GB" dirty="0"/>
          </a:p>
        </p:txBody>
      </p:sp>
      <p:pic>
        <p:nvPicPr>
          <p:cNvPr id="6" name="Image 0" descr="preencoded.png">
            <a:extLst>
              <a:ext uri="{FF2B5EF4-FFF2-40B4-BE49-F238E27FC236}">
                <a16:creationId xmlns:a16="http://schemas.microsoft.com/office/drawing/2014/main" id="{A3F50AC5-C6B7-B4FE-EE6B-4AE33FC8A17E}"/>
              </a:ext>
            </a:extLst>
          </p:cNvPr>
          <p:cNvPicPr>
            <a:picLocks noChangeAspect="1"/>
          </p:cNvPicPr>
          <p:nvPr/>
        </p:nvPicPr>
        <p:blipFill>
          <a:blip r:embed="rId3"/>
          <a:stretch>
            <a:fillRect/>
          </a:stretch>
        </p:blipFill>
        <p:spPr>
          <a:xfrm>
            <a:off x="8775403" y="1360251"/>
            <a:ext cx="3352800" cy="5029200"/>
          </a:xfrm>
          <a:prstGeom prst="rect">
            <a:avLst/>
          </a:prstGeom>
        </p:spPr>
      </p:pic>
      <p:pic>
        <p:nvPicPr>
          <p:cNvPr id="8" name="Image 1" descr="preencoded.png">
            <a:extLst>
              <a:ext uri="{FF2B5EF4-FFF2-40B4-BE49-F238E27FC236}">
                <a16:creationId xmlns:a16="http://schemas.microsoft.com/office/drawing/2014/main" id="{5F02B1B8-3406-FAF0-1C31-CB249B03FD6F}"/>
              </a:ext>
            </a:extLst>
          </p:cNvPr>
          <p:cNvPicPr>
            <a:picLocks noChangeAspect="1"/>
          </p:cNvPicPr>
          <p:nvPr/>
        </p:nvPicPr>
        <p:blipFill>
          <a:blip r:embed="rId4"/>
          <a:stretch>
            <a:fillRect/>
          </a:stretch>
        </p:blipFill>
        <p:spPr>
          <a:xfrm>
            <a:off x="661492" y="1930995"/>
            <a:ext cx="850603" cy="1020663"/>
          </a:xfrm>
          <a:prstGeom prst="rect">
            <a:avLst/>
          </a:prstGeom>
        </p:spPr>
      </p:pic>
      <p:sp>
        <p:nvSpPr>
          <p:cNvPr id="9" name="Text 1">
            <a:extLst>
              <a:ext uri="{FF2B5EF4-FFF2-40B4-BE49-F238E27FC236}">
                <a16:creationId xmlns:a16="http://schemas.microsoft.com/office/drawing/2014/main" id="{F98B75FA-D163-D31C-B655-75AE19DCD190}"/>
              </a:ext>
            </a:extLst>
          </p:cNvPr>
          <p:cNvSpPr/>
          <p:nvPr/>
        </p:nvSpPr>
        <p:spPr>
          <a:xfrm>
            <a:off x="1676898" y="1913063"/>
            <a:ext cx="4881761" cy="265708"/>
          </a:xfrm>
          <a:prstGeom prst="rect">
            <a:avLst/>
          </a:prstGeom>
          <a:noFill/>
          <a:ln/>
        </p:spPr>
        <p:txBody>
          <a:bodyPr wrap="none" lIns="0" tIns="0" rIns="0" bIns="0" rtlCol="0" anchor="t"/>
          <a:lstStyle/>
          <a:p>
            <a:pPr>
              <a:lnSpc>
                <a:spcPts val="2083"/>
              </a:lnSpc>
            </a:pPr>
            <a:r>
              <a:rPr lang="en-US" sz="2000" b="1" dirty="0">
                <a:solidFill>
                  <a:srgbClr val="333F70"/>
                </a:solidFill>
                <a:latin typeface="Unbounded Bold" pitchFamily="34" charset="0"/>
                <a:ea typeface="Unbounded Bold" pitchFamily="34" charset="-122"/>
                <a:cs typeface="Unbounded Bold" pitchFamily="34" charset="-120"/>
              </a:rPr>
              <a:t>Ensure Timely Information Exchange</a:t>
            </a:r>
            <a:endParaRPr lang="en-US" sz="2000" dirty="0"/>
          </a:p>
        </p:txBody>
      </p:sp>
      <p:sp>
        <p:nvSpPr>
          <p:cNvPr id="10" name="Text 2">
            <a:extLst>
              <a:ext uri="{FF2B5EF4-FFF2-40B4-BE49-F238E27FC236}">
                <a16:creationId xmlns:a16="http://schemas.microsoft.com/office/drawing/2014/main" id="{C74B113D-BD17-8663-FA42-AF908FC4A547}"/>
              </a:ext>
            </a:extLst>
          </p:cNvPr>
          <p:cNvSpPr/>
          <p:nvPr/>
        </p:nvSpPr>
        <p:spPr>
          <a:xfrm>
            <a:off x="1673655" y="2194186"/>
            <a:ext cx="6928444" cy="265708"/>
          </a:xfrm>
          <a:prstGeom prst="rect">
            <a:avLst/>
          </a:prstGeom>
          <a:noFill/>
          <a:ln/>
        </p:spPr>
        <p:txBody>
          <a:bodyPr wrap="none" lIns="0" tIns="0" rIns="0" bIns="0" rtlCol="0" anchor="t"/>
          <a:lstStyle/>
          <a:p>
            <a:pPr>
              <a:lnSpc>
                <a:spcPts val="2125"/>
              </a:lnSpc>
            </a:pPr>
            <a:r>
              <a:rPr lang="en-US" sz="1800" dirty="0">
                <a:solidFill>
                  <a:srgbClr val="333F70"/>
                </a:solidFill>
                <a:latin typeface="Open Sans" pitchFamily="34" charset="0"/>
                <a:ea typeface="Open Sans" pitchFamily="34" charset="-122"/>
                <a:cs typeface="Open Sans" pitchFamily="34" charset="-120"/>
              </a:rPr>
              <a:t>Facilitate communication between parties with proper authority.</a:t>
            </a:r>
            <a:endParaRPr lang="en-US" sz="1800" dirty="0"/>
          </a:p>
        </p:txBody>
      </p:sp>
      <p:pic>
        <p:nvPicPr>
          <p:cNvPr id="11" name="Image 2" descr="preencoded.png">
            <a:extLst>
              <a:ext uri="{FF2B5EF4-FFF2-40B4-BE49-F238E27FC236}">
                <a16:creationId xmlns:a16="http://schemas.microsoft.com/office/drawing/2014/main" id="{CAAE432E-7080-2977-116D-0F33DD539A81}"/>
              </a:ext>
            </a:extLst>
          </p:cNvPr>
          <p:cNvPicPr>
            <a:picLocks noChangeAspect="1"/>
          </p:cNvPicPr>
          <p:nvPr/>
        </p:nvPicPr>
        <p:blipFill>
          <a:blip r:embed="rId5"/>
          <a:stretch>
            <a:fillRect/>
          </a:stretch>
        </p:blipFill>
        <p:spPr>
          <a:xfrm>
            <a:off x="661492" y="2951659"/>
            <a:ext cx="850603" cy="1020663"/>
          </a:xfrm>
          <a:prstGeom prst="rect">
            <a:avLst/>
          </a:prstGeom>
        </p:spPr>
      </p:pic>
      <p:sp>
        <p:nvSpPr>
          <p:cNvPr id="12" name="Text 3">
            <a:extLst>
              <a:ext uri="{FF2B5EF4-FFF2-40B4-BE49-F238E27FC236}">
                <a16:creationId xmlns:a16="http://schemas.microsoft.com/office/drawing/2014/main" id="{48BB1E74-38C9-3383-CAEE-F614048CABD7}"/>
              </a:ext>
            </a:extLst>
          </p:cNvPr>
          <p:cNvSpPr/>
          <p:nvPr/>
        </p:nvSpPr>
        <p:spPr>
          <a:xfrm>
            <a:off x="1682155" y="2899105"/>
            <a:ext cx="5103416" cy="265708"/>
          </a:xfrm>
          <a:prstGeom prst="rect">
            <a:avLst/>
          </a:prstGeom>
          <a:noFill/>
          <a:ln/>
        </p:spPr>
        <p:txBody>
          <a:bodyPr wrap="none" lIns="0" tIns="0" rIns="0" bIns="0" rtlCol="0" anchor="t"/>
          <a:lstStyle/>
          <a:p>
            <a:pPr>
              <a:lnSpc>
                <a:spcPts val="2083"/>
              </a:lnSpc>
            </a:pPr>
            <a:r>
              <a:rPr lang="en-US" sz="2000" b="1" dirty="0">
                <a:solidFill>
                  <a:srgbClr val="333F70"/>
                </a:solidFill>
                <a:latin typeface="Unbounded Bold" pitchFamily="34" charset="0"/>
                <a:ea typeface="Unbounded Bold" pitchFamily="34" charset="-122"/>
                <a:cs typeface="Unbounded Bold" pitchFamily="34" charset="-120"/>
              </a:rPr>
              <a:t>Direct Communications Appropriately</a:t>
            </a:r>
            <a:endParaRPr lang="en-US" sz="2000" dirty="0"/>
          </a:p>
        </p:txBody>
      </p:sp>
      <p:sp>
        <p:nvSpPr>
          <p:cNvPr id="13" name="Text 4">
            <a:extLst>
              <a:ext uri="{FF2B5EF4-FFF2-40B4-BE49-F238E27FC236}">
                <a16:creationId xmlns:a16="http://schemas.microsoft.com/office/drawing/2014/main" id="{00D7946E-1EE7-345D-2343-DE1B7646FD2A}"/>
              </a:ext>
            </a:extLst>
          </p:cNvPr>
          <p:cNvSpPr/>
          <p:nvPr/>
        </p:nvSpPr>
        <p:spPr>
          <a:xfrm>
            <a:off x="1682156" y="3204115"/>
            <a:ext cx="6928444" cy="62694"/>
          </a:xfrm>
          <a:prstGeom prst="rect">
            <a:avLst/>
          </a:prstGeom>
          <a:noFill/>
          <a:ln/>
        </p:spPr>
        <p:txBody>
          <a:bodyPr wrap="none" lIns="0" tIns="0" rIns="0" bIns="0" rtlCol="0" anchor="t"/>
          <a:lstStyle/>
          <a:p>
            <a:pPr>
              <a:lnSpc>
                <a:spcPts val="2125"/>
              </a:lnSpc>
            </a:pPr>
            <a:r>
              <a:rPr lang="en-US" sz="1800" dirty="0">
                <a:solidFill>
                  <a:srgbClr val="333F70"/>
                </a:solidFill>
                <a:latin typeface="Open Sans" pitchFamily="34" charset="0"/>
                <a:ea typeface="Open Sans" pitchFamily="34" charset="-122"/>
                <a:cs typeface="Open Sans" pitchFamily="34" charset="-120"/>
              </a:rPr>
              <a:t>Forward information and requests to relevant officials.</a:t>
            </a:r>
            <a:endParaRPr lang="en-US" sz="1800" dirty="0"/>
          </a:p>
        </p:txBody>
      </p:sp>
      <p:pic>
        <p:nvPicPr>
          <p:cNvPr id="14" name="Image 3" descr="preencoded.png">
            <a:extLst>
              <a:ext uri="{FF2B5EF4-FFF2-40B4-BE49-F238E27FC236}">
                <a16:creationId xmlns:a16="http://schemas.microsoft.com/office/drawing/2014/main" id="{D3EDB32B-B7FF-DBE4-3EF6-ACCFE15D5AB3}"/>
              </a:ext>
            </a:extLst>
          </p:cNvPr>
          <p:cNvPicPr>
            <a:picLocks noChangeAspect="1"/>
          </p:cNvPicPr>
          <p:nvPr/>
        </p:nvPicPr>
        <p:blipFill>
          <a:blip r:embed="rId6"/>
          <a:stretch>
            <a:fillRect/>
          </a:stretch>
        </p:blipFill>
        <p:spPr>
          <a:xfrm>
            <a:off x="661492" y="3972322"/>
            <a:ext cx="850603" cy="1020663"/>
          </a:xfrm>
          <a:prstGeom prst="rect">
            <a:avLst/>
          </a:prstGeom>
        </p:spPr>
      </p:pic>
      <p:sp>
        <p:nvSpPr>
          <p:cNvPr id="15" name="Text 5">
            <a:extLst>
              <a:ext uri="{FF2B5EF4-FFF2-40B4-BE49-F238E27FC236}">
                <a16:creationId xmlns:a16="http://schemas.microsoft.com/office/drawing/2014/main" id="{69AB0881-FD01-7FBA-33FE-8C27D2E60AB8}"/>
              </a:ext>
            </a:extLst>
          </p:cNvPr>
          <p:cNvSpPr/>
          <p:nvPr/>
        </p:nvSpPr>
        <p:spPr>
          <a:xfrm>
            <a:off x="1682155" y="3870505"/>
            <a:ext cx="4298553" cy="265708"/>
          </a:xfrm>
          <a:prstGeom prst="rect">
            <a:avLst/>
          </a:prstGeom>
          <a:noFill/>
          <a:ln/>
        </p:spPr>
        <p:txBody>
          <a:bodyPr wrap="none" lIns="0" tIns="0" rIns="0" bIns="0" rtlCol="0" anchor="t"/>
          <a:lstStyle/>
          <a:p>
            <a:pPr>
              <a:lnSpc>
                <a:spcPts val="2083"/>
              </a:lnSpc>
            </a:pPr>
            <a:r>
              <a:rPr lang="en-US" sz="2000" b="1" dirty="0">
                <a:solidFill>
                  <a:srgbClr val="333F70"/>
                </a:solidFill>
                <a:latin typeface="Unbounded Bold" pitchFamily="34" charset="0"/>
                <a:ea typeface="Unbounded Bold" pitchFamily="34" charset="-122"/>
                <a:cs typeface="Unbounded Bold" pitchFamily="34" charset="-120"/>
              </a:rPr>
              <a:t>Monitor Response Management</a:t>
            </a:r>
            <a:endParaRPr lang="en-US" sz="2000" dirty="0"/>
          </a:p>
        </p:txBody>
      </p:sp>
      <p:sp>
        <p:nvSpPr>
          <p:cNvPr id="16" name="Text 6">
            <a:extLst>
              <a:ext uri="{FF2B5EF4-FFF2-40B4-BE49-F238E27FC236}">
                <a16:creationId xmlns:a16="http://schemas.microsoft.com/office/drawing/2014/main" id="{32C2A9BD-A785-430A-D377-9620541FB2DE}"/>
              </a:ext>
            </a:extLst>
          </p:cNvPr>
          <p:cNvSpPr/>
          <p:nvPr/>
        </p:nvSpPr>
        <p:spPr>
          <a:xfrm>
            <a:off x="1673655" y="4210357"/>
            <a:ext cx="6776044" cy="265709"/>
          </a:xfrm>
          <a:prstGeom prst="rect">
            <a:avLst/>
          </a:prstGeom>
          <a:noFill/>
          <a:ln/>
        </p:spPr>
        <p:txBody>
          <a:bodyPr wrap="none" lIns="0" tIns="0" rIns="0" bIns="0" rtlCol="0" anchor="t"/>
          <a:lstStyle/>
          <a:p>
            <a:pPr>
              <a:lnSpc>
                <a:spcPts val="2125"/>
              </a:lnSpc>
            </a:pPr>
            <a:r>
              <a:rPr lang="en-US" sz="1800" dirty="0">
                <a:solidFill>
                  <a:srgbClr val="333F70"/>
                </a:solidFill>
                <a:latin typeface="Open Sans" pitchFamily="34" charset="0"/>
                <a:ea typeface="Open Sans" pitchFamily="34" charset="-122"/>
                <a:cs typeface="Open Sans" pitchFamily="34" charset="-120"/>
              </a:rPr>
              <a:t>Track and ensure proper responses to inquiries.</a:t>
            </a:r>
            <a:endParaRPr lang="en-US" sz="1800" dirty="0"/>
          </a:p>
        </p:txBody>
      </p:sp>
      <p:pic>
        <p:nvPicPr>
          <p:cNvPr id="17" name="Image 4" descr="preencoded.png">
            <a:extLst>
              <a:ext uri="{FF2B5EF4-FFF2-40B4-BE49-F238E27FC236}">
                <a16:creationId xmlns:a16="http://schemas.microsoft.com/office/drawing/2014/main" id="{A1F7150B-C427-AB11-ECF9-053BA95F4207}"/>
              </a:ext>
            </a:extLst>
          </p:cNvPr>
          <p:cNvPicPr>
            <a:picLocks noChangeAspect="1"/>
          </p:cNvPicPr>
          <p:nvPr/>
        </p:nvPicPr>
        <p:blipFill>
          <a:blip r:embed="rId7"/>
          <a:stretch>
            <a:fillRect/>
          </a:stretch>
        </p:blipFill>
        <p:spPr>
          <a:xfrm>
            <a:off x="661492" y="4992986"/>
            <a:ext cx="850603" cy="1252339"/>
          </a:xfrm>
          <a:prstGeom prst="rect">
            <a:avLst/>
          </a:prstGeom>
        </p:spPr>
      </p:pic>
      <p:sp>
        <p:nvSpPr>
          <p:cNvPr id="18" name="Text 7">
            <a:extLst>
              <a:ext uri="{FF2B5EF4-FFF2-40B4-BE49-F238E27FC236}">
                <a16:creationId xmlns:a16="http://schemas.microsoft.com/office/drawing/2014/main" id="{187B4B71-22C7-8B0D-63B5-1512CB0E39D7}"/>
              </a:ext>
            </a:extLst>
          </p:cNvPr>
          <p:cNvSpPr/>
          <p:nvPr/>
        </p:nvSpPr>
        <p:spPr>
          <a:xfrm>
            <a:off x="1636143" y="4860131"/>
            <a:ext cx="4084340" cy="265708"/>
          </a:xfrm>
          <a:prstGeom prst="rect">
            <a:avLst/>
          </a:prstGeom>
          <a:noFill/>
          <a:ln/>
        </p:spPr>
        <p:txBody>
          <a:bodyPr wrap="none" lIns="0" tIns="0" rIns="0" bIns="0" rtlCol="0" anchor="t"/>
          <a:lstStyle/>
          <a:p>
            <a:pPr>
              <a:lnSpc>
                <a:spcPts val="2083"/>
              </a:lnSpc>
            </a:pPr>
            <a:r>
              <a:rPr lang="en-US" sz="2000" b="1" dirty="0">
                <a:solidFill>
                  <a:srgbClr val="333F70"/>
                </a:solidFill>
                <a:latin typeface="Unbounded Bold" pitchFamily="34" charset="0"/>
                <a:ea typeface="Unbounded Bold" pitchFamily="34" charset="-122"/>
                <a:cs typeface="Unbounded Bold" pitchFamily="34" charset="-120"/>
              </a:rPr>
              <a:t>Maintain Updated Information on the IPP</a:t>
            </a:r>
            <a:endParaRPr lang="en-US" sz="2000" b="1" dirty="0"/>
          </a:p>
        </p:txBody>
      </p:sp>
      <p:sp>
        <p:nvSpPr>
          <p:cNvPr id="19" name="Text 8">
            <a:extLst>
              <a:ext uri="{FF2B5EF4-FFF2-40B4-BE49-F238E27FC236}">
                <a16:creationId xmlns:a16="http://schemas.microsoft.com/office/drawing/2014/main" id="{6D46D91E-171B-4B88-7788-862187DA695D}"/>
              </a:ext>
            </a:extLst>
          </p:cNvPr>
          <p:cNvSpPr/>
          <p:nvPr/>
        </p:nvSpPr>
        <p:spPr>
          <a:xfrm>
            <a:off x="1685399" y="5151365"/>
            <a:ext cx="6928444" cy="544513"/>
          </a:xfrm>
          <a:prstGeom prst="rect">
            <a:avLst/>
          </a:prstGeom>
          <a:noFill/>
          <a:ln/>
        </p:spPr>
        <p:txBody>
          <a:bodyPr wrap="square" lIns="0" tIns="0" rIns="0" bIns="0" rtlCol="0" anchor="t"/>
          <a:lstStyle/>
          <a:p>
            <a:pPr>
              <a:lnSpc>
                <a:spcPts val="2125"/>
              </a:lnSpc>
            </a:pPr>
            <a:r>
              <a:rPr lang="en-US" sz="1800" dirty="0">
                <a:solidFill>
                  <a:srgbClr val="333F70"/>
                </a:solidFill>
                <a:latin typeface="Open Sans" pitchFamily="34" charset="0"/>
                <a:ea typeface="Open Sans" pitchFamily="34" charset="-122"/>
                <a:cs typeface="Open Sans" pitchFamily="34" charset="-120"/>
              </a:rPr>
              <a:t>Keep contact details current on the International Phytosanitary Portal.</a:t>
            </a:r>
            <a:endParaRPr lang="en-US" sz="1800" dirty="0"/>
          </a:p>
        </p:txBody>
      </p:sp>
      <p:sp>
        <p:nvSpPr>
          <p:cNvPr id="21" name="TextBox 20">
            <a:extLst>
              <a:ext uri="{FF2B5EF4-FFF2-40B4-BE49-F238E27FC236}">
                <a16:creationId xmlns:a16="http://schemas.microsoft.com/office/drawing/2014/main" id="{E94C39AA-FFF2-AC49-6164-867C2BFA24A6}"/>
              </a:ext>
            </a:extLst>
          </p:cNvPr>
          <p:cNvSpPr txBox="1"/>
          <p:nvPr/>
        </p:nvSpPr>
        <p:spPr>
          <a:xfrm>
            <a:off x="1528308" y="5695878"/>
            <a:ext cx="7247095" cy="707886"/>
          </a:xfrm>
          <a:prstGeom prst="rect">
            <a:avLst/>
          </a:prstGeom>
          <a:solidFill>
            <a:srgbClr val="FF0000"/>
          </a:solidFill>
        </p:spPr>
        <p:txBody>
          <a:bodyPr wrap="square">
            <a:spAutoFit/>
          </a:bodyPr>
          <a:lstStyle/>
          <a:p>
            <a:r>
              <a:rPr lang="en-US" sz="2000" b="1" dirty="0">
                <a:solidFill>
                  <a:schemeClr val="bg1"/>
                </a:solidFill>
              </a:rPr>
              <a:t>Please ensure that contact details of your IPPC Official Contact Point on the IPP.</a:t>
            </a:r>
            <a:endParaRPr lang="en-GB" sz="2000" b="1" dirty="0">
              <a:solidFill>
                <a:schemeClr val="bg1"/>
              </a:solidFill>
            </a:endParaRPr>
          </a:p>
        </p:txBody>
      </p:sp>
    </p:spTree>
    <p:extLst>
      <p:ext uri="{BB962C8B-B14F-4D97-AF65-F5344CB8AC3E}">
        <p14:creationId xmlns:p14="http://schemas.microsoft.com/office/powerpoint/2010/main" val="3178843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C55F3E-850C-FE65-7D39-D9FF70A90AF7}"/>
              </a:ext>
            </a:extLst>
          </p:cNvPr>
          <p:cNvSpPr>
            <a:spLocks noGrp="1"/>
          </p:cNvSpPr>
          <p:nvPr>
            <p:ph type="title"/>
          </p:nvPr>
        </p:nvSpPr>
        <p:spPr>
          <a:xfrm>
            <a:off x="19920" y="1378161"/>
            <a:ext cx="7986304" cy="296840"/>
          </a:xfrm>
        </p:spPr>
        <p:txBody>
          <a:bodyPr/>
          <a:lstStyle/>
          <a:p>
            <a:r>
              <a:rPr lang="en-GB" dirty="0"/>
              <a:t>7 Public NROs</a:t>
            </a:r>
          </a:p>
        </p:txBody>
      </p:sp>
      <p:graphicFrame>
        <p:nvGraphicFramePr>
          <p:cNvPr id="49" name="Diagram 48">
            <a:extLst>
              <a:ext uri="{FF2B5EF4-FFF2-40B4-BE49-F238E27FC236}">
                <a16:creationId xmlns:a16="http://schemas.microsoft.com/office/drawing/2014/main" id="{FD2A5AC9-AF44-20C2-6218-719D66BF39EC}"/>
              </a:ext>
            </a:extLst>
          </p:cNvPr>
          <p:cNvGraphicFramePr/>
          <p:nvPr>
            <p:extLst>
              <p:ext uri="{D42A27DB-BD31-4B8C-83A1-F6EECF244321}">
                <p14:modId xmlns:p14="http://schemas.microsoft.com/office/powerpoint/2010/main" val="1461859417"/>
              </p:ext>
            </p:extLst>
          </p:nvPr>
        </p:nvGraphicFramePr>
        <p:xfrm>
          <a:off x="5510802" y="2057400"/>
          <a:ext cx="6604998" cy="4025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0" name="Diagram 49">
            <a:extLst>
              <a:ext uri="{FF2B5EF4-FFF2-40B4-BE49-F238E27FC236}">
                <a16:creationId xmlns:a16="http://schemas.microsoft.com/office/drawing/2014/main" id="{7D7FA1CA-B7B8-80EB-1B2A-12C733346030}"/>
              </a:ext>
            </a:extLst>
          </p:cNvPr>
          <p:cNvGraphicFramePr/>
          <p:nvPr>
            <p:extLst>
              <p:ext uri="{D42A27DB-BD31-4B8C-83A1-F6EECF244321}">
                <p14:modId xmlns:p14="http://schemas.microsoft.com/office/powerpoint/2010/main" val="3658530003"/>
              </p:ext>
            </p:extLst>
          </p:nvPr>
        </p:nvGraphicFramePr>
        <p:xfrm>
          <a:off x="277404" y="2057400"/>
          <a:ext cx="5233398" cy="402596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1761673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AAF42A9-A9FB-8D91-CAD6-2DDF5BE05960}"/>
              </a:ext>
            </a:extLst>
          </p:cNvPr>
          <p:cNvSpPr>
            <a:spLocks noGrp="1"/>
          </p:cNvSpPr>
          <p:nvPr>
            <p:ph type="title"/>
          </p:nvPr>
        </p:nvSpPr>
        <p:spPr>
          <a:xfrm>
            <a:off x="29132" y="1388984"/>
            <a:ext cx="7986304" cy="296840"/>
          </a:xfrm>
        </p:spPr>
        <p:txBody>
          <a:bodyPr/>
          <a:lstStyle/>
          <a:p>
            <a:r>
              <a:rPr lang="en-GB" dirty="0"/>
              <a:t>6 Bilateral NROs</a:t>
            </a:r>
          </a:p>
        </p:txBody>
      </p:sp>
      <p:grpSp>
        <p:nvGrpSpPr>
          <p:cNvPr id="6" name="Group 5">
            <a:extLst>
              <a:ext uri="{FF2B5EF4-FFF2-40B4-BE49-F238E27FC236}">
                <a16:creationId xmlns:a16="http://schemas.microsoft.com/office/drawing/2014/main" id="{4ECAB41B-A942-9CAA-92FF-78CBB5A7B2A0}"/>
              </a:ext>
            </a:extLst>
          </p:cNvPr>
          <p:cNvGrpSpPr/>
          <p:nvPr/>
        </p:nvGrpSpPr>
        <p:grpSpPr>
          <a:xfrm>
            <a:off x="337504" y="1938112"/>
            <a:ext cx="11702096" cy="4143124"/>
            <a:chOff x="347870" y="1412098"/>
            <a:chExt cx="11321113" cy="4252898"/>
          </a:xfrm>
        </p:grpSpPr>
        <p:sp>
          <p:nvSpPr>
            <p:cNvPr id="7" name="Hexagon 6">
              <a:extLst>
                <a:ext uri="{FF2B5EF4-FFF2-40B4-BE49-F238E27FC236}">
                  <a16:creationId xmlns:a16="http://schemas.microsoft.com/office/drawing/2014/main" id="{32A3C312-23FB-7472-EDDB-B3F7018FD7FD}"/>
                </a:ext>
              </a:extLst>
            </p:cNvPr>
            <p:cNvSpPr/>
            <p:nvPr/>
          </p:nvSpPr>
          <p:spPr>
            <a:xfrm rot="5400000">
              <a:off x="7009105" y="4191957"/>
              <a:ext cx="1512980" cy="1433097"/>
            </a:xfrm>
            <a:prstGeom prst="hexagon">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V" sz="1200" b="1">
                <a:latin typeface="Arial" panose="020B0604020202020204" pitchFamily="34" charset="0"/>
                <a:cs typeface="Arial" panose="020B0604020202020204" pitchFamily="34" charset="0"/>
              </a:endParaRPr>
            </a:p>
          </p:txBody>
        </p:sp>
        <p:sp>
          <p:nvSpPr>
            <p:cNvPr id="8" name="Hexagon 7">
              <a:extLst>
                <a:ext uri="{FF2B5EF4-FFF2-40B4-BE49-F238E27FC236}">
                  <a16:creationId xmlns:a16="http://schemas.microsoft.com/office/drawing/2014/main" id="{543CBFFB-047A-3BF4-1CB2-4365C9422795}"/>
                </a:ext>
              </a:extLst>
            </p:cNvPr>
            <p:cNvSpPr/>
            <p:nvPr/>
          </p:nvSpPr>
          <p:spPr>
            <a:xfrm rot="5400000">
              <a:off x="307929" y="1452039"/>
              <a:ext cx="1512979" cy="1433097"/>
            </a:xfrm>
            <a:prstGeom prst="hexag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V" sz="1200" b="1">
                <a:latin typeface="Arial" panose="020B0604020202020204" pitchFamily="34" charset="0"/>
                <a:cs typeface="Arial" panose="020B0604020202020204" pitchFamily="34" charset="0"/>
              </a:endParaRPr>
            </a:p>
          </p:txBody>
        </p:sp>
        <p:grpSp>
          <p:nvGrpSpPr>
            <p:cNvPr id="9" name="Group 8">
              <a:extLst>
                <a:ext uri="{FF2B5EF4-FFF2-40B4-BE49-F238E27FC236}">
                  <a16:creationId xmlns:a16="http://schemas.microsoft.com/office/drawing/2014/main" id="{6212A0EF-33E0-B081-4CD6-472740838F31}"/>
                </a:ext>
              </a:extLst>
            </p:cNvPr>
            <p:cNvGrpSpPr/>
            <p:nvPr/>
          </p:nvGrpSpPr>
          <p:grpSpPr>
            <a:xfrm>
              <a:off x="757331" y="1513860"/>
              <a:ext cx="10911652" cy="4043616"/>
              <a:chOff x="757331" y="1513860"/>
              <a:chExt cx="10911652" cy="4043616"/>
            </a:xfrm>
          </p:grpSpPr>
          <p:sp>
            <p:nvSpPr>
              <p:cNvPr id="10" name="Rectangle 9">
                <a:extLst>
                  <a:ext uri="{FF2B5EF4-FFF2-40B4-BE49-F238E27FC236}">
                    <a16:creationId xmlns:a16="http://schemas.microsoft.com/office/drawing/2014/main" id="{471DE1A6-0736-7AF1-4437-C0F3033D3C34}"/>
                  </a:ext>
                </a:extLst>
              </p:cNvPr>
              <p:cNvSpPr/>
              <p:nvPr/>
            </p:nvSpPr>
            <p:spPr>
              <a:xfrm>
                <a:off x="1761897" y="1753535"/>
                <a:ext cx="3695571" cy="8217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V" sz="1200" b="1">
                  <a:latin typeface="Arial" panose="020B0604020202020204" pitchFamily="34" charset="0"/>
                  <a:cs typeface="Arial" panose="020B0604020202020204" pitchFamily="34" charset="0"/>
                </a:endParaRPr>
              </a:p>
            </p:txBody>
          </p:sp>
          <p:sp>
            <p:nvSpPr>
              <p:cNvPr id="11" name="Hexagon 10">
                <a:extLst>
                  <a:ext uri="{FF2B5EF4-FFF2-40B4-BE49-F238E27FC236}">
                    <a16:creationId xmlns:a16="http://schemas.microsoft.com/office/drawing/2014/main" id="{2B55E282-8A28-1844-1C17-D8D1340C3826}"/>
                  </a:ext>
                </a:extLst>
              </p:cNvPr>
              <p:cNvSpPr/>
              <p:nvPr/>
            </p:nvSpPr>
            <p:spPr>
              <a:xfrm rot="5400000">
                <a:off x="997769" y="2804993"/>
                <a:ext cx="1512978" cy="1433097"/>
              </a:xfrm>
              <a:prstGeom prst="hexagon">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V" sz="1200" b="1">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016907D4-EC30-4BB5-D1C6-B6B42395BDE7}"/>
                  </a:ext>
                </a:extLst>
              </p:cNvPr>
              <p:cNvSpPr/>
              <p:nvPr/>
            </p:nvSpPr>
            <p:spPr>
              <a:xfrm>
                <a:off x="2469226" y="3114862"/>
                <a:ext cx="3379026" cy="8217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V" sz="1200" b="1">
                  <a:latin typeface="Arial" panose="020B0604020202020204" pitchFamily="34" charset="0"/>
                  <a:cs typeface="Arial" panose="020B0604020202020204" pitchFamily="34" charset="0"/>
                </a:endParaRPr>
              </a:p>
            </p:txBody>
          </p:sp>
          <p:sp>
            <p:nvSpPr>
              <p:cNvPr id="13" name="Hexagon 12">
                <a:extLst>
                  <a:ext uri="{FF2B5EF4-FFF2-40B4-BE49-F238E27FC236}">
                    <a16:creationId xmlns:a16="http://schemas.microsoft.com/office/drawing/2014/main" id="{8CA1F1DF-FFEB-7EA6-8F30-F34E9F9CAC76}"/>
                  </a:ext>
                </a:extLst>
              </p:cNvPr>
              <p:cNvSpPr/>
              <p:nvPr/>
            </p:nvSpPr>
            <p:spPr>
              <a:xfrm rot="5400000">
                <a:off x="5558802" y="1553800"/>
                <a:ext cx="1512978" cy="1433097"/>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V" sz="1200" b="1">
                  <a:latin typeface="Arial" panose="020B0604020202020204" pitchFamily="34" charset="0"/>
                  <a:cs typeface="Arial" panose="020B0604020202020204" pitchFamily="34" charset="0"/>
                </a:endParaRPr>
              </a:p>
            </p:txBody>
          </p:sp>
          <p:sp>
            <p:nvSpPr>
              <p:cNvPr id="14" name="Hexagon 13">
                <a:extLst>
                  <a:ext uri="{FF2B5EF4-FFF2-40B4-BE49-F238E27FC236}">
                    <a16:creationId xmlns:a16="http://schemas.microsoft.com/office/drawing/2014/main" id="{B2D82CEB-B149-D17E-D0F5-500F0418164F}"/>
                  </a:ext>
                </a:extLst>
              </p:cNvPr>
              <p:cNvSpPr/>
              <p:nvPr/>
            </p:nvSpPr>
            <p:spPr>
              <a:xfrm rot="5400000">
                <a:off x="1664497" y="4084438"/>
                <a:ext cx="1512978" cy="143309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V" sz="1200" b="1">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FA1908D6-BD4A-546E-F718-9DC1E67408F3}"/>
                  </a:ext>
                </a:extLst>
              </p:cNvPr>
              <p:cNvSpPr/>
              <p:nvPr/>
            </p:nvSpPr>
            <p:spPr>
              <a:xfrm>
                <a:off x="3194680" y="4447939"/>
                <a:ext cx="3698909" cy="8217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V" sz="1200" b="1">
                  <a:latin typeface="Arial" panose="020B0604020202020204" pitchFamily="34" charset="0"/>
                  <a:cs typeface="Arial" panose="020B0604020202020204" pitchFamily="34" charset="0"/>
                </a:endParaRPr>
              </a:p>
            </p:txBody>
          </p:sp>
          <p:sp>
            <p:nvSpPr>
              <p:cNvPr id="16" name="Hexagon 15">
                <a:extLst>
                  <a:ext uri="{FF2B5EF4-FFF2-40B4-BE49-F238E27FC236}">
                    <a16:creationId xmlns:a16="http://schemas.microsoft.com/office/drawing/2014/main" id="{EB0385CD-F00C-93DB-ABCB-FF9AEAE8BA01}"/>
                  </a:ext>
                </a:extLst>
              </p:cNvPr>
              <p:cNvSpPr/>
              <p:nvPr/>
            </p:nvSpPr>
            <p:spPr>
              <a:xfrm rot="5400000">
                <a:off x="6248642" y="2931598"/>
                <a:ext cx="1512978" cy="1433097"/>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V" sz="1200" b="1">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1C20A5A0-13E6-1ED2-4E70-D59EA701E7C5}"/>
                  </a:ext>
                </a:extLst>
              </p:cNvPr>
              <p:cNvSpPr/>
              <p:nvPr/>
            </p:nvSpPr>
            <p:spPr>
              <a:xfrm>
                <a:off x="7729869" y="3243117"/>
                <a:ext cx="3809586" cy="8217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V" sz="1200" b="1">
                  <a:latin typeface="Arial" panose="020B060402020202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E0CD8A0C-C6BD-966E-2E59-C9B2D79DA973}"/>
                  </a:ext>
                </a:extLst>
              </p:cNvPr>
              <p:cNvSpPr/>
              <p:nvPr/>
            </p:nvSpPr>
            <p:spPr>
              <a:xfrm>
                <a:off x="1807312" y="1857751"/>
                <a:ext cx="3270211" cy="600269"/>
              </a:xfrm>
              <a:prstGeom prst="rect">
                <a:avLst/>
              </a:prstGeom>
            </p:spPr>
            <p:txBody>
              <a:bodyPr wrap="square">
                <a:spAutoFit/>
              </a:bodyPr>
              <a:lstStyle/>
              <a:p>
                <a:pPr defTabSz="914418">
                  <a:defRPr/>
                </a:pPr>
                <a:r>
                  <a:rPr lang="en-GB" sz="1600" b="1" kern="0" dirty="0">
                    <a:solidFill>
                      <a:prstClr val="black"/>
                    </a:solidFill>
                    <a:cs typeface="Arial" panose="020B0604020202020204" pitchFamily="34" charset="0"/>
                  </a:rPr>
                  <a:t>1. Organizational arrangements of plant protection</a:t>
                </a:r>
              </a:p>
            </p:txBody>
          </p:sp>
          <p:sp>
            <p:nvSpPr>
              <p:cNvPr id="19" name="Rectangle 18">
                <a:extLst>
                  <a:ext uri="{FF2B5EF4-FFF2-40B4-BE49-F238E27FC236}">
                    <a16:creationId xmlns:a16="http://schemas.microsoft.com/office/drawing/2014/main" id="{01446AD4-6165-8386-777D-6B8B3F4D35A5}"/>
                  </a:ext>
                </a:extLst>
              </p:cNvPr>
              <p:cNvSpPr/>
              <p:nvPr/>
            </p:nvSpPr>
            <p:spPr>
              <a:xfrm>
                <a:off x="2538627" y="3127610"/>
                <a:ext cx="3238576" cy="853015"/>
              </a:xfrm>
              <a:prstGeom prst="rect">
                <a:avLst/>
              </a:prstGeom>
            </p:spPr>
            <p:txBody>
              <a:bodyPr wrap="square">
                <a:spAutoFit/>
              </a:bodyPr>
              <a:lstStyle/>
              <a:p>
                <a:pPr defTabSz="914418">
                  <a:defRPr/>
                </a:pPr>
                <a:r>
                  <a:rPr lang="en-GB" sz="1600" b="1" kern="0" dirty="0">
                    <a:solidFill>
                      <a:prstClr val="black"/>
                    </a:solidFill>
                    <a:cs typeface="Arial" panose="020B0604020202020204" pitchFamily="34" charset="0"/>
                  </a:rPr>
                  <a:t>2. Rationale for phytosanitary requirements, restrictions and prohibitions</a:t>
                </a:r>
              </a:p>
            </p:txBody>
          </p:sp>
          <p:sp>
            <p:nvSpPr>
              <p:cNvPr id="20" name="Rectangle 19">
                <a:extLst>
                  <a:ext uri="{FF2B5EF4-FFF2-40B4-BE49-F238E27FC236}">
                    <a16:creationId xmlns:a16="http://schemas.microsoft.com/office/drawing/2014/main" id="{68875A1C-BEBF-6906-09C4-47B89E11D20F}"/>
                  </a:ext>
                </a:extLst>
              </p:cNvPr>
              <p:cNvSpPr/>
              <p:nvPr/>
            </p:nvSpPr>
            <p:spPr>
              <a:xfrm>
                <a:off x="3205479" y="4425361"/>
                <a:ext cx="3501505" cy="853015"/>
              </a:xfrm>
              <a:prstGeom prst="rect">
                <a:avLst/>
              </a:prstGeom>
            </p:spPr>
            <p:txBody>
              <a:bodyPr wrap="square">
                <a:spAutoFit/>
              </a:bodyPr>
              <a:lstStyle/>
              <a:p>
                <a:pPr defTabSz="914418"/>
                <a:r>
                  <a:rPr lang="en-GB" sz="1600" b="1" dirty="0">
                    <a:solidFill>
                      <a:prstClr val="black"/>
                    </a:solidFill>
                    <a:cs typeface="Arial" panose="020B0604020202020204" pitchFamily="34" charset="0"/>
                  </a:rPr>
                  <a:t>3. </a:t>
                </a:r>
                <a:r>
                  <a:rPr lang="en-US" sz="1600" b="1" dirty="0">
                    <a:solidFill>
                      <a:prstClr val="black"/>
                    </a:solidFill>
                    <a:cs typeface="Arial" panose="020B0604020202020204" pitchFamily="34" charset="0"/>
                  </a:rPr>
                  <a:t>Significant instances of non-compliance with phytosanitary certification</a:t>
                </a:r>
                <a:endParaRPr lang="en-GB" sz="1600" b="1" dirty="0">
                  <a:solidFill>
                    <a:prstClr val="black"/>
                  </a:solidFill>
                  <a:cs typeface="Arial" panose="020B0604020202020204" pitchFamily="34" charset="0"/>
                </a:endParaRPr>
              </a:p>
            </p:txBody>
          </p:sp>
          <p:sp>
            <p:nvSpPr>
              <p:cNvPr id="21" name="Rectangle 20">
                <a:extLst>
                  <a:ext uri="{FF2B5EF4-FFF2-40B4-BE49-F238E27FC236}">
                    <a16:creationId xmlns:a16="http://schemas.microsoft.com/office/drawing/2014/main" id="{ECF904D0-33D2-2841-07C3-D832BEE9E507}"/>
                  </a:ext>
                </a:extLst>
              </p:cNvPr>
              <p:cNvSpPr/>
              <p:nvPr/>
            </p:nvSpPr>
            <p:spPr>
              <a:xfrm>
                <a:off x="7012340" y="1660137"/>
                <a:ext cx="4275625" cy="11294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V" sz="1200" b="1">
                  <a:latin typeface="Arial" panose="020B0604020202020204" pitchFamily="34" charset="0"/>
                  <a:cs typeface="Arial" panose="020B0604020202020204" pitchFamily="34" charset="0"/>
                </a:endParaRPr>
              </a:p>
            </p:txBody>
          </p:sp>
          <p:sp>
            <p:nvSpPr>
              <p:cNvPr id="22" name="Rectangle 21">
                <a:extLst>
                  <a:ext uri="{FF2B5EF4-FFF2-40B4-BE49-F238E27FC236}">
                    <a16:creationId xmlns:a16="http://schemas.microsoft.com/office/drawing/2014/main" id="{3DFC954F-80D1-5210-F6C4-2F4600E2F526}"/>
                  </a:ext>
                </a:extLst>
              </p:cNvPr>
              <p:cNvSpPr/>
              <p:nvPr/>
            </p:nvSpPr>
            <p:spPr>
              <a:xfrm>
                <a:off x="7101180" y="1704708"/>
                <a:ext cx="4186786" cy="853015"/>
              </a:xfrm>
              <a:prstGeom prst="rect">
                <a:avLst/>
              </a:prstGeom>
            </p:spPr>
            <p:txBody>
              <a:bodyPr wrap="square">
                <a:spAutoFit/>
              </a:bodyPr>
              <a:lstStyle/>
              <a:p>
                <a:pPr defTabSz="914418"/>
                <a:r>
                  <a:rPr lang="en-GB" sz="1600" b="1" dirty="0">
                    <a:solidFill>
                      <a:prstClr val="black"/>
                    </a:solidFill>
                    <a:cs typeface="Arial" panose="020B0604020202020204" pitchFamily="34" charset="0"/>
                  </a:rPr>
                  <a:t>4. The result of investigation regarding significant instances of non-compliance with phytosanitary certification </a:t>
                </a:r>
                <a:endParaRPr lang="en-US" sz="1600" b="1" dirty="0">
                  <a:solidFill>
                    <a:prstClr val="black"/>
                  </a:solidFill>
                  <a:cs typeface="Arial" panose="020B0604020202020204" pitchFamily="34" charset="0"/>
                </a:endParaRPr>
              </a:p>
            </p:txBody>
          </p:sp>
          <p:sp>
            <p:nvSpPr>
              <p:cNvPr id="23" name="Rectangle 22">
                <a:extLst>
                  <a:ext uri="{FF2B5EF4-FFF2-40B4-BE49-F238E27FC236}">
                    <a16:creationId xmlns:a16="http://schemas.microsoft.com/office/drawing/2014/main" id="{5DF0F17A-9649-15C2-0B66-A8E50FD30188}"/>
                  </a:ext>
                </a:extLst>
              </p:cNvPr>
              <p:cNvSpPr/>
              <p:nvPr/>
            </p:nvSpPr>
            <p:spPr>
              <a:xfrm>
                <a:off x="7910122" y="3460131"/>
                <a:ext cx="3454044" cy="347524"/>
              </a:xfrm>
              <a:prstGeom prst="rect">
                <a:avLst/>
              </a:prstGeom>
            </p:spPr>
            <p:txBody>
              <a:bodyPr wrap="square">
                <a:spAutoFit/>
              </a:bodyPr>
              <a:lstStyle/>
              <a:p>
                <a:pPr defTabSz="914418">
                  <a:defRPr/>
                </a:pPr>
                <a:r>
                  <a:rPr lang="en-GB" sz="1600" b="1" kern="0" dirty="0">
                    <a:solidFill>
                      <a:prstClr val="black"/>
                    </a:solidFill>
                    <a:cs typeface="Arial" panose="020B0604020202020204" pitchFamily="34" charset="0"/>
                  </a:rPr>
                  <a:t>5. Information on the pest status</a:t>
                </a:r>
                <a:endParaRPr lang="en-US" sz="1600" b="1" kern="0" dirty="0">
                  <a:solidFill>
                    <a:prstClr val="black"/>
                  </a:solidFill>
                  <a:cs typeface="Arial" panose="020B0604020202020204" pitchFamily="34" charset="0"/>
                </a:endParaRPr>
              </a:p>
            </p:txBody>
          </p:sp>
          <p:sp>
            <p:nvSpPr>
              <p:cNvPr id="24" name="Gráfico 59">
                <a:extLst>
                  <a:ext uri="{FF2B5EF4-FFF2-40B4-BE49-F238E27FC236}">
                    <a16:creationId xmlns:a16="http://schemas.microsoft.com/office/drawing/2014/main" id="{992E0916-E192-052C-C6F6-6799646C93ED}"/>
                  </a:ext>
                </a:extLst>
              </p:cNvPr>
              <p:cNvSpPr/>
              <p:nvPr/>
            </p:nvSpPr>
            <p:spPr>
              <a:xfrm>
                <a:off x="757331" y="1772239"/>
                <a:ext cx="564863" cy="652164"/>
              </a:xfrm>
              <a:custGeom>
                <a:avLst/>
                <a:gdLst>
                  <a:gd name="connsiteX0" fmla="*/ 464008 w 499701"/>
                  <a:gd name="connsiteY0" fmla="*/ 535395 h 571086"/>
                  <a:gd name="connsiteX1" fmla="*/ 464008 w 499701"/>
                  <a:gd name="connsiteY1" fmla="*/ 71385 h 571086"/>
                  <a:gd name="connsiteX2" fmla="*/ 392622 w 499701"/>
                  <a:gd name="connsiteY2" fmla="*/ 0 h 571086"/>
                  <a:gd name="connsiteX3" fmla="*/ 107079 w 499701"/>
                  <a:gd name="connsiteY3" fmla="*/ 0 h 571086"/>
                  <a:gd name="connsiteX4" fmla="*/ 35693 w 499701"/>
                  <a:gd name="connsiteY4" fmla="*/ 71385 h 571086"/>
                  <a:gd name="connsiteX5" fmla="*/ 35693 w 499701"/>
                  <a:gd name="connsiteY5" fmla="*/ 535394 h 571086"/>
                  <a:gd name="connsiteX6" fmla="*/ 0 w 499701"/>
                  <a:gd name="connsiteY6" fmla="*/ 535394 h 571086"/>
                  <a:gd name="connsiteX7" fmla="*/ 0 w 499701"/>
                  <a:gd name="connsiteY7" fmla="*/ 571087 h 571086"/>
                  <a:gd name="connsiteX8" fmla="*/ 499702 w 499701"/>
                  <a:gd name="connsiteY8" fmla="*/ 571087 h 571086"/>
                  <a:gd name="connsiteX9" fmla="*/ 499702 w 499701"/>
                  <a:gd name="connsiteY9" fmla="*/ 535394 h 571086"/>
                  <a:gd name="connsiteX10" fmla="*/ 464008 w 499701"/>
                  <a:gd name="connsiteY10" fmla="*/ 535394 h 571086"/>
                  <a:gd name="connsiteX11" fmla="*/ 285543 w 499701"/>
                  <a:gd name="connsiteY11" fmla="*/ 107079 h 571086"/>
                  <a:gd name="connsiteX12" fmla="*/ 356928 w 499701"/>
                  <a:gd name="connsiteY12" fmla="*/ 107079 h 571086"/>
                  <a:gd name="connsiteX13" fmla="*/ 356928 w 499701"/>
                  <a:gd name="connsiteY13" fmla="*/ 178464 h 571086"/>
                  <a:gd name="connsiteX14" fmla="*/ 285543 w 499701"/>
                  <a:gd name="connsiteY14" fmla="*/ 178464 h 571086"/>
                  <a:gd name="connsiteX15" fmla="*/ 285543 w 499701"/>
                  <a:gd name="connsiteY15" fmla="*/ 214157 h 571086"/>
                  <a:gd name="connsiteX16" fmla="*/ 356928 w 499701"/>
                  <a:gd name="connsiteY16" fmla="*/ 214157 h 571086"/>
                  <a:gd name="connsiteX17" fmla="*/ 356928 w 499701"/>
                  <a:gd name="connsiteY17" fmla="*/ 285543 h 571086"/>
                  <a:gd name="connsiteX18" fmla="*/ 285543 w 499701"/>
                  <a:gd name="connsiteY18" fmla="*/ 285543 h 571086"/>
                  <a:gd name="connsiteX19" fmla="*/ 285543 w 499701"/>
                  <a:gd name="connsiteY19" fmla="*/ 321236 h 571086"/>
                  <a:gd name="connsiteX20" fmla="*/ 356928 w 499701"/>
                  <a:gd name="connsiteY20" fmla="*/ 321236 h 571086"/>
                  <a:gd name="connsiteX21" fmla="*/ 356928 w 499701"/>
                  <a:gd name="connsiteY21" fmla="*/ 392622 h 571086"/>
                  <a:gd name="connsiteX22" fmla="*/ 285543 w 499701"/>
                  <a:gd name="connsiteY22" fmla="*/ 392622 h 571086"/>
                  <a:gd name="connsiteX23" fmla="*/ 142772 w 499701"/>
                  <a:gd name="connsiteY23" fmla="*/ 107079 h 571086"/>
                  <a:gd name="connsiteX24" fmla="*/ 214157 w 499701"/>
                  <a:gd name="connsiteY24" fmla="*/ 107079 h 571086"/>
                  <a:gd name="connsiteX25" fmla="*/ 214157 w 499701"/>
                  <a:gd name="connsiteY25" fmla="*/ 178464 h 571086"/>
                  <a:gd name="connsiteX26" fmla="*/ 142772 w 499701"/>
                  <a:gd name="connsiteY26" fmla="*/ 178464 h 571086"/>
                  <a:gd name="connsiteX27" fmla="*/ 142772 w 499701"/>
                  <a:gd name="connsiteY27" fmla="*/ 214157 h 571086"/>
                  <a:gd name="connsiteX28" fmla="*/ 214157 w 499701"/>
                  <a:gd name="connsiteY28" fmla="*/ 214157 h 571086"/>
                  <a:gd name="connsiteX29" fmla="*/ 214157 w 499701"/>
                  <a:gd name="connsiteY29" fmla="*/ 285543 h 571086"/>
                  <a:gd name="connsiteX30" fmla="*/ 142772 w 499701"/>
                  <a:gd name="connsiteY30" fmla="*/ 285543 h 571086"/>
                  <a:gd name="connsiteX31" fmla="*/ 142772 w 499701"/>
                  <a:gd name="connsiteY31" fmla="*/ 321236 h 571086"/>
                  <a:gd name="connsiteX32" fmla="*/ 214157 w 499701"/>
                  <a:gd name="connsiteY32" fmla="*/ 321236 h 571086"/>
                  <a:gd name="connsiteX33" fmla="*/ 214157 w 499701"/>
                  <a:gd name="connsiteY33" fmla="*/ 392622 h 571086"/>
                  <a:gd name="connsiteX34" fmla="*/ 142772 w 499701"/>
                  <a:gd name="connsiteY34" fmla="*/ 392622 h 571086"/>
                  <a:gd name="connsiteX35" fmla="*/ 178464 w 499701"/>
                  <a:gd name="connsiteY35" fmla="*/ 535395 h 571086"/>
                  <a:gd name="connsiteX36" fmla="*/ 178464 w 499701"/>
                  <a:gd name="connsiteY36" fmla="*/ 428316 h 571086"/>
                  <a:gd name="connsiteX37" fmla="*/ 321236 w 499701"/>
                  <a:gd name="connsiteY37" fmla="*/ 428316 h 571086"/>
                  <a:gd name="connsiteX38" fmla="*/ 321236 w 499701"/>
                  <a:gd name="connsiteY38" fmla="*/ 535395 h 5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99701" h="571086">
                    <a:moveTo>
                      <a:pt x="464008" y="535395"/>
                    </a:moveTo>
                    <a:lnTo>
                      <a:pt x="464008" y="71385"/>
                    </a:lnTo>
                    <a:cubicBezTo>
                      <a:pt x="464008" y="32016"/>
                      <a:pt x="431993" y="0"/>
                      <a:pt x="392622" y="0"/>
                    </a:cubicBezTo>
                    <a:lnTo>
                      <a:pt x="107079" y="0"/>
                    </a:lnTo>
                    <a:cubicBezTo>
                      <a:pt x="67709" y="0"/>
                      <a:pt x="35693" y="32016"/>
                      <a:pt x="35693" y="71385"/>
                    </a:cubicBezTo>
                    <a:lnTo>
                      <a:pt x="35693" y="535394"/>
                    </a:lnTo>
                    <a:lnTo>
                      <a:pt x="0" y="535394"/>
                    </a:lnTo>
                    <a:lnTo>
                      <a:pt x="0" y="571087"/>
                    </a:lnTo>
                    <a:lnTo>
                      <a:pt x="499702" y="571087"/>
                    </a:lnTo>
                    <a:lnTo>
                      <a:pt x="499702" y="535394"/>
                    </a:lnTo>
                    <a:lnTo>
                      <a:pt x="464008" y="535394"/>
                    </a:lnTo>
                    <a:close/>
                    <a:moveTo>
                      <a:pt x="285543" y="107079"/>
                    </a:moveTo>
                    <a:lnTo>
                      <a:pt x="356928" y="107079"/>
                    </a:lnTo>
                    <a:lnTo>
                      <a:pt x="356928" y="178464"/>
                    </a:lnTo>
                    <a:lnTo>
                      <a:pt x="285543" y="178464"/>
                    </a:lnTo>
                    <a:close/>
                    <a:moveTo>
                      <a:pt x="285543" y="214157"/>
                    </a:moveTo>
                    <a:lnTo>
                      <a:pt x="356928" y="214157"/>
                    </a:lnTo>
                    <a:lnTo>
                      <a:pt x="356928" y="285543"/>
                    </a:lnTo>
                    <a:lnTo>
                      <a:pt x="285543" y="285543"/>
                    </a:lnTo>
                    <a:close/>
                    <a:moveTo>
                      <a:pt x="285543" y="321236"/>
                    </a:moveTo>
                    <a:lnTo>
                      <a:pt x="356928" y="321236"/>
                    </a:lnTo>
                    <a:lnTo>
                      <a:pt x="356928" y="392622"/>
                    </a:lnTo>
                    <a:lnTo>
                      <a:pt x="285543" y="392622"/>
                    </a:lnTo>
                    <a:close/>
                    <a:moveTo>
                      <a:pt x="142772" y="107079"/>
                    </a:moveTo>
                    <a:lnTo>
                      <a:pt x="214157" y="107079"/>
                    </a:lnTo>
                    <a:lnTo>
                      <a:pt x="214157" y="178464"/>
                    </a:lnTo>
                    <a:lnTo>
                      <a:pt x="142772" y="178464"/>
                    </a:lnTo>
                    <a:close/>
                    <a:moveTo>
                      <a:pt x="142772" y="214157"/>
                    </a:moveTo>
                    <a:lnTo>
                      <a:pt x="214157" y="214157"/>
                    </a:lnTo>
                    <a:lnTo>
                      <a:pt x="214157" y="285543"/>
                    </a:lnTo>
                    <a:lnTo>
                      <a:pt x="142772" y="285543"/>
                    </a:lnTo>
                    <a:close/>
                    <a:moveTo>
                      <a:pt x="142772" y="321236"/>
                    </a:moveTo>
                    <a:lnTo>
                      <a:pt x="214157" y="321236"/>
                    </a:lnTo>
                    <a:lnTo>
                      <a:pt x="214157" y="392622"/>
                    </a:lnTo>
                    <a:lnTo>
                      <a:pt x="142772" y="392622"/>
                    </a:lnTo>
                    <a:close/>
                    <a:moveTo>
                      <a:pt x="178464" y="535395"/>
                    </a:moveTo>
                    <a:lnTo>
                      <a:pt x="178464" y="428316"/>
                    </a:lnTo>
                    <a:lnTo>
                      <a:pt x="321236" y="428316"/>
                    </a:lnTo>
                    <a:lnTo>
                      <a:pt x="321236" y="535395"/>
                    </a:lnTo>
                    <a:close/>
                  </a:path>
                </a:pathLst>
              </a:custGeom>
              <a:solidFill>
                <a:schemeClr val="bg1"/>
              </a:solidFill>
              <a:ln w="1072" cap="flat">
                <a:noFill/>
                <a:prstDash val="solid"/>
                <a:miter/>
              </a:ln>
            </p:spPr>
            <p:txBody>
              <a:bodyPr rtlCol="0" anchor="ctr"/>
              <a:lstStyle/>
              <a:p>
                <a:endParaRPr lang="es-MX" sz="1200" b="1">
                  <a:latin typeface="Arial" panose="020B0604020202020204" pitchFamily="34" charset="0"/>
                  <a:cs typeface="Arial" panose="020B0604020202020204" pitchFamily="34" charset="0"/>
                </a:endParaRPr>
              </a:p>
            </p:txBody>
          </p:sp>
          <p:sp>
            <p:nvSpPr>
              <p:cNvPr id="25" name="Forma libre 134">
                <a:extLst>
                  <a:ext uri="{FF2B5EF4-FFF2-40B4-BE49-F238E27FC236}">
                    <a16:creationId xmlns:a16="http://schemas.microsoft.com/office/drawing/2014/main" id="{3898B850-7FA5-C5EC-84AB-35369409E8C1}"/>
                  </a:ext>
                </a:extLst>
              </p:cNvPr>
              <p:cNvSpPr/>
              <p:nvPr/>
            </p:nvSpPr>
            <p:spPr>
              <a:xfrm>
                <a:off x="1439147" y="3246517"/>
                <a:ext cx="565371" cy="571158"/>
              </a:xfrm>
              <a:custGeom>
                <a:avLst/>
                <a:gdLst>
                  <a:gd name="connsiteX0" fmla="*/ 285416 w 570831"/>
                  <a:gd name="connsiteY0" fmla="*/ 0 h 570831"/>
                  <a:gd name="connsiteX1" fmla="*/ 0 w 570831"/>
                  <a:gd name="connsiteY1" fmla="*/ 285416 h 570831"/>
                  <a:gd name="connsiteX2" fmla="*/ 285416 w 570831"/>
                  <a:gd name="connsiteY2" fmla="*/ 570831 h 570831"/>
                  <a:gd name="connsiteX3" fmla="*/ 570831 w 570831"/>
                  <a:gd name="connsiteY3" fmla="*/ 285416 h 570831"/>
                  <a:gd name="connsiteX4" fmla="*/ 285416 w 570831"/>
                  <a:gd name="connsiteY4" fmla="*/ 0 h 570831"/>
                  <a:gd name="connsiteX5" fmla="*/ 285416 w 570831"/>
                  <a:gd name="connsiteY5" fmla="*/ 523261 h 570831"/>
                  <a:gd name="connsiteX6" fmla="*/ 47570 w 570831"/>
                  <a:gd name="connsiteY6" fmla="*/ 285416 h 570831"/>
                  <a:gd name="connsiteX7" fmla="*/ 285416 w 570831"/>
                  <a:gd name="connsiteY7" fmla="*/ 47570 h 570831"/>
                  <a:gd name="connsiteX8" fmla="*/ 523261 w 570831"/>
                  <a:gd name="connsiteY8" fmla="*/ 285416 h 570831"/>
                  <a:gd name="connsiteX9" fmla="*/ 285416 w 570831"/>
                  <a:gd name="connsiteY9" fmla="*/ 523261 h 570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0831" h="570831">
                    <a:moveTo>
                      <a:pt x="285416" y="0"/>
                    </a:moveTo>
                    <a:cubicBezTo>
                      <a:pt x="128040" y="0"/>
                      <a:pt x="0" y="128040"/>
                      <a:pt x="0" y="285416"/>
                    </a:cubicBezTo>
                    <a:cubicBezTo>
                      <a:pt x="0" y="442791"/>
                      <a:pt x="128040" y="570831"/>
                      <a:pt x="285416" y="570831"/>
                    </a:cubicBezTo>
                    <a:cubicBezTo>
                      <a:pt x="442791" y="570831"/>
                      <a:pt x="570831" y="442791"/>
                      <a:pt x="570831" y="285416"/>
                    </a:cubicBezTo>
                    <a:cubicBezTo>
                      <a:pt x="570831" y="128040"/>
                      <a:pt x="442791" y="0"/>
                      <a:pt x="285416" y="0"/>
                    </a:cubicBezTo>
                    <a:close/>
                    <a:moveTo>
                      <a:pt x="285416" y="523261"/>
                    </a:moveTo>
                    <a:cubicBezTo>
                      <a:pt x="154264" y="523261"/>
                      <a:pt x="47570" y="416567"/>
                      <a:pt x="47570" y="285416"/>
                    </a:cubicBezTo>
                    <a:cubicBezTo>
                      <a:pt x="47570" y="154264"/>
                      <a:pt x="154264" y="47570"/>
                      <a:pt x="285416" y="47570"/>
                    </a:cubicBezTo>
                    <a:cubicBezTo>
                      <a:pt x="416567" y="47570"/>
                      <a:pt x="523261" y="154264"/>
                      <a:pt x="523261" y="285416"/>
                    </a:cubicBezTo>
                    <a:cubicBezTo>
                      <a:pt x="523261" y="416567"/>
                      <a:pt x="416567" y="523261"/>
                      <a:pt x="285416" y="523261"/>
                    </a:cubicBezTo>
                    <a:close/>
                  </a:path>
                </a:pathLst>
              </a:custGeom>
              <a:solidFill>
                <a:schemeClr val="bg1"/>
              </a:solidFill>
              <a:ln w="1098" cap="flat">
                <a:noFill/>
                <a:prstDash val="solid"/>
                <a:miter/>
              </a:ln>
            </p:spPr>
            <p:txBody>
              <a:bodyPr rtlCol="0" anchor="ctr"/>
              <a:lstStyle/>
              <a:p>
                <a:endParaRPr lang="es-MX" sz="1200" b="1">
                  <a:latin typeface="Arial" panose="020B0604020202020204" pitchFamily="34" charset="0"/>
                  <a:cs typeface="Arial" panose="020B0604020202020204" pitchFamily="34" charset="0"/>
                </a:endParaRPr>
              </a:p>
            </p:txBody>
          </p:sp>
          <p:sp>
            <p:nvSpPr>
              <p:cNvPr id="26" name="Forma libre 135">
                <a:extLst>
                  <a:ext uri="{FF2B5EF4-FFF2-40B4-BE49-F238E27FC236}">
                    <a16:creationId xmlns:a16="http://schemas.microsoft.com/office/drawing/2014/main" id="{A9107F51-158C-1085-1083-29F963841A59}"/>
                  </a:ext>
                </a:extLst>
              </p:cNvPr>
              <p:cNvSpPr/>
              <p:nvPr/>
            </p:nvSpPr>
            <p:spPr>
              <a:xfrm>
                <a:off x="1559016" y="3369037"/>
                <a:ext cx="306728" cy="309861"/>
              </a:xfrm>
              <a:custGeom>
                <a:avLst/>
                <a:gdLst>
                  <a:gd name="connsiteX0" fmla="*/ 292477 w 309690"/>
                  <a:gd name="connsiteY0" fmla="*/ 1251 h 309684"/>
                  <a:gd name="connsiteX1" fmla="*/ 101957 w 309690"/>
                  <a:gd name="connsiteY1" fmla="*/ 96633 h 309684"/>
                  <a:gd name="connsiteX2" fmla="*/ 96638 w 309690"/>
                  <a:gd name="connsiteY2" fmla="*/ 101952 h 309684"/>
                  <a:gd name="connsiteX3" fmla="*/ 1256 w 309690"/>
                  <a:gd name="connsiteY3" fmla="*/ 292473 h 309684"/>
                  <a:gd name="connsiteX4" fmla="*/ 3485 w 309690"/>
                  <a:gd name="connsiteY4" fmla="*/ 306200 h 309684"/>
                  <a:gd name="connsiteX5" fmla="*/ 11894 w 309690"/>
                  <a:gd name="connsiteY5" fmla="*/ 309684 h 309684"/>
                  <a:gd name="connsiteX6" fmla="*/ 17213 w 309690"/>
                  <a:gd name="connsiteY6" fmla="*/ 308430 h 309684"/>
                  <a:gd name="connsiteX7" fmla="*/ 207734 w 309690"/>
                  <a:gd name="connsiteY7" fmla="*/ 213048 h 309684"/>
                  <a:gd name="connsiteX8" fmla="*/ 213053 w 309690"/>
                  <a:gd name="connsiteY8" fmla="*/ 207729 h 309684"/>
                  <a:gd name="connsiteX9" fmla="*/ 308435 w 309690"/>
                  <a:gd name="connsiteY9" fmla="*/ 17208 h 309684"/>
                  <a:gd name="connsiteX10" fmla="*/ 306205 w 309690"/>
                  <a:gd name="connsiteY10" fmla="*/ 3480 h 309684"/>
                  <a:gd name="connsiteX11" fmla="*/ 292477 w 309690"/>
                  <a:gd name="connsiteY11" fmla="*/ 1251 h 309684"/>
                  <a:gd name="connsiteX12" fmla="*/ 154845 w 309690"/>
                  <a:gd name="connsiteY12" fmla="*/ 178624 h 309684"/>
                  <a:gd name="connsiteX13" fmla="*/ 131061 w 309690"/>
                  <a:gd name="connsiteY13" fmla="*/ 154840 h 309684"/>
                  <a:gd name="connsiteX14" fmla="*/ 154845 w 309690"/>
                  <a:gd name="connsiteY14" fmla="*/ 131056 h 309684"/>
                  <a:gd name="connsiteX15" fmla="*/ 178629 w 309690"/>
                  <a:gd name="connsiteY15" fmla="*/ 154840 h 309684"/>
                  <a:gd name="connsiteX16" fmla="*/ 154845 w 309690"/>
                  <a:gd name="connsiteY16" fmla="*/ 178624 h 30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9690" h="309684">
                    <a:moveTo>
                      <a:pt x="292477" y="1251"/>
                    </a:moveTo>
                    <a:lnTo>
                      <a:pt x="101957" y="96633"/>
                    </a:lnTo>
                    <a:cubicBezTo>
                      <a:pt x="99657" y="97782"/>
                      <a:pt x="97787" y="99652"/>
                      <a:pt x="96638" y="101952"/>
                    </a:cubicBezTo>
                    <a:lnTo>
                      <a:pt x="1256" y="292473"/>
                    </a:lnTo>
                    <a:cubicBezTo>
                      <a:pt x="-1032" y="297048"/>
                      <a:pt x="-138" y="302577"/>
                      <a:pt x="3485" y="306200"/>
                    </a:cubicBezTo>
                    <a:cubicBezTo>
                      <a:pt x="5773" y="308488"/>
                      <a:pt x="8816" y="309684"/>
                      <a:pt x="11894" y="309684"/>
                    </a:cubicBezTo>
                    <a:cubicBezTo>
                      <a:pt x="13706" y="309684"/>
                      <a:pt x="15529" y="309278"/>
                      <a:pt x="17213" y="308430"/>
                    </a:cubicBezTo>
                    <a:lnTo>
                      <a:pt x="207734" y="213048"/>
                    </a:lnTo>
                    <a:cubicBezTo>
                      <a:pt x="210034" y="211898"/>
                      <a:pt x="211903" y="210029"/>
                      <a:pt x="213053" y="207729"/>
                    </a:cubicBezTo>
                    <a:lnTo>
                      <a:pt x="308435" y="17208"/>
                    </a:lnTo>
                    <a:cubicBezTo>
                      <a:pt x="310723" y="12633"/>
                      <a:pt x="309829" y="7104"/>
                      <a:pt x="306205" y="3480"/>
                    </a:cubicBezTo>
                    <a:cubicBezTo>
                      <a:pt x="302593" y="-143"/>
                      <a:pt x="297030" y="-1026"/>
                      <a:pt x="292477" y="1251"/>
                    </a:cubicBezTo>
                    <a:close/>
                    <a:moveTo>
                      <a:pt x="154845" y="178624"/>
                    </a:moveTo>
                    <a:cubicBezTo>
                      <a:pt x="141734" y="178624"/>
                      <a:pt x="131061" y="167951"/>
                      <a:pt x="131061" y="154840"/>
                    </a:cubicBezTo>
                    <a:cubicBezTo>
                      <a:pt x="131061" y="141729"/>
                      <a:pt x="141734" y="131056"/>
                      <a:pt x="154845" y="131056"/>
                    </a:cubicBezTo>
                    <a:cubicBezTo>
                      <a:pt x="167956" y="131056"/>
                      <a:pt x="178629" y="141729"/>
                      <a:pt x="178629" y="154840"/>
                    </a:cubicBezTo>
                    <a:cubicBezTo>
                      <a:pt x="178629" y="167951"/>
                      <a:pt x="167956" y="178624"/>
                      <a:pt x="154845" y="178624"/>
                    </a:cubicBezTo>
                    <a:close/>
                  </a:path>
                </a:pathLst>
              </a:custGeom>
              <a:solidFill>
                <a:schemeClr val="bg1"/>
              </a:solidFill>
              <a:ln w="1098" cap="flat">
                <a:noFill/>
                <a:prstDash val="solid"/>
                <a:miter/>
              </a:ln>
            </p:spPr>
            <p:txBody>
              <a:bodyPr rtlCol="0" anchor="ctr"/>
              <a:lstStyle/>
              <a:p>
                <a:endParaRPr lang="es-MX" sz="1200" b="1">
                  <a:latin typeface="Arial" panose="020B0604020202020204" pitchFamily="34" charset="0"/>
                  <a:cs typeface="Arial" panose="020B0604020202020204" pitchFamily="34" charset="0"/>
                </a:endParaRPr>
              </a:p>
            </p:txBody>
          </p:sp>
          <p:sp>
            <p:nvSpPr>
              <p:cNvPr id="27" name="Rectangle 26">
                <a:extLst>
                  <a:ext uri="{FF2B5EF4-FFF2-40B4-BE49-F238E27FC236}">
                    <a16:creationId xmlns:a16="http://schemas.microsoft.com/office/drawing/2014/main" id="{7C3E62A9-2D45-1CD4-4D37-4CC10D39DB84}"/>
                  </a:ext>
                </a:extLst>
              </p:cNvPr>
              <p:cNvSpPr/>
              <p:nvPr/>
            </p:nvSpPr>
            <p:spPr>
              <a:xfrm>
                <a:off x="8482145" y="4506673"/>
                <a:ext cx="3186838" cy="8217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18"/>
                <a:r>
                  <a:rPr lang="en-GB" sz="1600" b="1" dirty="0">
                    <a:solidFill>
                      <a:prstClr val="black"/>
                    </a:solidFill>
                    <a:cs typeface="Arial" panose="020B0604020202020204" pitchFamily="34" charset="0"/>
                  </a:rPr>
                  <a:t>6. Technical and biological information necessary for pest risk analysis </a:t>
                </a:r>
              </a:p>
            </p:txBody>
          </p:sp>
          <p:grpSp>
            <p:nvGrpSpPr>
              <p:cNvPr id="28" name="Group 27">
                <a:extLst>
                  <a:ext uri="{FF2B5EF4-FFF2-40B4-BE49-F238E27FC236}">
                    <a16:creationId xmlns:a16="http://schemas.microsoft.com/office/drawing/2014/main" id="{6AC5B32D-B50C-A2F1-B8EE-032649F270E3}"/>
                  </a:ext>
                </a:extLst>
              </p:cNvPr>
              <p:cNvGrpSpPr/>
              <p:nvPr/>
            </p:nvGrpSpPr>
            <p:grpSpPr>
              <a:xfrm>
                <a:off x="6626918" y="3265192"/>
                <a:ext cx="807551" cy="759922"/>
                <a:chOff x="4267342" y="5261375"/>
                <a:chExt cx="1320162" cy="1320164"/>
              </a:xfrm>
            </p:grpSpPr>
            <p:sp>
              <p:nvSpPr>
                <p:cNvPr id="45" name="Forma libre 178">
                  <a:extLst>
                    <a:ext uri="{FF2B5EF4-FFF2-40B4-BE49-F238E27FC236}">
                      <a16:creationId xmlns:a16="http://schemas.microsoft.com/office/drawing/2014/main" id="{8ABB6278-8EAD-20B4-FD1A-3B8155F501ED}"/>
                    </a:ext>
                  </a:extLst>
                </p:cNvPr>
                <p:cNvSpPr/>
                <p:nvPr/>
              </p:nvSpPr>
              <p:spPr>
                <a:xfrm>
                  <a:off x="4657388" y="5531407"/>
                  <a:ext cx="60009" cy="120016"/>
                </a:xfrm>
                <a:custGeom>
                  <a:avLst/>
                  <a:gdLst>
                    <a:gd name="connsiteX0" fmla="*/ 12983 w 25966"/>
                    <a:gd name="connsiteY0" fmla="*/ 51931 h 51931"/>
                    <a:gd name="connsiteX1" fmla="*/ 25966 w 25966"/>
                    <a:gd name="connsiteY1" fmla="*/ 38948 h 51931"/>
                    <a:gd name="connsiteX2" fmla="*/ 25966 w 25966"/>
                    <a:gd name="connsiteY2" fmla="*/ 12983 h 51931"/>
                    <a:gd name="connsiteX3" fmla="*/ 12983 w 25966"/>
                    <a:gd name="connsiteY3" fmla="*/ 0 h 51931"/>
                    <a:gd name="connsiteX4" fmla="*/ 0 w 25966"/>
                    <a:gd name="connsiteY4" fmla="*/ 12983 h 51931"/>
                    <a:gd name="connsiteX5" fmla="*/ 0 w 25966"/>
                    <a:gd name="connsiteY5" fmla="*/ 38948 h 51931"/>
                    <a:gd name="connsiteX6" fmla="*/ 12983 w 25966"/>
                    <a:gd name="connsiteY6" fmla="*/ 51931 h 51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66" h="51931">
                      <a:moveTo>
                        <a:pt x="12983" y="51931"/>
                      </a:moveTo>
                      <a:cubicBezTo>
                        <a:pt x="20159" y="51931"/>
                        <a:pt x="25966" y="46124"/>
                        <a:pt x="25966" y="38948"/>
                      </a:cubicBezTo>
                      <a:lnTo>
                        <a:pt x="25966" y="12983"/>
                      </a:lnTo>
                      <a:cubicBezTo>
                        <a:pt x="25966" y="5807"/>
                        <a:pt x="20159" y="0"/>
                        <a:pt x="12983" y="0"/>
                      </a:cubicBezTo>
                      <a:cubicBezTo>
                        <a:pt x="5807" y="0"/>
                        <a:pt x="0" y="5807"/>
                        <a:pt x="0" y="12983"/>
                      </a:cubicBezTo>
                      <a:lnTo>
                        <a:pt x="0" y="38948"/>
                      </a:lnTo>
                      <a:cubicBezTo>
                        <a:pt x="1" y="46124"/>
                        <a:pt x="5807" y="51931"/>
                        <a:pt x="12983" y="51931"/>
                      </a:cubicBezTo>
                      <a:close/>
                    </a:path>
                  </a:pathLst>
                </a:custGeom>
                <a:solidFill>
                  <a:schemeClr val="bg1"/>
                </a:solidFill>
                <a:ln w="1198" cap="flat">
                  <a:noFill/>
                  <a:prstDash val="solid"/>
                  <a:miter/>
                </a:ln>
              </p:spPr>
              <p:txBody>
                <a:bodyPr rtlCol="0" anchor="ctr"/>
                <a:lstStyle/>
                <a:p>
                  <a:endParaRPr lang="es-MX" b="1"/>
                </a:p>
              </p:txBody>
            </p:sp>
            <p:sp>
              <p:nvSpPr>
                <p:cNvPr id="46" name="Forma libre 179">
                  <a:extLst>
                    <a:ext uri="{FF2B5EF4-FFF2-40B4-BE49-F238E27FC236}">
                      <a16:creationId xmlns:a16="http://schemas.microsoft.com/office/drawing/2014/main" id="{CAE8E235-6938-AE2A-3669-0A32535AA928}"/>
                    </a:ext>
                  </a:extLst>
                </p:cNvPr>
                <p:cNvSpPr/>
                <p:nvPr/>
              </p:nvSpPr>
              <p:spPr>
                <a:xfrm>
                  <a:off x="4537374" y="5651421"/>
                  <a:ext cx="120016" cy="60009"/>
                </a:xfrm>
                <a:custGeom>
                  <a:avLst/>
                  <a:gdLst>
                    <a:gd name="connsiteX0" fmla="*/ 12983 w 51931"/>
                    <a:gd name="connsiteY0" fmla="*/ 25966 h 25966"/>
                    <a:gd name="connsiteX1" fmla="*/ 38948 w 51931"/>
                    <a:gd name="connsiteY1" fmla="*/ 25966 h 25966"/>
                    <a:gd name="connsiteX2" fmla="*/ 51931 w 51931"/>
                    <a:gd name="connsiteY2" fmla="*/ 12983 h 25966"/>
                    <a:gd name="connsiteX3" fmla="*/ 38948 w 51931"/>
                    <a:gd name="connsiteY3" fmla="*/ 0 h 25966"/>
                    <a:gd name="connsiteX4" fmla="*/ 12983 w 51931"/>
                    <a:gd name="connsiteY4" fmla="*/ 0 h 25966"/>
                    <a:gd name="connsiteX5" fmla="*/ 0 w 51931"/>
                    <a:gd name="connsiteY5" fmla="*/ 12983 h 25966"/>
                    <a:gd name="connsiteX6" fmla="*/ 12983 w 51931"/>
                    <a:gd name="connsiteY6" fmla="*/ 25966 h 2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931" h="25966">
                      <a:moveTo>
                        <a:pt x="12983" y="25966"/>
                      </a:moveTo>
                      <a:lnTo>
                        <a:pt x="38948" y="25966"/>
                      </a:lnTo>
                      <a:cubicBezTo>
                        <a:pt x="46124" y="25966"/>
                        <a:pt x="51931" y="20159"/>
                        <a:pt x="51931" y="12983"/>
                      </a:cubicBezTo>
                      <a:cubicBezTo>
                        <a:pt x="51931" y="5807"/>
                        <a:pt x="46124" y="0"/>
                        <a:pt x="38948" y="0"/>
                      </a:cubicBezTo>
                      <a:lnTo>
                        <a:pt x="12983" y="0"/>
                      </a:lnTo>
                      <a:cubicBezTo>
                        <a:pt x="5807" y="0"/>
                        <a:pt x="0" y="5807"/>
                        <a:pt x="0" y="12983"/>
                      </a:cubicBezTo>
                      <a:cubicBezTo>
                        <a:pt x="0" y="20159"/>
                        <a:pt x="5807" y="25966"/>
                        <a:pt x="12983" y="25966"/>
                      </a:cubicBezTo>
                      <a:close/>
                    </a:path>
                  </a:pathLst>
                </a:custGeom>
                <a:solidFill>
                  <a:schemeClr val="bg1"/>
                </a:solidFill>
                <a:ln w="1198" cap="flat">
                  <a:noFill/>
                  <a:prstDash val="solid"/>
                  <a:miter/>
                </a:ln>
              </p:spPr>
              <p:txBody>
                <a:bodyPr rtlCol="0" anchor="ctr"/>
                <a:lstStyle/>
                <a:p>
                  <a:endParaRPr lang="es-MX" b="1"/>
                </a:p>
              </p:txBody>
            </p:sp>
            <p:sp>
              <p:nvSpPr>
                <p:cNvPr id="47" name="Forma libre 180">
                  <a:extLst>
                    <a:ext uri="{FF2B5EF4-FFF2-40B4-BE49-F238E27FC236}">
                      <a16:creationId xmlns:a16="http://schemas.microsoft.com/office/drawing/2014/main" id="{87DF3F50-6397-A8B1-63D7-CC70FF8DFAAE}"/>
                    </a:ext>
                  </a:extLst>
                </p:cNvPr>
                <p:cNvSpPr/>
                <p:nvPr/>
              </p:nvSpPr>
              <p:spPr>
                <a:xfrm>
                  <a:off x="4897421" y="5951460"/>
                  <a:ext cx="60009" cy="120016"/>
                </a:xfrm>
                <a:custGeom>
                  <a:avLst/>
                  <a:gdLst>
                    <a:gd name="connsiteX0" fmla="*/ 12983 w 25966"/>
                    <a:gd name="connsiteY0" fmla="*/ 0 h 51931"/>
                    <a:gd name="connsiteX1" fmla="*/ 0 w 25966"/>
                    <a:gd name="connsiteY1" fmla="*/ 12983 h 51931"/>
                    <a:gd name="connsiteX2" fmla="*/ 0 w 25966"/>
                    <a:gd name="connsiteY2" fmla="*/ 38948 h 51931"/>
                    <a:gd name="connsiteX3" fmla="*/ 12983 w 25966"/>
                    <a:gd name="connsiteY3" fmla="*/ 51931 h 51931"/>
                    <a:gd name="connsiteX4" fmla="*/ 25966 w 25966"/>
                    <a:gd name="connsiteY4" fmla="*/ 38948 h 51931"/>
                    <a:gd name="connsiteX5" fmla="*/ 25966 w 25966"/>
                    <a:gd name="connsiteY5" fmla="*/ 12983 h 51931"/>
                    <a:gd name="connsiteX6" fmla="*/ 12983 w 25966"/>
                    <a:gd name="connsiteY6" fmla="*/ 0 h 51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66" h="51931">
                      <a:moveTo>
                        <a:pt x="12983" y="0"/>
                      </a:moveTo>
                      <a:cubicBezTo>
                        <a:pt x="5807" y="0"/>
                        <a:pt x="0" y="5807"/>
                        <a:pt x="0" y="12983"/>
                      </a:cubicBezTo>
                      <a:lnTo>
                        <a:pt x="0" y="38948"/>
                      </a:lnTo>
                      <a:cubicBezTo>
                        <a:pt x="0" y="46124"/>
                        <a:pt x="5807" y="51931"/>
                        <a:pt x="12983" y="51931"/>
                      </a:cubicBezTo>
                      <a:cubicBezTo>
                        <a:pt x="20159" y="51931"/>
                        <a:pt x="25966" y="46124"/>
                        <a:pt x="25966" y="38948"/>
                      </a:cubicBezTo>
                      <a:lnTo>
                        <a:pt x="25966" y="12983"/>
                      </a:lnTo>
                      <a:cubicBezTo>
                        <a:pt x="25965" y="5807"/>
                        <a:pt x="20158" y="0"/>
                        <a:pt x="12983" y="0"/>
                      </a:cubicBezTo>
                      <a:close/>
                    </a:path>
                  </a:pathLst>
                </a:custGeom>
                <a:solidFill>
                  <a:schemeClr val="bg1"/>
                </a:solidFill>
                <a:ln w="1198" cap="flat">
                  <a:noFill/>
                  <a:prstDash val="solid"/>
                  <a:miter/>
                </a:ln>
              </p:spPr>
              <p:txBody>
                <a:bodyPr rtlCol="0" anchor="ctr"/>
                <a:lstStyle/>
                <a:p>
                  <a:endParaRPr lang="es-MX" b="1"/>
                </a:p>
              </p:txBody>
            </p:sp>
            <p:sp>
              <p:nvSpPr>
                <p:cNvPr id="48" name="Forma libre 181">
                  <a:extLst>
                    <a:ext uri="{FF2B5EF4-FFF2-40B4-BE49-F238E27FC236}">
                      <a16:creationId xmlns:a16="http://schemas.microsoft.com/office/drawing/2014/main" id="{26568616-BA46-FAAD-F7BA-975DB2F6A689}"/>
                    </a:ext>
                  </a:extLst>
                </p:cNvPr>
                <p:cNvSpPr/>
                <p:nvPr/>
              </p:nvSpPr>
              <p:spPr>
                <a:xfrm>
                  <a:off x="4957428" y="5891454"/>
                  <a:ext cx="120016" cy="60009"/>
                </a:xfrm>
                <a:custGeom>
                  <a:avLst/>
                  <a:gdLst>
                    <a:gd name="connsiteX0" fmla="*/ 38948 w 51931"/>
                    <a:gd name="connsiteY0" fmla="*/ 0 h 25966"/>
                    <a:gd name="connsiteX1" fmla="*/ 12983 w 51931"/>
                    <a:gd name="connsiteY1" fmla="*/ 0 h 25966"/>
                    <a:gd name="connsiteX2" fmla="*/ 0 w 51931"/>
                    <a:gd name="connsiteY2" fmla="*/ 12983 h 25966"/>
                    <a:gd name="connsiteX3" fmla="*/ 12983 w 51931"/>
                    <a:gd name="connsiteY3" fmla="*/ 25966 h 25966"/>
                    <a:gd name="connsiteX4" fmla="*/ 38948 w 51931"/>
                    <a:gd name="connsiteY4" fmla="*/ 25966 h 25966"/>
                    <a:gd name="connsiteX5" fmla="*/ 51931 w 51931"/>
                    <a:gd name="connsiteY5" fmla="*/ 12983 h 25966"/>
                    <a:gd name="connsiteX6" fmla="*/ 38948 w 51931"/>
                    <a:gd name="connsiteY6" fmla="*/ 0 h 2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931" h="25966">
                      <a:moveTo>
                        <a:pt x="38948" y="0"/>
                      </a:moveTo>
                      <a:lnTo>
                        <a:pt x="12983" y="0"/>
                      </a:lnTo>
                      <a:cubicBezTo>
                        <a:pt x="5807" y="0"/>
                        <a:pt x="0" y="5807"/>
                        <a:pt x="0" y="12983"/>
                      </a:cubicBezTo>
                      <a:cubicBezTo>
                        <a:pt x="0" y="20159"/>
                        <a:pt x="5807" y="25966"/>
                        <a:pt x="12983" y="25966"/>
                      </a:cubicBezTo>
                      <a:lnTo>
                        <a:pt x="38948" y="25966"/>
                      </a:lnTo>
                      <a:cubicBezTo>
                        <a:pt x="46124" y="25966"/>
                        <a:pt x="51931" y="20159"/>
                        <a:pt x="51931" y="12983"/>
                      </a:cubicBezTo>
                      <a:cubicBezTo>
                        <a:pt x="51931" y="5807"/>
                        <a:pt x="46124" y="0"/>
                        <a:pt x="38948" y="0"/>
                      </a:cubicBezTo>
                      <a:close/>
                    </a:path>
                  </a:pathLst>
                </a:custGeom>
                <a:solidFill>
                  <a:schemeClr val="bg1"/>
                </a:solidFill>
                <a:ln w="1198" cap="flat">
                  <a:noFill/>
                  <a:prstDash val="solid"/>
                  <a:miter/>
                </a:ln>
              </p:spPr>
              <p:txBody>
                <a:bodyPr rtlCol="0" anchor="ctr"/>
                <a:lstStyle/>
                <a:p>
                  <a:endParaRPr lang="es-MX" b="1"/>
                </a:p>
              </p:txBody>
            </p:sp>
            <p:sp>
              <p:nvSpPr>
                <p:cNvPr id="49" name="Forma libre 182">
                  <a:extLst>
                    <a:ext uri="{FF2B5EF4-FFF2-40B4-BE49-F238E27FC236}">
                      <a16:creationId xmlns:a16="http://schemas.microsoft.com/office/drawing/2014/main" id="{E0C34942-659B-77ED-11D3-39B39F3831C9}"/>
                    </a:ext>
                  </a:extLst>
                </p:cNvPr>
                <p:cNvSpPr/>
                <p:nvPr/>
              </p:nvSpPr>
              <p:spPr>
                <a:xfrm>
                  <a:off x="4267342" y="5261375"/>
                  <a:ext cx="1320162" cy="1320164"/>
                </a:xfrm>
                <a:custGeom>
                  <a:avLst/>
                  <a:gdLst>
                    <a:gd name="connsiteX0" fmla="*/ 567431 w 571234"/>
                    <a:gd name="connsiteY0" fmla="*/ 530716 h 571235"/>
                    <a:gd name="connsiteX1" fmla="*/ 416098 w 571234"/>
                    <a:gd name="connsiteY1" fmla="*/ 379381 h 571235"/>
                    <a:gd name="connsiteX2" fmla="*/ 464462 w 571234"/>
                    <a:gd name="connsiteY2" fmla="*/ 196446 h 571235"/>
                    <a:gd name="connsiteX3" fmla="*/ 272999 w 571234"/>
                    <a:gd name="connsiteY3" fmla="*/ 3228 h 571235"/>
                    <a:gd name="connsiteX4" fmla="*/ 3228 w 571234"/>
                    <a:gd name="connsiteY4" fmla="*/ 272999 h 571235"/>
                    <a:gd name="connsiteX5" fmla="*/ 196446 w 571234"/>
                    <a:gd name="connsiteY5" fmla="*/ 464462 h 571235"/>
                    <a:gd name="connsiteX6" fmla="*/ 379381 w 571234"/>
                    <a:gd name="connsiteY6" fmla="*/ 416098 h 571235"/>
                    <a:gd name="connsiteX7" fmla="*/ 530716 w 571234"/>
                    <a:gd name="connsiteY7" fmla="*/ 567433 h 571235"/>
                    <a:gd name="connsiteX8" fmla="*/ 549076 w 571234"/>
                    <a:gd name="connsiteY8" fmla="*/ 567433 h 571235"/>
                    <a:gd name="connsiteX9" fmla="*/ 567433 w 571234"/>
                    <a:gd name="connsiteY9" fmla="*/ 549076 h 571235"/>
                    <a:gd name="connsiteX10" fmla="*/ 567431 w 571234"/>
                    <a:gd name="connsiteY10" fmla="*/ 530716 h 571235"/>
                    <a:gd name="connsiteX11" fmla="*/ 233688 w 571234"/>
                    <a:gd name="connsiteY11" fmla="*/ 415444 h 571235"/>
                    <a:gd name="connsiteX12" fmla="*/ 51931 w 571234"/>
                    <a:gd name="connsiteY12" fmla="*/ 233688 h 571235"/>
                    <a:gd name="connsiteX13" fmla="*/ 233688 w 571234"/>
                    <a:gd name="connsiteY13" fmla="*/ 51931 h 571235"/>
                    <a:gd name="connsiteX14" fmla="*/ 415444 w 571234"/>
                    <a:gd name="connsiteY14" fmla="*/ 233688 h 571235"/>
                    <a:gd name="connsiteX15" fmla="*/ 233688 w 571234"/>
                    <a:gd name="connsiteY15" fmla="*/ 415444 h 571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71234" h="571235">
                      <a:moveTo>
                        <a:pt x="567431" y="530716"/>
                      </a:moveTo>
                      <a:lnTo>
                        <a:pt x="416098" y="379381"/>
                      </a:lnTo>
                      <a:cubicBezTo>
                        <a:pt x="455202" y="330521"/>
                        <a:pt x="475295" y="265815"/>
                        <a:pt x="464462" y="196446"/>
                      </a:cubicBezTo>
                      <a:cubicBezTo>
                        <a:pt x="449179" y="98592"/>
                        <a:pt x="370736" y="19249"/>
                        <a:pt x="272999" y="3228"/>
                      </a:cubicBezTo>
                      <a:cubicBezTo>
                        <a:pt x="113555" y="-22910"/>
                        <a:pt x="-22910" y="113555"/>
                        <a:pt x="3228" y="272999"/>
                      </a:cubicBezTo>
                      <a:cubicBezTo>
                        <a:pt x="19249" y="370736"/>
                        <a:pt x="98592" y="449179"/>
                        <a:pt x="196446" y="464462"/>
                      </a:cubicBezTo>
                      <a:cubicBezTo>
                        <a:pt x="265815" y="475295"/>
                        <a:pt x="330521" y="455200"/>
                        <a:pt x="379381" y="416098"/>
                      </a:cubicBezTo>
                      <a:lnTo>
                        <a:pt x="530716" y="567433"/>
                      </a:lnTo>
                      <a:cubicBezTo>
                        <a:pt x="535786" y="572503"/>
                        <a:pt x="544005" y="572503"/>
                        <a:pt x="549076" y="567433"/>
                      </a:cubicBezTo>
                      <a:lnTo>
                        <a:pt x="567433" y="549076"/>
                      </a:lnTo>
                      <a:cubicBezTo>
                        <a:pt x="572502" y="544005"/>
                        <a:pt x="572502" y="535785"/>
                        <a:pt x="567431" y="530716"/>
                      </a:cubicBezTo>
                      <a:close/>
                      <a:moveTo>
                        <a:pt x="233688" y="415444"/>
                      </a:moveTo>
                      <a:cubicBezTo>
                        <a:pt x="133478" y="415444"/>
                        <a:pt x="51931" y="333897"/>
                        <a:pt x="51931" y="233688"/>
                      </a:cubicBezTo>
                      <a:cubicBezTo>
                        <a:pt x="51931" y="133478"/>
                        <a:pt x="133478" y="51931"/>
                        <a:pt x="233688" y="51931"/>
                      </a:cubicBezTo>
                      <a:cubicBezTo>
                        <a:pt x="333897" y="51931"/>
                        <a:pt x="415444" y="133478"/>
                        <a:pt x="415444" y="233688"/>
                      </a:cubicBezTo>
                      <a:cubicBezTo>
                        <a:pt x="415444" y="333897"/>
                        <a:pt x="333897" y="415444"/>
                        <a:pt x="233688" y="415444"/>
                      </a:cubicBezTo>
                      <a:close/>
                    </a:path>
                  </a:pathLst>
                </a:custGeom>
                <a:solidFill>
                  <a:schemeClr val="bg1"/>
                </a:solidFill>
                <a:ln w="1198" cap="flat">
                  <a:noFill/>
                  <a:prstDash val="solid"/>
                  <a:miter/>
                </a:ln>
              </p:spPr>
              <p:txBody>
                <a:bodyPr rtlCol="0" anchor="ctr"/>
                <a:lstStyle/>
                <a:p>
                  <a:endParaRPr lang="es-MX" b="1"/>
                </a:p>
              </p:txBody>
            </p:sp>
            <p:sp>
              <p:nvSpPr>
                <p:cNvPr id="50" name="Forma libre 183">
                  <a:extLst>
                    <a:ext uri="{FF2B5EF4-FFF2-40B4-BE49-F238E27FC236}">
                      <a16:creationId xmlns:a16="http://schemas.microsoft.com/office/drawing/2014/main" id="{8896B0B3-7201-5E2F-FEA8-75CA8DEA8597}"/>
                    </a:ext>
                  </a:extLst>
                </p:cNvPr>
                <p:cNvSpPr/>
                <p:nvPr/>
              </p:nvSpPr>
              <p:spPr>
                <a:xfrm>
                  <a:off x="4747400" y="5472396"/>
                  <a:ext cx="390049" cy="389055"/>
                </a:xfrm>
                <a:custGeom>
                  <a:avLst/>
                  <a:gdLst>
                    <a:gd name="connsiteX0" fmla="*/ 59538 w 168774"/>
                    <a:gd name="connsiteY0" fmla="*/ 12551 h 168344"/>
                    <a:gd name="connsiteX1" fmla="*/ 12983 w 168774"/>
                    <a:gd name="connsiteY1" fmla="*/ 59106 h 168344"/>
                    <a:gd name="connsiteX2" fmla="*/ 0 w 168774"/>
                    <a:gd name="connsiteY2" fmla="*/ 90447 h 168344"/>
                    <a:gd name="connsiteX3" fmla="*/ 11055 w 168774"/>
                    <a:gd name="connsiteY3" fmla="*/ 119202 h 168344"/>
                    <a:gd name="connsiteX4" fmla="*/ 29363 w 168774"/>
                    <a:gd name="connsiteY4" fmla="*/ 120571 h 168344"/>
                    <a:gd name="connsiteX5" fmla="*/ 30732 w 168774"/>
                    <a:gd name="connsiteY5" fmla="*/ 102263 h 168344"/>
                    <a:gd name="connsiteX6" fmla="*/ 25965 w 168774"/>
                    <a:gd name="connsiteY6" fmla="*/ 90447 h 168344"/>
                    <a:gd name="connsiteX7" fmla="*/ 31341 w 168774"/>
                    <a:gd name="connsiteY7" fmla="*/ 77464 h 168344"/>
                    <a:gd name="connsiteX8" fmla="*/ 77896 w 168774"/>
                    <a:gd name="connsiteY8" fmla="*/ 30909 h 168344"/>
                    <a:gd name="connsiteX9" fmla="*/ 103861 w 168774"/>
                    <a:gd name="connsiteY9" fmla="*/ 30909 h 168344"/>
                    <a:gd name="connsiteX10" fmla="*/ 137434 w 168774"/>
                    <a:gd name="connsiteY10" fmla="*/ 64482 h 168344"/>
                    <a:gd name="connsiteX11" fmla="*/ 142810 w 168774"/>
                    <a:gd name="connsiteY11" fmla="*/ 77466 h 168344"/>
                    <a:gd name="connsiteX12" fmla="*/ 137434 w 168774"/>
                    <a:gd name="connsiteY12" fmla="*/ 90449 h 168344"/>
                    <a:gd name="connsiteX13" fmla="*/ 90879 w 168774"/>
                    <a:gd name="connsiteY13" fmla="*/ 137004 h 168344"/>
                    <a:gd name="connsiteX14" fmla="*/ 66080 w 168774"/>
                    <a:gd name="connsiteY14" fmla="*/ 137612 h 168344"/>
                    <a:gd name="connsiteX15" fmla="*/ 47772 w 168774"/>
                    <a:gd name="connsiteY15" fmla="*/ 138981 h 168344"/>
                    <a:gd name="connsiteX16" fmla="*/ 49141 w 168774"/>
                    <a:gd name="connsiteY16" fmla="*/ 157289 h 168344"/>
                    <a:gd name="connsiteX17" fmla="*/ 77896 w 168774"/>
                    <a:gd name="connsiteY17" fmla="*/ 168344 h 168344"/>
                    <a:gd name="connsiteX18" fmla="*/ 109237 w 168774"/>
                    <a:gd name="connsiteY18" fmla="*/ 155361 h 168344"/>
                    <a:gd name="connsiteX19" fmla="*/ 155792 w 168774"/>
                    <a:gd name="connsiteY19" fmla="*/ 108806 h 168344"/>
                    <a:gd name="connsiteX20" fmla="*/ 168775 w 168774"/>
                    <a:gd name="connsiteY20" fmla="*/ 77466 h 168344"/>
                    <a:gd name="connsiteX21" fmla="*/ 155792 w 168774"/>
                    <a:gd name="connsiteY21" fmla="*/ 46125 h 168344"/>
                    <a:gd name="connsiteX22" fmla="*/ 122220 w 168774"/>
                    <a:gd name="connsiteY22" fmla="*/ 12553 h 168344"/>
                    <a:gd name="connsiteX23" fmla="*/ 59538 w 168774"/>
                    <a:gd name="connsiteY23" fmla="*/ 12551 h 16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774" h="168344">
                      <a:moveTo>
                        <a:pt x="59538" y="12551"/>
                      </a:moveTo>
                      <a:lnTo>
                        <a:pt x="12983" y="59106"/>
                      </a:lnTo>
                      <a:cubicBezTo>
                        <a:pt x="4615" y="67474"/>
                        <a:pt x="0" y="78606"/>
                        <a:pt x="0" y="90447"/>
                      </a:cubicBezTo>
                      <a:cubicBezTo>
                        <a:pt x="0" y="100717"/>
                        <a:pt x="3930" y="110935"/>
                        <a:pt x="11055" y="119202"/>
                      </a:cubicBezTo>
                      <a:cubicBezTo>
                        <a:pt x="15720" y="124679"/>
                        <a:pt x="23987" y="125236"/>
                        <a:pt x="29363" y="120571"/>
                      </a:cubicBezTo>
                      <a:cubicBezTo>
                        <a:pt x="34789" y="115880"/>
                        <a:pt x="35398" y="107690"/>
                        <a:pt x="30732" y="102263"/>
                      </a:cubicBezTo>
                      <a:cubicBezTo>
                        <a:pt x="28551" y="99728"/>
                        <a:pt x="25965" y="95644"/>
                        <a:pt x="25965" y="90447"/>
                      </a:cubicBezTo>
                      <a:cubicBezTo>
                        <a:pt x="25965" y="85553"/>
                        <a:pt x="27867" y="80938"/>
                        <a:pt x="31341" y="77464"/>
                      </a:cubicBezTo>
                      <a:lnTo>
                        <a:pt x="77896" y="30909"/>
                      </a:lnTo>
                      <a:cubicBezTo>
                        <a:pt x="84843" y="23962"/>
                        <a:pt x="96913" y="23962"/>
                        <a:pt x="103861" y="30909"/>
                      </a:cubicBezTo>
                      <a:lnTo>
                        <a:pt x="137434" y="64482"/>
                      </a:lnTo>
                      <a:cubicBezTo>
                        <a:pt x="140908" y="67956"/>
                        <a:pt x="142810" y="72571"/>
                        <a:pt x="142810" y="77466"/>
                      </a:cubicBezTo>
                      <a:cubicBezTo>
                        <a:pt x="142810" y="82360"/>
                        <a:pt x="140908" y="86975"/>
                        <a:pt x="137434" y="90449"/>
                      </a:cubicBezTo>
                      <a:lnTo>
                        <a:pt x="90879" y="137004"/>
                      </a:lnTo>
                      <a:cubicBezTo>
                        <a:pt x="83703" y="144154"/>
                        <a:pt x="71000" y="141846"/>
                        <a:pt x="66080" y="137612"/>
                      </a:cubicBezTo>
                      <a:cubicBezTo>
                        <a:pt x="60730" y="132971"/>
                        <a:pt x="52463" y="133530"/>
                        <a:pt x="47772" y="138981"/>
                      </a:cubicBezTo>
                      <a:cubicBezTo>
                        <a:pt x="43107" y="144407"/>
                        <a:pt x="43715" y="152599"/>
                        <a:pt x="49141" y="157289"/>
                      </a:cubicBezTo>
                      <a:cubicBezTo>
                        <a:pt x="57408" y="164414"/>
                        <a:pt x="67627" y="168344"/>
                        <a:pt x="77896" y="168344"/>
                      </a:cubicBezTo>
                      <a:cubicBezTo>
                        <a:pt x="89737" y="168344"/>
                        <a:pt x="100869" y="163729"/>
                        <a:pt x="109237" y="155361"/>
                      </a:cubicBezTo>
                      <a:lnTo>
                        <a:pt x="155792" y="108806"/>
                      </a:lnTo>
                      <a:cubicBezTo>
                        <a:pt x="164160" y="100439"/>
                        <a:pt x="168775" y="89307"/>
                        <a:pt x="168775" y="77466"/>
                      </a:cubicBezTo>
                      <a:cubicBezTo>
                        <a:pt x="168775" y="65624"/>
                        <a:pt x="164160" y="54492"/>
                        <a:pt x="155792" y="46125"/>
                      </a:cubicBezTo>
                      <a:lnTo>
                        <a:pt x="122220" y="12553"/>
                      </a:lnTo>
                      <a:cubicBezTo>
                        <a:pt x="105484" y="-4184"/>
                        <a:pt x="76273" y="-4184"/>
                        <a:pt x="59538" y="12551"/>
                      </a:cubicBezTo>
                      <a:close/>
                    </a:path>
                  </a:pathLst>
                </a:custGeom>
                <a:solidFill>
                  <a:schemeClr val="bg1"/>
                </a:solidFill>
                <a:ln w="1198" cap="flat">
                  <a:noFill/>
                  <a:prstDash val="solid"/>
                  <a:miter/>
                </a:ln>
              </p:spPr>
              <p:txBody>
                <a:bodyPr rtlCol="0" anchor="ctr"/>
                <a:lstStyle/>
                <a:p>
                  <a:endParaRPr lang="es-MX" b="1"/>
                </a:p>
              </p:txBody>
            </p:sp>
            <p:sp>
              <p:nvSpPr>
                <p:cNvPr id="51" name="Forma libre 184">
                  <a:extLst>
                    <a:ext uri="{FF2B5EF4-FFF2-40B4-BE49-F238E27FC236}">
                      <a16:creationId xmlns:a16="http://schemas.microsoft.com/office/drawing/2014/main" id="{5D3726DC-7804-1D9B-D8A9-66CA66710CE7}"/>
                    </a:ext>
                  </a:extLst>
                </p:cNvPr>
                <p:cNvSpPr/>
                <p:nvPr/>
              </p:nvSpPr>
              <p:spPr>
                <a:xfrm>
                  <a:off x="4477367" y="5742267"/>
                  <a:ext cx="390049" cy="389212"/>
                </a:xfrm>
                <a:custGeom>
                  <a:avLst/>
                  <a:gdLst>
                    <a:gd name="connsiteX0" fmla="*/ 139411 w 168774"/>
                    <a:gd name="connsiteY0" fmla="*/ 47412 h 168412"/>
                    <a:gd name="connsiteX1" fmla="*/ 138041 w 168774"/>
                    <a:gd name="connsiteY1" fmla="*/ 65720 h 168412"/>
                    <a:gd name="connsiteX2" fmla="*/ 142809 w 168774"/>
                    <a:gd name="connsiteY2" fmla="*/ 77536 h 168412"/>
                    <a:gd name="connsiteX3" fmla="*/ 137433 w 168774"/>
                    <a:gd name="connsiteY3" fmla="*/ 90519 h 168412"/>
                    <a:gd name="connsiteX4" fmla="*/ 90878 w 168774"/>
                    <a:gd name="connsiteY4" fmla="*/ 137074 h 168412"/>
                    <a:gd name="connsiteX5" fmla="*/ 64913 w 168774"/>
                    <a:gd name="connsiteY5" fmla="*/ 137074 h 168412"/>
                    <a:gd name="connsiteX6" fmla="*/ 31341 w 168774"/>
                    <a:gd name="connsiteY6" fmla="*/ 103501 h 168412"/>
                    <a:gd name="connsiteX7" fmla="*/ 25965 w 168774"/>
                    <a:gd name="connsiteY7" fmla="*/ 90518 h 168412"/>
                    <a:gd name="connsiteX8" fmla="*/ 31341 w 168774"/>
                    <a:gd name="connsiteY8" fmla="*/ 77535 h 168412"/>
                    <a:gd name="connsiteX9" fmla="*/ 77896 w 168774"/>
                    <a:gd name="connsiteY9" fmla="*/ 30980 h 168412"/>
                    <a:gd name="connsiteX10" fmla="*/ 102695 w 168774"/>
                    <a:gd name="connsiteY10" fmla="*/ 30372 h 168412"/>
                    <a:gd name="connsiteX11" fmla="*/ 121003 w 168774"/>
                    <a:gd name="connsiteY11" fmla="*/ 29002 h 168412"/>
                    <a:gd name="connsiteX12" fmla="*/ 119634 w 168774"/>
                    <a:gd name="connsiteY12" fmla="*/ 10694 h 168412"/>
                    <a:gd name="connsiteX13" fmla="*/ 59538 w 168774"/>
                    <a:gd name="connsiteY13" fmla="*/ 12621 h 168412"/>
                    <a:gd name="connsiteX14" fmla="*/ 12983 w 168774"/>
                    <a:gd name="connsiteY14" fmla="*/ 59176 h 168412"/>
                    <a:gd name="connsiteX15" fmla="*/ 0 w 168774"/>
                    <a:gd name="connsiteY15" fmla="*/ 90517 h 168412"/>
                    <a:gd name="connsiteX16" fmla="*/ 12983 w 168774"/>
                    <a:gd name="connsiteY16" fmla="*/ 121858 h 168412"/>
                    <a:gd name="connsiteX17" fmla="*/ 46555 w 168774"/>
                    <a:gd name="connsiteY17" fmla="*/ 155430 h 168412"/>
                    <a:gd name="connsiteX18" fmla="*/ 77896 w 168774"/>
                    <a:gd name="connsiteY18" fmla="*/ 168413 h 168412"/>
                    <a:gd name="connsiteX19" fmla="*/ 109237 w 168774"/>
                    <a:gd name="connsiteY19" fmla="*/ 155430 h 168412"/>
                    <a:gd name="connsiteX20" fmla="*/ 155792 w 168774"/>
                    <a:gd name="connsiteY20" fmla="*/ 108875 h 168412"/>
                    <a:gd name="connsiteX21" fmla="*/ 168775 w 168774"/>
                    <a:gd name="connsiteY21" fmla="*/ 77534 h 168412"/>
                    <a:gd name="connsiteX22" fmla="*/ 157720 w 168774"/>
                    <a:gd name="connsiteY22" fmla="*/ 48779 h 168412"/>
                    <a:gd name="connsiteX23" fmla="*/ 139411 w 168774"/>
                    <a:gd name="connsiteY23" fmla="*/ 47412 h 168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8774" h="168412">
                      <a:moveTo>
                        <a:pt x="139411" y="47412"/>
                      </a:moveTo>
                      <a:cubicBezTo>
                        <a:pt x="133985" y="52103"/>
                        <a:pt x="133376" y="60293"/>
                        <a:pt x="138041" y="65720"/>
                      </a:cubicBezTo>
                      <a:cubicBezTo>
                        <a:pt x="140222" y="68256"/>
                        <a:pt x="142809" y="72339"/>
                        <a:pt x="142809" y="77536"/>
                      </a:cubicBezTo>
                      <a:cubicBezTo>
                        <a:pt x="142809" y="82430"/>
                        <a:pt x="140906" y="87046"/>
                        <a:pt x="137433" y="90519"/>
                      </a:cubicBezTo>
                      <a:lnTo>
                        <a:pt x="90878" y="137074"/>
                      </a:lnTo>
                      <a:cubicBezTo>
                        <a:pt x="83930" y="144022"/>
                        <a:pt x="71860" y="144022"/>
                        <a:pt x="64913" y="137074"/>
                      </a:cubicBezTo>
                      <a:lnTo>
                        <a:pt x="31341" y="103501"/>
                      </a:lnTo>
                      <a:cubicBezTo>
                        <a:pt x="27866" y="100027"/>
                        <a:pt x="25965" y="95412"/>
                        <a:pt x="25965" y="90518"/>
                      </a:cubicBezTo>
                      <a:cubicBezTo>
                        <a:pt x="25965" y="85624"/>
                        <a:pt x="27867" y="81009"/>
                        <a:pt x="31341" y="77535"/>
                      </a:cubicBezTo>
                      <a:lnTo>
                        <a:pt x="77896" y="30980"/>
                      </a:lnTo>
                      <a:cubicBezTo>
                        <a:pt x="85072" y="23804"/>
                        <a:pt x="97775" y="26137"/>
                        <a:pt x="102695" y="30372"/>
                      </a:cubicBezTo>
                      <a:cubicBezTo>
                        <a:pt x="108071" y="35037"/>
                        <a:pt x="116336" y="34505"/>
                        <a:pt x="121003" y="29002"/>
                      </a:cubicBezTo>
                      <a:cubicBezTo>
                        <a:pt x="125668" y="23576"/>
                        <a:pt x="125059" y="15385"/>
                        <a:pt x="119634" y="10694"/>
                      </a:cubicBezTo>
                      <a:cubicBezTo>
                        <a:pt x="101833" y="-4646"/>
                        <a:pt x="75183" y="-3024"/>
                        <a:pt x="59538" y="12621"/>
                      </a:cubicBezTo>
                      <a:lnTo>
                        <a:pt x="12983" y="59176"/>
                      </a:lnTo>
                      <a:cubicBezTo>
                        <a:pt x="4615" y="67544"/>
                        <a:pt x="0" y="78675"/>
                        <a:pt x="0" y="90517"/>
                      </a:cubicBezTo>
                      <a:cubicBezTo>
                        <a:pt x="0" y="102358"/>
                        <a:pt x="4615" y="113490"/>
                        <a:pt x="12983" y="121858"/>
                      </a:cubicBezTo>
                      <a:lnTo>
                        <a:pt x="46555" y="155430"/>
                      </a:lnTo>
                      <a:cubicBezTo>
                        <a:pt x="54923" y="163797"/>
                        <a:pt x="66055" y="168413"/>
                        <a:pt x="77896" y="168413"/>
                      </a:cubicBezTo>
                      <a:cubicBezTo>
                        <a:pt x="89737" y="168413"/>
                        <a:pt x="100869" y="163797"/>
                        <a:pt x="109237" y="155430"/>
                      </a:cubicBezTo>
                      <a:lnTo>
                        <a:pt x="155792" y="108875"/>
                      </a:lnTo>
                      <a:cubicBezTo>
                        <a:pt x="164160" y="100507"/>
                        <a:pt x="168775" y="89375"/>
                        <a:pt x="168775" y="77534"/>
                      </a:cubicBezTo>
                      <a:cubicBezTo>
                        <a:pt x="168775" y="67264"/>
                        <a:pt x="164845" y="57046"/>
                        <a:pt x="157720" y="48779"/>
                      </a:cubicBezTo>
                      <a:cubicBezTo>
                        <a:pt x="153053" y="43329"/>
                        <a:pt x="144812" y="42772"/>
                        <a:pt x="139411" y="47412"/>
                      </a:cubicBezTo>
                      <a:close/>
                    </a:path>
                  </a:pathLst>
                </a:custGeom>
                <a:solidFill>
                  <a:schemeClr val="bg1"/>
                </a:solidFill>
                <a:ln w="1198" cap="flat">
                  <a:noFill/>
                  <a:prstDash val="solid"/>
                  <a:miter/>
                </a:ln>
              </p:spPr>
              <p:txBody>
                <a:bodyPr rtlCol="0" anchor="ctr"/>
                <a:lstStyle/>
                <a:p>
                  <a:endParaRPr lang="es-MX" b="1"/>
                </a:p>
              </p:txBody>
            </p:sp>
          </p:grpSp>
          <p:sp>
            <p:nvSpPr>
              <p:cNvPr id="29" name="Gráfico 62">
                <a:extLst>
                  <a:ext uri="{FF2B5EF4-FFF2-40B4-BE49-F238E27FC236}">
                    <a16:creationId xmlns:a16="http://schemas.microsoft.com/office/drawing/2014/main" id="{8C2093DB-0558-A675-FE80-0B02979EFE9B}"/>
                  </a:ext>
                </a:extLst>
              </p:cNvPr>
              <p:cNvSpPr/>
              <p:nvPr/>
            </p:nvSpPr>
            <p:spPr>
              <a:xfrm>
                <a:off x="6052650" y="1927918"/>
                <a:ext cx="545732" cy="631686"/>
              </a:xfrm>
              <a:custGeom>
                <a:avLst/>
                <a:gdLst>
                  <a:gd name="connsiteX0" fmla="*/ 519307 w 571237"/>
                  <a:gd name="connsiteY0" fmla="*/ 0 h 571237"/>
                  <a:gd name="connsiteX1" fmla="*/ 285619 w 571237"/>
                  <a:gd name="connsiteY1" fmla="*/ 0 h 571237"/>
                  <a:gd name="connsiteX2" fmla="*/ 272636 w 571237"/>
                  <a:gd name="connsiteY2" fmla="*/ 12983 h 571237"/>
                  <a:gd name="connsiteX3" fmla="*/ 272636 w 571237"/>
                  <a:gd name="connsiteY3" fmla="*/ 92565 h 571237"/>
                  <a:gd name="connsiteX4" fmla="*/ 259653 w 571237"/>
                  <a:gd name="connsiteY4" fmla="*/ 90879 h 571237"/>
                  <a:gd name="connsiteX5" fmla="*/ 207722 w 571237"/>
                  <a:gd name="connsiteY5" fmla="*/ 142810 h 571237"/>
                  <a:gd name="connsiteX6" fmla="*/ 259653 w 571237"/>
                  <a:gd name="connsiteY6" fmla="*/ 194740 h 571237"/>
                  <a:gd name="connsiteX7" fmla="*/ 272636 w 571237"/>
                  <a:gd name="connsiteY7" fmla="*/ 193054 h 571237"/>
                  <a:gd name="connsiteX8" fmla="*/ 272636 w 571237"/>
                  <a:gd name="connsiteY8" fmla="*/ 272636 h 571237"/>
                  <a:gd name="connsiteX9" fmla="*/ 171640 w 571237"/>
                  <a:gd name="connsiteY9" fmla="*/ 272636 h 571237"/>
                  <a:gd name="connsiteX10" fmla="*/ 159773 w 571237"/>
                  <a:gd name="connsiteY10" fmla="*/ 280357 h 571237"/>
                  <a:gd name="connsiteX11" fmla="*/ 162004 w 571237"/>
                  <a:gd name="connsiteY11" fmla="*/ 294329 h 571237"/>
                  <a:gd name="connsiteX12" fmla="*/ 168775 w 571237"/>
                  <a:gd name="connsiteY12" fmla="*/ 311584 h 571237"/>
                  <a:gd name="connsiteX13" fmla="*/ 142810 w 571237"/>
                  <a:gd name="connsiteY13" fmla="*/ 337549 h 571237"/>
                  <a:gd name="connsiteX14" fmla="*/ 116844 w 571237"/>
                  <a:gd name="connsiteY14" fmla="*/ 311584 h 571237"/>
                  <a:gd name="connsiteX15" fmla="*/ 123615 w 571237"/>
                  <a:gd name="connsiteY15" fmla="*/ 294329 h 571237"/>
                  <a:gd name="connsiteX16" fmla="*/ 125846 w 571237"/>
                  <a:gd name="connsiteY16" fmla="*/ 280357 h 571237"/>
                  <a:gd name="connsiteX17" fmla="*/ 113979 w 571237"/>
                  <a:gd name="connsiteY17" fmla="*/ 272636 h 571237"/>
                  <a:gd name="connsiteX18" fmla="*/ 12983 w 571237"/>
                  <a:gd name="connsiteY18" fmla="*/ 272636 h 571237"/>
                  <a:gd name="connsiteX19" fmla="*/ 0 w 571237"/>
                  <a:gd name="connsiteY19" fmla="*/ 285619 h 571237"/>
                  <a:gd name="connsiteX20" fmla="*/ 0 w 571237"/>
                  <a:gd name="connsiteY20" fmla="*/ 519307 h 571237"/>
                  <a:gd name="connsiteX21" fmla="*/ 51931 w 571237"/>
                  <a:gd name="connsiteY21" fmla="*/ 571238 h 571237"/>
                  <a:gd name="connsiteX22" fmla="*/ 519307 w 571237"/>
                  <a:gd name="connsiteY22" fmla="*/ 571238 h 571237"/>
                  <a:gd name="connsiteX23" fmla="*/ 571238 w 571237"/>
                  <a:gd name="connsiteY23" fmla="*/ 519307 h 571237"/>
                  <a:gd name="connsiteX24" fmla="*/ 571238 w 571237"/>
                  <a:gd name="connsiteY24" fmla="*/ 51931 h 571237"/>
                  <a:gd name="connsiteX25" fmla="*/ 519307 w 571237"/>
                  <a:gd name="connsiteY25" fmla="*/ 0 h 571237"/>
                  <a:gd name="connsiteX26" fmla="*/ 545271 w 571237"/>
                  <a:gd name="connsiteY26" fmla="*/ 519307 h 571237"/>
                  <a:gd name="connsiteX27" fmla="*/ 519307 w 571237"/>
                  <a:gd name="connsiteY27" fmla="*/ 545271 h 571237"/>
                  <a:gd name="connsiteX28" fmla="*/ 298601 w 571237"/>
                  <a:gd name="connsiteY28" fmla="*/ 545271 h 571237"/>
                  <a:gd name="connsiteX29" fmla="*/ 298601 w 571237"/>
                  <a:gd name="connsiteY29" fmla="*/ 465690 h 571237"/>
                  <a:gd name="connsiteX30" fmla="*/ 311584 w 571237"/>
                  <a:gd name="connsiteY30" fmla="*/ 467376 h 571237"/>
                  <a:gd name="connsiteX31" fmla="*/ 363515 w 571237"/>
                  <a:gd name="connsiteY31" fmla="*/ 415444 h 571237"/>
                  <a:gd name="connsiteX32" fmla="*/ 311584 w 571237"/>
                  <a:gd name="connsiteY32" fmla="*/ 363515 h 571237"/>
                  <a:gd name="connsiteX33" fmla="*/ 298601 w 571237"/>
                  <a:gd name="connsiteY33" fmla="*/ 365200 h 571237"/>
                  <a:gd name="connsiteX34" fmla="*/ 298601 w 571237"/>
                  <a:gd name="connsiteY34" fmla="*/ 298601 h 571237"/>
                  <a:gd name="connsiteX35" fmla="*/ 391153 w 571237"/>
                  <a:gd name="connsiteY35" fmla="*/ 298601 h 571237"/>
                  <a:gd name="connsiteX36" fmla="*/ 389480 w 571237"/>
                  <a:gd name="connsiteY36" fmla="*/ 311584 h 571237"/>
                  <a:gd name="connsiteX37" fmla="*/ 441411 w 571237"/>
                  <a:gd name="connsiteY37" fmla="*/ 363515 h 571237"/>
                  <a:gd name="connsiteX38" fmla="*/ 493342 w 571237"/>
                  <a:gd name="connsiteY38" fmla="*/ 311584 h 571237"/>
                  <a:gd name="connsiteX39" fmla="*/ 491668 w 571237"/>
                  <a:gd name="connsiteY39" fmla="*/ 298601 h 571237"/>
                  <a:gd name="connsiteX40" fmla="*/ 545271 w 571237"/>
                  <a:gd name="connsiteY40" fmla="*/ 298601 h 571237"/>
                  <a:gd name="connsiteX41" fmla="*/ 545271 w 571237"/>
                  <a:gd name="connsiteY41" fmla="*/ 519307 h 571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1237" h="571237">
                    <a:moveTo>
                      <a:pt x="519307" y="0"/>
                    </a:moveTo>
                    <a:lnTo>
                      <a:pt x="285619" y="0"/>
                    </a:lnTo>
                    <a:cubicBezTo>
                      <a:pt x="278443" y="0"/>
                      <a:pt x="272636" y="5807"/>
                      <a:pt x="272636" y="12983"/>
                    </a:cubicBezTo>
                    <a:lnTo>
                      <a:pt x="272636" y="92565"/>
                    </a:lnTo>
                    <a:cubicBezTo>
                      <a:pt x="268427" y="91449"/>
                      <a:pt x="264065" y="90879"/>
                      <a:pt x="259653" y="90879"/>
                    </a:cubicBezTo>
                    <a:cubicBezTo>
                      <a:pt x="231025" y="90879"/>
                      <a:pt x="207722" y="114169"/>
                      <a:pt x="207722" y="142810"/>
                    </a:cubicBezTo>
                    <a:cubicBezTo>
                      <a:pt x="207722" y="171451"/>
                      <a:pt x="231025" y="194740"/>
                      <a:pt x="259653" y="194740"/>
                    </a:cubicBezTo>
                    <a:cubicBezTo>
                      <a:pt x="264065" y="194740"/>
                      <a:pt x="268426" y="194169"/>
                      <a:pt x="272636" y="193054"/>
                    </a:cubicBezTo>
                    <a:lnTo>
                      <a:pt x="272636" y="272636"/>
                    </a:lnTo>
                    <a:lnTo>
                      <a:pt x="171640" y="272636"/>
                    </a:lnTo>
                    <a:cubicBezTo>
                      <a:pt x="166518" y="272636"/>
                      <a:pt x="161852" y="275666"/>
                      <a:pt x="159773" y="280357"/>
                    </a:cubicBezTo>
                    <a:cubicBezTo>
                      <a:pt x="157694" y="285048"/>
                      <a:pt x="158556" y="290525"/>
                      <a:pt x="162004" y="294329"/>
                    </a:cubicBezTo>
                    <a:cubicBezTo>
                      <a:pt x="166365" y="299146"/>
                      <a:pt x="168775" y="305283"/>
                      <a:pt x="168775" y="311584"/>
                    </a:cubicBezTo>
                    <a:cubicBezTo>
                      <a:pt x="168775" y="325897"/>
                      <a:pt x="157136" y="337549"/>
                      <a:pt x="142810" y="337549"/>
                    </a:cubicBezTo>
                    <a:cubicBezTo>
                      <a:pt x="128482" y="337549"/>
                      <a:pt x="116844" y="325897"/>
                      <a:pt x="116844" y="311584"/>
                    </a:cubicBezTo>
                    <a:cubicBezTo>
                      <a:pt x="116844" y="305283"/>
                      <a:pt x="119253" y="299146"/>
                      <a:pt x="123615" y="294329"/>
                    </a:cubicBezTo>
                    <a:cubicBezTo>
                      <a:pt x="127063" y="290525"/>
                      <a:pt x="127926" y="285048"/>
                      <a:pt x="125846" y="280357"/>
                    </a:cubicBezTo>
                    <a:cubicBezTo>
                      <a:pt x="123767" y="275666"/>
                      <a:pt x="119100" y="272636"/>
                      <a:pt x="113979" y="272636"/>
                    </a:cubicBezTo>
                    <a:lnTo>
                      <a:pt x="12983" y="272636"/>
                    </a:lnTo>
                    <a:cubicBezTo>
                      <a:pt x="5807" y="272636"/>
                      <a:pt x="0" y="278443"/>
                      <a:pt x="0" y="285619"/>
                    </a:cubicBezTo>
                    <a:lnTo>
                      <a:pt x="0" y="519307"/>
                    </a:lnTo>
                    <a:cubicBezTo>
                      <a:pt x="0" y="547947"/>
                      <a:pt x="23303" y="571238"/>
                      <a:pt x="51931" y="571238"/>
                    </a:cubicBezTo>
                    <a:lnTo>
                      <a:pt x="519307" y="571238"/>
                    </a:lnTo>
                    <a:cubicBezTo>
                      <a:pt x="547934" y="571238"/>
                      <a:pt x="571238" y="547948"/>
                      <a:pt x="571238" y="519307"/>
                    </a:cubicBezTo>
                    <a:lnTo>
                      <a:pt x="571238" y="51931"/>
                    </a:lnTo>
                    <a:cubicBezTo>
                      <a:pt x="571236" y="23290"/>
                      <a:pt x="547934" y="0"/>
                      <a:pt x="519307" y="0"/>
                    </a:cubicBezTo>
                    <a:close/>
                    <a:moveTo>
                      <a:pt x="545271" y="519307"/>
                    </a:moveTo>
                    <a:cubicBezTo>
                      <a:pt x="545271" y="533620"/>
                      <a:pt x="533632" y="545271"/>
                      <a:pt x="519307" y="545271"/>
                    </a:cubicBezTo>
                    <a:lnTo>
                      <a:pt x="298601" y="545271"/>
                    </a:lnTo>
                    <a:lnTo>
                      <a:pt x="298601" y="465690"/>
                    </a:lnTo>
                    <a:cubicBezTo>
                      <a:pt x="302811" y="466805"/>
                      <a:pt x="307172" y="467376"/>
                      <a:pt x="311584" y="467376"/>
                    </a:cubicBezTo>
                    <a:cubicBezTo>
                      <a:pt x="340212" y="467376"/>
                      <a:pt x="363515" y="444086"/>
                      <a:pt x="363515" y="415444"/>
                    </a:cubicBezTo>
                    <a:cubicBezTo>
                      <a:pt x="363515" y="386803"/>
                      <a:pt x="340212" y="363515"/>
                      <a:pt x="311584" y="363515"/>
                    </a:cubicBezTo>
                    <a:cubicBezTo>
                      <a:pt x="307172" y="363515"/>
                      <a:pt x="302811" y="364086"/>
                      <a:pt x="298601" y="365200"/>
                    </a:cubicBezTo>
                    <a:lnTo>
                      <a:pt x="298601" y="298601"/>
                    </a:lnTo>
                    <a:lnTo>
                      <a:pt x="391153" y="298601"/>
                    </a:lnTo>
                    <a:cubicBezTo>
                      <a:pt x="390063" y="302811"/>
                      <a:pt x="389480" y="307172"/>
                      <a:pt x="389480" y="311584"/>
                    </a:cubicBezTo>
                    <a:cubicBezTo>
                      <a:pt x="389480" y="340224"/>
                      <a:pt x="412783" y="363515"/>
                      <a:pt x="441411" y="363515"/>
                    </a:cubicBezTo>
                    <a:cubicBezTo>
                      <a:pt x="470039" y="363515"/>
                      <a:pt x="493342" y="340225"/>
                      <a:pt x="493342" y="311584"/>
                    </a:cubicBezTo>
                    <a:cubicBezTo>
                      <a:pt x="493342" y="307172"/>
                      <a:pt x="492759" y="302811"/>
                      <a:pt x="491668" y="298601"/>
                    </a:cubicBezTo>
                    <a:lnTo>
                      <a:pt x="545271" y="298601"/>
                    </a:lnTo>
                    <a:lnTo>
                      <a:pt x="545271" y="519307"/>
                    </a:lnTo>
                    <a:close/>
                  </a:path>
                </a:pathLst>
              </a:custGeom>
              <a:solidFill>
                <a:schemeClr val="bg1"/>
              </a:solidFill>
              <a:ln w="1198" cap="flat">
                <a:noFill/>
                <a:prstDash val="solid"/>
                <a:miter/>
              </a:ln>
            </p:spPr>
            <p:txBody>
              <a:bodyPr rtlCol="0" anchor="ctr"/>
              <a:lstStyle/>
              <a:p>
                <a:endParaRPr lang="es-MX" b="1"/>
              </a:p>
            </p:txBody>
          </p:sp>
          <p:grpSp>
            <p:nvGrpSpPr>
              <p:cNvPr id="30" name="Group 29">
                <a:extLst>
                  <a:ext uri="{FF2B5EF4-FFF2-40B4-BE49-F238E27FC236}">
                    <a16:creationId xmlns:a16="http://schemas.microsoft.com/office/drawing/2014/main" id="{AC086C9C-AEE9-80A5-ADD5-91EE26830CB6}"/>
                  </a:ext>
                </a:extLst>
              </p:cNvPr>
              <p:cNvGrpSpPr/>
              <p:nvPr/>
            </p:nvGrpSpPr>
            <p:grpSpPr>
              <a:xfrm>
                <a:off x="2216225" y="4686743"/>
                <a:ext cx="528414" cy="494257"/>
                <a:chOff x="11424161" y="5252414"/>
                <a:chExt cx="1019384" cy="1019384"/>
              </a:xfrm>
              <a:solidFill>
                <a:schemeClr val="bg1"/>
              </a:solidFill>
            </p:grpSpPr>
            <p:sp>
              <p:nvSpPr>
                <p:cNvPr id="41" name="Forma libre 117">
                  <a:extLst>
                    <a:ext uri="{FF2B5EF4-FFF2-40B4-BE49-F238E27FC236}">
                      <a16:creationId xmlns:a16="http://schemas.microsoft.com/office/drawing/2014/main" id="{9B0717C1-683C-C7EE-A5B5-8B5C2ABD7877}"/>
                    </a:ext>
                  </a:extLst>
                </p:cNvPr>
                <p:cNvSpPr/>
                <p:nvPr/>
              </p:nvSpPr>
              <p:spPr>
                <a:xfrm>
                  <a:off x="11679007" y="5570974"/>
                  <a:ext cx="159278" cy="159278"/>
                </a:xfrm>
                <a:custGeom>
                  <a:avLst/>
                  <a:gdLst>
                    <a:gd name="connsiteX0" fmla="*/ 76134 w 89192"/>
                    <a:gd name="connsiteY0" fmla="*/ 13067 h 89192"/>
                    <a:gd name="connsiteX1" fmla="*/ 76134 w 89192"/>
                    <a:gd name="connsiteY1" fmla="*/ 76135 h 89192"/>
                    <a:gd name="connsiteX2" fmla="*/ 13066 w 89192"/>
                    <a:gd name="connsiteY2" fmla="*/ 76135 h 89192"/>
                    <a:gd name="connsiteX3" fmla="*/ 13066 w 89192"/>
                    <a:gd name="connsiteY3" fmla="*/ 13067 h 89192"/>
                    <a:gd name="connsiteX4" fmla="*/ 76134 w 89192"/>
                    <a:gd name="connsiteY4" fmla="*/ 13067 h 8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92" h="89192">
                      <a:moveTo>
                        <a:pt x="76134" y="13067"/>
                      </a:moveTo>
                      <a:cubicBezTo>
                        <a:pt x="93550" y="30483"/>
                        <a:pt x="93550" y="58719"/>
                        <a:pt x="76134" y="76135"/>
                      </a:cubicBezTo>
                      <a:cubicBezTo>
                        <a:pt x="58719" y="93551"/>
                        <a:pt x="30482" y="93551"/>
                        <a:pt x="13066" y="76135"/>
                      </a:cubicBezTo>
                      <a:cubicBezTo>
                        <a:pt x="-4350" y="58720"/>
                        <a:pt x="-4350" y="30483"/>
                        <a:pt x="13066" y="13067"/>
                      </a:cubicBezTo>
                      <a:cubicBezTo>
                        <a:pt x="30482" y="-4349"/>
                        <a:pt x="58718" y="-4349"/>
                        <a:pt x="76134" y="13067"/>
                      </a:cubicBezTo>
                    </a:path>
                  </a:pathLst>
                </a:custGeom>
                <a:grpFill/>
                <a:ln w="3175" cap="flat">
                  <a:solidFill>
                    <a:schemeClr val="bg1">
                      <a:lumMod val="95000"/>
                    </a:schemeClr>
                  </a:solidFill>
                  <a:prstDash val="solid"/>
                  <a:miter/>
                </a:ln>
              </p:spPr>
              <p:txBody>
                <a:bodyPr rtlCol="0" anchor="ctr"/>
                <a:lstStyle/>
                <a:p>
                  <a:endParaRPr lang="es-MX" b="1"/>
                </a:p>
              </p:txBody>
            </p:sp>
            <p:sp>
              <p:nvSpPr>
                <p:cNvPr id="42" name="Forma libre 118">
                  <a:extLst>
                    <a:ext uri="{FF2B5EF4-FFF2-40B4-BE49-F238E27FC236}">
                      <a16:creationId xmlns:a16="http://schemas.microsoft.com/office/drawing/2014/main" id="{C391BD46-3931-1C64-62D7-FDCEB9987F95}"/>
                    </a:ext>
                  </a:extLst>
                </p:cNvPr>
                <p:cNvSpPr/>
                <p:nvPr/>
              </p:nvSpPr>
              <p:spPr>
                <a:xfrm>
                  <a:off x="12029422" y="5570974"/>
                  <a:ext cx="159278" cy="159278"/>
                </a:xfrm>
                <a:custGeom>
                  <a:avLst/>
                  <a:gdLst>
                    <a:gd name="connsiteX0" fmla="*/ 76140 w 89192"/>
                    <a:gd name="connsiteY0" fmla="*/ 13067 h 89192"/>
                    <a:gd name="connsiteX1" fmla="*/ 76140 w 89192"/>
                    <a:gd name="connsiteY1" fmla="*/ 76135 h 89192"/>
                    <a:gd name="connsiteX2" fmla="*/ 13071 w 89192"/>
                    <a:gd name="connsiteY2" fmla="*/ 76135 h 89192"/>
                    <a:gd name="connsiteX3" fmla="*/ 13071 w 89192"/>
                    <a:gd name="connsiteY3" fmla="*/ 13067 h 89192"/>
                    <a:gd name="connsiteX4" fmla="*/ 76140 w 89192"/>
                    <a:gd name="connsiteY4" fmla="*/ 13067 h 8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92" h="89192">
                      <a:moveTo>
                        <a:pt x="76140" y="13067"/>
                      </a:moveTo>
                      <a:cubicBezTo>
                        <a:pt x="93556" y="30483"/>
                        <a:pt x="93556" y="58719"/>
                        <a:pt x="76140" y="76135"/>
                      </a:cubicBezTo>
                      <a:cubicBezTo>
                        <a:pt x="58724" y="93551"/>
                        <a:pt x="30487" y="93551"/>
                        <a:pt x="13071" y="76135"/>
                      </a:cubicBezTo>
                      <a:cubicBezTo>
                        <a:pt x="-4345" y="58720"/>
                        <a:pt x="-4345" y="30483"/>
                        <a:pt x="13071" y="13067"/>
                      </a:cubicBezTo>
                      <a:cubicBezTo>
                        <a:pt x="30487" y="-4349"/>
                        <a:pt x="58724" y="-4349"/>
                        <a:pt x="76140" y="13067"/>
                      </a:cubicBezTo>
                    </a:path>
                  </a:pathLst>
                </a:custGeom>
                <a:grpFill/>
                <a:ln w="3175" cap="flat">
                  <a:solidFill>
                    <a:schemeClr val="bg1">
                      <a:lumMod val="95000"/>
                    </a:schemeClr>
                  </a:solidFill>
                  <a:prstDash val="solid"/>
                  <a:miter/>
                </a:ln>
              </p:spPr>
              <p:txBody>
                <a:bodyPr rtlCol="0" anchor="ctr"/>
                <a:lstStyle/>
                <a:p>
                  <a:endParaRPr lang="es-MX" b="1"/>
                </a:p>
              </p:txBody>
            </p:sp>
            <p:sp>
              <p:nvSpPr>
                <p:cNvPr id="43" name="Forma libre 119">
                  <a:extLst>
                    <a:ext uri="{FF2B5EF4-FFF2-40B4-BE49-F238E27FC236}">
                      <a16:creationId xmlns:a16="http://schemas.microsoft.com/office/drawing/2014/main" id="{03FE8F52-D875-F8E9-A1DC-1AA5A3976AC2}"/>
                    </a:ext>
                  </a:extLst>
                </p:cNvPr>
                <p:cNvSpPr/>
                <p:nvPr/>
              </p:nvSpPr>
              <p:spPr>
                <a:xfrm>
                  <a:off x="11424161" y="5252414"/>
                  <a:ext cx="1019384" cy="1019384"/>
                </a:xfrm>
                <a:custGeom>
                  <a:avLst/>
                  <a:gdLst>
                    <a:gd name="connsiteX0" fmla="*/ 285416 w 570831"/>
                    <a:gd name="connsiteY0" fmla="*/ 0 h 570831"/>
                    <a:gd name="connsiteX1" fmla="*/ 0 w 570831"/>
                    <a:gd name="connsiteY1" fmla="*/ 285416 h 570831"/>
                    <a:gd name="connsiteX2" fmla="*/ 285416 w 570831"/>
                    <a:gd name="connsiteY2" fmla="*/ 570831 h 570831"/>
                    <a:gd name="connsiteX3" fmla="*/ 570831 w 570831"/>
                    <a:gd name="connsiteY3" fmla="*/ 285416 h 570831"/>
                    <a:gd name="connsiteX4" fmla="*/ 285416 w 570831"/>
                    <a:gd name="connsiteY4" fmla="*/ 0 h 570831"/>
                    <a:gd name="connsiteX5" fmla="*/ 285416 w 570831"/>
                    <a:gd name="connsiteY5" fmla="*/ 499477 h 570831"/>
                    <a:gd name="connsiteX6" fmla="*/ 71354 w 570831"/>
                    <a:gd name="connsiteY6" fmla="*/ 285416 h 570831"/>
                    <a:gd name="connsiteX7" fmla="*/ 285416 w 570831"/>
                    <a:gd name="connsiteY7" fmla="*/ 71354 h 570831"/>
                    <a:gd name="connsiteX8" fmla="*/ 499477 w 570831"/>
                    <a:gd name="connsiteY8" fmla="*/ 285416 h 570831"/>
                    <a:gd name="connsiteX9" fmla="*/ 285416 w 570831"/>
                    <a:gd name="connsiteY9" fmla="*/ 499477 h 570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0831" h="570831">
                      <a:moveTo>
                        <a:pt x="285416" y="0"/>
                      </a:moveTo>
                      <a:cubicBezTo>
                        <a:pt x="128040" y="0"/>
                        <a:pt x="0" y="128040"/>
                        <a:pt x="0" y="285416"/>
                      </a:cubicBezTo>
                      <a:cubicBezTo>
                        <a:pt x="0" y="442791"/>
                        <a:pt x="128040" y="570831"/>
                        <a:pt x="285416" y="570831"/>
                      </a:cubicBezTo>
                      <a:cubicBezTo>
                        <a:pt x="442791" y="570831"/>
                        <a:pt x="570831" y="442791"/>
                        <a:pt x="570831" y="285416"/>
                      </a:cubicBezTo>
                      <a:cubicBezTo>
                        <a:pt x="570831" y="128040"/>
                        <a:pt x="442791" y="0"/>
                        <a:pt x="285416" y="0"/>
                      </a:cubicBezTo>
                      <a:close/>
                      <a:moveTo>
                        <a:pt x="285416" y="499477"/>
                      </a:moveTo>
                      <a:cubicBezTo>
                        <a:pt x="167375" y="499477"/>
                        <a:pt x="71354" y="403456"/>
                        <a:pt x="71354" y="285416"/>
                      </a:cubicBezTo>
                      <a:cubicBezTo>
                        <a:pt x="71354" y="167375"/>
                        <a:pt x="167375" y="71354"/>
                        <a:pt x="285416" y="71354"/>
                      </a:cubicBezTo>
                      <a:cubicBezTo>
                        <a:pt x="403456" y="71354"/>
                        <a:pt x="499477" y="167375"/>
                        <a:pt x="499477" y="285416"/>
                      </a:cubicBezTo>
                      <a:cubicBezTo>
                        <a:pt x="499477" y="403456"/>
                        <a:pt x="403456" y="499477"/>
                        <a:pt x="285416" y="499477"/>
                      </a:cubicBezTo>
                      <a:close/>
                    </a:path>
                  </a:pathLst>
                </a:custGeom>
                <a:grpFill/>
                <a:ln w="3175" cap="flat">
                  <a:solidFill>
                    <a:schemeClr val="bg1">
                      <a:lumMod val="95000"/>
                    </a:schemeClr>
                  </a:solidFill>
                  <a:prstDash val="solid"/>
                  <a:miter/>
                </a:ln>
              </p:spPr>
              <p:txBody>
                <a:bodyPr rtlCol="0" anchor="ctr"/>
                <a:lstStyle/>
                <a:p>
                  <a:endParaRPr lang="es-MX" b="1"/>
                </a:p>
              </p:txBody>
            </p:sp>
            <p:sp>
              <p:nvSpPr>
                <p:cNvPr id="44" name="Forma libre 120">
                  <a:extLst>
                    <a:ext uri="{FF2B5EF4-FFF2-40B4-BE49-F238E27FC236}">
                      <a16:creationId xmlns:a16="http://schemas.microsoft.com/office/drawing/2014/main" id="{6DEB96CB-E6B9-D4EF-CCD9-FFF0B70E3FE8}"/>
                    </a:ext>
                  </a:extLst>
                </p:cNvPr>
                <p:cNvSpPr/>
                <p:nvPr/>
              </p:nvSpPr>
              <p:spPr>
                <a:xfrm>
                  <a:off x="11710862" y="5825817"/>
                  <a:ext cx="445979" cy="191133"/>
                </a:xfrm>
                <a:custGeom>
                  <a:avLst/>
                  <a:gdLst>
                    <a:gd name="connsiteX0" fmla="*/ 124874 w 249738"/>
                    <a:gd name="connsiteY0" fmla="*/ 9 h 107030"/>
                    <a:gd name="connsiteX1" fmla="*/ 5 w 249738"/>
                    <a:gd name="connsiteY1" fmla="*/ 107040 h 107030"/>
                    <a:gd name="connsiteX2" fmla="*/ 249743 w 249738"/>
                    <a:gd name="connsiteY2" fmla="*/ 107040 h 107030"/>
                    <a:gd name="connsiteX3" fmla="*/ 124874 w 249738"/>
                    <a:gd name="connsiteY3" fmla="*/ 9 h 107030"/>
                  </a:gdLst>
                  <a:ahLst/>
                  <a:cxnLst>
                    <a:cxn ang="0">
                      <a:pos x="connsiteX0" y="connsiteY0"/>
                    </a:cxn>
                    <a:cxn ang="0">
                      <a:pos x="connsiteX1" y="connsiteY1"/>
                    </a:cxn>
                    <a:cxn ang="0">
                      <a:pos x="connsiteX2" y="connsiteY2"/>
                    </a:cxn>
                    <a:cxn ang="0">
                      <a:pos x="connsiteX3" y="connsiteY3"/>
                    </a:cxn>
                  </a:cxnLst>
                  <a:rect l="l" t="t" r="r" b="b"/>
                  <a:pathLst>
                    <a:path w="249738" h="107030">
                      <a:moveTo>
                        <a:pt x="124874" y="9"/>
                      </a:moveTo>
                      <a:cubicBezTo>
                        <a:pt x="55911" y="9"/>
                        <a:pt x="5" y="47928"/>
                        <a:pt x="5" y="107040"/>
                      </a:cubicBezTo>
                      <a:lnTo>
                        <a:pt x="249743" y="107040"/>
                      </a:lnTo>
                      <a:cubicBezTo>
                        <a:pt x="249743" y="47928"/>
                        <a:pt x="193837" y="9"/>
                        <a:pt x="124874" y="9"/>
                      </a:cubicBezTo>
                      <a:close/>
                    </a:path>
                  </a:pathLst>
                </a:custGeom>
                <a:grpFill/>
                <a:ln w="3175" cap="flat">
                  <a:solidFill>
                    <a:schemeClr val="bg1">
                      <a:lumMod val="95000"/>
                    </a:schemeClr>
                  </a:solidFill>
                  <a:prstDash val="solid"/>
                  <a:miter/>
                </a:ln>
              </p:spPr>
              <p:txBody>
                <a:bodyPr rtlCol="0" anchor="ctr"/>
                <a:lstStyle/>
                <a:p>
                  <a:endParaRPr lang="es-MX" b="1"/>
                </a:p>
              </p:txBody>
            </p:sp>
          </p:grpSp>
          <p:grpSp>
            <p:nvGrpSpPr>
              <p:cNvPr id="31" name="Group 30">
                <a:extLst>
                  <a:ext uri="{FF2B5EF4-FFF2-40B4-BE49-F238E27FC236}">
                    <a16:creationId xmlns:a16="http://schemas.microsoft.com/office/drawing/2014/main" id="{42F86C44-45F2-A157-6203-B459B0159BE6}"/>
                  </a:ext>
                </a:extLst>
              </p:cNvPr>
              <p:cNvGrpSpPr/>
              <p:nvPr/>
            </p:nvGrpSpPr>
            <p:grpSpPr>
              <a:xfrm>
                <a:off x="7434469" y="4576520"/>
                <a:ext cx="474331" cy="494257"/>
                <a:chOff x="11472483" y="7752485"/>
                <a:chExt cx="971062" cy="971062"/>
              </a:xfrm>
              <a:solidFill>
                <a:schemeClr val="bg1"/>
              </a:solidFill>
            </p:grpSpPr>
            <p:sp>
              <p:nvSpPr>
                <p:cNvPr id="33" name="Forma libre 136">
                  <a:extLst>
                    <a:ext uri="{FF2B5EF4-FFF2-40B4-BE49-F238E27FC236}">
                      <a16:creationId xmlns:a16="http://schemas.microsoft.com/office/drawing/2014/main" id="{EE28F518-3BE5-33EE-95CF-1AF08DC8F307}"/>
                    </a:ext>
                  </a:extLst>
                </p:cNvPr>
                <p:cNvSpPr/>
                <p:nvPr/>
              </p:nvSpPr>
              <p:spPr>
                <a:xfrm rot="10800000">
                  <a:off x="11654558" y="7934558"/>
                  <a:ext cx="606914" cy="788989"/>
                </a:xfrm>
                <a:custGeom>
                  <a:avLst/>
                  <a:gdLst>
                    <a:gd name="connsiteX0" fmla="*/ 285419 w 356769"/>
                    <a:gd name="connsiteY0" fmla="*/ 143620 h 463800"/>
                    <a:gd name="connsiteX1" fmla="*/ 285419 w 356769"/>
                    <a:gd name="connsiteY1" fmla="*/ 0 h 463800"/>
                    <a:gd name="connsiteX2" fmla="*/ 71357 w 356769"/>
                    <a:gd name="connsiteY2" fmla="*/ 0 h 463800"/>
                    <a:gd name="connsiteX3" fmla="*/ 71357 w 356769"/>
                    <a:gd name="connsiteY3" fmla="*/ 143620 h 463800"/>
                    <a:gd name="connsiteX4" fmla="*/ 3 w 356769"/>
                    <a:gd name="connsiteY4" fmla="*/ 285416 h 463800"/>
                    <a:gd name="connsiteX5" fmla="*/ 178388 w 356769"/>
                    <a:gd name="connsiteY5" fmla="*/ 463800 h 463800"/>
                    <a:gd name="connsiteX6" fmla="*/ 356772 w 356769"/>
                    <a:gd name="connsiteY6" fmla="*/ 285416 h 463800"/>
                    <a:gd name="connsiteX7" fmla="*/ 285419 w 356769"/>
                    <a:gd name="connsiteY7" fmla="*/ 143620 h 46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6769" h="463800">
                      <a:moveTo>
                        <a:pt x="285419" y="143620"/>
                      </a:moveTo>
                      <a:lnTo>
                        <a:pt x="285419" y="0"/>
                      </a:lnTo>
                      <a:lnTo>
                        <a:pt x="71357" y="0"/>
                      </a:lnTo>
                      <a:lnTo>
                        <a:pt x="71357" y="143620"/>
                      </a:lnTo>
                      <a:cubicBezTo>
                        <a:pt x="28296" y="176216"/>
                        <a:pt x="3" y="227373"/>
                        <a:pt x="3" y="285416"/>
                      </a:cubicBezTo>
                      <a:cubicBezTo>
                        <a:pt x="3" y="383771"/>
                        <a:pt x="80032" y="463800"/>
                        <a:pt x="178388" y="463800"/>
                      </a:cubicBezTo>
                      <a:cubicBezTo>
                        <a:pt x="276743" y="463800"/>
                        <a:pt x="356772" y="383771"/>
                        <a:pt x="356772" y="285416"/>
                      </a:cubicBezTo>
                      <a:cubicBezTo>
                        <a:pt x="356772" y="227373"/>
                        <a:pt x="328480" y="176216"/>
                        <a:pt x="285419" y="143620"/>
                      </a:cubicBezTo>
                      <a:close/>
                    </a:path>
                  </a:pathLst>
                </a:custGeom>
                <a:grpFill/>
                <a:ln w="35123" cap="flat">
                  <a:noFill/>
                  <a:prstDash val="solid"/>
                  <a:miter/>
                </a:ln>
              </p:spPr>
              <p:txBody>
                <a:bodyPr rtlCol="0" anchor="ctr"/>
                <a:lstStyle/>
                <a:p>
                  <a:endParaRPr lang="es-MX" b="1"/>
                </a:p>
              </p:txBody>
            </p:sp>
            <p:sp>
              <p:nvSpPr>
                <p:cNvPr id="34" name="Forma libre 137">
                  <a:extLst>
                    <a:ext uri="{FF2B5EF4-FFF2-40B4-BE49-F238E27FC236}">
                      <a16:creationId xmlns:a16="http://schemas.microsoft.com/office/drawing/2014/main" id="{4084B9AB-5779-7558-6F19-CBE86CFBF0ED}"/>
                    </a:ext>
                  </a:extLst>
                </p:cNvPr>
                <p:cNvSpPr/>
                <p:nvPr/>
              </p:nvSpPr>
              <p:spPr>
                <a:xfrm rot="10800000">
                  <a:off x="11897324" y="7752485"/>
                  <a:ext cx="121382" cy="121382"/>
                </a:xfrm>
                <a:custGeom>
                  <a:avLst/>
                  <a:gdLst>
                    <a:gd name="connsiteX0" fmla="*/ 7 w 71353"/>
                    <a:gd name="connsiteY0" fmla="*/ 14 h 71353"/>
                    <a:gd name="connsiteX1" fmla="*/ 71361 w 71353"/>
                    <a:gd name="connsiteY1" fmla="*/ 14 h 71353"/>
                    <a:gd name="connsiteX2" fmla="*/ 71361 w 71353"/>
                    <a:gd name="connsiteY2" fmla="*/ 71368 h 71353"/>
                    <a:gd name="connsiteX3" fmla="*/ 7 w 71353"/>
                    <a:gd name="connsiteY3" fmla="*/ 71368 h 71353"/>
                  </a:gdLst>
                  <a:ahLst/>
                  <a:cxnLst>
                    <a:cxn ang="0">
                      <a:pos x="connsiteX0" y="connsiteY0"/>
                    </a:cxn>
                    <a:cxn ang="0">
                      <a:pos x="connsiteX1" y="connsiteY1"/>
                    </a:cxn>
                    <a:cxn ang="0">
                      <a:pos x="connsiteX2" y="connsiteY2"/>
                    </a:cxn>
                    <a:cxn ang="0">
                      <a:pos x="connsiteX3" y="connsiteY3"/>
                    </a:cxn>
                  </a:cxnLst>
                  <a:rect l="l" t="t" r="r" b="b"/>
                  <a:pathLst>
                    <a:path w="71353" h="71353">
                      <a:moveTo>
                        <a:pt x="7" y="14"/>
                      </a:moveTo>
                      <a:lnTo>
                        <a:pt x="71361" y="14"/>
                      </a:lnTo>
                      <a:lnTo>
                        <a:pt x="71361" y="71368"/>
                      </a:lnTo>
                      <a:lnTo>
                        <a:pt x="7" y="71368"/>
                      </a:lnTo>
                      <a:close/>
                    </a:path>
                  </a:pathLst>
                </a:custGeom>
                <a:grpFill/>
                <a:ln w="35123" cap="flat">
                  <a:noFill/>
                  <a:prstDash val="solid"/>
                  <a:miter/>
                </a:ln>
              </p:spPr>
              <p:txBody>
                <a:bodyPr rtlCol="0" anchor="ctr"/>
                <a:lstStyle/>
                <a:p>
                  <a:endParaRPr lang="es-MX" b="1"/>
                </a:p>
              </p:txBody>
            </p:sp>
            <p:sp>
              <p:nvSpPr>
                <p:cNvPr id="35" name="Forma libre 138">
                  <a:extLst>
                    <a:ext uri="{FF2B5EF4-FFF2-40B4-BE49-F238E27FC236}">
                      <a16:creationId xmlns:a16="http://schemas.microsoft.com/office/drawing/2014/main" id="{16F8977F-1224-3AE9-D97D-EBF5CBB51EF9}"/>
                    </a:ext>
                  </a:extLst>
                </p:cNvPr>
                <p:cNvSpPr/>
                <p:nvPr/>
              </p:nvSpPr>
              <p:spPr>
                <a:xfrm rot="10800000">
                  <a:off x="11472483" y="8177326"/>
                  <a:ext cx="121382" cy="121382"/>
                </a:xfrm>
                <a:custGeom>
                  <a:avLst/>
                  <a:gdLst>
                    <a:gd name="connsiteX0" fmla="*/ 14 w 71353"/>
                    <a:gd name="connsiteY0" fmla="*/ 7 h 71353"/>
                    <a:gd name="connsiteX1" fmla="*/ 71368 w 71353"/>
                    <a:gd name="connsiteY1" fmla="*/ 7 h 71353"/>
                    <a:gd name="connsiteX2" fmla="*/ 71368 w 71353"/>
                    <a:gd name="connsiteY2" fmla="*/ 71361 h 71353"/>
                    <a:gd name="connsiteX3" fmla="*/ 14 w 71353"/>
                    <a:gd name="connsiteY3" fmla="*/ 71361 h 71353"/>
                  </a:gdLst>
                  <a:ahLst/>
                  <a:cxnLst>
                    <a:cxn ang="0">
                      <a:pos x="connsiteX0" y="connsiteY0"/>
                    </a:cxn>
                    <a:cxn ang="0">
                      <a:pos x="connsiteX1" y="connsiteY1"/>
                    </a:cxn>
                    <a:cxn ang="0">
                      <a:pos x="connsiteX2" y="connsiteY2"/>
                    </a:cxn>
                    <a:cxn ang="0">
                      <a:pos x="connsiteX3" y="connsiteY3"/>
                    </a:cxn>
                  </a:cxnLst>
                  <a:rect l="l" t="t" r="r" b="b"/>
                  <a:pathLst>
                    <a:path w="71353" h="71353">
                      <a:moveTo>
                        <a:pt x="14" y="7"/>
                      </a:moveTo>
                      <a:lnTo>
                        <a:pt x="71368" y="7"/>
                      </a:lnTo>
                      <a:lnTo>
                        <a:pt x="71368" y="71361"/>
                      </a:lnTo>
                      <a:lnTo>
                        <a:pt x="14" y="71361"/>
                      </a:lnTo>
                      <a:close/>
                    </a:path>
                  </a:pathLst>
                </a:custGeom>
                <a:grpFill/>
                <a:ln w="35123" cap="flat">
                  <a:noFill/>
                  <a:prstDash val="solid"/>
                  <a:miter/>
                </a:ln>
              </p:spPr>
              <p:txBody>
                <a:bodyPr rtlCol="0" anchor="ctr"/>
                <a:lstStyle/>
                <a:p>
                  <a:endParaRPr lang="es-MX" b="1"/>
                </a:p>
              </p:txBody>
            </p:sp>
            <p:sp>
              <p:nvSpPr>
                <p:cNvPr id="36" name="Forma libre 139">
                  <a:extLst>
                    <a:ext uri="{FF2B5EF4-FFF2-40B4-BE49-F238E27FC236}">
                      <a16:creationId xmlns:a16="http://schemas.microsoft.com/office/drawing/2014/main" id="{6EAB66FF-D9FD-1C2C-DF64-17A164290595}"/>
                    </a:ext>
                  </a:extLst>
                </p:cNvPr>
                <p:cNvSpPr/>
                <p:nvPr/>
              </p:nvSpPr>
              <p:spPr>
                <a:xfrm rot="10800000">
                  <a:off x="12322163" y="8177326"/>
                  <a:ext cx="121382" cy="121382"/>
                </a:xfrm>
                <a:custGeom>
                  <a:avLst/>
                  <a:gdLst>
                    <a:gd name="connsiteX0" fmla="*/ 0 w 71353"/>
                    <a:gd name="connsiteY0" fmla="*/ 7 h 71353"/>
                    <a:gd name="connsiteX1" fmla="*/ 71354 w 71353"/>
                    <a:gd name="connsiteY1" fmla="*/ 7 h 71353"/>
                    <a:gd name="connsiteX2" fmla="*/ 71354 w 71353"/>
                    <a:gd name="connsiteY2" fmla="*/ 71361 h 71353"/>
                    <a:gd name="connsiteX3" fmla="*/ 0 w 71353"/>
                    <a:gd name="connsiteY3" fmla="*/ 71361 h 71353"/>
                  </a:gdLst>
                  <a:ahLst/>
                  <a:cxnLst>
                    <a:cxn ang="0">
                      <a:pos x="connsiteX0" y="connsiteY0"/>
                    </a:cxn>
                    <a:cxn ang="0">
                      <a:pos x="connsiteX1" y="connsiteY1"/>
                    </a:cxn>
                    <a:cxn ang="0">
                      <a:pos x="connsiteX2" y="connsiteY2"/>
                    </a:cxn>
                    <a:cxn ang="0">
                      <a:pos x="connsiteX3" y="connsiteY3"/>
                    </a:cxn>
                  </a:cxnLst>
                  <a:rect l="l" t="t" r="r" b="b"/>
                  <a:pathLst>
                    <a:path w="71353" h="71353">
                      <a:moveTo>
                        <a:pt x="0" y="7"/>
                      </a:moveTo>
                      <a:lnTo>
                        <a:pt x="71354" y="7"/>
                      </a:lnTo>
                      <a:lnTo>
                        <a:pt x="71354" y="71361"/>
                      </a:lnTo>
                      <a:lnTo>
                        <a:pt x="0" y="71361"/>
                      </a:lnTo>
                      <a:close/>
                    </a:path>
                  </a:pathLst>
                </a:custGeom>
                <a:grpFill/>
                <a:ln w="35123" cap="flat">
                  <a:noFill/>
                  <a:prstDash val="solid"/>
                  <a:miter/>
                </a:ln>
              </p:spPr>
              <p:txBody>
                <a:bodyPr rtlCol="0" anchor="ctr"/>
                <a:lstStyle/>
                <a:p>
                  <a:endParaRPr lang="es-MX" b="1"/>
                </a:p>
              </p:txBody>
            </p:sp>
            <p:sp>
              <p:nvSpPr>
                <p:cNvPr id="37" name="Forma libre 140">
                  <a:extLst>
                    <a:ext uri="{FF2B5EF4-FFF2-40B4-BE49-F238E27FC236}">
                      <a16:creationId xmlns:a16="http://schemas.microsoft.com/office/drawing/2014/main" id="{B23571AA-8A9B-BE12-3DC3-E0710074D126}"/>
                    </a:ext>
                  </a:extLst>
                </p:cNvPr>
                <p:cNvSpPr/>
                <p:nvPr/>
              </p:nvSpPr>
              <p:spPr>
                <a:xfrm rot="8100000">
                  <a:off x="12197832" y="7876961"/>
                  <a:ext cx="121351" cy="121351"/>
                </a:xfrm>
                <a:custGeom>
                  <a:avLst/>
                  <a:gdLst>
                    <a:gd name="connsiteX0" fmla="*/ 2 w 71335"/>
                    <a:gd name="connsiteY0" fmla="*/ 12 h 71335"/>
                    <a:gd name="connsiteX1" fmla="*/ 71338 w 71335"/>
                    <a:gd name="connsiteY1" fmla="*/ 12 h 71335"/>
                    <a:gd name="connsiteX2" fmla="*/ 71338 w 71335"/>
                    <a:gd name="connsiteY2" fmla="*/ 71348 h 71335"/>
                    <a:gd name="connsiteX3" fmla="*/ 2 w 71335"/>
                    <a:gd name="connsiteY3" fmla="*/ 71348 h 71335"/>
                  </a:gdLst>
                  <a:ahLst/>
                  <a:cxnLst>
                    <a:cxn ang="0">
                      <a:pos x="connsiteX0" y="connsiteY0"/>
                    </a:cxn>
                    <a:cxn ang="0">
                      <a:pos x="connsiteX1" y="connsiteY1"/>
                    </a:cxn>
                    <a:cxn ang="0">
                      <a:pos x="connsiteX2" y="connsiteY2"/>
                    </a:cxn>
                    <a:cxn ang="0">
                      <a:pos x="connsiteX3" y="connsiteY3"/>
                    </a:cxn>
                  </a:cxnLst>
                  <a:rect l="l" t="t" r="r" b="b"/>
                  <a:pathLst>
                    <a:path w="71335" h="71335">
                      <a:moveTo>
                        <a:pt x="2" y="12"/>
                      </a:moveTo>
                      <a:lnTo>
                        <a:pt x="71338" y="12"/>
                      </a:lnTo>
                      <a:lnTo>
                        <a:pt x="71338" y="71348"/>
                      </a:lnTo>
                      <a:lnTo>
                        <a:pt x="2" y="71348"/>
                      </a:lnTo>
                      <a:close/>
                    </a:path>
                  </a:pathLst>
                </a:custGeom>
                <a:grpFill/>
                <a:ln w="35118" cap="flat">
                  <a:noFill/>
                  <a:prstDash val="solid"/>
                  <a:miter/>
                </a:ln>
              </p:spPr>
              <p:txBody>
                <a:bodyPr rtlCol="0" anchor="ctr"/>
                <a:lstStyle/>
                <a:p>
                  <a:endParaRPr lang="es-MX" b="1"/>
                </a:p>
              </p:txBody>
            </p:sp>
            <p:sp>
              <p:nvSpPr>
                <p:cNvPr id="38" name="Forma libre 141">
                  <a:extLst>
                    <a:ext uri="{FF2B5EF4-FFF2-40B4-BE49-F238E27FC236}">
                      <a16:creationId xmlns:a16="http://schemas.microsoft.com/office/drawing/2014/main" id="{37EAF7B5-ECE6-0A54-DA97-C4A7FD73CF84}"/>
                    </a:ext>
                  </a:extLst>
                </p:cNvPr>
                <p:cNvSpPr/>
                <p:nvPr/>
              </p:nvSpPr>
              <p:spPr>
                <a:xfrm rot="8100000">
                  <a:off x="11597047" y="8477722"/>
                  <a:ext cx="121351" cy="121351"/>
                </a:xfrm>
                <a:custGeom>
                  <a:avLst/>
                  <a:gdLst>
                    <a:gd name="connsiteX0" fmla="*/ 12 w 71335"/>
                    <a:gd name="connsiteY0" fmla="*/ 2 h 71335"/>
                    <a:gd name="connsiteX1" fmla="*/ 71348 w 71335"/>
                    <a:gd name="connsiteY1" fmla="*/ 2 h 71335"/>
                    <a:gd name="connsiteX2" fmla="*/ 71348 w 71335"/>
                    <a:gd name="connsiteY2" fmla="*/ 71338 h 71335"/>
                    <a:gd name="connsiteX3" fmla="*/ 12 w 71335"/>
                    <a:gd name="connsiteY3" fmla="*/ 71338 h 71335"/>
                  </a:gdLst>
                  <a:ahLst/>
                  <a:cxnLst>
                    <a:cxn ang="0">
                      <a:pos x="connsiteX0" y="connsiteY0"/>
                    </a:cxn>
                    <a:cxn ang="0">
                      <a:pos x="connsiteX1" y="connsiteY1"/>
                    </a:cxn>
                    <a:cxn ang="0">
                      <a:pos x="connsiteX2" y="connsiteY2"/>
                    </a:cxn>
                    <a:cxn ang="0">
                      <a:pos x="connsiteX3" y="connsiteY3"/>
                    </a:cxn>
                  </a:cxnLst>
                  <a:rect l="l" t="t" r="r" b="b"/>
                  <a:pathLst>
                    <a:path w="71335" h="71335">
                      <a:moveTo>
                        <a:pt x="12" y="2"/>
                      </a:moveTo>
                      <a:lnTo>
                        <a:pt x="71348" y="2"/>
                      </a:lnTo>
                      <a:lnTo>
                        <a:pt x="71348" y="71338"/>
                      </a:lnTo>
                      <a:lnTo>
                        <a:pt x="12" y="71338"/>
                      </a:lnTo>
                      <a:close/>
                    </a:path>
                  </a:pathLst>
                </a:custGeom>
                <a:grpFill/>
                <a:ln w="35118" cap="flat">
                  <a:noFill/>
                  <a:prstDash val="solid"/>
                  <a:miter/>
                </a:ln>
              </p:spPr>
              <p:txBody>
                <a:bodyPr rtlCol="0" anchor="ctr"/>
                <a:lstStyle/>
                <a:p>
                  <a:endParaRPr lang="es-MX" b="1"/>
                </a:p>
              </p:txBody>
            </p:sp>
            <p:sp>
              <p:nvSpPr>
                <p:cNvPr id="39" name="Forma libre 142">
                  <a:extLst>
                    <a:ext uri="{FF2B5EF4-FFF2-40B4-BE49-F238E27FC236}">
                      <a16:creationId xmlns:a16="http://schemas.microsoft.com/office/drawing/2014/main" id="{DF61201F-3F36-8370-542F-79163393ED0F}"/>
                    </a:ext>
                  </a:extLst>
                </p:cNvPr>
                <p:cNvSpPr/>
                <p:nvPr/>
              </p:nvSpPr>
              <p:spPr>
                <a:xfrm rot="8100000">
                  <a:off x="11597090" y="7876918"/>
                  <a:ext cx="121351" cy="121351"/>
                </a:xfrm>
                <a:custGeom>
                  <a:avLst/>
                  <a:gdLst>
                    <a:gd name="connsiteX0" fmla="*/ 12 w 71335"/>
                    <a:gd name="connsiteY0" fmla="*/ 12 h 71335"/>
                    <a:gd name="connsiteX1" fmla="*/ 71348 w 71335"/>
                    <a:gd name="connsiteY1" fmla="*/ 12 h 71335"/>
                    <a:gd name="connsiteX2" fmla="*/ 71348 w 71335"/>
                    <a:gd name="connsiteY2" fmla="*/ 71348 h 71335"/>
                    <a:gd name="connsiteX3" fmla="*/ 12 w 71335"/>
                    <a:gd name="connsiteY3" fmla="*/ 71348 h 71335"/>
                  </a:gdLst>
                  <a:ahLst/>
                  <a:cxnLst>
                    <a:cxn ang="0">
                      <a:pos x="connsiteX0" y="connsiteY0"/>
                    </a:cxn>
                    <a:cxn ang="0">
                      <a:pos x="connsiteX1" y="connsiteY1"/>
                    </a:cxn>
                    <a:cxn ang="0">
                      <a:pos x="connsiteX2" y="connsiteY2"/>
                    </a:cxn>
                    <a:cxn ang="0">
                      <a:pos x="connsiteX3" y="connsiteY3"/>
                    </a:cxn>
                  </a:cxnLst>
                  <a:rect l="l" t="t" r="r" b="b"/>
                  <a:pathLst>
                    <a:path w="71335" h="71335">
                      <a:moveTo>
                        <a:pt x="12" y="12"/>
                      </a:moveTo>
                      <a:lnTo>
                        <a:pt x="71348" y="12"/>
                      </a:lnTo>
                      <a:lnTo>
                        <a:pt x="71348" y="71348"/>
                      </a:lnTo>
                      <a:lnTo>
                        <a:pt x="12" y="71348"/>
                      </a:lnTo>
                      <a:close/>
                    </a:path>
                  </a:pathLst>
                </a:custGeom>
                <a:grpFill/>
                <a:ln w="35118" cap="flat">
                  <a:noFill/>
                  <a:prstDash val="solid"/>
                  <a:miter/>
                </a:ln>
              </p:spPr>
              <p:txBody>
                <a:bodyPr rtlCol="0" anchor="ctr"/>
                <a:lstStyle/>
                <a:p>
                  <a:endParaRPr lang="es-MX" b="1"/>
                </a:p>
              </p:txBody>
            </p:sp>
            <p:sp>
              <p:nvSpPr>
                <p:cNvPr id="40" name="Forma libre 143">
                  <a:extLst>
                    <a:ext uri="{FF2B5EF4-FFF2-40B4-BE49-F238E27FC236}">
                      <a16:creationId xmlns:a16="http://schemas.microsoft.com/office/drawing/2014/main" id="{5A29CD4D-5B4C-EF04-03C2-3F9C074F8607}"/>
                    </a:ext>
                  </a:extLst>
                </p:cNvPr>
                <p:cNvSpPr/>
                <p:nvPr/>
              </p:nvSpPr>
              <p:spPr>
                <a:xfrm rot="8100000">
                  <a:off x="12197790" y="8477764"/>
                  <a:ext cx="121351" cy="121351"/>
                </a:xfrm>
                <a:custGeom>
                  <a:avLst/>
                  <a:gdLst>
                    <a:gd name="connsiteX0" fmla="*/ 2 w 71335"/>
                    <a:gd name="connsiteY0" fmla="*/ 2 h 71335"/>
                    <a:gd name="connsiteX1" fmla="*/ 71338 w 71335"/>
                    <a:gd name="connsiteY1" fmla="*/ 2 h 71335"/>
                    <a:gd name="connsiteX2" fmla="*/ 71338 w 71335"/>
                    <a:gd name="connsiteY2" fmla="*/ 71338 h 71335"/>
                    <a:gd name="connsiteX3" fmla="*/ 2 w 71335"/>
                    <a:gd name="connsiteY3" fmla="*/ 71338 h 71335"/>
                  </a:gdLst>
                  <a:ahLst/>
                  <a:cxnLst>
                    <a:cxn ang="0">
                      <a:pos x="connsiteX0" y="connsiteY0"/>
                    </a:cxn>
                    <a:cxn ang="0">
                      <a:pos x="connsiteX1" y="connsiteY1"/>
                    </a:cxn>
                    <a:cxn ang="0">
                      <a:pos x="connsiteX2" y="connsiteY2"/>
                    </a:cxn>
                    <a:cxn ang="0">
                      <a:pos x="connsiteX3" y="connsiteY3"/>
                    </a:cxn>
                  </a:cxnLst>
                  <a:rect l="l" t="t" r="r" b="b"/>
                  <a:pathLst>
                    <a:path w="71335" h="71335">
                      <a:moveTo>
                        <a:pt x="2" y="2"/>
                      </a:moveTo>
                      <a:lnTo>
                        <a:pt x="71338" y="2"/>
                      </a:lnTo>
                      <a:lnTo>
                        <a:pt x="71338" y="71338"/>
                      </a:lnTo>
                      <a:lnTo>
                        <a:pt x="2" y="71338"/>
                      </a:lnTo>
                      <a:close/>
                    </a:path>
                  </a:pathLst>
                </a:custGeom>
                <a:grpFill/>
                <a:ln w="35118" cap="flat">
                  <a:noFill/>
                  <a:prstDash val="solid"/>
                  <a:miter/>
                </a:ln>
              </p:spPr>
              <p:txBody>
                <a:bodyPr rtlCol="0" anchor="ctr"/>
                <a:lstStyle/>
                <a:p>
                  <a:endParaRPr lang="es-MX" b="1"/>
                </a:p>
              </p:txBody>
            </p:sp>
          </p:grpSp>
          <p:sp>
            <p:nvSpPr>
              <p:cNvPr id="32" name="Freeform 30">
                <a:extLst>
                  <a:ext uri="{FF2B5EF4-FFF2-40B4-BE49-F238E27FC236}">
                    <a16:creationId xmlns:a16="http://schemas.microsoft.com/office/drawing/2014/main" id="{C2850D8D-C969-BA1F-ABC7-5A8C90C457AA}"/>
                  </a:ext>
                </a:extLst>
              </p:cNvPr>
              <p:cNvSpPr/>
              <p:nvPr/>
            </p:nvSpPr>
            <p:spPr>
              <a:xfrm>
                <a:off x="7897455" y="4944616"/>
                <a:ext cx="430089" cy="494542"/>
              </a:xfrm>
              <a:custGeom>
                <a:avLst/>
                <a:gdLst/>
                <a:ahLst/>
                <a:cxnLst>
                  <a:cxn ang="3cd4">
                    <a:pos x="hc" y="t"/>
                  </a:cxn>
                  <a:cxn ang="cd2">
                    <a:pos x="l" y="vc"/>
                  </a:cxn>
                  <a:cxn ang="cd4">
                    <a:pos x="hc" y="b"/>
                  </a:cxn>
                  <a:cxn ang="0">
                    <a:pos x="r" y="vc"/>
                  </a:cxn>
                </a:cxnLst>
                <a:rect l="l" t="t" r="r" b="b"/>
                <a:pathLst>
                  <a:path w="1048" h="1163">
                    <a:moveTo>
                      <a:pt x="883" y="476"/>
                    </a:moveTo>
                    <a:cubicBezTo>
                      <a:pt x="878" y="480"/>
                      <a:pt x="873" y="485"/>
                      <a:pt x="868" y="490"/>
                    </a:cubicBezTo>
                    <a:cubicBezTo>
                      <a:pt x="855" y="503"/>
                      <a:pt x="842" y="516"/>
                      <a:pt x="823" y="519"/>
                    </a:cubicBezTo>
                    <a:cubicBezTo>
                      <a:pt x="813" y="521"/>
                      <a:pt x="802" y="521"/>
                      <a:pt x="790" y="517"/>
                    </a:cubicBezTo>
                    <a:cubicBezTo>
                      <a:pt x="768" y="512"/>
                      <a:pt x="752" y="495"/>
                      <a:pt x="748" y="475"/>
                    </a:cubicBezTo>
                    <a:cubicBezTo>
                      <a:pt x="754" y="474"/>
                      <a:pt x="763" y="472"/>
                      <a:pt x="773" y="470"/>
                    </a:cubicBezTo>
                    <a:lnTo>
                      <a:pt x="806" y="498"/>
                    </a:lnTo>
                    <a:cubicBezTo>
                      <a:pt x="809" y="500"/>
                      <a:pt x="813" y="502"/>
                      <a:pt x="817" y="502"/>
                    </a:cubicBezTo>
                    <a:cubicBezTo>
                      <a:pt x="822" y="502"/>
                      <a:pt x="827" y="500"/>
                      <a:pt x="831" y="496"/>
                    </a:cubicBezTo>
                    <a:cubicBezTo>
                      <a:pt x="837" y="488"/>
                      <a:pt x="836" y="477"/>
                      <a:pt x="829" y="470"/>
                    </a:cubicBezTo>
                    <a:lnTo>
                      <a:pt x="818" y="462"/>
                    </a:lnTo>
                    <a:cubicBezTo>
                      <a:pt x="831" y="460"/>
                      <a:pt x="843" y="459"/>
                      <a:pt x="853" y="459"/>
                    </a:cubicBezTo>
                    <a:cubicBezTo>
                      <a:pt x="863" y="460"/>
                      <a:pt x="871" y="452"/>
                      <a:pt x="872" y="442"/>
                    </a:cubicBezTo>
                    <a:cubicBezTo>
                      <a:pt x="872" y="433"/>
                      <a:pt x="864" y="424"/>
                      <a:pt x="855" y="424"/>
                    </a:cubicBezTo>
                    <a:cubicBezTo>
                      <a:pt x="825" y="423"/>
                      <a:pt x="782" y="431"/>
                      <a:pt x="753" y="438"/>
                    </a:cubicBezTo>
                    <a:cubicBezTo>
                      <a:pt x="763" y="421"/>
                      <a:pt x="780" y="409"/>
                      <a:pt x="801" y="408"/>
                    </a:cubicBezTo>
                    <a:cubicBezTo>
                      <a:pt x="802" y="408"/>
                      <a:pt x="802" y="408"/>
                      <a:pt x="803" y="408"/>
                    </a:cubicBezTo>
                    <a:cubicBezTo>
                      <a:pt x="814" y="406"/>
                      <a:pt x="826" y="405"/>
                      <a:pt x="841" y="405"/>
                    </a:cubicBezTo>
                    <a:cubicBezTo>
                      <a:pt x="867" y="405"/>
                      <a:pt x="898" y="409"/>
                      <a:pt x="931" y="423"/>
                    </a:cubicBezTo>
                    <a:cubicBezTo>
                      <a:pt x="947" y="429"/>
                      <a:pt x="962" y="438"/>
                      <a:pt x="977" y="448"/>
                    </a:cubicBezTo>
                    <a:cubicBezTo>
                      <a:pt x="938" y="447"/>
                      <a:pt x="906" y="457"/>
                      <a:pt x="883" y="476"/>
                    </a:cubicBezTo>
                    <a:close/>
                    <a:moveTo>
                      <a:pt x="467" y="614"/>
                    </a:moveTo>
                    <a:cubicBezTo>
                      <a:pt x="462" y="616"/>
                      <a:pt x="456" y="617"/>
                      <a:pt x="449" y="617"/>
                    </a:cubicBezTo>
                    <a:cubicBezTo>
                      <a:pt x="446" y="617"/>
                      <a:pt x="442" y="617"/>
                      <a:pt x="439" y="616"/>
                    </a:cubicBezTo>
                    <a:cubicBezTo>
                      <a:pt x="416" y="611"/>
                      <a:pt x="405" y="594"/>
                      <a:pt x="392" y="583"/>
                    </a:cubicBezTo>
                    <a:cubicBezTo>
                      <a:pt x="381" y="575"/>
                      <a:pt x="365" y="567"/>
                      <a:pt x="338" y="567"/>
                    </a:cubicBezTo>
                    <a:cubicBezTo>
                      <a:pt x="327" y="567"/>
                      <a:pt x="314" y="568"/>
                      <a:pt x="299" y="571"/>
                    </a:cubicBezTo>
                    <a:cubicBezTo>
                      <a:pt x="310" y="559"/>
                      <a:pt x="330" y="539"/>
                      <a:pt x="363" y="526"/>
                    </a:cubicBezTo>
                    <a:cubicBezTo>
                      <a:pt x="388" y="516"/>
                      <a:pt x="411" y="513"/>
                      <a:pt x="429" y="513"/>
                    </a:cubicBezTo>
                    <a:cubicBezTo>
                      <a:pt x="441" y="513"/>
                      <a:pt x="450" y="514"/>
                      <a:pt x="457" y="516"/>
                    </a:cubicBezTo>
                    <a:cubicBezTo>
                      <a:pt x="475" y="516"/>
                      <a:pt x="491" y="527"/>
                      <a:pt x="499" y="541"/>
                    </a:cubicBezTo>
                    <a:cubicBezTo>
                      <a:pt x="497" y="540"/>
                      <a:pt x="495" y="540"/>
                      <a:pt x="494" y="540"/>
                    </a:cubicBezTo>
                    <a:cubicBezTo>
                      <a:pt x="465" y="535"/>
                      <a:pt x="442" y="535"/>
                      <a:pt x="425" y="539"/>
                    </a:cubicBezTo>
                    <a:cubicBezTo>
                      <a:pt x="415" y="542"/>
                      <a:pt x="410" y="551"/>
                      <a:pt x="412" y="561"/>
                    </a:cubicBezTo>
                    <a:cubicBezTo>
                      <a:pt x="414" y="570"/>
                      <a:pt x="424" y="576"/>
                      <a:pt x="433" y="574"/>
                    </a:cubicBezTo>
                    <a:cubicBezTo>
                      <a:pt x="452" y="569"/>
                      <a:pt x="483" y="573"/>
                      <a:pt x="504" y="578"/>
                    </a:cubicBezTo>
                    <a:cubicBezTo>
                      <a:pt x="500" y="595"/>
                      <a:pt x="486" y="609"/>
                      <a:pt x="467" y="614"/>
                    </a:cubicBezTo>
                    <a:close/>
                    <a:moveTo>
                      <a:pt x="1044" y="460"/>
                    </a:moveTo>
                    <a:cubicBezTo>
                      <a:pt x="1016" y="429"/>
                      <a:pt x="982" y="405"/>
                      <a:pt x="944" y="390"/>
                    </a:cubicBezTo>
                    <a:cubicBezTo>
                      <a:pt x="886" y="366"/>
                      <a:pt x="833" y="367"/>
                      <a:pt x="798" y="373"/>
                    </a:cubicBezTo>
                    <a:cubicBezTo>
                      <a:pt x="756" y="375"/>
                      <a:pt x="721" y="406"/>
                      <a:pt x="713" y="444"/>
                    </a:cubicBezTo>
                    <a:cubicBezTo>
                      <a:pt x="684" y="447"/>
                      <a:pt x="660" y="458"/>
                      <a:pt x="642" y="477"/>
                    </a:cubicBezTo>
                    <a:cubicBezTo>
                      <a:pt x="608" y="512"/>
                      <a:pt x="609" y="564"/>
                      <a:pt x="609" y="570"/>
                    </a:cubicBezTo>
                    <a:lnTo>
                      <a:pt x="609" y="578"/>
                    </a:lnTo>
                    <a:cubicBezTo>
                      <a:pt x="591" y="560"/>
                      <a:pt x="568" y="550"/>
                      <a:pt x="540" y="548"/>
                    </a:cubicBezTo>
                    <a:cubicBezTo>
                      <a:pt x="532" y="511"/>
                      <a:pt x="500" y="483"/>
                      <a:pt x="461" y="480"/>
                    </a:cubicBezTo>
                    <a:cubicBezTo>
                      <a:pt x="450" y="479"/>
                      <a:pt x="440" y="478"/>
                      <a:pt x="429" y="478"/>
                    </a:cubicBezTo>
                    <a:cubicBezTo>
                      <a:pt x="415" y="478"/>
                      <a:pt x="402" y="479"/>
                      <a:pt x="388" y="482"/>
                    </a:cubicBezTo>
                    <a:cubicBezTo>
                      <a:pt x="375" y="484"/>
                      <a:pt x="362" y="488"/>
                      <a:pt x="349" y="493"/>
                    </a:cubicBezTo>
                    <a:cubicBezTo>
                      <a:pt x="320" y="505"/>
                      <a:pt x="294" y="524"/>
                      <a:pt x="272" y="548"/>
                    </a:cubicBezTo>
                    <a:cubicBezTo>
                      <a:pt x="262" y="559"/>
                      <a:pt x="260" y="575"/>
                      <a:pt x="268" y="589"/>
                    </a:cubicBezTo>
                    <a:cubicBezTo>
                      <a:pt x="274" y="600"/>
                      <a:pt x="286" y="607"/>
                      <a:pt x="299" y="607"/>
                    </a:cubicBezTo>
                    <a:cubicBezTo>
                      <a:pt x="301" y="607"/>
                      <a:pt x="304" y="606"/>
                      <a:pt x="306" y="606"/>
                    </a:cubicBezTo>
                    <a:cubicBezTo>
                      <a:pt x="318" y="604"/>
                      <a:pt x="328" y="602"/>
                      <a:pt x="338" y="602"/>
                    </a:cubicBezTo>
                    <a:cubicBezTo>
                      <a:pt x="352" y="602"/>
                      <a:pt x="363" y="605"/>
                      <a:pt x="370" y="611"/>
                    </a:cubicBezTo>
                    <a:cubicBezTo>
                      <a:pt x="372" y="612"/>
                      <a:pt x="374" y="615"/>
                      <a:pt x="377" y="618"/>
                    </a:cubicBezTo>
                    <a:cubicBezTo>
                      <a:pt x="388" y="629"/>
                      <a:pt x="404" y="645"/>
                      <a:pt x="432" y="651"/>
                    </a:cubicBezTo>
                    <a:cubicBezTo>
                      <a:pt x="438" y="652"/>
                      <a:pt x="443" y="652"/>
                      <a:pt x="449" y="652"/>
                    </a:cubicBezTo>
                    <a:cubicBezTo>
                      <a:pt x="458" y="652"/>
                      <a:pt x="467" y="651"/>
                      <a:pt x="476" y="648"/>
                    </a:cubicBezTo>
                    <a:cubicBezTo>
                      <a:pt x="495" y="644"/>
                      <a:pt x="512" y="633"/>
                      <a:pt x="523" y="617"/>
                    </a:cubicBezTo>
                    <a:cubicBezTo>
                      <a:pt x="531" y="607"/>
                      <a:pt x="537" y="596"/>
                      <a:pt x="539" y="584"/>
                    </a:cubicBezTo>
                    <a:cubicBezTo>
                      <a:pt x="559" y="586"/>
                      <a:pt x="574" y="593"/>
                      <a:pt x="586" y="605"/>
                    </a:cubicBezTo>
                    <a:cubicBezTo>
                      <a:pt x="602" y="622"/>
                      <a:pt x="607" y="645"/>
                      <a:pt x="609" y="659"/>
                    </a:cubicBezTo>
                    <a:lnTo>
                      <a:pt x="609" y="770"/>
                    </a:lnTo>
                    <a:cubicBezTo>
                      <a:pt x="609" y="771"/>
                      <a:pt x="609" y="772"/>
                      <a:pt x="609" y="772"/>
                    </a:cubicBezTo>
                    <a:cubicBezTo>
                      <a:pt x="603" y="777"/>
                      <a:pt x="600" y="785"/>
                      <a:pt x="600" y="793"/>
                    </a:cubicBezTo>
                    <a:lnTo>
                      <a:pt x="600" y="1054"/>
                    </a:lnTo>
                    <a:cubicBezTo>
                      <a:pt x="600" y="1084"/>
                      <a:pt x="575" y="1108"/>
                      <a:pt x="546" y="1108"/>
                    </a:cubicBezTo>
                    <a:lnTo>
                      <a:pt x="109" y="1108"/>
                    </a:lnTo>
                    <a:cubicBezTo>
                      <a:pt x="79" y="1108"/>
                      <a:pt x="55" y="1084"/>
                      <a:pt x="55" y="1054"/>
                    </a:cubicBezTo>
                    <a:lnTo>
                      <a:pt x="55" y="110"/>
                    </a:lnTo>
                    <a:cubicBezTo>
                      <a:pt x="55" y="80"/>
                      <a:pt x="79" y="55"/>
                      <a:pt x="109" y="55"/>
                    </a:cubicBezTo>
                    <a:lnTo>
                      <a:pt x="546" y="55"/>
                    </a:lnTo>
                    <a:cubicBezTo>
                      <a:pt x="575" y="55"/>
                      <a:pt x="600" y="80"/>
                      <a:pt x="600" y="110"/>
                    </a:cubicBezTo>
                    <a:lnTo>
                      <a:pt x="600" y="310"/>
                    </a:lnTo>
                    <a:cubicBezTo>
                      <a:pt x="600" y="325"/>
                      <a:pt x="612" y="337"/>
                      <a:pt x="627" y="337"/>
                    </a:cubicBezTo>
                    <a:cubicBezTo>
                      <a:pt x="642" y="337"/>
                      <a:pt x="655" y="325"/>
                      <a:pt x="655" y="310"/>
                    </a:cubicBezTo>
                    <a:lnTo>
                      <a:pt x="655" y="110"/>
                    </a:lnTo>
                    <a:cubicBezTo>
                      <a:pt x="655" y="49"/>
                      <a:pt x="606" y="0"/>
                      <a:pt x="546" y="0"/>
                    </a:cubicBezTo>
                    <a:lnTo>
                      <a:pt x="109" y="0"/>
                    </a:lnTo>
                    <a:cubicBezTo>
                      <a:pt x="49" y="0"/>
                      <a:pt x="0" y="49"/>
                      <a:pt x="0" y="110"/>
                    </a:cubicBezTo>
                    <a:lnTo>
                      <a:pt x="0" y="1054"/>
                    </a:lnTo>
                    <a:cubicBezTo>
                      <a:pt x="0" y="1114"/>
                      <a:pt x="49" y="1163"/>
                      <a:pt x="109" y="1163"/>
                    </a:cubicBezTo>
                    <a:lnTo>
                      <a:pt x="546" y="1163"/>
                    </a:lnTo>
                    <a:cubicBezTo>
                      <a:pt x="606" y="1163"/>
                      <a:pt x="655" y="1114"/>
                      <a:pt x="655" y="1054"/>
                    </a:cubicBezTo>
                    <a:lnTo>
                      <a:pt x="655" y="793"/>
                    </a:lnTo>
                    <a:cubicBezTo>
                      <a:pt x="655" y="784"/>
                      <a:pt x="651" y="776"/>
                      <a:pt x="644" y="771"/>
                    </a:cubicBezTo>
                    <a:lnTo>
                      <a:pt x="644" y="770"/>
                    </a:lnTo>
                    <a:lnTo>
                      <a:pt x="644" y="678"/>
                    </a:lnTo>
                    <a:cubicBezTo>
                      <a:pt x="645" y="677"/>
                      <a:pt x="645" y="675"/>
                      <a:pt x="645" y="674"/>
                    </a:cubicBezTo>
                    <a:cubicBezTo>
                      <a:pt x="645" y="673"/>
                      <a:pt x="645" y="667"/>
                      <a:pt x="644" y="657"/>
                    </a:cubicBezTo>
                    <a:lnTo>
                      <a:pt x="644" y="569"/>
                    </a:lnTo>
                    <a:cubicBezTo>
                      <a:pt x="644" y="568"/>
                      <a:pt x="643" y="527"/>
                      <a:pt x="668" y="501"/>
                    </a:cubicBezTo>
                    <a:cubicBezTo>
                      <a:pt x="679" y="490"/>
                      <a:pt x="694" y="483"/>
                      <a:pt x="712" y="480"/>
                    </a:cubicBezTo>
                    <a:cubicBezTo>
                      <a:pt x="719" y="514"/>
                      <a:pt x="745" y="542"/>
                      <a:pt x="781" y="552"/>
                    </a:cubicBezTo>
                    <a:cubicBezTo>
                      <a:pt x="791" y="555"/>
                      <a:pt x="801" y="556"/>
                      <a:pt x="811" y="556"/>
                    </a:cubicBezTo>
                    <a:cubicBezTo>
                      <a:pt x="817" y="556"/>
                      <a:pt x="824" y="555"/>
                      <a:pt x="830" y="554"/>
                    </a:cubicBezTo>
                    <a:cubicBezTo>
                      <a:pt x="860" y="548"/>
                      <a:pt x="878" y="530"/>
                      <a:pt x="893" y="516"/>
                    </a:cubicBezTo>
                    <a:cubicBezTo>
                      <a:pt x="897" y="511"/>
                      <a:pt x="902" y="507"/>
                      <a:pt x="906" y="503"/>
                    </a:cubicBezTo>
                    <a:cubicBezTo>
                      <a:pt x="931" y="483"/>
                      <a:pt x="971" y="478"/>
                      <a:pt x="1027" y="489"/>
                    </a:cubicBezTo>
                    <a:cubicBezTo>
                      <a:pt x="1035" y="491"/>
                      <a:pt x="1042" y="487"/>
                      <a:pt x="1046" y="481"/>
                    </a:cubicBezTo>
                    <a:cubicBezTo>
                      <a:pt x="1050" y="474"/>
                      <a:pt x="1049" y="466"/>
                      <a:pt x="1044" y="460"/>
                    </a:cubicBez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1" i="0" u="none" strike="noStrike" kern="1200">
                  <a:ln>
                    <a:noFill/>
                  </a:ln>
                  <a:latin typeface="Arial" pitchFamily="18"/>
                  <a:ea typeface="Arial Unicode MS" pitchFamily="2"/>
                  <a:cs typeface="Arial Unicode MS" pitchFamily="2"/>
                </a:endParaRPr>
              </a:p>
            </p:txBody>
          </p:sp>
        </p:grpSp>
      </p:grpSp>
    </p:spTree>
    <p:extLst>
      <p:ext uri="{BB962C8B-B14F-4D97-AF65-F5344CB8AC3E}">
        <p14:creationId xmlns:p14="http://schemas.microsoft.com/office/powerpoint/2010/main" val="38470079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60B53F6-8476-270F-C60F-DB5517E9CA38}"/>
              </a:ext>
            </a:extLst>
          </p:cNvPr>
          <p:cNvSpPr>
            <a:spLocks noGrp="1"/>
          </p:cNvSpPr>
          <p:nvPr>
            <p:ph type="title"/>
          </p:nvPr>
        </p:nvSpPr>
        <p:spPr/>
        <p:txBody>
          <a:bodyPr/>
          <a:lstStyle/>
          <a:p>
            <a:r>
              <a:rPr lang="en-GB" dirty="0"/>
              <a:t>Key NROs Challenges </a:t>
            </a:r>
          </a:p>
        </p:txBody>
      </p:sp>
      <p:graphicFrame>
        <p:nvGraphicFramePr>
          <p:cNvPr id="15" name="Diagram 14">
            <a:extLst>
              <a:ext uri="{FF2B5EF4-FFF2-40B4-BE49-F238E27FC236}">
                <a16:creationId xmlns:a16="http://schemas.microsoft.com/office/drawing/2014/main" id="{A884C69C-5E06-8639-876F-67FF9A1164EA}"/>
              </a:ext>
            </a:extLst>
          </p:cNvPr>
          <p:cNvGraphicFramePr/>
          <p:nvPr>
            <p:extLst>
              <p:ext uri="{D42A27DB-BD31-4B8C-83A1-F6EECF244321}">
                <p14:modId xmlns:p14="http://schemas.microsoft.com/office/powerpoint/2010/main" val="3165808662"/>
              </p:ext>
            </p:extLst>
          </p:nvPr>
        </p:nvGraphicFramePr>
        <p:xfrm>
          <a:off x="1014866" y="2057401"/>
          <a:ext cx="10643734" cy="41909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590304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D7C47CA-EE1A-707F-29F7-A7221CCF9866}"/>
              </a:ext>
            </a:extLst>
          </p:cNvPr>
          <p:cNvSpPr>
            <a:spLocks noGrp="1"/>
          </p:cNvSpPr>
          <p:nvPr>
            <p:ph type="title"/>
          </p:nvPr>
        </p:nvSpPr>
        <p:spPr>
          <a:xfrm>
            <a:off x="4864" y="1414092"/>
            <a:ext cx="7986304" cy="296840"/>
          </a:xfrm>
        </p:spPr>
        <p:txBody>
          <a:bodyPr/>
          <a:lstStyle/>
          <a:p>
            <a:r>
              <a:rPr lang="en-GB" dirty="0"/>
              <a:t>Public NROs statistics in 2024</a:t>
            </a:r>
          </a:p>
        </p:txBody>
      </p:sp>
      <p:graphicFrame>
        <p:nvGraphicFramePr>
          <p:cNvPr id="9" name="Chart 8">
            <a:extLst>
              <a:ext uri="{FF2B5EF4-FFF2-40B4-BE49-F238E27FC236}">
                <a16:creationId xmlns:a16="http://schemas.microsoft.com/office/drawing/2014/main" id="{F9577F91-94C5-8BA7-180F-8D70144161D1}"/>
              </a:ext>
            </a:extLst>
          </p:cNvPr>
          <p:cNvGraphicFramePr>
            <a:graphicFrameLocks/>
          </p:cNvGraphicFramePr>
          <p:nvPr>
            <p:extLst>
              <p:ext uri="{D42A27DB-BD31-4B8C-83A1-F6EECF244321}">
                <p14:modId xmlns:p14="http://schemas.microsoft.com/office/powerpoint/2010/main" val="1157009872"/>
              </p:ext>
            </p:extLst>
          </p:nvPr>
        </p:nvGraphicFramePr>
        <p:xfrm>
          <a:off x="6400800" y="1880721"/>
          <a:ext cx="5552077" cy="215787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a:extLst>
              <a:ext uri="{FF2B5EF4-FFF2-40B4-BE49-F238E27FC236}">
                <a16:creationId xmlns:a16="http://schemas.microsoft.com/office/drawing/2014/main" id="{A5BA9162-B0AB-BA6D-7360-EEFA3DE56D87}"/>
              </a:ext>
            </a:extLst>
          </p:cNvPr>
          <p:cNvGraphicFramePr>
            <a:graphicFrameLocks/>
          </p:cNvGraphicFramePr>
          <p:nvPr>
            <p:extLst>
              <p:ext uri="{D42A27DB-BD31-4B8C-83A1-F6EECF244321}">
                <p14:modId xmlns:p14="http://schemas.microsoft.com/office/powerpoint/2010/main" val="3412966271"/>
              </p:ext>
            </p:extLst>
          </p:nvPr>
        </p:nvGraphicFramePr>
        <p:xfrm>
          <a:off x="6400800" y="4040749"/>
          <a:ext cx="5552077" cy="226861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Chart 12">
            <a:extLst>
              <a:ext uri="{FF2B5EF4-FFF2-40B4-BE49-F238E27FC236}">
                <a16:creationId xmlns:a16="http://schemas.microsoft.com/office/drawing/2014/main" id="{48C30963-46E2-A84D-482E-544D6A5E242B}"/>
              </a:ext>
            </a:extLst>
          </p:cNvPr>
          <p:cNvGraphicFramePr>
            <a:graphicFrameLocks/>
          </p:cNvGraphicFramePr>
          <p:nvPr>
            <p:extLst>
              <p:ext uri="{D42A27DB-BD31-4B8C-83A1-F6EECF244321}">
                <p14:modId xmlns:p14="http://schemas.microsoft.com/office/powerpoint/2010/main" val="3981672782"/>
              </p:ext>
            </p:extLst>
          </p:nvPr>
        </p:nvGraphicFramePr>
        <p:xfrm>
          <a:off x="221289" y="4038600"/>
          <a:ext cx="5874711" cy="227076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4" name="Chart 13">
            <a:extLst>
              <a:ext uri="{FF2B5EF4-FFF2-40B4-BE49-F238E27FC236}">
                <a16:creationId xmlns:a16="http://schemas.microsoft.com/office/drawing/2014/main" id="{9DEB6CAE-B2B9-22BC-1B3C-190E4D8B6F72}"/>
              </a:ext>
            </a:extLst>
          </p:cNvPr>
          <p:cNvGraphicFramePr>
            <a:graphicFrameLocks/>
          </p:cNvGraphicFramePr>
          <p:nvPr>
            <p:extLst>
              <p:ext uri="{D42A27DB-BD31-4B8C-83A1-F6EECF244321}">
                <p14:modId xmlns:p14="http://schemas.microsoft.com/office/powerpoint/2010/main" val="4092105184"/>
              </p:ext>
            </p:extLst>
          </p:nvPr>
        </p:nvGraphicFramePr>
        <p:xfrm>
          <a:off x="111441" y="1880721"/>
          <a:ext cx="6289359" cy="2157879"/>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094461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8EE236C-8AD4-B8F6-625D-57BFB3595A69}"/>
              </a:ext>
            </a:extLst>
          </p:cNvPr>
          <p:cNvSpPr>
            <a:spLocks noGrp="1"/>
          </p:cNvSpPr>
          <p:nvPr>
            <p:ph type="title"/>
          </p:nvPr>
        </p:nvSpPr>
        <p:spPr/>
        <p:txBody>
          <a:bodyPr/>
          <a:lstStyle/>
          <a:p>
            <a:r>
              <a:rPr lang="en-GB" dirty="0"/>
              <a:t>Proposed 2025 NROs Work Plan </a:t>
            </a:r>
          </a:p>
        </p:txBody>
      </p:sp>
      <p:pic>
        <p:nvPicPr>
          <p:cNvPr id="6" name="Image 0" descr="preencoded.png">
            <a:extLst>
              <a:ext uri="{FF2B5EF4-FFF2-40B4-BE49-F238E27FC236}">
                <a16:creationId xmlns:a16="http://schemas.microsoft.com/office/drawing/2014/main" id="{AA1CBB2B-79AE-FA43-21F9-3859C975C01D}"/>
              </a:ext>
            </a:extLst>
          </p:cNvPr>
          <p:cNvPicPr>
            <a:picLocks noChangeAspect="1"/>
          </p:cNvPicPr>
          <p:nvPr/>
        </p:nvPicPr>
        <p:blipFill>
          <a:blip r:embed="rId3"/>
          <a:stretch>
            <a:fillRect/>
          </a:stretch>
        </p:blipFill>
        <p:spPr>
          <a:xfrm>
            <a:off x="497285" y="3541690"/>
            <a:ext cx="2583061" cy="1596430"/>
          </a:xfrm>
          <a:prstGeom prst="rect">
            <a:avLst/>
          </a:prstGeom>
        </p:spPr>
      </p:pic>
      <p:sp>
        <p:nvSpPr>
          <p:cNvPr id="7" name="Text 1">
            <a:extLst>
              <a:ext uri="{FF2B5EF4-FFF2-40B4-BE49-F238E27FC236}">
                <a16:creationId xmlns:a16="http://schemas.microsoft.com/office/drawing/2014/main" id="{66733CCC-B788-1717-869F-0A7353499619}"/>
              </a:ext>
            </a:extLst>
          </p:cNvPr>
          <p:cNvSpPr/>
          <p:nvPr/>
        </p:nvSpPr>
        <p:spPr>
          <a:xfrm>
            <a:off x="533400" y="5410200"/>
            <a:ext cx="2583061" cy="609600"/>
          </a:xfrm>
          <a:prstGeom prst="rect">
            <a:avLst/>
          </a:prstGeom>
          <a:noFill/>
          <a:ln>
            <a:solidFill>
              <a:schemeClr val="accent1"/>
            </a:solidFill>
          </a:ln>
        </p:spPr>
        <p:txBody>
          <a:bodyPr wrap="square" lIns="0" tIns="0" rIns="0" bIns="0" rtlCol="0" anchor="t"/>
          <a:lstStyle/>
          <a:p>
            <a:pPr algn="ctr">
              <a:lnSpc>
                <a:spcPts val="2125"/>
              </a:lnSpc>
            </a:pPr>
            <a:r>
              <a:rPr lang="en-US" b="1" dirty="0">
                <a:solidFill>
                  <a:srgbClr val="454240"/>
                </a:solidFill>
                <a:ea typeface="Libre Baskerville" pitchFamily="34" charset="-122"/>
                <a:cs typeface="Libre Baskerville" pitchFamily="34" charset="-120"/>
              </a:rPr>
              <a:t>Activate IC Subgroup on NROs</a:t>
            </a:r>
            <a:endParaRPr lang="en-US" b="1" dirty="0"/>
          </a:p>
        </p:txBody>
      </p:sp>
      <p:pic>
        <p:nvPicPr>
          <p:cNvPr id="8" name="Image 1" descr="preencoded.png">
            <a:extLst>
              <a:ext uri="{FF2B5EF4-FFF2-40B4-BE49-F238E27FC236}">
                <a16:creationId xmlns:a16="http://schemas.microsoft.com/office/drawing/2014/main" id="{4562B8B7-0090-8C42-8A98-DCE6FE3FF0A6}"/>
              </a:ext>
            </a:extLst>
          </p:cNvPr>
          <p:cNvPicPr>
            <a:picLocks noChangeAspect="1"/>
          </p:cNvPicPr>
          <p:nvPr/>
        </p:nvPicPr>
        <p:blipFill>
          <a:blip r:embed="rId4"/>
          <a:stretch>
            <a:fillRect/>
          </a:stretch>
        </p:blipFill>
        <p:spPr>
          <a:xfrm>
            <a:off x="3295845" y="3508970"/>
            <a:ext cx="2583160" cy="1596430"/>
          </a:xfrm>
          <a:prstGeom prst="rect">
            <a:avLst/>
          </a:prstGeom>
        </p:spPr>
      </p:pic>
      <p:sp>
        <p:nvSpPr>
          <p:cNvPr id="9" name="Text 3">
            <a:extLst>
              <a:ext uri="{FF2B5EF4-FFF2-40B4-BE49-F238E27FC236}">
                <a16:creationId xmlns:a16="http://schemas.microsoft.com/office/drawing/2014/main" id="{5D0AB6F2-A8AB-0A81-8FD4-E03B8A57D583}"/>
              </a:ext>
            </a:extLst>
          </p:cNvPr>
          <p:cNvSpPr/>
          <p:nvPr/>
        </p:nvSpPr>
        <p:spPr>
          <a:xfrm>
            <a:off x="3352800" y="5410200"/>
            <a:ext cx="2583160" cy="609600"/>
          </a:xfrm>
          <a:prstGeom prst="rect">
            <a:avLst/>
          </a:prstGeom>
          <a:noFill/>
          <a:ln>
            <a:solidFill>
              <a:schemeClr val="accent1"/>
            </a:solidFill>
          </a:ln>
        </p:spPr>
        <p:txBody>
          <a:bodyPr wrap="square" lIns="0" tIns="0" rIns="0" bIns="0" rtlCol="0" anchor="t"/>
          <a:lstStyle/>
          <a:p>
            <a:pPr algn="ctr">
              <a:lnSpc>
                <a:spcPts val="2125"/>
              </a:lnSpc>
            </a:pPr>
            <a:r>
              <a:rPr lang="en-US" b="1" dirty="0">
                <a:solidFill>
                  <a:srgbClr val="454240"/>
                </a:solidFill>
              </a:rPr>
              <a:t>Enhance Pest Reporting System</a:t>
            </a:r>
          </a:p>
        </p:txBody>
      </p:sp>
      <p:pic>
        <p:nvPicPr>
          <p:cNvPr id="10" name="Image 2" descr="preencoded.png">
            <a:extLst>
              <a:ext uri="{FF2B5EF4-FFF2-40B4-BE49-F238E27FC236}">
                <a16:creationId xmlns:a16="http://schemas.microsoft.com/office/drawing/2014/main" id="{7BAFA2D1-0311-DB00-4019-1C6EA160D644}"/>
              </a:ext>
            </a:extLst>
          </p:cNvPr>
          <p:cNvPicPr>
            <a:picLocks noChangeAspect="1"/>
          </p:cNvPicPr>
          <p:nvPr/>
        </p:nvPicPr>
        <p:blipFill>
          <a:blip r:embed="rId5"/>
          <a:stretch>
            <a:fillRect/>
          </a:stretch>
        </p:blipFill>
        <p:spPr>
          <a:xfrm>
            <a:off x="6363324" y="3549942"/>
            <a:ext cx="2583160" cy="1596430"/>
          </a:xfrm>
          <a:prstGeom prst="rect">
            <a:avLst/>
          </a:prstGeom>
        </p:spPr>
      </p:pic>
      <p:sp>
        <p:nvSpPr>
          <p:cNvPr id="11" name="Text 5">
            <a:extLst>
              <a:ext uri="{FF2B5EF4-FFF2-40B4-BE49-F238E27FC236}">
                <a16:creationId xmlns:a16="http://schemas.microsoft.com/office/drawing/2014/main" id="{68D142A0-8274-52EE-3917-F70321BDEAFD}"/>
              </a:ext>
            </a:extLst>
          </p:cNvPr>
          <p:cNvSpPr/>
          <p:nvPr/>
        </p:nvSpPr>
        <p:spPr>
          <a:xfrm>
            <a:off x="6400800" y="5406705"/>
            <a:ext cx="2583160" cy="609600"/>
          </a:xfrm>
          <a:prstGeom prst="rect">
            <a:avLst/>
          </a:prstGeom>
          <a:noFill/>
          <a:ln>
            <a:solidFill>
              <a:schemeClr val="accent1"/>
            </a:solidFill>
          </a:ln>
        </p:spPr>
        <p:txBody>
          <a:bodyPr wrap="square" lIns="0" tIns="0" rIns="0" bIns="0" rtlCol="0" anchor="t"/>
          <a:lstStyle/>
          <a:p>
            <a:pPr algn="ctr">
              <a:lnSpc>
                <a:spcPts val="2125"/>
              </a:lnSpc>
            </a:pPr>
            <a:r>
              <a:rPr lang="en-US" b="1" dirty="0">
                <a:solidFill>
                  <a:srgbClr val="454240"/>
                </a:solidFill>
              </a:rPr>
              <a:t>Revise the NROs Guide </a:t>
            </a:r>
          </a:p>
        </p:txBody>
      </p:sp>
      <p:pic>
        <p:nvPicPr>
          <p:cNvPr id="12" name="Image 3" descr="preencoded.png">
            <a:extLst>
              <a:ext uri="{FF2B5EF4-FFF2-40B4-BE49-F238E27FC236}">
                <a16:creationId xmlns:a16="http://schemas.microsoft.com/office/drawing/2014/main" id="{51D8F774-63F2-1746-C240-F761E931CC4B}"/>
              </a:ext>
            </a:extLst>
          </p:cNvPr>
          <p:cNvPicPr>
            <a:picLocks noChangeAspect="1"/>
          </p:cNvPicPr>
          <p:nvPr/>
        </p:nvPicPr>
        <p:blipFill>
          <a:blip r:embed="rId6"/>
          <a:stretch>
            <a:fillRect/>
          </a:stretch>
        </p:blipFill>
        <p:spPr>
          <a:xfrm>
            <a:off x="9360896" y="3532465"/>
            <a:ext cx="2583160" cy="1596430"/>
          </a:xfrm>
          <a:prstGeom prst="rect">
            <a:avLst/>
          </a:prstGeom>
        </p:spPr>
      </p:pic>
      <p:sp>
        <p:nvSpPr>
          <p:cNvPr id="13" name="Text 7">
            <a:extLst>
              <a:ext uri="{FF2B5EF4-FFF2-40B4-BE49-F238E27FC236}">
                <a16:creationId xmlns:a16="http://schemas.microsoft.com/office/drawing/2014/main" id="{A2F50D38-BD7D-CCA1-B6D1-1CF20E7335B6}"/>
              </a:ext>
            </a:extLst>
          </p:cNvPr>
          <p:cNvSpPr/>
          <p:nvPr/>
        </p:nvSpPr>
        <p:spPr>
          <a:xfrm>
            <a:off x="9372600" y="5406705"/>
            <a:ext cx="2583160" cy="609600"/>
          </a:xfrm>
          <a:prstGeom prst="rect">
            <a:avLst/>
          </a:prstGeom>
          <a:noFill/>
          <a:ln>
            <a:solidFill>
              <a:schemeClr val="accent1"/>
            </a:solidFill>
          </a:ln>
        </p:spPr>
        <p:txBody>
          <a:bodyPr wrap="square" lIns="0" tIns="0" rIns="0" bIns="0" rtlCol="0" anchor="t"/>
          <a:lstStyle/>
          <a:p>
            <a:pPr algn="ctr">
              <a:lnSpc>
                <a:spcPts val="2125"/>
              </a:lnSpc>
            </a:pPr>
            <a:r>
              <a:rPr lang="en-US" b="1" dirty="0">
                <a:solidFill>
                  <a:srgbClr val="454240"/>
                </a:solidFill>
              </a:rPr>
              <a:t>Support to IPPC Contact Points</a:t>
            </a:r>
          </a:p>
        </p:txBody>
      </p:sp>
      <p:sp>
        <p:nvSpPr>
          <p:cNvPr id="3" name="TextBox 2">
            <a:extLst>
              <a:ext uri="{FF2B5EF4-FFF2-40B4-BE49-F238E27FC236}">
                <a16:creationId xmlns:a16="http://schemas.microsoft.com/office/drawing/2014/main" id="{4892B4C4-5E74-4333-E63B-2F24B9395CD1}"/>
              </a:ext>
            </a:extLst>
          </p:cNvPr>
          <p:cNvSpPr txBox="1"/>
          <p:nvPr/>
        </p:nvSpPr>
        <p:spPr>
          <a:xfrm>
            <a:off x="419268" y="2200894"/>
            <a:ext cx="11033383" cy="830997"/>
          </a:xfrm>
          <a:prstGeom prst="rect">
            <a:avLst/>
          </a:prstGeom>
          <a:noFill/>
        </p:spPr>
        <p:txBody>
          <a:bodyPr wrap="square">
            <a:spAutoFit/>
          </a:bodyPr>
          <a:lstStyle/>
          <a:p>
            <a:r>
              <a:rPr lang="en-US" dirty="0"/>
              <a:t>The following activities are envisaged if resources are mobilized for the implementation of the NROs :</a:t>
            </a:r>
          </a:p>
        </p:txBody>
      </p:sp>
    </p:spTree>
    <p:extLst>
      <p:ext uri="{BB962C8B-B14F-4D97-AF65-F5344CB8AC3E}">
        <p14:creationId xmlns:p14="http://schemas.microsoft.com/office/powerpoint/2010/main" val="438208043"/>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Internal screen">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05d7f75-f42e-4288-8809-604fd4d9691f" xsi:nil="true"/>
    <lcf76f155ced4ddcb4097134ff3c332f xmlns="ea6feb38-a85a-45e8-92e9-814486bbe375">
      <Terms xmlns="http://schemas.microsoft.com/office/infopath/2007/PartnerControls"/>
    </lcf76f155ced4ddcb4097134ff3c332f>
    <_Flow_SignoffStatus xmlns="ea6feb38-a85a-45e8-92e9-814486bbe375" xsi:nil="true"/>
    <SharedWithUsers xmlns="a05d7f75-f42e-4288-8809-604fd4d9691f">
      <UserInfo>
        <DisplayName>Nersisyan, Avetik (NSP)</DisplayName>
        <AccountId>14349</AccountId>
        <AccountType/>
      </UserInfo>
      <UserInfo>
        <DisplayName>RullGabayet, JuanAntonio (FAOAR)</DisplayName>
        <AccountId>14376</AccountId>
        <AccountType/>
      </UserInfo>
      <UserInfo>
        <DisplayName>Krah, Emmanuel (NSPD)</DisplayName>
        <AccountId>16346</AccountId>
        <AccountType/>
      </UserInfo>
      <UserInfo>
        <DisplayName>Shamilov, Artur (NSP)</DisplayName>
        <AccountId>14351</AccountId>
        <AccountType/>
      </UserInfo>
      <UserInfo>
        <DisplayName>Moreira, Adriana (NSP)</DisplayName>
        <AccountId>14323</AccountId>
        <AccountType/>
      </UserInfo>
      <UserInfo>
        <DisplayName>Frio, Mutya (NSPDD)</DisplayName>
        <AccountId>14366</AccountId>
        <AccountType/>
      </UserInfo>
      <UserInfo>
        <DisplayName>Deng, Arop (NSPD)</DisplayName>
        <AccountId>14322</AccountId>
        <AccountType/>
      </UserInfo>
      <UserInfo>
        <DisplayName>Gaviano, Giulia (NSP)</DisplayName>
        <AccountId>16878</AccountId>
        <AccountType/>
      </UserInfo>
      <UserInfo>
        <DisplayName>Armeni, Carlotta (NSPD)</DisplayName>
        <AccountId>14300</AccountId>
        <AccountType/>
      </UserInfo>
      <UserInfo>
        <DisplayName>Koumba, Descartes (NSP)</DisplayName>
        <AccountId>14370</AccountId>
        <AccountType/>
      </UserInfo>
      <UserInfo>
        <DisplayName>Gilmore, John (NSPD)</DisplayName>
        <AccountId>14332</AccountId>
        <AccountType/>
      </UserInfo>
      <UserInfo>
        <DisplayName>Brunel, Sarah (NSP)</DisplayName>
        <AccountId>14352</AccountId>
        <AccountType/>
      </UserInfo>
      <UserInfo>
        <DisplayName>Tiscioni, Patrizio (NSPD)</DisplayName>
        <AccountId>17210</AccountId>
        <AccountType/>
      </UserInfo>
      <UserInfo>
        <DisplayName>White, Fitzroy (NSPD)</DisplayName>
        <AccountId>14410</AccountId>
        <AccountType/>
      </UserInfo>
      <UserInfo>
        <DisplayName>Stirling, Colleen (NSPD)</DisplayName>
        <AccountId>17049</AccountId>
        <AccountType/>
      </UserInfo>
      <UserInfo>
        <DisplayName>Belli, Valeria (NSPD)</DisplayName>
        <AccountId>17687</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20" ma:contentTypeDescription="Create a new document." ma:contentTypeScope="" ma:versionID="58c79fb002f89a5111e50c4b7040bcb6">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c7dd2e9d878049d154ba4207012eb770"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B6D1CDB-15D1-4C85-BFBF-7D1270C6F64A}">
  <ds:schemaRefs>
    <ds:schemaRef ds:uri="http://purl.org/dc/dcmitype/"/>
    <ds:schemaRef ds:uri="http://schemas.microsoft.com/office/2006/documentManagement/types"/>
    <ds:schemaRef ds:uri="http://schemas.microsoft.com/office/infopath/2007/PartnerControls"/>
    <ds:schemaRef ds:uri="http://purl.org/dc/terms/"/>
    <ds:schemaRef ds:uri="http://schemas.openxmlformats.org/package/2006/metadata/core-properties"/>
    <ds:schemaRef ds:uri="http://schemas.microsoft.com/office/2006/metadata/properties"/>
    <ds:schemaRef ds:uri="http://purl.org/dc/elements/1.1/"/>
    <ds:schemaRef ds:uri="ea6feb38-a85a-45e8-92e9-814486bbe375"/>
    <ds:schemaRef ds:uri="a05d7f75-f42e-4288-8809-604fd4d9691f"/>
    <ds:schemaRef ds:uri="http://www.w3.org/XML/1998/namespace"/>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83FFEEB4-8044-44F2-8474-2927678698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d7f75-f42e-4288-8809-604fd4d9691f"/>
    <ds:schemaRef ds:uri="ea6feb38-a85a-45e8-92e9-814486bbe3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12102</TotalTime>
  <Words>1477</Words>
  <Application>Microsoft Office PowerPoint</Application>
  <PresentationFormat>Widescreen</PresentationFormat>
  <Paragraphs>144</Paragraphs>
  <Slides>12</Slides>
  <Notes>11</Notes>
  <HiddenSlides>0</HiddenSlides>
  <MMClips>0</MMClips>
  <ScaleCrop>false</ScaleCrop>
  <HeadingPairs>
    <vt:vector size="4" baseType="variant">
      <vt:variant>
        <vt:lpstr>Theme</vt:lpstr>
      </vt:variant>
      <vt:variant>
        <vt:i4>3</vt:i4>
      </vt:variant>
      <vt:variant>
        <vt:lpstr>Slide Titles</vt:lpstr>
      </vt:variant>
      <vt:variant>
        <vt:i4>12</vt:i4>
      </vt:variant>
    </vt:vector>
  </HeadingPairs>
  <TitlesOfParts>
    <vt:vector size="15" baseType="lpstr">
      <vt:lpstr>COVER</vt:lpstr>
      <vt:lpstr>Personalizza struttura</vt:lpstr>
      <vt:lpstr>Internal screen</vt:lpstr>
      <vt:lpstr>National Reporting Obligations (NROs)</vt:lpstr>
      <vt:lpstr>Content </vt:lpstr>
      <vt:lpstr>PowerPoint Presentation</vt:lpstr>
      <vt:lpstr>Responsibilities of IPPC Contact Points </vt:lpstr>
      <vt:lpstr>7 Public NROs</vt:lpstr>
      <vt:lpstr>6 Bilateral NROs</vt:lpstr>
      <vt:lpstr>Key NROs Challenges </vt:lpstr>
      <vt:lpstr>Public NROs statistics in 2024</vt:lpstr>
      <vt:lpstr>Proposed 2025 NROs Work Plan </vt:lpstr>
      <vt:lpstr>NROs Capacity de development materials </vt:lpstr>
      <vt:lpstr>Invitation to provide/update  information on NROs</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Koumba, Descartes (NSP)</cp:lastModifiedBy>
  <cp:revision>37</cp:revision>
  <cp:lastPrinted>2018-12-10T09:55:32Z</cp:lastPrinted>
  <dcterms:created xsi:type="dcterms:W3CDTF">2019-07-18T08:44:31Z</dcterms:created>
  <dcterms:modified xsi:type="dcterms:W3CDTF">2025-07-25T13:18:21Z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