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4"/>
    <p:sldMasterId id="2147483956" r:id="rId5"/>
    <p:sldMasterId id="2147483944" r:id="rId6"/>
  </p:sldMasterIdLst>
  <p:notesMasterIdLst>
    <p:notesMasterId r:id="rId16"/>
  </p:notesMasterIdLst>
  <p:handoutMasterIdLst>
    <p:handoutMasterId r:id="rId17"/>
  </p:handoutMasterIdLst>
  <p:sldIdLst>
    <p:sldId id="263" r:id="rId7"/>
    <p:sldId id="257" r:id="rId8"/>
    <p:sldId id="268" r:id="rId9"/>
    <p:sldId id="269" r:id="rId10"/>
    <p:sldId id="270" r:id="rId11"/>
    <p:sldId id="272" r:id="rId12"/>
    <p:sldId id="273" r:id="rId13"/>
    <p:sldId id="271" r:id="rId14"/>
    <p:sldId id="267" r:id="rId15"/>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25F"/>
    <a:srgbClr val="AB967C"/>
    <a:srgbClr val="5792C9"/>
    <a:srgbClr val="A81E3B"/>
    <a:srgbClr val="79B9CF"/>
    <a:srgbClr val="DDA63A"/>
    <a:srgbClr val="1A648C"/>
    <a:srgbClr val="EFA91F"/>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988" autoAdjust="0"/>
    <p:restoredTop sz="96320" autoAdjust="0"/>
  </p:normalViewPr>
  <p:slideViewPr>
    <p:cSldViewPr>
      <p:cViewPr varScale="1">
        <p:scale>
          <a:sx n="80" d="100"/>
          <a:sy n="80" d="100"/>
        </p:scale>
        <p:origin x="480" y="40"/>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slide" Target="slides/slide9.xml"/><Relationship Id="rId10" Type="http://schemas.openxmlformats.org/officeDocument/2006/relationships/slide" Target="slides/slide4.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11/06/2025</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11/06/2025</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1200" y="5088624"/>
            <a:ext cx="12192000" cy="449180"/>
          </a:xfrm>
          <a:prstGeom prst="rect">
            <a:avLst/>
          </a:prstGeom>
          <a:noFill/>
        </p:spPr>
        <p:txBody>
          <a:bodyPr lIns="1224000" tIns="46800" rIns="1224000" bIns="0" anchor="t" anchorCtr="0"/>
          <a:lstStyle>
            <a:lvl1pPr algn="l">
              <a:defRPr sz="3800" b="1" i="0" baseline="0">
                <a:solidFill>
                  <a:srgbClr val="00825F"/>
                </a:solidFill>
                <a:latin typeface="Montserrat" pitchFamily="2" charset="77"/>
              </a:defRPr>
            </a:lvl1pPr>
          </a:lstStyle>
          <a:p>
            <a:r>
              <a:rPr lang="en-US" dirty="0"/>
              <a:t>Click to edit Master title style </a:t>
            </a:r>
          </a:p>
        </p:txBody>
      </p:sp>
      <p:sp>
        <p:nvSpPr>
          <p:cNvPr id="5" name="Subtitle 2"/>
          <p:cNvSpPr>
            <a:spLocks noGrp="1"/>
          </p:cNvSpPr>
          <p:nvPr>
            <p:ph type="subTitle" idx="1"/>
          </p:nvPr>
        </p:nvSpPr>
        <p:spPr>
          <a:xfrm>
            <a:off x="-1200" y="5943600"/>
            <a:ext cx="12192000" cy="245913"/>
          </a:xfrm>
          <a:prstGeom prst="rect">
            <a:avLst/>
          </a:prstGeom>
        </p:spPr>
        <p:txBody>
          <a:bodyPr lIns="1224000" tIns="0" rIns="2160000" anchor="t" anchorCtr="0"/>
          <a:lstStyle>
            <a:lvl1pPr marL="0" indent="0" algn="l">
              <a:buNone/>
              <a:defRPr sz="2200" b="0" i="0" baseline="0">
                <a:solidFill>
                  <a:srgbClr val="00825F"/>
                </a:solidFill>
                <a:latin typeface="Montserrat"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baseline="0">
                <a:latin typeface="Montserrat" pitchFamily="2" charset="77"/>
              </a:defRPr>
            </a:lvl2pPr>
            <a:lvl3pPr marL="360000" indent="-180000" algn="l">
              <a:buClr>
                <a:srgbClr val="5792C9"/>
              </a:buClr>
              <a:buSzPct val="110000"/>
              <a:buFont typeface="Arial" charset="0"/>
              <a:buChar char="•"/>
              <a:defRPr sz="2000" baseline="0">
                <a:latin typeface="Montserrat" pitchFamily="2" charset="77"/>
              </a:defRPr>
            </a:lvl3pPr>
            <a:lvl4pPr marL="576000" indent="-216000" algn="l">
              <a:buClr>
                <a:srgbClr val="5792C9"/>
              </a:buClr>
              <a:buFont typeface=".AppleSystemUIFont" charset="-120"/>
              <a:buChar char="–"/>
              <a:defRPr sz="2000" baseline="0">
                <a:latin typeface="Montserrat" pitchFamily="2" charset="77"/>
              </a:defRPr>
            </a:lvl4pPr>
            <a:lvl5pPr marL="792000" indent="-216000" algn="l">
              <a:buFont typeface=".AppleSystemUIFont" charset="-120"/>
              <a:buChar char="–"/>
              <a:defRPr sz="2000" baseline="0">
                <a:latin typeface="Montserrat" pitchFamily="2" charset="77"/>
              </a:defRPr>
            </a:lvl5pPr>
            <a:lvl6pPr marL="1044000" indent="-216000" algn="l">
              <a:buClr>
                <a:schemeClr val="bg2">
                  <a:lumMod val="50000"/>
                </a:schemeClr>
              </a:buClr>
              <a:buFont typeface=".AppleSystemUIFont" charset="-120"/>
              <a:buChar char="–"/>
              <a:defRPr sz="2000" baseline="0">
                <a:solidFill>
                  <a:schemeClr val="bg2">
                    <a:lumMod val="50000"/>
                  </a:schemeClr>
                </a:solidFill>
                <a:latin typeface="Montserrat" pitchFamily="2" charset="77"/>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baseline="0">
                <a:solidFill>
                  <a:srgbClr val="00825F"/>
                </a:solidFill>
                <a:latin typeface="Montserrat" pitchFamily="2" charset="77"/>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marL="0" indent="0">
              <a:buFontTx/>
              <a:buNone/>
              <a:defRPr sz="2000" baseline="0">
                <a:solidFill>
                  <a:schemeClr val="tx1"/>
                </a:solidFill>
                <a:latin typeface="Montserrat" pitchFamily="2" charset="77"/>
              </a:defRPr>
            </a:lvl1pPr>
          </a:lstStyle>
          <a:p>
            <a:r>
              <a:rPr lang="en-US" dirty="0"/>
              <a:t>Picture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marL="0" indent="0">
              <a:buFontTx/>
              <a:buNone/>
              <a:defRPr sz="2000" baseline="0">
                <a:solidFill>
                  <a:schemeClr val="tx1"/>
                </a:solidFill>
                <a:latin typeface="Montserrat" pitchFamily="2" charset="77"/>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marL="0" indent="0">
              <a:buFontTx/>
              <a:buNone/>
              <a:defRPr sz="2000" baseline="0">
                <a:solidFill>
                  <a:schemeClr val="tx1"/>
                </a:solidFill>
                <a:latin typeface="Montserrat" pitchFamily="2" charset="77"/>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baseline="0">
                <a:latin typeface="Montserrat" pitchFamily="2" charset="77"/>
              </a:defRPr>
            </a:lvl2pPr>
            <a:lvl3pPr marL="360000" indent="-180000" algn="l">
              <a:buClr>
                <a:srgbClr val="5792C9"/>
              </a:buClr>
              <a:buSzPct val="110000"/>
              <a:buFont typeface="Arial" charset="0"/>
              <a:buChar char="•"/>
              <a:defRPr sz="2000" baseline="0">
                <a:latin typeface="Montserrat" pitchFamily="2" charset="77"/>
              </a:defRPr>
            </a:lvl3pPr>
            <a:lvl4pPr marL="576000" indent="-216000" algn="l">
              <a:buClr>
                <a:srgbClr val="5792C9"/>
              </a:buClr>
              <a:buFont typeface=".AppleSystemUIFont" charset="-120"/>
              <a:buChar char="–"/>
              <a:defRPr sz="2000" baseline="0">
                <a:latin typeface="Montserrat" pitchFamily="2" charset="77"/>
              </a:defRPr>
            </a:lvl4pPr>
            <a:lvl5pPr marL="792000" indent="-216000" algn="l">
              <a:buFont typeface=".AppleSystemUIFont" charset="-120"/>
              <a:buChar char="–"/>
              <a:defRPr sz="2000" baseline="0">
                <a:latin typeface="Montserrat" pitchFamily="2" charset="77"/>
              </a:defRPr>
            </a:lvl5pPr>
            <a:lvl6pPr marL="1044000" indent="-216000" algn="l">
              <a:buClr>
                <a:schemeClr val="bg2">
                  <a:lumMod val="50000"/>
                </a:schemeClr>
              </a:buClr>
              <a:buFont typeface=".AppleSystemUIFont" charset="-120"/>
              <a:buChar char="–"/>
              <a:defRPr sz="2000" baseline="0">
                <a:solidFill>
                  <a:schemeClr val="bg2">
                    <a:lumMod val="50000"/>
                  </a:schemeClr>
                </a:solidFill>
                <a:latin typeface="Montserrat" pitchFamily="2" charset="77"/>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baseline="0">
                <a:solidFill>
                  <a:srgbClr val="00825F"/>
                </a:solidFill>
                <a:latin typeface="Montserrat" pitchFamily="2" charset="77"/>
              </a:defRPr>
            </a:lvl1pPr>
          </a:lstStyle>
          <a:p>
            <a:r>
              <a:rPr lang="en-US" dirty="0"/>
              <a:t>Click to edit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baseline="0">
                <a:solidFill>
                  <a:schemeClr val="tx1"/>
                </a:solidFill>
                <a:latin typeface="Montserrat" pitchFamily="2" charset="77"/>
                <a:ea typeface="Calibri" charset="0"/>
                <a:cs typeface="Calibri" charset="0"/>
              </a:defRPr>
            </a:lvl1pPr>
            <a:lvl2pPr marL="432000" indent="-180000" algn="l">
              <a:buClr>
                <a:srgbClr val="5792C9"/>
              </a:buClr>
              <a:buSzPct val="110000"/>
              <a:buFont typeface="Arial" charset="0"/>
              <a:buChar char="•"/>
              <a:defRPr sz="2000" baseline="0">
                <a:solidFill>
                  <a:schemeClr val="tx1"/>
                </a:solidFill>
                <a:latin typeface="Montserrat" pitchFamily="2" charset="77"/>
                <a:ea typeface="Calibri" charset="0"/>
                <a:cs typeface="Calibri" charset="0"/>
              </a:defRPr>
            </a:lvl2pPr>
            <a:lvl3pPr marL="684000" indent="-216000" algn="l">
              <a:buClr>
                <a:srgbClr val="5792C9"/>
              </a:buClr>
              <a:buFont typeface=".AppleSystemUIFont" charset="-120"/>
              <a:buChar char="–"/>
              <a:defRPr sz="2000" baseline="0">
                <a:latin typeface="Montserrat" pitchFamily="2" charset="77"/>
              </a:defRPr>
            </a:lvl3pPr>
            <a:lvl4pPr marL="936000" indent="-216000" algn="l">
              <a:buFont typeface=".AppleSystemUIFont" charset="-120"/>
              <a:buChar char="–"/>
              <a:defRPr sz="2000" baseline="0">
                <a:latin typeface="Montserrat" pitchFamily="2" charset="77"/>
              </a:defRPr>
            </a:lvl4pPr>
            <a:lvl5pPr marL="1188000" indent="-216000" algn="l">
              <a:buClr>
                <a:schemeClr val="bg2">
                  <a:lumMod val="50000"/>
                </a:schemeClr>
              </a:buClr>
              <a:buFont typeface=".AppleSystemUIFont" charset="-120"/>
              <a:buChar char="–"/>
              <a:defRPr sz="2000" baseline="0">
                <a:solidFill>
                  <a:schemeClr val="bg2">
                    <a:lumMod val="50000"/>
                  </a:schemeClr>
                </a:solidFill>
                <a:latin typeface="Montserrat" pitchFamily="2" charset="77"/>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baseline="0">
                <a:solidFill>
                  <a:srgbClr val="00825F"/>
                </a:solidFill>
                <a:latin typeface="Montserrat" pitchFamily="2" charset="77"/>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Montserrat" pitchFamily="2" charset="77"/>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Montserrat" pitchFamily="2" charset="77"/>
                <a:ea typeface="Calibri" charset="0"/>
                <a:cs typeface="Calibri" charset="0"/>
              </a:defRPr>
            </a:lvl1pPr>
            <a:lvl2pPr marL="432000" indent="-180000" algn="l">
              <a:buClr>
                <a:srgbClr val="5792C9"/>
              </a:buClr>
              <a:buSzPct val="110000"/>
              <a:buFont typeface="Arial" charset="0"/>
              <a:buChar char="•"/>
              <a:defRPr sz="2000">
                <a:latin typeface="Montserrat" pitchFamily="2" charset="77"/>
              </a:defRPr>
            </a:lvl2pPr>
            <a:lvl3pPr marL="684000" indent="-216000" algn="l">
              <a:buClr>
                <a:srgbClr val="5792C9"/>
              </a:buClr>
              <a:buFont typeface=".AppleSystemUIFont" charset="-120"/>
              <a:buChar char="–"/>
              <a:defRPr sz="2000">
                <a:latin typeface="Montserrat" pitchFamily="2" charset="77"/>
                <a:ea typeface="Calibri" charset="0"/>
                <a:cs typeface="Calibri" charset="0"/>
              </a:defRPr>
            </a:lvl3pPr>
            <a:lvl4pPr marL="936000" indent="-216000" algn="l">
              <a:buFont typeface=".AppleSystemUIFont" charset="-120"/>
              <a:buChar char="–"/>
              <a:defRPr sz="2000">
                <a:latin typeface="Montserrat" pitchFamily="2" charset="77"/>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latin typeface="Montserrat" pitchFamily="2" charset="77"/>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image" Target="../media/image3.jpg"/><Relationship Id="rId5" Type="http://schemas.openxmlformats.org/officeDocument/2006/relationships/theme" Target="../theme/theme3.xml"/><Relationship Id="rId4"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4" name="Picture 3" descr="A green and blue background with small yellow flowers&#10;&#10;AI-generated content may be incorrect.">
            <a:extLst>
              <a:ext uri="{FF2B5EF4-FFF2-40B4-BE49-F238E27FC236}">
                <a16:creationId xmlns:a16="http://schemas.microsoft.com/office/drawing/2014/main" id="{38597972-0E4E-9590-B477-1E4AB5CEB71D}"/>
              </a:ext>
            </a:extLst>
          </p:cNvPr>
          <p:cNvPicPr>
            <a:picLocks noChangeAspect="1"/>
          </p:cNvPicPr>
          <p:nvPr userDrawn="1"/>
        </p:nvPicPr>
        <p:blipFill>
          <a:blip r:embed="rId4"/>
          <a:stretch>
            <a:fillRect/>
          </a:stretch>
        </p:blipFill>
        <p:spPr>
          <a:xfrm>
            <a:off x="0" y="-1"/>
            <a:ext cx="12192000" cy="4203699"/>
          </a:xfrm>
          <a:prstGeom prst="rect">
            <a:avLst/>
          </a:prstGeom>
        </p:spPr>
      </p:pic>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descr="A green and blue background with small yellow flowers&#10;&#10;AI-generated content may be incorrect.">
            <a:extLst>
              <a:ext uri="{FF2B5EF4-FFF2-40B4-BE49-F238E27FC236}">
                <a16:creationId xmlns:a16="http://schemas.microsoft.com/office/drawing/2014/main" id="{D35DBE45-A672-D5BB-A15D-8EBA8960AD81}"/>
              </a:ext>
            </a:extLst>
          </p:cNvPr>
          <p:cNvPicPr>
            <a:picLocks noChangeAspect="1"/>
          </p:cNvPicPr>
          <p:nvPr userDrawn="1"/>
        </p:nvPicPr>
        <p:blipFill>
          <a:blip r:embed="rId3"/>
          <a:stretch>
            <a:fillRect/>
          </a:stretch>
        </p:blipFill>
        <p:spPr>
          <a:xfrm>
            <a:off x="0" y="-1"/>
            <a:ext cx="12192000" cy="4203699"/>
          </a:xfrm>
          <a:prstGeom prst="rect">
            <a:avLst/>
          </a:prstGeom>
        </p:spPr>
      </p:pic>
    </p:spTree>
    <p:extLst>
      <p:ext uri="{BB962C8B-B14F-4D97-AF65-F5344CB8AC3E}">
        <p14:creationId xmlns:p14="http://schemas.microsoft.com/office/powerpoint/2010/main" val="2559117071"/>
      </p:ext>
    </p:extLst>
  </p:cSld>
  <p:clrMap bg1="lt1" tx1="dk1" bg2="lt2" tx2="dk2" accent1="accent1" accent2="accent2" accent3="accent3" accent4="accent4" accent5="accent5" accent6="accent6" hlink="hlink" folHlink="folHlink"/>
  <p:sldLayoutIdLst>
    <p:sldLayoutId id="214748395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1" name="Text Placeholder 5">
            <a:extLst>
              <a:ext uri="{FF2B5EF4-FFF2-40B4-BE49-F238E27FC236}">
                <a16:creationId xmlns:a16="http://schemas.microsoft.com/office/drawing/2014/main" id="{A133ADE3-A5A0-2645-9D97-F63324C4A172}"/>
              </a:ext>
            </a:extLst>
          </p:cNvPr>
          <p:cNvSpPr txBox="1">
            <a:spLocks/>
          </p:cNvSpPr>
          <p:nvPr userDrawn="1"/>
        </p:nvSpPr>
        <p:spPr>
          <a:xfrm>
            <a:off x="8153400" y="6381328"/>
            <a:ext cx="4038600" cy="476672"/>
          </a:xfrm>
          <a:prstGeom prst="rect">
            <a:avLst/>
          </a:prstGeom>
        </p:spPr>
        <p:txBody>
          <a:bodyPr lIns="180000" tIns="216000" rIns="180000" bIns="180000" anchor="ctr" anchorCtr="0"/>
          <a:lstStyle>
            <a:lvl1pPr marL="0" indent="0" algn="l" defTabSz="914400" rtl="0" eaLnBrk="1" latinLnBrk="0" hangingPunct="1">
              <a:lnSpc>
                <a:spcPct val="90000"/>
              </a:lnSpc>
              <a:spcBef>
                <a:spcPts val="1000"/>
              </a:spcBef>
              <a:buFontTx/>
              <a:buNone/>
              <a:defRPr sz="1400" b="0"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500" b="0" i="0" kern="1500" spc="100" baseline="0" dirty="0">
                <a:solidFill>
                  <a:srgbClr val="00825F"/>
                </a:solidFill>
                <a:latin typeface="Montserrat" pitchFamily="2" charset="77"/>
              </a:rPr>
              <a:t>2025 IPPC REGIONAL WORKSHOP</a:t>
            </a:r>
            <a:endParaRPr lang="en-US" sz="1500" b="0" i="0" kern="1500" spc="100" baseline="0" dirty="0">
              <a:solidFill>
                <a:schemeClr val="tx1"/>
              </a:solidFill>
              <a:latin typeface="Montserrat" pitchFamily="2" charset="77"/>
            </a:endParaRPr>
          </a:p>
        </p:txBody>
      </p:sp>
      <p:pic>
        <p:nvPicPr>
          <p:cNvPr id="4" name="Picture 3">
            <a:extLst>
              <a:ext uri="{FF2B5EF4-FFF2-40B4-BE49-F238E27FC236}">
                <a16:creationId xmlns:a16="http://schemas.microsoft.com/office/drawing/2014/main" id="{8054E1A7-4D66-7A64-1F84-CE1AF609723F}"/>
              </a:ext>
            </a:extLst>
          </p:cNvPr>
          <p:cNvPicPr>
            <a:picLocks noChangeAspect="1"/>
          </p:cNvPicPr>
          <p:nvPr userDrawn="1"/>
        </p:nvPicPr>
        <p:blipFill>
          <a:blip r:embed="rId6"/>
          <a:stretch>
            <a:fillRect/>
          </a:stretch>
        </p:blipFill>
        <p:spPr>
          <a:xfrm>
            <a:off x="-2" y="-1"/>
            <a:ext cx="12191999" cy="1332805"/>
          </a:xfrm>
          <a:prstGeom prst="rect">
            <a:avLst/>
          </a:prstGeom>
        </p:spPr>
      </p:pic>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4.xml"/><Relationship Id="rId5" Type="http://schemas.openxmlformats.org/officeDocument/2006/relationships/image" Target="../media/image7.sv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406" y="4572000"/>
            <a:ext cx="12192000" cy="1828800"/>
          </a:xfrm>
          <a:prstGeom prst="rect">
            <a:avLst/>
          </a:prstGeom>
        </p:spPr>
        <p:txBody>
          <a:bodyPr/>
          <a:lstStyle/>
          <a:p>
            <a:r>
              <a:rPr lang="en-US" dirty="0"/>
              <a:t>DRAFT SPECIFICATION FOR ISPM: Annex on Remote Audits (2023-031) to ISPM 47 </a:t>
            </a:r>
          </a:p>
        </p:txBody>
      </p:sp>
    </p:spTree>
    <p:extLst>
      <p:ext uri="{BB962C8B-B14F-4D97-AF65-F5344CB8AC3E}">
        <p14:creationId xmlns:p14="http://schemas.microsoft.com/office/powerpoint/2010/main" val="25185390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9C2F1E0B-3284-3849-950E-32EC44C1C236}"/>
              </a:ext>
            </a:extLst>
          </p:cNvPr>
          <p:cNvSpPr>
            <a:spLocks noGrp="1"/>
          </p:cNvSpPr>
          <p:nvPr>
            <p:ph type="subTitle" idx="1"/>
          </p:nvPr>
        </p:nvSpPr>
        <p:spPr>
          <a:xfrm>
            <a:off x="0" y="1775046"/>
            <a:ext cx="8915400" cy="4625754"/>
          </a:xfrm>
        </p:spPr>
        <p:txBody>
          <a:bodyPr/>
          <a:lstStyle/>
          <a:p>
            <a:endParaRPr lang="en-US" dirty="0"/>
          </a:p>
          <a:p>
            <a:pPr marL="342900" indent="-342900">
              <a:buFont typeface="Arial" panose="020B0604020202020204" pitchFamily="34" charset="0"/>
              <a:buChar char="•"/>
            </a:pPr>
            <a:r>
              <a:rPr lang="en-US" dirty="0"/>
              <a:t>An audit in the phytosanitary context is a documented, systematic  review of a phytosanitary system or procedure to evaluate the level of control, ensure that is conforms with the requirements set by the auditing NPPO and evaluate whether the system or procedure is achieving the expected phytosanitary objective</a:t>
            </a:r>
          </a:p>
          <a:p>
            <a:pPr marL="342900" indent="-342900">
              <a:buFont typeface="Arial" panose="020B0604020202020204" pitchFamily="34" charset="0"/>
              <a:buChar char="•"/>
            </a:pPr>
            <a:r>
              <a:rPr lang="en-US" dirty="0"/>
              <a:t>ISPM 47 (Audit in the phytosanitary context)  which was adopted in 2022 covers audits in the phytosanitary context conducted by national plant protection organizations in its own territory, or with and in the territory of another NPPO. ISPM 47 also covers audits conducted by entities that have been authorized by the NPPO to conduct audits on its behalf</a:t>
            </a:r>
          </a:p>
          <a:p>
            <a:pPr marL="342900" indent="-342900">
              <a:buFont typeface="Arial" panose="020B0604020202020204" pitchFamily="34" charset="0"/>
              <a:buChar char="•"/>
            </a:pPr>
            <a:r>
              <a:rPr lang="en-US" dirty="0"/>
              <a:t>CPM-18 (2024) added the topic Annex: Remote audits to ISPM 47 (Audit in the phytosanitary context) to the list of topics </a:t>
            </a:r>
          </a:p>
          <a:p>
            <a:pPr marL="342900" indent="-342900">
              <a:buFont typeface="Arial" panose="020B0604020202020204" pitchFamily="34" charset="0"/>
              <a:buChar char="•"/>
            </a:pPr>
            <a:r>
              <a:rPr lang="en-US" dirty="0"/>
              <a:t>In May 2025, the SC revised and approved the draft specification for country consultation </a:t>
            </a:r>
          </a:p>
        </p:txBody>
      </p:sp>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4916" y="1524000"/>
            <a:ext cx="7986304" cy="296840"/>
          </a:xfrm>
        </p:spPr>
        <p:txBody>
          <a:bodyPr/>
          <a:lstStyle/>
          <a:p>
            <a:r>
              <a:rPr lang="en-NZ" altLang="ja-JP" sz="2400" dirty="0"/>
              <a:t>Background</a:t>
            </a:r>
            <a:endParaRPr lang="en-IT" sz="2400" dirty="0"/>
          </a:p>
        </p:txBody>
      </p:sp>
      <p:pic>
        <p:nvPicPr>
          <p:cNvPr id="7" name="Graphic 7" descr="Open hand with plant outline">
            <a:extLst>
              <a:ext uri="{FF2B5EF4-FFF2-40B4-BE49-F238E27FC236}">
                <a16:creationId xmlns:a16="http://schemas.microsoft.com/office/drawing/2014/main" id="{FF3D6A3E-2131-012E-37EC-49E1D1C20BC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436210" y="4267200"/>
            <a:ext cx="1676400" cy="1676400"/>
          </a:xfrm>
          <a:prstGeom prst="rect">
            <a:avLst/>
          </a:prstGeom>
        </p:spPr>
      </p:pic>
      <p:pic>
        <p:nvPicPr>
          <p:cNvPr id="13" name="Graphic 5" descr="Checklist with solid fill">
            <a:extLst>
              <a:ext uri="{FF2B5EF4-FFF2-40B4-BE49-F238E27FC236}">
                <a16:creationId xmlns:a16="http://schemas.microsoft.com/office/drawing/2014/main" id="{AF3A4AB1-4F15-35D1-B376-860E8216ED3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372600" y="1775046"/>
            <a:ext cx="1752600" cy="1752600"/>
          </a:xfrm>
          <a:prstGeom prst="rect">
            <a:avLst/>
          </a:prstGeom>
        </p:spPr>
      </p:pic>
    </p:spTree>
    <p:extLst>
      <p:ext uri="{BB962C8B-B14F-4D97-AF65-F5344CB8AC3E}">
        <p14:creationId xmlns:p14="http://schemas.microsoft.com/office/powerpoint/2010/main" val="1205172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CDB70B85-E576-A883-DBFF-7FE5963B78C5}"/>
              </a:ext>
            </a:extLst>
          </p:cNvPr>
          <p:cNvPicPr>
            <a:picLocks noGrp="1" noChangeAspect="1"/>
          </p:cNvPicPr>
          <p:nvPr>
            <p:ph type="pic" sz="quarter" idx="10"/>
          </p:nvPr>
        </p:nvPicPr>
        <p:blipFill>
          <a:blip r:embed="rId2"/>
          <a:srcRect t="29301" b="29301"/>
          <a:stretch/>
        </p:blipFill>
        <p:spPr>
          <a:xfrm>
            <a:off x="8686800" y="1620000"/>
            <a:ext cx="3352800" cy="4323600"/>
          </a:xfrm>
        </p:spPr>
      </p:pic>
      <p:sp>
        <p:nvSpPr>
          <p:cNvPr id="4" name="Subtitle 3">
            <a:extLst>
              <a:ext uri="{FF2B5EF4-FFF2-40B4-BE49-F238E27FC236}">
                <a16:creationId xmlns:a16="http://schemas.microsoft.com/office/drawing/2014/main" id="{5B9DAC29-0025-BFD0-890A-66ECF7E1CA3F}"/>
              </a:ext>
            </a:extLst>
          </p:cNvPr>
          <p:cNvSpPr>
            <a:spLocks noGrp="1"/>
          </p:cNvSpPr>
          <p:nvPr>
            <p:ph type="subTitle" idx="1"/>
          </p:nvPr>
        </p:nvSpPr>
        <p:spPr>
          <a:xfrm>
            <a:off x="0" y="2057400"/>
            <a:ext cx="8839200" cy="4648200"/>
          </a:xfrm>
        </p:spPr>
        <p:txBody>
          <a:bodyPr/>
          <a:lstStyle/>
          <a:p>
            <a:pPr marL="342900" indent="-342900">
              <a:buFont typeface="Arial" panose="020B0604020202020204" pitchFamily="34" charset="0"/>
              <a:buChar char="•"/>
            </a:pPr>
            <a:r>
              <a:rPr lang="en-CA" sz="2400" dirty="0"/>
              <a:t>New technological advancements have allowed contracting parties to  conduct remote audits when in-person audits are  not possible or practical because of challenges such as travel restrictions, emergency situations, financial constraints  or availability of experts</a:t>
            </a:r>
          </a:p>
          <a:p>
            <a:pPr marL="342900" indent="-342900">
              <a:buFont typeface="Arial" panose="020B0604020202020204" pitchFamily="34" charset="0"/>
              <a:buChar char="•"/>
            </a:pPr>
            <a:r>
              <a:rPr lang="en-CA" sz="2400" dirty="0"/>
              <a:t>Remote audits can offer significant benefits to contracting parties while providing an appropriate level of oversight</a:t>
            </a:r>
          </a:p>
          <a:p>
            <a:pPr marL="342900" indent="-342900">
              <a:buFont typeface="Arial" panose="020B0604020202020204" pitchFamily="34" charset="0"/>
              <a:buChar char="•"/>
            </a:pPr>
            <a:r>
              <a:rPr lang="en-CA" sz="2400" dirty="0"/>
              <a:t>Remote audits allow for continuity of audit related activities, provide a flexible framework  in achieving audit objectives and allows additional experts to participate</a:t>
            </a:r>
          </a:p>
          <a:p>
            <a:pPr marL="342900" indent="-342900">
              <a:buFont typeface="Arial" panose="020B0604020202020204" pitchFamily="34" charset="0"/>
              <a:buChar char="•"/>
            </a:pPr>
            <a:r>
              <a:rPr lang="en-CA" sz="2400" dirty="0"/>
              <a:t>ISPM 47 does not offer specific guidance on conducting remote audits</a:t>
            </a:r>
            <a:endParaRPr lang="en-US" sz="2400" dirty="0"/>
          </a:p>
        </p:txBody>
      </p:sp>
      <p:sp>
        <p:nvSpPr>
          <p:cNvPr id="5" name="Title 4">
            <a:extLst>
              <a:ext uri="{FF2B5EF4-FFF2-40B4-BE49-F238E27FC236}">
                <a16:creationId xmlns:a16="http://schemas.microsoft.com/office/drawing/2014/main" id="{FAA254CC-A17F-A0BC-71B6-8C9F6AF1C19B}"/>
              </a:ext>
            </a:extLst>
          </p:cNvPr>
          <p:cNvSpPr>
            <a:spLocks noGrp="1"/>
          </p:cNvSpPr>
          <p:nvPr>
            <p:ph type="title"/>
          </p:nvPr>
        </p:nvSpPr>
        <p:spPr>
          <a:xfrm>
            <a:off x="-10800" y="1364673"/>
            <a:ext cx="8697600" cy="609600"/>
          </a:xfrm>
        </p:spPr>
        <p:txBody>
          <a:bodyPr/>
          <a:lstStyle/>
          <a:p>
            <a:r>
              <a:rPr kumimoji="1" lang="en-US" altLang="ja-JP" sz="2400" dirty="0"/>
              <a:t>Reason for the development of the draft specification </a:t>
            </a:r>
            <a:endParaRPr lang="en-US" sz="2400" dirty="0"/>
          </a:p>
        </p:txBody>
      </p:sp>
    </p:spTree>
    <p:extLst>
      <p:ext uri="{BB962C8B-B14F-4D97-AF65-F5344CB8AC3E}">
        <p14:creationId xmlns:p14="http://schemas.microsoft.com/office/powerpoint/2010/main" val="10026800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D2D727DD-7203-01C9-6E00-686E5DAD9321}"/>
              </a:ext>
            </a:extLst>
          </p:cNvPr>
          <p:cNvSpPr>
            <a:spLocks noGrp="1"/>
          </p:cNvSpPr>
          <p:nvPr>
            <p:ph type="subTitle" idx="1"/>
          </p:nvPr>
        </p:nvSpPr>
        <p:spPr>
          <a:xfrm>
            <a:off x="0" y="2286000"/>
            <a:ext cx="10210800" cy="3870457"/>
          </a:xfrm>
        </p:spPr>
        <p:txBody>
          <a:bodyPr/>
          <a:lstStyle/>
          <a:p>
            <a:pPr marL="342900" indent="-342900">
              <a:buFont typeface="Arial" panose="020B0604020202020204" pitchFamily="34" charset="0"/>
              <a:buChar char="•"/>
            </a:pPr>
            <a:r>
              <a:rPr lang="en-CA" sz="2400" dirty="0"/>
              <a:t>The annex is intended to provide guidance for conducting remote audits in the phytosanitary context by an NPPO in its own territory or with and in the territory of another NPPO.</a:t>
            </a:r>
          </a:p>
          <a:p>
            <a:pPr marL="342900" indent="-342900">
              <a:buFont typeface="Arial" panose="020B0604020202020204" pitchFamily="34" charset="0"/>
              <a:buChar char="•"/>
            </a:pPr>
            <a:endParaRPr lang="en-CA" sz="2400" dirty="0"/>
          </a:p>
          <a:p>
            <a:pPr marL="342900" indent="-342900">
              <a:buFont typeface="Arial" panose="020B0604020202020204" pitchFamily="34" charset="0"/>
              <a:buChar char="•"/>
            </a:pPr>
            <a:r>
              <a:rPr lang="en-CA" sz="2400" dirty="0"/>
              <a:t>The Annex should also cover remote audits conducted by entities that have been authorized by the NPPPO to conduct audits on its behalf</a:t>
            </a:r>
            <a:endParaRPr lang="en-US" sz="2400" dirty="0"/>
          </a:p>
        </p:txBody>
      </p:sp>
      <p:sp>
        <p:nvSpPr>
          <p:cNvPr id="5" name="Title 4">
            <a:extLst>
              <a:ext uri="{FF2B5EF4-FFF2-40B4-BE49-F238E27FC236}">
                <a16:creationId xmlns:a16="http://schemas.microsoft.com/office/drawing/2014/main" id="{E2CDB38A-649B-3C40-3955-39C85401B5A2}"/>
              </a:ext>
            </a:extLst>
          </p:cNvPr>
          <p:cNvSpPr>
            <a:spLocks noGrp="1"/>
          </p:cNvSpPr>
          <p:nvPr>
            <p:ph type="title"/>
          </p:nvPr>
        </p:nvSpPr>
        <p:spPr/>
        <p:txBody>
          <a:bodyPr/>
          <a:lstStyle/>
          <a:p>
            <a:r>
              <a:rPr kumimoji="1" lang="en-US" altLang="ja-JP" sz="2400" b="1" dirty="0">
                <a:solidFill>
                  <a:srgbClr val="00825F"/>
                </a:solidFill>
              </a:rPr>
              <a:t>Scope</a:t>
            </a:r>
            <a:br>
              <a:rPr kumimoji="1" lang="en-US" altLang="ja-JP" sz="2400" b="1" dirty="0">
                <a:solidFill>
                  <a:srgbClr val="00825F"/>
                </a:solidFill>
              </a:rPr>
            </a:br>
            <a:endParaRPr lang="en-US" dirty="0"/>
          </a:p>
        </p:txBody>
      </p:sp>
    </p:spTree>
    <p:extLst>
      <p:ext uri="{BB962C8B-B14F-4D97-AF65-F5344CB8AC3E}">
        <p14:creationId xmlns:p14="http://schemas.microsoft.com/office/powerpoint/2010/main" val="6097824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BFC6AED9-0F87-C36D-4080-D5CAE37CC564}"/>
              </a:ext>
            </a:extLst>
          </p:cNvPr>
          <p:cNvSpPr>
            <a:spLocks noGrp="1"/>
          </p:cNvSpPr>
          <p:nvPr>
            <p:ph type="subTitle" idx="1"/>
          </p:nvPr>
        </p:nvSpPr>
        <p:spPr>
          <a:xfrm>
            <a:off x="0" y="2286000"/>
            <a:ext cx="10287000" cy="3870457"/>
          </a:xfrm>
        </p:spPr>
        <p:txBody>
          <a:bodyPr/>
          <a:lstStyle/>
          <a:p>
            <a:pPr marL="342900" indent="-342900">
              <a:buFont typeface="Arial" panose="020B0604020202020204" pitchFamily="34" charset="0"/>
              <a:buChar char="•"/>
            </a:pPr>
            <a:r>
              <a:rPr lang="en-CA" sz="2400" dirty="0"/>
              <a:t>The annex to ISPM 47 aims to support a common approach to conducting remote audits, thereby increasing trust and understanding among contracting parties. </a:t>
            </a:r>
            <a:endParaRPr lang="en-US" sz="2400" dirty="0"/>
          </a:p>
        </p:txBody>
      </p:sp>
      <p:sp>
        <p:nvSpPr>
          <p:cNvPr id="5" name="Title 4">
            <a:extLst>
              <a:ext uri="{FF2B5EF4-FFF2-40B4-BE49-F238E27FC236}">
                <a16:creationId xmlns:a16="http://schemas.microsoft.com/office/drawing/2014/main" id="{CF112B09-71DE-4E90-F47D-9627B9E41C92}"/>
              </a:ext>
            </a:extLst>
          </p:cNvPr>
          <p:cNvSpPr>
            <a:spLocks noGrp="1"/>
          </p:cNvSpPr>
          <p:nvPr>
            <p:ph type="title"/>
          </p:nvPr>
        </p:nvSpPr>
        <p:spPr/>
        <p:txBody>
          <a:bodyPr/>
          <a:lstStyle/>
          <a:p>
            <a:r>
              <a:rPr lang="en-CA" sz="2400" dirty="0"/>
              <a:t>Purpose</a:t>
            </a:r>
            <a:endParaRPr lang="en-US" sz="2400" dirty="0"/>
          </a:p>
        </p:txBody>
      </p:sp>
    </p:spTree>
    <p:extLst>
      <p:ext uri="{BB962C8B-B14F-4D97-AF65-F5344CB8AC3E}">
        <p14:creationId xmlns:p14="http://schemas.microsoft.com/office/powerpoint/2010/main" val="36831066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193AA53B-7B6B-80CA-FA6C-5E9202AB0DA9}"/>
              </a:ext>
            </a:extLst>
          </p:cNvPr>
          <p:cNvSpPr>
            <a:spLocks noGrp="1"/>
          </p:cNvSpPr>
          <p:nvPr>
            <p:ph type="subTitle" idx="1"/>
          </p:nvPr>
        </p:nvSpPr>
        <p:spPr>
          <a:xfrm>
            <a:off x="0" y="2514600"/>
            <a:ext cx="10820400" cy="3641857"/>
          </a:xfrm>
        </p:spPr>
        <p:txBody>
          <a:bodyPr/>
          <a:lstStyle/>
          <a:p>
            <a:pPr marL="342900" indent="-342900">
              <a:buFont typeface="Arial" panose="020B0604020202020204" pitchFamily="34" charset="0"/>
              <a:buChar char="•"/>
            </a:pPr>
            <a:r>
              <a:rPr lang="en-CA" sz="2400" dirty="0"/>
              <a:t>Describe what a remote audit is and the circumstances under which it may be used instead of an in-person audit</a:t>
            </a:r>
          </a:p>
          <a:p>
            <a:pPr marL="342900" indent="-342900">
              <a:buFont typeface="Arial" panose="020B0604020202020204" pitchFamily="34" charset="0"/>
              <a:buChar char="•"/>
            </a:pPr>
            <a:endParaRPr lang="en-CA" sz="2400" dirty="0"/>
          </a:p>
          <a:p>
            <a:pPr marL="342900" indent="-342900">
              <a:buFont typeface="Arial" panose="020B0604020202020204" pitchFamily="34" charset="0"/>
              <a:buChar char="•"/>
            </a:pPr>
            <a:r>
              <a:rPr lang="en-CA" sz="2400" dirty="0"/>
              <a:t>Review current best practices, examples and approaches for remote audits, including hybrid (i.e.. partially remote) audits where only some parts of the audit are conducted remotely</a:t>
            </a:r>
          </a:p>
          <a:p>
            <a:pPr marL="342900" indent="-342900">
              <a:buFont typeface="Arial" panose="020B0604020202020204" pitchFamily="34" charset="0"/>
              <a:buChar char="•"/>
            </a:pPr>
            <a:endParaRPr lang="en-CA" sz="2400" dirty="0"/>
          </a:p>
          <a:p>
            <a:pPr marL="342900" indent="-342900">
              <a:buFont typeface="Arial" panose="020B0604020202020204" pitchFamily="34" charset="0"/>
              <a:buChar char="•"/>
            </a:pPr>
            <a:r>
              <a:rPr lang="en-CA" sz="2400" dirty="0"/>
              <a:t>Identify the advantages, limitations and risks for using remote audit techniques and methodologies and identify the activities that are most suitable to be audited remotely</a:t>
            </a:r>
          </a:p>
          <a:p>
            <a:r>
              <a:rPr lang="en-CA" sz="2400" dirty="0"/>
              <a:t>   </a:t>
            </a:r>
            <a:endParaRPr lang="en-US" sz="2400" dirty="0"/>
          </a:p>
        </p:txBody>
      </p:sp>
      <p:sp>
        <p:nvSpPr>
          <p:cNvPr id="5" name="Title 4">
            <a:extLst>
              <a:ext uri="{FF2B5EF4-FFF2-40B4-BE49-F238E27FC236}">
                <a16:creationId xmlns:a16="http://schemas.microsoft.com/office/drawing/2014/main" id="{F19DA176-26BD-CACF-B833-F5250C3C4544}"/>
              </a:ext>
            </a:extLst>
          </p:cNvPr>
          <p:cNvSpPr>
            <a:spLocks noGrp="1"/>
          </p:cNvSpPr>
          <p:nvPr>
            <p:ph type="title"/>
          </p:nvPr>
        </p:nvSpPr>
        <p:spPr>
          <a:xfrm>
            <a:off x="-10800" y="1620000"/>
            <a:ext cx="7986304" cy="742200"/>
          </a:xfrm>
        </p:spPr>
        <p:txBody>
          <a:bodyPr/>
          <a:lstStyle/>
          <a:p>
            <a:r>
              <a:rPr kumimoji="1" lang="en-US" altLang="ja-JP" sz="2400" dirty="0"/>
              <a:t>Main tasks that the EWG should undertake in relation to the draft specification</a:t>
            </a:r>
            <a:endParaRPr lang="en-US" dirty="0"/>
          </a:p>
        </p:txBody>
      </p:sp>
    </p:spTree>
    <p:extLst>
      <p:ext uri="{BB962C8B-B14F-4D97-AF65-F5344CB8AC3E}">
        <p14:creationId xmlns:p14="http://schemas.microsoft.com/office/powerpoint/2010/main" val="5667583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AD32104E-B1C6-4D88-E615-517B39061263}"/>
              </a:ext>
            </a:extLst>
          </p:cNvPr>
          <p:cNvSpPr>
            <a:spLocks noGrp="1"/>
          </p:cNvSpPr>
          <p:nvPr>
            <p:ph type="subTitle" idx="1"/>
          </p:nvPr>
        </p:nvSpPr>
        <p:spPr>
          <a:xfrm>
            <a:off x="76200" y="2514600"/>
            <a:ext cx="10363200" cy="3641857"/>
          </a:xfrm>
        </p:spPr>
        <p:txBody>
          <a:bodyPr/>
          <a:lstStyle/>
          <a:p>
            <a:pPr marL="342900" indent="-342900">
              <a:buFont typeface="Arial" panose="020B0604020202020204" pitchFamily="34" charset="0"/>
              <a:buChar char="•"/>
            </a:pPr>
            <a:r>
              <a:rPr lang="en-CA" sz="2400" dirty="0"/>
              <a:t>Describe the requirements for conducting remote audit</a:t>
            </a:r>
          </a:p>
          <a:p>
            <a:pPr marL="342900" indent="-342900">
              <a:buFont typeface="Arial" panose="020B0604020202020204" pitchFamily="34" charset="0"/>
              <a:buChar char="•"/>
            </a:pPr>
            <a:endParaRPr lang="en-CA" sz="2400" dirty="0"/>
          </a:p>
          <a:p>
            <a:pPr marL="342900" indent="-342900">
              <a:buFont typeface="Arial" panose="020B0604020202020204" pitchFamily="34" charset="0"/>
              <a:buChar char="•"/>
            </a:pPr>
            <a:r>
              <a:rPr lang="en-CA" sz="2400" dirty="0"/>
              <a:t>Consider whether the Annex could affect in a specific way (positively or negatively) the protection of biodiversity and the environment. If this is the case, the impact should be identified, clarified and addressed in the draft annex</a:t>
            </a:r>
          </a:p>
          <a:p>
            <a:pPr marL="342900" indent="-342900">
              <a:buFont typeface="Arial" panose="020B0604020202020204" pitchFamily="34" charset="0"/>
              <a:buChar char="•"/>
            </a:pPr>
            <a:endParaRPr lang="en-CA" sz="2400" dirty="0"/>
          </a:p>
          <a:p>
            <a:pPr marL="342900" indent="-342900">
              <a:buFont typeface="Arial" panose="020B0604020202020204" pitchFamily="34" charset="0"/>
              <a:buChar char="•"/>
            </a:pPr>
            <a:r>
              <a:rPr lang="en-CA" sz="2400" dirty="0"/>
              <a:t>Consider implementation of the annex by contracting parties and identify potential operational and technical implementation issues   </a:t>
            </a:r>
            <a:endParaRPr lang="en-US" sz="2400" dirty="0"/>
          </a:p>
          <a:p>
            <a:endParaRPr lang="en-US" dirty="0"/>
          </a:p>
        </p:txBody>
      </p:sp>
      <p:sp>
        <p:nvSpPr>
          <p:cNvPr id="5" name="Title 4">
            <a:extLst>
              <a:ext uri="{FF2B5EF4-FFF2-40B4-BE49-F238E27FC236}">
                <a16:creationId xmlns:a16="http://schemas.microsoft.com/office/drawing/2014/main" id="{4EB05B85-325C-D9D3-AD57-72BB8368C49D}"/>
              </a:ext>
            </a:extLst>
          </p:cNvPr>
          <p:cNvSpPr>
            <a:spLocks noGrp="1"/>
          </p:cNvSpPr>
          <p:nvPr>
            <p:ph type="title"/>
          </p:nvPr>
        </p:nvSpPr>
        <p:spPr>
          <a:xfrm>
            <a:off x="-10800" y="1620000"/>
            <a:ext cx="9231000" cy="589800"/>
          </a:xfrm>
        </p:spPr>
        <p:txBody>
          <a:bodyPr/>
          <a:lstStyle/>
          <a:p>
            <a:r>
              <a:rPr kumimoji="1" lang="en-US" altLang="ja-JP" sz="2400" dirty="0"/>
              <a:t>Main tasks that the EWG should undertake in relation to the draft specification (cont’d)</a:t>
            </a:r>
            <a:endParaRPr lang="en-US" sz="2400" dirty="0"/>
          </a:p>
        </p:txBody>
      </p:sp>
    </p:spTree>
    <p:extLst>
      <p:ext uri="{BB962C8B-B14F-4D97-AF65-F5344CB8AC3E}">
        <p14:creationId xmlns:p14="http://schemas.microsoft.com/office/powerpoint/2010/main" val="30200028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AB3A46EE-C209-BCFB-A32A-834CA33DB481}"/>
              </a:ext>
            </a:extLst>
          </p:cNvPr>
          <p:cNvSpPr>
            <a:spLocks noGrp="1"/>
          </p:cNvSpPr>
          <p:nvPr>
            <p:ph type="subTitle" idx="1"/>
          </p:nvPr>
        </p:nvSpPr>
        <p:spPr/>
        <p:txBody>
          <a:bodyPr/>
          <a:lstStyle/>
          <a:p>
            <a:pPr marL="465750" lvl="1" indent="-285750">
              <a:buClrTx/>
              <a:buFont typeface="Arial" panose="020B0604020202020204" pitchFamily="34" charset="0"/>
              <a:buChar char="•"/>
            </a:pPr>
            <a:endParaRPr lang="en-US" dirty="0">
              <a:solidFill>
                <a:srgbClr val="000000"/>
              </a:solidFill>
              <a:effectLst/>
              <a:latin typeface="+mn-lt"/>
              <a:ea typeface="Aptos" panose="020B0004020202020204" pitchFamily="34" charset="0"/>
              <a:cs typeface="Aptos" panose="020B0004020202020204" pitchFamily="34" charset="0"/>
            </a:endParaRPr>
          </a:p>
          <a:p>
            <a:pPr marL="465750" lvl="1" indent="-285750">
              <a:buClrTx/>
              <a:buFont typeface="Arial" panose="020B0604020202020204" pitchFamily="34" charset="0"/>
              <a:buChar char="•"/>
            </a:pPr>
            <a:r>
              <a:rPr lang="en-US" sz="2400" dirty="0">
                <a:solidFill>
                  <a:srgbClr val="000000"/>
                </a:solidFill>
                <a:effectLst/>
                <a:latin typeface="+mn-lt"/>
                <a:ea typeface="Aptos" panose="020B0004020202020204" pitchFamily="34" charset="0"/>
                <a:cs typeface="Aptos" panose="020B0004020202020204" pitchFamily="34" charset="0"/>
              </a:rPr>
              <a:t>The 2025 consultation period </a:t>
            </a:r>
            <a:r>
              <a:rPr lang="en-US" sz="2400" dirty="0">
                <a:solidFill>
                  <a:srgbClr val="000000"/>
                </a:solidFill>
                <a:latin typeface="+mn-lt"/>
              </a:rPr>
              <a:t>opened on 1 July 2025</a:t>
            </a:r>
          </a:p>
          <a:p>
            <a:pPr lvl="1" indent="0">
              <a:buClrTx/>
              <a:buNone/>
            </a:pPr>
            <a:endParaRPr lang="en-US" sz="2400" dirty="0">
              <a:solidFill>
                <a:srgbClr val="000000"/>
              </a:solidFill>
              <a:latin typeface="+mn-lt"/>
            </a:endParaRPr>
          </a:p>
          <a:p>
            <a:pPr marL="465750" lvl="1" indent="-285750">
              <a:buClrTx/>
              <a:buFont typeface="Arial" panose="020B0604020202020204" pitchFamily="34" charset="0"/>
              <a:buChar char="•"/>
            </a:pPr>
            <a:r>
              <a:rPr lang="en-US" sz="2400" dirty="0">
                <a:solidFill>
                  <a:srgbClr val="000000"/>
                </a:solidFill>
                <a:latin typeface="+mn-lt"/>
              </a:rPr>
              <a:t>The 2025 consultation period will close on 30 September 2025</a:t>
            </a:r>
          </a:p>
          <a:p>
            <a:pPr marL="465750" lvl="1" indent="-285750">
              <a:buClrTx/>
              <a:buFont typeface="Arial" panose="020B0604020202020204" pitchFamily="34" charset="0"/>
              <a:buChar char="•"/>
            </a:pPr>
            <a:endParaRPr lang="en-US" sz="2400" dirty="0">
              <a:solidFill>
                <a:srgbClr val="000000"/>
              </a:solidFill>
              <a:latin typeface="+mn-lt"/>
            </a:endParaRPr>
          </a:p>
          <a:p>
            <a:pPr marL="465750" lvl="1" indent="-285750">
              <a:buClrTx/>
              <a:buFont typeface="Arial" panose="020B0604020202020204" pitchFamily="34" charset="0"/>
              <a:buChar char="•"/>
            </a:pPr>
            <a:r>
              <a:rPr lang="en-US" sz="2400" dirty="0">
                <a:solidFill>
                  <a:srgbClr val="000000"/>
                </a:solidFill>
                <a:latin typeface="+mn-lt"/>
              </a:rPr>
              <a:t>The steward of this specification will review comments a</a:t>
            </a:r>
            <a:r>
              <a:rPr lang="en-US" sz="2400" dirty="0">
                <a:latin typeface="+mn-lt"/>
              </a:rPr>
              <a:t>nd revise the draft Specification which will be presented to the Standards Committee</a:t>
            </a:r>
          </a:p>
          <a:p>
            <a:endParaRPr lang="en-US" dirty="0"/>
          </a:p>
        </p:txBody>
      </p:sp>
      <p:sp>
        <p:nvSpPr>
          <p:cNvPr id="5" name="Title 4">
            <a:extLst>
              <a:ext uri="{FF2B5EF4-FFF2-40B4-BE49-F238E27FC236}">
                <a16:creationId xmlns:a16="http://schemas.microsoft.com/office/drawing/2014/main" id="{A7B15A6F-6DAA-1985-6BA1-2BD03CB73E3D}"/>
              </a:ext>
            </a:extLst>
          </p:cNvPr>
          <p:cNvSpPr>
            <a:spLocks noGrp="1"/>
          </p:cNvSpPr>
          <p:nvPr>
            <p:ph type="title"/>
          </p:nvPr>
        </p:nvSpPr>
        <p:spPr/>
        <p:txBody>
          <a:bodyPr/>
          <a:lstStyle/>
          <a:p>
            <a:r>
              <a:rPr kumimoji="1" lang="en-US" altLang="ja-JP" sz="2400" dirty="0"/>
              <a:t>Consultation period - 2025</a:t>
            </a:r>
            <a:endParaRPr lang="en-US" sz="2400" dirty="0"/>
          </a:p>
        </p:txBody>
      </p:sp>
      <p:pic>
        <p:nvPicPr>
          <p:cNvPr id="6" name="Picture 5">
            <a:extLst>
              <a:ext uri="{FF2B5EF4-FFF2-40B4-BE49-F238E27FC236}">
                <a16:creationId xmlns:a16="http://schemas.microsoft.com/office/drawing/2014/main" id="{3352C0B4-7358-551F-5A09-B28336A6B4B0}"/>
              </a:ext>
            </a:extLst>
          </p:cNvPr>
          <p:cNvPicPr>
            <a:picLocks noChangeAspect="1"/>
          </p:cNvPicPr>
          <p:nvPr/>
        </p:nvPicPr>
        <p:blipFill>
          <a:blip r:embed="rId2"/>
          <a:stretch>
            <a:fillRect/>
          </a:stretch>
        </p:blipFill>
        <p:spPr>
          <a:xfrm>
            <a:off x="8610600" y="2662338"/>
            <a:ext cx="3124200" cy="2811780"/>
          </a:xfrm>
          <a:prstGeom prst="rect">
            <a:avLst/>
          </a:prstGeom>
        </p:spPr>
      </p:pic>
    </p:spTree>
    <p:extLst>
      <p:ext uri="{BB962C8B-B14F-4D97-AF65-F5344CB8AC3E}">
        <p14:creationId xmlns:p14="http://schemas.microsoft.com/office/powerpoint/2010/main" val="24442795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idx="4294967295"/>
          </p:nvPr>
        </p:nvSpPr>
        <p:spPr>
          <a:xfrm>
            <a:off x="0" y="5029200"/>
            <a:ext cx="6019800" cy="2448272"/>
          </a:xfrm>
          <a:prstGeom prst="rect">
            <a:avLst/>
          </a:prstGeom>
        </p:spPr>
        <p:txBody>
          <a:bodyPr/>
          <a:lstStyle/>
          <a:p>
            <a:pPr algn="ctr">
              <a:defRPr/>
            </a:pPr>
            <a:r>
              <a:rPr lang="it-IT" sz="6000" dirty="0" err="1">
                <a:solidFill>
                  <a:srgbClr val="00825F"/>
                </a:solidFill>
                <a:latin typeface="Montserrat" pitchFamily="2" charset="77"/>
              </a:rPr>
              <a:t>Thank</a:t>
            </a:r>
            <a:r>
              <a:rPr lang="it-IT" sz="6000" dirty="0">
                <a:solidFill>
                  <a:srgbClr val="00825F"/>
                </a:solidFill>
                <a:latin typeface="Montserrat" pitchFamily="2" charset="77"/>
              </a:rPr>
              <a:t> </a:t>
            </a:r>
            <a:r>
              <a:rPr lang="it-IT" sz="6000" dirty="0" err="1">
                <a:solidFill>
                  <a:srgbClr val="00825F"/>
                </a:solidFill>
                <a:latin typeface="Montserrat" pitchFamily="2" charset="77"/>
              </a:rPr>
              <a:t>you</a:t>
            </a:r>
            <a:endParaRPr lang="it-IT" sz="6000" dirty="0">
              <a:solidFill>
                <a:srgbClr val="00825F"/>
              </a:solidFill>
              <a:latin typeface="Montserrat" pitchFamily="2" charset="77"/>
            </a:endParaRPr>
          </a:p>
        </p:txBody>
      </p:sp>
      <p:sp>
        <p:nvSpPr>
          <p:cNvPr id="3" name="Rectangle 2">
            <a:extLst>
              <a:ext uri="{FF2B5EF4-FFF2-40B4-BE49-F238E27FC236}">
                <a16:creationId xmlns:a16="http://schemas.microsoft.com/office/drawing/2014/main" id="{A5343FCF-8DD9-BC48-8DE5-A30633EF8F93}"/>
              </a:ext>
            </a:extLst>
          </p:cNvPr>
          <p:cNvSpPr/>
          <p:nvPr/>
        </p:nvSpPr>
        <p:spPr>
          <a:xfrm>
            <a:off x="7391400" y="4724400"/>
            <a:ext cx="4038600" cy="1446550"/>
          </a:xfrm>
          <a:prstGeom prst="rect">
            <a:avLst/>
          </a:prstGeom>
        </p:spPr>
        <p:txBody>
          <a:bodyPr wrap="square">
            <a:spAutoFit/>
          </a:bodyPr>
          <a:lstStyle/>
          <a:p>
            <a:pPr algn="r"/>
            <a:r>
              <a:rPr lang="fr-FR" altLang="en-US" sz="1600" b="1" dirty="0">
                <a:solidFill>
                  <a:srgbClr val="00825F"/>
                </a:solidFill>
                <a:latin typeface="Montserrat" pitchFamily="2" charset="77"/>
                <a:ea typeface="Arial Unicode MS" panose="020B0604020202020204" pitchFamily="34" charset="-128"/>
                <a:cs typeface="Arial" panose="020B0604020202020204" pitchFamily="34" charset="0"/>
              </a:rPr>
              <a:t>IPPC </a:t>
            </a:r>
            <a:r>
              <a:rPr lang="fr-FR" altLang="en-US" sz="1600" b="1" dirty="0" err="1">
                <a:solidFill>
                  <a:srgbClr val="00825F"/>
                </a:solidFill>
                <a:latin typeface="Montserrat" pitchFamily="2" charset="77"/>
                <a:ea typeface="Arial Unicode MS" panose="020B0604020202020204" pitchFamily="34" charset="-128"/>
                <a:cs typeface="Arial" panose="020B0604020202020204" pitchFamily="34" charset="0"/>
              </a:rPr>
              <a:t>Secretariat</a:t>
            </a:r>
            <a:br>
              <a:rPr lang="fr-FR" altLang="en-US" sz="1600" b="1" dirty="0">
                <a:solidFill>
                  <a:srgbClr val="00825F"/>
                </a:solidFill>
                <a:latin typeface="Montserrat" pitchFamily="2" charset="77"/>
                <a:ea typeface="Arial Unicode MS" panose="020B0604020202020204" pitchFamily="34" charset="-128"/>
                <a:cs typeface="Arial" panose="020B0604020202020204" pitchFamily="34" charset="0"/>
              </a:rPr>
            </a:br>
            <a: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rPr>
              <a:t>Food and Agriculture </a:t>
            </a:r>
            <a:r>
              <a:rPr lang="fr-FR" altLang="en-US" sz="1600" dirty="0" err="1">
                <a:solidFill>
                  <a:srgbClr val="00825F"/>
                </a:solidFill>
                <a:latin typeface="Montserrat" pitchFamily="2" charset="77"/>
                <a:ea typeface="Arial Unicode MS" panose="020B0604020202020204" pitchFamily="34" charset="-128"/>
                <a:cs typeface="Arial" panose="020B0604020202020204" pitchFamily="34" charset="0"/>
              </a:rPr>
              <a:t>Organization</a:t>
            </a:r>
            <a: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rPr>
              <a:t> </a:t>
            </a:r>
            <a:b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rPr>
            </a:br>
            <a: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rPr>
              <a:t>of the United Nations (FAO)</a:t>
            </a:r>
            <a:b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rPr>
            </a:br>
            <a: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hlinkClick r:id="rId2">
                  <a:extLst>
                    <a:ext uri="{A12FA001-AC4F-418D-AE19-62706E023703}">
                      <ahyp:hlinkClr xmlns:ahyp="http://schemas.microsoft.com/office/drawing/2018/hyperlinkcolor" val="tx"/>
                    </a:ext>
                  </a:extLst>
                </a:hlinkClick>
              </a:rPr>
              <a:t>ippc@fao.org</a:t>
            </a:r>
            <a: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rPr>
              <a:t> | </a:t>
            </a:r>
            <a: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hlinkClick r:id="rId3">
                  <a:extLst>
                    <a:ext uri="{A12FA001-AC4F-418D-AE19-62706E023703}">
                      <ahyp:hlinkClr xmlns:ahyp="http://schemas.microsoft.com/office/drawing/2018/hyperlinkcolor" val="tx"/>
                    </a:ext>
                  </a:extLst>
                </a:hlinkClick>
              </a:rPr>
              <a:t>www.ippc.int</a:t>
            </a:r>
            <a:br>
              <a:rPr lang="en-US" sz="5400" dirty="0">
                <a:solidFill>
                  <a:schemeClr val="bg1"/>
                </a:solidFill>
                <a:latin typeface="Montserrat" pitchFamily="2" charset="77"/>
              </a:rPr>
            </a:br>
            <a:endParaRPr lang="en-IT" dirty="0">
              <a:solidFill>
                <a:schemeClr val="bg1"/>
              </a:solidFill>
              <a:latin typeface="Montserrat" pitchFamily="2" charset="77"/>
            </a:endParaRPr>
          </a:p>
        </p:txBody>
      </p:sp>
    </p:spTree>
    <p:extLst>
      <p:ext uri="{BB962C8B-B14F-4D97-AF65-F5344CB8AC3E}">
        <p14:creationId xmlns:p14="http://schemas.microsoft.com/office/powerpoint/2010/main" val="1848089175"/>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Personalizza struttur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Internal screen">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99519679B1A8B4091DBA33CE26F55F5" ma:contentTypeVersion="20" ma:contentTypeDescription="Create a new document." ma:contentTypeScope="" ma:versionID="58c79fb002f89a5111e50c4b7040bcb6">
  <xsd:schema xmlns:xsd="http://www.w3.org/2001/XMLSchema" xmlns:xs="http://www.w3.org/2001/XMLSchema" xmlns:p="http://schemas.microsoft.com/office/2006/metadata/properties" xmlns:ns2="a05d7f75-f42e-4288-8809-604fd4d9691f" xmlns:ns3="ea6feb38-a85a-45e8-92e9-814486bbe375" targetNamespace="http://schemas.microsoft.com/office/2006/metadata/properties" ma:root="true" ma:fieldsID="c7dd2e9d878049d154ba4207012eb770" ns2:_="" ns3:_="">
    <xsd:import namespace="a05d7f75-f42e-4288-8809-604fd4d9691f"/>
    <xsd:import namespace="ea6feb38-a85a-45e8-92e9-814486bbe37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3:_Flow_SignoffStatus" minOccurs="0"/>
                <xsd:element ref="ns3:lcf76f155ced4ddcb4097134ff3c332f" minOccurs="0"/>
                <xsd:element ref="ns2: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5d7f75-f42e-4288-8809-604fd4d9691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40dbf57-1e7b-4a73-94c8-cbcaaea3fe5a}" ma:internalName="TaxCatchAll" ma:showField="CatchAllData" ma:web="a05d7f75-f42e-4288-8809-604fd4d96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a6feb38-a85a-45e8-92e9-814486bbe37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40eee1e-ad38-437e-be40-fc9f033adc9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a05d7f75-f42e-4288-8809-604fd4d9691f" xsi:nil="true"/>
    <lcf76f155ced4ddcb4097134ff3c332f xmlns="ea6feb38-a85a-45e8-92e9-814486bbe375">
      <Terms xmlns="http://schemas.microsoft.com/office/infopath/2007/PartnerControls"/>
    </lcf76f155ced4ddcb4097134ff3c332f>
    <_Flow_SignoffStatus xmlns="ea6feb38-a85a-45e8-92e9-814486bbe375" xsi:nil="true"/>
    <SharedWithUsers xmlns="a05d7f75-f42e-4288-8809-604fd4d9691f">
      <UserInfo>
        <DisplayName>Nersisyan, Avetik (NSP)</DisplayName>
        <AccountId>14349</AccountId>
        <AccountType/>
      </UserInfo>
      <UserInfo>
        <DisplayName>RullGabayet, JuanAntonio (FAOAR)</DisplayName>
        <AccountId>14376</AccountId>
        <AccountType/>
      </UserInfo>
      <UserInfo>
        <DisplayName>Krah, Emmanuel (NSPD)</DisplayName>
        <AccountId>16346</AccountId>
        <AccountType/>
      </UserInfo>
      <UserInfo>
        <DisplayName>Shamilov, Artur (NSP)</DisplayName>
        <AccountId>14351</AccountId>
        <AccountType/>
      </UserInfo>
      <UserInfo>
        <DisplayName>Moreira, Adriana (NSP)</DisplayName>
        <AccountId>14323</AccountId>
        <AccountType/>
      </UserInfo>
      <UserInfo>
        <DisplayName>Frio, Mutya (NSPDD)</DisplayName>
        <AccountId>14366</AccountId>
        <AccountType/>
      </UserInfo>
      <UserInfo>
        <DisplayName>Deng, Arop (NSPD)</DisplayName>
        <AccountId>14322</AccountId>
        <AccountType/>
      </UserInfo>
      <UserInfo>
        <DisplayName>Gaviano, Giulia (NSP)</DisplayName>
        <AccountId>16878</AccountId>
        <AccountType/>
      </UserInfo>
      <UserInfo>
        <DisplayName>Armeni, Carlotta (NSPD)</DisplayName>
        <AccountId>14300</AccountId>
        <AccountType/>
      </UserInfo>
      <UserInfo>
        <DisplayName>Koumba, Descartes (NSP)</DisplayName>
        <AccountId>14370</AccountId>
        <AccountType/>
      </UserInfo>
      <UserInfo>
        <DisplayName>Gilmore, John (NSPD)</DisplayName>
        <AccountId>14332</AccountId>
        <AccountType/>
      </UserInfo>
      <UserInfo>
        <DisplayName>Brunel, Sarah (NSP)</DisplayName>
        <AccountId>14352</AccountId>
        <AccountType/>
      </UserInfo>
      <UserInfo>
        <DisplayName>Tiscioni, Patrizio (NSPD)</DisplayName>
        <AccountId>17210</AccountId>
        <AccountType/>
      </UserInfo>
      <UserInfo>
        <DisplayName>White, Fitzroy (NSPD)</DisplayName>
        <AccountId>14410</AccountId>
        <AccountType/>
      </UserInfo>
      <UserInfo>
        <DisplayName>Stirling, Colleen (NSPD)</DisplayName>
        <AccountId>17049</AccountId>
        <AccountType/>
      </UserInfo>
      <UserInfo>
        <DisplayName>Belli, Valeria (NSPD)</DisplayName>
        <AccountId>17687</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AAD50A0-A1D1-4305-8668-A883A3F2187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05d7f75-f42e-4288-8809-604fd4d9691f"/>
    <ds:schemaRef ds:uri="ea6feb38-a85a-45e8-92e9-814486bbe37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B6D1CDB-15D1-4C85-BFBF-7D1270C6F64A}">
  <ds:schemaRefs>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 ds:uri="http://purl.org/dc/dcmitype/"/>
    <ds:schemaRef ds:uri="http://schemas.microsoft.com/office/2006/documentManagement/types"/>
    <ds:schemaRef ds:uri="http://purl.org/dc/elements/1.1/"/>
    <ds:schemaRef ds:uri="bb424dbb-dafe-47de-bab8-83d1c3e004cf"/>
    <ds:schemaRef ds:uri="e56ba6ee-8a68-42b5-8da3-132e141f9c3e"/>
    <ds:schemaRef ds:uri="http://purl.org/dc/terms/"/>
    <ds:schemaRef ds:uri="a05d7f75-f42e-4288-8809-604fd4d9691f"/>
    <ds:schemaRef ds:uri="ea6feb38-a85a-45e8-92e9-814486bbe375"/>
  </ds:schemaRefs>
</ds:datastoreItem>
</file>

<file path=customXml/itemProps3.xml><?xml version="1.0" encoding="utf-8"?>
<ds:datastoreItem xmlns:ds="http://schemas.openxmlformats.org/officeDocument/2006/customXml" ds:itemID="{817D6E9B-5D26-4766-B035-13FA946D285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2055</TotalTime>
  <Words>595</Words>
  <Application>Microsoft Office PowerPoint</Application>
  <PresentationFormat>Widescreen</PresentationFormat>
  <Paragraphs>40</Paragraphs>
  <Slides>9</Slides>
  <Notes>0</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9</vt:i4>
      </vt:variant>
    </vt:vector>
  </HeadingPairs>
  <TitlesOfParts>
    <vt:vector size="18" baseType="lpstr">
      <vt:lpstr>.AppleSystemUIFont</vt:lpstr>
      <vt:lpstr>Arial</vt:lpstr>
      <vt:lpstr>Calibri</vt:lpstr>
      <vt:lpstr>Georgia</vt:lpstr>
      <vt:lpstr>Montserrat</vt:lpstr>
      <vt:lpstr>Wingdings</vt:lpstr>
      <vt:lpstr>COVER</vt:lpstr>
      <vt:lpstr>Personalizza struttura</vt:lpstr>
      <vt:lpstr>Internal screen</vt:lpstr>
      <vt:lpstr>DRAFT SPECIFICATION FOR ISPM: Annex on Remote Audits (2023-031) to ISPM 47 </vt:lpstr>
      <vt:lpstr>Background</vt:lpstr>
      <vt:lpstr>Reason for the development of the draft specification </vt:lpstr>
      <vt:lpstr>Scope </vt:lpstr>
      <vt:lpstr>Purpose</vt:lpstr>
      <vt:lpstr>Main tasks that the EWG should undertake in relation to the draft specification</vt:lpstr>
      <vt:lpstr>Main tasks that the EWG should undertake in relation to the draft specification (cont’d)</vt:lpstr>
      <vt:lpstr>Consultation period - 2025</vt:lpstr>
      <vt:lpstr>Thank you</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Steve Cote</cp:lastModifiedBy>
  <cp:revision>50</cp:revision>
  <cp:lastPrinted>2018-12-10T09:55:32Z</cp:lastPrinted>
  <dcterms:created xsi:type="dcterms:W3CDTF">2019-07-18T08:44:31Z</dcterms:created>
  <dcterms:modified xsi:type="dcterms:W3CDTF">2025-06-11T13:34:23Z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0x010100299519679B1A8B4091DBA33CE26F55F5</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y fmtid="{D5CDD505-2E9C-101B-9397-08002B2CF9AE}" pid="6" name="MediaServiceImageTags">
    <vt:lpwstr/>
  </property>
</Properties>
</file>