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6" r:id="rId5"/>
    <p:sldMasterId id="2147483944" r:id="rId6"/>
  </p:sldMasterIdLst>
  <p:notesMasterIdLst>
    <p:notesMasterId r:id="rId18"/>
  </p:notesMasterIdLst>
  <p:handoutMasterIdLst>
    <p:handoutMasterId r:id="rId19"/>
  </p:handoutMasterIdLst>
  <p:sldIdLst>
    <p:sldId id="263" r:id="rId7"/>
    <p:sldId id="278" r:id="rId8"/>
    <p:sldId id="271" r:id="rId9"/>
    <p:sldId id="274" r:id="rId10"/>
    <p:sldId id="279" r:id="rId11"/>
    <p:sldId id="280" r:id="rId12"/>
    <p:sldId id="277" r:id="rId13"/>
    <p:sldId id="273" r:id="rId14"/>
    <p:sldId id="268" r:id="rId15"/>
    <p:sldId id="275" r:id="rId16"/>
    <p:sldId id="267" r:id="rId17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360" userDrawn="1">
          <p15:clr>
            <a:srgbClr val="A4A3A4"/>
          </p15:clr>
        </p15:guide>
        <p15:guide id="4" pos="8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A44E"/>
    <a:srgbClr val="00825F"/>
    <a:srgbClr val="9CAF23"/>
    <a:srgbClr val="BC4F90"/>
    <a:srgbClr val="F19BA8"/>
    <a:srgbClr val="FBB380"/>
    <a:srgbClr val="59D64E"/>
    <a:srgbClr val="009BE5"/>
    <a:srgbClr val="AB967C"/>
    <a:srgbClr val="5792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6AF3DF-7EC2-42CB-A9E1-681DD1EF94A1}" v="1" dt="2025-07-14T11:35:55.8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688"/>
        <p:guide pos="3840"/>
        <p:guide orient="horz" pos="3360"/>
        <p:guide pos="816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gini, Valeria (CSHT)" userId="f9ab39be-85da-4abe-83e0-b3764a04669c" providerId="ADAL" clId="{F66AF3DF-7EC2-42CB-A9E1-681DD1EF94A1}"/>
    <pc:docChg chg="modSld">
      <pc:chgData name="Lugini, Valeria (CSHT)" userId="f9ab39be-85da-4abe-83e0-b3764a04669c" providerId="ADAL" clId="{F66AF3DF-7EC2-42CB-A9E1-681DD1EF94A1}" dt="2025-07-14T11:35:55.830" v="31" actId="1036"/>
      <pc:docMkLst>
        <pc:docMk/>
      </pc:docMkLst>
      <pc:sldChg chg="modSp mod">
        <pc:chgData name="Lugini, Valeria (CSHT)" userId="f9ab39be-85da-4abe-83e0-b3764a04669c" providerId="ADAL" clId="{F66AF3DF-7EC2-42CB-A9E1-681DD1EF94A1}" dt="2025-07-10T08:21:09.322" v="3" actId="20577"/>
        <pc:sldMkLst>
          <pc:docMk/>
          <pc:sldMk cId="2518539011" sldId="263"/>
        </pc:sldMkLst>
        <pc:spChg chg="mod">
          <ac:chgData name="Lugini, Valeria (CSHT)" userId="f9ab39be-85da-4abe-83e0-b3764a04669c" providerId="ADAL" clId="{F66AF3DF-7EC2-42CB-A9E1-681DD1EF94A1}" dt="2025-07-10T08:21:09.322" v="3" actId="20577"/>
          <ac:spMkLst>
            <pc:docMk/>
            <pc:sldMk cId="2518539011" sldId="263"/>
            <ac:spMk id="6" creationId="{00000000-0000-0000-0000-000000000000}"/>
          </ac:spMkLst>
        </pc:spChg>
      </pc:sldChg>
      <pc:sldChg chg="modSp mod">
        <pc:chgData name="Lugini, Valeria (CSHT)" userId="f9ab39be-85da-4abe-83e0-b3764a04669c" providerId="ADAL" clId="{F66AF3DF-7EC2-42CB-A9E1-681DD1EF94A1}" dt="2025-07-14T11:35:55.830" v="31" actId="1036"/>
        <pc:sldMkLst>
          <pc:docMk/>
          <pc:sldMk cId="3830604389" sldId="277"/>
        </pc:sldMkLst>
        <pc:spChg chg="mod">
          <ac:chgData name="Lugini, Valeria (CSHT)" userId="f9ab39be-85da-4abe-83e0-b3764a04669c" providerId="ADAL" clId="{F66AF3DF-7EC2-42CB-A9E1-681DD1EF94A1}" dt="2025-07-14T11:35:55.830" v="31" actId="1036"/>
          <ac:spMkLst>
            <pc:docMk/>
            <pc:sldMk cId="3830604389" sldId="277"/>
            <ac:spMk id="13" creationId="{6AD297BB-6CFA-50E1-AB85-5E874080DA9A}"/>
          </ac:spMkLst>
        </pc:spChg>
      </pc:sldChg>
      <pc:sldChg chg="modSp mod">
        <pc:chgData name="Lugini, Valeria (CSHT)" userId="f9ab39be-85da-4abe-83e0-b3764a04669c" providerId="ADAL" clId="{F66AF3DF-7EC2-42CB-A9E1-681DD1EF94A1}" dt="2025-07-10T08:21:38.225" v="30" actId="1037"/>
        <pc:sldMkLst>
          <pc:docMk/>
          <pc:sldMk cId="710002620" sldId="280"/>
        </pc:sldMkLst>
        <pc:picChg chg="mod">
          <ac:chgData name="Lugini, Valeria (CSHT)" userId="f9ab39be-85da-4abe-83e0-b3764a04669c" providerId="ADAL" clId="{F66AF3DF-7EC2-42CB-A9E1-681DD1EF94A1}" dt="2025-07-10T08:21:38.225" v="30" actId="1037"/>
          <ac:picMkLst>
            <pc:docMk/>
            <pc:sldMk cId="710002620" sldId="280"/>
            <ac:picMk id="4" creationId="{9DA6D0B5-ED33-F6F7-FB2D-C884F11F07A6}"/>
          </ac:picMkLst>
        </pc:picChg>
      </pc:sldChg>
    </pc:docChg>
  </pc:docChgLst>
  <pc:docChgLst>
    <pc:chgData name="Lugini, Valeria (CSHT)" userId="f9ab39be-85da-4abe-83e0-b3764a04669c" providerId="ADAL" clId="{02AD4BAC-6DE0-475C-99B4-CB4ED4710482}"/>
    <pc:docChg chg="custSel modSld">
      <pc:chgData name="Lugini, Valeria (CSHT)" userId="f9ab39be-85da-4abe-83e0-b3764a04669c" providerId="ADAL" clId="{02AD4BAC-6DE0-475C-99B4-CB4ED4710482}" dt="2025-07-07T13:30:06.749" v="31" actId="478"/>
      <pc:docMkLst>
        <pc:docMk/>
      </pc:docMkLst>
      <pc:sldChg chg="addSp delSp modSp mod">
        <pc:chgData name="Lugini, Valeria (CSHT)" userId="f9ab39be-85da-4abe-83e0-b3764a04669c" providerId="ADAL" clId="{02AD4BAC-6DE0-475C-99B4-CB4ED4710482}" dt="2025-07-07T13:30:06.749" v="31" actId="478"/>
        <pc:sldMkLst>
          <pc:docMk/>
          <pc:sldMk cId="2518539011" sldId="263"/>
        </pc:sldMkLst>
        <pc:spChg chg="mod">
          <ac:chgData name="Lugini, Valeria (CSHT)" userId="f9ab39be-85da-4abe-83e0-b3764a04669c" providerId="ADAL" clId="{02AD4BAC-6DE0-475C-99B4-CB4ED4710482}" dt="2025-07-04T09:59:57.843" v="25" actId="20577"/>
          <ac:spMkLst>
            <pc:docMk/>
            <pc:sldMk cId="2518539011" sldId="263"/>
            <ac:spMk id="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14/07/2025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14/07/2025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 b="1" i="0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 b="0" i="0" baseline="0">
                <a:solidFill>
                  <a:srgbClr val="00825F"/>
                </a:solidFill>
                <a:latin typeface="Montserra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latin typeface="Montserrat" pitchFamily="2" charset="77"/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792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Picture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latin typeface="Montserrat" pitchFamily="2" charset="77"/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792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3pPr>
            <a:lvl4pPr marL="936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latin typeface="Montserrat" pitchFamily="2" charset="77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Montserrat" pitchFamily="2" charset="77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Montserrat" pitchFamily="2" charset="77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4" name="Picture 3" descr="A green and blue background with text&#10;&#10;AI-generated content may be incorrect.">
            <a:extLst>
              <a:ext uri="{FF2B5EF4-FFF2-40B4-BE49-F238E27FC236}">
                <a16:creationId xmlns:a16="http://schemas.microsoft.com/office/drawing/2014/main" id="{91DC2739-E9D6-803B-D969-9C30514C7BB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420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blue background with text&#10;&#10;AI-generated content may be incorrect.">
            <a:extLst>
              <a:ext uri="{FF2B5EF4-FFF2-40B4-BE49-F238E27FC236}">
                <a16:creationId xmlns:a16="http://schemas.microsoft.com/office/drawing/2014/main" id="{B05EBF8D-92CE-1894-A68E-A726011A62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420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17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8153400" y="6381328"/>
            <a:ext cx="4038600" cy="476672"/>
          </a:xfrm>
          <a:prstGeom prst="rect">
            <a:avLst/>
          </a:prstGeom>
        </p:spPr>
        <p:txBody>
          <a:bodyPr lIns="180000" tIns="216000" rIns="180000" bIns="18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0" i="0" kern="1500" spc="100" baseline="0">
                <a:solidFill>
                  <a:srgbClr val="00825F"/>
                </a:solidFill>
                <a:latin typeface="Montserrat" pitchFamily="2" charset="77"/>
              </a:rPr>
              <a:t>2025 IPPC REGIONAL WORKSHOP</a:t>
            </a:r>
            <a:endParaRPr lang="en-US" sz="1500" b="0" i="0" kern="1500" spc="100" baseline="0">
              <a:solidFill>
                <a:schemeClr val="tx1"/>
              </a:solidFill>
              <a:latin typeface="Montserrat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806444-009A-84A6-80D8-B1E3FB5F35D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192000" cy="133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61041" y="4495800"/>
            <a:ext cx="12514082" cy="855513"/>
          </a:xfrm>
          <a:prstGeom prst="rect">
            <a:avLst/>
          </a:prstGeom>
        </p:spPr>
        <p:txBody>
          <a:bodyPr/>
          <a:lstStyle/>
          <a:p>
            <a:pPr marL="0" marR="0">
              <a:spcAft>
                <a:spcPts val="800"/>
              </a:spcAft>
            </a:pPr>
            <a:r>
              <a:rPr lang="en-GB" sz="2200">
                <a:ea typeface="+mj-ea"/>
                <a:cs typeface="+mj-cs"/>
              </a:rPr>
              <a:t>7.1 The IPPC </a:t>
            </a:r>
            <a:r>
              <a:rPr lang="en-GB" sz="2200" err="1">
                <a:ea typeface="+mj-ea"/>
                <a:cs typeface="+mj-cs"/>
              </a:rPr>
              <a:t>ePhyto</a:t>
            </a:r>
            <a:r>
              <a:rPr lang="en-GB" sz="2200">
                <a:ea typeface="+mj-ea"/>
                <a:cs typeface="+mj-cs"/>
              </a:rPr>
              <a:t> Solution</a:t>
            </a:r>
            <a:endParaRPr lang="en-US" sz="2200"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4FD7EB-4536-4546-0864-CD70AB9C0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B7AA5-DE78-B9B6-ECF9-CC8488543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>
                <a:latin typeface="+mn-lt"/>
              </a:rPr>
              <a:t>Solution Roadmap</a:t>
            </a:r>
          </a:p>
        </p:txBody>
      </p:sp>
      <p:sp>
        <p:nvSpPr>
          <p:cNvPr id="6" name="Rounded Rectangle 22">
            <a:extLst>
              <a:ext uri="{FF2B5EF4-FFF2-40B4-BE49-F238E27FC236}">
                <a16:creationId xmlns:a16="http://schemas.microsoft.com/office/drawing/2014/main" id="{E0F77F18-10C1-6CED-8898-A8303AAC2CEB}"/>
              </a:ext>
            </a:extLst>
          </p:cNvPr>
          <p:cNvSpPr/>
          <p:nvPr/>
        </p:nvSpPr>
        <p:spPr>
          <a:xfrm>
            <a:off x="1752600" y="2061619"/>
            <a:ext cx="10041251" cy="1062581"/>
          </a:xfrm>
          <a:prstGeom prst="roundRect">
            <a:avLst/>
          </a:prstGeom>
          <a:solidFill>
            <a:srgbClr val="4EA44E"/>
          </a:solidFill>
          <a:ln>
            <a:solidFill>
              <a:srgbClr val="9CAF2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800" b="1" noProof="0" err="1">
                <a:solidFill>
                  <a:schemeClr val="tx1"/>
                </a:solidFill>
              </a:rPr>
              <a:t>ePhyto</a:t>
            </a:r>
            <a:r>
              <a:rPr lang="en-US" sz="1800" b="1" noProof="0">
                <a:solidFill>
                  <a:schemeClr val="tx1"/>
                </a:solidFill>
              </a:rPr>
              <a:t> is currently managing a significant backlog </a:t>
            </a:r>
            <a:r>
              <a:rPr lang="en-US" sz="1800" noProof="0">
                <a:solidFill>
                  <a:schemeClr val="tx1"/>
                </a:solidFill>
              </a:rPr>
              <a:t>of functional and technical updates, which are essential to ensure system stability, security, and cost efficiency. </a:t>
            </a:r>
            <a:r>
              <a:rPr lang="en-US" sz="1800" b="1" noProof="0">
                <a:solidFill>
                  <a:schemeClr val="tx1"/>
                </a:solidFill>
              </a:rPr>
              <a:t>Below is a summary of the key planned changes.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5859455F-4CA4-D38B-7CFC-B090BDF64D3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2975" y="1981200"/>
            <a:ext cx="1090513" cy="901250"/>
          </a:xfrm>
          <a:prstGeom prst="rect">
            <a:avLst/>
          </a:prstGeom>
        </p:spPr>
      </p:pic>
      <p:sp>
        <p:nvSpPr>
          <p:cNvPr id="3" name="Rounded Rectangle 22">
            <a:extLst>
              <a:ext uri="{FF2B5EF4-FFF2-40B4-BE49-F238E27FC236}">
                <a16:creationId xmlns:a16="http://schemas.microsoft.com/office/drawing/2014/main" id="{4B6D4293-53C5-6376-E886-760F05F21071}"/>
              </a:ext>
            </a:extLst>
          </p:cNvPr>
          <p:cNvSpPr/>
          <p:nvPr/>
        </p:nvSpPr>
        <p:spPr>
          <a:xfrm>
            <a:off x="3663293" y="3429000"/>
            <a:ext cx="7842907" cy="480533"/>
          </a:xfrm>
          <a:prstGeom prst="roundRect">
            <a:avLst/>
          </a:prstGeom>
          <a:noFill/>
          <a:ln>
            <a:solidFill>
              <a:srgbClr val="4EA44E"/>
            </a:solidFill>
            <a:prstDash val="dash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noProof="0">
                <a:solidFill>
                  <a:schemeClr val="tx1"/>
                </a:solidFill>
                <a:ea typeface="Times New Roman" panose="02020603050405020304" pitchFamily="18" charset="0"/>
              </a:rPr>
              <a:t>Support the structured inclusion of mixed commodity definitions in </a:t>
            </a:r>
            <a:r>
              <a:rPr lang="en-US" sz="1400" b="1" noProof="0" err="1">
                <a:solidFill>
                  <a:schemeClr val="tx1"/>
                </a:solidFill>
                <a:ea typeface="Times New Roman" panose="02020603050405020304" pitchFamily="18" charset="0"/>
              </a:rPr>
              <a:t>ePhyto</a:t>
            </a:r>
            <a:r>
              <a:rPr lang="en-US" sz="1400" b="1" noProof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en-US" sz="1400" noProof="0">
                <a:solidFill>
                  <a:schemeClr val="tx1"/>
                </a:solidFill>
                <a:ea typeface="Times New Roman" panose="02020603050405020304" pitchFamily="18" charset="0"/>
              </a:rPr>
              <a:t>to address current digitalization gaps. </a:t>
            </a:r>
            <a:r>
              <a:rPr lang="en-US" sz="1400">
                <a:solidFill>
                  <a:schemeClr val="tx1"/>
                </a:solidFill>
                <a:ea typeface="Times New Roman" panose="02020603050405020304" pitchFamily="18" charset="0"/>
              </a:rPr>
              <a:t>E</a:t>
            </a:r>
            <a:r>
              <a:rPr lang="en-US" sz="1400" noProof="0" err="1">
                <a:solidFill>
                  <a:schemeClr val="tx1"/>
                </a:solidFill>
                <a:ea typeface="Times New Roman" panose="02020603050405020304" pitchFamily="18" charset="0"/>
              </a:rPr>
              <a:t>nable</a:t>
            </a:r>
            <a:r>
              <a:rPr lang="en-US" sz="1400" noProof="0">
                <a:solidFill>
                  <a:schemeClr val="tx1"/>
                </a:solidFill>
                <a:ea typeface="Times New Roman" panose="02020603050405020304" pitchFamily="18" charset="0"/>
              </a:rPr>
              <a:t> harmonized import requirements and additional declarations per commodity</a:t>
            </a:r>
          </a:p>
        </p:txBody>
      </p:sp>
      <p:sp>
        <p:nvSpPr>
          <p:cNvPr id="4" name="Rounded Rectangle 22">
            <a:extLst>
              <a:ext uri="{FF2B5EF4-FFF2-40B4-BE49-F238E27FC236}">
                <a16:creationId xmlns:a16="http://schemas.microsoft.com/office/drawing/2014/main" id="{61DBBAA4-6294-FC8B-3D8F-8F5E5A3F3B91}"/>
              </a:ext>
            </a:extLst>
          </p:cNvPr>
          <p:cNvSpPr/>
          <p:nvPr/>
        </p:nvSpPr>
        <p:spPr>
          <a:xfrm>
            <a:off x="3663293" y="4061037"/>
            <a:ext cx="7842907" cy="480533"/>
          </a:xfrm>
          <a:prstGeom prst="roundRect">
            <a:avLst/>
          </a:prstGeom>
          <a:noFill/>
          <a:ln>
            <a:solidFill>
              <a:srgbClr val="4EA44E"/>
            </a:solidFill>
            <a:prstDash val="dash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noProof="0">
                <a:solidFill>
                  <a:schemeClr val="tx1"/>
                </a:solidFill>
                <a:ea typeface="Times New Roman" panose="02020603050405020304" pitchFamily="18" charset="0"/>
              </a:rPr>
              <a:t>Enhance and implement the non-compliance notification </a:t>
            </a:r>
            <a:r>
              <a:rPr lang="en-US" sz="1400" noProof="0">
                <a:solidFill>
                  <a:schemeClr val="tx1"/>
                </a:solidFill>
                <a:ea typeface="Times New Roman" panose="02020603050405020304" pitchFamily="18" charset="0"/>
              </a:rPr>
              <a:t>using the implemented country response/</a:t>
            </a:r>
            <a:r>
              <a:rPr lang="en-US" sz="1400" noProof="0" err="1">
                <a:solidFill>
                  <a:schemeClr val="tx1"/>
                </a:solidFill>
                <a:ea typeface="Times New Roman" panose="02020603050405020304" pitchFamily="18" charset="0"/>
              </a:rPr>
              <a:t>SPSAcknowledge</a:t>
            </a:r>
            <a:endParaRPr lang="en-US" sz="1400" noProof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5" name="Rounded Rectangle 22">
            <a:extLst>
              <a:ext uri="{FF2B5EF4-FFF2-40B4-BE49-F238E27FC236}">
                <a16:creationId xmlns:a16="http://schemas.microsoft.com/office/drawing/2014/main" id="{9184E5EB-29D9-ACC6-D810-8DAD375869B0}"/>
              </a:ext>
            </a:extLst>
          </p:cNvPr>
          <p:cNvSpPr/>
          <p:nvPr/>
        </p:nvSpPr>
        <p:spPr>
          <a:xfrm>
            <a:off x="3663293" y="4697953"/>
            <a:ext cx="7842907" cy="480533"/>
          </a:xfrm>
          <a:prstGeom prst="roundRect">
            <a:avLst/>
          </a:prstGeom>
          <a:noFill/>
          <a:ln>
            <a:solidFill>
              <a:srgbClr val="4EA44E"/>
            </a:solidFill>
            <a:prstDash val="dash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noProof="0">
                <a:solidFill>
                  <a:schemeClr val="tx1"/>
                </a:solidFill>
                <a:ea typeface="Times New Roman" panose="02020603050405020304" pitchFamily="18" charset="0"/>
              </a:rPr>
              <a:t>Improve and revamp the learning tools, </a:t>
            </a:r>
            <a:r>
              <a:rPr lang="en-US" sz="1400" noProof="0">
                <a:solidFill>
                  <a:schemeClr val="tx1"/>
                </a:solidFill>
                <a:ea typeface="Times New Roman" panose="02020603050405020304" pitchFamily="18" charset="0"/>
              </a:rPr>
              <a:t>with improved and multi-language content, using the IPPC plant health campus</a:t>
            </a:r>
          </a:p>
        </p:txBody>
      </p:sp>
      <p:sp>
        <p:nvSpPr>
          <p:cNvPr id="11" name="Rounded Rectangle 22">
            <a:extLst>
              <a:ext uri="{FF2B5EF4-FFF2-40B4-BE49-F238E27FC236}">
                <a16:creationId xmlns:a16="http://schemas.microsoft.com/office/drawing/2014/main" id="{BE89C6F7-6DE6-C680-C01F-AA4930653C80}"/>
              </a:ext>
            </a:extLst>
          </p:cNvPr>
          <p:cNvSpPr/>
          <p:nvPr/>
        </p:nvSpPr>
        <p:spPr>
          <a:xfrm>
            <a:off x="3663293" y="5332429"/>
            <a:ext cx="7842907" cy="480533"/>
          </a:xfrm>
          <a:prstGeom prst="roundRect">
            <a:avLst/>
          </a:prstGeom>
          <a:noFill/>
          <a:ln>
            <a:solidFill>
              <a:srgbClr val="4EA44E"/>
            </a:solidFill>
            <a:prstDash val="dash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noProof="0">
                <a:solidFill>
                  <a:schemeClr val="tx1"/>
                </a:solidFill>
                <a:ea typeface="Times New Roman" panose="02020603050405020304" pitchFamily="18" charset="0"/>
              </a:rPr>
              <a:t>Reuse and Interoperability: expand HUB use to other certificates </a:t>
            </a:r>
            <a:r>
              <a:rPr lang="en-US" sz="1400" noProof="0">
                <a:solidFill>
                  <a:schemeClr val="tx1"/>
                </a:solidFill>
                <a:ea typeface="Times New Roman" panose="02020603050405020304" pitchFamily="18" charset="0"/>
              </a:rPr>
              <a:t>and improve system interconnections to boost efficiency and sustainability through shared resources</a:t>
            </a:r>
            <a:endParaRPr lang="en-US" sz="1400" b="1" noProof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6" name="Rounded Rectangle 22">
            <a:extLst>
              <a:ext uri="{FF2B5EF4-FFF2-40B4-BE49-F238E27FC236}">
                <a16:creationId xmlns:a16="http://schemas.microsoft.com/office/drawing/2014/main" id="{DE1B3B9F-BAFC-56A9-9FD3-CF84CC056870}"/>
              </a:ext>
            </a:extLst>
          </p:cNvPr>
          <p:cNvSpPr/>
          <p:nvPr/>
        </p:nvSpPr>
        <p:spPr>
          <a:xfrm>
            <a:off x="1828800" y="3429000"/>
            <a:ext cx="1750398" cy="4805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noProof="0">
                <a:solidFill>
                  <a:srgbClr val="000000"/>
                </a:solidFill>
              </a:rPr>
              <a:t>inclusion of mixed commodity </a:t>
            </a:r>
          </a:p>
        </p:txBody>
      </p:sp>
      <p:sp>
        <p:nvSpPr>
          <p:cNvPr id="18" name="Rounded Rectangle 22">
            <a:extLst>
              <a:ext uri="{FF2B5EF4-FFF2-40B4-BE49-F238E27FC236}">
                <a16:creationId xmlns:a16="http://schemas.microsoft.com/office/drawing/2014/main" id="{5822F619-B928-E3F6-2246-8D3BE428B8DA}"/>
              </a:ext>
            </a:extLst>
          </p:cNvPr>
          <p:cNvSpPr/>
          <p:nvPr/>
        </p:nvSpPr>
        <p:spPr>
          <a:xfrm>
            <a:off x="1828800" y="4065916"/>
            <a:ext cx="1750398" cy="4805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</a:pPr>
            <a:r>
              <a:rPr lang="en-US" sz="1400" b="1" noProof="0">
                <a:solidFill>
                  <a:srgbClr val="000000"/>
                </a:solidFill>
              </a:rPr>
              <a:t>Implementing Non-Compliance Alerts</a:t>
            </a:r>
          </a:p>
        </p:txBody>
      </p:sp>
      <p:sp>
        <p:nvSpPr>
          <p:cNvPr id="19" name="Rounded Rectangle 22">
            <a:extLst>
              <a:ext uri="{FF2B5EF4-FFF2-40B4-BE49-F238E27FC236}">
                <a16:creationId xmlns:a16="http://schemas.microsoft.com/office/drawing/2014/main" id="{EDC8B7CE-8C8C-8A50-376D-FF01D6D04E4A}"/>
              </a:ext>
            </a:extLst>
          </p:cNvPr>
          <p:cNvSpPr/>
          <p:nvPr/>
        </p:nvSpPr>
        <p:spPr>
          <a:xfrm>
            <a:off x="1828800" y="4702832"/>
            <a:ext cx="1750398" cy="4805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noProof="0">
                <a:solidFill>
                  <a:srgbClr val="000000"/>
                </a:solidFill>
              </a:rPr>
              <a:t>Improve learning tools</a:t>
            </a:r>
          </a:p>
        </p:txBody>
      </p:sp>
      <p:sp>
        <p:nvSpPr>
          <p:cNvPr id="20" name="Rounded Rectangle 22">
            <a:extLst>
              <a:ext uri="{FF2B5EF4-FFF2-40B4-BE49-F238E27FC236}">
                <a16:creationId xmlns:a16="http://schemas.microsoft.com/office/drawing/2014/main" id="{06BA3E5A-E142-A60B-5D34-33114D5C1904}"/>
              </a:ext>
            </a:extLst>
          </p:cNvPr>
          <p:cNvSpPr/>
          <p:nvPr/>
        </p:nvSpPr>
        <p:spPr>
          <a:xfrm>
            <a:off x="1828800" y="5339748"/>
            <a:ext cx="1750398" cy="4805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400" b="1" noProof="0">
                <a:solidFill>
                  <a:srgbClr val="000000"/>
                </a:solidFill>
              </a:rPr>
              <a:t>Reuse and Interoperability</a:t>
            </a:r>
          </a:p>
        </p:txBody>
      </p:sp>
    </p:spTree>
    <p:extLst>
      <p:ext uri="{BB962C8B-B14F-4D97-AF65-F5344CB8AC3E}">
        <p14:creationId xmlns:p14="http://schemas.microsoft.com/office/powerpoint/2010/main" val="1724344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5029200"/>
            <a:ext cx="6019800" cy="244827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it-IT" sz="6000" err="1">
                <a:solidFill>
                  <a:srgbClr val="00825F"/>
                </a:solidFill>
                <a:latin typeface="Montserrat" pitchFamily="2" charset="77"/>
              </a:rPr>
              <a:t>Thank</a:t>
            </a:r>
            <a:r>
              <a:rPr lang="it-IT" sz="6000">
                <a:solidFill>
                  <a:srgbClr val="00825F"/>
                </a:solidFill>
                <a:latin typeface="Montserrat" pitchFamily="2" charset="77"/>
              </a:rPr>
              <a:t> </a:t>
            </a:r>
            <a:r>
              <a:rPr lang="it-IT" sz="6000" err="1">
                <a:solidFill>
                  <a:srgbClr val="00825F"/>
                </a:solidFill>
                <a:latin typeface="Montserrat" pitchFamily="2" charset="77"/>
              </a:rPr>
              <a:t>you</a:t>
            </a:r>
            <a:endParaRPr lang="it-IT" sz="6000">
              <a:solidFill>
                <a:srgbClr val="00825F"/>
              </a:solidFill>
              <a:latin typeface="Montserrat" pitchFamily="2" charset="77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7391400" y="4724400"/>
            <a:ext cx="4038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altLang="en-US" sz="1600" b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err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br>
              <a:rPr lang="fr-FR" altLang="en-US" sz="1600" b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err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>
                <a:solidFill>
                  <a:schemeClr val="bg1"/>
                </a:solidFill>
                <a:latin typeface="Montserrat" pitchFamily="2" charset="77"/>
              </a:rPr>
            </a:br>
            <a:endParaRPr lang="en-IT">
              <a:solidFill>
                <a:schemeClr val="bg1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AAF9E-251D-E888-6358-72A7ACD56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uppo 47">
            <a:extLst>
              <a:ext uri="{FF2B5EF4-FFF2-40B4-BE49-F238E27FC236}">
                <a16:creationId xmlns:a16="http://schemas.microsoft.com/office/drawing/2014/main" id="{4157A7AB-32E8-EEAA-43A3-106061EB08A5}"/>
              </a:ext>
            </a:extLst>
          </p:cNvPr>
          <p:cNvGrpSpPr/>
          <p:nvPr/>
        </p:nvGrpSpPr>
        <p:grpSpPr>
          <a:xfrm>
            <a:off x="6172200" y="1980183"/>
            <a:ext cx="5200565" cy="3424358"/>
            <a:chOff x="7065539" y="2277338"/>
            <a:chExt cx="3907261" cy="2830048"/>
          </a:xfrm>
        </p:grpSpPr>
        <p:cxnSp>
          <p:nvCxnSpPr>
            <p:cNvPr id="2" name="Straight Connector 6">
              <a:extLst>
                <a:ext uri="{FF2B5EF4-FFF2-40B4-BE49-F238E27FC236}">
                  <a16:creationId xmlns:a16="http://schemas.microsoft.com/office/drawing/2014/main" id="{A450E1C5-CE30-459A-4D1C-227C38D90C7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246662" y="2379754"/>
              <a:ext cx="0" cy="2727632"/>
            </a:xfrm>
            <a:prstGeom prst="line">
              <a:avLst/>
            </a:prstGeom>
            <a:solidFill>
              <a:srgbClr val="27ACAA"/>
            </a:solidFill>
            <a:ln w="762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21">
              <a:extLst>
                <a:ext uri="{FF2B5EF4-FFF2-40B4-BE49-F238E27FC236}">
                  <a16:creationId xmlns:a16="http://schemas.microsoft.com/office/drawing/2014/main" id="{10C75613-2BE6-6171-FD7A-3B72B3E016B4}"/>
                </a:ext>
              </a:extLst>
            </p:cNvPr>
            <p:cNvSpPr txBox="1"/>
            <p:nvPr/>
          </p:nvSpPr>
          <p:spPr>
            <a:xfrm>
              <a:off x="7456516" y="2320511"/>
              <a:ext cx="31721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it-IT"/>
              </a:defPPr>
              <a:lvl1pPr>
                <a:defRPr sz="2000">
                  <a:solidFill>
                    <a:srgbClr val="646464"/>
                  </a:solidFill>
                  <a:latin typeface="EYInterstate" pitchFamily="2" charset="0"/>
                </a:defRPr>
              </a:lvl1pPr>
            </a:lstStyle>
            <a:p>
              <a:r>
                <a:rPr lang="en-US" sz="1800" b="1">
                  <a:solidFill>
                    <a:srgbClr val="00825F"/>
                  </a:solidFill>
                  <a:latin typeface="+mn-lt"/>
                </a:rPr>
                <a:t>Objectives and scope of </a:t>
              </a:r>
              <a:r>
                <a:rPr lang="en-US" sz="1800" b="1" err="1">
                  <a:solidFill>
                    <a:srgbClr val="00825F"/>
                  </a:solidFill>
                  <a:latin typeface="+mn-lt"/>
                </a:rPr>
                <a:t>ePhyto</a:t>
              </a:r>
              <a:endParaRPr lang="en-IN" sz="1600" b="1">
                <a:solidFill>
                  <a:srgbClr val="00825F"/>
                </a:solidFill>
                <a:latin typeface="+mn-lt"/>
              </a:endParaRPr>
            </a:p>
          </p:txBody>
        </p:sp>
        <p:sp>
          <p:nvSpPr>
            <p:cNvPr id="8" name="Oval 34">
              <a:extLst>
                <a:ext uri="{FF2B5EF4-FFF2-40B4-BE49-F238E27FC236}">
                  <a16:creationId xmlns:a16="http://schemas.microsoft.com/office/drawing/2014/main" id="{F206602C-C153-8998-AEB9-A3B3A57657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65539" y="2277338"/>
              <a:ext cx="361128" cy="323154"/>
            </a:xfrm>
            <a:prstGeom prst="ellipse">
              <a:avLst/>
            </a:prstGeom>
            <a:solidFill>
              <a:schemeClr val="accent2"/>
            </a:solidFill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400" b="1" kern="0">
                  <a:latin typeface="+mn-lt"/>
                </a:rPr>
                <a:t>1</a:t>
              </a:r>
            </a:p>
          </p:txBody>
        </p:sp>
        <p:sp>
          <p:nvSpPr>
            <p:cNvPr id="14" name="TextBox 23">
              <a:extLst>
                <a:ext uri="{FF2B5EF4-FFF2-40B4-BE49-F238E27FC236}">
                  <a16:creationId xmlns:a16="http://schemas.microsoft.com/office/drawing/2014/main" id="{56DE102D-27FC-9A87-72F1-BC2F80914976}"/>
                </a:ext>
              </a:extLst>
            </p:cNvPr>
            <p:cNvSpPr txBox="1"/>
            <p:nvPr/>
          </p:nvSpPr>
          <p:spPr>
            <a:xfrm>
              <a:off x="7456516" y="2785767"/>
              <a:ext cx="1702261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defRPr sz="2000">
                  <a:solidFill>
                    <a:srgbClr val="646464"/>
                  </a:solidFill>
                  <a:latin typeface="EYInterstate" pitchFamily="2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1" err="1">
                  <a:solidFill>
                    <a:srgbClr val="00825F"/>
                  </a:solidFill>
                  <a:latin typeface="+mn-lt"/>
                </a:rPr>
                <a:t>ePhyto</a:t>
              </a:r>
              <a:r>
                <a:rPr lang="en-US" sz="1800" b="1">
                  <a:solidFill>
                    <a:srgbClr val="00825F"/>
                  </a:solidFill>
                  <a:latin typeface="+mn-lt"/>
                </a:rPr>
                <a:t> Solution</a:t>
              </a:r>
              <a:endParaRPr lang="en-IN" sz="1800" b="1">
                <a:solidFill>
                  <a:srgbClr val="00825F"/>
                </a:solidFill>
                <a:latin typeface="+mn-lt"/>
              </a:endParaRPr>
            </a:p>
          </p:txBody>
        </p:sp>
        <p:sp>
          <p:nvSpPr>
            <p:cNvPr id="16" name="Oval 35">
              <a:extLst>
                <a:ext uri="{FF2B5EF4-FFF2-40B4-BE49-F238E27FC236}">
                  <a16:creationId xmlns:a16="http://schemas.microsoft.com/office/drawing/2014/main" id="{DC2F5A7E-0C3E-ABB0-D32C-E022F368BE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65539" y="2742594"/>
              <a:ext cx="361128" cy="323154"/>
            </a:xfrm>
            <a:prstGeom prst="ellipse">
              <a:avLst/>
            </a:prstGeom>
            <a:solidFill>
              <a:schemeClr val="accent2"/>
            </a:solidFill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400" b="1" kern="0">
                  <a:latin typeface="+mn-lt"/>
                </a:rPr>
                <a:t>2</a:t>
              </a:r>
            </a:p>
          </p:txBody>
        </p:sp>
        <p:sp>
          <p:nvSpPr>
            <p:cNvPr id="23" name="Rectangle 11">
              <a:extLst>
                <a:ext uri="{FF2B5EF4-FFF2-40B4-BE49-F238E27FC236}">
                  <a16:creationId xmlns:a16="http://schemas.microsoft.com/office/drawing/2014/main" id="{EAFCE2B3-918B-7547-26B1-F813DA26956F}"/>
                </a:ext>
              </a:extLst>
            </p:cNvPr>
            <p:cNvSpPr/>
            <p:nvPr/>
          </p:nvSpPr>
          <p:spPr>
            <a:xfrm>
              <a:off x="7456515" y="3251024"/>
              <a:ext cx="180639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1" err="1">
                  <a:solidFill>
                    <a:srgbClr val="00825F"/>
                  </a:solidFill>
                </a:rPr>
                <a:t>ePhyto</a:t>
              </a:r>
              <a:r>
                <a:rPr lang="en-US" sz="1800" b="1">
                  <a:solidFill>
                    <a:srgbClr val="00825F"/>
                  </a:solidFill>
                </a:rPr>
                <a:t> Evolution</a:t>
              </a:r>
              <a:endParaRPr lang="en-IN" sz="1800" b="1">
                <a:solidFill>
                  <a:srgbClr val="00825F"/>
                </a:solidFill>
              </a:endParaRPr>
            </a:p>
          </p:txBody>
        </p:sp>
        <p:sp>
          <p:nvSpPr>
            <p:cNvPr id="24" name="Oval 36">
              <a:extLst>
                <a:ext uri="{FF2B5EF4-FFF2-40B4-BE49-F238E27FC236}">
                  <a16:creationId xmlns:a16="http://schemas.microsoft.com/office/drawing/2014/main" id="{4C602FEE-3D0C-AB6F-1B29-B591746DAA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65539" y="3207851"/>
              <a:ext cx="361128" cy="323154"/>
            </a:xfrm>
            <a:prstGeom prst="ellipse">
              <a:avLst/>
            </a:prstGeom>
            <a:solidFill>
              <a:schemeClr val="accent2"/>
            </a:solidFill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400" b="1" kern="0">
                  <a:latin typeface="+mn-lt"/>
                </a:rPr>
                <a:t>3</a:t>
              </a:r>
            </a:p>
          </p:txBody>
        </p:sp>
        <p:sp>
          <p:nvSpPr>
            <p:cNvPr id="26" name="TextBox 22">
              <a:extLst>
                <a:ext uri="{FF2B5EF4-FFF2-40B4-BE49-F238E27FC236}">
                  <a16:creationId xmlns:a16="http://schemas.microsoft.com/office/drawing/2014/main" id="{9CB56F8B-4E4A-5661-3EC3-D42980479446}"/>
                </a:ext>
              </a:extLst>
            </p:cNvPr>
            <p:cNvSpPr txBox="1"/>
            <p:nvPr/>
          </p:nvSpPr>
          <p:spPr>
            <a:xfrm>
              <a:off x="7456516" y="3716281"/>
              <a:ext cx="35162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defRPr sz="2000">
                  <a:solidFill>
                    <a:srgbClr val="646464"/>
                  </a:solidFill>
                  <a:latin typeface="EYInterstate" pitchFamily="2" charset="0"/>
                </a:defRPr>
              </a:lvl1pPr>
            </a:lstStyle>
            <a:p>
              <a:r>
                <a:rPr lang="en-US" sz="1800" b="1" err="1">
                  <a:solidFill>
                    <a:srgbClr val="00825F"/>
                  </a:solidFill>
                  <a:latin typeface="+mn-lt"/>
                </a:rPr>
                <a:t>ePhyto</a:t>
              </a:r>
              <a:r>
                <a:rPr lang="en-US" sz="1800" b="1">
                  <a:solidFill>
                    <a:srgbClr val="00825F"/>
                  </a:solidFill>
                  <a:latin typeface="+mn-lt"/>
                </a:rPr>
                <a:t> – Implementation Statistics</a:t>
              </a:r>
              <a:endParaRPr lang="en-IN" sz="1800" b="1">
                <a:solidFill>
                  <a:srgbClr val="00825F"/>
                </a:solidFill>
                <a:latin typeface="+mn-lt"/>
              </a:endParaRPr>
            </a:p>
          </p:txBody>
        </p:sp>
        <p:sp>
          <p:nvSpPr>
            <p:cNvPr id="27" name="Oval 37">
              <a:extLst>
                <a:ext uri="{FF2B5EF4-FFF2-40B4-BE49-F238E27FC236}">
                  <a16:creationId xmlns:a16="http://schemas.microsoft.com/office/drawing/2014/main" id="{50AC9D9F-E3C4-BD95-42F7-73FA9D17DE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65539" y="3673108"/>
              <a:ext cx="361128" cy="323154"/>
            </a:xfrm>
            <a:prstGeom prst="ellipse">
              <a:avLst/>
            </a:prstGeom>
            <a:solidFill>
              <a:schemeClr val="accent2"/>
            </a:solidFill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400" b="1" kern="0">
                  <a:latin typeface="+mn-lt"/>
                </a:rPr>
                <a:t>4</a:t>
              </a:r>
            </a:p>
          </p:txBody>
        </p:sp>
        <p:sp>
          <p:nvSpPr>
            <p:cNvPr id="29" name="Rectangle 11">
              <a:extLst>
                <a:ext uri="{FF2B5EF4-FFF2-40B4-BE49-F238E27FC236}">
                  <a16:creationId xmlns:a16="http://schemas.microsoft.com/office/drawing/2014/main" id="{FA3B155D-C927-B6A7-E1C5-084E650F7BF7}"/>
                </a:ext>
              </a:extLst>
            </p:cNvPr>
            <p:cNvSpPr/>
            <p:nvPr/>
          </p:nvSpPr>
          <p:spPr>
            <a:xfrm>
              <a:off x="7456515" y="4212783"/>
              <a:ext cx="26952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1">
                  <a:solidFill>
                    <a:srgbClr val="00825F"/>
                  </a:solidFill>
                </a:rPr>
                <a:t>Implementation road map</a:t>
              </a:r>
              <a:endParaRPr lang="en-IN" sz="1800" b="1">
                <a:solidFill>
                  <a:srgbClr val="00825F"/>
                </a:solidFill>
              </a:endParaRPr>
            </a:p>
          </p:txBody>
        </p:sp>
        <p:sp>
          <p:nvSpPr>
            <p:cNvPr id="30" name="Oval 38">
              <a:extLst>
                <a:ext uri="{FF2B5EF4-FFF2-40B4-BE49-F238E27FC236}">
                  <a16:creationId xmlns:a16="http://schemas.microsoft.com/office/drawing/2014/main" id="{5D9DA46E-6D22-6111-F162-F5D18D4E98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65539" y="4183995"/>
              <a:ext cx="361128" cy="323154"/>
            </a:xfrm>
            <a:prstGeom prst="ellipse">
              <a:avLst/>
            </a:prstGeom>
            <a:solidFill>
              <a:schemeClr val="accent2"/>
            </a:solidFill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400" b="1" kern="0">
                  <a:latin typeface="+mn-lt"/>
                </a:rPr>
                <a:t>5</a:t>
              </a:r>
            </a:p>
          </p:txBody>
        </p:sp>
        <p:sp>
          <p:nvSpPr>
            <p:cNvPr id="32" name="Rectangle 11">
              <a:extLst>
                <a:ext uri="{FF2B5EF4-FFF2-40B4-BE49-F238E27FC236}">
                  <a16:creationId xmlns:a16="http://schemas.microsoft.com/office/drawing/2014/main" id="{8BD5376B-C27B-3C52-A622-A67E2F49087B}"/>
                </a:ext>
              </a:extLst>
            </p:cNvPr>
            <p:cNvSpPr/>
            <p:nvPr/>
          </p:nvSpPr>
          <p:spPr>
            <a:xfrm>
              <a:off x="7456515" y="4738054"/>
              <a:ext cx="19439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800" b="1">
                  <a:solidFill>
                    <a:srgbClr val="00825F"/>
                  </a:solidFill>
                </a:rPr>
                <a:t>Solution Roadmap</a:t>
              </a:r>
              <a:endParaRPr lang="en-IN" sz="1800" b="1">
                <a:solidFill>
                  <a:srgbClr val="00825F"/>
                </a:solidFill>
              </a:endParaRPr>
            </a:p>
          </p:txBody>
        </p:sp>
        <p:sp>
          <p:nvSpPr>
            <p:cNvPr id="33" name="Oval 39">
              <a:extLst>
                <a:ext uri="{FF2B5EF4-FFF2-40B4-BE49-F238E27FC236}">
                  <a16:creationId xmlns:a16="http://schemas.microsoft.com/office/drawing/2014/main" id="{CC6F32FB-965B-2F8D-5DE4-1F0EF1DC66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65539" y="4694881"/>
              <a:ext cx="361128" cy="323154"/>
            </a:xfrm>
            <a:prstGeom prst="ellipse">
              <a:avLst/>
            </a:prstGeom>
            <a:solidFill>
              <a:schemeClr val="accent2"/>
            </a:solidFill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400" b="1" kern="0">
                  <a:latin typeface="+mn-lt"/>
                </a:rPr>
                <a:t>6</a:t>
              </a:r>
            </a:p>
          </p:txBody>
        </p:sp>
      </p:grpSp>
      <p:pic>
        <p:nvPicPr>
          <p:cNvPr id="47" name="Immagine 46">
            <a:extLst>
              <a:ext uri="{FF2B5EF4-FFF2-40B4-BE49-F238E27FC236}">
                <a16:creationId xmlns:a16="http://schemas.microsoft.com/office/drawing/2014/main" id="{E04DEF6A-1965-84C3-A227-8BFA7E27F3E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6066"/>
          <a:stretch/>
        </p:blipFill>
        <p:spPr>
          <a:xfrm>
            <a:off x="847207" y="1752905"/>
            <a:ext cx="4439369" cy="393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68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5B418C-E9A4-5F97-5B8A-2F2478B32B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E4135-AAF8-EB2A-6F74-D53DCC162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 and scope of </a:t>
            </a:r>
            <a:r>
              <a:rPr lang="en-US" err="1"/>
              <a:t>ePhyto</a:t>
            </a:r>
            <a:br>
              <a:rPr lang="en-US">
                <a:solidFill>
                  <a:srgbClr val="000000"/>
                </a:solidFill>
              </a:rPr>
            </a:br>
            <a:endParaRPr lang="en-IT"/>
          </a:p>
        </p:txBody>
      </p:sp>
      <p:sp>
        <p:nvSpPr>
          <p:cNvPr id="12" name="Rounded Rectangle 22">
            <a:extLst>
              <a:ext uri="{FF2B5EF4-FFF2-40B4-BE49-F238E27FC236}">
                <a16:creationId xmlns:a16="http://schemas.microsoft.com/office/drawing/2014/main" id="{B19196F8-9501-D4B1-BCDA-F21C65156C6E}"/>
              </a:ext>
            </a:extLst>
          </p:cNvPr>
          <p:cNvSpPr/>
          <p:nvPr/>
        </p:nvSpPr>
        <p:spPr>
          <a:xfrm>
            <a:off x="183798" y="2092853"/>
            <a:ext cx="11610054" cy="1031447"/>
          </a:xfrm>
          <a:prstGeom prst="roundRect">
            <a:avLst/>
          </a:prstGeom>
          <a:solidFill>
            <a:srgbClr val="4EA44E"/>
          </a:solidFill>
          <a:ln>
            <a:solidFill>
              <a:srgbClr val="9CAF2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6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  <a:t>The IPPC </a:t>
            </a:r>
            <a:r>
              <a:rPr lang="en-US" sz="1600" b="0" i="0" u="none" strike="noStrike" baseline="0" err="1">
                <a:solidFill>
                  <a:srgbClr val="000000"/>
                </a:solidFill>
                <a:latin typeface="Calibri" panose="020F0502020204030204" pitchFamily="34" charset="0"/>
              </a:rPr>
              <a:t>ePhyto</a:t>
            </a:r>
            <a:r>
              <a:rPr lang="en-US" sz="16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  <a:t> Solution, is an electronic certification system developed by the IPPC Secretariat to </a:t>
            </a:r>
            <a:r>
              <a:rPr lang="en-US" sz="1600" b="1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  <a:t>facilitate the exchange of phytosanitary certificates between countries in a digital format. </a:t>
            </a:r>
            <a:endParaRPr lang="it-IT" sz="1600" b="1">
              <a:solidFill>
                <a:schemeClr val="tx1"/>
              </a:solidFill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45" name="Immagine 44">
            <a:extLst>
              <a:ext uri="{FF2B5EF4-FFF2-40B4-BE49-F238E27FC236}">
                <a16:creationId xmlns:a16="http://schemas.microsoft.com/office/drawing/2014/main" id="{FE5B2E11-E80B-EF0E-30B6-7F84D19C1E0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83797" y="4237120"/>
            <a:ext cx="1081545" cy="1081545"/>
          </a:xfrm>
          <a:prstGeom prst="rect">
            <a:avLst/>
          </a:prstGeom>
        </p:spPr>
      </p:pic>
      <p:sp>
        <p:nvSpPr>
          <p:cNvPr id="48" name="Rounded Rectangle 22">
            <a:extLst>
              <a:ext uri="{FF2B5EF4-FFF2-40B4-BE49-F238E27FC236}">
                <a16:creationId xmlns:a16="http://schemas.microsoft.com/office/drawing/2014/main" id="{97CE2C6C-A211-3C53-6387-F89F35F3A560}"/>
              </a:ext>
            </a:extLst>
          </p:cNvPr>
          <p:cNvSpPr/>
          <p:nvPr/>
        </p:nvSpPr>
        <p:spPr>
          <a:xfrm>
            <a:off x="1798207" y="4262169"/>
            <a:ext cx="1468238" cy="103144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>
                <a:solidFill>
                  <a:srgbClr val="000000"/>
                </a:solidFill>
                <a:latin typeface="Calibri" panose="020F0502020204030204" pitchFamily="34" charset="0"/>
              </a:rPr>
              <a:t>Benefits</a:t>
            </a:r>
            <a:endParaRPr lang="it-IT" sz="14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2" name="Rounded Rectangle 22">
            <a:extLst>
              <a:ext uri="{FF2B5EF4-FFF2-40B4-BE49-F238E27FC236}">
                <a16:creationId xmlns:a16="http://schemas.microsoft.com/office/drawing/2014/main" id="{65128A9B-AAC4-9402-77AE-443F91911E01}"/>
              </a:ext>
            </a:extLst>
          </p:cNvPr>
          <p:cNvSpPr/>
          <p:nvPr/>
        </p:nvSpPr>
        <p:spPr>
          <a:xfrm>
            <a:off x="4663936" y="3697967"/>
            <a:ext cx="7129915" cy="639590"/>
          </a:xfrm>
          <a:prstGeom prst="roundRect">
            <a:avLst/>
          </a:prstGeom>
          <a:noFill/>
          <a:ln>
            <a:solidFill>
              <a:srgbClr val="4EA44E"/>
            </a:solidFill>
            <a:prstDash val="dash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Facilitate the global exchange of electronic certificates </a:t>
            </a:r>
          </a:p>
        </p:txBody>
      </p:sp>
      <p:sp>
        <p:nvSpPr>
          <p:cNvPr id="53" name="Rounded Rectangle 22">
            <a:extLst>
              <a:ext uri="{FF2B5EF4-FFF2-40B4-BE49-F238E27FC236}">
                <a16:creationId xmlns:a16="http://schemas.microsoft.com/office/drawing/2014/main" id="{2A9A5CFA-8068-82FE-343D-86D05B295364}"/>
              </a:ext>
            </a:extLst>
          </p:cNvPr>
          <p:cNvSpPr/>
          <p:nvPr/>
        </p:nvSpPr>
        <p:spPr>
          <a:xfrm>
            <a:off x="4663936" y="5201203"/>
            <a:ext cx="7129915" cy="639590"/>
          </a:xfrm>
          <a:prstGeom prst="roundRect">
            <a:avLst/>
          </a:prstGeom>
          <a:noFill/>
          <a:ln>
            <a:solidFill>
              <a:srgbClr val="4EA44E"/>
            </a:solidFill>
            <a:prstDash val="dash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Harmonized message format and contents including those referred to in the International</a:t>
            </a:r>
          </a:p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Standards for Phytosanitary Measures (ISPM 12)</a:t>
            </a:r>
          </a:p>
        </p:txBody>
      </p:sp>
      <p:sp>
        <p:nvSpPr>
          <p:cNvPr id="55" name="Rounded Rectangle 22">
            <a:extLst>
              <a:ext uri="{FF2B5EF4-FFF2-40B4-BE49-F238E27FC236}">
                <a16:creationId xmlns:a16="http://schemas.microsoft.com/office/drawing/2014/main" id="{756A2BC8-96BD-B787-621B-8E5DBBB3C081}"/>
              </a:ext>
            </a:extLst>
          </p:cNvPr>
          <p:cNvSpPr/>
          <p:nvPr/>
        </p:nvSpPr>
        <p:spPr>
          <a:xfrm>
            <a:off x="4663936" y="4461713"/>
            <a:ext cx="7129915" cy="639590"/>
          </a:xfrm>
          <a:prstGeom prst="roundRect">
            <a:avLst/>
          </a:prstGeom>
          <a:noFill/>
          <a:ln>
            <a:solidFill>
              <a:srgbClr val="4EA44E"/>
            </a:solidFill>
            <a:prstDash val="dash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>
                <a:solidFill>
                  <a:schemeClr val="tx1"/>
                </a:solidFill>
                <a:latin typeface="+mj-lt"/>
                <a:ea typeface="Times New Roman" panose="02020603050405020304" pitchFamily="18" charset="0"/>
              </a:rPr>
              <a:t>Allow countries without the necessary infrastructure to create, send and receive electronic certificates</a:t>
            </a:r>
          </a:p>
        </p:txBody>
      </p:sp>
      <p:pic>
        <p:nvPicPr>
          <p:cNvPr id="62" name="Immagine 61">
            <a:extLst>
              <a:ext uri="{FF2B5EF4-FFF2-40B4-BE49-F238E27FC236}">
                <a16:creationId xmlns:a16="http://schemas.microsoft.com/office/drawing/2014/main" id="{2DDFFE5B-B9D7-ECEE-BA64-ECDAAEB9DC6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55541" y="3679257"/>
            <a:ext cx="677010" cy="677010"/>
          </a:xfrm>
          <a:prstGeom prst="rect">
            <a:avLst/>
          </a:prstGeom>
        </p:spPr>
      </p:pic>
      <p:pic>
        <p:nvPicPr>
          <p:cNvPr id="63" name="Immagine 62">
            <a:extLst>
              <a:ext uri="{FF2B5EF4-FFF2-40B4-BE49-F238E27FC236}">
                <a16:creationId xmlns:a16="http://schemas.microsoft.com/office/drawing/2014/main" id="{3DA7F4FE-CC1A-446B-8817-703755BBC7C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55541" y="4475547"/>
            <a:ext cx="611922" cy="611922"/>
          </a:xfrm>
          <a:prstGeom prst="rect">
            <a:avLst/>
          </a:prstGeom>
        </p:spPr>
      </p:pic>
      <p:pic>
        <p:nvPicPr>
          <p:cNvPr id="64" name="Immagine 63">
            <a:extLst>
              <a:ext uri="{FF2B5EF4-FFF2-40B4-BE49-F238E27FC236}">
                <a16:creationId xmlns:a16="http://schemas.microsoft.com/office/drawing/2014/main" id="{B55AA85A-75F5-AE82-5AF8-0A7BBCBF497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17857"/>
          <a:stretch/>
        </p:blipFill>
        <p:spPr>
          <a:xfrm>
            <a:off x="3755541" y="5182493"/>
            <a:ext cx="611922" cy="67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068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9DFBB-1190-7B91-214B-98CF18B5B5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9E1E3-EF34-0A0B-4F15-A4BDE4B0A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>
                <a:latin typeface="+mn-lt"/>
              </a:rPr>
              <a:t>ePhyto</a:t>
            </a:r>
            <a:r>
              <a:rPr lang="en-US">
                <a:latin typeface="+mn-lt"/>
              </a:rPr>
              <a:t> Solution</a:t>
            </a:r>
            <a:br>
              <a:rPr lang="en-US">
                <a:solidFill>
                  <a:srgbClr val="000000"/>
                </a:solidFill>
                <a:latin typeface="+mn-lt"/>
              </a:rPr>
            </a:br>
            <a:endParaRPr lang="en-IT">
              <a:latin typeface="+mn-lt"/>
            </a:endParaRPr>
          </a:p>
        </p:txBody>
      </p:sp>
      <p:sp>
        <p:nvSpPr>
          <p:cNvPr id="27" name="Block Arc 3">
            <a:extLst>
              <a:ext uri="{FF2B5EF4-FFF2-40B4-BE49-F238E27FC236}">
                <a16:creationId xmlns:a16="http://schemas.microsoft.com/office/drawing/2014/main" id="{D0F56249-FB77-6C70-C782-48BF1200D8A2}"/>
              </a:ext>
            </a:extLst>
          </p:cNvPr>
          <p:cNvSpPr/>
          <p:nvPr/>
        </p:nvSpPr>
        <p:spPr>
          <a:xfrm rot="286926">
            <a:off x="5041572" y="2530939"/>
            <a:ext cx="2569028" cy="2360810"/>
          </a:xfrm>
          <a:prstGeom prst="blockArc">
            <a:avLst>
              <a:gd name="adj1" fmla="val 9910959"/>
              <a:gd name="adj2" fmla="val 8509833"/>
              <a:gd name="adj3" fmla="val 5180"/>
            </a:avLst>
          </a:prstGeom>
          <a:solidFill>
            <a:srgbClr val="1F7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8" name="Block Arc 4">
            <a:extLst>
              <a:ext uri="{FF2B5EF4-FFF2-40B4-BE49-F238E27FC236}">
                <a16:creationId xmlns:a16="http://schemas.microsoft.com/office/drawing/2014/main" id="{8451110D-2108-52DF-E525-D303BB3AA1EA}"/>
              </a:ext>
            </a:extLst>
          </p:cNvPr>
          <p:cNvSpPr/>
          <p:nvPr/>
        </p:nvSpPr>
        <p:spPr>
          <a:xfrm>
            <a:off x="5303389" y="2773863"/>
            <a:ext cx="2055222" cy="1888648"/>
          </a:xfrm>
          <a:prstGeom prst="blockArc">
            <a:avLst>
              <a:gd name="adj1" fmla="val 10443338"/>
              <a:gd name="adj2" fmla="val 8475231"/>
              <a:gd name="adj3" fmla="val 6683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cxnSp>
        <p:nvCxnSpPr>
          <p:cNvPr id="29" name="Straight Connector 6">
            <a:extLst>
              <a:ext uri="{FF2B5EF4-FFF2-40B4-BE49-F238E27FC236}">
                <a16:creationId xmlns:a16="http://schemas.microsoft.com/office/drawing/2014/main" id="{88E2CC00-A3F9-9529-C429-3AECAA4AB14E}"/>
              </a:ext>
            </a:extLst>
          </p:cNvPr>
          <p:cNvCxnSpPr>
            <a:cxnSpLocks/>
          </p:cNvCxnSpPr>
          <p:nvPr/>
        </p:nvCxnSpPr>
        <p:spPr>
          <a:xfrm>
            <a:off x="1652650" y="4664998"/>
            <a:ext cx="2604385" cy="0"/>
          </a:xfrm>
          <a:prstGeom prst="line">
            <a:avLst/>
          </a:prstGeom>
          <a:ln>
            <a:solidFill>
              <a:srgbClr val="1F76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7">
            <a:extLst>
              <a:ext uri="{FF2B5EF4-FFF2-40B4-BE49-F238E27FC236}">
                <a16:creationId xmlns:a16="http://schemas.microsoft.com/office/drawing/2014/main" id="{B4DB9E90-AEDF-C342-A4EF-2BF4BBFA356C}"/>
              </a:ext>
            </a:extLst>
          </p:cNvPr>
          <p:cNvCxnSpPr>
            <a:cxnSpLocks/>
            <a:endCxn id="27" idx="0"/>
          </p:cNvCxnSpPr>
          <p:nvPr/>
        </p:nvCxnSpPr>
        <p:spPr>
          <a:xfrm flipV="1">
            <a:off x="4257035" y="3923176"/>
            <a:ext cx="871998" cy="739335"/>
          </a:xfrm>
          <a:prstGeom prst="line">
            <a:avLst/>
          </a:prstGeom>
          <a:ln w="6350">
            <a:solidFill>
              <a:srgbClr val="1F762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">
            <a:extLst>
              <a:ext uri="{FF2B5EF4-FFF2-40B4-BE49-F238E27FC236}">
                <a16:creationId xmlns:a16="http://schemas.microsoft.com/office/drawing/2014/main" id="{C4042820-E6F5-6E80-593A-62B04EC5B9FB}"/>
              </a:ext>
            </a:extLst>
          </p:cNvPr>
          <p:cNvCxnSpPr>
            <a:cxnSpLocks/>
          </p:cNvCxnSpPr>
          <p:nvPr/>
        </p:nvCxnSpPr>
        <p:spPr>
          <a:xfrm flipV="1">
            <a:off x="8014471" y="2168637"/>
            <a:ext cx="2991022" cy="19737"/>
          </a:xfrm>
          <a:prstGeom prst="line">
            <a:avLst/>
          </a:prstGeom>
          <a:ln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0">
            <a:extLst>
              <a:ext uri="{FF2B5EF4-FFF2-40B4-BE49-F238E27FC236}">
                <a16:creationId xmlns:a16="http://schemas.microsoft.com/office/drawing/2014/main" id="{3FD878D3-9446-D009-A0DB-6A6862537746}"/>
              </a:ext>
            </a:extLst>
          </p:cNvPr>
          <p:cNvCxnSpPr>
            <a:cxnSpLocks/>
          </p:cNvCxnSpPr>
          <p:nvPr/>
        </p:nvCxnSpPr>
        <p:spPr>
          <a:xfrm flipH="1">
            <a:off x="1652650" y="2154305"/>
            <a:ext cx="3371372" cy="0"/>
          </a:xfrm>
          <a:prstGeom prst="line">
            <a:avLst/>
          </a:prstGeom>
          <a:ln>
            <a:solidFill>
              <a:srgbClr val="92D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15">
            <a:extLst>
              <a:ext uri="{FF2B5EF4-FFF2-40B4-BE49-F238E27FC236}">
                <a16:creationId xmlns:a16="http://schemas.microsoft.com/office/drawing/2014/main" id="{8D037E81-DA64-90D5-08AE-071BAB1277F2}"/>
              </a:ext>
            </a:extLst>
          </p:cNvPr>
          <p:cNvCxnSpPr>
            <a:cxnSpLocks/>
          </p:cNvCxnSpPr>
          <p:nvPr/>
        </p:nvCxnSpPr>
        <p:spPr>
          <a:xfrm>
            <a:off x="4971657" y="2133600"/>
            <a:ext cx="593549" cy="924027"/>
          </a:xfrm>
          <a:prstGeom prst="line">
            <a:avLst/>
          </a:prstGeom>
          <a:ln>
            <a:solidFill>
              <a:srgbClr val="92D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16">
            <a:extLst>
              <a:ext uri="{FF2B5EF4-FFF2-40B4-BE49-F238E27FC236}">
                <a16:creationId xmlns:a16="http://schemas.microsoft.com/office/drawing/2014/main" id="{C771C071-E21B-3574-5B2B-6AD5DEF8D5C6}"/>
              </a:ext>
            </a:extLst>
          </p:cNvPr>
          <p:cNvCxnSpPr>
            <a:cxnSpLocks/>
          </p:cNvCxnSpPr>
          <p:nvPr/>
        </p:nvCxnSpPr>
        <p:spPr>
          <a:xfrm flipH="1">
            <a:off x="7001000" y="2168637"/>
            <a:ext cx="1000445" cy="1246099"/>
          </a:xfrm>
          <a:prstGeom prst="line">
            <a:avLst/>
          </a:prstGeom>
          <a:ln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17">
            <a:extLst>
              <a:ext uri="{FF2B5EF4-FFF2-40B4-BE49-F238E27FC236}">
                <a16:creationId xmlns:a16="http://schemas.microsoft.com/office/drawing/2014/main" id="{2234E5D4-742C-B911-33BF-2D42B471B314}"/>
              </a:ext>
            </a:extLst>
          </p:cNvPr>
          <p:cNvGrpSpPr/>
          <p:nvPr/>
        </p:nvGrpSpPr>
        <p:grpSpPr>
          <a:xfrm>
            <a:off x="2237990" y="4955399"/>
            <a:ext cx="5321806" cy="957829"/>
            <a:chOff x="2548941" y="4197698"/>
            <a:chExt cx="1013377" cy="957829"/>
          </a:xfrm>
        </p:grpSpPr>
        <p:sp>
          <p:nvSpPr>
            <p:cNvPr id="38" name="TextBox 18">
              <a:extLst>
                <a:ext uri="{FF2B5EF4-FFF2-40B4-BE49-F238E27FC236}">
                  <a16:creationId xmlns:a16="http://schemas.microsoft.com/office/drawing/2014/main" id="{4B5B14C3-BEC9-D72E-517D-0E9C67164A1F}"/>
                </a:ext>
              </a:extLst>
            </p:cNvPr>
            <p:cNvSpPr txBox="1"/>
            <p:nvPr/>
          </p:nvSpPr>
          <p:spPr>
            <a:xfrm>
              <a:off x="2548941" y="4570752"/>
              <a:ext cx="10133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Harmonized Message according to International  phytosanitary and trade standards</a:t>
              </a:r>
              <a:endParaRPr lang="ko-KR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9" name="TextBox 19">
              <a:extLst>
                <a:ext uri="{FF2B5EF4-FFF2-40B4-BE49-F238E27FC236}">
                  <a16:creationId xmlns:a16="http://schemas.microsoft.com/office/drawing/2014/main" id="{393085E8-FFC5-0499-40ED-DA173D53E7AD}"/>
                </a:ext>
              </a:extLst>
            </p:cNvPr>
            <p:cNvSpPr txBox="1"/>
            <p:nvPr/>
          </p:nvSpPr>
          <p:spPr>
            <a:xfrm>
              <a:off x="2548941" y="4197698"/>
              <a:ext cx="9277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>
                  <a:solidFill>
                    <a:schemeClr val="accent4"/>
                  </a:solidFill>
                  <a:cs typeface="Arial" pitchFamily="34" charset="0"/>
                </a:rPr>
                <a:t>Harmonization</a:t>
              </a:r>
              <a:endParaRPr lang="ko-KR" altLang="en-US" sz="1600" b="1">
                <a:solidFill>
                  <a:schemeClr val="accent4"/>
                </a:solidFill>
                <a:cs typeface="Arial" pitchFamily="34" charset="0"/>
              </a:endParaRPr>
            </a:p>
          </p:txBody>
        </p:sp>
      </p:grpSp>
      <p:grpSp>
        <p:nvGrpSpPr>
          <p:cNvPr id="40" name="Group 20">
            <a:extLst>
              <a:ext uri="{FF2B5EF4-FFF2-40B4-BE49-F238E27FC236}">
                <a16:creationId xmlns:a16="http://schemas.microsoft.com/office/drawing/2014/main" id="{0AC1529A-87D5-E11C-627D-42EE2CDEC646}"/>
              </a:ext>
            </a:extLst>
          </p:cNvPr>
          <p:cNvGrpSpPr/>
          <p:nvPr/>
        </p:nvGrpSpPr>
        <p:grpSpPr>
          <a:xfrm>
            <a:off x="2237988" y="2311468"/>
            <a:ext cx="2556319" cy="1600438"/>
            <a:chOff x="2551705" y="4283314"/>
            <a:chExt cx="1017566" cy="1600438"/>
          </a:xfrm>
        </p:grpSpPr>
        <p:sp>
          <p:nvSpPr>
            <p:cNvPr id="41" name="TextBox 21">
              <a:extLst>
                <a:ext uri="{FF2B5EF4-FFF2-40B4-BE49-F238E27FC236}">
                  <a16:creationId xmlns:a16="http://schemas.microsoft.com/office/drawing/2014/main" id="{2F622F53-1731-E33F-22CE-CB0B36EF0E04}"/>
                </a:ext>
              </a:extLst>
            </p:cNvPr>
            <p:cNvSpPr txBox="1"/>
            <p:nvPr/>
          </p:nvSpPr>
          <p:spPr>
            <a:xfrm>
              <a:off x="2551706" y="4560313"/>
              <a:ext cx="101756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Standardized connection and exchange of messages</a:t>
              </a:r>
            </a:p>
            <a:p>
              <a:pPr algn="just"/>
              <a:endPara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just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Ready to connect national systems and single widows</a:t>
              </a:r>
            </a:p>
          </p:txBody>
        </p:sp>
        <p:sp>
          <p:nvSpPr>
            <p:cNvPr id="42" name="TextBox 22">
              <a:extLst>
                <a:ext uri="{FF2B5EF4-FFF2-40B4-BE49-F238E27FC236}">
                  <a16:creationId xmlns:a16="http://schemas.microsoft.com/office/drawing/2014/main" id="{1F37C0AA-94D8-75D3-658D-4561FAFE8029}"/>
                </a:ext>
              </a:extLst>
            </p:cNvPr>
            <p:cNvSpPr txBox="1"/>
            <p:nvPr/>
          </p:nvSpPr>
          <p:spPr>
            <a:xfrm>
              <a:off x="2551705" y="4283314"/>
              <a:ext cx="9277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>
                  <a:solidFill>
                    <a:schemeClr val="bg1">
                      <a:lumMod val="50000"/>
                    </a:schemeClr>
                  </a:solidFill>
                </a:rPr>
                <a:t>HUB</a:t>
              </a:r>
              <a:endParaRPr lang="ko-KR" altLang="en-US" sz="1600" b="1">
                <a:solidFill>
                  <a:schemeClr val="bg1">
                    <a:lumMod val="50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3" name="Group 27">
            <a:extLst>
              <a:ext uri="{FF2B5EF4-FFF2-40B4-BE49-F238E27FC236}">
                <a16:creationId xmlns:a16="http://schemas.microsoft.com/office/drawing/2014/main" id="{5A6D0D48-3724-01EF-A3DC-8F84DEEE9B63}"/>
              </a:ext>
            </a:extLst>
          </p:cNvPr>
          <p:cNvGrpSpPr/>
          <p:nvPr/>
        </p:nvGrpSpPr>
        <p:grpSpPr>
          <a:xfrm>
            <a:off x="8187444" y="2342351"/>
            <a:ext cx="2944222" cy="2426601"/>
            <a:chOff x="2472515" y="4283314"/>
            <a:chExt cx="1073616" cy="2426601"/>
          </a:xfrm>
        </p:grpSpPr>
        <p:sp>
          <p:nvSpPr>
            <p:cNvPr id="46" name="TextBox 28">
              <a:extLst>
                <a:ext uri="{FF2B5EF4-FFF2-40B4-BE49-F238E27FC236}">
                  <a16:creationId xmlns:a16="http://schemas.microsoft.com/office/drawing/2014/main" id="{81EC4B4B-20A6-3BF3-41AE-6C4DAA5A36FB}"/>
                </a:ext>
              </a:extLst>
            </p:cNvPr>
            <p:cNvSpPr txBox="1"/>
            <p:nvPr/>
          </p:nvSpPr>
          <p:spPr>
            <a:xfrm>
              <a:off x="2477838" y="5140255"/>
              <a:ext cx="106829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Standardized National System to implement immediately the  electronic certification</a:t>
              </a:r>
            </a:p>
            <a:p>
              <a:endPara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For countries without a National System ready for </a:t>
              </a:r>
              <a:r>
                <a:rPr lang="en-US" altLang="ko-KR" sz="1600" b="1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ePhyto</a:t>
              </a:r>
              <a:endPara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7" name="TextBox 29">
              <a:extLst>
                <a:ext uri="{FF2B5EF4-FFF2-40B4-BE49-F238E27FC236}">
                  <a16:creationId xmlns:a16="http://schemas.microsoft.com/office/drawing/2014/main" id="{DE0B5116-3960-BC8A-00DB-EE69BDBB7115}"/>
                </a:ext>
              </a:extLst>
            </p:cNvPr>
            <p:cNvSpPr txBox="1"/>
            <p:nvPr/>
          </p:nvSpPr>
          <p:spPr>
            <a:xfrm>
              <a:off x="2472515" y="4283314"/>
              <a:ext cx="10149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ko-KR" sz="1600" b="1">
                  <a:solidFill>
                    <a:schemeClr val="accent2"/>
                  </a:solidFill>
                  <a:cs typeface="Arial" pitchFamily="34" charset="0"/>
                </a:rPr>
                <a:t>GeNS</a:t>
              </a:r>
            </a:p>
            <a:p>
              <a:pPr algn="just"/>
              <a:r>
                <a:rPr lang="en-US" altLang="ko-KR" sz="1600" b="1">
                  <a:solidFill>
                    <a:schemeClr val="accent2"/>
                  </a:solidFill>
                  <a:cs typeface="Arial" pitchFamily="34" charset="0"/>
                </a:rPr>
                <a:t>Generic </a:t>
              </a:r>
              <a:r>
                <a:rPr lang="en-US" altLang="ko-KR" sz="1600" b="1" err="1">
                  <a:solidFill>
                    <a:schemeClr val="accent2"/>
                  </a:solidFill>
                  <a:cs typeface="Arial" pitchFamily="34" charset="0"/>
                </a:rPr>
                <a:t>ePhyto</a:t>
              </a:r>
              <a:r>
                <a:rPr lang="en-US" altLang="ko-KR" sz="1600" b="1">
                  <a:solidFill>
                    <a:schemeClr val="accent2"/>
                  </a:solidFill>
                  <a:cs typeface="Arial" pitchFamily="34" charset="0"/>
                </a:rPr>
                <a:t> National System </a:t>
              </a:r>
            </a:p>
          </p:txBody>
        </p:sp>
      </p:grpSp>
      <p:sp>
        <p:nvSpPr>
          <p:cNvPr id="49" name="مربع نص 54">
            <a:extLst>
              <a:ext uri="{FF2B5EF4-FFF2-40B4-BE49-F238E27FC236}">
                <a16:creationId xmlns:a16="http://schemas.microsoft.com/office/drawing/2014/main" id="{E2752DC3-31A2-B00D-9B73-EE0FEF4EE98A}"/>
              </a:ext>
            </a:extLst>
          </p:cNvPr>
          <p:cNvSpPr txBox="1"/>
          <p:nvPr/>
        </p:nvSpPr>
        <p:spPr>
          <a:xfrm>
            <a:off x="5379494" y="3414736"/>
            <a:ext cx="1912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err="1"/>
              <a:t>ePhyto</a:t>
            </a:r>
            <a:r>
              <a:rPr lang="en-US" sz="1400" b="1"/>
              <a:t> </a:t>
            </a:r>
          </a:p>
          <a:p>
            <a:pPr algn="ctr"/>
            <a:r>
              <a:rPr lang="en-US" sz="1400" b="1"/>
              <a:t>Solution</a:t>
            </a:r>
          </a:p>
        </p:txBody>
      </p:sp>
      <p:sp>
        <p:nvSpPr>
          <p:cNvPr id="51" name="Block Arc 27">
            <a:extLst>
              <a:ext uri="{FF2B5EF4-FFF2-40B4-BE49-F238E27FC236}">
                <a16:creationId xmlns:a16="http://schemas.microsoft.com/office/drawing/2014/main" id="{A1BF0B18-3A2A-96BC-99AD-E7E07BD23E17}"/>
              </a:ext>
            </a:extLst>
          </p:cNvPr>
          <p:cNvSpPr/>
          <p:nvPr/>
        </p:nvSpPr>
        <p:spPr>
          <a:xfrm>
            <a:off x="5596726" y="3050725"/>
            <a:ext cx="1495182" cy="1318510"/>
          </a:xfrm>
          <a:prstGeom prst="blockArc">
            <a:avLst>
              <a:gd name="adj1" fmla="val 10443338"/>
              <a:gd name="adj2" fmla="val 8475231"/>
              <a:gd name="adj3" fmla="val 6683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pic>
        <p:nvPicPr>
          <p:cNvPr id="54" name="Immagine 53">
            <a:extLst>
              <a:ext uri="{FF2B5EF4-FFF2-40B4-BE49-F238E27FC236}">
                <a16:creationId xmlns:a16="http://schemas.microsoft.com/office/drawing/2014/main" id="{61BADE8B-1757-E26B-229A-0E01008F723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79249" y="2883914"/>
            <a:ext cx="455547" cy="455547"/>
          </a:xfrm>
          <a:prstGeom prst="rect">
            <a:avLst/>
          </a:prstGeom>
        </p:spPr>
      </p:pic>
      <p:pic>
        <p:nvPicPr>
          <p:cNvPr id="56" name="Immagine 55">
            <a:extLst>
              <a:ext uri="{FF2B5EF4-FFF2-40B4-BE49-F238E27FC236}">
                <a16:creationId xmlns:a16="http://schemas.microsoft.com/office/drawing/2014/main" id="{33341F29-3C59-3251-5B0C-8A5A32CA119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79249" y="5184164"/>
            <a:ext cx="500298" cy="500298"/>
          </a:xfrm>
          <a:prstGeom prst="rect">
            <a:avLst/>
          </a:prstGeom>
        </p:spPr>
      </p:pic>
      <p:pic>
        <p:nvPicPr>
          <p:cNvPr id="57" name="Immagine 56">
            <a:extLst>
              <a:ext uri="{FF2B5EF4-FFF2-40B4-BE49-F238E27FC236}">
                <a16:creationId xmlns:a16="http://schemas.microsoft.com/office/drawing/2014/main" id="{F1BC0BB1-2688-D4D7-7093-EFEBBABCE3F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310600" y="3305451"/>
            <a:ext cx="500400" cy="5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553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1DC706-2F87-30C5-5DF3-429690F91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1A567-B047-3512-EEFA-29FCC0D50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err="1">
                <a:latin typeface="+mn-lt"/>
              </a:rPr>
              <a:t>ePhyto</a:t>
            </a:r>
            <a:r>
              <a:rPr lang="en-AU">
                <a:latin typeface="+mn-lt"/>
              </a:rPr>
              <a:t> – Latest studies (EBRD Report) 1/2</a:t>
            </a:r>
            <a:endParaRPr lang="en-IT">
              <a:latin typeface="+mn-lt"/>
            </a:endParaRPr>
          </a:p>
        </p:txBody>
      </p:sp>
      <p:sp>
        <p:nvSpPr>
          <p:cNvPr id="3" name="Rounded Rectangle 22">
            <a:extLst>
              <a:ext uri="{FF2B5EF4-FFF2-40B4-BE49-F238E27FC236}">
                <a16:creationId xmlns:a16="http://schemas.microsoft.com/office/drawing/2014/main" id="{444EAD02-8985-C225-A8AF-C0A8A827F9DB}"/>
              </a:ext>
            </a:extLst>
          </p:cNvPr>
          <p:cNvSpPr/>
          <p:nvPr/>
        </p:nvSpPr>
        <p:spPr>
          <a:xfrm>
            <a:off x="304800" y="2092853"/>
            <a:ext cx="11489051" cy="1031447"/>
          </a:xfrm>
          <a:prstGeom prst="roundRect">
            <a:avLst/>
          </a:prstGeom>
          <a:solidFill>
            <a:srgbClr val="4EA44E"/>
          </a:solidFill>
          <a:ln>
            <a:solidFill>
              <a:srgbClr val="9CAF2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600" b="1">
                <a:solidFill>
                  <a:schemeClr val="tx1"/>
                </a:solidFill>
                <a:ea typeface="Times New Roman" panose="02020603050405020304" pitchFamily="18" charset="0"/>
              </a:rPr>
              <a:t>The adoption of the digital </a:t>
            </a:r>
            <a:r>
              <a:rPr lang="en-US" sz="1600" b="1" err="1">
                <a:solidFill>
                  <a:schemeClr val="tx1"/>
                </a:solidFill>
                <a:ea typeface="Times New Roman" panose="02020603050405020304" pitchFamily="18" charset="0"/>
              </a:rPr>
              <a:t>ePhyto</a:t>
            </a:r>
            <a:r>
              <a:rPr lang="en-US" sz="1600" b="1">
                <a:solidFill>
                  <a:schemeClr val="tx1"/>
                </a:solidFill>
                <a:ea typeface="Times New Roman" panose="02020603050405020304" pitchFamily="18" charset="0"/>
              </a:rPr>
              <a:t> Solution is transforming the way countries manage phytosanitary certification, enabling faster, more secure, and cost-effective trade. Below a concise summary highlighting the benefits of the </a:t>
            </a:r>
            <a:r>
              <a:rPr lang="en-US" sz="1600" b="1" err="1">
                <a:solidFill>
                  <a:schemeClr val="tx1"/>
                </a:solidFill>
                <a:ea typeface="Times New Roman" panose="02020603050405020304" pitchFamily="18" charset="0"/>
              </a:rPr>
              <a:t>ePhyto</a:t>
            </a:r>
            <a:r>
              <a:rPr lang="en-US" sz="1600" b="1">
                <a:solidFill>
                  <a:schemeClr val="tx1"/>
                </a:solidFill>
                <a:ea typeface="Times New Roman" panose="02020603050405020304" pitchFamily="18" charset="0"/>
              </a:rPr>
              <a:t> Solution in numbers</a:t>
            </a:r>
            <a:endParaRPr lang="it-IT" sz="1600" b="1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2B29722F-67C0-069F-8FE4-D730BDDBA238}"/>
              </a:ext>
            </a:extLst>
          </p:cNvPr>
          <p:cNvSpPr/>
          <p:nvPr/>
        </p:nvSpPr>
        <p:spPr>
          <a:xfrm>
            <a:off x="1798207" y="4062849"/>
            <a:ext cx="1468238" cy="103144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err="1">
                <a:solidFill>
                  <a:srgbClr val="000000"/>
                </a:solidFill>
                <a:latin typeface="Calibri" panose="020F0502020204030204" pitchFamily="34" charset="0"/>
              </a:rPr>
              <a:t>ePhyto</a:t>
            </a:r>
            <a:r>
              <a:rPr lang="en-US" sz="1400" b="1">
                <a:solidFill>
                  <a:srgbClr val="000000"/>
                </a:solidFill>
                <a:latin typeface="Calibri" panose="020F0502020204030204" pitchFamily="34" charset="0"/>
              </a:rPr>
              <a:t> Solution: Benefits in Numbers</a:t>
            </a:r>
            <a:endParaRPr lang="it-IT" sz="14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1027" name="Picture 3" descr="Benefits - Free business icons">
            <a:extLst>
              <a:ext uri="{FF2B5EF4-FFF2-40B4-BE49-F238E27FC236}">
                <a16:creationId xmlns:a16="http://schemas.microsoft.com/office/drawing/2014/main" id="{9A8114BE-D031-CEB9-0F50-5C6398D000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071384"/>
            <a:ext cx="1014377" cy="101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2" name="Gruppo 51">
            <a:extLst>
              <a:ext uri="{FF2B5EF4-FFF2-40B4-BE49-F238E27FC236}">
                <a16:creationId xmlns:a16="http://schemas.microsoft.com/office/drawing/2014/main" id="{FF943340-CDFA-9AA3-B250-CB3710E40EB1}"/>
              </a:ext>
            </a:extLst>
          </p:cNvPr>
          <p:cNvGrpSpPr/>
          <p:nvPr/>
        </p:nvGrpSpPr>
        <p:grpSpPr>
          <a:xfrm>
            <a:off x="3733800" y="3594544"/>
            <a:ext cx="7587115" cy="1968056"/>
            <a:chOff x="3733800" y="3594544"/>
            <a:chExt cx="7587115" cy="1968056"/>
          </a:xfrm>
        </p:grpSpPr>
        <p:sp>
          <p:nvSpPr>
            <p:cNvPr id="16" name="Rounded Rectangle 22">
              <a:extLst>
                <a:ext uri="{FF2B5EF4-FFF2-40B4-BE49-F238E27FC236}">
                  <a16:creationId xmlns:a16="http://schemas.microsoft.com/office/drawing/2014/main" id="{07305200-4527-1AE3-A345-548351D17435}"/>
                </a:ext>
              </a:extLst>
            </p:cNvPr>
            <p:cNvSpPr/>
            <p:nvPr/>
          </p:nvSpPr>
          <p:spPr>
            <a:xfrm>
              <a:off x="4191000" y="3594544"/>
              <a:ext cx="7129915" cy="433388"/>
            </a:xfrm>
            <a:prstGeom prst="roundRect">
              <a:avLst/>
            </a:prstGeom>
            <a:noFill/>
            <a:ln>
              <a:solidFill>
                <a:srgbClr val="4EA44E"/>
              </a:solidFill>
              <a:prstDash val="dashDot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fontAlgn="auto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 err="1">
                  <a:solidFill>
                    <a:schemeClr val="tx1"/>
                  </a:solidFill>
                  <a:ea typeface="Times New Roman" panose="02020603050405020304" pitchFamily="18" charset="0"/>
                </a:rPr>
                <a:t>ePhyto</a:t>
              </a:r>
              <a:r>
                <a:rPr lang="en-US" sz="1400" b="1">
                  <a:solidFill>
                    <a:schemeClr val="tx1"/>
                  </a:solidFill>
                  <a:ea typeface="Times New Roman" panose="02020603050405020304" pitchFamily="18" charset="0"/>
                </a:rPr>
                <a:t> coverage has grown steadily—from 2% in December 2019, to 6% in March 2020, and reaching 17% by September 2023</a:t>
              </a:r>
              <a:r>
                <a:rPr lang="en-US" sz="1400">
                  <a:solidFill>
                    <a:schemeClr val="tx1"/>
                  </a:solidFill>
                  <a:ea typeface="Times New Roman" panose="02020603050405020304" pitchFamily="18" charset="0"/>
                </a:rPr>
                <a:t>, with continued growth projected.</a:t>
              </a:r>
            </a:p>
          </p:txBody>
        </p:sp>
        <p:sp>
          <p:nvSpPr>
            <p:cNvPr id="32" name="Rounded Rectangle 22">
              <a:extLst>
                <a:ext uri="{FF2B5EF4-FFF2-40B4-BE49-F238E27FC236}">
                  <a16:creationId xmlns:a16="http://schemas.microsoft.com/office/drawing/2014/main" id="{2964957F-6D34-1CC6-92DC-6F59D9D6569C}"/>
                </a:ext>
              </a:extLst>
            </p:cNvPr>
            <p:cNvSpPr/>
            <p:nvPr/>
          </p:nvSpPr>
          <p:spPr>
            <a:xfrm>
              <a:off x="4191000" y="4106100"/>
              <a:ext cx="7129915" cy="433388"/>
            </a:xfrm>
            <a:prstGeom prst="roundRect">
              <a:avLst/>
            </a:prstGeom>
            <a:noFill/>
            <a:ln>
              <a:solidFill>
                <a:srgbClr val="4EA44E"/>
              </a:solidFill>
              <a:prstDash val="dashDot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spcAft>
                  <a:spcPts val="600"/>
                </a:spcAft>
              </a:pPr>
              <a:endParaRPr lang="en-US" sz="1400" b="1">
                <a:solidFill>
                  <a:schemeClr val="tx1"/>
                </a:solidFill>
              </a:endParaRPr>
            </a:p>
            <a:p>
              <a:pPr algn="just">
                <a:spcAft>
                  <a:spcPts val="600"/>
                </a:spcAft>
              </a:pPr>
              <a:r>
                <a:rPr lang="en-US" sz="1400" b="1">
                  <a:solidFill>
                    <a:schemeClr val="tx1"/>
                  </a:solidFill>
                </a:rPr>
                <a:t>Significant cost savings per shipment: </a:t>
              </a:r>
              <a:r>
                <a:rPr lang="en-US" sz="1400">
                  <a:solidFill>
                    <a:schemeClr val="tx1"/>
                  </a:solidFill>
                </a:rPr>
                <a:t>per fruit shipment in </a:t>
              </a:r>
              <a:r>
                <a:rPr lang="en-US" sz="1400" b="1">
                  <a:solidFill>
                    <a:schemeClr val="tx1"/>
                  </a:solidFill>
                </a:rPr>
                <a:t>Uzbekistan (USD 0.18 per </a:t>
              </a:r>
              <a:r>
                <a:rPr lang="en-US" sz="1400" b="1" err="1">
                  <a:solidFill>
                    <a:schemeClr val="tx1"/>
                  </a:solidFill>
                </a:rPr>
                <a:t>tonne</a:t>
              </a:r>
              <a:r>
                <a:rPr lang="en-US" sz="1400">
                  <a:solidFill>
                    <a:schemeClr val="tx1"/>
                  </a:solidFill>
                </a:rPr>
                <a:t>) to </a:t>
              </a:r>
              <a:r>
                <a:rPr lang="en-US" sz="1400" b="1">
                  <a:solidFill>
                    <a:schemeClr val="tx1"/>
                  </a:solidFill>
                </a:rPr>
                <a:t>USD 83.5 per fruit shipment </a:t>
              </a:r>
              <a:r>
                <a:rPr lang="en-US" sz="1400">
                  <a:solidFill>
                    <a:schemeClr val="tx1"/>
                  </a:solidFill>
                </a:rPr>
                <a:t>in </a:t>
              </a:r>
              <a:r>
                <a:rPr lang="en-US" sz="1400" b="1">
                  <a:solidFill>
                    <a:schemeClr val="tx1"/>
                  </a:solidFill>
                </a:rPr>
                <a:t>Egypt (USD 4.24 per </a:t>
              </a:r>
              <a:r>
                <a:rPr lang="en-US" sz="1400" b="1" err="1">
                  <a:solidFill>
                    <a:schemeClr val="tx1"/>
                  </a:solidFill>
                </a:rPr>
                <a:t>tonne</a:t>
              </a:r>
              <a:r>
                <a:rPr lang="en-US" sz="1400" b="1">
                  <a:solidFill>
                    <a:schemeClr val="tx1"/>
                  </a:solidFill>
                </a:rPr>
                <a:t>)</a:t>
              </a:r>
            </a:p>
            <a:p>
              <a:pPr algn="just" fontAlgn="auto">
                <a:spcBef>
                  <a:spcPts val="0"/>
                </a:spcBef>
                <a:spcAft>
                  <a:spcPts val="600"/>
                </a:spcAft>
              </a:pPr>
              <a:endParaRPr lang="en-US" sz="1400" b="1">
                <a:solidFill>
                  <a:schemeClr val="tx1"/>
                </a:solidFill>
              </a:endParaRPr>
            </a:p>
          </p:txBody>
        </p:sp>
        <p:sp>
          <p:nvSpPr>
            <p:cNvPr id="43" name="Rounded Rectangle 22">
              <a:extLst>
                <a:ext uri="{FF2B5EF4-FFF2-40B4-BE49-F238E27FC236}">
                  <a16:creationId xmlns:a16="http://schemas.microsoft.com/office/drawing/2014/main" id="{C8EC7EE9-128F-E8B6-C0D1-8BB14DC113C0}"/>
                </a:ext>
              </a:extLst>
            </p:cNvPr>
            <p:cNvSpPr/>
            <p:nvPr/>
          </p:nvSpPr>
          <p:spPr>
            <a:xfrm>
              <a:off x="4191000" y="4617656"/>
              <a:ext cx="7129915" cy="433388"/>
            </a:xfrm>
            <a:prstGeom prst="roundRect">
              <a:avLst/>
            </a:prstGeom>
            <a:noFill/>
            <a:ln>
              <a:solidFill>
                <a:srgbClr val="4EA44E"/>
              </a:solidFill>
              <a:prstDash val="dashDot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fontAlgn="auto">
                <a:spcBef>
                  <a:spcPts val="0"/>
                </a:spcBef>
                <a:spcAft>
                  <a:spcPts val="600"/>
                </a:spcAft>
              </a:pPr>
              <a:r>
                <a:rPr lang="en-US" sz="1400">
                  <a:solidFill>
                    <a:schemeClr val="tx1"/>
                  </a:solidFill>
                  <a:ea typeface="Times New Roman" panose="02020603050405020304" pitchFamily="18" charset="0"/>
                </a:rPr>
                <a:t>For companies dealing in large volumes with narrow margins, </a:t>
              </a:r>
              <a:r>
                <a:rPr lang="en-US" sz="1400" b="1" err="1">
                  <a:solidFill>
                    <a:schemeClr val="tx1"/>
                  </a:solidFill>
                  <a:ea typeface="Times New Roman" panose="02020603050405020304" pitchFamily="18" charset="0"/>
                </a:rPr>
                <a:t>ePhyto</a:t>
              </a:r>
              <a:r>
                <a:rPr lang="en-US" sz="1400" b="1">
                  <a:solidFill>
                    <a:schemeClr val="tx1"/>
                  </a:solidFill>
                  <a:ea typeface="Times New Roman" panose="02020603050405020304" pitchFamily="18" charset="0"/>
                </a:rPr>
                <a:t> generates substantial reductions in operating costs</a:t>
              </a:r>
              <a:r>
                <a:rPr lang="en-US" sz="1400">
                  <a:solidFill>
                    <a:schemeClr val="tx1"/>
                  </a:solidFill>
                  <a:ea typeface="Times New Roman" panose="02020603050405020304" pitchFamily="18" charset="0"/>
                </a:rPr>
                <a:t>, directly supporting greater profitability</a:t>
              </a:r>
            </a:p>
          </p:txBody>
        </p:sp>
        <p:sp>
          <p:nvSpPr>
            <p:cNvPr id="44" name="Rounded Rectangle 22">
              <a:extLst>
                <a:ext uri="{FF2B5EF4-FFF2-40B4-BE49-F238E27FC236}">
                  <a16:creationId xmlns:a16="http://schemas.microsoft.com/office/drawing/2014/main" id="{5940FCCC-5C85-EF28-1081-5224951B49EF}"/>
                </a:ext>
              </a:extLst>
            </p:cNvPr>
            <p:cNvSpPr/>
            <p:nvPr/>
          </p:nvSpPr>
          <p:spPr>
            <a:xfrm>
              <a:off x="4191000" y="5129212"/>
              <a:ext cx="7129915" cy="433388"/>
            </a:xfrm>
            <a:prstGeom prst="roundRect">
              <a:avLst/>
            </a:prstGeom>
            <a:noFill/>
            <a:ln>
              <a:solidFill>
                <a:srgbClr val="4EA44E"/>
              </a:solidFill>
              <a:prstDash val="dashDot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fontAlgn="auto">
                <a:spcBef>
                  <a:spcPts val="0"/>
                </a:spcBef>
                <a:spcAft>
                  <a:spcPts val="600"/>
                </a:spcAft>
              </a:pPr>
              <a:r>
                <a:rPr lang="en-US" sz="1400">
                  <a:solidFill>
                    <a:schemeClr val="tx1"/>
                  </a:solidFill>
                </a:rPr>
                <a:t>The estimated Net Present Value (NPV) of </a:t>
              </a:r>
              <a:r>
                <a:rPr lang="en-US" sz="1400" err="1">
                  <a:solidFill>
                    <a:schemeClr val="tx1"/>
                  </a:solidFill>
                </a:rPr>
                <a:t>ePhyto</a:t>
              </a:r>
              <a:r>
                <a:rPr lang="en-US" sz="1400">
                  <a:solidFill>
                    <a:schemeClr val="tx1"/>
                  </a:solidFill>
                </a:rPr>
                <a:t> implementation: </a:t>
              </a:r>
              <a:r>
                <a:rPr lang="en-US" sz="1400" b="1">
                  <a:solidFill>
                    <a:schemeClr val="tx1"/>
                  </a:solidFill>
                </a:rPr>
                <a:t>Ukraine: USD 43 million to 76 million Egypt: USD 27 million to 71 million </a:t>
              </a:r>
            </a:p>
          </p:txBody>
        </p:sp>
        <p:sp>
          <p:nvSpPr>
            <p:cNvPr id="48" name="Oval 34">
              <a:extLst>
                <a:ext uri="{FF2B5EF4-FFF2-40B4-BE49-F238E27FC236}">
                  <a16:creationId xmlns:a16="http://schemas.microsoft.com/office/drawing/2014/main" id="{75D0A1BE-A810-74E2-1253-58505C750F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3800" y="3649661"/>
              <a:ext cx="361128" cy="323154"/>
            </a:xfrm>
            <a:prstGeom prst="ellipse">
              <a:avLst/>
            </a:prstGeom>
            <a:solidFill>
              <a:srgbClr val="4EA44E"/>
            </a:solidFill>
            <a:ln w="6350" cap="flat" cmpd="sng" algn="ctr">
              <a:solidFill>
                <a:srgbClr val="4EA44E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400" b="1" kern="0">
                  <a:latin typeface="+mn-lt"/>
                </a:rPr>
                <a:t>1</a:t>
              </a:r>
            </a:p>
          </p:txBody>
        </p:sp>
        <p:sp>
          <p:nvSpPr>
            <p:cNvPr id="49" name="Oval 34">
              <a:extLst>
                <a:ext uri="{FF2B5EF4-FFF2-40B4-BE49-F238E27FC236}">
                  <a16:creationId xmlns:a16="http://schemas.microsoft.com/office/drawing/2014/main" id="{24929A31-A7DF-4349-06FB-2F14CB8ECF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3800" y="4161217"/>
              <a:ext cx="361128" cy="323154"/>
            </a:xfrm>
            <a:prstGeom prst="ellipse">
              <a:avLst/>
            </a:prstGeom>
            <a:solidFill>
              <a:srgbClr val="4EA44E"/>
            </a:solidFill>
            <a:ln w="6350" cap="flat" cmpd="sng" algn="ctr">
              <a:solidFill>
                <a:srgbClr val="4EA44E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400" b="1" kern="0"/>
                <a:t>2</a:t>
              </a:r>
              <a:endParaRPr lang="en-US" sz="1400" b="1" kern="0">
                <a:latin typeface="+mn-lt"/>
              </a:endParaRPr>
            </a:p>
          </p:txBody>
        </p:sp>
        <p:sp>
          <p:nvSpPr>
            <p:cNvPr id="50" name="Oval 34">
              <a:extLst>
                <a:ext uri="{FF2B5EF4-FFF2-40B4-BE49-F238E27FC236}">
                  <a16:creationId xmlns:a16="http://schemas.microsoft.com/office/drawing/2014/main" id="{C5054AB3-6349-758B-BB11-4BC97A7D0B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3800" y="4672773"/>
              <a:ext cx="361128" cy="323154"/>
            </a:xfrm>
            <a:prstGeom prst="ellipse">
              <a:avLst/>
            </a:prstGeom>
            <a:solidFill>
              <a:srgbClr val="4EA44E"/>
            </a:solidFill>
            <a:ln w="6350" cap="flat" cmpd="sng" algn="ctr">
              <a:solidFill>
                <a:srgbClr val="4EA44E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400" b="1" kern="0"/>
                <a:t>3</a:t>
              </a:r>
              <a:endParaRPr lang="en-US" sz="1400" b="1" kern="0">
                <a:latin typeface="+mn-lt"/>
              </a:endParaRPr>
            </a:p>
          </p:txBody>
        </p:sp>
        <p:sp>
          <p:nvSpPr>
            <p:cNvPr id="51" name="Oval 34">
              <a:extLst>
                <a:ext uri="{FF2B5EF4-FFF2-40B4-BE49-F238E27FC236}">
                  <a16:creationId xmlns:a16="http://schemas.microsoft.com/office/drawing/2014/main" id="{7295F975-09BC-FE94-F864-39B322EF2B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3800" y="5184329"/>
              <a:ext cx="361128" cy="323154"/>
            </a:xfrm>
            <a:prstGeom prst="ellipse">
              <a:avLst/>
            </a:prstGeom>
            <a:solidFill>
              <a:srgbClr val="4EA44E"/>
            </a:solidFill>
            <a:ln w="6350" cap="flat" cmpd="sng" algn="ctr">
              <a:solidFill>
                <a:srgbClr val="4EA44E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400" b="1" kern="0"/>
                <a:t>4</a:t>
              </a:r>
              <a:endParaRPr lang="en-US" sz="1400" b="1" kern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5569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A92AB0-C419-3DC9-FA8C-BF69445A1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C098F-306B-9E14-0FD7-2FB1D9CDB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err="1">
                <a:latin typeface="+mn-lt"/>
              </a:rPr>
              <a:t>ePhyto</a:t>
            </a:r>
            <a:r>
              <a:rPr lang="en-AU">
                <a:latin typeface="+mn-lt"/>
              </a:rPr>
              <a:t> – Support &amp; Governance model</a:t>
            </a:r>
            <a:endParaRPr lang="en-IT">
              <a:latin typeface="+mn-lt"/>
            </a:endParaRPr>
          </a:p>
        </p:txBody>
      </p:sp>
      <p:pic>
        <p:nvPicPr>
          <p:cNvPr id="4" name="Picture 2" descr="A diagram of a project&#10;&#10;AI-generated content may be incorrect.">
            <a:extLst>
              <a:ext uri="{FF2B5EF4-FFF2-40B4-BE49-F238E27FC236}">
                <a16:creationId xmlns:a16="http://schemas.microsoft.com/office/drawing/2014/main" id="{9DA6D0B5-ED33-F6F7-FB2D-C884F11F0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057400"/>
            <a:ext cx="7530976" cy="42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002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4928D-E4EA-5982-609B-5B88A629B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1DA9B-3AF8-D36D-952F-DDE1EE24E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>
                <a:latin typeface="+mn-lt"/>
              </a:rPr>
              <a:t>ePhyto</a:t>
            </a:r>
            <a:r>
              <a:rPr lang="en-US">
                <a:latin typeface="+mn-lt"/>
              </a:rPr>
              <a:t> Evolution</a:t>
            </a:r>
            <a:br>
              <a:rPr lang="en-US">
                <a:solidFill>
                  <a:srgbClr val="000000"/>
                </a:solidFill>
                <a:latin typeface="+mn-lt"/>
              </a:rPr>
            </a:br>
            <a:endParaRPr lang="en-IT">
              <a:latin typeface="+mn-lt"/>
            </a:endParaRP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6A585577-E84E-D657-B9F9-6E9A2A1087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495" y="2034983"/>
            <a:ext cx="4384069" cy="4018729"/>
          </a:xfrm>
          <a:prstGeom prst="rect">
            <a:avLst/>
          </a:prstGeom>
        </p:spPr>
      </p:pic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6AD297BB-6CFA-50E1-AB85-5E874080DA9A}"/>
              </a:ext>
            </a:extLst>
          </p:cNvPr>
          <p:cNvSpPr/>
          <p:nvPr/>
        </p:nvSpPr>
        <p:spPr>
          <a:xfrm>
            <a:off x="6096000" y="2110267"/>
            <a:ext cx="4869829" cy="480533"/>
          </a:xfrm>
          <a:prstGeom prst="roundRect">
            <a:avLst/>
          </a:prstGeom>
          <a:noFill/>
          <a:ln>
            <a:solidFill>
              <a:srgbClr val="4EA44E"/>
            </a:solidFill>
            <a:prstDash val="dash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noProof="0">
                <a:solidFill>
                  <a:schemeClr val="tx1"/>
                </a:solidFill>
                <a:ea typeface="Times New Roman" panose="02020603050405020304" pitchFamily="18" charset="0"/>
              </a:rPr>
              <a:t>HUB goes live</a:t>
            </a:r>
            <a:r>
              <a:rPr lang="en-US" sz="1400" noProof="0">
                <a:solidFill>
                  <a:schemeClr val="tx1"/>
                </a:solidFill>
                <a:ea typeface="Times New Roman" panose="02020603050405020304" pitchFamily="18" charset="0"/>
              </a:rPr>
              <a:t>, enabling exchanges among </a:t>
            </a:r>
            <a:r>
              <a:rPr lang="en-US" sz="1400" b="1" noProof="0">
                <a:solidFill>
                  <a:schemeClr val="tx1"/>
                </a:solidFill>
                <a:ea typeface="Times New Roman" panose="02020603050405020304" pitchFamily="18" charset="0"/>
              </a:rPr>
              <a:t>10 pilot countries</a:t>
            </a:r>
            <a:r>
              <a:rPr lang="en-US" sz="1400" noProof="0">
                <a:solidFill>
                  <a:schemeClr val="tx1"/>
                </a:solidFill>
                <a:ea typeface="Times New Roman" panose="02020603050405020304" pitchFamily="18" charset="0"/>
              </a:rPr>
              <a:t>; countries begin onboarding</a:t>
            </a:r>
          </a:p>
        </p:txBody>
      </p:sp>
      <p:sp>
        <p:nvSpPr>
          <p:cNvPr id="16" name="Rounded Rectangle 22">
            <a:extLst>
              <a:ext uri="{FF2B5EF4-FFF2-40B4-BE49-F238E27FC236}">
                <a16:creationId xmlns:a16="http://schemas.microsoft.com/office/drawing/2014/main" id="{28E8F4F7-8B23-515C-D9F4-BDBFCFCEC9C7}"/>
              </a:ext>
            </a:extLst>
          </p:cNvPr>
          <p:cNvSpPr/>
          <p:nvPr/>
        </p:nvSpPr>
        <p:spPr>
          <a:xfrm>
            <a:off x="6096000" y="2705502"/>
            <a:ext cx="4869829" cy="480533"/>
          </a:xfrm>
          <a:prstGeom prst="roundRect">
            <a:avLst/>
          </a:prstGeom>
          <a:noFill/>
          <a:ln>
            <a:solidFill>
              <a:srgbClr val="4EA44E"/>
            </a:solidFill>
            <a:prstDash val="dash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noProof="0">
                <a:solidFill>
                  <a:schemeClr val="tx1"/>
                </a:solidFill>
                <a:ea typeface="Times New Roman" panose="02020603050405020304" pitchFamily="18" charset="0"/>
              </a:rPr>
              <a:t>Validation tool added to HUB</a:t>
            </a:r>
            <a:r>
              <a:rPr lang="en-US" sz="1400" noProof="0">
                <a:solidFill>
                  <a:schemeClr val="tx1"/>
                </a:solidFill>
                <a:ea typeface="Times New Roman" panose="02020603050405020304" pitchFamily="18" charset="0"/>
              </a:rPr>
              <a:t>, boosting quality monitoring and implementation.</a:t>
            </a:r>
          </a:p>
        </p:txBody>
      </p:sp>
      <p:sp>
        <p:nvSpPr>
          <p:cNvPr id="18" name="Rounded Rectangle 22">
            <a:extLst>
              <a:ext uri="{FF2B5EF4-FFF2-40B4-BE49-F238E27FC236}">
                <a16:creationId xmlns:a16="http://schemas.microsoft.com/office/drawing/2014/main" id="{A0E6F486-6078-3690-9C73-50ECA4E95E24}"/>
              </a:ext>
            </a:extLst>
          </p:cNvPr>
          <p:cNvSpPr/>
          <p:nvPr/>
        </p:nvSpPr>
        <p:spPr>
          <a:xfrm>
            <a:off x="6096000" y="3322374"/>
            <a:ext cx="4869829" cy="480533"/>
          </a:xfrm>
          <a:prstGeom prst="roundRect">
            <a:avLst/>
          </a:prstGeom>
          <a:noFill/>
          <a:ln>
            <a:solidFill>
              <a:srgbClr val="4EA44E"/>
            </a:solidFill>
            <a:prstDash val="dash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noProof="0" err="1">
                <a:solidFill>
                  <a:schemeClr val="tx1"/>
                </a:solidFill>
                <a:ea typeface="Times New Roman" panose="02020603050405020304" pitchFamily="18" charset="0"/>
              </a:rPr>
              <a:t>GeNS</a:t>
            </a:r>
            <a:r>
              <a:rPr lang="en-US" sz="1400" b="1" noProof="0">
                <a:solidFill>
                  <a:schemeClr val="tx1"/>
                </a:solidFill>
                <a:ea typeface="Times New Roman" panose="02020603050405020304" pitchFamily="18" charset="0"/>
              </a:rPr>
              <a:t> launched; “Channel” feature enables </a:t>
            </a:r>
            <a:r>
              <a:rPr lang="en-US" sz="1400" b="1">
                <a:solidFill>
                  <a:schemeClr val="tx1"/>
                </a:solidFill>
              </a:rPr>
              <a:t>single windows and national systems interoperability</a:t>
            </a:r>
            <a:endParaRPr lang="en-US" sz="1400" b="1" noProof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21" name="Rounded Rectangle 22">
            <a:extLst>
              <a:ext uri="{FF2B5EF4-FFF2-40B4-BE49-F238E27FC236}">
                <a16:creationId xmlns:a16="http://schemas.microsoft.com/office/drawing/2014/main" id="{F9A52EB9-65C8-C25B-28B2-8473AEFE875D}"/>
              </a:ext>
            </a:extLst>
          </p:cNvPr>
          <p:cNvSpPr/>
          <p:nvPr/>
        </p:nvSpPr>
        <p:spPr>
          <a:xfrm>
            <a:off x="6096000" y="3939246"/>
            <a:ext cx="4869829" cy="480533"/>
          </a:xfrm>
          <a:prstGeom prst="roundRect">
            <a:avLst/>
          </a:prstGeom>
          <a:noFill/>
          <a:ln>
            <a:solidFill>
              <a:srgbClr val="4EA44E"/>
            </a:solidFill>
            <a:prstDash val="dash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noProof="0">
                <a:solidFill>
                  <a:schemeClr val="tx1"/>
                </a:solidFill>
                <a:ea typeface="Times New Roman" panose="02020603050405020304" pitchFamily="18" charset="0"/>
              </a:rPr>
              <a:t>Digital Signature added to GeNS to support EU compliance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BB6CEAFB-32F1-3337-E22F-7E1ECA27EA69}"/>
              </a:ext>
            </a:extLst>
          </p:cNvPr>
          <p:cNvSpPr/>
          <p:nvPr/>
        </p:nvSpPr>
        <p:spPr>
          <a:xfrm>
            <a:off x="4880724" y="2088630"/>
            <a:ext cx="1086860" cy="4805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noProof="0">
                <a:solidFill>
                  <a:srgbClr val="000000"/>
                </a:solidFill>
              </a:rPr>
              <a:t>2017</a:t>
            </a:r>
          </a:p>
        </p:txBody>
      </p:sp>
      <p:sp>
        <p:nvSpPr>
          <p:cNvPr id="24" name="Rounded Rectangle 22">
            <a:extLst>
              <a:ext uri="{FF2B5EF4-FFF2-40B4-BE49-F238E27FC236}">
                <a16:creationId xmlns:a16="http://schemas.microsoft.com/office/drawing/2014/main" id="{12511FA9-F7E9-0636-8EF3-DF8555041C62}"/>
              </a:ext>
            </a:extLst>
          </p:cNvPr>
          <p:cNvSpPr/>
          <p:nvPr/>
        </p:nvSpPr>
        <p:spPr>
          <a:xfrm>
            <a:off x="4880724" y="2705502"/>
            <a:ext cx="1086860" cy="4805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</a:pPr>
            <a:r>
              <a:rPr lang="en-US" sz="1400" b="1" noProof="0">
                <a:solidFill>
                  <a:srgbClr val="000000"/>
                </a:solidFill>
              </a:rPr>
              <a:t>2018</a:t>
            </a:r>
          </a:p>
        </p:txBody>
      </p:sp>
      <p:sp>
        <p:nvSpPr>
          <p:cNvPr id="25" name="Rounded Rectangle 22">
            <a:extLst>
              <a:ext uri="{FF2B5EF4-FFF2-40B4-BE49-F238E27FC236}">
                <a16:creationId xmlns:a16="http://schemas.microsoft.com/office/drawing/2014/main" id="{AE44DC0D-B822-1BBE-68B9-E7272AF38656}"/>
              </a:ext>
            </a:extLst>
          </p:cNvPr>
          <p:cNvSpPr/>
          <p:nvPr/>
        </p:nvSpPr>
        <p:spPr>
          <a:xfrm>
            <a:off x="4880724" y="3322374"/>
            <a:ext cx="1086860" cy="4805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noProof="0">
                <a:solidFill>
                  <a:srgbClr val="000000"/>
                </a:solidFill>
              </a:rPr>
              <a:t>2019</a:t>
            </a:r>
          </a:p>
        </p:txBody>
      </p:sp>
      <p:sp>
        <p:nvSpPr>
          <p:cNvPr id="26" name="Rounded Rectangle 22">
            <a:extLst>
              <a:ext uri="{FF2B5EF4-FFF2-40B4-BE49-F238E27FC236}">
                <a16:creationId xmlns:a16="http://schemas.microsoft.com/office/drawing/2014/main" id="{82C17FC9-86AC-D462-F104-96BC05542F64}"/>
              </a:ext>
            </a:extLst>
          </p:cNvPr>
          <p:cNvSpPr/>
          <p:nvPr/>
        </p:nvSpPr>
        <p:spPr>
          <a:xfrm>
            <a:off x="4880724" y="3939246"/>
            <a:ext cx="1086860" cy="4805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400" b="1" noProof="0">
                <a:solidFill>
                  <a:srgbClr val="000000"/>
                </a:solidFill>
              </a:rPr>
              <a:t>2020</a:t>
            </a:r>
          </a:p>
        </p:txBody>
      </p:sp>
      <p:sp>
        <p:nvSpPr>
          <p:cNvPr id="27" name="Rounded Rectangle 22">
            <a:extLst>
              <a:ext uri="{FF2B5EF4-FFF2-40B4-BE49-F238E27FC236}">
                <a16:creationId xmlns:a16="http://schemas.microsoft.com/office/drawing/2014/main" id="{4A169478-EE1F-791A-0445-15635D395522}"/>
              </a:ext>
            </a:extLst>
          </p:cNvPr>
          <p:cNvSpPr/>
          <p:nvPr/>
        </p:nvSpPr>
        <p:spPr>
          <a:xfrm>
            <a:off x="4880724" y="4556119"/>
            <a:ext cx="1086860" cy="4805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400" b="1" noProof="0">
                <a:solidFill>
                  <a:srgbClr val="000000"/>
                </a:solidFill>
              </a:rPr>
              <a:t>2021</a:t>
            </a:r>
          </a:p>
        </p:txBody>
      </p:sp>
      <p:sp>
        <p:nvSpPr>
          <p:cNvPr id="38" name="Rounded Rectangle 22">
            <a:extLst>
              <a:ext uri="{FF2B5EF4-FFF2-40B4-BE49-F238E27FC236}">
                <a16:creationId xmlns:a16="http://schemas.microsoft.com/office/drawing/2014/main" id="{91B29769-C87F-4CA7-62D3-77AED020090F}"/>
              </a:ext>
            </a:extLst>
          </p:cNvPr>
          <p:cNvSpPr/>
          <p:nvPr/>
        </p:nvSpPr>
        <p:spPr>
          <a:xfrm>
            <a:off x="6096000" y="4556119"/>
            <a:ext cx="4869829" cy="480533"/>
          </a:xfrm>
          <a:prstGeom prst="roundRect">
            <a:avLst/>
          </a:prstGeom>
          <a:noFill/>
          <a:ln>
            <a:solidFill>
              <a:srgbClr val="4EA44E"/>
            </a:solidFill>
            <a:prstDash val="dash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noProof="0">
                <a:solidFill>
                  <a:schemeClr val="tx1"/>
                </a:solidFill>
                <a:ea typeface="Times New Roman" panose="02020603050405020304" pitchFamily="18" charset="0"/>
              </a:rPr>
              <a:t>Country Response message introduced for non-compliance and inspection notifications; GeNS translations begin.</a:t>
            </a:r>
          </a:p>
        </p:txBody>
      </p:sp>
      <p:sp>
        <p:nvSpPr>
          <p:cNvPr id="39" name="Rounded Rectangle 22">
            <a:extLst>
              <a:ext uri="{FF2B5EF4-FFF2-40B4-BE49-F238E27FC236}">
                <a16:creationId xmlns:a16="http://schemas.microsoft.com/office/drawing/2014/main" id="{7856204E-ABCA-0982-945E-1D431C00A721}"/>
              </a:ext>
            </a:extLst>
          </p:cNvPr>
          <p:cNvSpPr/>
          <p:nvPr/>
        </p:nvSpPr>
        <p:spPr>
          <a:xfrm>
            <a:off x="6096000" y="5166352"/>
            <a:ext cx="4869829" cy="480533"/>
          </a:xfrm>
          <a:prstGeom prst="roundRect">
            <a:avLst/>
          </a:prstGeom>
          <a:noFill/>
          <a:ln>
            <a:solidFill>
              <a:srgbClr val="4EA44E"/>
            </a:solidFill>
            <a:prstDash val="dash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err="1">
                <a:solidFill>
                  <a:schemeClr val="tx1"/>
                </a:solidFill>
                <a:ea typeface="Times New Roman" panose="02020603050405020304" pitchFamily="18" charset="0"/>
              </a:rPr>
              <a:t>GeNS</a:t>
            </a:r>
            <a:r>
              <a:rPr lang="en-US" sz="1400" b="1">
                <a:solidFill>
                  <a:schemeClr val="tx1"/>
                </a:solidFill>
                <a:ea typeface="Times New Roman" panose="02020603050405020304" pitchFamily="18" charset="0"/>
              </a:rPr>
              <a:t> updated with billing and payments features</a:t>
            </a:r>
            <a:r>
              <a:rPr lang="en-US" sz="1400" b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en-GB" sz="1400" b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40" name="Rounded Rectangle 22">
            <a:extLst>
              <a:ext uri="{FF2B5EF4-FFF2-40B4-BE49-F238E27FC236}">
                <a16:creationId xmlns:a16="http://schemas.microsoft.com/office/drawing/2014/main" id="{13806647-DC11-75F2-53B5-35DFE9E85CC7}"/>
              </a:ext>
            </a:extLst>
          </p:cNvPr>
          <p:cNvSpPr/>
          <p:nvPr/>
        </p:nvSpPr>
        <p:spPr>
          <a:xfrm>
            <a:off x="6096000" y="5779990"/>
            <a:ext cx="4869829" cy="480533"/>
          </a:xfrm>
          <a:prstGeom prst="roundRect">
            <a:avLst/>
          </a:prstGeom>
          <a:noFill/>
          <a:ln>
            <a:solidFill>
              <a:srgbClr val="4EA44E"/>
            </a:solidFill>
            <a:prstDash val="dash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GB" sz="1400">
                <a:solidFill>
                  <a:schemeClr val="tx1"/>
                </a:solidFill>
              </a:rPr>
              <a:t>Additional </a:t>
            </a:r>
            <a:r>
              <a:rPr lang="en-GB" sz="1400" err="1">
                <a:solidFill>
                  <a:schemeClr val="tx1"/>
                </a:solidFill>
              </a:rPr>
              <a:t>GeNS</a:t>
            </a:r>
            <a:r>
              <a:rPr lang="en-GB" sz="1400">
                <a:solidFill>
                  <a:schemeClr val="tx1"/>
                </a:solidFill>
              </a:rPr>
              <a:t> enhancements: </a:t>
            </a:r>
            <a:r>
              <a:rPr lang="en-US" sz="1400">
                <a:solidFill>
                  <a:schemeClr val="tx1"/>
                </a:solidFill>
              </a:rPr>
              <a:t>Offline commodities upload, UN/</a:t>
            </a:r>
            <a:r>
              <a:rPr lang="en-US" sz="1400" err="1">
                <a:solidFill>
                  <a:schemeClr val="tx1"/>
                </a:solidFill>
              </a:rPr>
              <a:t>LOCODE</a:t>
            </a:r>
            <a:r>
              <a:rPr lang="en-US" sz="1400">
                <a:solidFill>
                  <a:schemeClr val="tx1"/>
                </a:solidFill>
              </a:rPr>
              <a:t> mapping of the point of entry,</a:t>
            </a:r>
            <a:r>
              <a:rPr lang="en-GB" sz="1400">
                <a:solidFill>
                  <a:schemeClr val="tx1"/>
                </a:solidFill>
              </a:rPr>
              <a:t> 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41" name="Rounded Rectangle 22">
            <a:extLst>
              <a:ext uri="{FF2B5EF4-FFF2-40B4-BE49-F238E27FC236}">
                <a16:creationId xmlns:a16="http://schemas.microsoft.com/office/drawing/2014/main" id="{4BDA9C76-67FD-DC55-2ECF-EE26968EC2B2}"/>
              </a:ext>
            </a:extLst>
          </p:cNvPr>
          <p:cNvSpPr/>
          <p:nvPr/>
        </p:nvSpPr>
        <p:spPr>
          <a:xfrm>
            <a:off x="4880724" y="5166352"/>
            <a:ext cx="1086860" cy="4805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400" b="1" noProof="0">
                <a:solidFill>
                  <a:srgbClr val="000000"/>
                </a:solidFill>
              </a:rPr>
              <a:t>2022</a:t>
            </a:r>
          </a:p>
        </p:txBody>
      </p:sp>
      <p:sp>
        <p:nvSpPr>
          <p:cNvPr id="42" name="Rounded Rectangle 22">
            <a:extLst>
              <a:ext uri="{FF2B5EF4-FFF2-40B4-BE49-F238E27FC236}">
                <a16:creationId xmlns:a16="http://schemas.microsoft.com/office/drawing/2014/main" id="{61762F78-8C47-9C17-810E-E8D2DF6E062E}"/>
              </a:ext>
            </a:extLst>
          </p:cNvPr>
          <p:cNvSpPr/>
          <p:nvPr/>
        </p:nvSpPr>
        <p:spPr>
          <a:xfrm>
            <a:off x="4880724" y="5779990"/>
            <a:ext cx="1086860" cy="4805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400" b="1" noProof="0">
                <a:solidFill>
                  <a:srgbClr val="000000"/>
                </a:solidFill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3830604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958FC-3956-1298-2181-A46F25C52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EB19C-616B-DB99-3583-8346E83A8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>
                <a:latin typeface="+mn-lt"/>
              </a:rPr>
              <a:t>ePhyto</a:t>
            </a:r>
            <a:r>
              <a:rPr lang="en-US">
                <a:latin typeface="+mn-lt"/>
              </a:rPr>
              <a:t> – Implementation Statistics</a:t>
            </a:r>
            <a:endParaRPr lang="en-IT">
              <a:latin typeface="+mn-lt"/>
            </a:endParaRPr>
          </a:p>
        </p:txBody>
      </p:sp>
      <p:sp>
        <p:nvSpPr>
          <p:cNvPr id="10" name="Oval 8">
            <a:extLst>
              <a:ext uri="{FF2B5EF4-FFF2-40B4-BE49-F238E27FC236}">
                <a16:creationId xmlns:a16="http://schemas.microsoft.com/office/drawing/2014/main" id="{25FD716C-4DD2-AB60-3B1B-E3BB9AB887DC}"/>
              </a:ext>
            </a:extLst>
          </p:cNvPr>
          <p:cNvSpPr/>
          <p:nvPr/>
        </p:nvSpPr>
        <p:spPr bwMode="auto">
          <a:xfrm>
            <a:off x="7083980" y="4168921"/>
            <a:ext cx="327005" cy="277591"/>
          </a:xfrm>
          <a:prstGeom prst="ellipse">
            <a:avLst/>
          </a:prstGeom>
          <a:solidFill>
            <a:srgbClr val="59D64E"/>
          </a:solidFill>
          <a:ln w="19050" cap="flat" cmpd="sng" algn="ctr">
            <a:solidFill>
              <a:srgbClr val="59D64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646464">
                  <a:lumMod val="50000"/>
                </a:srgbClr>
              </a:solidFill>
            </a:endParaRPr>
          </a:p>
        </p:txBody>
      </p:sp>
      <p:sp>
        <p:nvSpPr>
          <p:cNvPr id="11" name="Oval 8">
            <a:extLst>
              <a:ext uri="{FF2B5EF4-FFF2-40B4-BE49-F238E27FC236}">
                <a16:creationId xmlns:a16="http://schemas.microsoft.com/office/drawing/2014/main" id="{EAC72F85-6636-63AF-8B74-0C2EB73CB47D}"/>
              </a:ext>
            </a:extLst>
          </p:cNvPr>
          <p:cNvSpPr/>
          <p:nvPr/>
        </p:nvSpPr>
        <p:spPr bwMode="auto">
          <a:xfrm>
            <a:off x="7083980" y="4637252"/>
            <a:ext cx="327005" cy="277591"/>
          </a:xfrm>
          <a:prstGeom prst="ellipse">
            <a:avLst/>
          </a:prstGeom>
          <a:solidFill>
            <a:srgbClr val="FBB380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646464">
                  <a:lumMod val="50000"/>
                </a:srgbClr>
              </a:solidFill>
            </a:endParaRPr>
          </a:p>
        </p:txBody>
      </p:sp>
      <p:sp>
        <p:nvSpPr>
          <p:cNvPr id="12" name="Oval 8">
            <a:extLst>
              <a:ext uri="{FF2B5EF4-FFF2-40B4-BE49-F238E27FC236}">
                <a16:creationId xmlns:a16="http://schemas.microsoft.com/office/drawing/2014/main" id="{730FB705-B97C-45D5-18BE-D3DD9D8B005B}"/>
              </a:ext>
            </a:extLst>
          </p:cNvPr>
          <p:cNvSpPr/>
          <p:nvPr/>
        </p:nvSpPr>
        <p:spPr bwMode="auto">
          <a:xfrm>
            <a:off x="7083980" y="5079313"/>
            <a:ext cx="327005" cy="277591"/>
          </a:xfrm>
          <a:prstGeom prst="ellipse">
            <a:avLst/>
          </a:prstGeom>
          <a:solidFill>
            <a:srgbClr val="F19BA8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646464">
                  <a:lumMod val="50000"/>
                </a:srgbClr>
              </a:solidFill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92FE22F0-DAEE-3E1D-C7FF-65D355FA6C1F}"/>
              </a:ext>
            </a:extLst>
          </p:cNvPr>
          <p:cNvGrpSpPr/>
          <p:nvPr/>
        </p:nvGrpSpPr>
        <p:grpSpPr>
          <a:xfrm>
            <a:off x="7478894" y="4122602"/>
            <a:ext cx="3288625" cy="1280620"/>
            <a:chOff x="6485515" y="4015134"/>
            <a:chExt cx="1371600" cy="1280620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CEC6225D-F86F-B082-10BC-8F39E54EECC6}"/>
                </a:ext>
              </a:extLst>
            </p:cNvPr>
            <p:cNvSpPr/>
            <p:nvPr/>
          </p:nvSpPr>
          <p:spPr>
            <a:xfrm>
              <a:off x="6485515" y="4015134"/>
              <a:ext cx="1371600" cy="370228"/>
            </a:xfrm>
            <a:prstGeom prst="rect">
              <a:avLst/>
            </a:prstGeom>
            <a:noFill/>
            <a:ln>
              <a:solidFill>
                <a:srgbClr val="00825F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100" b="1">
                  <a:solidFill>
                    <a:schemeClr val="tx1"/>
                  </a:solidFill>
                </a:rPr>
                <a:t>Exchanging (96, 30 using the </a:t>
              </a:r>
              <a:r>
                <a:rPr lang="en-US" sz="1100" b="1" err="1">
                  <a:solidFill>
                    <a:schemeClr val="tx1"/>
                  </a:solidFill>
                </a:rPr>
                <a:t>GeNS</a:t>
              </a:r>
              <a:r>
                <a:rPr lang="en-US" sz="1100" b="1">
                  <a:solidFill>
                    <a:schemeClr val="tx1"/>
                  </a:solidFill>
                </a:rPr>
                <a:t>) </a:t>
              </a: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447DD313-6906-E733-0E2F-5456E9B8EDE0}"/>
                </a:ext>
              </a:extLst>
            </p:cNvPr>
            <p:cNvSpPr/>
            <p:nvPr/>
          </p:nvSpPr>
          <p:spPr>
            <a:xfrm>
              <a:off x="6485515" y="4483465"/>
              <a:ext cx="1371600" cy="370228"/>
            </a:xfrm>
            <a:prstGeom prst="rect">
              <a:avLst/>
            </a:prstGeom>
            <a:noFill/>
            <a:ln>
              <a:solidFill>
                <a:srgbClr val="00825F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100" b="1">
                  <a:solidFill>
                    <a:schemeClr val="tx1"/>
                  </a:solidFill>
                </a:rPr>
                <a:t>Testing (40, 23 using the </a:t>
              </a:r>
              <a:r>
                <a:rPr lang="en-US" sz="1100" b="1" err="1">
                  <a:solidFill>
                    <a:schemeClr val="tx1"/>
                  </a:solidFill>
                </a:rPr>
                <a:t>GeNS</a:t>
              </a:r>
              <a:r>
                <a:rPr lang="en-US" sz="1100" b="1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7ADBBEF1-5542-45B6-3FAA-7D28673FB30B}"/>
                </a:ext>
              </a:extLst>
            </p:cNvPr>
            <p:cNvSpPr/>
            <p:nvPr/>
          </p:nvSpPr>
          <p:spPr>
            <a:xfrm>
              <a:off x="6485515" y="4925526"/>
              <a:ext cx="1371600" cy="370228"/>
            </a:xfrm>
            <a:prstGeom prst="rect">
              <a:avLst/>
            </a:prstGeom>
            <a:noFill/>
            <a:ln>
              <a:solidFill>
                <a:srgbClr val="00825F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100" b="1">
                  <a:solidFill>
                    <a:schemeClr val="tx1"/>
                  </a:solidFill>
                </a:rPr>
                <a:t>Registered (4, 1 using the </a:t>
              </a:r>
              <a:r>
                <a:rPr lang="en-US" sz="1100" b="1" err="1">
                  <a:solidFill>
                    <a:schemeClr val="tx1"/>
                  </a:solidFill>
                </a:rPr>
                <a:t>GeNS</a:t>
              </a:r>
              <a:r>
                <a:rPr lang="en-US" sz="1100" b="1">
                  <a:solidFill>
                    <a:schemeClr val="tx1"/>
                  </a:solidFill>
                </a:rPr>
                <a:t>)</a:t>
              </a:r>
            </a:p>
          </p:txBody>
        </p:sp>
      </p:grpSp>
      <p:sp>
        <p:nvSpPr>
          <p:cNvPr id="17" name="Isosceles Triangle 45">
            <a:extLst>
              <a:ext uri="{FF2B5EF4-FFF2-40B4-BE49-F238E27FC236}">
                <a16:creationId xmlns:a16="http://schemas.microsoft.com/office/drawing/2014/main" id="{DCD9FD47-D95F-DFD7-7111-EF9ED87324FF}"/>
              </a:ext>
            </a:extLst>
          </p:cNvPr>
          <p:cNvSpPr/>
          <p:nvPr/>
        </p:nvSpPr>
        <p:spPr>
          <a:xfrm rot="5400000">
            <a:off x="6416310" y="4680526"/>
            <a:ext cx="1104522" cy="174501"/>
          </a:xfrm>
          <a:prstGeom prst="triangle">
            <a:avLst/>
          </a:prstGeom>
          <a:solidFill>
            <a:srgbClr val="00825F"/>
          </a:solidFill>
          <a:ln w="9525" cap="flat" cmpd="sng" algn="ctr">
            <a:noFill/>
            <a:prstDash val="solid"/>
          </a:ln>
          <a:effectLst/>
        </p:spPr>
        <p:txBody>
          <a:bodyPr rtlCol="0" anchor="t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pSp>
        <p:nvGrpSpPr>
          <p:cNvPr id="37" name="Gruppo 36">
            <a:extLst>
              <a:ext uri="{FF2B5EF4-FFF2-40B4-BE49-F238E27FC236}">
                <a16:creationId xmlns:a16="http://schemas.microsoft.com/office/drawing/2014/main" id="{24CBEF38-370E-2CED-E01E-F670DA8C375E}"/>
              </a:ext>
            </a:extLst>
          </p:cNvPr>
          <p:cNvGrpSpPr/>
          <p:nvPr/>
        </p:nvGrpSpPr>
        <p:grpSpPr>
          <a:xfrm>
            <a:off x="1547319" y="3385009"/>
            <a:ext cx="5257801" cy="2894750"/>
            <a:chOff x="152399" y="3272677"/>
            <a:chExt cx="5257801" cy="2894750"/>
          </a:xfrm>
        </p:grpSpPr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7ED244A6-733E-B26C-D714-AAFF1450C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ECECEC"/>
                </a:clrFrom>
                <a:clrTo>
                  <a:srgbClr val="ECECEC">
                    <a:alpha val="0"/>
                  </a:srgbClr>
                </a:clrTo>
              </a:clrChange>
            </a:blip>
            <a:srcRect l="14073" t="18039" r="13507" b="-508"/>
            <a:stretch/>
          </p:blipFill>
          <p:spPr>
            <a:xfrm>
              <a:off x="152399" y="3272677"/>
              <a:ext cx="5257801" cy="2765535"/>
            </a:xfrm>
            <a:prstGeom prst="rect">
              <a:avLst/>
            </a:prstGeom>
            <a:ln>
              <a:noFill/>
            </a:ln>
          </p:spPr>
        </p:pic>
        <p:sp>
          <p:nvSpPr>
            <p:cNvPr id="36" name="Rettangolo 35">
              <a:extLst>
                <a:ext uri="{FF2B5EF4-FFF2-40B4-BE49-F238E27FC236}">
                  <a16:creationId xmlns:a16="http://schemas.microsoft.com/office/drawing/2014/main" id="{9D49058D-1B75-17E9-99F6-FA18DB6AEC4B}"/>
                </a:ext>
              </a:extLst>
            </p:cNvPr>
            <p:cNvSpPr/>
            <p:nvPr/>
          </p:nvSpPr>
          <p:spPr>
            <a:xfrm>
              <a:off x="1981200" y="5797199"/>
              <a:ext cx="2133600" cy="3702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1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Gruppo 30">
            <a:extLst>
              <a:ext uri="{FF2B5EF4-FFF2-40B4-BE49-F238E27FC236}">
                <a16:creationId xmlns:a16="http://schemas.microsoft.com/office/drawing/2014/main" id="{874D8F98-8CC8-C88D-C788-40F271D15317}"/>
              </a:ext>
            </a:extLst>
          </p:cNvPr>
          <p:cNvGrpSpPr/>
          <p:nvPr/>
        </p:nvGrpSpPr>
        <p:grpSpPr>
          <a:xfrm>
            <a:off x="684100" y="2056311"/>
            <a:ext cx="3492120" cy="964392"/>
            <a:chOff x="685800" y="2002196"/>
            <a:chExt cx="3492120" cy="964392"/>
          </a:xfrm>
        </p:grpSpPr>
        <p:sp>
          <p:nvSpPr>
            <p:cNvPr id="4" name="Rettangolo 13">
              <a:extLst>
                <a:ext uri="{FF2B5EF4-FFF2-40B4-BE49-F238E27FC236}">
                  <a16:creationId xmlns:a16="http://schemas.microsoft.com/office/drawing/2014/main" id="{AD63004D-5606-B7C8-A59E-C03A55389B53}"/>
                </a:ext>
              </a:extLst>
            </p:cNvPr>
            <p:cNvSpPr/>
            <p:nvPr/>
          </p:nvSpPr>
          <p:spPr>
            <a:xfrm>
              <a:off x="2028639" y="2192004"/>
              <a:ext cx="214928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>
                  <a:solidFill>
                    <a:srgbClr val="000000"/>
                  </a:solidFill>
                </a:rPr>
                <a:t>M</a:t>
              </a:r>
              <a:r>
                <a:rPr lang="en-US" sz="1600" b="1" i="0" u="none" strike="noStrike" baseline="0">
                  <a:solidFill>
                    <a:srgbClr val="000000"/>
                  </a:solidFill>
                </a:rPr>
                <a:t>onthly exchanges via the Hub</a:t>
              </a:r>
              <a:endParaRPr lang="en-US" sz="1600">
                <a:solidFill>
                  <a:schemeClr val="accent6"/>
                </a:solidFill>
              </a:endParaRPr>
            </a:p>
          </p:txBody>
        </p:sp>
        <p:sp>
          <p:nvSpPr>
            <p:cNvPr id="5" name="Isosceles Triangle 45">
              <a:extLst>
                <a:ext uri="{FF2B5EF4-FFF2-40B4-BE49-F238E27FC236}">
                  <a16:creationId xmlns:a16="http://schemas.microsoft.com/office/drawing/2014/main" id="{6129DAF0-A6D8-5401-A403-7200B9036B01}"/>
                </a:ext>
              </a:extLst>
            </p:cNvPr>
            <p:cNvSpPr/>
            <p:nvPr/>
          </p:nvSpPr>
          <p:spPr>
            <a:xfrm rot="5400000">
              <a:off x="1289899" y="2382964"/>
              <a:ext cx="964392" cy="202855"/>
            </a:xfrm>
            <a:prstGeom prst="triangle">
              <a:avLst/>
            </a:prstGeom>
            <a:solidFill>
              <a:srgbClr val="00825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t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0" name="Oval 8">
              <a:extLst>
                <a:ext uri="{FF2B5EF4-FFF2-40B4-BE49-F238E27FC236}">
                  <a16:creationId xmlns:a16="http://schemas.microsoft.com/office/drawing/2014/main" id="{88D287EA-512D-F8F0-21B7-E9F806AAA5AC}"/>
                </a:ext>
              </a:extLst>
            </p:cNvPr>
            <p:cNvSpPr/>
            <p:nvPr/>
          </p:nvSpPr>
          <p:spPr bwMode="auto">
            <a:xfrm>
              <a:off x="685800" y="2124391"/>
              <a:ext cx="771064" cy="720000"/>
            </a:xfrm>
            <a:prstGeom prst="ellipse">
              <a:avLst/>
            </a:prstGeom>
            <a:noFill/>
            <a:ln w="19050" cap="flat" cmpd="sng" algn="ctr">
              <a:solidFill>
                <a:srgbClr val="0082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>
                  <a:solidFill>
                    <a:srgbClr val="646464">
                      <a:lumMod val="50000"/>
                    </a:srgbClr>
                  </a:solidFill>
                </a:rPr>
                <a:t>290k </a:t>
              </a:r>
            </a:p>
          </p:txBody>
        </p:sp>
      </p:grp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A659FA77-E171-B767-A35A-EC9729F508E5}"/>
              </a:ext>
            </a:extLst>
          </p:cNvPr>
          <p:cNvGrpSpPr/>
          <p:nvPr/>
        </p:nvGrpSpPr>
        <p:grpSpPr>
          <a:xfrm>
            <a:off x="4390023" y="2045618"/>
            <a:ext cx="2992249" cy="1020805"/>
            <a:chOff x="4551550" y="1976004"/>
            <a:chExt cx="2992249" cy="1020805"/>
          </a:xfrm>
        </p:grpSpPr>
        <p:sp>
          <p:nvSpPr>
            <p:cNvPr id="33" name="Rettangolo 13">
              <a:extLst>
                <a:ext uri="{FF2B5EF4-FFF2-40B4-BE49-F238E27FC236}">
                  <a16:creationId xmlns:a16="http://schemas.microsoft.com/office/drawing/2014/main" id="{6318B484-0ED5-77E1-E45E-6FAAA6C84BF1}"/>
                </a:ext>
              </a:extLst>
            </p:cNvPr>
            <p:cNvSpPr/>
            <p:nvPr/>
          </p:nvSpPr>
          <p:spPr>
            <a:xfrm>
              <a:off x="5894390" y="2165812"/>
              <a:ext cx="164940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</a:rPr>
                <a:t>Certificates issued monthly </a:t>
              </a:r>
              <a:r>
                <a:rPr lang="en-US" sz="1600" b="1" err="1">
                  <a:solidFill>
                    <a:srgbClr val="000000"/>
                  </a:solidFill>
                </a:rPr>
                <a:t>GeNS</a:t>
              </a:r>
              <a:r>
                <a:rPr lang="en-US" sz="1600" b="1">
                  <a:solidFill>
                    <a:srgbClr val="000000"/>
                  </a:solidFill>
                </a:rPr>
                <a:t> countries</a:t>
              </a:r>
            </a:p>
          </p:txBody>
        </p:sp>
        <p:sp>
          <p:nvSpPr>
            <p:cNvPr id="34" name="Isosceles Triangle 45">
              <a:extLst>
                <a:ext uri="{FF2B5EF4-FFF2-40B4-BE49-F238E27FC236}">
                  <a16:creationId xmlns:a16="http://schemas.microsoft.com/office/drawing/2014/main" id="{BDA2A1E2-859D-5023-AC0D-472870BD0731}"/>
                </a:ext>
              </a:extLst>
            </p:cNvPr>
            <p:cNvSpPr/>
            <p:nvPr/>
          </p:nvSpPr>
          <p:spPr>
            <a:xfrm rot="5400000">
              <a:off x="5155649" y="2356772"/>
              <a:ext cx="964392" cy="202855"/>
            </a:xfrm>
            <a:prstGeom prst="triangle">
              <a:avLst/>
            </a:prstGeom>
            <a:solidFill>
              <a:srgbClr val="00825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t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5" name="Oval 8">
              <a:extLst>
                <a:ext uri="{FF2B5EF4-FFF2-40B4-BE49-F238E27FC236}">
                  <a16:creationId xmlns:a16="http://schemas.microsoft.com/office/drawing/2014/main" id="{F2C4DCAB-2D94-ECFC-1218-63367A3E9789}"/>
                </a:ext>
              </a:extLst>
            </p:cNvPr>
            <p:cNvSpPr/>
            <p:nvPr/>
          </p:nvSpPr>
          <p:spPr bwMode="auto">
            <a:xfrm>
              <a:off x="4551550" y="2098199"/>
              <a:ext cx="771064" cy="720000"/>
            </a:xfrm>
            <a:prstGeom prst="ellipse">
              <a:avLst/>
            </a:prstGeom>
            <a:noFill/>
            <a:ln w="19050" cap="flat" cmpd="sng" algn="ctr">
              <a:solidFill>
                <a:srgbClr val="0082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>
                  <a:solidFill>
                    <a:srgbClr val="000000"/>
                  </a:solidFill>
                </a:rPr>
                <a:t>25</a:t>
              </a:r>
              <a:r>
                <a:rPr lang="en-US" sz="1800" b="1" i="0" u="none" strike="noStrike" baseline="0">
                  <a:solidFill>
                    <a:srgbClr val="000000"/>
                  </a:solidFill>
                </a:rPr>
                <a:t>k</a:t>
              </a:r>
              <a:endParaRPr lang="en-US" b="1">
                <a:solidFill>
                  <a:srgbClr val="646464">
                    <a:lumMod val="50000"/>
                  </a:srgbClr>
                </a:solidFill>
              </a:endParaRPr>
            </a:p>
          </p:txBody>
        </p:sp>
      </p:grp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06E70429-6665-6F3A-A690-A4B9E683904F}"/>
              </a:ext>
            </a:extLst>
          </p:cNvPr>
          <p:cNvGrpSpPr/>
          <p:nvPr/>
        </p:nvGrpSpPr>
        <p:grpSpPr>
          <a:xfrm>
            <a:off x="7698917" y="2045619"/>
            <a:ext cx="2207084" cy="964392"/>
            <a:chOff x="685800" y="2002196"/>
            <a:chExt cx="2207084" cy="964392"/>
          </a:xfrm>
        </p:grpSpPr>
        <p:sp>
          <p:nvSpPr>
            <p:cNvPr id="39" name="Rettangolo 13">
              <a:extLst>
                <a:ext uri="{FF2B5EF4-FFF2-40B4-BE49-F238E27FC236}">
                  <a16:creationId xmlns:a16="http://schemas.microsoft.com/office/drawing/2014/main" id="{52C5483D-D142-0485-E251-422C9695862A}"/>
                </a:ext>
              </a:extLst>
            </p:cNvPr>
            <p:cNvSpPr/>
            <p:nvPr/>
          </p:nvSpPr>
          <p:spPr>
            <a:xfrm>
              <a:off x="2028640" y="2192004"/>
              <a:ext cx="86424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err="1"/>
                <a:t>GeNS</a:t>
              </a:r>
              <a:r>
                <a:rPr lang="en-US" sz="1600" b="1"/>
                <a:t> users</a:t>
              </a:r>
            </a:p>
          </p:txBody>
        </p:sp>
        <p:sp>
          <p:nvSpPr>
            <p:cNvPr id="40" name="Isosceles Triangle 45">
              <a:extLst>
                <a:ext uri="{FF2B5EF4-FFF2-40B4-BE49-F238E27FC236}">
                  <a16:creationId xmlns:a16="http://schemas.microsoft.com/office/drawing/2014/main" id="{8402D36E-3035-300A-57EE-87E7C46E9545}"/>
                </a:ext>
              </a:extLst>
            </p:cNvPr>
            <p:cNvSpPr/>
            <p:nvPr/>
          </p:nvSpPr>
          <p:spPr>
            <a:xfrm rot="5400000">
              <a:off x="1289899" y="2382964"/>
              <a:ext cx="964392" cy="202855"/>
            </a:xfrm>
            <a:prstGeom prst="triangle">
              <a:avLst/>
            </a:prstGeom>
            <a:solidFill>
              <a:srgbClr val="00825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t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1" name="Oval 8">
              <a:extLst>
                <a:ext uri="{FF2B5EF4-FFF2-40B4-BE49-F238E27FC236}">
                  <a16:creationId xmlns:a16="http://schemas.microsoft.com/office/drawing/2014/main" id="{CD330A43-1C8B-23D2-C666-11379CAC0653}"/>
                </a:ext>
              </a:extLst>
            </p:cNvPr>
            <p:cNvSpPr/>
            <p:nvPr/>
          </p:nvSpPr>
          <p:spPr bwMode="auto">
            <a:xfrm>
              <a:off x="685800" y="2124391"/>
              <a:ext cx="771064" cy="720000"/>
            </a:xfrm>
            <a:prstGeom prst="ellipse">
              <a:avLst/>
            </a:prstGeom>
            <a:noFill/>
            <a:ln w="19050" cap="flat" cmpd="sng" algn="ctr">
              <a:solidFill>
                <a:srgbClr val="0082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/>
                <a:t>8.164</a:t>
              </a:r>
              <a:endParaRPr lang="en-US" b="1">
                <a:solidFill>
                  <a:srgbClr val="646464">
                    <a:lumMod val="50000"/>
                  </a:srgbClr>
                </a:solidFill>
              </a:endParaRPr>
            </a:p>
          </p:txBody>
        </p:sp>
      </p:grpSp>
      <p:grpSp>
        <p:nvGrpSpPr>
          <p:cNvPr id="3" name="Gruppo 37">
            <a:extLst>
              <a:ext uri="{FF2B5EF4-FFF2-40B4-BE49-F238E27FC236}">
                <a16:creationId xmlns:a16="http://schemas.microsoft.com/office/drawing/2014/main" id="{A64A33C0-2370-B2A0-CC58-C4AD91CC1635}"/>
              </a:ext>
            </a:extLst>
          </p:cNvPr>
          <p:cNvGrpSpPr/>
          <p:nvPr/>
        </p:nvGrpSpPr>
        <p:grpSpPr>
          <a:xfrm>
            <a:off x="9906001" y="2053629"/>
            <a:ext cx="2207084" cy="964392"/>
            <a:chOff x="685800" y="2002196"/>
            <a:chExt cx="2207084" cy="964392"/>
          </a:xfrm>
        </p:grpSpPr>
        <p:sp>
          <p:nvSpPr>
            <p:cNvPr id="6" name="Rettangolo 13">
              <a:extLst>
                <a:ext uri="{FF2B5EF4-FFF2-40B4-BE49-F238E27FC236}">
                  <a16:creationId xmlns:a16="http://schemas.microsoft.com/office/drawing/2014/main" id="{B911195C-11C0-58D5-B623-709E867B4934}"/>
                </a:ext>
              </a:extLst>
            </p:cNvPr>
            <p:cNvSpPr/>
            <p:nvPr/>
          </p:nvSpPr>
          <p:spPr>
            <a:xfrm>
              <a:off x="2028639" y="2192004"/>
              <a:ext cx="86424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err="1"/>
                <a:t>GeNS</a:t>
              </a:r>
              <a:r>
                <a:rPr lang="en-US" sz="1600" b="1"/>
                <a:t> offices</a:t>
              </a:r>
            </a:p>
          </p:txBody>
        </p:sp>
        <p:sp>
          <p:nvSpPr>
            <p:cNvPr id="9" name="Isosceles Triangle 45">
              <a:extLst>
                <a:ext uri="{FF2B5EF4-FFF2-40B4-BE49-F238E27FC236}">
                  <a16:creationId xmlns:a16="http://schemas.microsoft.com/office/drawing/2014/main" id="{AF5BA24F-F928-1AA6-FB15-8B25E6E17EB6}"/>
                </a:ext>
              </a:extLst>
            </p:cNvPr>
            <p:cNvSpPr/>
            <p:nvPr/>
          </p:nvSpPr>
          <p:spPr>
            <a:xfrm rot="5400000">
              <a:off x="1289899" y="2382964"/>
              <a:ext cx="964392" cy="202855"/>
            </a:xfrm>
            <a:prstGeom prst="triangle">
              <a:avLst/>
            </a:prstGeom>
            <a:solidFill>
              <a:srgbClr val="00825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t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6" name="Oval 8">
              <a:extLst>
                <a:ext uri="{FF2B5EF4-FFF2-40B4-BE49-F238E27FC236}">
                  <a16:creationId xmlns:a16="http://schemas.microsoft.com/office/drawing/2014/main" id="{E9C9ADF0-359D-9C92-3BEB-830A7522DD3F}"/>
                </a:ext>
              </a:extLst>
            </p:cNvPr>
            <p:cNvSpPr/>
            <p:nvPr/>
          </p:nvSpPr>
          <p:spPr bwMode="auto">
            <a:xfrm>
              <a:off x="685800" y="2124391"/>
              <a:ext cx="771064" cy="720000"/>
            </a:xfrm>
            <a:prstGeom prst="ellipse">
              <a:avLst/>
            </a:prstGeom>
            <a:noFill/>
            <a:ln w="19050" cap="flat" cmpd="sng" algn="ctr">
              <a:solidFill>
                <a:srgbClr val="0082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/>
                <a:t>375</a:t>
              </a:r>
              <a:endParaRPr lang="en-US" b="1">
                <a:solidFill>
                  <a:srgbClr val="646464">
                    <a:lumMod val="5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531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DE35C-6466-08E5-C3A2-53E1EBB85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A1324-46E2-D44C-305B-A04F63DCC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+mn-lt"/>
              </a:rPr>
              <a:t>Implementation road map</a:t>
            </a:r>
            <a:endParaRPr lang="en-IT">
              <a:latin typeface="+mn-lt"/>
            </a:endParaRPr>
          </a:p>
        </p:txBody>
      </p:sp>
      <p:sp>
        <p:nvSpPr>
          <p:cNvPr id="6" name="Rounded Rectangle 22">
            <a:extLst>
              <a:ext uri="{FF2B5EF4-FFF2-40B4-BE49-F238E27FC236}">
                <a16:creationId xmlns:a16="http://schemas.microsoft.com/office/drawing/2014/main" id="{1743AAAE-BA17-D4CE-6DF5-1AC9ED7BFAD8}"/>
              </a:ext>
            </a:extLst>
          </p:cNvPr>
          <p:cNvSpPr/>
          <p:nvPr/>
        </p:nvSpPr>
        <p:spPr>
          <a:xfrm>
            <a:off x="1447800" y="2092853"/>
            <a:ext cx="10346051" cy="853200"/>
          </a:xfrm>
          <a:prstGeom prst="roundRect">
            <a:avLst/>
          </a:prstGeom>
          <a:solidFill>
            <a:srgbClr val="4EA44E"/>
          </a:solidFill>
          <a:ln>
            <a:solidFill>
              <a:srgbClr val="9CAF2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Bef>
                <a:spcPts val="0"/>
              </a:spcBef>
              <a:spcAft>
                <a:spcPts val="600"/>
              </a:spcAft>
            </a:pPr>
            <a:r>
              <a:rPr lang="en-US" sz="1600" b="1" noProof="0">
                <a:solidFill>
                  <a:schemeClr val="tx1"/>
                </a:solidFill>
              </a:rPr>
              <a:t>The support model is shifting from reactive to proactive</a:t>
            </a:r>
            <a:r>
              <a:rPr lang="en-US" sz="1600" noProof="0">
                <a:solidFill>
                  <a:schemeClr val="tx1"/>
                </a:solidFill>
              </a:rPr>
              <a:t>, with initial controls in place to optimize consumption and capacity. </a:t>
            </a:r>
            <a:r>
              <a:rPr lang="en-US" sz="1600" b="1" noProof="0">
                <a:solidFill>
                  <a:schemeClr val="tx1"/>
                </a:solidFill>
              </a:rPr>
              <a:t>Further improvements will enhance technical monitoring and strengthen roll-out and country support.</a:t>
            </a:r>
          </a:p>
        </p:txBody>
      </p:sp>
      <p:grpSp>
        <p:nvGrpSpPr>
          <p:cNvPr id="7" name="Gruppo 10">
            <a:extLst>
              <a:ext uri="{FF2B5EF4-FFF2-40B4-BE49-F238E27FC236}">
                <a16:creationId xmlns:a16="http://schemas.microsoft.com/office/drawing/2014/main" id="{E4B510DF-8336-50A7-A999-4795E60861EB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5475807" y="2188167"/>
            <a:ext cx="1240384" cy="3121017"/>
            <a:chOff x="457201" y="1890958"/>
            <a:chExt cx="4118840" cy="3573055"/>
          </a:xfrm>
        </p:grpSpPr>
        <p:sp>
          <p:nvSpPr>
            <p:cNvPr id="8" name="Freeform 10" descr="© INSCALE GmbH, 26.05.2010&#10;http://www.presentationload.com/">
              <a:extLst>
                <a:ext uri="{FF2B5EF4-FFF2-40B4-BE49-F238E27FC236}">
                  <a16:creationId xmlns:a16="http://schemas.microsoft.com/office/drawing/2014/main" id="{CB5898E8-5D9D-D18A-B0DC-ACDD41F70C7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421725" y="2309698"/>
              <a:ext cx="2189791" cy="4118840"/>
            </a:xfrm>
            <a:custGeom>
              <a:avLst/>
              <a:gdLst/>
              <a:ahLst/>
              <a:cxnLst>
                <a:cxn ang="0">
                  <a:pos x="295" y="136"/>
                </a:cxn>
                <a:cxn ang="0">
                  <a:pos x="445" y="257"/>
                </a:cxn>
                <a:cxn ang="0">
                  <a:pos x="0" y="1377"/>
                </a:cxn>
                <a:cxn ang="0">
                  <a:pos x="316" y="1377"/>
                </a:cxn>
                <a:cxn ang="0">
                  <a:pos x="626" y="403"/>
                </a:cxn>
                <a:cxn ang="0">
                  <a:pos x="759" y="510"/>
                </a:cxn>
                <a:cxn ang="0">
                  <a:pos x="788" y="0"/>
                </a:cxn>
                <a:cxn ang="0">
                  <a:pos x="295" y="136"/>
                </a:cxn>
              </a:cxnLst>
              <a:rect l="0" t="0" r="r" b="b"/>
              <a:pathLst>
                <a:path w="788" h="1377">
                  <a:moveTo>
                    <a:pt x="295" y="136"/>
                  </a:moveTo>
                  <a:cubicBezTo>
                    <a:pt x="445" y="257"/>
                    <a:pt x="445" y="257"/>
                    <a:pt x="445" y="257"/>
                  </a:cubicBezTo>
                  <a:cubicBezTo>
                    <a:pt x="72" y="638"/>
                    <a:pt x="0" y="1377"/>
                    <a:pt x="0" y="1377"/>
                  </a:cubicBezTo>
                  <a:cubicBezTo>
                    <a:pt x="316" y="1377"/>
                    <a:pt x="316" y="1377"/>
                    <a:pt x="316" y="1377"/>
                  </a:cubicBezTo>
                  <a:cubicBezTo>
                    <a:pt x="316" y="1377"/>
                    <a:pt x="328" y="805"/>
                    <a:pt x="626" y="403"/>
                  </a:cubicBezTo>
                  <a:cubicBezTo>
                    <a:pt x="759" y="510"/>
                    <a:pt x="759" y="510"/>
                    <a:pt x="759" y="510"/>
                  </a:cubicBezTo>
                  <a:cubicBezTo>
                    <a:pt x="788" y="0"/>
                    <a:pt x="788" y="0"/>
                    <a:pt x="788" y="0"/>
                  </a:cubicBezTo>
                  <a:lnTo>
                    <a:pt x="295" y="136"/>
                  </a:lnTo>
                  <a:close/>
                </a:path>
              </a:pathLst>
            </a:custGeom>
            <a:solidFill>
              <a:schemeClr val="accent1"/>
            </a:solidFill>
            <a:ln w="12700" algn="ctr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vert="horz" wrap="square" lIns="216000" tIns="72000" rIns="0" bIns="72000" anchor="ctr"/>
            <a:lstStyle/>
            <a:p>
              <a:pPr algn="ctr" defTabSz="801688" eaLnBrk="0" hangingPunct="0">
                <a:lnSpc>
                  <a:spcPct val="95000"/>
                </a:lnSpc>
                <a:spcAft>
                  <a:spcPts val="800"/>
                </a:spcAft>
              </a:pPr>
              <a:endParaRPr lang="en-US" sz="160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9" name="Freeform 11" descr="© INSCALE GmbH, 26.05.2010&#10;http://www.presentationload.com/">
              <a:extLst>
                <a:ext uri="{FF2B5EF4-FFF2-40B4-BE49-F238E27FC236}">
                  <a16:creationId xmlns:a16="http://schemas.microsoft.com/office/drawing/2014/main" id="{823269B5-A507-3CAD-9346-EE7177E14EF6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421725" y="926434"/>
              <a:ext cx="2189791" cy="4118840"/>
            </a:xfrm>
            <a:custGeom>
              <a:avLst/>
              <a:gdLst/>
              <a:ahLst/>
              <a:cxnLst>
                <a:cxn ang="0">
                  <a:pos x="295" y="136"/>
                </a:cxn>
                <a:cxn ang="0">
                  <a:pos x="445" y="257"/>
                </a:cxn>
                <a:cxn ang="0">
                  <a:pos x="0" y="1377"/>
                </a:cxn>
                <a:cxn ang="0">
                  <a:pos x="316" y="1377"/>
                </a:cxn>
                <a:cxn ang="0">
                  <a:pos x="626" y="403"/>
                </a:cxn>
                <a:cxn ang="0">
                  <a:pos x="759" y="510"/>
                </a:cxn>
                <a:cxn ang="0">
                  <a:pos x="788" y="0"/>
                </a:cxn>
                <a:cxn ang="0">
                  <a:pos x="295" y="136"/>
                </a:cxn>
              </a:cxnLst>
              <a:rect l="0" t="0" r="r" b="b"/>
              <a:pathLst>
                <a:path w="788" h="1377">
                  <a:moveTo>
                    <a:pt x="295" y="136"/>
                  </a:moveTo>
                  <a:cubicBezTo>
                    <a:pt x="445" y="257"/>
                    <a:pt x="445" y="257"/>
                    <a:pt x="445" y="257"/>
                  </a:cubicBezTo>
                  <a:cubicBezTo>
                    <a:pt x="72" y="638"/>
                    <a:pt x="0" y="1377"/>
                    <a:pt x="0" y="1377"/>
                  </a:cubicBezTo>
                  <a:cubicBezTo>
                    <a:pt x="316" y="1377"/>
                    <a:pt x="316" y="1377"/>
                    <a:pt x="316" y="1377"/>
                  </a:cubicBezTo>
                  <a:cubicBezTo>
                    <a:pt x="316" y="1377"/>
                    <a:pt x="328" y="805"/>
                    <a:pt x="626" y="403"/>
                  </a:cubicBezTo>
                  <a:cubicBezTo>
                    <a:pt x="759" y="510"/>
                    <a:pt x="759" y="510"/>
                    <a:pt x="759" y="510"/>
                  </a:cubicBezTo>
                  <a:cubicBezTo>
                    <a:pt x="788" y="0"/>
                    <a:pt x="788" y="0"/>
                    <a:pt x="788" y="0"/>
                  </a:cubicBezTo>
                  <a:lnTo>
                    <a:pt x="295" y="136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vert="horz" wrap="square" lIns="216000" tIns="72000" rIns="0" bIns="72000" anchor="ctr"/>
            <a:lstStyle/>
            <a:p>
              <a:pPr algn="ctr" defTabSz="801688" eaLnBrk="0" hangingPunct="0"/>
              <a:endParaRPr lang="en-US" sz="1600">
                <a:solidFill>
                  <a:srgbClr val="FFFFFF"/>
                </a:solidFill>
                <a:effectLst>
                  <a:outerShdw blurRad="190500" algn="ctr" rotWithShape="0">
                    <a:prstClr val="black">
                      <a:alpha val="50000"/>
                    </a:prstClr>
                  </a:outerShdw>
                </a:effectLst>
                <a:cs typeface="Arial" charset="0"/>
              </a:endParaRPr>
            </a:p>
          </p:txBody>
        </p:sp>
      </p:grpSp>
      <p:sp>
        <p:nvSpPr>
          <p:cNvPr id="10" name="Rettangolo 9">
            <a:extLst>
              <a:ext uri="{FF2B5EF4-FFF2-40B4-BE49-F238E27FC236}">
                <a16:creationId xmlns:a16="http://schemas.microsoft.com/office/drawing/2014/main" id="{ADE83CE3-8717-AF3F-0466-F30432192E4A}"/>
              </a:ext>
            </a:extLst>
          </p:cNvPr>
          <p:cNvSpPr/>
          <p:nvPr/>
        </p:nvSpPr>
        <p:spPr>
          <a:xfrm>
            <a:off x="551385" y="4828198"/>
            <a:ext cx="4824536" cy="515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</a:pPr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12" name="Rounded Rectangle 26">
            <a:extLst>
              <a:ext uri="{FF2B5EF4-FFF2-40B4-BE49-F238E27FC236}">
                <a16:creationId xmlns:a16="http://schemas.microsoft.com/office/drawing/2014/main" id="{1B13C7E9-EC4C-015D-5032-5A0239B61B7D}"/>
              </a:ext>
            </a:extLst>
          </p:cNvPr>
          <p:cNvSpPr/>
          <p:nvPr/>
        </p:nvSpPr>
        <p:spPr>
          <a:xfrm>
            <a:off x="6202536" y="4447574"/>
            <a:ext cx="5651152" cy="1814602"/>
          </a:xfrm>
          <a:prstGeom prst="roundRect">
            <a:avLst/>
          </a:prstGeom>
          <a:noFill/>
          <a:ln w="19050">
            <a:solidFill>
              <a:srgbClr val="4EA44E"/>
            </a:solidFill>
            <a:prstDash val="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>
                <a:solidFill>
                  <a:schemeClr val="tx1"/>
                </a:solidFill>
              </a:rPr>
              <a:t>A regular process will be established to identify issues in </a:t>
            </a:r>
            <a:r>
              <a:rPr lang="en-US" sz="1400" b="1" err="1">
                <a:solidFill>
                  <a:schemeClr val="tx1"/>
                </a:solidFill>
              </a:rPr>
              <a:t>ePhyto</a:t>
            </a:r>
            <a:r>
              <a:rPr lang="en-US" sz="1400" b="1">
                <a:solidFill>
                  <a:schemeClr val="tx1"/>
                </a:solidFill>
              </a:rPr>
              <a:t> adoption, implementation, and exchange quality. </a:t>
            </a:r>
            <a:r>
              <a:rPr lang="en-US" sz="1400">
                <a:solidFill>
                  <a:schemeClr val="tx1"/>
                </a:solidFill>
              </a:rPr>
              <a:t>This will generate consistent data to inform decision-making within the </a:t>
            </a:r>
            <a:r>
              <a:rPr lang="en-US" sz="1400" err="1">
                <a:solidFill>
                  <a:schemeClr val="tx1"/>
                </a:solidFill>
              </a:rPr>
              <a:t>ESG</a:t>
            </a:r>
            <a:r>
              <a:rPr lang="en-US" sz="1400">
                <a:solidFill>
                  <a:schemeClr val="tx1"/>
                </a:solidFill>
              </a:rPr>
              <a:t>, Bureau, and IPPC Secretariat</a:t>
            </a:r>
            <a:r>
              <a:rPr lang="en-US" sz="1400" b="0">
                <a:solidFill>
                  <a:schemeClr val="tx1"/>
                </a:solidFill>
              </a:rPr>
              <a:t>.</a:t>
            </a:r>
            <a:endParaRPr lang="it-IT" sz="1400" b="0">
              <a:solidFill>
                <a:schemeClr val="tx1"/>
              </a:solidFill>
            </a:endParaRPr>
          </a:p>
        </p:txBody>
      </p:sp>
      <p:sp>
        <p:nvSpPr>
          <p:cNvPr id="13" name="Rounded Rectangle 28">
            <a:extLst>
              <a:ext uri="{FF2B5EF4-FFF2-40B4-BE49-F238E27FC236}">
                <a16:creationId xmlns:a16="http://schemas.microsoft.com/office/drawing/2014/main" id="{0F2E1EC7-A9FA-8947-5991-9D6225009018}"/>
              </a:ext>
            </a:extLst>
          </p:cNvPr>
          <p:cNvSpPr/>
          <p:nvPr/>
        </p:nvSpPr>
        <p:spPr>
          <a:xfrm>
            <a:off x="7852754" y="4243384"/>
            <a:ext cx="2350717" cy="322012"/>
          </a:xfrm>
          <a:prstGeom prst="roundRect">
            <a:avLst/>
          </a:prstGeom>
          <a:solidFill>
            <a:srgbClr val="4EA44E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400" b="1">
                <a:solidFill>
                  <a:schemeClr val="tx1"/>
                </a:solidFill>
              </a:rPr>
              <a:t>Implementation Monitoring</a:t>
            </a:r>
          </a:p>
        </p:txBody>
      </p:sp>
      <p:sp>
        <p:nvSpPr>
          <p:cNvPr id="14" name="Rounded Rectangle 24">
            <a:extLst>
              <a:ext uri="{FF2B5EF4-FFF2-40B4-BE49-F238E27FC236}">
                <a16:creationId xmlns:a16="http://schemas.microsoft.com/office/drawing/2014/main" id="{371F9A70-9AB6-57C4-0555-4B7E763D5F83}"/>
              </a:ext>
            </a:extLst>
          </p:cNvPr>
          <p:cNvSpPr/>
          <p:nvPr/>
        </p:nvSpPr>
        <p:spPr>
          <a:xfrm>
            <a:off x="335360" y="4447574"/>
            <a:ext cx="5651152" cy="1814602"/>
          </a:xfrm>
          <a:prstGeom prst="roundRect">
            <a:avLst/>
          </a:prstGeom>
          <a:noFill/>
          <a:ln w="19050">
            <a:solidFill>
              <a:srgbClr val="4EA44E"/>
            </a:solidFill>
            <a:prstDash val="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>
                <a:solidFill>
                  <a:schemeClr val="tx1"/>
                </a:solidFill>
              </a:rPr>
              <a:t>The Implementation Package standardizes onboarding to the IPPC </a:t>
            </a:r>
            <a:r>
              <a:rPr lang="en-US" sz="1400" b="1" err="1">
                <a:solidFill>
                  <a:schemeClr val="tx1"/>
                </a:solidFill>
              </a:rPr>
              <a:t>ePhyto</a:t>
            </a:r>
            <a:r>
              <a:rPr lang="en-US" sz="1400" b="1">
                <a:solidFill>
                  <a:schemeClr val="tx1"/>
                </a:solidFill>
              </a:rPr>
              <a:t> Solution</a:t>
            </a:r>
            <a:r>
              <a:rPr lang="en-US" sz="1400" b="0">
                <a:solidFill>
                  <a:schemeClr val="tx1"/>
                </a:solidFill>
              </a:rPr>
              <a:t>, offering flexible options and a structured assessment to guide country-specific implementation. </a:t>
            </a:r>
            <a:endParaRPr lang="it-IT" sz="1400" b="0">
              <a:solidFill>
                <a:schemeClr val="tx1"/>
              </a:solidFill>
            </a:endParaRPr>
          </a:p>
        </p:txBody>
      </p:sp>
      <p:sp>
        <p:nvSpPr>
          <p:cNvPr id="15" name="Rounded Rectangle 27">
            <a:extLst>
              <a:ext uri="{FF2B5EF4-FFF2-40B4-BE49-F238E27FC236}">
                <a16:creationId xmlns:a16="http://schemas.microsoft.com/office/drawing/2014/main" id="{D7B46EDD-D65F-B935-2835-28E15033443C}"/>
              </a:ext>
            </a:extLst>
          </p:cNvPr>
          <p:cNvSpPr/>
          <p:nvPr/>
        </p:nvSpPr>
        <p:spPr>
          <a:xfrm>
            <a:off x="1985578" y="4243384"/>
            <a:ext cx="2350717" cy="322012"/>
          </a:xfrm>
          <a:prstGeom prst="roundRect">
            <a:avLst/>
          </a:prstGeom>
          <a:solidFill>
            <a:srgbClr val="4EA44E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>
                <a:solidFill>
                  <a:schemeClr val="tx1"/>
                </a:solidFill>
                <a:ea typeface="Times New Roman" panose="02020603050405020304" pitchFamily="18" charset="0"/>
              </a:rPr>
              <a:t>Implementation Package 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340DE891-87A3-1DCC-5B37-474E6ABDA33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2975" y="1981200"/>
            <a:ext cx="1090513" cy="90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7496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Internal screen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  <_Flow_SignoffStatus xmlns="ea6feb38-a85a-45e8-92e9-814486bbe375" xsi:nil="true"/>
    <SharedWithUsers xmlns="a05d7f75-f42e-4288-8809-604fd4d9691f">
      <UserInfo>
        <DisplayName>Nersisyan, Avetik (NSP)</DisplayName>
        <AccountId>14349</AccountId>
        <AccountType/>
      </UserInfo>
      <UserInfo>
        <DisplayName>RullGabayet, JuanAntonio (FAOAR)</DisplayName>
        <AccountId>14376</AccountId>
        <AccountType/>
      </UserInfo>
      <UserInfo>
        <DisplayName>Krah, Emmanuel (NSPD)</DisplayName>
        <AccountId>16346</AccountId>
        <AccountType/>
      </UserInfo>
      <UserInfo>
        <DisplayName>Shamilov, Artur (NSP)</DisplayName>
        <AccountId>14351</AccountId>
        <AccountType/>
      </UserInfo>
      <UserInfo>
        <DisplayName>Moreira, Adriana (NSP)</DisplayName>
        <AccountId>14323</AccountId>
        <AccountType/>
      </UserInfo>
      <UserInfo>
        <DisplayName>Frio, Mutya (NSPDD)</DisplayName>
        <AccountId>14366</AccountId>
        <AccountType/>
      </UserInfo>
      <UserInfo>
        <DisplayName>Deng, Arop (NSPD)</DisplayName>
        <AccountId>14322</AccountId>
        <AccountType/>
      </UserInfo>
      <UserInfo>
        <DisplayName>Gaviano, Giulia (NSP)</DisplayName>
        <AccountId>16878</AccountId>
        <AccountType/>
      </UserInfo>
      <UserInfo>
        <DisplayName>Armeni, Carlotta (NSPD)</DisplayName>
        <AccountId>14300</AccountId>
        <AccountType/>
      </UserInfo>
      <UserInfo>
        <DisplayName>Koumba, Descartes (NSP)</DisplayName>
        <AccountId>14370</AccountId>
        <AccountType/>
      </UserInfo>
      <UserInfo>
        <DisplayName>Gilmore, John (NSPD)</DisplayName>
        <AccountId>14332</AccountId>
        <AccountType/>
      </UserInfo>
      <UserInfo>
        <DisplayName>Brunel, Sarah (NSP)</DisplayName>
        <AccountId>14352</AccountId>
        <AccountType/>
      </UserInfo>
      <UserInfo>
        <DisplayName>Tiscioni, Patrizio (NSPD)</DisplayName>
        <AccountId>17210</AccountId>
        <AccountType/>
      </UserInfo>
      <UserInfo>
        <DisplayName>White, Fitzroy (NSPD)</DisplayName>
        <AccountId>14410</AccountId>
        <AccountType/>
      </UserInfo>
      <UserInfo>
        <DisplayName>Stirling, Colleen (NSPD)</DisplayName>
        <AccountId>17049</AccountId>
        <AccountType/>
      </UserInfo>
      <UserInfo>
        <DisplayName>Belli, Valeria (NSPD)</DisplayName>
        <AccountId>17687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20" ma:contentTypeDescription="Create a new document." ma:contentTypeScope="" ma:versionID="58c79fb002f89a5111e50c4b7040bcb6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c7dd2e9d878049d154ba4207012eb770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6D1CDB-15D1-4C85-BFBF-7D1270C6F64A}">
  <ds:schemaRefs>
    <ds:schemaRef ds:uri="a05d7f75-f42e-4288-8809-604fd4d9691f"/>
    <ds:schemaRef ds:uri="ea6feb38-a85a-45e8-92e9-814486bbe37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3FFEEB4-8044-44F2-8474-2927678698A7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Application>Microsoft Office PowerPoint</Application>
  <PresentationFormat>Widescreen</PresentationFormat>
  <Slides>11</Slides>
  <Notes>0</Notes>
  <HiddenSlides>0</HiddenSlide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COVER</vt:lpstr>
      <vt:lpstr>Personalizza struttura</vt:lpstr>
      <vt:lpstr>Internal screen</vt:lpstr>
      <vt:lpstr>7.1 The IPPC ePhyto Solution</vt:lpstr>
      <vt:lpstr>PowerPoint Presentation</vt:lpstr>
      <vt:lpstr>Objectives and scope of ePhyto </vt:lpstr>
      <vt:lpstr>ePhyto Solution </vt:lpstr>
      <vt:lpstr>ePhyto – Latest studies (EBRD Report) 1/2</vt:lpstr>
      <vt:lpstr>ePhyto – Support &amp; Governance model</vt:lpstr>
      <vt:lpstr>ePhyto Evolution </vt:lpstr>
      <vt:lpstr>ePhyto – Implementation Statistics</vt:lpstr>
      <vt:lpstr>Implementation road map</vt:lpstr>
      <vt:lpstr>Solution Roadmap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revision>1</cp:revision>
  <cp:lastPrinted>2018-12-10T09:55:32Z</cp:lastPrinted>
  <dcterms:created xsi:type="dcterms:W3CDTF">2019-07-18T08:44:31Z</dcterms:created>
  <dcterms:modified xsi:type="dcterms:W3CDTF">2025-07-14T11:35:57Z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