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16"/>
  </p:notesMasterIdLst>
  <p:handoutMasterIdLst>
    <p:handoutMasterId r:id="rId17"/>
  </p:handoutMasterIdLst>
  <p:sldIdLst>
    <p:sldId id="263" r:id="rId7"/>
    <p:sldId id="262" r:id="rId8"/>
    <p:sldId id="268" r:id="rId9"/>
    <p:sldId id="257" r:id="rId10"/>
    <p:sldId id="270" r:id="rId11"/>
    <p:sldId id="271" r:id="rId12"/>
    <p:sldId id="269" r:id="rId13"/>
    <p:sldId id="273" r:id="rId14"/>
    <p:sldId id="267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DED37D-2A13-4854-B54B-0877BECCFB13}" v="4" dt="2024-03-05T13:07:58.5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08" autoAdjust="0"/>
    <p:restoredTop sz="96288" autoAdjust="0"/>
  </p:normalViewPr>
  <p:slideViewPr>
    <p:cSldViewPr>
      <p:cViewPr varScale="1">
        <p:scale>
          <a:sx n="76" d="100"/>
          <a:sy n="76" d="100"/>
        </p:scale>
        <p:origin x="55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pPr/>
              <a:t>10/07/2025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10/07/2025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 b="1" i="0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 b="0" i="0" baseline="0">
                <a:solidFill>
                  <a:srgbClr val="00825F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3pPr>
            <a:lvl4pPr marL="936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latin typeface="Montserrat" pitchFamily="2" charset="77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4" name="Picture 3" descr="A green and blue background with small yellow flowers&#10;&#10;AI-generated content may be incorrect.">
            <a:extLst>
              <a:ext uri="{FF2B5EF4-FFF2-40B4-BE49-F238E27FC236}">
                <a16:creationId xmlns:a16="http://schemas.microsoft.com/office/drawing/2014/main" id="{38597972-0E4E-9590-B477-1E4AB5CEB7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ue background with small yellow flowers&#10;&#10;AI-generated content may be incorrect.">
            <a:extLst>
              <a:ext uri="{FF2B5EF4-FFF2-40B4-BE49-F238E27FC236}">
                <a16:creationId xmlns:a16="http://schemas.microsoft.com/office/drawing/2014/main" id="{D35DBE45-A672-D5BB-A15D-8EBA8960AD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8153400" y="6381328"/>
            <a:ext cx="4038600" cy="476672"/>
          </a:xfrm>
          <a:prstGeom prst="rect">
            <a:avLst/>
          </a:prstGeom>
        </p:spPr>
        <p:txBody>
          <a:bodyPr lIns="180000" tIns="216000" rIns="180000" bIns="18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kern="1500" spc="100" baseline="0" dirty="0">
                <a:solidFill>
                  <a:srgbClr val="00825F"/>
                </a:solidFill>
                <a:latin typeface="Montserrat" pitchFamily="2" charset="77"/>
              </a:rPr>
              <a:t>2025 IPPC REGIONAL WORKSHOP</a:t>
            </a:r>
            <a:endParaRPr lang="en-US" sz="1500" b="0" i="0" kern="1500" spc="100" baseline="0" dirty="0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54E1A7-4D66-7A64-1F84-CE1AF609723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-2" y="-1"/>
            <a:ext cx="12191999" cy="13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406" y="4876800"/>
            <a:ext cx="12192000" cy="449180"/>
          </a:xfrm>
          <a:prstGeom prst="rect">
            <a:avLst/>
          </a:prstGeom>
        </p:spPr>
        <p:txBody>
          <a:bodyPr/>
          <a:lstStyle/>
          <a:p>
            <a:r>
              <a:rPr lang="en-GB" sz="3600" dirty="0">
                <a:latin typeface="Century Gothic" pitchFamily="34" charset="0"/>
              </a:rPr>
              <a:t>Draft specification for the revision of ISPM12</a:t>
            </a:r>
            <a:r>
              <a:rPr lang="en-GB" sz="3600" dirty="0"/>
              <a:t> </a:t>
            </a:r>
            <a:endParaRPr lang="en-US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5486400"/>
            <a:ext cx="12192000" cy="245913"/>
          </a:xfrm>
          <a:prstGeom prst="rect">
            <a:avLst/>
          </a:prstGeom>
        </p:spPr>
        <p:txBody>
          <a:bodyPr/>
          <a:lstStyle/>
          <a:p>
            <a:r>
              <a:rPr lang="en-GB" sz="2800" dirty="0">
                <a:latin typeface="Century Gothic" pitchFamily="34" charset="0"/>
              </a:rPr>
              <a:t>Phytosanitary Certification 2023-020  </a:t>
            </a:r>
            <a:endParaRPr lang="en-US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8610600" cy="4176457"/>
          </a:xfrm>
        </p:spPr>
        <p:txBody>
          <a:bodyPr/>
          <a:lstStyle/>
          <a:p>
            <a:pPr algn="just">
              <a:buSzPct val="70000"/>
            </a:pPr>
            <a:endParaRPr lang="en-US" dirty="0">
              <a:latin typeface="Century Gothic" pitchFamily="34" charset="0"/>
            </a:endParaRPr>
          </a:p>
          <a:p>
            <a:pPr algn="just">
              <a:buSzPct val="70000"/>
            </a:pPr>
            <a:r>
              <a:rPr lang="en-US" sz="2200" dirty="0">
                <a:latin typeface="Century Gothic" pitchFamily="34" charset="0"/>
              </a:rPr>
              <a:t> The topic: Revision of ISPM 12 (Phytosanitary certificates (2023-020)</a:t>
            </a:r>
            <a:r>
              <a:rPr lang="en-GB" sz="2200" dirty="0">
                <a:latin typeface="Century Gothic" pitchFamily="34" charset="0"/>
                <a:cs typeface="Calibri" panose="020F0502020204030204" pitchFamily="34" charset="0"/>
              </a:rPr>
              <a:t>,</a:t>
            </a:r>
            <a:endParaRPr lang="en-US" sz="2200" dirty="0">
              <a:latin typeface="Century Gothic" pitchFamily="34" charset="0"/>
            </a:endParaRP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r>
              <a:rPr lang="en-GB" sz="2200" dirty="0">
                <a:latin typeface="Century Gothic" pitchFamily="34" charset="0"/>
                <a:ea typeface="Times" panose="02020603050405020304" pitchFamily="18" charset="0"/>
                <a:cs typeface="Calibri" panose="020F0502020204030204" pitchFamily="34" charset="0"/>
              </a:rPr>
              <a:t>was submitted </a:t>
            </a:r>
            <a:r>
              <a:rPr lang="en-US" sz="2200" dirty="0">
                <a:latin typeface="Century Gothic" pitchFamily="34" charset="0"/>
              </a:rPr>
              <a:t>through the 2023 Call for Topics </a:t>
            </a: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r>
              <a:rPr lang="en-US" sz="2200" dirty="0">
                <a:latin typeface="Century Gothic" pitchFamily="34" charset="0"/>
              </a:rPr>
              <a:t>was added in the list of  topics </a:t>
            </a:r>
            <a:r>
              <a:rPr lang="en-GB" sz="2200" dirty="0">
                <a:latin typeface="Century Gothic" pitchFamily="34" charset="0"/>
              </a:rPr>
              <a:t>for IPPC standards (LOT) by CPM-18 (2024) with </a:t>
            </a:r>
            <a:r>
              <a:rPr lang="en-US" sz="2200" kern="100" dirty="0"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priority 1. </a:t>
            </a: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r>
              <a:rPr lang="en-US" sz="2200" kern="100" dirty="0"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In May 2025, the SC revised and approved </a:t>
            </a:r>
          </a:p>
          <a:p>
            <a:pPr algn="just">
              <a:buSzPct val="70000"/>
            </a:pPr>
            <a:r>
              <a:rPr lang="en-GB" b="1" dirty="0">
                <a:latin typeface="Century Gothic" panose="020B0502020202020204" pitchFamily="34" charset="0"/>
              </a:rPr>
              <a:t>DRAFT SPECIFICATION FOR ISPM: Revision of ISPM 12 (</a:t>
            </a:r>
            <a:r>
              <a:rPr lang="en-GB" b="1" i="1" dirty="0">
                <a:latin typeface="Century Gothic" panose="020B0502020202020204" pitchFamily="34" charset="0"/>
              </a:rPr>
              <a:t>Phytosanitary certificates</a:t>
            </a:r>
            <a:r>
              <a:rPr lang="en-GB" b="1" dirty="0">
                <a:latin typeface="Century Gothic" panose="020B0502020202020204" pitchFamily="34" charset="0"/>
              </a:rPr>
              <a:t>) (2023-020)</a:t>
            </a:r>
            <a:endParaRPr lang="en-US" dirty="0">
              <a:latin typeface="Century Gothic" panose="020B0502020202020204" pitchFamily="34" charset="0"/>
            </a:endParaRPr>
          </a:p>
          <a:p>
            <a:pPr algn="just">
              <a:buSzPct val="70000"/>
            </a:pPr>
            <a:r>
              <a:rPr lang="en-US" sz="2200" kern="100" dirty="0"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    submitted  to  consultation in  July 2025</a:t>
            </a: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endParaRPr lang="en-US" sz="2200" kern="100" dirty="0">
              <a:latin typeface="Century Gothic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>
              <a:buSzPct val="70000"/>
            </a:pPr>
            <a:endParaRPr lang="en-US" dirty="0">
              <a:latin typeface="Century Gothic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latin typeface="Century Gothic" panose="020B0502020202020204" pitchFamily="34" charset="0"/>
              </a:rPr>
              <a:t>Background</a:t>
            </a:r>
            <a:r>
              <a:rPr lang="en-US" dirty="0">
                <a:latin typeface="Montserrat"/>
              </a:rPr>
              <a:t> </a:t>
            </a:r>
            <a:endParaRPr lang="x-none" dirty="0">
              <a:latin typeface="Montserrat"/>
            </a:endParaRP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5A683C57-EE14-ED67-063F-CAF8D39F1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0" y="1524000"/>
            <a:ext cx="2758765" cy="3251921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05BFAC14-DC6D-0E73-8D4D-1ABDE2462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0" y="3962401"/>
            <a:ext cx="2057400" cy="219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590800"/>
            <a:ext cx="11811000" cy="4267200"/>
          </a:xfrm>
        </p:spPr>
        <p:txBody>
          <a:bodyPr/>
          <a:lstStyle/>
          <a:p>
            <a:pPr algn="just"/>
            <a:endParaRPr lang="en-GB" sz="2200" dirty="0">
              <a:latin typeface="Century Gothic" pitchFamily="34" charset="0"/>
            </a:endParaRPr>
          </a:p>
          <a:p>
            <a:pPr algn="just"/>
            <a:r>
              <a:rPr lang="en-GB" sz="2200" dirty="0">
                <a:latin typeface="Century Gothic" pitchFamily="34" charset="0"/>
              </a:rPr>
              <a:t>The recent revision of ISPM12 in 2022  was  focused  to re-export (Revised ISPM12 adopted by CPM18) and did not address other critical issues identified. </a:t>
            </a:r>
          </a:p>
          <a:p>
            <a:pPr algn="just"/>
            <a:r>
              <a:rPr lang="en-GB" sz="2200" dirty="0">
                <a:latin typeface="Century Gothic" pitchFamily="34" charset="0"/>
              </a:rPr>
              <a:t>Current revision  is needed mainly to :</a:t>
            </a:r>
          </a:p>
          <a:p>
            <a:pPr algn="just"/>
            <a:endParaRPr lang="en-GB" sz="2200" dirty="0">
              <a:latin typeface="Century Gothic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GB" sz="2200" dirty="0">
                <a:latin typeface="Century Gothic" pitchFamily="34" charset="0"/>
              </a:rPr>
              <a:t>Clarify and update requirements to reflect current operational practices of NPPOs especially in view of the transition of paper Phytosanitary certificates  (PC) to electronic Phytosanitary certificates (</a:t>
            </a:r>
            <a:r>
              <a:rPr lang="en-GB" sz="2200" dirty="0" err="1">
                <a:latin typeface="Century Gothic" pitchFamily="34" charset="0"/>
              </a:rPr>
              <a:t>ePhytos</a:t>
            </a:r>
            <a:r>
              <a:rPr lang="en-GB" sz="2200" dirty="0">
                <a:latin typeface="Century Gothic" pitchFamily="34" charset="0"/>
              </a:rPr>
              <a:t>).</a:t>
            </a:r>
          </a:p>
          <a:p>
            <a:endParaRPr lang="x-none" sz="2200" dirty="0">
              <a:latin typeface="Century Gothic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00200"/>
            <a:ext cx="11201400" cy="762000"/>
          </a:xfrm>
        </p:spPr>
        <p:txBody>
          <a:bodyPr/>
          <a:lstStyle/>
          <a:p>
            <a:r>
              <a:rPr kumimoji="1" lang="en-US" altLang="ja-JP" sz="2400" dirty="0">
                <a:latin typeface="Century Gothic" pitchFamily="34" charset="0"/>
              </a:rPr>
              <a:t>Reason for the development of the draft Specification (2023-020)</a:t>
            </a:r>
            <a:r>
              <a:rPr kumimoji="1" lang="en-US" altLang="ja-JP" sz="1000" dirty="0">
                <a:latin typeface="Century Gothic" pitchFamily="34" charset="0"/>
              </a:rPr>
              <a:t> (1)</a:t>
            </a:r>
            <a:endParaRPr lang="x-none" sz="10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Θέση εικόνας 21">
            <a:extLst>
              <a:ext uri="{FF2B5EF4-FFF2-40B4-BE49-F238E27FC236}">
                <a16:creationId xmlns:a16="http://schemas.microsoft.com/office/drawing/2014/main" id="{24C65ADB-4B05-FF3A-86ED-DB10037817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8" b="10518"/>
          <a:stretch>
            <a:fillRect/>
          </a:stretch>
        </p:blipFill>
        <p:spPr>
          <a:xfrm>
            <a:off x="8256588" y="1619250"/>
            <a:ext cx="3055687" cy="4248150"/>
          </a:xfrm>
        </p:spPr>
      </p:pic>
      <p:pic>
        <p:nvPicPr>
          <p:cNvPr id="24" name="Θέση εικόνας 23">
            <a:extLst>
              <a:ext uri="{FF2B5EF4-FFF2-40B4-BE49-F238E27FC236}">
                <a16:creationId xmlns:a16="http://schemas.microsoft.com/office/drawing/2014/main" id="{A9317CBE-BE8F-382B-D546-281FC0756A5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6" b="10766"/>
          <a:stretch>
            <a:fillRect/>
          </a:stretch>
        </p:blipFill>
        <p:spPr>
          <a:xfrm>
            <a:off x="9067800" y="2476499"/>
            <a:ext cx="2573338" cy="1905001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286000"/>
            <a:ext cx="7968208" cy="3870457"/>
          </a:xfrm>
        </p:spPr>
        <p:txBody>
          <a:bodyPr/>
          <a:lstStyle/>
          <a:p>
            <a:endParaRPr lang="en-US" sz="22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sz="2200" dirty="0">
                <a:latin typeface="Century Gothic" pitchFamily="34" charset="0"/>
              </a:rPr>
              <a:t>Harmonize PC in paper and electronic  form </a:t>
            </a:r>
          </a:p>
          <a:p>
            <a:endParaRPr lang="en-US" sz="22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200" dirty="0">
                <a:latin typeface="Century Gothic" pitchFamily="34" charset="0"/>
              </a:rPr>
              <a:t>Promote the ease of use of the standard </a:t>
            </a:r>
          </a:p>
          <a:p>
            <a:endParaRPr lang="en-US" sz="2200" dirty="0">
              <a:latin typeface="Century Gothic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2200" dirty="0">
                <a:latin typeface="Century Gothic" pitchFamily="34" charset="0"/>
              </a:rPr>
              <a:t>Provide clear requirements in certain cases  like the re-export of products that have been stored for an extended period of time  or when  multiple inspections in different inspections date have occurred </a:t>
            </a:r>
          </a:p>
          <a:p>
            <a:endParaRPr lang="x-none" sz="2200" dirty="0">
              <a:latin typeface="Century Gothic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00" y="1620000"/>
            <a:ext cx="7986304" cy="666000"/>
          </a:xfrm>
        </p:spPr>
        <p:txBody>
          <a:bodyPr/>
          <a:lstStyle/>
          <a:p>
            <a:r>
              <a:rPr kumimoji="1" lang="en-US" altLang="ja-JP" sz="2400" dirty="0">
                <a:latin typeface="Century Gothic" pitchFamily="34" charset="0"/>
              </a:rPr>
              <a:t>Reason for the development of the draft Specification (2023-020)                  </a:t>
            </a:r>
            <a:r>
              <a:rPr kumimoji="1" lang="en-US" altLang="ja-JP" sz="1000" dirty="0">
                <a:latin typeface="Century Gothic" pitchFamily="34" charset="0"/>
              </a:rPr>
              <a:t>(2)</a:t>
            </a:r>
            <a:br>
              <a:rPr kumimoji="1" lang="en-US" altLang="ja-JP" sz="2400" dirty="0">
                <a:latin typeface="Century Gothic" pitchFamily="34" charset="0"/>
              </a:rPr>
            </a:br>
            <a:br>
              <a:rPr kumimoji="1" lang="en-US" altLang="ja-JP" sz="2400" dirty="0">
                <a:latin typeface="Century Gothic" pitchFamily="34" charset="0"/>
              </a:rPr>
            </a:br>
            <a:endParaRPr lang="x-none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209800"/>
            <a:ext cx="9525000" cy="3810000"/>
          </a:xfrm>
        </p:spPr>
        <p:txBody>
          <a:bodyPr/>
          <a:lstStyle/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endParaRPr lang="en-US" sz="2200" kern="100" dirty="0">
              <a:latin typeface="Century Gothic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r>
              <a:rPr lang="en-US" sz="2200" kern="100" dirty="0"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Clarify and harmonize  paper and electronic phytosanitary  options of Phytosanitary Certificates</a:t>
            </a: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endParaRPr lang="en-US" sz="2200" kern="100" dirty="0">
              <a:latin typeface="Century Gothic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r>
              <a:rPr lang="en-US" sz="2200" kern="100" dirty="0"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Clarify what additional phytosanitary information may be included in the Phytosanitary Certificates </a:t>
            </a: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endParaRPr lang="en-US" sz="2200" kern="100" dirty="0">
              <a:latin typeface="Century Gothic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 algn="just">
              <a:buSzPct val="70000"/>
              <a:buFont typeface="Wingdings" panose="05000000000000000000" pitchFamily="2" charset="2"/>
              <a:buChar char="n"/>
            </a:pPr>
            <a:r>
              <a:rPr lang="en-US" sz="2200" kern="100" dirty="0"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Separate requirements from implementation and guidance material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00200"/>
            <a:ext cx="7120246" cy="457200"/>
          </a:xfrm>
        </p:spPr>
        <p:txBody>
          <a:bodyPr/>
          <a:lstStyle/>
          <a:p>
            <a:r>
              <a:rPr lang="en-US" sz="2400" dirty="0">
                <a:latin typeface="Century Gothic" pitchFamily="34" charset="0"/>
              </a:rPr>
              <a:t>Scope</a:t>
            </a:r>
            <a:r>
              <a:rPr lang="en-US" sz="2400" dirty="0">
                <a:latin typeface="Montserrat"/>
              </a:rPr>
              <a:t> </a:t>
            </a:r>
            <a:endParaRPr lang="x-none" sz="2400" dirty="0">
              <a:latin typeface="Montserrat"/>
            </a:endParaRPr>
          </a:p>
        </p:txBody>
      </p:sp>
      <p:pic>
        <p:nvPicPr>
          <p:cNvPr id="5" name="Graphic 5" descr="Checklist with solid fill">
            <a:extLst>
              <a:ext uri="{FF2B5EF4-FFF2-40B4-BE49-F238E27FC236}">
                <a16:creationId xmlns:a16="http://schemas.microsoft.com/office/drawing/2014/main" id="{9E883D8A-D5D5-758A-CF1C-21DBCE1E5D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474" r="14474"/>
          <a:stretch>
            <a:fillRect/>
          </a:stretch>
        </p:blipFill>
        <p:spPr>
          <a:xfrm>
            <a:off x="10134600" y="2438400"/>
            <a:ext cx="20574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00200"/>
            <a:ext cx="7120246" cy="296840"/>
          </a:xfrm>
        </p:spPr>
        <p:txBody>
          <a:bodyPr/>
          <a:lstStyle/>
          <a:p>
            <a:r>
              <a:rPr lang="en-US" sz="2400" dirty="0">
                <a:latin typeface="Century Gothic" pitchFamily="34" charset="0"/>
              </a:rPr>
              <a:t>Purpose </a:t>
            </a:r>
            <a:endParaRPr lang="x-none" sz="2400" dirty="0">
              <a:latin typeface="Montserrat"/>
            </a:endParaRPr>
          </a:p>
        </p:txBody>
      </p:sp>
      <p:sp>
        <p:nvSpPr>
          <p:cNvPr id="8" name="7 - Υπότιτλος"/>
          <p:cNvSpPr>
            <a:spLocks noGrp="1"/>
          </p:cNvSpPr>
          <p:nvPr>
            <p:ph type="subTitle" idx="1"/>
          </p:nvPr>
        </p:nvSpPr>
        <p:spPr>
          <a:xfrm>
            <a:off x="0" y="2667000"/>
            <a:ext cx="10744200" cy="3124199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200" dirty="0">
                <a:latin typeface="Century Gothic" pitchFamily="34" charset="0"/>
              </a:rPr>
              <a:t>      Enhance implementation of  ISPM12 </a:t>
            </a:r>
          </a:p>
          <a:p>
            <a:pPr>
              <a:buFont typeface="Wingdings" pitchFamily="2" charset="2"/>
              <a:buChar char="§"/>
            </a:pPr>
            <a:endParaRPr lang="en-US" sz="2200" dirty="0">
              <a:latin typeface="Century Gothic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200" dirty="0">
                <a:latin typeface="Century Gothic" pitchFamily="34" charset="0"/>
              </a:rPr>
              <a:t>      Harmonize phytosanitary certificates in paper and electronic form</a:t>
            </a:r>
          </a:p>
          <a:p>
            <a:pPr>
              <a:buFont typeface="Wingdings" pitchFamily="2" charset="2"/>
              <a:buChar char="§"/>
            </a:pPr>
            <a:endParaRPr lang="en-US" sz="2200" dirty="0">
              <a:latin typeface="Century Gothic" pitchFamily="34" charset="0"/>
            </a:endParaRPr>
          </a:p>
          <a:p>
            <a:pPr marL="512763" indent="-512763">
              <a:buFont typeface="Wingdings" pitchFamily="2" charset="2"/>
              <a:buChar char="§"/>
            </a:pPr>
            <a:r>
              <a:rPr lang="en-US" sz="2200" dirty="0">
                <a:latin typeface="Century Gothic" pitchFamily="34" charset="0"/>
              </a:rPr>
              <a:t> Facilitate  the transition of phytosanitary certificates in paper to    phytosanitary certificates in electronic form </a:t>
            </a:r>
          </a:p>
          <a:p>
            <a:pPr marL="457200" indent="-457200">
              <a:buFont typeface="Wingdings" pitchFamily="2" charset="2"/>
              <a:buChar char="§"/>
            </a:pPr>
            <a:endParaRPr lang="en-US" sz="2200" dirty="0">
              <a:latin typeface="Century Gothic" pitchFamily="34" charset="0"/>
            </a:endParaRPr>
          </a:p>
          <a:p>
            <a:r>
              <a:rPr lang="en-US" dirty="0">
                <a:latin typeface="Century Gothic" pitchFamily="34" charset="0"/>
              </a:rPr>
              <a:t> </a:t>
            </a:r>
          </a:p>
          <a:p>
            <a:endParaRPr lang="en-US" dirty="0">
              <a:latin typeface="Century Gothic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7" name="Graphic 7" descr="Open hand with plant outline">
            <a:extLst>
              <a:ext uri="{FF2B5EF4-FFF2-40B4-BE49-F238E27FC236}">
                <a16:creationId xmlns:a16="http://schemas.microsoft.com/office/drawing/2014/main" id="{36400597-B823-FCD6-BEC0-8959A73DA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87000" y="2743200"/>
            <a:ext cx="1676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057400"/>
            <a:ext cx="9829800" cy="4038600"/>
          </a:xfrm>
        </p:spPr>
        <p:txBody>
          <a:bodyPr/>
          <a:lstStyle/>
          <a:p>
            <a:pPr marL="285750" indent="-285750" algn="just">
              <a:buSzPct val="70000"/>
              <a:buFont typeface="Wingdings" pitchFamily="2" charset="2"/>
              <a:buChar char="v"/>
            </a:pPr>
            <a:endParaRPr lang="en-GB" sz="2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Review </a:t>
            </a: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endParaRPr lang="en-GB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 The text of ISPM12  including its annexes and appendices</a:t>
            </a: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endParaRPr lang="en-GB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r>
              <a:rPr lang="en-US" sz="2200" kern="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Requirements </a:t>
            </a: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for phytosanitary certificates for re-export </a:t>
            </a: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endParaRPr lang="en-GB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 The security and authentication requirements </a:t>
            </a: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endParaRPr lang="en-GB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Arial" pitchFamily="34" charset="0"/>
              <a:buChar char="•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 Appendix 1 of ISPM 12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800"/>
            <a:ext cx="10439400" cy="457200"/>
          </a:xfrm>
        </p:spPr>
        <p:txBody>
          <a:bodyPr/>
          <a:lstStyle/>
          <a:p>
            <a:r>
              <a:rPr kumimoji="1" lang="en-US" altLang="ja-JP" sz="2400" dirty="0">
                <a:latin typeface="Century Gothic" pitchFamily="34" charset="0"/>
              </a:rPr>
              <a:t>Main</a:t>
            </a:r>
            <a:r>
              <a:rPr kumimoji="1" lang="en-US" altLang="ja-JP" sz="2400" dirty="0"/>
              <a:t> tasks of the Experts Working Group  in relation to the draft specification</a:t>
            </a:r>
            <a:endParaRPr lang="x-none" sz="2400" dirty="0">
              <a:latin typeface="Montserrat"/>
            </a:endParaRPr>
          </a:p>
        </p:txBody>
      </p:sp>
      <p:pic>
        <p:nvPicPr>
          <p:cNvPr id="6" name="Graphic 7" descr="Open hand with plant outline">
            <a:extLst>
              <a:ext uri="{FF2B5EF4-FFF2-40B4-BE49-F238E27FC236}">
                <a16:creationId xmlns:a16="http://schemas.microsoft.com/office/drawing/2014/main" id="{DBC503B6-43BF-6DC6-03DA-58EE7C61E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00" y="3390900"/>
            <a:ext cx="1676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0EBED-9027-D69C-99A3-D2B5924D6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B2961C2-E251-3E6E-64B8-751B06172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438400"/>
            <a:ext cx="10058400" cy="3657600"/>
          </a:xfrm>
        </p:spPr>
        <p:txBody>
          <a:bodyPr/>
          <a:lstStyle/>
          <a:p>
            <a:pPr marL="285750" indent="-285750" algn="just">
              <a:buSzPct val="70000"/>
              <a:buFont typeface="Wingdings" pitchFamily="2" charset="2"/>
              <a:buChar char="v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Consider whether additional  phytosanitary information is required </a:t>
            </a: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endParaRPr lang="en-GB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Revise and update the requirements for phytosanitary certificates (paper &amp; electronic form)</a:t>
            </a: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endParaRPr lang="en-GB" sz="22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r>
              <a:rPr lang="en-GB" sz="2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Identify operational and technical implementation issues</a:t>
            </a:r>
          </a:p>
          <a:p>
            <a:pPr marL="285750" indent="-285750" algn="just">
              <a:buSzPct val="70000"/>
              <a:buFont typeface="Wingdings" pitchFamily="2" charset="2"/>
              <a:buChar char="v"/>
            </a:pPr>
            <a:endParaRPr lang="en-GB" sz="2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A1CC750-A163-0F49-84C1-E8BC515E9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800"/>
            <a:ext cx="10439400" cy="457200"/>
          </a:xfrm>
        </p:spPr>
        <p:txBody>
          <a:bodyPr/>
          <a:lstStyle/>
          <a:p>
            <a:r>
              <a:rPr kumimoji="1" lang="en-US" altLang="ja-JP" sz="2400" dirty="0">
                <a:latin typeface="Century Gothic" pitchFamily="34" charset="0"/>
              </a:rPr>
              <a:t>Main</a:t>
            </a:r>
            <a:r>
              <a:rPr kumimoji="1" lang="en-US" altLang="ja-JP" sz="2400" dirty="0"/>
              <a:t> tasks of the Experts Working Group  in relation to the draft specification</a:t>
            </a:r>
            <a:endParaRPr lang="x-none" sz="2400" dirty="0">
              <a:latin typeface="Montserra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09BE56-B9A9-4F2A-594D-269E944FF18A}"/>
              </a:ext>
            </a:extLst>
          </p:cNvPr>
          <p:cNvSpPr txBox="1"/>
          <p:nvPr/>
        </p:nvSpPr>
        <p:spPr>
          <a:xfrm>
            <a:off x="1828800" y="5718815"/>
            <a:ext cx="9144000" cy="384721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200" dirty="0">
                <a:solidFill>
                  <a:srgbClr val="C00000"/>
                </a:solidFill>
                <a:latin typeface="Century Gothic" panose="020B0502020202020204" pitchFamily="34" charset="0"/>
              </a:rPr>
              <a:t>Consultation period open from 1July to 30 September 2025 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30F2A287-48A7-4AA4-0957-6627EC0D1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0210801" y="2180282"/>
            <a:ext cx="1828799" cy="1905000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28DF34FB-961B-768F-7351-ACE677E70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0" y="4706815"/>
            <a:ext cx="1481667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39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dirty="0" err="1">
                <a:solidFill>
                  <a:srgbClr val="00825F"/>
                </a:solidFill>
                <a:latin typeface="Century Gothic" panose="020B0502020202020204" pitchFamily="34" charset="0"/>
              </a:rPr>
              <a:t>Thank</a:t>
            </a:r>
            <a:r>
              <a:rPr lang="it-IT" sz="6000" dirty="0">
                <a:solidFill>
                  <a:srgbClr val="00825F"/>
                </a:solidFill>
                <a:latin typeface="Century Gothic" panose="020B0502020202020204" pitchFamily="34" charset="0"/>
              </a:rPr>
              <a:t> </a:t>
            </a:r>
            <a:r>
              <a:rPr lang="it-IT" sz="6000" dirty="0" err="1">
                <a:solidFill>
                  <a:srgbClr val="00825F"/>
                </a:solidFill>
                <a:latin typeface="Century Gothic" panose="020B0502020202020204" pitchFamily="34" charset="0"/>
              </a:rPr>
              <a:t>you</a:t>
            </a:r>
            <a:endParaRPr lang="it-IT" sz="6000" dirty="0">
              <a:solidFill>
                <a:srgbClr val="0082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391400" y="4724400"/>
            <a:ext cx="4038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en-US" sz="1600" b="1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rgbClr val="00825F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  <a:latin typeface="Montserrat" pitchFamily="2" charset="77"/>
              </a:rPr>
            </a:br>
            <a:endParaRPr lang="x-none" dirty="0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Nersisyan, Avetik (NSP)</DisplayName>
        <AccountId>14349</AccountId>
        <AccountType/>
      </UserInfo>
      <UserInfo>
        <DisplayName>RullGabayet, JuanAntonio (FAOAR)</DisplayName>
        <AccountId>14376</AccountId>
        <AccountType/>
      </UserInfo>
      <UserInfo>
        <DisplayName>Krah, Emmanuel (NSPD)</DisplayName>
        <AccountId>16346</AccountId>
        <AccountType/>
      </UserInfo>
      <UserInfo>
        <DisplayName>Shamilov, Artur (NSP)</DisplayName>
        <AccountId>14351</AccountId>
        <AccountType/>
      </UserInfo>
      <UserInfo>
        <DisplayName>Moreira, Adriana (NSP)</DisplayName>
        <AccountId>14323</AccountId>
        <AccountType/>
      </UserInfo>
      <UserInfo>
        <DisplayName>Frio, Mutya (NSPDD)</DisplayName>
        <AccountId>14366</AccountId>
        <AccountType/>
      </UserInfo>
      <UserInfo>
        <DisplayName>Deng, Arop (NSPD)</DisplayName>
        <AccountId>14322</AccountId>
        <AccountType/>
      </UserInfo>
      <UserInfo>
        <DisplayName>Gaviano, Giulia (NSP)</DisplayName>
        <AccountId>16878</AccountId>
        <AccountType/>
      </UserInfo>
      <UserInfo>
        <DisplayName>Armeni, Carlotta (NSPD)</DisplayName>
        <AccountId>14300</AccountId>
        <AccountType/>
      </UserInfo>
      <UserInfo>
        <DisplayName>Koumba, Descartes (NSP)</DisplayName>
        <AccountId>14370</AccountId>
        <AccountType/>
      </UserInfo>
      <UserInfo>
        <DisplayName>Gilmore, John (NSPD)</DisplayName>
        <AccountId>14332</AccountId>
        <AccountType/>
      </UserInfo>
      <UserInfo>
        <DisplayName>Brunel, Sarah (NSP)</DisplayName>
        <AccountId>14352</AccountId>
        <AccountType/>
      </UserInfo>
      <UserInfo>
        <DisplayName>Tiscioni, Patrizio (NSPD)</DisplayName>
        <AccountId>17210</AccountId>
        <AccountType/>
      </UserInfo>
      <UserInfo>
        <DisplayName>White, Fitzroy (NSPD)</DisplayName>
        <AccountId>14410</AccountId>
        <AccountType/>
      </UserInfo>
      <UserInfo>
        <DisplayName>Stirling, Colleen (NSPD)</DisplayName>
        <AccountId>17049</AccountId>
        <AccountType/>
      </UserInfo>
      <UserInfo>
        <DisplayName>Belli, Valeria (NSPD)</DisplayName>
        <AccountId>17687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20" ma:contentTypeDescription="Create a new document." ma:contentTypeScope="" ma:versionID="58c79fb002f89a5111e50c4b7040bcb6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c7dd2e9d878049d154ba4207012eb770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bb424dbb-dafe-47de-bab8-83d1c3e004cf"/>
    <ds:schemaRef ds:uri="e56ba6ee-8a68-42b5-8da3-132e141f9c3e"/>
    <ds:schemaRef ds:uri="http://purl.org/dc/terms/"/>
    <ds:schemaRef ds:uri="a05d7f75-f42e-4288-8809-604fd4d9691f"/>
    <ds:schemaRef ds:uri="ea6feb38-a85a-45e8-92e9-814486bbe375"/>
  </ds:schemaRefs>
</ds:datastoreItem>
</file>

<file path=customXml/itemProps2.xml><?xml version="1.0" encoding="utf-8"?>
<ds:datastoreItem xmlns:ds="http://schemas.openxmlformats.org/officeDocument/2006/customXml" ds:itemID="{EAAD50A0-A1D1-4305-8668-A883A3F218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1707</TotalTime>
  <Words>413</Words>
  <Application>Microsoft Office PowerPoint</Application>
  <PresentationFormat>Ευρεία οθόνη</PresentationFormat>
  <Paragraphs>59</Paragraphs>
  <Slides>9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9</vt:i4>
      </vt:variant>
    </vt:vector>
  </HeadingPairs>
  <TitlesOfParts>
    <vt:vector size="19" baseType="lpstr">
      <vt:lpstr>.AppleSystemUIFont</vt:lpstr>
      <vt:lpstr>Arial</vt:lpstr>
      <vt:lpstr>Calibri</vt:lpstr>
      <vt:lpstr>Century Gothic</vt:lpstr>
      <vt:lpstr>Georgia</vt:lpstr>
      <vt:lpstr>Montserrat</vt:lpstr>
      <vt:lpstr>Wingdings</vt:lpstr>
      <vt:lpstr>COVER</vt:lpstr>
      <vt:lpstr>Personalizza struttura</vt:lpstr>
      <vt:lpstr>Internal screen</vt:lpstr>
      <vt:lpstr>Draft specification for the revision of ISPM12 </vt:lpstr>
      <vt:lpstr>Background </vt:lpstr>
      <vt:lpstr>Reason for the development of the draft Specification (2023-020) (1)</vt:lpstr>
      <vt:lpstr>Reason for the development of the draft Specification (2023-020)                  (2)  </vt:lpstr>
      <vt:lpstr>Scope </vt:lpstr>
      <vt:lpstr>Purpose </vt:lpstr>
      <vt:lpstr>Main tasks of the Experts Working Group  in relation to the draft specification</vt:lpstr>
      <vt:lpstr>Main tasks of the Experts Working Group  in relation to the draft specification</vt:lpstr>
      <vt:lpstr>Thank you</vt:lpstr>
    </vt:vector>
  </TitlesOfParts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Giovannini, Cristiana (AGAH)</dc:creator>
  <cp:lastModifiedBy>staurl ioannidou</cp:lastModifiedBy>
  <cp:revision>73</cp:revision>
  <cp:lastPrinted>2018-12-10T09:55:32Z</cp:lastPrinted>
  <dcterms:created xsi:type="dcterms:W3CDTF">2019-07-18T08:44:31Z</dcterms:created>
  <dcterms:modified xsi:type="dcterms:W3CDTF">2025-07-10T16:05:31Z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