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6" r:id="rId5"/>
    <p:sldMasterId id="2147483944" r:id="rId6"/>
  </p:sldMasterIdLst>
  <p:notesMasterIdLst>
    <p:notesMasterId r:id="rId21"/>
  </p:notesMasterIdLst>
  <p:handoutMasterIdLst>
    <p:handoutMasterId r:id="rId22"/>
  </p:handoutMasterIdLst>
  <p:sldIdLst>
    <p:sldId id="263" r:id="rId7"/>
    <p:sldId id="257" r:id="rId8"/>
    <p:sldId id="262" r:id="rId9"/>
    <p:sldId id="277" r:id="rId10"/>
    <p:sldId id="268" r:id="rId11"/>
    <p:sldId id="270" r:id="rId12"/>
    <p:sldId id="269" r:id="rId13"/>
    <p:sldId id="271" r:id="rId14"/>
    <p:sldId id="272" r:id="rId15"/>
    <p:sldId id="274" r:id="rId16"/>
    <p:sldId id="273" r:id="rId17"/>
    <p:sldId id="275" r:id="rId18"/>
    <p:sldId id="276" r:id="rId19"/>
    <p:sldId id="267" r:id="rId2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96EDC7-A33D-821A-1659-E9D7DE3A0ED9}" v="2" dt="2025-07-10T09:34:53.015"/>
  </p1510:revLst>
</p1510:revInfo>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19" autoAdjust="0"/>
    <p:restoredTop sz="90815" autoAdjust="0"/>
  </p:normalViewPr>
  <p:slideViewPr>
    <p:cSldViewPr>
      <p:cViewPr varScale="1">
        <p:scale>
          <a:sx n="76" d="100"/>
          <a:sy n="76" d="100"/>
        </p:scale>
        <p:origin x="1358" y="5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kavishnikov, Levon (NSPD)" userId="S::levon.rukavishnikov@fao.org::a52784e5-d687-4514-8108-b457781157d3" providerId="AD" clId="Web-{2196EDC7-A33D-821A-1659-E9D7DE3A0ED9}"/>
    <pc:docChg chg="modSld">
      <pc:chgData name="Rukavishnikov, Levon (NSPD)" userId="S::levon.rukavishnikov@fao.org::a52784e5-d687-4514-8108-b457781157d3" providerId="AD" clId="Web-{2196EDC7-A33D-821A-1659-E9D7DE3A0ED9}" dt="2025-07-10T09:34:53.015" v="1" actId="20577"/>
      <pc:docMkLst>
        <pc:docMk/>
      </pc:docMkLst>
      <pc:sldChg chg="modSp">
        <pc:chgData name="Rukavishnikov, Levon (NSPD)" userId="S::levon.rukavishnikov@fao.org::a52784e5-d687-4514-8108-b457781157d3" providerId="AD" clId="Web-{2196EDC7-A33D-821A-1659-E9D7DE3A0ED9}" dt="2025-07-10T09:34:53.015" v="1" actId="20577"/>
        <pc:sldMkLst>
          <pc:docMk/>
          <pc:sldMk cId="3525823650" sldId="274"/>
        </pc:sldMkLst>
        <pc:spChg chg="mod">
          <ac:chgData name="Rukavishnikov, Levon (NSPD)" userId="S::levon.rukavishnikov@fao.org::a52784e5-d687-4514-8108-b457781157d3" providerId="AD" clId="Web-{2196EDC7-A33D-821A-1659-E9D7DE3A0ED9}" dt="2025-07-10T09:34:53.015" v="1" actId="20577"/>
          <ac:spMkLst>
            <pc:docMk/>
            <pc:sldMk cId="3525823650" sldId="274"/>
            <ac:spMk id="4" creationId="{6BB5F270-0C9B-8724-4281-1DCE6DAB5368}"/>
          </ac:spMkLst>
        </pc:spChg>
      </pc:sldChg>
    </pc:docChg>
  </pc:docChgLst>
  <pc:docChgLst>
    <pc:chgData name="Madaminova, Rokhila (NSPD)" userId="4e60ec56-1465-4390-b234-3d8e9ed83d69" providerId="ADAL" clId="{C2E5706A-9042-4E9B-AA4D-02CF88DE7EC5}"/>
    <pc:docChg chg="undo custSel addSld modSld">
      <pc:chgData name="Madaminova, Rokhila (NSPD)" userId="4e60ec56-1465-4390-b234-3d8e9ed83d69" providerId="ADAL" clId="{C2E5706A-9042-4E9B-AA4D-02CF88DE7EC5}" dt="2025-07-03T14:36:15.952" v="78" actId="1076"/>
      <pc:docMkLst>
        <pc:docMk/>
      </pc:docMkLst>
      <pc:sldChg chg="modSp mod">
        <pc:chgData name="Madaminova, Rokhila (NSPD)" userId="4e60ec56-1465-4390-b234-3d8e9ed83d69" providerId="ADAL" clId="{C2E5706A-9042-4E9B-AA4D-02CF88DE7EC5}" dt="2025-07-03T14:30:02.386" v="40" actId="20577"/>
        <pc:sldMkLst>
          <pc:docMk/>
          <pc:sldMk cId="1455858111" sldId="262"/>
        </pc:sldMkLst>
        <pc:spChg chg="mod">
          <ac:chgData name="Madaminova, Rokhila (NSPD)" userId="4e60ec56-1465-4390-b234-3d8e9ed83d69" providerId="ADAL" clId="{C2E5706A-9042-4E9B-AA4D-02CF88DE7EC5}" dt="2025-07-03T14:30:02.386" v="40" actId="20577"/>
          <ac:spMkLst>
            <pc:docMk/>
            <pc:sldMk cId="1455858111" sldId="262"/>
            <ac:spMk id="2" creationId="{16CAE4D8-B039-0649-BDEF-444210836B94}"/>
          </ac:spMkLst>
        </pc:spChg>
      </pc:sldChg>
      <pc:sldChg chg="addSp delSp modSp mod">
        <pc:chgData name="Madaminova, Rokhila (NSPD)" userId="4e60ec56-1465-4390-b234-3d8e9ed83d69" providerId="ADAL" clId="{C2E5706A-9042-4E9B-AA4D-02CF88DE7EC5}" dt="2025-07-03T14:35:43.762" v="72" actId="13243"/>
        <pc:sldMkLst>
          <pc:docMk/>
          <pc:sldMk cId="2991561457" sldId="270"/>
        </pc:sldMkLst>
        <pc:graphicFrameChg chg="add mod modGraphic">
          <ac:chgData name="Madaminova, Rokhila (NSPD)" userId="4e60ec56-1465-4390-b234-3d8e9ed83d69" providerId="ADAL" clId="{C2E5706A-9042-4E9B-AA4D-02CF88DE7EC5}" dt="2025-07-03T14:35:43.762" v="72" actId="13243"/>
          <ac:graphicFrameMkLst>
            <pc:docMk/>
            <pc:sldMk cId="2991561457" sldId="270"/>
            <ac:graphicFrameMk id="2" creationId="{AEDB1F7B-A1E7-376F-3665-65E98CB0BE7C}"/>
          </ac:graphicFrameMkLst>
        </pc:graphicFrameChg>
      </pc:sldChg>
      <pc:sldChg chg="modSp mod">
        <pc:chgData name="Madaminova, Rokhila (NSPD)" userId="4e60ec56-1465-4390-b234-3d8e9ed83d69" providerId="ADAL" clId="{C2E5706A-9042-4E9B-AA4D-02CF88DE7EC5}" dt="2025-07-03T14:36:15.952" v="78" actId="1076"/>
        <pc:sldMkLst>
          <pc:docMk/>
          <pc:sldMk cId="837977728" sldId="276"/>
        </pc:sldMkLst>
        <pc:spChg chg="mod">
          <ac:chgData name="Madaminova, Rokhila (NSPD)" userId="4e60ec56-1465-4390-b234-3d8e9ed83d69" providerId="ADAL" clId="{C2E5706A-9042-4E9B-AA4D-02CF88DE7EC5}" dt="2025-07-03T14:36:11.642" v="77" actId="14100"/>
          <ac:spMkLst>
            <pc:docMk/>
            <pc:sldMk cId="837977728" sldId="276"/>
            <ac:spMk id="6" creationId="{E9EE9BE4-13DD-4090-2D69-B9A09FA60DDC}"/>
          </ac:spMkLst>
        </pc:spChg>
        <pc:picChg chg="mod">
          <ac:chgData name="Madaminova, Rokhila (NSPD)" userId="4e60ec56-1465-4390-b234-3d8e9ed83d69" providerId="ADAL" clId="{C2E5706A-9042-4E9B-AA4D-02CF88DE7EC5}" dt="2025-07-03T14:36:15.952" v="78" actId="1076"/>
          <ac:picMkLst>
            <pc:docMk/>
            <pc:sldMk cId="837977728" sldId="276"/>
            <ac:picMk id="9" creationId="{AF3A9C94-F19C-0B30-67B8-9E8C98055F02}"/>
          </ac:picMkLst>
        </pc:picChg>
      </pc:sldChg>
      <pc:sldChg chg="delSp modSp new mod">
        <pc:chgData name="Madaminova, Rokhila (NSPD)" userId="4e60ec56-1465-4390-b234-3d8e9ed83d69" providerId="ADAL" clId="{C2E5706A-9042-4E9B-AA4D-02CF88DE7EC5}" dt="2025-07-03T14:29:38.766" v="31" actId="255"/>
        <pc:sldMkLst>
          <pc:docMk/>
          <pc:sldMk cId="1556235381" sldId="277"/>
        </pc:sldMkLst>
        <pc:spChg chg="mod">
          <ac:chgData name="Madaminova, Rokhila (NSPD)" userId="4e60ec56-1465-4390-b234-3d8e9ed83d69" providerId="ADAL" clId="{C2E5706A-9042-4E9B-AA4D-02CF88DE7EC5}" dt="2025-07-03T14:29:38.766" v="31" actId="255"/>
          <ac:spMkLst>
            <pc:docMk/>
            <pc:sldMk cId="1556235381" sldId="277"/>
            <ac:spMk id="4" creationId="{36C6BDEA-1684-B579-7DD4-D2F618E47314}"/>
          </ac:spMkLst>
        </pc:spChg>
        <pc:spChg chg="mod">
          <ac:chgData name="Madaminova, Rokhila (NSPD)" userId="4e60ec56-1465-4390-b234-3d8e9ed83d69" providerId="ADAL" clId="{C2E5706A-9042-4E9B-AA4D-02CF88DE7EC5}" dt="2025-07-03T14:29:20.933" v="28" actId="1076"/>
          <ac:spMkLst>
            <pc:docMk/>
            <pc:sldMk cId="1556235381" sldId="277"/>
            <ac:spMk id="5" creationId="{7E7080D2-A1BC-C9C9-971B-2BE1DCADB62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10/07/2025</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10/07/2025</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06194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4290278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66991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39200" indent="-457200">
              <a:buFont typeface="+mj-lt"/>
              <a:buAutoNum type="arabicPeriod"/>
            </a:pPr>
            <a:r>
              <a:rPr lang="en-US" b="1" dirty="0"/>
              <a:t>Preliminary Study Tasks</a:t>
            </a:r>
            <a:endParaRPr lang="en-US" dirty="0"/>
          </a:p>
          <a:p>
            <a:pPr>
              <a:buFont typeface="+mj-lt"/>
              <a:buAutoNum type="arabicPeriod"/>
            </a:pPr>
            <a:r>
              <a:rPr lang="en-US" dirty="0"/>
              <a:t>Map interconnections between plant health and other One Health pillars.</a:t>
            </a:r>
          </a:p>
          <a:p>
            <a:pPr>
              <a:buFont typeface="+mj-lt"/>
              <a:buAutoNum type="arabicPeriod"/>
            </a:pPr>
            <a:r>
              <a:rPr lang="en-US" dirty="0"/>
              <a:t>Gather NPPO and RPPO experiences on One Health.</a:t>
            </a:r>
          </a:p>
          <a:p>
            <a:pPr>
              <a:buFont typeface="+mj-lt"/>
              <a:buAutoNum type="arabicPeriod"/>
            </a:pPr>
            <a:r>
              <a:rPr lang="en-US" dirty="0"/>
              <a:t>Coordinate with other IPPC-related focus groups and UN/FAO bodies.</a:t>
            </a:r>
          </a:p>
          <a:p>
            <a:pPr>
              <a:buFont typeface="+mj-lt"/>
              <a:buAutoNum type="arabicPeriod"/>
            </a:pPr>
            <a:r>
              <a:rPr lang="en-US" dirty="0"/>
              <a:t>Identify relevant One Health topics where plant health plays a role.</a:t>
            </a:r>
          </a:p>
          <a:p>
            <a:pPr>
              <a:buNone/>
            </a:pPr>
            <a:r>
              <a:rPr lang="en-US" b="1" dirty="0"/>
              <a:t>B. Strategic Planning and Advocacy</a:t>
            </a:r>
            <a:br>
              <a:rPr lang="en-US" dirty="0"/>
            </a:br>
            <a:r>
              <a:rPr lang="en-US" dirty="0"/>
              <a:t>5. Develop a communication and advocacy action plan integrating One Health into the </a:t>
            </a:r>
            <a:r>
              <a:rPr lang="en-US" b="1" dirty="0"/>
              <a:t>IPPC Communications Strategy</a:t>
            </a:r>
            <a:r>
              <a:rPr lang="en-US" dirty="0"/>
              <a:t>.</a:t>
            </a:r>
            <a:br>
              <a:rPr lang="en-US" dirty="0"/>
            </a:br>
            <a:r>
              <a:rPr lang="en-US" dirty="0"/>
              <a:t>6. Advise on organizing a </a:t>
            </a:r>
            <a:r>
              <a:rPr lang="en-US" b="1" dirty="0"/>
              <a:t>CPM side session</a:t>
            </a:r>
            <a:r>
              <a:rPr lang="en-US" dirty="0"/>
              <a:t> on One Health.</a:t>
            </a:r>
            <a:br>
              <a:rPr lang="en-US" dirty="0"/>
            </a:br>
            <a:r>
              <a:rPr lang="en-US" dirty="0"/>
              <a:t>7. Assess the value of a </a:t>
            </a:r>
            <a:r>
              <a:rPr lang="en-US" b="1" dirty="0"/>
              <a:t>formal CPM Recommendation</a:t>
            </a:r>
            <a:r>
              <a:rPr lang="en-US" dirty="0"/>
              <a:t> on One Health.</a:t>
            </a:r>
          </a:p>
          <a:p>
            <a:pPr>
              <a:buNone/>
            </a:pPr>
            <a:r>
              <a:rPr lang="en-US" b="1" dirty="0"/>
              <a:t>C. Institutional Engagement</a:t>
            </a:r>
            <a:br>
              <a:rPr lang="en-US" dirty="0"/>
            </a:br>
            <a:r>
              <a:rPr lang="en-US" dirty="0"/>
              <a:t>8. Evaluate how plant health actors can best participate in the </a:t>
            </a:r>
            <a:r>
              <a:rPr lang="en-US" b="1" dirty="0"/>
              <a:t>FAO One Health Committee</a:t>
            </a:r>
            <a:r>
              <a:rPr lang="en-US" dirty="0"/>
              <a:t>.</a:t>
            </a:r>
            <a:br>
              <a:rPr lang="en-US" dirty="0"/>
            </a:br>
            <a:r>
              <a:rPr lang="en-US" dirty="0"/>
              <a:t>9. Propose a plan for IPPC’s </a:t>
            </a:r>
            <a:r>
              <a:rPr lang="en-US" b="1" dirty="0"/>
              <a:t>effective and enhanced engagement</a:t>
            </a:r>
            <a:r>
              <a:rPr lang="en-US" dirty="0"/>
              <a:t> in FAO One Health activities.</a:t>
            </a:r>
          </a:p>
          <a:p>
            <a:r>
              <a:rPr lang="en-US" b="1" dirty="0"/>
              <a:t>D. Other Tasks</a:t>
            </a:r>
            <a:br>
              <a:rPr lang="en-US" dirty="0"/>
            </a:br>
            <a:r>
              <a:rPr lang="en-US" dirty="0"/>
              <a:t>10. Present other recommendations or observations to guide </a:t>
            </a:r>
            <a:r>
              <a:rPr lang="en-US" b="1" dirty="0"/>
              <a:t>CPM strategy on One Health</a:t>
            </a:r>
            <a:r>
              <a:rPr lang="en-US" dirty="0"/>
              <a:t>.</a:t>
            </a: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2654656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EF60A-368B-4483-E17E-E1335B1116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2AC60D-E3AB-84FF-2E0B-51C015362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90D73F-C601-3350-9A0F-F9EB43DE3841}"/>
              </a:ext>
            </a:extLst>
          </p:cNvPr>
          <p:cNvSpPr>
            <a:spLocks noGrp="1"/>
          </p:cNvSpPr>
          <p:nvPr>
            <p:ph type="body" idx="1"/>
          </p:nvPr>
        </p:nvSpPr>
        <p:spPr/>
        <p:txBody>
          <a:bodyPr/>
          <a:lstStyle/>
          <a:p>
            <a:pPr marL="439200" indent="-457200">
              <a:buFont typeface="+mj-lt"/>
              <a:buAutoNum type="arabicPeriod"/>
            </a:pPr>
            <a:r>
              <a:rPr lang="en-US" b="1" dirty="0"/>
              <a:t>Preliminary Study Tasks</a:t>
            </a:r>
            <a:endParaRPr lang="en-US" dirty="0"/>
          </a:p>
          <a:p>
            <a:pPr>
              <a:buFont typeface="+mj-lt"/>
              <a:buAutoNum type="arabicPeriod"/>
            </a:pPr>
            <a:r>
              <a:rPr lang="en-US" dirty="0"/>
              <a:t>Map interconnections between plant health and other One Health pillars.</a:t>
            </a:r>
          </a:p>
          <a:p>
            <a:pPr>
              <a:buFont typeface="+mj-lt"/>
              <a:buAutoNum type="arabicPeriod"/>
            </a:pPr>
            <a:r>
              <a:rPr lang="en-US" dirty="0"/>
              <a:t>Gather NPPO and RPPO experiences on One Health.</a:t>
            </a:r>
          </a:p>
          <a:p>
            <a:pPr>
              <a:buFont typeface="+mj-lt"/>
              <a:buAutoNum type="arabicPeriod"/>
            </a:pPr>
            <a:r>
              <a:rPr lang="en-US" dirty="0"/>
              <a:t>Coordinate with other IPPC-related focus groups and UN/FAO bodies.</a:t>
            </a:r>
          </a:p>
          <a:p>
            <a:pPr>
              <a:buFont typeface="+mj-lt"/>
              <a:buAutoNum type="arabicPeriod"/>
            </a:pPr>
            <a:r>
              <a:rPr lang="en-US" dirty="0"/>
              <a:t>Identify relevant One Health topics where plant health plays a role.</a:t>
            </a:r>
          </a:p>
          <a:p>
            <a:pPr>
              <a:buNone/>
            </a:pPr>
            <a:r>
              <a:rPr lang="en-US" b="1" dirty="0"/>
              <a:t>B. Strategic Planning and Advocacy</a:t>
            </a:r>
            <a:br>
              <a:rPr lang="en-US" dirty="0"/>
            </a:br>
            <a:r>
              <a:rPr lang="en-US" dirty="0"/>
              <a:t>5. Develop a communication and advocacy action plan integrating One Health into the </a:t>
            </a:r>
            <a:r>
              <a:rPr lang="en-US" b="1" dirty="0"/>
              <a:t>IPPC Communications Strategy</a:t>
            </a:r>
            <a:r>
              <a:rPr lang="en-US" dirty="0"/>
              <a:t>.</a:t>
            </a:r>
            <a:br>
              <a:rPr lang="en-US" dirty="0"/>
            </a:br>
            <a:r>
              <a:rPr lang="en-US" dirty="0"/>
              <a:t>6. Advise on organizing a </a:t>
            </a:r>
            <a:r>
              <a:rPr lang="en-US" b="1" dirty="0"/>
              <a:t>CPM side session</a:t>
            </a:r>
            <a:r>
              <a:rPr lang="en-US" dirty="0"/>
              <a:t> on One Health.</a:t>
            </a:r>
            <a:br>
              <a:rPr lang="en-US" dirty="0"/>
            </a:br>
            <a:r>
              <a:rPr lang="en-US" dirty="0"/>
              <a:t>7. Assess the value of a </a:t>
            </a:r>
            <a:r>
              <a:rPr lang="en-US" b="1" dirty="0"/>
              <a:t>formal CPM Recommendation</a:t>
            </a:r>
            <a:r>
              <a:rPr lang="en-US" dirty="0"/>
              <a:t> on One Health.</a:t>
            </a:r>
          </a:p>
          <a:p>
            <a:pPr>
              <a:buNone/>
            </a:pPr>
            <a:r>
              <a:rPr lang="en-US" b="1" dirty="0"/>
              <a:t>C. Institutional Engagement</a:t>
            </a:r>
            <a:br>
              <a:rPr lang="en-US" dirty="0"/>
            </a:br>
            <a:r>
              <a:rPr lang="en-US" dirty="0"/>
              <a:t>8. Evaluate how plant health actors can best participate in the </a:t>
            </a:r>
            <a:r>
              <a:rPr lang="en-US" b="1" dirty="0"/>
              <a:t>FAO One Health Committee</a:t>
            </a:r>
            <a:r>
              <a:rPr lang="en-US" dirty="0"/>
              <a:t>.</a:t>
            </a:r>
            <a:br>
              <a:rPr lang="en-US" dirty="0"/>
            </a:br>
            <a:r>
              <a:rPr lang="en-US" dirty="0"/>
              <a:t>9. Propose a plan for IPPC’s </a:t>
            </a:r>
            <a:r>
              <a:rPr lang="en-US" b="1" dirty="0"/>
              <a:t>effective and enhanced engagement</a:t>
            </a:r>
            <a:r>
              <a:rPr lang="en-US" dirty="0"/>
              <a:t> in FAO One Health activities.</a:t>
            </a:r>
          </a:p>
          <a:p>
            <a:r>
              <a:rPr lang="en-US" b="1" dirty="0"/>
              <a:t>D. Other Tasks</a:t>
            </a:r>
            <a:br>
              <a:rPr lang="en-US" dirty="0"/>
            </a:br>
            <a:r>
              <a:rPr lang="en-US" dirty="0"/>
              <a:t>10. Present other recommendations or observations to guide </a:t>
            </a:r>
            <a:r>
              <a:rPr lang="en-US" b="1" dirty="0"/>
              <a:t>CPM strategy on One Health</a:t>
            </a:r>
            <a:r>
              <a:rPr lang="en-US" dirty="0"/>
              <a:t>.</a:t>
            </a:r>
          </a:p>
          <a:p>
            <a:endParaRPr lang="en-US" dirty="0"/>
          </a:p>
        </p:txBody>
      </p:sp>
      <p:sp>
        <p:nvSpPr>
          <p:cNvPr id="4" name="Slide Number Placeholder 3">
            <a:extLst>
              <a:ext uri="{FF2B5EF4-FFF2-40B4-BE49-F238E27FC236}">
                <a16:creationId xmlns:a16="http://schemas.microsoft.com/office/drawing/2014/main" id="{724386C4-C6C8-0CDB-A076-8A6214616DB9}"/>
              </a:ext>
            </a:extLst>
          </p:cNvPr>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3392161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CPM-19 science session aimed to strengthen plant health's role in One Health by providing scientific evidence and fostering cross-sectoral collaboration. The opening remarks by FAO Deputy Director General, Beth BECHDOL, was followed by interventions from the One Health Quadripartite - FAO, WOAH, UNEP, WHO, followed by CBD and Codex Alimentarius presented, alongside national and regional case studies showcasing practical One Health approaches.  </a:t>
            </a:r>
          </a:p>
          <a:p>
            <a:endParaRPr lang="en-US" dirty="0"/>
          </a:p>
          <a:p>
            <a:r>
              <a:rPr lang="en-US" dirty="0"/>
              <a:t>The session emphasized the importance of breaking down silos and promoting integrated action across plant, animal, and human health sectors. This increased awareness within the IPPC community, as well as among the speakers representing various organizations about the important role of plant health in One Health.  </a:t>
            </a:r>
          </a:p>
          <a:p>
            <a:endParaRPr lang="en-US" dirty="0"/>
          </a:p>
          <a:p>
            <a:r>
              <a:rPr lang="en-US" dirty="0"/>
              <a:t>The science session marked the first ever IPPC event with the participation of the Quadripartite organizations. This engagement was supported by the FAO One Health Technical Working Group (OH TWG) Secretariat. </a:t>
            </a:r>
          </a:p>
          <a:p>
            <a:endParaRPr lang="en-US" dirty="0"/>
          </a:p>
          <a:p>
            <a:r>
              <a:rPr lang="en-US" dirty="0"/>
              <a:t>Thanawat Tiensin, FAO Assistant Director-General, Chief Veterinarian, and Director of the Animal Production and Health Division, who presented on behalf of FAO, commended on the CPM-19 Science Session, noting that the presentations were refreshing, interesting, especially the presentation on the science of plant health within One Health by Dr Sunday Ekesi, Director of Research for Development, International Centre of Insect Physiology and Ecology (</a:t>
            </a:r>
            <a:r>
              <a:rPr lang="en-US" dirty="0" err="1"/>
              <a:t>icipe</a:t>
            </a:r>
            <a:r>
              <a:rPr lang="en-US" dirty="0"/>
              <a:t>). Another compliment was on the case studies presented by IPPC contracting parties. Currently, the IPPC Secretariat is working with the FAO OH TWG Secretariat communications team to develop feature articles on these success stories. </a:t>
            </a:r>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592707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569"/>
              </a:lnSpc>
              <a:spcAft>
                <a:spcPts val="800"/>
              </a:spcAft>
              <a:buNone/>
            </a:pPr>
            <a:r>
              <a:rPr lang="en-US" sz="1800" b="0" i="0" dirty="0">
                <a:solidFill>
                  <a:srgbClr val="000000"/>
                </a:solidFill>
                <a:effectLst/>
                <a:latin typeface="Times New Roman" panose="02020603050405020304" pitchFamily="18" charset="0"/>
              </a:rPr>
              <a:t>The CPM expressed strong support for the One Health approach and the recently established focus group, recognizing the interconnectedness of plant, animal and human health. </a:t>
            </a:r>
          </a:p>
          <a:p>
            <a:pPr algn="l" rtl="0" fontAlgn="base">
              <a:lnSpc>
                <a:spcPts val="1569"/>
              </a:lnSpc>
              <a:spcAft>
                <a:spcPts val="800"/>
              </a:spcAft>
              <a:buNone/>
            </a:pPr>
            <a:endParaRPr lang="en-US" sz="1800" b="0" i="0" dirty="0">
              <a:solidFill>
                <a:srgbClr val="000000"/>
              </a:solidFill>
              <a:effectLst/>
              <a:latin typeface="Times New Roman" panose="02020603050405020304" pitchFamily="18" charset="0"/>
            </a:endParaRPr>
          </a:p>
          <a:p>
            <a:pPr algn="l" rtl="0" fontAlgn="base">
              <a:lnSpc>
                <a:spcPts val="1569"/>
              </a:lnSpc>
              <a:spcAft>
                <a:spcPts val="800"/>
              </a:spcAft>
              <a:buNone/>
            </a:pPr>
            <a:r>
              <a:rPr lang="en-US" sz="1800" b="0" i="0" dirty="0">
                <a:solidFill>
                  <a:srgbClr val="000000"/>
                </a:solidFill>
                <a:effectLst/>
                <a:latin typeface="Times New Roman" panose="02020603050405020304" pitchFamily="18" charset="0"/>
              </a:rPr>
              <a:t>In response to the chair’s invitation to CPM-19 to consider the merit of developing a CPM recommendation on AMR, the CPM shared its concerns, considering lack of clarity on the role of plant health within One Health, the potential narrow scope of the recommendation, as well as the focus group’s capacity. The topic was further discussed at the Friends of the Chair meeting outside of the session.  </a:t>
            </a:r>
          </a:p>
          <a:p>
            <a:pPr algn="l" rtl="0" fontAlgn="base">
              <a:lnSpc>
                <a:spcPts val="1569"/>
              </a:lnSpc>
              <a:spcAft>
                <a:spcPts val="800"/>
              </a:spcAft>
              <a:buNone/>
            </a:pPr>
            <a:endParaRPr lang="en-US" sz="1800" b="0" i="0" dirty="0">
              <a:solidFill>
                <a:srgbClr val="000000"/>
              </a:solidFill>
              <a:effectLst/>
              <a:latin typeface="Times New Roman" panose="02020603050405020304" pitchFamily="18" charset="0"/>
            </a:endParaRPr>
          </a:p>
          <a:p>
            <a:pPr algn="l" rtl="0" fontAlgn="base">
              <a:lnSpc>
                <a:spcPts val="1569"/>
              </a:lnSpc>
              <a:spcAft>
                <a:spcPts val="800"/>
              </a:spcAft>
              <a:buNone/>
            </a:pPr>
            <a:r>
              <a:rPr lang="en-US" sz="1800" b="0" i="0" dirty="0">
                <a:solidFill>
                  <a:srgbClr val="000000"/>
                </a:solidFill>
                <a:effectLst/>
                <a:latin typeface="Times New Roman" panose="02020603050405020304" pitchFamily="18" charset="0"/>
              </a:rPr>
              <a:t>The CPM:  </a:t>
            </a:r>
          </a:p>
          <a:p>
            <a:pPr algn="l" rtl="0" fontAlgn="base">
              <a:lnSpc>
                <a:spcPts val="1569"/>
              </a:lnSpc>
              <a:spcAft>
                <a:spcPts val="800"/>
              </a:spcAft>
              <a:buNone/>
            </a:pPr>
            <a:endParaRPr lang="en-US" sz="1800" b="1" i="0" dirty="0">
              <a:solidFill>
                <a:srgbClr val="000000"/>
              </a:solidFill>
              <a:effectLst/>
              <a:latin typeface="Times New Roman" panose="02020603050405020304" pitchFamily="18" charset="0"/>
            </a:endParaRPr>
          </a:p>
          <a:p>
            <a:pPr algn="l" rtl="0" fontAlgn="base">
              <a:lnSpc>
                <a:spcPts val="1569"/>
              </a:lnSpc>
              <a:spcAft>
                <a:spcPts val="800"/>
              </a:spcAft>
              <a:buNone/>
            </a:pPr>
            <a:r>
              <a:rPr lang="en-US" sz="1800" b="1" i="0" dirty="0">
                <a:solidFill>
                  <a:srgbClr val="000000"/>
                </a:solidFill>
                <a:effectLst/>
                <a:latin typeface="Times New Roman" panose="02020603050405020304" pitchFamily="18" charset="0"/>
              </a:rPr>
              <a:t>(87) </a:t>
            </a:r>
            <a:r>
              <a:rPr lang="en-US" sz="1800" b="1" i="1" dirty="0">
                <a:solidFill>
                  <a:srgbClr val="000000"/>
                </a:solidFill>
                <a:effectLst/>
                <a:latin typeface="Times New Roman" panose="02020603050405020304" pitchFamily="18" charset="0"/>
              </a:rPr>
              <a:t>requested</a:t>
            </a:r>
            <a:r>
              <a:rPr lang="en-US" sz="1800" b="1" i="0" dirty="0">
                <a:solidFill>
                  <a:srgbClr val="000000"/>
                </a:solidFill>
                <a:effectLst/>
                <a:latin typeface="Times New Roman" panose="02020603050405020304" pitchFamily="18" charset="0"/>
              </a:rPr>
              <a:t> that the focus group prioritize tasks that will lead to delivery of task 7 in the approved terms of reference for the focus group, which relates to the consideration of a formal CPM recommendation; [to be further discussed under agenda 7]</a:t>
            </a:r>
            <a:r>
              <a:rPr lang="en-US" sz="1800" b="0" i="0" dirty="0">
                <a:solidFill>
                  <a:srgbClr val="000000"/>
                </a:solidFill>
                <a:effectLst/>
                <a:latin typeface="Times New Roman" panose="02020603050405020304" pitchFamily="18" charset="0"/>
              </a:rPr>
              <a:t> </a:t>
            </a:r>
            <a:endParaRPr lang="en-US" b="0" i="0" dirty="0">
              <a:solidFill>
                <a:srgbClr val="000000"/>
              </a:solidFill>
              <a:effectLst/>
              <a:latin typeface="Segoe UI" panose="020B0502040204020203" pitchFamily="34" charset="0"/>
            </a:endParaRPr>
          </a:p>
          <a:p>
            <a:pPr algn="l" rtl="0" fontAlgn="base">
              <a:lnSpc>
                <a:spcPts val="1569"/>
              </a:lnSpc>
              <a:spcAft>
                <a:spcPts val="800"/>
              </a:spcAft>
            </a:pPr>
            <a:r>
              <a:rPr lang="en-US" sz="1800" b="1" i="0" dirty="0">
                <a:solidFill>
                  <a:srgbClr val="000000"/>
                </a:solidFill>
                <a:effectLst/>
                <a:latin typeface="Times New Roman" panose="02020603050405020304" pitchFamily="18" charset="0"/>
              </a:rPr>
              <a:t>(88) </a:t>
            </a:r>
            <a:r>
              <a:rPr lang="en-US" sz="1800" b="1" i="1" dirty="0">
                <a:solidFill>
                  <a:srgbClr val="000000"/>
                </a:solidFill>
                <a:effectLst/>
                <a:latin typeface="Times New Roman" panose="02020603050405020304" pitchFamily="18" charset="0"/>
              </a:rPr>
              <a:t>requested</a:t>
            </a:r>
            <a:r>
              <a:rPr lang="en-US" sz="1800" b="1" i="0" dirty="0">
                <a:solidFill>
                  <a:srgbClr val="000000"/>
                </a:solidFill>
                <a:effectLst/>
                <a:latin typeface="Times New Roman" panose="02020603050405020304" pitchFamily="18" charset="0"/>
              </a:rPr>
              <a:t> the focus group to present to the 2025 SPG meeting their advice on the potential value and content of a CPM recommendation on AMR and provide an outline of its content;</a:t>
            </a:r>
            <a:r>
              <a:rPr lang="en-US" sz="1800" b="0" i="0" dirty="0">
                <a:solidFill>
                  <a:srgbClr val="000000"/>
                </a:solidFill>
                <a:effectLst/>
                <a:latin typeface="Times New Roman" panose="02020603050405020304" pitchFamily="18" charset="0"/>
              </a:rPr>
              <a:t> and </a:t>
            </a:r>
            <a:r>
              <a:rPr lang="en-US" sz="1800" b="1" i="0" dirty="0">
                <a:solidFill>
                  <a:srgbClr val="000000"/>
                </a:solidFill>
                <a:effectLst/>
                <a:latin typeface="Times New Roman" panose="02020603050405020304" pitchFamily="18" charset="0"/>
              </a:rPr>
              <a:t>[added to the focus group workplan and to be further discussed under agenda 7]</a:t>
            </a:r>
            <a:r>
              <a:rPr lang="en-US" sz="1800" b="0" i="0" dirty="0">
                <a:solidFill>
                  <a:srgbClr val="000000"/>
                </a:solidFill>
                <a:effectLst/>
                <a:latin typeface="Times New Roman" panose="02020603050405020304" pitchFamily="18" charset="0"/>
              </a:rPr>
              <a:t>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87777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039696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2861297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b="1" i="0" baseline="0">
                <a:solidFill>
                  <a:srgbClr val="00825F"/>
                </a:solidFill>
                <a:latin typeface="Montserrat" pitchFamily="2" charset="77"/>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b="0" i="0" baseline="0">
                <a:solidFill>
                  <a:srgbClr val="00825F"/>
                </a:solidFill>
                <a:latin typeface="Montserrat"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marL="0" indent="0">
              <a:buFontTx/>
              <a:buNone/>
              <a:defRPr sz="2000" baseline="0">
                <a:solidFill>
                  <a:schemeClr val="tx1"/>
                </a:solidFill>
                <a:latin typeface="Montserrat" pitchFamily="2" charset="77"/>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baseline="0">
                <a:latin typeface="Montserrat" pitchFamily="2" charset="77"/>
              </a:defRPr>
            </a:lvl2pPr>
            <a:lvl3pPr marL="360000" indent="-180000" algn="l">
              <a:buClr>
                <a:srgbClr val="5792C9"/>
              </a:buClr>
              <a:buSzPct val="110000"/>
              <a:buFont typeface="Arial" charset="0"/>
              <a:buChar char="•"/>
              <a:defRPr sz="2000" baseline="0">
                <a:latin typeface="Montserrat" pitchFamily="2" charset="77"/>
              </a:defRPr>
            </a:lvl3pPr>
            <a:lvl4pPr marL="576000" indent="-216000" algn="l">
              <a:buClr>
                <a:srgbClr val="5792C9"/>
              </a:buClr>
              <a:buFont typeface=".AppleSystemUIFont" charset="-120"/>
              <a:buChar char="–"/>
              <a:defRPr sz="2000" baseline="0">
                <a:latin typeface="Montserrat" pitchFamily="2" charset="77"/>
              </a:defRPr>
            </a:lvl4pPr>
            <a:lvl5pPr marL="792000" indent="-216000" algn="l">
              <a:buFont typeface=".AppleSystemUIFont" charset="-120"/>
              <a:buChar char="–"/>
              <a:defRPr sz="2000" baseline="0">
                <a:latin typeface="Montserrat" pitchFamily="2" charset="77"/>
              </a:defRPr>
            </a:lvl5pPr>
            <a:lvl6pPr marL="1044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baseline="0">
                <a:solidFill>
                  <a:schemeClr val="tx1"/>
                </a:solidFill>
                <a:latin typeface="Montserrat" pitchFamily="2" charset="77"/>
                <a:ea typeface="Calibri" charset="0"/>
                <a:cs typeface="Calibri" charset="0"/>
              </a:defRPr>
            </a:lvl1pPr>
            <a:lvl2pPr marL="432000" indent="-180000" algn="l">
              <a:buClr>
                <a:srgbClr val="5792C9"/>
              </a:buClr>
              <a:buSzPct val="110000"/>
              <a:buFont typeface="Arial" charset="0"/>
              <a:buChar char="•"/>
              <a:defRPr sz="2000" baseline="0">
                <a:solidFill>
                  <a:schemeClr val="tx1"/>
                </a:solidFill>
                <a:latin typeface="Montserrat" pitchFamily="2" charset="77"/>
                <a:ea typeface="Calibri" charset="0"/>
                <a:cs typeface="Calibri" charset="0"/>
              </a:defRPr>
            </a:lvl2pPr>
            <a:lvl3pPr marL="684000" indent="-216000" algn="l">
              <a:buClr>
                <a:srgbClr val="5792C9"/>
              </a:buClr>
              <a:buFont typeface=".AppleSystemUIFont" charset="-120"/>
              <a:buChar char="–"/>
              <a:defRPr sz="2000" baseline="0">
                <a:latin typeface="Montserrat" pitchFamily="2" charset="77"/>
              </a:defRPr>
            </a:lvl3pPr>
            <a:lvl4pPr marL="936000" indent="-216000" algn="l">
              <a:buFont typeface=".AppleSystemUIFont" charset="-120"/>
              <a:buChar char="–"/>
              <a:defRPr sz="2000" baseline="0">
                <a:latin typeface="Montserrat" pitchFamily="2" charset="77"/>
              </a:defRPr>
            </a:lvl4pPr>
            <a:lvl5pPr marL="1188000" indent="-216000" algn="l">
              <a:buClr>
                <a:schemeClr val="bg2">
                  <a:lumMod val="50000"/>
                </a:schemeClr>
              </a:buClr>
              <a:buFont typeface=".AppleSystemUIFont" charset="-120"/>
              <a:buChar char="–"/>
              <a:defRPr sz="2000" baseline="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baseline="0">
                <a:solidFill>
                  <a:srgbClr val="00825F"/>
                </a:solidFill>
                <a:latin typeface="Montserrat" pitchFamily="2" charset="77"/>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Montserrat" pitchFamily="2" charset="77"/>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Montserrat" pitchFamily="2" charset="77"/>
                <a:ea typeface="Calibri" charset="0"/>
                <a:cs typeface="Calibri" charset="0"/>
              </a:defRPr>
            </a:lvl1pPr>
            <a:lvl2pPr marL="432000" indent="-180000" algn="l">
              <a:buClr>
                <a:srgbClr val="5792C9"/>
              </a:buClr>
              <a:buSzPct val="110000"/>
              <a:buFont typeface="Arial" charset="0"/>
              <a:buChar char="•"/>
              <a:defRPr sz="2000">
                <a:latin typeface="Montserrat" pitchFamily="2" charset="77"/>
              </a:defRPr>
            </a:lvl2pPr>
            <a:lvl3pPr marL="684000" indent="-216000" algn="l">
              <a:buClr>
                <a:srgbClr val="5792C9"/>
              </a:buClr>
              <a:buFont typeface=".AppleSystemUIFont" charset="-120"/>
              <a:buChar char="–"/>
              <a:defRPr sz="2000">
                <a:latin typeface="Montserrat" pitchFamily="2" charset="77"/>
                <a:ea typeface="Calibri" charset="0"/>
                <a:cs typeface="Calibri" charset="0"/>
              </a:defRPr>
            </a:lvl3pPr>
            <a:lvl4pPr marL="936000" indent="-216000" algn="l">
              <a:buFont typeface=".AppleSystemUIFont" charset="-120"/>
              <a:buChar char="–"/>
              <a:defRPr sz="2000">
                <a:latin typeface="Montserrat" pitchFamily="2" charset="77"/>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latin typeface="Montserrat" pitchFamily="2" charset="77"/>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theme" Target="../theme/theme3.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4" name="Picture 3" descr="A green and blue background with text&#10;&#10;AI-generated content may be incorrect.">
            <a:extLst>
              <a:ext uri="{FF2B5EF4-FFF2-40B4-BE49-F238E27FC236}">
                <a16:creationId xmlns:a16="http://schemas.microsoft.com/office/drawing/2014/main" id="{91DC2739-E9D6-803B-D969-9C30514C7BB0}"/>
              </a:ext>
            </a:extLst>
          </p:cNvPr>
          <p:cNvPicPr>
            <a:picLocks noChangeAspect="1"/>
          </p:cNvPicPr>
          <p:nvPr userDrawn="1"/>
        </p:nvPicPr>
        <p:blipFill>
          <a:blip r:embed="rId4"/>
          <a:stretch>
            <a:fillRect/>
          </a:stretch>
        </p:blipFill>
        <p:spPr>
          <a:xfrm>
            <a:off x="0" y="-1"/>
            <a:ext cx="12192000" cy="4203699"/>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A green and blue background with text&#10;&#10;AI-generated content may be incorrect.">
            <a:extLst>
              <a:ext uri="{FF2B5EF4-FFF2-40B4-BE49-F238E27FC236}">
                <a16:creationId xmlns:a16="http://schemas.microsoft.com/office/drawing/2014/main" id="{B05EBF8D-92CE-1894-A68E-A726011A62B4}"/>
              </a:ext>
            </a:extLst>
          </p:cNvPr>
          <p:cNvPicPr>
            <a:picLocks noChangeAspect="1"/>
          </p:cNvPicPr>
          <p:nvPr userDrawn="1"/>
        </p:nvPicPr>
        <p:blipFill>
          <a:blip r:embed="rId3"/>
          <a:stretch>
            <a:fillRect/>
          </a:stretch>
        </p:blipFill>
        <p:spPr>
          <a:xfrm>
            <a:off x="0" y="-1"/>
            <a:ext cx="12192000" cy="4203699"/>
          </a:xfrm>
          <a:prstGeom prst="rect">
            <a:avLst/>
          </a:prstGeom>
        </p:spPr>
      </p:pic>
    </p:spTree>
    <p:extLst>
      <p:ext uri="{BB962C8B-B14F-4D97-AF65-F5344CB8AC3E}">
        <p14:creationId xmlns:p14="http://schemas.microsoft.com/office/powerpoint/2010/main" val="2559117071"/>
      </p:ext>
    </p:extLst>
  </p:cSld>
  <p:clrMap bg1="lt1" tx1="dk1" bg2="lt2" tx2="dk2" accent1="accent1" accent2="accent2" accent3="accent3" accent4="accent4" accent5="accent5" accent6="accent6" hlink="hlink" folHlink="folHlink"/>
  <p:sldLayoutIdLst>
    <p:sldLayoutId id="21474839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8153400" y="6381328"/>
            <a:ext cx="4038600" cy="476672"/>
          </a:xfrm>
          <a:prstGeom prst="rect">
            <a:avLst/>
          </a:prstGeom>
        </p:spPr>
        <p:txBody>
          <a:bodyPr lIns="180000" tIns="216000" rIns="180000" bIns="18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500" b="0" i="0" kern="1500" spc="100" baseline="0" dirty="0">
                <a:solidFill>
                  <a:srgbClr val="00825F"/>
                </a:solidFill>
                <a:latin typeface="Montserrat" pitchFamily="2" charset="77"/>
              </a:rPr>
              <a:t>2025 IPPC REGIONAL WORKSHOP</a:t>
            </a:r>
            <a:endParaRPr lang="en-US" sz="1500" b="0" i="0" kern="1500" spc="100" baseline="0" dirty="0">
              <a:solidFill>
                <a:schemeClr val="tx1"/>
              </a:solidFill>
              <a:latin typeface="Montserrat" pitchFamily="2" charset="77"/>
            </a:endParaRPr>
          </a:p>
        </p:txBody>
      </p:sp>
      <p:pic>
        <p:nvPicPr>
          <p:cNvPr id="3" name="Picture 2">
            <a:extLst>
              <a:ext uri="{FF2B5EF4-FFF2-40B4-BE49-F238E27FC236}">
                <a16:creationId xmlns:a16="http://schemas.microsoft.com/office/drawing/2014/main" id="{1C806444-009A-84A6-80D8-B1E3FB5F35D2}"/>
              </a:ext>
            </a:extLst>
          </p:cNvPr>
          <p:cNvPicPr>
            <a:picLocks noChangeAspect="1"/>
          </p:cNvPicPr>
          <p:nvPr userDrawn="1"/>
        </p:nvPicPr>
        <p:blipFill>
          <a:blip r:embed="rId6"/>
          <a:stretch>
            <a:fillRect/>
          </a:stretch>
        </p:blipFill>
        <p:spPr>
          <a:xfrm>
            <a:off x="0" y="0"/>
            <a:ext cx="12192000" cy="1332805"/>
          </a:xfrm>
          <a:prstGeom prst="rect">
            <a:avLst/>
          </a:prstGeom>
        </p:spPr>
      </p:pic>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61041" y="4419600"/>
            <a:ext cx="12514082" cy="1143000"/>
          </a:xfrm>
          <a:prstGeom prst="rect">
            <a:avLst/>
          </a:prstGeom>
        </p:spPr>
        <p:txBody>
          <a:bodyPr/>
          <a:lstStyle/>
          <a:p>
            <a:pPr marL="0" marR="0">
              <a:lnSpc>
                <a:spcPct val="115000"/>
              </a:lnSpc>
              <a:spcAft>
                <a:spcPts val="800"/>
              </a:spcAft>
            </a:pPr>
            <a:r>
              <a:rPr lang="en-US" sz="3000" kern="100" dirty="0">
                <a:effectLst/>
                <a:latin typeface="Aptos" panose="020B0004020202020204" pitchFamily="34" charset="0"/>
                <a:ea typeface="Aptos" panose="020B0004020202020204" pitchFamily="34" charset="0"/>
                <a:cs typeface="Arial" panose="020B0604020202020204" pitchFamily="34" charset="0"/>
              </a:rPr>
              <a:t>Getting in touch about the IPPC CPM Focus Group on Plant </a:t>
            </a:r>
            <a:r>
              <a:rPr lang="en-US" sz="3000" kern="100" dirty="0">
                <a:latin typeface="Aptos" panose="020B0004020202020204" pitchFamily="34" charset="0"/>
                <a:ea typeface="Aptos" panose="020B0004020202020204" pitchFamily="34" charset="0"/>
                <a:cs typeface="Arial" panose="020B0604020202020204" pitchFamily="34" charset="0"/>
              </a:rPr>
              <a:t>H</a:t>
            </a:r>
            <a:r>
              <a:rPr lang="en-US" sz="3000" kern="100" dirty="0">
                <a:effectLst/>
                <a:latin typeface="Aptos" panose="020B0004020202020204" pitchFamily="34" charset="0"/>
                <a:ea typeface="Aptos" panose="020B0004020202020204" pitchFamily="34" charset="0"/>
                <a:cs typeface="Arial" panose="020B0604020202020204" pitchFamily="34" charset="0"/>
              </a:rPr>
              <a:t>ealth in the context of One Health</a:t>
            </a:r>
            <a:br>
              <a:rPr lang="en-GB" sz="2400" kern="100" dirty="0">
                <a:latin typeface="Aptos" panose="020B0004020202020204" pitchFamily="34" charset="0"/>
                <a:ea typeface="Aptos" panose="020B0004020202020204" pitchFamily="34" charset="0"/>
                <a:cs typeface="Arial" panose="020B0604020202020204" pitchFamily="34" charset="0"/>
              </a:rPr>
            </a:br>
            <a:endParaRPr lang="en-US" sz="2200" b="0" i="1" kern="100" dirty="0">
              <a:effectLst/>
              <a:latin typeface="Aptos" panose="020B0004020202020204" pitchFamily="34" charset="0"/>
              <a:ea typeface="Aptos" panose="020B0004020202020204" pitchFamily="34" charset="0"/>
              <a:cs typeface="Arial" panose="020B0604020202020204" pitchFamily="34" charset="0"/>
            </a:endParaRPr>
          </a:p>
        </p:txBody>
      </p:sp>
      <p:sp>
        <p:nvSpPr>
          <p:cNvPr id="7" name="Subtitle 6"/>
          <p:cNvSpPr>
            <a:spLocks noGrp="1"/>
          </p:cNvSpPr>
          <p:nvPr>
            <p:ph type="subTitle" idx="1"/>
          </p:nvPr>
        </p:nvSpPr>
        <p:spPr>
          <a:xfrm>
            <a:off x="-2357" y="5943600"/>
            <a:ext cx="12192000" cy="245913"/>
          </a:xfrm>
          <a:prstGeom prst="rect">
            <a:avLst/>
          </a:prstGeom>
        </p:spPr>
        <p:txBody>
          <a:bodyPr/>
          <a:lstStyle/>
          <a:p>
            <a:r>
              <a:rPr lang="en-US" sz="1800" b="1" dirty="0">
                <a:solidFill>
                  <a:srgbClr val="000000"/>
                </a:solidFill>
                <a:latin typeface="Calibri" panose="020F0502020204030204" pitchFamily="34" charset="0"/>
              </a:rPr>
              <a:t>4.11 </a:t>
            </a:r>
            <a:r>
              <a:rPr lang="en-US" sz="1800" b="1" i="0" u="none" strike="noStrike" dirty="0">
                <a:solidFill>
                  <a:srgbClr val="000000"/>
                </a:solidFill>
                <a:effectLst/>
                <a:latin typeface="Calibri" panose="020F0502020204030204" pitchFamily="34" charset="0"/>
              </a:rPr>
              <a:t>Prepared for the IPPC Regional Workshops 2025</a:t>
            </a:r>
            <a:r>
              <a:rPr lang="en-US" sz="1800" b="0" i="0" dirty="0">
                <a:solidFill>
                  <a:srgbClr val="000000"/>
                </a:solidFill>
                <a:effectLst/>
                <a:latin typeface="Calibri" panose="020F0502020204030204" pitchFamily="34" charset="0"/>
              </a:rPr>
              <a:t>​</a:t>
            </a:r>
            <a:endParaRPr lang="en-US"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BB5F270-0C9B-8724-4281-1DCE6DAB5368}"/>
              </a:ext>
            </a:extLst>
          </p:cNvPr>
          <p:cNvSpPr>
            <a:spLocks noGrp="1"/>
          </p:cNvSpPr>
          <p:nvPr>
            <p:ph type="subTitle" idx="1"/>
          </p:nvPr>
        </p:nvSpPr>
        <p:spPr>
          <a:xfrm>
            <a:off x="45395" y="1981200"/>
            <a:ext cx="12039600" cy="4572000"/>
          </a:xfrm>
        </p:spPr>
        <p:txBody>
          <a:bodyPr lIns="540000" tIns="0" rIns="360000" bIns="45720" anchor="t" anchorCtr="0"/>
          <a:lstStyle/>
          <a:p>
            <a:pPr>
              <a:buNone/>
            </a:pPr>
            <a:r>
              <a:rPr lang="en-US" b="1" u="sng" dirty="0"/>
              <a:t>CPM-19 discussions One Health and AMR:</a:t>
            </a:r>
          </a:p>
          <a:p>
            <a:pPr marL="342900" indent="-342900">
              <a:buFont typeface="Wingdings" panose="05000000000000000000" pitchFamily="2" charset="2"/>
              <a:buChar char="§"/>
            </a:pPr>
            <a:r>
              <a:rPr lang="en-US" dirty="0"/>
              <a:t>Strong support was expressed for the One Health approach and the work of the CPM Focus Group on Plant Health in the Context of One Health, emphasizing the interconnectedness of plant, animal, and human health.</a:t>
            </a:r>
          </a:p>
          <a:p>
            <a:pPr marL="342900" indent="-342900">
              <a:buFont typeface="Wingdings" panose="05000000000000000000" pitchFamily="2" charset="2"/>
              <a:buChar char="§"/>
            </a:pPr>
            <a:r>
              <a:rPr lang="en-US" dirty="0"/>
              <a:t>In response to the CPM Chairperson’s proposal to develop a CPM Recommendation on Antimicrobial Resistance (AMR), CPM shared its concerns, considering lack of clarity on the role of plant health within One Health, the potential narrow scope of the recommendation, as well as the focus group’s capacity. </a:t>
            </a:r>
          </a:p>
          <a:p>
            <a:r>
              <a:rPr lang="en-US" b="1" i="0" u="sng" dirty="0">
                <a:solidFill>
                  <a:srgbClr val="000000"/>
                </a:solidFill>
                <a:effectLst/>
              </a:rPr>
              <a:t>The CPM-19:</a:t>
            </a:r>
            <a:endParaRPr lang="en-US" b="1" u="sng" dirty="0">
              <a:solidFill>
                <a:srgbClr val="000000"/>
              </a:solidFill>
            </a:endParaRPr>
          </a:p>
          <a:p>
            <a:pPr algn="l" rtl="0" fontAlgn="base">
              <a:lnSpc>
                <a:spcPts val="1569"/>
              </a:lnSpc>
              <a:spcAft>
                <a:spcPts val="800"/>
              </a:spcAft>
              <a:buNone/>
            </a:pPr>
            <a:r>
              <a:rPr lang="en-US" b="1" i="0" dirty="0">
                <a:solidFill>
                  <a:srgbClr val="000000"/>
                </a:solidFill>
                <a:effectLst/>
              </a:rPr>
              <a:t>	</a:t>
            </a:r>
            <a:r>
              <a:rPr lang="en-US" b="1" i="0" dirty="0">
                <a:solidFill>
                  <a:srgbClr val="000000"/>
                </a:solidFill>
                <a:effectLst/>
                <a:highlight>
                  <a:srgbClr val="FFFF00"/>
                </a:highlight>
              </a:rPr>
              <a:t>(87) </a:t>
            </a:r>
            <a:r>
              <a:rPr lang="en-US" b="1" i="1" dirty="0">
                <a:solidFill>
                  <a:srgbClr val="000000"/>
                </a:solidFill>
                <a:effectLst/>
              </a:rPr>
              <a:t>requested</a:t>
            </a:r>
            <a:r>
              <a:rPr lang="en-US" b="1" i="0" dirty="0">
                <a:solidFill>
                  <a:srgbClr val="000000"/>
                </a:solidFill>
                <a:effectLst/>
              </a:rPr>
              <a:t> that the focus group prioritize tasks that will lead to delivery of task 7 in the 	approved terms of reference for the focus group, which relates to the consideration of a 	formal CPM recommendation; </a:t>
            </a:r>
          </a:p>
          <a:p>
            <a:pPr algn="l" rtl="0" fontAlgn="base">
              <a:lnSpc>
                <a:spcPts val="1569"/>
              </a:lnSpc>
              <a:spcAft>
                <a:spcPts val="800"/>
              </a:spcAft>
              <a:buNone/>
            </a:pPr>
            <a:r>
              <a:rPr lang="en-US" b="1" i="0" dirty="0">
                <a:solidFill>
                  <a:srgbClr val="000000"/>
                </a:solidFill>
                <a:effectLst/>
              </a:rPr>
              <a:t>	(</a:t>
            </a:r>
            <a:r>
              <a:rPr lang="en-US" b="1" i="0" dirty="0">
                <a:solidFill>
                  <a:srgbClr val="000000"/>
                </a:solidFill>
                <a:effectLst/>
                <a:highlight>
                  <a:srgbClr val="FFFF00"/>
                </a:highlight>
              </a:rPr>
              <a:t>88) </a:t>
            </a:r>
            <a:r>
              <a:rPr lang="en-US" b="1" i="1" dirty="0">
                <a:solidFill>
                  <a:srgbClr val="000000"/>
                </a:solidFill>
                <a:effectLst/>
              </a:rPr>
              <a:t>requested</a:t>
            </a:r>
            <a:r>
              <a:rPr lang="en-US" b="1" i="0" dirty="0">
                <a:solidFill>
                  <a:srgbClr val="000000"/>
                </a:solidFill>
                <a:effectLst/>
              </a:rPr>
              <a:t> the focus group to present to the 2025 SPG meeting their advice on the potential 	value and content of a CPM recommendation on AMR and provide an outline of its 	content;</a:t>
            </a:r>
            <a:r>
              <a:rPr lang="en-US" b="0" i="0" dirty="0">
                <a:solidFill>
                  <a:srgbClr val="000000"/>
                </a:solidFill>
                <a:effectLst/>
              </a:rPr>
              <a:t> </a:t>
            </a:r>
            <a:endParaRPr lang="en-US" dirty="0"/>
          </a:p>
        </p:txBody>
      </p:sp>
      <p:sp>
        <p:nvSpPr>
          <p:cNvPr id="5" name="Title 4">
            <a:extLst>
              <a:ext uri="{FF2B5EF4-FFF2-40B4-BE49-F238E27FC236}">
                <a16:creationId xmlns:a16="http://schemas.microsoft.com/office/drawing/2014/main" id="{B4FC3F86-A0EA-EA47-C895-C8AE2F0C66AB}"/>
              </a:ext>
            </a:extLst>
          </p:cNvPr>
          <p:cNvSpPr>
            <a:spLocks noGrp="1"/>
          </p:cNvSpPr>
          <p:nvPr>
            <p:ph type="title"/>
          </p:nvPr>
        </p:nvSpPr>
        <p:spPr>
          <a:xfrm>
            <a:off x="16212" y="1371600"/>
            <a:ext cx="12023387" cy="381000"/>
          </a:xfrm>
        </p:spPr>
        <p:txBody>
          <a:bodyPr/>
          <a:lstStyle/>
          <a:p>
            <a:r>
              <a:rPr lang="en-GB" dirty="0"/>
              <a:t>CPM-19 (2025) decisions affecting the focus group workplan</a:t>
            </a:r>
            <a:endParaRPr lang="en-US" dirty="0"/>
          </a:p>
        </p:txBody>
      </p:sp>
    </p:spTree>
    <p:extLst>
      <p:ext uri="{BB962C8B-B14F-4D97-AF65-F5344CB8AC3E}">
        <p14:creationId xmlns:p14="http://schemas.microsoft.com/office/powerpoint/2010/main" val="3525823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31D546C-EC34-1FE8-30B2-B579F9261F89}"/>
              </a:ext>
            </a:extLst>
          </p:cNvPr>
          <p:cNvSpPr>
            <a:spLocks noGrp="1"/>
          </p:cNvSpPr>
          <p:nvPr>
            <p:ph type="subTitle" idx="1"/>
          </p:nvPr>
        </p:nvSpPr>
        <p:spPr>
          <a:xfrm>
            <a:off x="-50800" y="1905000"/>
            <a:ext cx="12073385" cy="4419600"/>
          </a:xfrm>
        </p:spPr>
        <p:txBody>
          <a:bodyPr/>
          <a:lstStyle/>
          <a:p>
            <a:pPr marL="342900" indent="-342900">
              <a:buFont typeface="Wingdings" panose="05000000000000000000" pitchFamily="2" charset="2"/>
              <a:buChar char="Ø"/>
            </a:pPr>
            <a:r>
              <a:rPr lang="en-GB" sz="2200" b="1" dirty="0"/>
              <a:t>Preliminary study to understand clear linkages between Plant Health and One Health:</a:t>
            </a:r>
          </a:p>
          <a:p>
            <a:pPr marL="702900" lvl="2" indent="-342900">
              <a:buClr>
                <a:schemeClr val="tx1"/>
              </a:buClr>
              <a:buFont typeface="Wingdings" panose="05000000000000000000" pitchFamily="2" charset="2"/>
              <a:buChar char="§"/>
            </a:pPr>
            <a:r>
              <a:rPr lang="en-US" sz="2200" dirty="0">
                <a:latin typeface="+mn-lt"/>
              </a:rPr>
              <a:t>Desk research to understand interrelations and interdependencies between plant health and the other pillars of the One Health approach as per the comprehensive research matrix.</a:t>
            </a:r>
          </a:p>
          <a:p>
            <a:pPr marL="702900" lvl="2" indent="-342900">
              <a:buClr>
                <a:schemeClr val="tx1"/>
              </a:buClr>
              <a:buFont typeface="Wingdings" panose="05000000000000000000" pitchFamily="2" charset="2"/>
              <a:buChar char="§"/>
            </a:pPr>
            <a:r>
              <a:rPr lang="en-US" sz="2200" dirty="0">
                <a:latin typeface="+mn-lt"/>
              </a:rPr>
              <a:t>Review and assessment to understand  whether a formal CPM Recommendation (on AMR or general on OH) would be of use and value for the IPPC community </a:t>
            </a:r>
            <a:r>
              <a:rPr lang="en-US" sz="2200" dirty="0">
                <a:latin typeface="+mn-lt"/>
                <a:sym typeface="Wingdings" panose="05000000000000000000" pitchFamily="2" charset="2"/>
              </a:rPr>
              <a:t></a:t>
            </a:r>
            <a:r>
              <a:rPr lang="en-US" sz="2200" dirty="0">
                <a:latin typeface="+mn-lt"/>
              </a:rPr>
              <a:t> address CPM-19 (2025) decisions 87 and 88.</a:t>
            </a:r>
          </a:p>
          <a:p>
            <a:pPr marL="702900" lvl="2" indent="-342900">
              <a:buClr>
                <a:schemeClr val="tx1"/>
              </a:buClr>
              <a:buFont typeface="Wingdings" panose="05000000000000000000" pitchFamily="2" charset="2"/>
              <a:buChar char="§"/>
            </a:pPr>
            <a:r>
              <a:rPr lang="en-US" sz="2200" dirty="0">
                <a:latin typeface="+mn-lt"/>
              </a:rPr>
              <a:t>Coordinate the findings with the steering group on Pest Outbreak Alert and Response Systems, the CPM Focus Group on Climate Change and Phytosanitary Issues, and other relevant focus groups and CPM, United Nations or FAO bodies to draft the study</a:t>
            </a:r>
          </a:p>
          <a:p>
            <a:pPr marL="702900" lvl="2" indent="-342900">
              <a:buClr>
                <a:schemeClr val="tx1"/>
              </a:buClr>
              <a:buFont typeface="Wingdings" panose="05000000000000000000" pitchFamily="2" charset="2"/>
              <a:buChar char="§"/>
            </a:pPr>
            <a:r>
              <a:rPr lang="en-US" sz="2200" dirty="0">
                <a:latin typeface="+mn-lt"/>
              </a:rPr>
              <a:t>Present the findings to 2025 SPG as per CPM-19 (2025) decisions 87 and 88.</a:t>
            </a:r>
            <a:endParaRPr lang="en-GB" sz="2200" b="1" dirty="0"/>
          </a:p>
          <a:p>
            <a:pPr marL="342900" indent="-342900">
              <a:buFont typeface="Wingdings" panose="05000000000000000000" pitchFamily="2" charset="2"/>
              <a:buChar char="Ø"/>
            </a:pPr>
            <a:r>
              <a:rPr lang="en-GB" sz="2200" b="1" dirty="0"/>
              <a:t>Participation of the CPM focus group members in the peer review process of the FAO </a:t>
            </a:r>
            <a:r>
              <a:rPr lang="en-US" sz="2200" b="1" dirty="0"/>
              <a:t>Framework on One Health in Agrifood Systems for Global Health and Food Security </a:t>
            </a:r>
            <a:endParaRPr lang="en-GB" sz="2200" b="1" dirty="0"/>
          </a:p>
          <a:p>
            <a:pPr marL="522900" lvl="1" indent="-342900">
              <a:buClr>
                <a:schemeClr val="tx1"/>
              </a:buClr>
              <a:buFont typeface="Wingdings" panose="05000000000000000000" pitchFamily="2" charset="2"/>
              <a:buChar char="§"/>
            </a:pPr>
            <a:endParaRPr lang="en-US" sz="2200" dirty="0">
              <a:latin typeface="+mn-lt"/>
            </a:endParaRPr>
          </a:p>
        </p:txBody>
      </p:sp>
      <p:sp>
        <p:nvSpPr>
          <p:cNvPr id="5" name="Title 4">
            <a:extLst>
              <a:ext uri="{FF2B5EF4-FFF2-40B4-BE49-F238E27FC236}">
                <a16:creationId xmlns:a16="http://schemas.microsoft.com/office/drawing/2014/main" id="{F9F7B1A2-1908-EE3E-93E3-EEA8FCF137F1}"/>
              </a:ext>
            </a:extLst>
          </p:cNvPr>
          <p:cNvSpPr>
            <a:spLocks noGrp="1"/>
          </p:cNvSpPr>
          <p:nvPr>
            <p:ph type="title"/>
          </p:nvPr>
        </p:nvSpPr>
        <p:spPr>
          <a:xfrm>
            <a:off x="0" y="1447800"/>
            <a:ext cx="7986304" cy="296840"/>
          </a:xfrm>
        </p:spPr>
        <p:txBody>
          <a:bodyPr/>
          <a:lstStyle/>
          <a:p>
            <a:r>
              <a:rPr lang="en-GB" dirty="0"/>
              <a:t>Ongoing activities:</a:t>
            </a:r>
            <a:endParaRPr lang="en-US" dirty="0"/>
          </a:p>
        </p:txBody>
      </p:sp>
    </p:spTree>
    <p:extLst>
      <p:ext uri="{BB962C8B-B14F-4D97-AF65-F5344CB8AC3E}">
        <p14:creationId xmlns:p14="http://schemas.microsoft.com/office/powerpoint/2010/main" val="240906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40C9B936-7A07-63BF-7A06-59F87F9C566A}"/>
              </a:ext>
            </a:extLst>
          </p:cNvPr>
          <p:cNvSpPr>
            <a:spLocks noGrp="1"/>
          </p:cNvSpPr>
          <p:nvPr>
            <p:ph type="subTitle" idx="1"/>
          </p:nvPr>
        </p:nvSpPr>
        <p:spPr>
          <a:xfrm>
            <a:off x="0" y="2209800"/>
            <a:ext cx="11702104" cy="4176457"/>
          </a:xfrm>
        </p:spPr>
        <p:txBody>
          <a:bodyPr/>
          <a:lstStyle/>
          <a:p>
            <a:pPr marL="342900" indent="-342900">
              <a:buFont typeface="Wingdings" panose="05000000000000000000" pitchFamily="2" charset="2"/>
              <a:buChar char="Ø"/>
            </a:pPr>
            <a:r>
              <a:rPr lang="en-GB" sz="2400" dirty="0"/>
              <a:t>Gather feedback from 2025 SPG meeting</a:t>
            </a:r>
          </a:p>
          <a:p>
            <a:pPr marL="342900" indent="-342900">
              <a:buFont typeface="Wingdings" panose="05000000000000000000" pitchFamily="2" charset="2"/>
              <a:buChar char="Ø"/>
            </a:pPr>
            <a:r>
              <a:rPr lang="en-GB" sz="2400" dirty="0"/>
              <a:t>Draft the primary study report, consult with relevant IPPC and FAO bodies (</a:t>
            </a:r>
            <a:r>
              <a:rPr lang="en-US" sz="2400" dirty="0"/>
              <a:t>steering group on Pest Outbreak Alert and Response Systems, the CPM Focus Group on Climate Change and Phytosanitary Issues, and other relevant focus groups and CPM, United Nations or FAO bodies)</a:t>
            </a:r>
          </a:p>
          <a:p>
            <a:pPr marL="342900" indent="-342900">
              <a:buFont typeface="Wingdings" panose="05000000000000000000" pitchFamily="2" charset="2"/>
              <a:buChar char="Ø"/>
            </a:pPr>
            <a:r>
              <a:rPr lang="en-US" sz="2400" dirty="0"/>
              <a:t>Consider how participation by plant-health representatives in the FAO One Health Committee structure can be most effective</a:t>
            </a:r>
          </a:p>
          <a:p>
            <a:pPr marL="342900" indent="-342900">
              <a:buFont typeface="Wingdings" panose="05000000000000000000" pitchFamily="2" charset="2"/>
              <a:buChar char="Ø"/>
            </a:pPr>
            <a:r>
              <a:rPr lang="en-US" sz="2400" dirty="0"/>
              <a:t>Develop a plan for enhancing IPPC participation, advocacy, and effectiveness in the FAO One Health Committee structure and activity. </a:t>
            </a:r>
          </a:p>
          <a:p>
            <a:endParaRPr lang="en-US" sz="2400" dirty="0"/>
          </a:p>
        </p:txBody>
      </p:sp>
      <p:sp>
        <p:nvSpPr>
          <p:cNvPr id="5" name="Title 4">
            <a:extLst>
              <a:ext uri="{FF2B5EF4-FFF2-40B4-BE49-F238E27FC236}">
                <a16:creationId xmlns:a16="http://schemas.microsoft.com/office/drawing/2014/main" id="{584B8F59-CE53-E6A5-1418-A030146F932D}"/>
              </a:ext>
            </a:extLst>
          </p:cNvPr>
          <p:cNvSpPr>
            <a:spLocks noGrp="1"/>
          </p:cNvSpPr>
          <p:nvPr>
            <p:ph type="title"/>
          </p:nvPr>
        </p:nvSpPr>
        <p:spPr/>
        <p:txBody>
          <a:bodyPr/>
          <a:lstStyle/>
          <a:p>
            <a:r>
              <a:rPr lang="en-GB" dirty="0"/>
              <a:t>Next activities:</a:t>
            </a:r>
            <a:endParaRPr lang="en-US" dirty="0"/>
          </a:p>
        </p:txBody>
      </p:sp>
    </p:spTree>
    <p:extLst>
      <p:ext uri="{BB962C8B-B14F-4D97-AF65-F5344CB8AC3E}">
        <p14:creationId xmlns:p14="http://schemas.microsoft.com/office/powerpoint/2010/main" val="2063869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E9EE9BE4-13DD-4090-2D69-B9A09FA60DDC}"/>
              </a:ext>
            </a:extLst>
          </p:cNvPr>
          <p:cNvSpPr>
            <a:spLocks noGrp="1"/>
          </p:cNvSpPr>
          <p:nvPr>
            <p:ph type="subTitle" idx="1"/>
          </p:nvPr>
        </p:nvSpPr>
        <p:spPr>
          <a:xfrm>
            <a:off x="457200" y="2057400"/>
            <a:ext cx="10972800" cy="4341896"/>
          </a:xfrm>
        </p:spPr>
        <p:txBody>
          <a:bodyPr numCol="1"/>
          <a:lstStyle/>
          <a:p>
            <a:pPr marL="0" indent="0">
              <a:buNone/>
            </a:pPr>
            <a:r>
              <a:rPr lang="en-GB" sz="2400" dirty="0">
                <a:latin typeface="+mn-lt"/>
              </a:rPr>
              <a:t>Scan the QR code to stay informed about the work, deliverables and progress of the CPM Focus Group on Plant Health in the context of One Health.</a:t>
            </a:r>
            <a:endParaRPr lang="en-US" sz="2400" dirty="0">
              <a:latin typeface="+mn-lt"/>
            </a:endParaRPr>
          </a:p>
        </p:txBody>
      </p:sp>
      <p:sp>
        <p:nvSpPr>
          <p:cNvPr id="5" name="Title 4">
            <a:extLst>
              <a:ext uri="{FF2B5EF4-FFF2-40B4-BE49-F238E27FC236}">
                <a16:creationId xmlns:a16="http://schemas.microsoft.com/office/drawing/2014/main" id="{36C247E4-C85C-F621-5DB7-0CDC354E0F69}"/>
              </a:ext>
            </a:extLst>
          </p:cNvPr>
          <p:cNvSpPr>
            <a:spLocks noGrp="1"/>
          </p:cNvSpPr>
          <p:nvPr>
            <p:ph type="title"/>
          </p:nvPr>
        </p:nvSpPr>
        <p:spPr>
          <a:xfrm>
            <a:off x="0" y="1447800"/>
            <a:ext cx="12204522" cy="360040"/>
          </a:xfrm>
        </p:spPr>
        <p:txBody>
          <a:bodyPr/>
          <a:lstStyle/>
          <a:p>
            <a:r>
              <a:rPr lang="en-GB" dirty="0"/>
              <a:t>For more information</a:t>
            </a:r>
            <a:endParaRPr lang="en-US" dirty="0"/>
          </a:p>
        </p:txBody>
      </p:sp>
      <p:pic>
        <p:nvPicPr>
          <p:cNvPr id="9" name="Picture 8">
            <a:extLst>
              <a:ext uri="{FF2B5EF4-FFF2-40B4-BE49-F238E27FC236}">
                <a16:creationId xmlns:a16="http://schemas.microsoft.com/office/drawing/2014/main" id="{AF3A9C94-F19C-0B30-67B8-9E8C98055F02}"/>
              </a:ext>
            </a:extLst>
          </p:cNvPr>
          <p:cNvPicPr>
            <a:picLocks noChangeAspect="1"/>
          </p:cNvPicPr>
          <p:nvPr/>
        </p:nvPicPr>
        <p:blipFill>
          <a:blip r:embed="rId3"/>
          <a:stretch>
            <a:fillRect/>
          </a:stretch>
        </p:blipFill>
        <p:spPr>
          <a:xfrm>
            <a:off x="2819400" y="3048000"/>
            <a:ext cx="2895600" cy="2963643"/>
          </a:xfrm>
          <a:prstGeom prst="rect">
            <a:avLst/>
          </a:prstGeom>
        </p:spPr>
      </p:pic>
    </p:spTree>
    <p:extLst>
      <p:ext uri="{BB962C8B-B14F-4D97-AF65-F5344CB8AC3E}">
        <p14:creationId xmlns:p14="http://schemas.microsoft.com/office/powerpoint/2010/main" val="837977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idx="4294967295"/>
          </p:nvPr>
        </p:nvSpPr>
        <p:spPr>
          <a:xfrm>
            <a:off x="0" y="5029200"/>
            <a:ext cx="6019800" cy="2448272"/>
          </a:xfrm>
          <a:prstGeom prst="rect">
            <a:avLst/>
          </a:prstGeom>
        </p:spPr>
        <p:txBody>
          <a:bodyPr/>
          <a:lstStyle/>
          <a:p>
            <a:pPr algn="ctr">
              <a:defRPr/>
            </a:pPr>
            <a:r>
              <a:rPr lang="it-IT" sz="6000" dirty="0" err="1">
                <a:solidFill>
                  <a:srgbClr val="00825F"/>
                </a:solidFill>
                <a:latin typeface="Montserrat" pitchFamily="2" charset="77"/>
              </a:rPr>
              <a:t>Thank</a:t>
            </a:r>
            <a:r>
              <a:rPr lang="it-IT" sz="6000" dirty="0">
                <a:solidFill>
                  <a:srgbClr val="00825F"/>
                </a:solidFill>
                <a:latin typeface="Montserrat" pitchFamily="2" charset="77"/>
              </a:rPr>
              <a:t> </a:t>
            </a:r>
            <a:r>
              <a:rPr lang="it-IT" sz="6000" dirty="0" err="1">
                <a:solidFill>
                  <a:srgbClr val="00825F"/>
                </a:solidFill>
                <a:latin typeface="Montserrat" pitchFamily="2" charset="77"/>
              </a:rPr>
              <a:t>you</a:t>
            </a:r>
            <a:endParaRPr lang="it-IT" sz="6000" dirty="0">
              <a:solidFill>
                <a:srgbClr val="00825F"/>
              </a:solidFill>
              <a:latin typeface="Montserrat" pitchFamily="2" charset="77"/>
            </a:endParaRPr>
          </a:p>
        </p:txBody>
      </p:sp>
      <p:sp>
        <p:nvSpPr>
          <p:cNvPr id="3" name="Rectangle 2">
            <a:extLst>
              <a:ext uri="{FF2B5EF4-FFF2-40B4-BE49-F238E27FC236}">
                <a16:creationId xmlns:a16="http://schemas.microsoft.com/office/drawing/2014/main" id="{A5343FCF-8DD9-BC48-8DE5-A30633EF8F93}"/>
              </a:ext>
            </a:extLst>
          </p:cNvPr>
          <p:cNvSpPr/>
          <p:nvPr/>
        </p:nvSpPr>
        <p:spPr>
          <a:xfrm>
            <a:off x="7391400" y="4724400"/>
            <a:ext cx="4038600" cy="1446550"/>
          </a:xfrm>
          <a:prstGeom prst="rect">
            <a:avLst/>
          </a:prstGeom>
        </p:spPr>
        <p:txBody>
          <a:bodyPr wrap="square">
            <a:spAutoFit/>
          </a:bodyPr>
          <a:lstStyle/>
          <a:p>
            <a:pPr algn="r"/>
            <a: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t>IPPC </a:t>
            </a:r>
            <a:r>
              <a:rPr lang="fr-FR" altLang="en-US" sz="1600" b="1" dirty="0" err="1">
                <a:solidFill>
                  <a:srgbClr val="00825F"/>
                </a:solidFill>
                <a:latin typeface="Montserrat" pitchFamily="2" charset="77"/>
                <a:ea typeface="Arial Unicode MS" panose="020B0604020202020204" pitchFamily="34" charset="-128"/>
                <a:cs typeface="Arial" panose="020B0604020202020204" pitchFamily="34" charset="0"/>
              </a:rPr>
              <a:t>Secretariat</a:t>
            </a:r>
            <a:br>
              <a:rPr lang="fr-FR" altLang="en-US" sz="1600" b="1"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Food and Agriculture </a:t>
            </a:r>
            <a:r>
              <a:rPr lang="fr-FR" altLang="en-US" sz="1600" dirty="0" err="1">
                <a:solidFill>
                  <a:srgbClr val="00825F"/>
                </a:solidFill>
                <a:latin typeface="Montserrat" pitchFamily="2" charset="77"/>
                <a:ea typeface="Arial Unicode MS" panose="020B0604020202020204" pitchFamily="34" charset="-128"/>
                <a:cs typeface="Arial" panose="020B0604020202020204" pitchFamily="34" charset="0"/>
              </a:rPr>
              <a:t>Organization</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of the United Nations (FAO)</a:t>
            </a:r>
            <a:b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b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rPr>
              <a:t> | </a:t>
            </a:r>
            <a:r>
              <a:rPr lang="fr-FR" altLang="en-US" sz="1600" dirty="0">
                <a:solidFill>
                  <a:srgbClr val="00825F"/>
                </a:solidFill>
                <a:latin typeface="Montserrat" pitchFamily="2" charset="77"/>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latin typeface="Montserrat" pitchFamily="2" charset="77"/>
              </a:rPr>
            </a:br>
            <a:endParaRPr lang="en-IT" dirty="0">
              <a:solidFill>
                <a:schemeClr val="bg1"/>
              </a:solidFill>
              <a:latin typeface="Montserrat" pitchFamily="2" charset="77"/>
            </a:endParaRPr>
          </a:p>
        </p:txBody>
      </p:sp>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0" y="2209800"/>
            <a:ext cx="11430000" cy="3794257"/>
          </a:xfrm>
        </p:spPr>
        <p:txBody>
          <a:bodyPr/>
          <a:lstStyle/>
          <a:p>
            <a:pPr marL="342900" indent="-342900">
              <a:buFont typeface="Wingdings" panose="05000000000000000000" pitchFamily="2" charset="2"/>
              <a:buChar char="§"/>
            </a:pPr>
            <a:r>
              <a:rPr lang="en-US" sz="2200" dirty="0"/>
              <a:t>Background</a:t>
            </a:r>
          </a:p>
          <a:p>
            <a:pPr marL="342900" indent="-342900">
              <a:buFont typeface="Wingdings" panose="05000000000000000000" pitchFamily="2" charset="2"/>
              <a:buChar char="§"/>
            </a:pPr>
            <a:r>
              <a:rPr lang="en-US" sz="2200" dirty="0"/>
              <a:t>CPM Focus Group on Plant Health in the context of One Health</a:t>
            </a:r>
          </a:p>
          <a:p>
            <a:pPr marL="342900" indent="-342900">
              <a:buFont typeface="Wingdings" panose="05000000000000000000" pitchFamily="2" charset="2"/>
              <a:buChar char="§"/>
            </a:pPr>
            <a:r>
              <a:rPr lang="en-US" sz="2200" dirty="0"/>
              <a:t>Membership</a:t>
            </a:r>
          </a:p>
          <a:p>
            <a:pPr marL="342900" indent="-342900">
              <a:buFont typeface="Wingdings" panose="05000000000000000000" pitchFamily="2" charset="2"/>
              <a:buChar char="§"/>
            </a:pPr>
            <a:r>
              <a:rPr lang="en-US" sz="2200" dirty="0"/>
              <a:t>Terms of Reference</a:t>
            </a:r>
          </a:p>
          <a:p>
            <a:pPr marL="342900" indent="-342900">
              <a:buFont typeface="Wingdings" panose="05000000000000000000" pitchFamily="2" charset="2"/>
              <a:buChar char="§"/>
            </a:pPr>
            <a:r>
              <a:rPr lang="en-US" sz="2200" dirty="0"/>
              <a:t>CPM-19 (2025) Science Session on the Importance of Plant Health within One Health</a:t>
            </a:r>
          </a:p>
          <a:p>
            <a:pPr marL="342900" indent="-342900">
              <a:buFont typeface="Wingdings" panose="05000000000000000000" pitchFamily="2" charset="2"/>
              <a:buChar char="§"/>
            </a:pPr>
            <a:r>
              <a:rPr lang="en-US" sz="2200" dirty="0"/>
              <a:t>CPM-19 (2025) decisions affecting the focus group workplan</a:t>
            </a:r>
          </a:p>
          <a:p>
            <a:pPr marL="342900" indent="-342900">
              <a:buFont typeface="Wingdings" panose="05000000000000000000" pitchFamily="2" charset="2"/>
              <a:buChar char="§"/>
            </a:pPr>
            <a:r>
              <a:rPr lang="en-US" sz="2200" dirty="0"/>
              <a:t>Ongoing activities</a:t>
            </a:r>
          </a:p>
          <a:p>
            <a:pPr marL="342900" indent="-342900">
              <a:buFont typeface="Wingdings" panose="05000000000000000000" pitchFamily="2" charset="2"/>
              <a:buChar char="§"/>
            </a:pPr>
            <a:r>
              <a:rPr lang="en-US" sz="2200" dirty="0"/>
              <a:t>Next activities</a:t>
            </a:r>
            <a:endParaRPr lang="en-IT" sz="2200"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en-US" dirty="0"/>
              <a:t>Overview</a:t>
            </a:r>
            <a:endParaRPr lang="en-IT" dirty="0"/>
          </a:p>
        </p:txBody>
      </p:sp>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1905000"/>
            <a:ext cx="12192000" cy="4572000"/>
          </a:xfrm>
        </p:spPr>
        <p:txBody>
          <a:bodyPr/>
          <a:lstStyle/>
          <a:p>
            <a:pPr marL="342900" indent="-342900">
              <a:buFont typeface="Wingdings" panose="05000000000000000000" pitchFamily="2" charset="2"/>
              <a:buChar char="§"/>
            </a:pPr>
            <a:endParaRPr lang="en-US" sz="2200" dirty="0"/>
          </a:p>
          <a:p>
            <a:pPr marL="342900" indent="-342900">
              <a:buFont typeface="Wingdings" panose="05000000000000000000" pitchFamily="2" charset="2"/>
              <a:buChar char="§"/>
            </a:pPr>
            <a:r>
              <a:rPr lang="en-US" sz="2200" dirty="0"/>
              <a:t>CPM, its subsidiary bodies, and the Strategic Planning Group (SPG) have had ongoing discussions regarding the One Health concept in recent years. These discussions have been largely aimed at giving a more prominent role to plant health within One Health. </a:t>
            </a:r>
          </a:p>
          <a:p>
            <a:pPr marL="342900" indent="-342900">
              <a:buFont typeface="Wingdings" panose="05000000000000000000" pitchFamily="2" charset="2"/>
              <a:buChar char="§"/>
            </a:pPr>
            <a:r>
              <a:rPr lang="en-US" sz="2200" dirty="0"/>
              <a:t>The One Health High-level Expert Panel (OHHLEP) revised (2021) definition of One Health:</a:t>
            </a:r>
          </a:p>
          <a:p>
            <a:pPr lvl="4" indent="0">
              <a:buNone/>
            </a:pPr>
            <a:r>
              <a:rPr lang="en-US" sz="2200" i="1" dirty="0">
                <a:solidFill>
                  <a:srgbClr val="000000"/>
                </a:solidFill>
                <a:latin typeface="+mn-lt"/>
              </a:rPr>
              <a:t>	One Health is an integrated, unifying approach that aims to sustainably balance and 	optimize the health of people, animals, and ecosystems. It recognizes the health of humans, 	domestic and wild animals, plants, and the wider environment (including ecosystems) are 	closely linked and interdependent.</a:t>
            </a:r>
            <a:r>
              <a:rPr lang="en-US" sz="2200" i="1" dirty="0">
                <a:latin typeface="+mn-lt"/>
              </a:rPr>
              <a:t> </a:t>
            </a:r>
          </a:p>
          <a:p>
            <a:pPr lvl="4" indent="0">
              <a:buNone/>
            </a:pPr>
            <a:endParaRPr lang="en-IT" sz="2200" i="1" dirty="0">
              <a:latin typeface="+mn-lt"/>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0" y="1468513"/>
            <a:ext cx="7120246" cy="296840"/>
          </a:xfrm>
        </p:spPr>
        <p:txBody>
          <a:bodyPr/>
          <a:lstStyle/>
          <a:p>
            <a:r>
              <a:rPr lang="en-US" dirty="0"/>
              <a:t>Background</a:t>
            </a:r>
            <a:endParaRPr lang="en-IT" dirty="0"/>
          </a:p>
        </p:txBody>
      </p:sp>
    </p:spTree>
    <p:extLst>
      <p:ext uri="{BB962C8B-B14F-4D97-AF65-F5344CB8AC3E}">
        <p14:creationId xmlns:p14="http://schemas.microsoft.com/office/powerpoint/2010/main" val="1455858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36C6BDEA-1684-B579-7DD4-D2F618E47314}"/>
              </a:ext>
            </a:extLst>
          </p:cNvPr>
          <p:cNvSpPr>
            <a:spLocks noGrp="1"/>
          </p:cNvSpPr>
          <p:nvPr>
            <p:ph type="subTitle" idx="1"/>
          </p:nvPr>
        </p:nvSpPr>
        <p:spPr>
          <a:xfrm>
            <a:off x="0" y="1980000"/>
            <a:ext cx="11277600" cy="4176457"/>
          </a:xfrm>
        </p:spPr>
        <p:txBody>
          <a:bodyPr/>
          <a:lstStyle/>
          <a:p>
            <a:pPr marL="342900" indent="-342900">
              <a:buFont typeface="Wingdings" panose="05000000000000000000" pitchFamily="2" charset="2"/>
              <a:buChar char="§"/>
            </a:pPr>
            <a:endParaRPr lang="en-GB" sz="2200" b="0" i="0" dirty="0">
              <a:solidFill>
                <a:srgbClr val="000000"/>
              </a:solidFill>
              <a:effectLst/>
            </a:endParaRPr>
          </a:p>
          <a:p>
            <a:pPr marL="342900" indent="-342900">
              <a:buFont typeface="Wingdings" panose="05000000000000000000" pitchFamily="2" charset="2"/>
              <a:buChar char="§"/>
            </a:pPr>
            <a:r>
              <a:rPr lang="en-GB" sz="2200" b="0" i="0" dirty="0">
                <a:solidFill>
                  <a:srgbClr val="000000"/>
                </a:solidFill>
                <a:effectLst/>
              </a:rPr>
              <a:t>The </a:t>
            </a:r>
            <a:r>
              <a:rPr lang="en-GB" sz="2200" dirty="0">
                <a:solidFill>
                  <a:srgbClr val="000000"/>
                </a:solidFill>
              </a:rPr>
              <a:t>28th </a:t>
            </a:r>
            <a:r>
              <a:rPr lang="en-GB" sz="2200" b="0" i="0" dirty="0">
                <a:solidFill>
                  <a:srgbClr val="000000"/>
                </a:solidFill>
                <a:effectLst/>
              </a:rPr>
              <a:t>Session of the Committee on Agriculture (COAG-28) (2022) </a:t>
            </a:r>
            <a:r>
              <a:rPr lang="en-GB" sz="2200" b="0" i="1" dirty="0">
                <a:solidFill>
                  <a:srgbClr val="000000"/>
                </a:solidFill>
                <a:effectLst/>
              </a:rPr>
              <a:t>recommended</a:t>
            </a:r>
            <a:r>
              <a:rPr lang="en-GB" sz="2200" b="0" i="0" dirty="0">
                <a:solidFill>
                  <a:srgbClr val="000000"/>
                </a:solidFill>
                <a:effectLst/>
              </a:rPr>
              <a:t> FAO to strengthen cooperation between the Quadripartite and the IPPC to consider plant health.” </a:t>
            </a:r>
          </a:p>
          <a:p>
            <a:pPr marL="342900" indent="-342900">
              <a:buFont typeface="Wingdings" panose="05000000000000000000" pitchFamily="2" charset="2"/>
              <a:buChar char="§"/>
            </a:pPr>
            <a:r>
              <a:rPr lang="en-GB" sz="2200" b="0" i="0" dirty="0">
                <a:solidFill>
                  <a:srgbClr val="000000"/>
                </a:solidFill>
                <a:effectLst/>
              </a:rPr>
              <a:t>The 171th </a:t>
            </a:r>
            <a:r>
              <a:rPr lang="en-US" sz="2200" b="0" i="0" dirty="0">
                <a:solidFill>
                  <a:srgbClr val="000000"/>
                </a:solidFill>
                <a:effectLst/>
              </a:rPr>
              <a:t>Session of the FAO Council (CL-171) (2022) </a:t>
            </a:r>
            <a:r>
              <a:rPr lang="en-GB" sz="2200" b="0" i="1" dirty="0">
                <a:solidFill>
                  <a:srgbClr val="000000"/>
                </a:solidFill>
                <a:effectLst/>
              </a:rPr>
              <a:t>recommended</a:t>
            </a:r>
            <a:r>
              <a:rPr lang="en-GB" sz="2200" b="0" i="0" dirty="0">
                <a:solidFill>
                  <a:srgbClr val="000000"/>
                </a:solidFill>
                <a:effectLst/>
              </a:rPr>
              <a:t> FAO to strengthen cooperation between the Quadripartite and the IPPC to consider plant health.</a:t>
            </a:r>
          </a:p>
          <a:p>
            <a:pPr marL="342900" indent="-342900">
              <a:buFont typeface="Wingdings" panose="05000000000000000000" pitchFamily="2" charset="2"/>
              <a:buChar char="§"/>
            </a:pPr>
            <a:r>
              <a:rPr lang="en-GB" sz="2200" dirty="0">
                <a:solidFill>
                  <a:srgbClr val="000000"/>
                </a:solidFill>
              </a:rPr>
              <a:t>FAO’ Program Priority Area on One Health Evaluation (2023) stressed the importance of plant health </a:t>
            </a:r>
            <a:r>
              <a:rPr lang="en-US" sz="2200" b="0" i="0" dirty="0">
                <a:solidFill>
                  <a:srgbClr val="000000"/>
                </a:solidFill>
                <a:effectLst/>
              </a:rPr>
              <a:t>as a core component of One Health initiatives</a:t>
            </a:r>
            <a:endParaRPr lang="en-US" sz="2200" i="1" dirty="0"/>
          </a:p>
          <a:p>
            <a:endParaRPr lang="en-US" sz="2200" dirty="0"/>
          </a:p>
        </p:txBody>
      </p:sp>
      <p:sp>
        <p:nvSpPr>
          <p:cNvPr id="5" name="Title 4">
            <a:extLst>
              <a:ext uri="{FF2B5EF4-FFF2-40B4-BE49-F238E27FC236}">
                <a16:creationId xmlns:a16="http://schemas.microsoft.com/office/drawing/2014/main" id="{7E7080D2-A1BC-C9C9-971B-2BE1DCADB628}"/>
              </a:ext>
            </a:extLst>
          </p:cNvPr>
          <p:cNvSpPr>
            <a:spLocks noGrp="1"/>
          </p:cNvSpPr>
          <p:nvPr>
            <p:ph type="title"/>
          </p:nvPr>
        </p:nvSpPr>
        <p:spPr>
          <a:xfrm>
            <a:off x="-51591" y="1371600"/>
            <a:ext cx="7986304" cy="296840"/>
          </a:xfrm>
        </p:spPr>
        <p:txBody>
          <a:bodyPr/>
          <a:lstStyle/>
          <a:p>
            <a:r>
              <a:rPr lang="en-GB" dirty="0"/>
              <a:t>Background (continue)</a:t>
            </a:r>
            <a:endParaRPr lang="en-US" dirty="0"/>
          </a:p>
        </p:txBody>
      </p:sp>
    </p:spTree>
    <p:extLst>
      <p:ext uri="{BB962C8B-B14F-4D97-AF65-F5344CB8AC3E}">
        <p14:creationId xmlns:p14="http://schemas.microsoft.com/office/powerpoint/2010/main" val="1556235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026C35C7-108F-972E-F240-3713F0D107D5}"/>
              </a:ext>
            </a:extLst>
          </p:cNvPr>
          <p:cNvSpPr>
            <a:spLocks noGrp="1"/>
          </p:cNvSpPr>
          <p:nvPr>
            <p:ph type="subTitle" idx="1"/>
          </p:nvPr>
        </p:nvSpPr>
        <p:spPr>
          <a:xfrm>
            <a:off x="0" y="2057400"/>
            <a:ext cx="7968208" cy="4176457"/>
          </a:xfrm>
        </p:spPr>
        <p:txBody>
          <a:bodyPr/>
          <a:lstStyle/>
          <a:p>
            <a:pPr marL="342900" indent="-342900">
              <a:buFont typeface="Wingdings" panose="05000000000000000000" pitchFamily="2" charset="2"/>
              <a:buChar char="ü"/>
            </a:pPr>
            <a:r>
              <a:rPr lang="en-US" sz="2200" dirty="0"/>
              <a:t>CPM-18 (2024) established a CPM Focus Group on Plant Health in the context of One Health.</a:t>
            </a:r>
          </a:p>
          <a:p>
            <a:pPr marL="342900" indent="-342900">
              <a:buFont typeface="Wingdings" panose="05000000000000000000" pitchFamily="2" charset="2"/>
              <a:buChar char="ü"/>
            </a:pPr>
            <a:r>
              <a:rPr lang="en-US" sz="2200" dirty="0">
                <a:latin typeface="+mn-lt"/>
              </a:rPr>
              <a:t>The IPPC Secretariat issued a call for experts in June 2024, yet the deadline was extended twice to ensure sufficient  representation.</a:t>
            </a:r>
          </a:p>
          <a:p>
            <a:pPr marL="342900" indent="-342900">
              <a:buFont typeface="Wingdings" panose="05000000000000000000" pitchFamily="2" charset="2"/>
              <a:buChar char="ü"/>
            </a:pPr>
            <a:r>
              <a:rPr lang="en-US" sz="2200" dirty="0"/>
              <a:t>Virtual meetings (VM) in 2025:</a:t>
            </a:r>
          </a:p>
          <a:p>
            <a:pPr marL="702900" lvl="2" indent="-342900">
              <a:buFont typeface="Wingdings" panose="05000000000000000000" pitchFamily="2" charset="2"/>
              <a:buChar char="§"/>
            </a:pPr>
            <a:r>
              <a:rPr lang="en-US" dirty="0">
                <a:latin typeface="+mn-lt"/>
              </a:rPr>
              <a:t>VM 01 – January </a:t>
            </a:r>
          </a:p>
          <a:p>
            <a:pPr marL="702900" lvl="2" indent="-342900">
              <a:buFont typeface="Wingdings" panose="05000000000000000000" pitchFamily="2" charset="2"/>
              <a:buChar char="§"/>
            </a:pPr>
            <a:r>
              <a:rPr lang="en-US" dirty="0">
                <a:latin typeface="+mn-lt"/>
              </a:rPr>
              <a:t>VM 02 – February</a:t>
            </a:r>
          </a:p>
          <a:p>
            <a:pPr marL="702900" lvl="2" indent="-342900">
              <a:buFont typeface="Wingdings" panose="05000000000000000000" pitchFamily="2" charset="2"/>
              <a:buChar char="§"/>
            </a:pPr>
            <a:r>
              <a:rPr lang="en-US" dirty="0">
                <a:latin typeface="+mn-lt"/>
              </a:rPr>
              <a:t>VM 03 – April </a:t>
            </a:r>
          </a:p>
          <a:p>
            <a:pPr marL="702900" lvl="2" indent="-342900">
              <a:buFont typeface="Wingdings" panose="05000000000000000000" pitchFamily="2" charset="2"/>
              <a:buChar char="§"/>
            </a:pPr>
            <a:r>
              <a:rPr lang="en-US" dirty="0">
                <a:latin typeface="+mn-lt"/>
              </a:rPr>
              <a:t>VM 04 – June </a:t>
            </a:r>
          </a:p>
          <a:p>
            <a:pPr marL="702900" lvl="2" indent="-342900">
              <a:buFont typeface="Wingdings" panose="05000000000000000000" pitchFamily="2" charset="2"/>
              <a:buChar char="§"/>
            </a:pPr>
            <a:r>
              <a:rPr lang="en-US" dirty="0">
                <a:latin typeface="+mn-lt"/>
              </a:rPr>
              <a:t>VM 05 – July </a:t>
            </a:r>
          </a:p>
          <a:p>
            <a:pPr marL="702900" lvl="2" indent="-342900">
              <a:buFont typeface="Wingdings" panose="05000000000000000000" pitchFamily="2" charset="2"/>
              <a:buChar char="§"/>
            </a:pPr>
            <a:r>
              <a:rPr lang="en-US" dirty="0">
                <a:latin typeface="+mn-lt"/>
              </a:rPr>
              <a:t>VM06 – September</a:t>
            </a:r>
          </a:p>
          <a:p>
            <a:pPr marL="702900" lvl="2" indent="-342900">
              <a:buFont typeface="Wingdings" panose="05000000000000000000" pitchFamily="2" charset="2"/>
              <a:buChar char="§"/>
            </a:pPr>
            <a:endParaRPr lang="en-US" dirty="0">
              <a:latin typeface="+mn-lt"/>
            </a:endParaRPr>
          </a:p>
          <a:p>
            <a:pPr lvl="2" indent="0">
              <a:buNone/>
            </a:pPr>
            <a:endParaRPr lang="en-US" dirty="0">
              <a:latin typeface="+mn-lt"/>
            </a:endParaRPr>
          </a:p>
          <a:p>
            <a:pPr marL="702900" lvl="2" indent="-342900">
              <a:buFont typeface="Wingdings" panose="05000000000000000000" pitchFamily="2" charset="2"/>
              <a:buChar char="§"/>
            </a:pPr>
            <a:endParaRPr lang="en-US" dirty="0">
              <a:latin typeface="+mn-lt"/>
            </a:endParaRPr>
          </a:p>
        </p:txBody>
      </p:sp>
      <p:sp>
        <p:nvSpPr>
          <p:cNvPr id="5" name="Title 4">
            <a:extLst>
              <a:ext uri="{FF2B5EF4-FFF2-40B4-BE49-F238E27FC236}">
                <a16:creationId xmlns:a16="http://schemas.microsoft.com/office/drawing/2014/main" id="{A36B9E2E-C372-3485-C98A-3A5D0EE321C4}"/>
              </a:ext>
            </a:extLst>
          </p:cNvPr>
          <p:cNvSpPr>
            <a:spLocks noGrp="1"/>
          </p:cNvSpPr>
          <p:nvPr>
            <p:ph type="title"/>
          </p:nvPr>
        </p:nvSpPr>
        <p:spPr>
          <a:xfrm>
            <a:off x="16213" y="1371600"/>
            <a:ext cx="7986304" cy="296840"/>
          </a:xfrm>
        </p:spPr>
        <p:txBody>
          <a:bodyPr/>
          <a:lstStyle/>
          <a:p>
            <a:r>
              <a:rPr lang="en-US" dirty="0"/>
              <a:t>CPM Focus Group on Plant Health in the context of One Health</a:t>
            </a:r>
          </a:p>
        </p:txBody>
      </p:sp>
      <p:pic>
        <p:nvPicPr>
          <p:cNvPr id="8" name="Picture Placeholder 7">
            <a:extLst>
              <a:ext uri="{FF2B5EF4-FFF2-40B4-BE49-F238E27FC236}">
                <a16:creationId xmlns:a16="http://schemas.microsoft.com/office/drawing/2014/main" id="{07D4E068-BCCB-B0D4-1ED3-643FE59260FD}"/>
              </a:ext>
            </a:extLst>
          </p:cNvPr>
          <p:cNvPicPr>
            <a:picLocks noGrp="1" noChangeAspect="1"/>
          </p:cNvPicPr>
          <p:nvPr>
            <p:ph type="pic" sz="quarter" idx="10"/>
          </p:nvPr>
        </p:nvPicPr>
        <p:blipFill>
          <a:blip r:embed="rId3"/>
          <a:srcRect l="7446" r="7446"/>
          <a:stretch/>
        </p:blipFill>
        <p:spPr>
          <a:xfrm>
            <a:off x="8153400" y="2057400"/>
            <a:ext cx="3791243" cy="2222642"/>
          </a:xfrm>
        </p:spPr>
      </p:pic>
    </p:spTree>
    <p:extLst>
      <p:ext uri="{BB962C8B-B14F-4D97-AF65-F5344CB8AC3E}">
        <p14:creationId xmlns:p14="http://schemas.microsoft.com/office/powerpoint/2010/main" val="1565197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462169-C190-07E9-ABE8-17EDAF2A254A}"/>
              </a:ext>
            </a:extLst>
          </p:cNvPr>
          <p:cNvSpPr>
            <a:spLocks noGrp="1"/>
          </p:cNvSpPr>
          <p:nvPr>
            <p:ph type="title"/>
          </p:nvPr>
        </p:nvSpPr>
        <p:spPr>
          <a:xfrm>
            <a:off x="-228600" y="1429368"/>
            <a:ext cx="12204522" cy="360040"/>
          </a:xfrm>
        </p:spPr>
        <p:txBody>
          <a:bodyPr/>
          <a:lstStyle/>
          <a:p>
            <a:r>
              <a:rPr lang="en-GB" dirty="0"/>
              <a:t>Membership</a:t>
            </a:r>
            <a:endParaRPr lang="en-US" dirty="0"/>
          </a:p>
        </p:txBody>
      </p:sp>
      <p:sp>
        <p:nvSpPr>
          <p:cNvPr id="9" name="TextBox 8">
            <a:extLst>
              <a:ext uri="{FF2B5EF4-FFF2-40B4-BE49-F238E27FC236}">
                <a16:creationId xmlns:a16="http://schemas.microsoft.com/office/drawing/2014/main" id="{1ADAD25D-F5A2-E50B-7DEA-8778401FDF33}"/>
              </a:ext>
            </a:extLst>
          </p:cNvPr>
          <p:cNvSpPr txBox="1"/>
          <p:nvPr/>
        </p:nvSpPr>
        <p:spPr>
          <a:xfrm>
            <a:off x="-228600" y="2209800"/>
            <a:ext cx="4419600" cy="2631490"/>
          </a:xfrm>
          <a:prstGeom prst="rect">
            <a:avLst/>
          </a:prstGeom>
        </p:spPr>
        <p:txBody>
          <a:bodyPr wrap="square" lIns="540000" tIns="0" rIns="360000" rtlCol="0" anchor="t" anchorCtr="0">
            <a:spAutoFit/>
          </a:bodyPr>
          <a:lstStyle/>
          <a:p>
            <a:r>
              <a:rPr lang="en-GB" dirty="0"/>
              <a:t>In addition to the IPPC Secretariat lead for the focus group, the meetings are also attended by IPPC and NSP staff working on AMR and One Health communications.</a:t>
            </a:r>
            <a:endParaRPr lang="en-US" dirty="0"/>
          </a:p>
        </p:txBody>
      </p:sp>
      <p:graphicFrame>
        <p:nvGraphicFramePr>
          <p:cNvPr id="2" name="Table 1">
            <a:extLst>
              <a:ext uri="{FF2B5EF4-FFF2-40B4-BE49-F238E27FC236}">
                <a16:creationId xmlns:a16="http://schemas.microsoft.com/office/drawing/2014/main" id="{AEDB1F7B-A1E7-376F-3665-65E98CB0BE7C}"/>
              </a:ext>
            </a:extLst>
          </p:cNvPr>
          <p:cNvGraphicFramePr>
            <a:graphicFrameLocks noGrp="1"/>
          </p:cNvGraphicFramePr>
          <p:nvPr>
            <p:extLst>
              <p:ext uri="{D42A27DB-BD31-4B8C-83A1-F6EECF244321}">
                <p14:modId xmlns:p14="http://schemas.microsoft.com/office/powerpoint/2010/main" val="2178341493"/>
              </p:ext>
            </p:extLst>
          </p:nvPr>
        </p:nvGraphicFramePr>
        <p:xfrm>
          <a:off x="3886200" y="1789408"/>
          <a:ext cx="7790972" cy="4434873"/>
        </p:xfrm>
        <a:graphic>
          <a:graphicData uri="http://schemas.openxmlformats.org/drawingml/2006/table">
            <a:tbl>
              <a:tblPr firstRow="1" firstCol="1" bandCol="1">
                <a:tableStyleId>{0660B408-B3CF-4A94-85FC-2B1E0A45F4A2}</a:tableStyleId>
              </a:tblPr>
              <a:tblGrid>
                <a:gridCol w="1847372">
                  <a:extLst>
                    <a:ext uri="{9D8B030D-6E8A-4147-A177-3AD203B41FA5}">
                      <a16:colId xmlns:a16="http://schemas.microsoft.com/office/drawing/2014/main" val="816082789"/>
                    </a:ext>
                  </a:extLst>
                </a:gridCol>
                <a:gridCol w="1734028">
                  <a:extLst>
                    <a:ext uri="{9D8B030D-6E8A-4147-A177-3AD203B41FA5}">
                      <a16:colId xmlns:a16="http://schemas.microsoft.com/office/drawing/2014/main" val="2721838455"/>
                    </a:ext>
                  </a:extLst>
                </a:gridCol>
                <a:gridCol w="2228372">
                  <a:extLst>
                    <a:ext uri="{9D8B030D-6E8A-4147-A177-3AD203B41FA5}">
                      <a16:colId xmlns:a16="http://schemas.microsoft.com/office/drawing/2014/main" val="35952508"/>
                    </a:ext>
                  </a:extLst>
                </a:gridCol>
                <a:gridCol w="1981200">
                  <a:extLst>
                    <a:ext uri="{9D8B030D-6E8A-4147-A177-3AD203B41FA5}">
                      <a16:colId xmlns:a16="http://schemas.microsoft.com/office/drawing/2014/main" val="2009986595"/>
                    </a:ext>
                  </a:extLst>
                </a:gridCol>
              </a:tblGrid>
              <a:tr h="241163">
                <a:tc>
                  <a:txBody>
                    <a:bodyPr/>
                    <a:lstStyle/>
                    <a:p>
                      <a:r>
                        <a:rPr lang="en-US" sz="1200"/>
                        <a:t>Region</a:t>
                      </a:r>
                    </a:p>
                  </a:txBody>
                  <a:tcPr marL="60435" marR="60435" marT="30218" marB="30218" anchor="ctr"/>
                </a:tc>
                <a:tc>
                  <a:txBody>
                    <a:bodyPr/>
                    <a:lstStyle/>
                    <a:p>
                      <a:r>
                        <a:rPr lang="en-US" sz="1200"/>
                        <a:t>Country</a:t>
                      </a:r>
                    </a:p>
                  </a:txBody>
                  <a:tcPr marL="60435" marR="60435" marT="30218" marB="30218" anchor="ctr"/>
                </a:tc>
                <a:tc>
                  <a:txBody>
                    <a:bodyPr/>
                    <a:lstStyle/>
                    <a:p>
                      <a:r>
                        <a:rPr lang="en-US" sz="1200"/>
                        <a:t>Name</a:t>
                      </a:r>
                    </a:p>
                  </a:txBody>
                  <a:tcPr marL="60435" marR="60435" marT="30218" marB="30218" anchor="ctr"/>
                </a:tc>
                <a:tc>
                  <a:txBody>
                    <a:bodyPr/>
                    <a:lstStyle/>
                    <a:p>
                      <a:r>
                        <a:rPr lang="en-US" sz="1200"/>
                        <a:t>Affiliation / Organization</a:t>
                      </a:r>
                    </a:p>
                  </a:txBody>
                  <a:tcPr marL="60435" marR="60435" marT="30218" marB="30218" anchor="ctr"/>
                </a:tc>
                <a:extLst>
                  <a:ext uri="{0D108BD9-81ED-4DB2-BD59-A6C34878D82A}">
                    <a16:rowId xmlns:a16="http://schemas.microsoft.com/office/drawing/2014/main" val="3996949524"/>
                  </a:ext>
                </a:extLst>
              </a:tr>
              <a:tr h="599004">
                <a:tc>
                  <a:txBody>
                    <a:bodyPr/>
                    <a:lstStyle/>
                    <a:p>
                      <a:r>
                        <a:rPr lang="en-US" sz="1200"/>
                        <a:t>Africa</a:t>
                      </a:r>
                    </a:p>
                  </a:txBody>
                  <a:tcPr marL="60435" marR="60435" marT="30218" marB="30218" anchor="ctr"/>
                </a:tc>
                <a:tc>
                  <a:txBody>
                    <a:bodyPr/>
                    <a:lstStyle/>
                    <a:p>
                      <a:r>
                        <a:rPr lang="en-US" sz="1200"/>
                        <a:t>Kenya</a:t>
                      </a:r>
                    </a:p>
                  </a:txBody>
                  <a:tcPr marL="60435" marR="60435" marT="30218" marB="30218" anchor="ctr"/>
                </a:tc>
                <a:tc>
                  <a:txBody>
                    <a:bodyPr/>
                    <a:lstStyle/>
                    <a:p>
                      <a:r>
                        <a:rPr lang="en-US" sz="1200"/>
                        <a:t>Mr Henri Edouard Zefack Tonnang</a:t>
                      </a:r>
                    </a:p>
                  </a:txBody>
                  <a:tcPr marL="60435" marR="60435" marT="30218" marB="30218" anchor="ctr"/>
                </a:tc>
                <a:tc>
                  <a:txBody>
                    <a:bodyPr/>
                    <a:lstStyle/>
                    <a:p>
                      <a:r>
                        <a:rPr lang="en-US" sz="1200"/>
                        <a:t>IITA (International Institute of Tropical Agriculture)</a:t>
                      </a:r>
                    </a:p>
                  </a:txBody>
                  <a:tcPr marL="60435" marR="60435" marT="30218" marB="30218" anchor="ctr"/>
                </a:tc>
                <a:extLst>
                  <a:ext uri="{0D108BD9-81ED-4DB2-BD59-A6C34878D82A}">
                    <a16:rowId xmlns:a16="http://schemas.microsoft.com/office/drawing/2014/main" val="1169606800"/>
                  </a:ext>
                </a:extLst>
              </a:tr>
              <a:tr h="422425">
                <a:tc>
                  <a:txBody>
                    <a:bodyPr/>
                    <a:lstStyle/>
                    <a:p>
                      <a:r>
                        <a:rPr lang="en-US" sz="1200"/>
                        <a:t>Asia</a:t>
                      </a:r>
                    </a:p>
                  </a:txBody>
                  <a:tcPr marL="60435" marR="60435" marT="30218" marB="30218" anchor="ctr"/>
                </a:tc>
                <a:tc>
                  <a:txBody>
                    <a:bodyPr/>
                    <a:lstStyle/>
                    <a:p>
                      <a:r>
                        <a:rPr lang="en-US" sz="1200"/>
                        <a:t>India</a:t>
                      </a:r>
                    </a:p>
                  </a:txBody>
                  <a:tcPr marL="60435" marR="60435" marT="30218" marB="30218" anchor="ctr"/>
                </a:tc>
                <a:tc>
                  <a:txBody>
                    <a:bodyPr/>
                    <a:lstStyle/>
                    <a:p>
                      <a:r>
                        <a:rPr lang="en-US" sz="1200"/>
                        <a:t>Mr Nagaraju Devalapura Kalasaiah</a:t>
                      </a:r>
                    </a:p>
                  </a:txBody>
                  <a:tcPr marL="60435" marR="60435" marT="30218" marB="30218" anchor="ctr"/>
                </a:tc>
                <a:tc>
                  <a:txBody>
                    <a:bodyPr/>
                    <a:lstStyle/>
                    <a:p>
                      <a:r>
                        <a:rPr lang="en-US" sz="1200"/>
                        <a:t>National Plant Protection Organization</a:t>
                      </a:r>
                    </a:p>
                  </a:txBody>
                  <a:tcPr marL="60435" marR="60435" marT="30218" marB="30218" anchor="ctr"/>
                </a:tc>
                <a:extLst>
                  <a:ext uri="{0D108BD9-81ED-4DB2-BD59-A6C34878D82A}">
                    <a16:rowId xmlns:a16="http://schemas.microsoft.com/office/drawing/2014/main" val="1814847685"/>
                  </a:ext>
                </a:extLst>
              </a:tr>
              <a:tr h="422425">
                <a:tc>
                  <a:txBody>
                    <a:bodyPr/>
                    <a:lstStyle/>
                    <a:p>
                      <a:r>
                        <a:rPr lang="en-US" sz="1200"/>
                        <a:t>Europe &amp; Central Asia</a:t>
                      </a:r>
                    </a:p>
                  </a:txBody>
                  <a:tcPr marL="60435" marR="60435" marT="30218" marB="30218" anchor="ctr"/>
                </a:tc>
                <a:tc>
                  <a:txBody>
                    <a:bodyPr/>
                    <a:lstStyle/>
                    <a:p>
                      <a:r>
                        <a:rPr lang="en-US" sz="1200"/>
                        <a:t>France</a:t>
                      </a:r>
                    </a:p>
                  </a:txBody>
                  <a:tcPr marL="60435" marR="60435" marT="30218" marB="30218" anchor="ctr"/>
                </a:tc>
                <a:tc>
                  <a:txBody>
                    <a:bodyPr/>
                    <a:lstStyle/>
                    <a:p>
                      <a:r>
                        <a:rPr lang="en-US" sz="1200"/>
                        <a:t>Mr Philippe Reignault</a:t>
                      </a:r>
                    </a:p>
                  </a:txBody>
                  <a:tcPr marL="60435" marR="60435" marT="30218" marB="30218" anchor="ctr"/>
                </a:tc>
                <a:tc>
                  <a:txBody>
                    <a:bodyPr/>
                    <a:lstStyle/>
                    <a:p>
                      <a:r>
                        <a:rPr lang="en-US" sz="1200"/>
                        <a:t>ANSES – Plant Health Laboratory</a:t>
                      </a:r>
                    </a:p>
                  </a:txBody>
                  <a:tcPr marL="60435" marR="60435" marT="30218" marB="30218" anchor="ctr"/>
                </a:tc>
                <a:extLst>
                  <a:ext uri="{0D108BD9-81ED-4DB2-BD59-A6C34878D82A}">
                    <a16:rowId xmlns:a16="http://schemas.microsoft.com/office/drawing/2014/main" val="1019191010"/>
                  </a:ext>
                </a:extLst>
              </a:tr>
              <a:tr h="499987">
                <a:tc>
                  <a:txBody>
                    <a:bodyPr/>
                    <a:lstStyle/>
                    <a:p>
                      <a:r>
                        <a:rPr lang="en-US" sz="1200"/>
                        <a:t>Latin America &amp; Caribbean</a:t>
                      </a:r>
                    </a:p>
                  </a:txBody>
                  <a:tcPr marL="60435" marR="60435" marT="30218" marB="30218" anchor="ctr"/>
                </a:tc>
                <a:tc>
                  <a:txBody>
                    <a:bodyPr/>
                    <a:lstStyle/>
                    <a:p>
                      <a:r>
                        <a:rPr lang="en-US" sz="1200"/>
                        <a:t>Chile</a:t>
                      </a:r>
                    </a:p>
                  </a:txBody>
                  <a:tcPr marL="60435" marR="60435" marT="30218" marB="30218" anchor="ctr"/>
                </a:tc>
                <a:tc>
                  <a:txBody>
                    <a:bodyPr/>
                    <a:lstStyle/>
                    <a:p>
                      <a:r>
                        <a:rPr lang="en-US" sz="1200"/>
                        <a:t>Mr Alvaro Sepúlveda Luque</a:t>
                      </a:r>
                    </a:p>
                  </a:txBody>
                  <a:tcPr marL="60435" marR="60435" marT="30218" marB="30218" anchor="ctr"/>
                </a:tc>
                <a:tc>
                  <a:txBody>
                    <a:bodyPr/>
                    <a:lstStyle/>
                    <a:p>
                      <a:r>
                        <a:rPr lang="en-US" sz="1200"/>
                        <a:t>National Plant Protection Organization</a:t>
                      </a:r>
                    </a:p>
                  </a:txBody>
                  <a:tcPr marL="60435" marR="60435" marT="30218" marB="30218" anchor="ctr"/>
                </a:tc>
                <a:extLst>
                  <a:ext uri="{0D108BD9-81ED-4DB2-BD59-A6C34878D82A}">
                    <a16:rowId xmlns:a16="http://schemas.microsoft.com/office/drawing/2014/main" val="2937010068"/>
                  </a:ext>
                </a:extLst>
              </a:tr>
              <a:tr h="422425">
                <a:tc>
                  <a:txBody>
                    <a:bodyPr/>
                    <a:lstStyle/>
                    <a:p>
                      <a:r>
                        <a:rPr lang="en-US" sz="1200"/>
                        <a:t>Southwest Pacific</a:t>
                      </a:r>
                    </a:p>
                  </a:txBody>
                  <a:tcPr marL="60435" marR="60435" marT="30218" marB="30218" anchor="ctr"/>
                </a:tc>
                <a:tc>
                  <a:txBody>
                    <a:bodyPr/>
                    <a:lstStyle/>
                    <a:p>
                      <a:r>
                        <a:rPr lang="en-US" sz="1200"/>
                        <a:t>Cook Islands</a:t>
                      </a:r>
                    </a:p>
                  </a:txBody>
                  <a:tcPr marL="60435" marR="60435" marT="30218" marB="30218" anchor="ctr"/>
                </a:tc>
                <a:tc>
                  <a:txBody>
                    <a:bodyPr/>
                    <a:lstStyle/>
                    <a:p>
                      <a:r>
                        <a:rPr lang="en-US" sz="1200"/>
                        <a:t>Ms Temarama Rou-Ariki Anguna Kamana</a:t>
                      </a:r>
                    </a:p>
                  </a:txBody>
                  <a:tcPr marL="60435" marR="60435" marT="30218" marB="30218" anchor="ctr"/>
                </a:tc>
                <a:tc>
                  <a:txBody>
                    <a:bodyPr/>
                    <a:lstStyle/>
                    <a:p>
                      <a:r>
                        <a:rPr lang="en-US" sz="1200"/>
                        <a:t>Ministry of Agriculture</a:t>
                      </a:r>
                    </a:p>
                  </a:txBody>
                  <a:tcPr marL="60435" marR="60435" marT="30218" marB="30218" anchor="ctr"/>
                </a:tc>
                <a:extLst>
                  <a:ext uri="{0D108BD9-81ED-4DB2-BD59-A6C34878D82A}">
                    <a16:rowId xmlns:a16="http://schemas.microsoft.com/office/drawing/2014/main" val="3000696239"/>
                  </a:ext>
                </a:extLst>
              </a:tr>
              <a:tr h="603686">
                <a:tc>
                  <a:txBody>
                    <a:bodyPr/>
                    <a:lstStyle/>
                    <a:p>
                      <a:r>
                        <a:rPr lang="en-US" sz="1200"/>
                        <a:t>Near East &amp; North Africa</a:t>
                      </a:r>
                    </a:p>
                  </a:txBody>
                  <a:tcPr marL="60435" marR="60435" marT="30218" marB="30218" anchor="ctr"/>
                </a:tc>
                <a:tc>
                  <a:txBody>
                    <a:bodyPr/>
                    <a:lstStyle/>
                    <a:p>
                      <a:r>
                        <a:rPr lang="en-US" sz="1200"/>
                        <a:t>Egypt</a:t>
                      </a:r>
                    </a:p>
                  </a:txBody>
                  <a:tcPr marL="60435" marR="60435" marT="30218" marB="30218" anchor="ctr"/>
                </a:tc>
                <a:tc>
                  <a:txBody>
                    <a:bodyPr/>
                    <a:lstStyle/>
                    <a:p>
                      <a:r>
                        <a:rPr lang="en-US" sz="1200"/>
                        <a:t>Ms Heba Salah El-Dein Kassab</a:t>
                      </a:r>
                    </a:p>
                  </a:txBody>
                  <a:tcPr marL="60435" marR="60435" marT="30218" marB="30218" anchor="ctr"/>
                </a:tc>
                <a:tc>
                  <a:txBody>
                    <a:bodyPr/>
                    <a:lstStyle/>
                    <a:p>
                      <a:r>
                        <a:rPr lang="en-US" sz="1200"/>
                        <a:t>National Plant Protection Organization (</a:t>
                      </a:r>
                      <a:r>
                        <a:rPr lang="en-US" sz="1200" b="1"/>
                        <a:t>CPM Bureau member</a:t>
                      </a:r>
                      <a:r>
                        <a:rPr lang="en-US" sz="1200"/>
                        <a:t>)</a:t>
                      </a:r>
                    </a:p>
                  </a:txBody>
                  <a:tcPr marL="60435" marR="60435" marT="30218" marB="30218" anchor="ctr"/>
                </a:tc>
                <a:extLst>
                  <a:ext uri="{0D108BD9-81ED-4DB2-BD59-A6C34878D82A}">
                    <a16:rowId xmlns:a16="http://schemas.microsoft.com/office/drawing/2014/main" val="523411152"/>
                  </a:ext>
                </a:extLst>
              </a:tr>
              <a:tr h="778706">
                <a:tc>
                  <a:txBody>
                    <a:bodyPr/>
                    <a:lstStyle/>
                    <a:p>
                      <a:r>
                        <a:rPr lang="en-US" sz="1200"/>
                        <a:t>North America</a:t>
                      </a:r>
                    </a:p>
                  </a:txBody>
                  <a:tcPr marL="60435" marR="60435" marT="30218" marB="30218" anchor="ctr"/>
                </a:tc>
                <a:tc>
                  <a:txBody>
                    <a:bodyPr/>
                    <a:lstStyle/>
                    <a:p>
                      <a:r>
                        <a:rPr lang="en-US" sz="1200"/>
                        <a:t>United States of America</a:t>
                      </a:r>
                    </a:p>
                  </a:txBody>
                  <a:tcPr marL="60435" marR="60435" marT="30218" marB="30218" anchor="ctr"/>
                </a:tc>
                <a:tc>
                  <a:txBody>
                    <a:bodyPr/>
                    <a:lstStyle/>
                    <a:p>
                      <a:r>
                        <a:rPr lang="en-US" sz="1200"/>
                        <a:t>Ms Michelle Gray</a:t>
                      </a:r>
                    </a:p>
                  </a:txBody>
                  <a:tcPr marL="60435" marR="60435" marT="30218" marB="30218" anchor="ctr"/>
                </a:tc>
                <a:tc>
                  <a:txBody>
                    <a:bodyPr/>
                    <a:lstStyle/>
                    <a:p>
                      <a:r>
                        <a:rPr lang="en-US" sz="1200"/>
                        <a:t>USDA APHIS – Plant Protection and Quarantine (</a:t>
                      </a:r>
                      <a:r>
                        <a:rPr lang="en-US" sz="1200" b="1"/>
                        <a:t>CPM Bureau member</a:t>
                      </a:r>
                      <a:r>
                        <a:rPr lang="en-US" sz="1200"/>
                        <a:t>)</a:t>
                      </a:r>
                    </a:p>
                  </a:txBody>
                  <a:tcPr marL="60435" marR="60435" marT="30218" marB="30218" anchor="ctr"/>
                </a:tc>
                <a:extLst>
                  <a:ext uri="{0D108BD9-81ED-4DB2-BD59-A6C34878D82A}">
                    <a16:rowId xmlns:a16="http://schemas.microsoft.com/office/drawing/2014/main" val="249072457"/>
                  </a:ext>
                </a:extLst>
              </a:tr>
              <a:tr h="422425">
                <a:tc>
                  <a:txBody>
                    <a:bodyPr/>
                    <a:lstStyle/>
                    <a:p>
                      <a:r>
                        <a:rPr lang="en-US" sz="1200"/>
                        <a:t>FAO – One Health TWG</a:t>
                      </a:r>
                    </a:p>
                  </a:txBody>
                  <a:tcPr marL="60435" marR="60435" marT="30218" marB="30218" anchor="ctr"/>
                </a:tc>
                <a:tc>
                  <a:txBody>
                    <a:bodyPr/>
                    <a:lstStyle/>
                    <a:p>
                      <a:r>
                        <a:rPr lang="en-US" sz="1200"/>
                        <a:t>FAO (Italy)</a:t>
                      </a:r>
                    </a:p>
                  </a:txBody>
                  <a:tcPr marL="60435" marR="60435" marT="30218" marB="30218" anchor="ctr"/>
                </a:tc>
                <a:tc>
                  <a:txBody>
                    <a:bodyPr/>
                    <a:lstStyle/>
                    <a:p>
                      <a:r>
                        <a:rPr lang="en-US" sz="1200"/>
                        <a:t>Ms Carmen Bullon</a:t>
                      </a:r>
                    </a:p>
                  </a:txBody>
                  <a:tcPr marL="60435" marR="60435" marT="30218" marB="30218" anchor="ctr"/>
                </a:tc>
                <a:tc>
                  <a:txBody>
                    <a:bodyPr/>
                    <a:lstStyle/>
                    <a:p>
                      <a:r>
                        <a:rPr lang="en-US" sz="1200" dirty="0"/>
                        <a:t>FAO Development Law Service (LEGN)</a:t>
                      </a:r>
                    </a:p>
                  </a:txBody>
                  <a:tcPr marL="60435" marR="60435" marT="30218" marB="30218" anchor="ctr"/>
                </a:tc>
                <a:extLst>
                  <a:ext uri="{0D108BD9-81ED-4DB2-BD59-A6C34878D82A}">
                    <a16:rowId xmlns:a16="http://schemas.microsoft.com/office/drawing/2014/main" val="1056457315"/>
                  </a:ext>
                </a:extLst>
              </a:tr>
            </a:tbl>
          </a:graphicData>
        </a:graphic>
      </p:graphicFrame>
    </p:spTree>
    <p:extLst>
      <p:ext uri="{BB962C8B-B14F-4D97-AF65-F5344CB8AC3E}">
        <p14:creationId xmlns:p14="http://schemas.microsoft.com/office/powerpoint/2010/main" val="2991561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A0EC69E8-74C1-E73F-B1AE-E72DA9DC88F2}"/>
              </a:ext>
            </a:extLst>
          </p:cNvPr>
          <p:cNvSpPr>
            <a:spLocks noGrp="1"/>
          </p:cNvSpPr>
          <p:nvPr>
            <p:ph type="subTitle" idx="1"/>
          </p:nvPr>
        </p:nvSpPr>
        <p:spPr/>
        <p:txBody>
          <a:bodyPr numCol="1"/>
          <a:lstStyle/>
          <a:p>
            <a:pPr marL="439200" indent="-457200">
              <a:buClr>
                <a:schemeClr val="tx1"/>
              </a:buClr>
              <a:buFont typeface="+mj-lt"/>
              <a:buAutoNum type="arabicPeriod"/>
            </a:pPr>
            <a:r>
              <a:rPr lang="en-US" sz="2200" dirty="0">
                <a:solidFill>
                  <a:srgbClr val="00825F"/>
                </a:solidFill>
                <a:latin typeface="+mn-lt"/>
              </a:rPr>
              <a:t>Conduct </a:t>
            </a:r>
            <a:r>
              <a:rPr lang="en-US" sz="2200" b="1" dirty="0">
                <a:solidFill>
                  <a:srgbClr val="00825F"/>
                </a:solidFill>
                <a:latin typeface="+mn-lt"/>
              </a:rPr>
              <a:t>preliminary study</a:t>
            </a:r>
            <a:r>
              <a:rPr lang="en-US" sz="2200" dirty="0">
                <a:solidFill>
                  <a:srgbClr val="00825F"/>
                </a:solidFill>
                <a:latin typeface="+mn-lt"/>
              </a:rPr>
              <a:t>, understand how plant health could contribute to the One Health approach by determining the interrelations and interdependencies between plant health and the other pillars of this approach; </a:t>
            </a:r>
          </a:p>
          <a:p>
            <a:pPr marL="439200" indent="-457200">
              <a:buClr>
                <a:schemeClr val="tx1"/>
              </a:buClr>
              <a:buFont typeface="+mj-lt"/>
              <a:buAutoNum type="arabicPeriod"/>
            </a:pPr>
            <a:r>
              <a:rPr lang="en-US" sz="2200" dirty="0">
                <a:solidFill>
                  <a:srgbClr val="00825F"/>
                </a:solidFill>
                <a:latin typeface="+mn-lt"/>
              </a:rPr>
              <a:t>As part of the preliminary study, collect national and regional experiences from NPPOs and RPPOs relating to One Health;</a:t>
            </a:r>
          </a:p>
          <a:p>
            <a:pPr marL="439200" indent="-457200">
              <a:buClr>
                <a:schemeClr val="tx1"/>
              </a:buClr>
              <a:buFont typeface="+mj-lt"/>
              <a:buAutoNum type="arabicPeriod"/>
            </a:pPr>
            <a:r>
              <a:rPr lang="en-US" sz="2200" dirty="0">
                <a:solidFill>
                  <a:srgbClr val="00825F"/>
                </a:solidFill>
                <a:latin typeface="+mn-lt"/>
              </a:rPr>
              <a:t>As part of the preliminary study, liaise with the steering group on Pest Outbreak Alert and Response Systems, the CPM Focus Group on Climate Change and Phytosanitary Issues, and other relevant focus groups and CPM, United Nations or FAO bodies </a:t>
            </a:r>
          </a:p>
          <a:p>
            <a:pPr marL="439200" indent="-457200">
              <a:buClr>
                <a:schemeClr val="tx1"/>
              </a:buClr>
              <a:buFont typeface="+mj-lt"/>
              <a:buAutoNum type="arabicPeriod"/>
            </a:pPr>
            <a:r>
              <a:rPr lang="en-US" sz="2200" dirty="0">
                <a:solidFill>
                  <a:srgbClr val="00825F"/>
                </a:solidFill>
                <a:latin typeface="+mn-lt"/>
              </a:rPr>
              <a:t>As conclusion of the preliminary study, enumerate the One Health topics where plant health is contributing to.</a:t>
            </a:r>
          </a:p>
          <a:p>
            <a:pPr marL="439200" indent="-457200">
              <a:buClr>
                <a:schemeClr val="tx1"/>
              </a:buClr>
              <a:buFont typeface="+mj-lt"/>
              <a:buAutoNum type="arabicPeriod"/>
            </a:pPr>
            <a:r>
              <a:rPr lang="en-US" sz="2200" dirty="0">
                <a:solidFill>
                  <a:srgbClr val="00825F"/>
                </a:solidFill>
                <a:latin typeface="+mn-lt"/>
              </a:rPr>
              <a:t>Draw up an action plan to communicate and advocate “Plant Health” as one of the pillars of One Health as an additional component of the IPPC Communications Strategy. </a:t>
            </a:r>
          </a:p>
        </p:txBody>
      </p:sp>
      <p:sp>
        <p:nvSpPr>
          <p:cNvPr id="6" name="Title 5">
            <a:extLst>
              <a:ext uri="{FF2B5EF4-FFF2-40B4-BE49-F238E27FC236}">
                <a16:creationId xmlns:a16="http://schemas.microsoft.com/office/drawing/2014/main" id="{C3889EFD-4B10-987E-6205-5506B1B3D5F1}"/>
              </a:ext>
            </a:extLst>
          </p:cNvPr>
          <p:cNvSpPr>
            <a:spLocks noGrp="1"/>
          </p:cNvSpPr>
          <p:nvPr>
            <p:ph type="title"/>
          </p:nvPr>
        </p:nvSpPr>
        <p:spPr>
          <a:xfrm>
            <a:off x="-12522" y="1447800"/>
            <a:ext cx="12204522" cy="360040"/>
          </a:xfrm>
        </p:spPr>
        <p:txBody>
          <a:bodyPr/>
          <a:lstStyle/>
          <a:p>
            <a:r>
              <a:rPr lang="en-GB" dirty="0"/>
              <a:t>CPM-18 approved Terms of Reference of the focus group</a:t>
            </a:r>
            <a:endParaRPr lang="en-US" dirty="0"/>
          </a:p>
        </p:txBody>
      </p:sp>
    </p:spTree>
    <p:extLst>
      <p:ext uri="{BB962C8B-B14F-4D97-AF65-F5344CB8AC3E}">
        <p14:creationId xmlns:p14="http://schemas.microsoft.com/office/powerpoint/2010/main" val="3603654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D0951-C86C-D430-76F8-957BAC422E2F}"/>
            </a:ext>
          </a:extLst>
        </p:cNvPr>
        <p:cNvGrpSpPr/>
        <p:nvPr/>
      </p:nvGrpSpPr>
      <p:grpSpPr>
        <a:xfrm>
          <a:off x="0" y="0"/>
          <a:ext cx="0" cy="0"/>
          <a:chOff x="0" y="0"/>
          <a:chExt cx="0" cy="0"/>
        </a:xfrm>
      </p:grpSpPr>
      <p:sp>
        <p:nvSpPr>
          <p:cNvPr id="7" name="Subtitle 6">
            <a:extLst>
              <a:ext uri="{FF2B5EF4-FFF2-40B4-BE49-F238E27FC236}">
                <a16:creationId xmlns:a16="http://schemas.microsoft.com/office/drawing/2014/main" id="{583BDEB0-CD16-E55B-F793-7063A8B9EBDD}"/>
              </a:ext>
            </a:extLst>
          </p:cNvPr>
          <p:cNvSpPr>
            <a:spLocks noGrp="1"/>
          </p:cNvSpPr>
          <p:nvPr>
            <p:ph type="subTitle" idx="1"/>
          </p:nvPr>
        </p:nvSpPr>
        <p:spPr>
          <a:xfrm>
            <a:off x="-52330" y="2209800"/>
            <a:ext cx="12192001" cy="4113296"/>
          </a:xfrm>
        </p:spPr>
        <p:txBody>
          <a:bodyPr numCol="1"/>
          <a:lstStyle/>
          <a:p>
            <a:pPr marL="439200" indent="-457200">
              <a:buClr>
                <a:schemeClr val="tx1"/>
              </a:buClr>
              <a:buFont typeface="+mj-lt"/>
              <a:buAutoNum type="arabicPeriod" startAt="6"/>
            </a:pPr>
            <a:r>
              <a:rPr lang="en-US" sz="2200" dirty="0">
                <a:solidFill>
                  <a:schemeClr val="bg1">
                    <a:lumMod val="65000"/>
                  </a:schemeClr>
                </a:solidFill>
                <a:latin typeface="+mn-lt"/>
              </a:rPr>
              <a:t>Provide advice on the possibility of a CPM side session on One Health. </a:t>
            </a:r>
          </a:p>
          <a:p>
            <a:pPr marL="439200" indent="-457200">
              <a:buClr>
                <a:schemeClr val="tx1"/>
              </a:buClr>
              <a:buFont typeface="+mj-lt"/>
              <a:buAutoNum type="arabicPeriod" startAt="6"/>
            </a:pPr>
            <a:r>
              <a:rPr lang="en-US" sz="2200" dirty="0">
                <a:solidFill>
                  <a:srgbClr val="00825F"/>
                </a:solidFill>
                <a:latin typeface="+mn-lt"/>
              </a:rPr>
              <a:t>Consider whether a formal CPM Recommendation would be of use and value and, if so, provide an outline of what it may address. </a:t>
            </a:r>
          </a:p>
          <a:p>
            <a:pPr marL="439200" indent="-457200">
              <a:buClr>
                <a:schemeClr val="tx1"/>
              </a:buClr>
              <a:buFont typeface="+mj-lt"/>
              <a:buAutoNum type="arabicPeriod" startAt="6"/>
            </a:pPr>
            <a:r>
              <a:rPr lang="en-US" sz="2200" dirty="0">
                <a:latin typeface="+mn-lt"/>
              </a:rPr>
              <a:t>Consider how participation by plant-health representatives in the FAO One Health Committee structure can be most effective; </a:t>
            </a:r>
          </a:p>
          <a:p>
            <a:pPr marL="439200" indent="-457200">
              <a:buClr>
                <a:schemeClr val="tx1"/>
              </a:buClr>
              <a:buFont typeface="+mj-lt"/>
              <a:buAutoNum type="arabicPeriod" startAt="6"/>
            </a:pPr>
            <a:r>
              <a:rPr lang="en-US" sz="2200" dirty="0">
                <a:latin typeface="+mn-lt"/>
              </a:rPr>
              <a:t>Develop a plan for enhancing IPPC participation, advocacy, and effectiveness in the FAO One Health Committee structure and activity. </a:t>
            </a:r>
          </a:p>
          <a:p>
            <a:pPr marL="439200" indent="-457200">
              <a:buClr>
                <a:schemeClr val="tx1"/>
              </a:buClr>
              <a:buFont typeface="+mj-lt"/>
              <a:buAutoNum type="arabicPeriod" startAt="6"/>
            </a:pPr>
            <a:r>
              <a:rPr lang="en-US" sz="2200" dirty="0">
                <a:latin typeface="+mn-lt"/>
              </a:rPr>
              <a:t>Present any other observations or recommendations to the CPM as deemed appropriate in relation to defining and recommending a CPM engagement strategy on One Health.</a:t>
            </a:r>
          </a:p>
        </p:txBody>
      </p:sp>
      <p:sp>
        <p:nvSpPr>
          <p:cNvPr id="6" name="Title 5">
            <a:extLst>
              <a:ext uri="{FF2B5EF4-FFF2-40B4-BE49-F238E27FC236}">
                <a16:creationId xmlns:a16="http://schemas.microsoft.com/office/drawing/2014/main" id="{6F0DFA9B-1F8A-8E02-F42E-F96EB8D8C9BB}"/>
              </a:ext>
            </a:extLst>
          </p:cNvPr>
          <p:cNvSpPr>
            <a:spLocks noGrp="1"/>
          </p:cNvSpPr>
          <p:nvPr>
            <p:ph type="title"/>
          </p:nvPr>
        </p:nvSpPr>
        <p:spPr>
          <a:xfrm>
            <a:off x="-76200" y="1371600"/>
            <a:ext cx="12204522" cy="360040"/>
          </a:xfrm>
        </p:spPr>
        <p:txBody>
          <a:bodyPr/>
          <a:lstStyle/>
          <a:p>
            <a:r>
              <a:rPr lang="en-GB" dirty="0"/>
              <a:t>CPM-18 approved Terms of Reference of the focus group - continue</a:t>
            </a:r>
            <a:endParaRPr lang="en-US" dirty="0"/>
          </a:p>
        </p:txBody>
      </p:sp>
    </p:spTree>
    <p:extLst>
      <p:ext uri="{BB962C8B-B14F-4D97-AF65-F5344CB8AC3E}">
        <p14:creationId xmlns:p14="http://schemas.microsoft.com/office/powerpoint/2010/main" val="4288020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1EA01870-EE28-55F6-96F1-BF9279D4CFDA}"/>
              </a:ext>
            </a:extLst>
          </p:cNvPr>
          <p:cNvSpPr>
            <a:spLocks noGrp="1"/>
          </p:cNvSpPr>
          <p:nvPr>
            <p:ph type="subTitle" idx="1"/>
          </p:nvPr>
        </p:nvSpPr>
        <p:spPr>
          <a:xfrm>
            <a:off x="0" y="2057400"/>
            <a:ext cx="7239000" cy="4343400"/>
          </a:xfrm>
        </p:spPr>
        <p:txBody>
          <a:bodyPr/>
          <a:lstStyle/>
          <a:p>
            <a:pPr marL="342900" indent="-342900">
              <a:buFont typeface="Wingdings" panose="05000000000000000000" pitchFamily="2" charset="2"/>
              <a:buChar char="§"/>
            </a:pPr>
            <a:r>
              <a:rPr lang="en-GB" dirty="0"/>
              <a:t>Held on 20 March 2025, hybrid (in-person and webcast)</a:t>
            </a:r>
          </a:p>
          <a:p>
            <a:pPr marL="342900" indent="-342900">
              <a:buFont typeface="Wingdings" panose="05000000000000000000" pitchFamily="2" charset="2"/>
              <a:buChar char="§"/>
            </a:pPr>
            <a:r>
              <a:rPr lang="en-GB" dirty="0"/>
              <a:t>Promoted the science linking Plant Health and One Health</a:t>
            </a:r>
          </a:p>
          <a:p>
            <a:pPr marL="342900" indent="-342900">
              <a:buFont typeface="Wingdings" panose="05000000000000000000" pitchFamily="2" charset="2"/>
              <a:buChar char="§"/>
            </a:pPr>
            <a:r>
              <a:rPr lang="en-GB" dirty="0"/>
              <a:t>Fostered strategic collaboration by bringing together Quadripartite organizations (FAO, UNEP,  WHO and WOAH), </a:t>
            </a:r>
            <a:r>
              <a:rPr lang="en-US" dirty="0"/>
              <a:t>scientists, policymakers, researchers, donors and plant health advocates.</a:t>
            </a:r>
          </a:p>
          <a:p>
            <a:pPr marL="342900" indent="-342900">
              <a:buFont typeface="Wingdings" panose="05000000000000000000" pitchFamily="2" charset="2"/>
              <a:buChar char="§"/>
            </a:pPr>
            <a:r>
              <a:rPr lang="en-US" dirty="0"/>
              <a:t>Showcased real life case studies from IPPC community that illustrate importance of applying One Health approach to address Plant Health issues: Dominican Republic, Indonesia, Italy,  and Centre for Agriculture and Biosciences International.</a:t>
            </a:r>
          </a:p>
          <a:p>
            <a:pPr marL="342900" indent="-342900">
              <a:buFont typeface="Wingdings" panose="05000000000000000000" pitchFamily="2" charset="2"/>
              <a:buChar char="§"/>
            </a:pPr>
            <a:r>
              <a:rPr lang="en-US" dirty="0"/>
              <a:t>Increased awareness of the scientific and policy relevance of plant health within One Health.</a:t>
            </a:r>
            <a:endParaRPr lang="en-GB" dirty="0"/>
          </a:p>
          <a:p>
            <a:pPr marL="342900" indent="-342900">
              <a:buFont typeface="Wingdings" panose="05000000000000000000" pitchFamily="2" charset="2"/>
              <a:buChar char="§"/>
            </a:pPr>
            <a:endParaRPr lang="en-US" dirty="0"/>
          </a:p>
        </p:txBody>
      </p:sp>
      <p:sp>
        <p:nvSpPr>
          <p:cNvPr id="6" name="Title 5">
            <a:extLst>
              <a:ext uri="{FF2B5EF4-FFF2-40B4-BE49-F238E27FC236}">
                <a16:creationId xmlns:a16="http://schemas.microsoft.com/office/drawing/2014/main" id="{245E4C0C-66D6-6821-5188-69BAB98F6A39}"/>
              </a:ext>
            </a:extLst>
          </p:cNvPr>
          <p:cNvSpPr>
            <a:spLocks noGrp="1"/>
          </p:cNvSpPr>
          <p:nvPr>
            <p:ph type="title"/>
          </p:nvPr>
        </p:nvSpPr>
        <p:spPr>
          <a:xfrm>
            <a:off x="-8106" y="1371600"/>
            <a:ext cx="10515600" cy="533400"/>
          </a:xfrm>
        </p:spPr>
        <p:txBody>
          <a:bodyPr/>
          <a:lstStyle/>
          <a:p>
            <a:r>
              <a:rPr lang="en-US" dirty="0"/>
              <a:t>CPM-19 (2025) Science Session on the Importance of Plant Health within One Health</a:t>
            </a:r>
          </a:p>
        </p:txBody>
      </p:sp>
      <p:pic>
        <p:nvPicPr>
          <p:cNvPr id="10" name="Picture Placeholder 9">
            <a:extLst>
              <a:ext uri="{FF2B5EF4-FFF2-40B4-BE49-F238E27FC236}">
                <a16:creationId xmlns:a16="http://schemas.microsoft.com/office/drawing/2014/main" id="{34B5C818-9430-1D52-9D45-12ABE65B8153}"/>
              </a:ext>
            </a:extLst>
          </p:cNvPr>
          <p:cNvPicPr>
            <a:picLocks noGrp="1" noChangeAspect="1"/>
          </p:cNvPicPr>
          <p:nvPr>
            <p:ph type="pic" sz="quarter" idx="10"/>
          </p:nvPr>
        </p:nvPicPr>
        <p:blipFill>
          <a:blip r:embed="rId3"/>
          <a:srcRect l="12774" r="12774"/>
          <a:stretch/>
        </p:blipFill>
        <p:spPr>
          <a:xfrm>
            <a:off x="7239000" y="1980000"/>
            <a:ext cx="4737719" cy="3183667"/>
          </a:xfrm>
        </p:spPr>
      </p:pic>
    </p:spTree>
    <p:extLst>
      <p:ext uri="{BB962C8B-B14F-4D97-AF65-F5344CB8AC3E}">
        <p14:creationId xmlns:p14="http://schemas.microsoft.com/office/powerpoint/2010/main" val="1294611942"/>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rnal scree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SharedWithUsers xmlns="a05d7f75-f42e-4288-8809-604fd4d9691f">
      <UserInfo>
        <DisplayName>Nersisyan, Avetik (NSP)</DisplayName>
        <AccountId>14349</AccountId>
        <AccountType/>
      </UserInfo>
      <UserInfo>
        <DisplayName>RullGabayet, JuanAntonio (FAOAR)</DisplayName>
        <AccountId>14376</AccountId>
        <AccountType/>
      </UserInfo>
      <UserInfo>
        <DisplayName>Krah, Emmanuel (NSPD)</DisplayName>
        <AccountId>16346</AccountId>
        <AccountType/>
      </UserInfo>
      <UserInfo>
        <DisplayName>Shamilov, Artur (NSP)</DisplayName>
        <AccountId>14351</AccountId>
        <AccountType/>
      </UserInfo>
      <UserInfo>
        <DisplayName>Moreira, Adriana (NSP)</DisplayName>
        <AccountId>14323</AccountId>
        <AccountType/>
      </UserInfo>
      <UserInfo>
        <DisplayName>Frio, Mutya (NSPDD)</DisplayName>
        <AccountId>14366</AccountId>
        <AccountType/>
      </UserInfo>
      <UserInfo>
        <DisplayName>Deng, Arop (NSPD)</DisplayName>
        <AccountId>14322</AccountId>
        <AccountType/>
      </UserInfo>
      <UserInfo>
        <DisplayName>Gaviano, Giulia (NSP)</DisplayName>
        <AccountId>16878</AccountId>
        <AccountType/>
      </UserInfo>
      <UserInfo>
        <DisplayName>Armeni, Carlotta (NSPD)</DisplayName>
        <AccountId>14300</AccountId>
        <AccountType/>
      </UserInfo>
      <UserInfo>
        <DisplayName>Koumba, Descartes (NSP)</DisplayName>
        <AccountId>14370</AccountId>
        <AccountType/>
      </UserInfo>
      <UserInfo>
        <DisplayName>Gilmore, John (NSPD)</DisplayName>
        <AccountId>14332</AccountId>
        <AccountType/>
      </UserInfo>
      <UserInfo>
        <DisplayName>Brunel, Sarah (NSP)</DisplayName>
        <AccountId>14352</AccountId>
        <AccountType/>
      </UserInfo>
      <UserInfo>
        <DisplayName>Tiscioni, Patrizio (NSPD)</DisplayName>
        <AccountId>17210</AccountId>
        <AccountType/>
      </UserInfo>
      <UserInfo>
        <DisplayName>White, Fitzroy (NSPD)</DisplayName>
        <AccountId>14410</AccountId>
        <AccountType/>
      </UserInfo>
      <UserInfo>
        <DisplayName>Stirling, Colleen (NSPD)</DisplayName>
        <AccountId>17049</AccountId>
        <AccountType/>
      </UserInfo>
      <UserInfo>
        <DisplayName>Belli, Valeria (NSPD)</DisplayName>
        <AccountId>17687</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20" ma:contentTypeDescription="Create a new document." ma:contentTypeScope="" ma:versionID="58c79fb002f89a5111e50c4b7040bcb6">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c7dd2e9d878049d154ba4207012eb770"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ea6feb38-a85a-45e8-92e9-814486bbe375"/>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 ds:uri="http://www.w3.org/XML/1998/namespace"/>
    <ds:schemaRef ds:uri="http://schemas.microsoft.com/office/infopath/2007/PartnerControls"/>
    <ds:schemaRef ds:uri="a05d7f75-f42e-4288-8809-604fd4d9691f"/>
    <ds:schemaRef ds:uri="http://schemas.microsoft.com/office/2006/metadata/properties"/>
  </ds:schemaRefs>
</ds:datastoreItem>
</file>

<file path=customXml/itemProps2.xml><?xml version="1.0" encoding="utf-8"?>
<ds:datastoreItem xmlns:ds="http://schemas.openxmlformats.org/officeDocument/2006/customXml" ds:itemID="{83FFEEB4-8044-44F2-8474-292767869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2504</TotalTime>
  <Words>2251</Words>
  <Application>Microsoft Office PowerPoint</Application>
  <PresentationFormat>Widescreen</PresentationFormat>
  <Paragraphs>151</Paragraphs>
  <Slides>14</Slides>
  <Notes>9</Notes>
  <HiddenSlides>0</HiddenSlides>
  <MMClips>0</MMClip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COVER</vt:lpstr>
      <vt:lpstr>Personalizza struttura</vt:lpstr>
      <vt:lpstr>Internal screen</vt:lpstr>
      <vt:lpstr>Getting in touch about the IPPC CPM Focus Group on Plant Health in the context of One Health </vt:lpstr>
      <vt:lpstr>Overview</vt:lpstr>
      <vt:lpstr>Background</vt:lpstr>
      <vt:lpstr>Background (continue)</vt:lpstr>
      <vt:lpstr>CPM Focus Group on Plant Health in the context of One Health</vt:lpstr>
      <vt:lpstr>Membership</vt:lpstr>
      <vt:lpstr>CPM-18 approved Terms of Reference of the focus group</vt:lpstr>
      <vt:lpstr>CPM-18 approved Terms of Reference of the focus group - continue</vt:lpstr>
      <vt:lpstr>CPM-19 (2025) Science Session on the Importance of Plant Health within One Health</vt:lpstr>
      <vt:lpstr>CPM-19 (2025) decisions affecting the focus group workplan</vt:lpstr>
      <vt:lpstr>Ongoing activities:</vt:lpstr>
      <vt:lpstr>Next activities:</vt:lpstr>
      <vt:lpstr>For more information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Madaminova, Rokhila (NSPD)</cp:lastModifiedBy>
  <cp:revision>36</cp:revision>
  <cp:lastPrinted>2018-12-10T09:55:32Z</cp:lastPrinted>
  <dcterms:created xsi:type="dcterms:W3CDTF">2019-07-18T08:44:31Z</dcterms:created>
  <dcterms:modified xsi:type="dcterms:W3CDTF">2025-07-10T09:35:00Z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