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30"/>
  </p:notesMasterIdLst>
  <p:handoutMasterIdLst>
    <p:handoutMasterId r:id="rId31"/>
  </p:handoutMasterIdLst>
  <p:sldIdLst>
    <p:sldId id="263" r:id="rId7"/>
    <p:sldId id="307" r:id="rId8"/>
    <p:sldId id="287" r:id="rId9"/>
    <p:sldId id="291" r:id="rId10"/>
    <p:sldId id="306" r:id="rId11"/>
    <p:sldId id="290" r:id="rId12"/>
    <p:sldId id="288" r:id="rId13"/>
    <p:sldId id="308" r:id="rId14"/>
    <p:sldId id="311" r:id="rId15"/>
    <p:sldId id="313" r:id="rId16"/>
    <p:sldId id="292" r:id="rId17"/>
    <p:sldId id="303" r:id="rId18"/>
    <p:sldId id="294" r:id="rId19"/>
    <p:sldId id="295" r:id="rId20"/>
    <p:sldId id="296" r:id="rId21"/>
    <p:sldId id="297" r:id="rId22"/>
    <p:sldId id="298" r:id="rId23"/>
    <p:sldId id="299" r:id="rId24"/>
    <p:sldId id="300" r:id="rId25"/>
    <p:sldId id="312" r:id="rId26"/>
    <p:sldId id="314" r:id="rId27"/>
    <p:sldId id="309" r:id="rId28"/>
    <p:sldId id="267" r:id="rId29"/>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9645"/>
    <a:srgbClr val="4DA34D"/>
    <a:srgbClr val="5CAE54"/>
    <a:srgbClr val="89A829"/>
    <a:srgbClr val="5DAF55"/>
    <a:srgbClr val="9ACC95"/>
    <a:srgbClr val="00825F"/>
    <a:srgbClr val="AB967C"/>
    <a:srgbClr val="5792C9"/>
    <a:srgbClr val="A81E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1527BA-2BC5-6C31-A680-42950D486F2B}" v="1" dt="2025-07-25T13:40:46.395"/>
    <p1510:client id="{B0AB6A0F-51BE-C3CF-0AA6-19B8BE28FC24}" v="8" dt="2025-07-25T13:42:13.6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5F1527BA-2BC5-6C31-A680-42950D486F2B}"/>
    <pc:docChg chg="modSld">
      <pc:chgData name="" userId="" providerId="" clId="Web-{5F1527BA-2BC5-6C31-A680-42950D486F2B}" dt="2025-07-25T13:40:46.395" v="0" actId="20577"/>
      <pc:docMkLst>
        <pc:docMk/>
      </pc:docMkLst>
      <pc:sldChg chg="modSp">
        <pc:chgData name="" userId="" providerId="" clId="Web-{5F1527BA-2BC5-6C31-A680-42950D486F2B}" dt="2025-07-25T13:40:46.395" v="0" actId="20577"/>
        <pc:sldMkLst>
          <pc:docMk/>
          <pc:sldMk cId="2518539011" sldId="263"/>
        </pc:sldMkLst>
        <pc:spChg chg="mod">
          <ac:chgData name="" userId="" providerId="" clId="Web-{5F1527BA-2BC5-6C31-A680-42950D486F2B}" dt="2025-07-25T13:40:46.395" v="0" actId="20577"/>
          <ac:spMkLst>
            <pc:docMk/>
            <pc:sldMk cId="2518539011" sldId="263"/>
            <ac:spMk id="6" creationId="{00000000-0000-0000-0000-000000000000}"/>
          </ac:spMkLst>
        </pc:spChg>
      </pc:sldChg>
    </pc:docChg>
  </pc:docChgLst>
  <pc:docChgLst>
    <pc:chgData name="Rukavishnikov, Levon (NSPD)" userId="S::levon.rukavishnikov@fao.org::a52784e5-d687-4514-8108-b457781157d3" providerId="AD" clId="Web-{B0AB6A0F-51BE-C3CF-0AA6-19B8BE28FC24}"/>
    <pc:docChg chg="modSld">
      <pc:chgData name="Rukavishnikov, Levon (NSPD)" userId="S::levon.rukavishnikov@fao.org::a52784e5-d687-4514-8108-b457781157d3" providerId="AD" clId="Web-{B0AB6A0F-51BE-C3CF-0AA6-19B8BE28FC24}" dt="2025-07-25T13:42:12.532" v="6" actId="20577"/>
      <pc:docMkLst>
        <pc:docMk/>
      </pc:docMkLst>
      <pc:sldChg chg="modSp">
        <pc:chgData name="Rukavishnikov, Levon (NSPD)" userId="S::levon.rukavishnikov@fao.org::a52784e5-d687-4514-8108-b457781157d3" providerId="AD" clId="Web-{B0AB6A0F-51BE-C3CF-0AA6-19B8BE28FC24}" dt="2025-07-25T13:42:12.532" v="6" actId="20577"/>
        <pc:sldMkLst>
          <pc:docMk/>
          <pc:sldMk cId="2518539011" sldId="263"/>
        </pc:sldMkLst>
        <pc:spChg chg="mod">
          <ac:chgData name="Rukavishnikov, Levon (NSPD)" userId="S::levon.rukavishnikov@fao.org::a52784e5-d687-4514-8108-b457781157d3" providerId="AD" clId="Web-{B0AB6A0F-51BE-C3CF-0AA6-19B8BE28FC24}" dt="2025-07-25T13:42:12.532" v="6" actId="20577"/>
          <ac:spMkLst>
            <pc:docMk/>
            <pc:sldMk cId="2518539011" sldId="263"/>
            <ac:spMk id="6" creationId="{00000000-0000-0000-0000-000000000000}"/>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5D8AAD-D5BF-43CC-9E7E-E5F55E9EFC9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615D448-2284-47C4-8EA2-E429C2367475}">
      <dgm:prSet/>
      <dgm:spPr>
        <a:solidFill>
          <a:srgbClr val="9ACC95"/>
        </a:solidFill>
        <a:ln>
          <a:solidFill>
            <a:schemeClr val="accent3">
              <a:lumMod val="50000"/>
            </a:schemeClr>
          </a:solidFill>
        </a:ln>
        <a:scene3d>
          <a:camera prst="orthographicFront"/>
          <a:lightRig rig="threePt" dir="t"/>
        </a:scene3d>
        <a:sp3d>
          <a:bevelT/>
        </a:sp3d>
      </dgm:spPr>
      <dgm:t>
        <a:bodyPr/>
        <a:lstStyle/>
        <a:p>
          <a:r>
            <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rPr>
            <a:t>Consists of 25 members from each of the seven FAO regions</a:t>
          </a:r>
        </a:p>
      </dgm:t>
    </dgm:pt>
    <dgm:pt modelId="{B6ECB8A7-89FB-4A65-89B6-946C0B8FE84C}" type="parTrans" cxnId="{FF4AC54A-4CFD-4A8A-945B-E5ED6EA0C479}">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73F43D3E-DA41-43DE-9AF1-833AEC3BDC1C}" type="sibTrans" cxnId="{FF4AC54A-4CFD-4A8A-945B-E5ED6EA0C479}">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0CA9152E-0D75-482A-8EA7-BF09C43D9863}">
      <dgm:prSet/>
      <dgm:spPr>
        <a:solidFill>
          <a:srgbClr val="5DAF55"/>
        </a:solidFill>
        <a:scene3d>
          <a:camera prst="orthographicFront"/>
          <a:lightRig rig="threePt" dir="t"/>
        </a:scene3d>
        <a:sp3d>
          <a:bevelT/>
        </a:sp3d>
      </dgm:spPr>
      <dgm:t>
        <a:bodyPr/>
        <a:lstStyle/>
        <a:p>
          <a:r>
            <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rPr>
            <a:t>Oversees the IPPC Standard Setting Process</a:t>
          </a:r>
        </a:p>
      </dgm:t>
    </dgm:pt>
    <dgm:pt modelId="{F152E456-3A25-4806-A1F5-07CACC082699}" type="parTrans" cxnId="{5832F98B-E3AF-46EE-A278-3925D0BAC9CD}">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7626BE25-2E6F-4CFA-8DFF-C119E653EA42}" type="sibTrans" cxnId="{5832F98B-E3AF-46EE-A278-3925D0BAC9CD}">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E61D826F-0443-4031-93F4-5754B39AA606}">
      <dgm:prSet/>
      <dgm:spPr>
        <a:solidFill>
          <a:srgbClr val="4DA34D"/>
        </a:solidFill>
        <a:scene3d>
          <a:camera prst="orthographicFront"/>
          <a:lightRig rig="threePt" dir="t"/>
        </a:scene3d>
        <a:sp3d>
          <a:bevelT/>
        </a:sp3d>
      </dgm:spPr>
      <dgm:t>
        <a:bodyPr/>
        <a:lstStyle/>
        <a:p>
          <a:r>
            <a:rPr lang="en-US">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Manages the development of ISPMs</a:t>
          </a:r>
        </a:p>
      </dgm:t>
    </dgm:pt>
    <dgm:pt modelId="{B7E4790E-B9C6-4DEF-AEA2-ECD83336263A}" type="parTrans" cxnId="{2019C3A3-4A6C-40A7-8B84-869426C48A62}">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2CA3DFE0-A472-4F23-B80B-3D6EC8494AFB}" type="sibTrans" cxnId="{2019C3A3-4A6C-40A7-8B84-869426C48A62}">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2D8F54AA-3B7D-44FE-B40C-D8795C8C0E90}">
      <dgm:prSet/>
      <dgm:spPr>
        <a:scene3d>
          <a:camera prst="orthographicFront"/>
          <a:lightRig rig="threePt" dir="t"/>
        </a:scene3d>
        <a:sp3d>
          <a:bevelT/>
        </a:sp3d>
      </dgm:spPr>
      <dgm:t>
        <a:bodyPr/>
        <a:lstStyle/>
        <a:p>
          <a:r>
            <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rPr>
            <a:t>Provides guidance and oversight to the work of Expert Drafting Groups</a:t>
          </a:r>
        </a:p>
      </dgm:t>
    </dgm:pt>
    <dgm:pt modelId="{E7CD5CA0-976B-4B70-B0F5-8D2BF3666F1D}" type="parTrans" cxnId="{4821E633-4A64-4706-ACA8-6A20018B63B7}">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22CB2889-989C-4363-999B-63E5C949D270}" type="sibTrans" cxnId="{4821E633-4A64-4706-ACA8-6A20018B63B7}">
      <dgm:prSet/>
      <dgm:spPr/>
      <dgm:t>
        <a:bodyPr/>
        <a:lstStyle/>
        <a:p>
          <a:endParaRPr lang="en-US">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dgm:t>
    </dgm:pt>
    <dgm:pt modelId="{11961D79-E647-4BF3-AA38-5F55798113F7}" type="pres">
      <dgm:prSet presAssocID="{7F5D8AAD-D5BF-43CC-9E7E-E5F55E9EFC91}" presName="root" presStyleCnt="0">
        <dgm:presLayoutVars>
          <dgm:dir/>
          <dgm:resizeHandles val="exact"/>
        </dgm:presLayoutVars>
      </dgm:prSet>
      <dgm:spPr/>
    </dgm:pt>
    <dgm:pt modelId="{D1A009F9-C73C-4ED1-8698-29E3D53D3BBE}" type="pres">
      <dgm:prSet presAssocID="{0615D448-2284-47C4-8EA2-E429C2367475}" presName="compNode" presStyleCnt="0"/>
      <dgm:spPr>
        <a:scene3d>
          <a:camera prst="orthographicFront"/>
          <a:lightRig rig="threePt" dir="t"/>
        </a:scene3d>
        <a:sp3d>
          <a:bevelT/>
        </a:sp3d>
      </dgm:spPr>
    </dgm:pt>
    <dgm:pt modelId="{C28B7BA9-75E6-4CA1-BD52-C49DA30BE71C}" type="pres">
      <dgm:prSet presAssocID="{0615D448-2284-47C4-8EA2-E429C2367475}" presName="bgRect" presStyleLbl="bgShp" presStyleIdx="0" presStyleCnt="4" custLinFactNeighborX="1137" custLinFactNeighborY="14282"/>
      <dgm:spPr>
        <a:solidFill>
          <a:srgbClr val="9ACC95"/>
        </a:solidFill>
        <a:ln>
          <a:solidFill>
            <a:schemeClr val="accent3">
              <a:lumMod val="50000"/>
            </a:schemeClr>
          </a:solidFill>
        </a:ln>
        <a:scene3d>
          <a:camera prst="orthographicFront"/>
          <a:lightRig rig="threePt" dir="t"/>
        </a:scene3d>
        <a:sp3d>
          <a:bevelT/>
        </a:sp3d>
      </dgm:spPr>
    </dgm:pt>
    <dgm:pt modelId="{3C84BFDD-4DAD-4237-9C83-4C3D3CC97AF1}" type="pres">
      <dgm:prSet presAssocID="{0615D448-2284-47C4-8EA2-E429C2367475}" presName="iconRect" presStyleLbl="node1" presStyleIdx="0" presStyleCnt="4" custLinFactNeighborX="-2349" custLinFactNeighborY="24546"/>
      <dgm:spPr>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dgm:spPr>
      <dgm:extLst>
        <a:ext uri="{E40237B7-FDA0-4F09-8148-C483321AD2D9}">
          <dgm14:cNvPr xmlns:dgm14="http://schemas.microsoft.com/office/drawing/2010/diagram" id="0" name="" descr="Earth Globe - Asia"/>
        </a:ext>
      </dgm:extLst>
    </dgm:pt>
    <dgm:pt modelId="{62BE2901-10BB-451E-BE49-B53978BB00B8}" type="pres">
      <dgm:prSet presAssocID="{0615D448-2284-47C4-8EA2-E429C2367475}" presName="spaceRect" presStyleCnt="0"/>
      <dgm:spPr>
        <a:scene3d>
          <a:camera prst="orthographicFront"/>
          <a:lightRig rig="threePt" dir="t"/>
        </a:scene3d>
        <a:sp3d>
          <a:bevelT/>
        </a:sp3d>
      </dgm:spPr>
    </dgm:pt>
    <dgm:pt modelId="{2A541232-637F-4BF5-9D9B-E425E5A54AD8}" type="pres">
      <dgm:prSet presAssocID="{0615D448-2284-47C4-8EA2-E429C2367475}" presName="parTx" presStyleLbl="revTx" presStyleIdx="0" presStyleCnt="4" custLinFactNeighborX="64" custLinFactNeighborY="14282">
        <dgm:presLayoutVars>
          <dgm:chMax val="0"/>
          <dgm:chPref val="0"/>
        </dgm:presLayoutVars>
      </dgm:prSet>
      <dgm:spPr/>
    </dgm:pt>
    <dgm:pt modelId="{C2415B86-4D65-4539-9CE4-753A231BD741}" type="pres">
      <dgm:prSet presAssocID="{73F43D3E-DA41-43DE-9AF1-833AEC3BDC1C}" presName="sibTrans" presStyleCnt="0"/>
      <dgm:spPr>
        <a:scene3d>
          <a:camera prst="orthographicFront"/>
          <a:lightRig rig="threePt" dir="t"/>
        </a:scene3d>
        <a:sp3d>
          <a:bevelT/>
        </a:sp3d>
      </dgm:spPr>
    </dgm:pt>
    <dgm:pt modelId="{FFDC86FE-6751-480A-A498-48D9EBB90FB5}" type="pres">
      <dgm:prSet presAssocID="{0CA9152E-0D75-482A-8EA7-BF09C43D9863}" presName="compNode" presStyleCnt="0"/>
      <dgm:spPr>
        <a:scene3d>
          <a:camera prst="orthographicFront"/>
          <a:lightRig rig="threePt" dir="t"/>
        </a:scene3d>
        <a:sp3d>
          <a:bevelT/>
        </a:sp3d>
      </dgm:spPr>
    </dgm:pt>
    <dgm:pt modelId="{ED24F401-E75D-4E5F-8FA6-DA5C6D8BD6E0}" type="pres">
      <dgm:prSet presAssocID="{0CA9152E-0D75-482A-8EA7-BF09C43D9863}" presName="bgRect" presStyleLbl="bgShp" presStyleIdx="1" presStyleCnt="4"/>
      <dgm:spPr>
        <a:solidFill>
          <a:srgbClr val="5DAF55"/>
        </a:solidFill>
        <a:scene3d>
          <a:camera prst="orthographicFront"/>
          <a:lightRig rig="threePt" dir="t"/>
        </a:scene3d>
        <a:sp3d>
          <a:bevelT/>
        </a:sp3d>
      </dgm:spPr>
    </dgm:pt>
    <dgm:pt modelId="{356F4889-8F51-4E05-8459-D9DD9D60B55D}" type="pres">
      <dgm:prSet presAssocID="{0CA9152E-0D75-482A-8EA7-BF09C43D9863}" presName="iconRect" presStyleLbl="node1" presStyleIdx="1" presStyleCnt="4"/>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dgm:spPr>
      <dgm:extLst>
        <a:ext uri="{E40237B7-FDA0-4F09-8148-C483321AD2D9}">
          <dgm14:cNvPr xmlns:dgm14="http://schemas.microsoft.com/office/drawing/2010/diagram" id="0" name="" descr="Branching Diagram"/>
        </a:ext>
      </dgm:extLst>
    </dgm:pt>
    <dgm:pt modelId="{69DA6930-F1E1-4D8B-8FFD-8A9EB2CAEAF7}" type="pres">
      <dgm:prSet presAssocID="{0CA9152E-0D75-482A-8EA7-BF09C43D9863}" presName="spaceRect" presStyleCnt="0"/>
      <dgm:spPr>
        <a:scene3d>
          <a:camera prst="orthographicFront"/>
          <a:lightRig rig="threePt" dir="t"/>
        </a:scene3d>
        <a:sp3d>
          <a:bevelT/>
        </a:sp3d>
      </dgm:spPr>
    </dgm:pt>
    <dgm:pt modelId="{38C256EC-23B1-43F8-A3D6-989664EC90A9}" type="pres">
      <dgm:prSet presAssocID="{0CA9152E-0D75-482A-8EA7-BF09C43D9863}" presName="parTx" presStyleLbl="revTx" presStyleIdx="1" presStyleCnt="4">
        <dgm:presLayoutVars>
          <dgm:chMax val="0"/>
          <dgm:chPref val="0"/>
        </dgm:presLayoutVars>
      </dgm:prSet>
      <dgm:spPr/>
    </dgm:pt>
    <dgm:pt modelId="{FFECB646-F1ED-4409-8489-51B0A37214DD}" type="pres">
      <dgm:prSet presAssocID="{7626BE25-2E6F-4CFA-8DFF-C119E653EA42}" presName="sibTrans" presStyleCnt="0"/>
      <dgm:spPr>
        <a:scene3d>
          <a:camera prst="orthographicFront"/>
          <a:lightRig rig="threePt" dir="t"/>
        </a:scene3d>
        <a:sp3d>
          <a:bevelT/>
        </a:sp3d>
      </dgm:spPr>
    </dgm:pt>
    <dgm:pt modelId="{4D408B38-0D4C-433A-80CB-F1E680A44F96}" type="pres">
      <dgm:prSet presAssocID="{E61D826F-0443-4031-93F4-5754B39AA606}" presName="compNode" presStyleCnt="0"/>
      <dgm:spPr>
        <a:scene3d>
          <a:camera prst="orthographicFront"/>
          <a:lightRig rig="threePt" dir="t"/>
        </a:scene3d>
        <a:sp3d>
          <a:bevelT/>
        </a:sp3d>
      </dgm:spPr>
    </dgm:pt>
    <dgm:pt modelId="{D51EDA2B-DEF5-45DC-A3E4-1A6C44C6AA41}" type="pres">
      <dgm:prSet presAssocID="{E61D826F-0443-4031-93F4-5754B39AA606}" presName="bgRect" presStyleLbl="bgShp" presStyleIdx="2" presStyleCnt="4" custLinFactNeighborY="-11293"/>
      <dgm:spPr>
        <a:solidFill>
          <a:srgbClr val="4DA34D"/>
        </a:solidFill>
        <a:scene3d>
          <a:camera prst="orthographicFront"/>
          <a:lightRig rig="threePt" dir="t"/>
        </a:scene3d>
        <a:sp3d>
          <a:bevelT/>
        </a:sp3d>
      </dgm:spPr>
    </dgm:pt>
    <dgm:pt modelId="{D75714B6-375C-4819-A69D-DE28D18ED69B}" type="pres">
      <dgm:prSet presAssocID="{E61D826F-0443-4031-93F4-5754B39AA606}" presName="iconRect" presStyleLbl="node1" presStyleIdx="2" presStyleCnt="4" custLinFactNeighborX="-2349" custLinFactNeighborY="-2195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dgm:spPr>
      <dgm:extLst>
        <a:ext uri="{E40237B7-FDA0-4F09-8148-C483321AD2D9}">
          <dgm14:cNvPr xmlns:dgm14="http://schemas.microsoft.com/office/drawing/2010/diagram" id="0" name="" descr="Checklist with solid fill"/>
        </a:ext>
      </dgm:extLst>
    </dgm:pt>
    <dgm:pt modelId="{492669DF-4804-40DD-BC4F-F40C93305B3C}" type="pres">
      <dgm:prSet presAssocID="{E61D826F-0443-4031-93F4-5754B39AA606}" presName="spaceRect" presStyleCnt="0"/>
      <dgm:spPr>
        <a:scene3d>
          <a:camera prst="orthographicFront"/>
          <a:lightRig rig="threePt" dir="t"/>
        </a:scene3d>
        <a:sp3d>
          <a:bevelT/>
        </a:sp3d>
      </dgm:spPr>
    </dgm:pt>
    <dgm:pt modelId="{F834EB34-9787-4E7D-B424-AF7353EB5ECD}" type="pres">
      <dgm:prSet presAssocID="{E61D826F-0443-4031-93F4-5754B39AA606}" presName="parTx" presStyleLbl="revTx" presStyleIdx="2" presStyleCnt="4" custLinFactNeighborX="64" custLinFactNeighborY="-11293">
        <dgm:presLayoutVars>
          <dgm:chMax val="0"/>
          <dgm:chPref val="0"/>
        </dgm:presLayoutVars>
      </dgm:prSet>
      <dgm:spPr/>
    </dgm:pt>
    <dgm:pt modelId="{511B08A6-DF80-4002-B4A3-79602D206B1D}" type="pres">
      <dgm:prSet presAssocID="{2CA3DFE0-A472-4F23-B80B-3D6EC8494AFB}" presName="sibTrans" presStyleCnt="0"/>
      <dgm:spPr>
        <a:scene3d>
          <a:camera prst="orthographicFront"/>
          <a:lightRig rig="threePt" dir="t"/>
        </a:scene3d>
        <a:sp3d>
          <a:bevelT/>
        </a:sp3d>
      </dgm:spPr>
    </dgm:pt>
    <dgm:pt modelId="{727501BF-E63C-43B0-969F-992597B1F947}" type="pres">
      <dgm:prSet presAssocID="{2D8F54AA-3B7D-44FE-B40C-D8795C8C0E90}" presName="compNode" presStyleCnt="0"/>
      <dgm:spPr>
        <a:scene3d>
          <a:camera prst="orthographicFront"/>
          <a:lightRig rig="threePt" dir="t"/>
        </a:scene3d>
        <a:sp3d>
          <a:bevelT/>
        </a:sp3d>
      </dgm:spPr>
    </dgm:pt>
    <dgm:pt modelId="{963ACAF2-0101-48F9-A07B-AE148DCE094E}" type="pres">
      <dgm:prSet presAssocID="{2D8F54AA-3B7D-44FE-B40C-D8795C8C0E90}" presName="bgRect" presStyleLbl="bgShp" presStyleIdx="3" presStyleCnt="4" custLinFactNeighborY="-20461"/>
      <dgm:spPr>
        <a:solidFill>
          <a:srgbClr val="89A829"/>
        </a:solidFill>
        <a:scene3d>
          <a:camera prst="orthographicFront"/>
          <a:lightRig rig="threePt" dir="t"/>
        </a:scene3d>
        <a:sp3d>
          <a:bevelT/>
        </a:sp3d>
      </dgm:spPr>
    </dgm:pt>
    <dgm:pt modelId="{196B788B-D7F9-4755-A701-A693530172EA}" type="pres">
      <dgm:prSet presAssocID="{2D8F54AA-3B7D-44FE-B40C-D8795C8C0E90}" presName="iconRect" presStyleLbl="node1" presStyleIdx="3" presStyleCnt="4" custLinFactNeighborX="-2349" custLinFactNeighborY="-25460"/>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a:effectLst>
          <a:outerShdw blurRad="50800" dist="38100" dir="2700000" algn="tl" rotWithShape="0">
            <a:prstClr val="black">
              <a:alpha val="40000"/>
            </a:prstClr>
          </a:outerShdw>
        </a:effectLst>
        <a:scene3d>
          <a:camera prst="orthographicFront"/>
          <a:lightRig rig="threePt" dir="t"/>
        </a:scene3d>
        <a:sp3d>
          <a:bevelT/>
        </a:sp3d>
      </dgm:spPr>
      <dgm:extLst>
        <a:ext uri="{E40237B7-FDA0-4F09-8148-C483321AD2D9}">
          <dgm14:cNvPr xmlns:dgm14="http://schemas.microsoft.com/office/drawing/2010/diagram" id="0" name="" descr="Собрание"/>
        </a:ext>
      </dgm:extLst>
    </dgm:pt>
    <dgm:pt modelId="{1D2C6D04-6077-4E79-909C-418603FD959B}" type="pres">
      <dgm:prSet presAssocID="{2D8F54AA-3B7D-44FE-B40C-D8795C8C0E90}" presName="spaceRect" presStyleCnt="0"/>
      <dgm:spPr>
        <a:scene3d>
          <a:camera prst="orthographicFront"/>
          <a:lightRig rig="threePt" dir="t"/>
        </a:scene3d>
        <a:sp3d>
          <a:bevelT/>
        </a:sp3d>
      </dgm:spPr>
    </dgm:pt>
    <dgm:pt modelId="{4120994C-9D47-4F7F-A239-75C8913752C6}" type="pres">
      <dgm:prSet presAssocID="{2D8F54AA-3B7D-44FE-B40C-D8795C8C0E90}" presName="parTx" presStyleLbl="revTx" presStyleIdx="3" presStyleCnt="4" custLinFactNeighborX="64" custLinFactNeighborY="-13222">
        <dgm:presLayoutVars>
          <dgm:chMax val="0"/>
          <dgm:chPref val="0"/>
        </dgm:presLayoutVars>
      </dgm:prSet>
      <dgm:spPr/>
    </dgm:pt>
  </dgm:ptLst>
  <dgm:cxnLst>
    <dgm:cxn modelId="{4821E633-4A64-4706-ACA8-6A20018B63B7}" srcId="{7F5D8AAD-D5BF-43CC-9E7E-E5F55E9EFC91}" destId="{2D8F54AA-3B7D-44FE-B40C-D8795C8C0E90}" srcOrd="3" destOrd="0" parTransId="{E7CD5CA0-976B-4B70-B0F5-8D2BF3666F1D}" sibTransId="{22CB2889-989C-4363-999B-63E5C949D270}"/>
    <dgm:cxn modelId="{E85CC16A-28C7-4A26-B713-AA7466482AA9}" type="presOf" srcId="{E61D826F-0443-4031-93F4-5754B39AA606}" destId="{F834EB34-9787-4E7D-B424-AF7353EB5ECD}" srcOrd="0" destOrd="0" presId="urn:microsoft.com/office/officeart/2018/2/layout/IconVerticalSolidList"/>
    <dgm:cxn modelId="{FF4AC54A-4CFD-4A8A-945B-E5ED6EA0C479}" srcId="{7F5D8AAD-D5BF-43CC-9E7E-E5F55E9EFC91}" destId="{0615D448-2284-47C4-8EA2-E429C2367475}" srcOrd="0" destOrd="0" parTransId="{B6ECB8A7-89FB-4A65-89B6-946C0B8FE84C}" sibTransId="{73F43D3E-DA41-43DE-9AF1-833AEC3BDC1C}"/>
    <dgm:cxn modelId="{6E1A5550-D0EC-4876-BC55-85A7E53D7C99}" type="presOf" srcId="{0615D448-2284-47C4-8EA2-E429C2367475}" destId="{2A541232-637F-4BF5-9D9B-E425E5A54AD8}" srcOrd="0" destOrd="0" presId="urn:microsoft.com/office/officeart/2018/2/layout/IconVerticalSolidList"/>
    <dgm:cxn modelId="{DB803C78-E5FA-458A-92C3-57EE9A745845}" type="presOf" srcId="{7F5D8AAD-D5BF-43CC-9E7E-E5F55E9EFC91}" destId="{11961D79-E647-4BF3-AA38-5F55798113F7}" srcOrd="0" destOrd="0" presId="urn:microsoft.com/office/officeart/2018/2/layout/IconVerticalSolidList"/>
    <dgm:cxn modelId="{5832F98B-E3AF-46EE-A278-3925D0BAC9CD}" srcId="{7F5D8AAD-D5BF-43CC-9E7E-E5F55E9EFC91}" destId="{0CA9152E-0D75-482A-8EA7-BF09C43D9863}" srcOrd="1" destOrd="0" parTransId="{F152E456-3A25-4806-A1F5-07CACC082699}" sibTransId="{7626BE25-2E6F-4CFA-8DFF-C119E653EA42}"/>
    <dgm:cxn modelId="{2019C3A3-4A6C-40A7-8B84-869426C48A62}" srcId="{7F5D8AAD-D5BF-43CC-9E7E-E5F55E9EFC91}" destId="{E61D826F-0443-4031-93F4-5754B39AA606}" srcOrd="2" destOrd="0" parTransId="{B7E4790E-B9C6-4DEF-AEA2-ECD83336263A}" sibTransId="{2CA3DFE0-A472-4F23-B80B-3D6EC8494AFB}"/>
    <dgm:cxn modelId="{268484B2-1F7C-4888-910C-6D6338C47280}" type="presOf" srcId="{0CA9152E-0D75-482A-8EA7-BF09C43D9863}" destId="{38C256EC-23B1-43F8-A3D6-989664EC90A9}" srcOrd="0" destOrd="0" presId="urn:microsoft.com/office/officeart/2018/2/layout/IconVerticalSolidList"/>
    <dgm:cxn modelId="{E81F69B4-FFBA-4476-A505-25F847491654}" type="presOf" srcId="{2D8F54AA-3B7D-44FE-B40C-D8795C8C0E90}" destId="{4120994C-9D47-4F7F-A239-75C8913752C6}" srcOrd="0" destOrd="0" presId="urn:microsoft.com/office/officeart/2018/2/layout/IconVerticalSolidList"/>
    <dgm:cxn modelId="{10BFD001-D1AD-4BEB-A255-FBB6A8C5F014}" type="presParOf" srcId="{11961D79-E647-4BF3-AA38-5F55798113F7}" destId="{D1A009F9-C73C-4ED1-8698-29E3D53D3BBE}" srcOrd="0" destOrd="0" presId="urn:microsoft.com/office/officeart/2018/2/layout/IconVerticalSolidList"/>
    <dgm:cxn modelId="{46E4D337-FE64-4F31-8F31-5726C5F01710}" type="presParOf" srcId="{D1A009F9-C73C-4ED1-8698-29E3D53D3BBE}" destId="{C28B7BA9-75E6-4CA1-BD52-C49DA30BE71C}" srcOrd="0" destOrd="0" presId="urn:microsoft.com/office/officeart/2018/2/layout/IconVerticalSolidList"/>
    <dgm:cxn modelId="{5FA3A8F1-4A30-4CC9-9BB7-0CBA440C408D}" type="presParOf" srcId="{D1A009F9-C73C-4ED1-8698-29E3D53D3BBE}" destId="{3C84BFDD-4DAD-4237-9C83-4C3D3CC97AF1}" srcOrd="1" destOrd="0" presId="urn:microsoft.com/office/officeart/2018/2/layout/IconVerticalSolidList"/>
    <dgm:cxn modelId="{2211945E-2DE3-40F7-87D1-1C9CA143CDC5}" type="presParOf" srcId="{D1A009F9-C73C-4ED1-8698-29E3D53D3BBE}" destId="{62BE2901-10BB-451E-BE49-B53978BB00B8}" srcOrd="2" destOrd="0" presId="urn:microsoft.com/office/officeart/2018/2/layout/IconVerticalSolidList"/>
    <dgm:cxn modelId="{B6DBFF0F-C132-4D94-9E2F-142B85723CB0}" type="presParOf" srcId="{D1A009F9-C73C-4ED1-8698-29E3D53D3BBE}" destId="{2A541232-637F-4BF5-9D9B-E425E5A54AD8}" srcOrd="3" destOrd="0" presId="urn:microsoft.com/office/officeart/2018/2/layout/IconVerticalSolidList"/>
    <dgm:cxn modelId="{13C3C7CB-9D65-4015-A5CB-1D41FB8415E4}" type="presParOf" srcId="{11961D79-E647-4BF3-AA38-5F55798113F7}" destId="{C2415B86-4D65-4539-9CE4-753A231BD741}" srcOrd="1" destOrd="0" presId="urn:microsoft.com/office/officeart/2018/2/layout/IconVerticalSolidList"/>
    <dgm:cxn modelId="{DC3C7B07-BCEE-453E-8715-7895AECE7666}" type="presParOf" srcId="{11961D79-E647-4BF3-AA38-5F55798113F7}" destId="{FFDC86FE-6751-480A-A498-48D9EBB90FB5}" srcOrd="2" destOrd="0" presId="urn:microsoft.com/office/officeart/2018/2/layout/IconVerticalSolidList"/>
    <dgm:cxn modelId="{C12A5B2A-58B4-49F0-9CFF-7F2C09496104}" type="presParOf" srcId="{FFDC86FE-6751-480A-A498-48D9EBB90FB5}" destId="{ED24F401-E75D-4E5F-8FA6-DA5C6D8BD6E0}" srcOrd="0" destOrd="0" presId="urn:microsoft.com/office/officeart/2018/2/layout/IconVerticalSolidList"/>
    <dgm:cxn modelId="{C9FD658D-2947-497B-B508-F53778C52A67}" type="presParOf" srcId="{FFDC86FE-6751-480A-A498-48D9EBB90FB5}" destId="{356F4889-8F51-4E05-8459-D9DD9D60B55D}" srcOrd="1" destOrd="0" presId="urn:microsoft.com/office/officeart/2018/2/layout/IconVerticalSolidList"/>
    <dgm:cxn modelId="{F49DE7FA-8B09-4D13-A68D-E4974E5F377C}" type="presParOf" srcId="{FFDC86FE-6751-480A-A498-48D9EBB90FB5}" destId="{69DA6930-F1E1-4D8B-8FFD-8A9EB2CAEAF7}" srcOrd="2" destOrd="0" presId="urn:microsoft.com/office/officeart/2018/2/layout/IconVerticalSolidList"/>
    <dgm:cxn modelId="{ED4A0F34-EFEB-452A-9D2E-BF9515DE6E06}" type="presParOf" srcId="{FFDC86FE-6751-480A-A498-48D9EBB90FB5}" destId="{38C256EC-23B1-43F8-A3D6-989664EC90A9}" srcOrd="3" destOrd="0" presId="urn:microsoft.com/office/officeart/2018/2/layout/IconVerticalSolidList"/>
    <dgm:cxn modelId="{A530E222-9AEE-40F9-908C-2E0A603EEA7B}" type="presParOf" srcId="{11961D79-E647-4BF3-AA38-5F55798113F7}" destId="{FFECB646-F1ED-4409-8489-51B0A37214DD}" srcOrd="3" destOrd="0" presId="urn:microsoft.com/office/officeart/2018/2/layout/IconVerticalSolidList"/>
    <dgm:cxn modelId="{252415D8-93A2-4E8B-81C9-002834602350}" type="presParOf" srcId="{11961D79-E647-4BF3-AA38-5F55798113F7}" destId="{4D408B38-0D4C-433A-80CB-F1E680A44F96}" srcOrd="4" destOrd="0" presId="urn:microsoft.com/office/officeart/2018/2/layout/IconVerticalSolidList"/>
    <dgm:cxn modelId="{2FEC8190-A0A0-42CC-AC20-B30A93DA9816}" type="presParOf" srcId="{4D408B38-0D4C-433A-80CB-F1E680A44F96}" destId="{D51EDA2B-DEF5-45DC-A3E4-1A6C44C6AA41}" srcOrd="0" destOrd="0" presId="urn:microsoft.com/office/officeart/2018/2/layout/IconVerticalSolidList"/>
    <dgm:cxn modelId="{BF21FBBD-07E5-444B-80A7-2F42405025C7}" type="presParOf" srcId="{4D408B38-0D4C-433A-80CB-F1E680A44F96}" destId="{D75714B6-375C-4819-A69D-DE28D18ED69B}" srcOrd="1" destOrd="0" presId="urn:microsoft.com/office/officeart/2018/2/layout/IconVerticalSolidList"/>
    <dgm:cxn modelId="{2C56FE92-651F-4DA2-B7C3-D295DF5A56E5}" type="presParOf" srcId="{4D408B38-0D4C-433A-80CB-F1E680A44F96}" destId="{492669DF-4804-40DD-BC4F-F40C93305B3C}" srcOrd="2" destOrd="0" presId="urn:microsoft.com/office/officeart/2018/2/layout/IconVerticalSolidList"/>
    <dgm:cxn modelId="{45E1DC48-E56C-4091-B8BE-00704CF43836}" type="presParOf" srcId="{4D408B38-0D4C-433A-80CB-F1E680A44F96}" destId="{F834EB34-9787-4E7D-B424-AF7353EB5ECD}" srcOrd="3" destOrd="0" presId="urn:microsoft.com/office/officeart/2018/2/layout/IconVerticalSolidList"/>
    <dgm:cxn modelId="{88C79731-F9EF-47FB-8954-31A543EFA534}" type="presParOf" srcId="{11961D79-E647-4BF3-AA38-5F55798113F7}" destId="{511B08A6-DF80-4002-B4A3-79602D206B1D}" srcOrd="5" destOrd="0" presId="urn:microsoft.com/office/officeart/2018/2/layout/IconVerticalSolidList"/>
    <dgm:cxn modelId="{FD56B82C-A38A-40E9-8B56-43EDF562E407}" type="presParOf" srcId="{11961D79-E647-4BF3-AA38-5F55798113F7}" destId="{727501BF-E63C-43B0-969F-992597B1F947}" srcOrd="6" destOrd="0" presId="urn:microsoft.com/office/officeart/2018/2/layout/IconVerticalSolidList"/>
    <dgm:cxn modelId="{E6D28541-DF51-4EA0-AB4C-C94DEC776C07}" type="presParOf" srcId="{727501BF-E63C-43B0-969F-992597B1F947}" destId="{963ACAF2-0101-48F9-A07B-AE148DCE094E}" srcOrd="0" destOrd="0" presId="urn:microsoft.com/office/officeart/2018/2/layout/IconVerticalSolidList"/>
    <dgm:cxn modelId="{C8298923-743A-4A96-8983-E2242D93DE05}" type="presParOf" srcId="{727501BF-E63C-43B0-969F-992597B1F947}" destId="{196B788B-D7F9-4755-A701-A693530172EA}" srcOrd="1" destOrd="0" presId="urn:microsoft.com/office/officeart/2018/2/layout/IconVerticalSolidList"/>
    <dgm:cxn modelId="{BB4B4C1F-113F-43B3-A7A1-7C11DA63056C}" type="presParOf" srcId="{727501BF-E63C-43B0-969F-992597B1F947}" destId="{1D2C6D04-6077-4E79-909C-418603FD959B}" srcOrd="2" destOrd="0" presId="urn:microsoft.com/office/officeart/2018/2/layout/IconVerticalSolidList"/>
    <dgm:cxn modelId="{2E2FA43B-A7C5-45AB-82FA-029C745F8CA1}" type="presParOf" srcId="{727501BF-E63C-43B0-969F-992597B1F947}" destId="{4120994C-9D47-4F7F-A239-75C8913752C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3_2" csCatId="accent3" phldr="1"/>
      <dgm:spPr/>
    </dgm:pt>
    <dgm:pt modelId="{6BCBAFBF-3665-4771-8FCA-625B883902B0}">
      <dgm:prSet custT="1"/>
      <dgm:spPr>
        <a:solidFill>
          <a:srgbClr val="5DAF55"/>
        </a:solidFill>
      </dgm:spPr>
      <dgm:t>
        <a:bodyPr/>
        <a:lstStyle/>
        <a:p>
          <a:r>
            <a:rPr lang="en-US" sz="2000" b="1">
              <a:solidFill>
                <a:srgbClr val="FFFF00"/>
              </a:solidFill>
            </a:rPr>
            <a:t>CPs and RPPOs</a:t>
          </a:r>
        </a:p>
        <a:p>
          <a:r>
            <a:rPr lang="en-US" sz="1800" b="1">
              <a:solidFill>
                <a:schemeClr val="bg1"/>
              </a:solidFill>
            </a:rPr>
            <a:t>Submit topics</a:t>
          </a:r>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a:solidFill>
          <a:srgbClr val="479645"/>
        </a:solidFill>
      </dgm:spPr>
      <dgm:t>
        <a:bodyPr/>
        <a:lstStyle/>
        <a:p>
          <a:r>
            <a:rPr lang="en-US" sz="2000" b="1">
              <a:solidFill>
                <a:srgbClr val="FFFF00"/>
              </a:solidFill>
            </a:rPr>
            <a:t>SC</a:t>
          </a:r>
        </a:p>
        <a:p>
          <a:r>
            <a:rPr lang="en-US" sz="1800" b="1">
              <a:solidFill>
                <a:schemeClr val="bg1"/>
              </a:solidFill>
            </a:rPr>
            <a:t>Reviews topics submitted</a:t>
          </a:r>
        </a:p>
        <a:p>
          <a:r>
            <a:rPr lang="en-US" sz="1800" b="1">
              <a:solidFill>
                <a:schemeClr val="bg1"/>
              </a:solidFill>
            </a:rPr>
            <a:t>Recommend priorities and submit to CPM</a:t>
          </a:r>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a:solidFill>
          <a:srgbClr val="89A829"/>
        </a:solidFill>
      </dgm:spPr>
      <dgm:t>
        <a:bodyPr/>
        <a:lstStyle/>
        <a:p>
          <a:r>
            <a:rPr lang="en-US" sz="2000" b="1">
              <a:solidFill>
                <a:srgbClr val="FFFF00"/>
              </a:solidFill>
            </a:rPr>
            <a:t>CPM </a:t>
          </a:r>
        </a:p>
        <a:p>
          <a:r>
            <a:rPr lang="en-US" sz="1800" b="1">
              <a:solidFill>
                <a:schemeClr val="bg1"/>
              </a:solidFill>
            </a:rPr>
            <a:t>Reviews, changes and adopts List of topics (LOT) for IPPC standards </a:t>
          </a: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647" custLinFactNeighborX="4366"/>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91580" custScaleY="115299" custLinFactNeighborX="45874" custLinFactNeighborY="-866">
        <dgm:presLayoutVars>
          <dgm:bulletEnabled val="1"/>
        </dgm:presLayoutVars>
      </dgm:prSet>
      <dgm:spPr/>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134659" custScaleY="113567" custLinFactNeighborX="-16751">
        <dgm:presLayoutVars>
          <dgm:bulletEnabled val="1"/>
        </dgm:presLayoutVars>
      </dgm:prSet>
      <dgm:spPr/>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119576" custScaleY="114755" custLinFactNeighborX="-86367" custLinFactNeighborY="-594">
        <dgm:presLayoutVars>
          <dgm:bulletEnabled val="1"/>
        </dgm:presLayoutVars>
      </dgm:prSet>
      <dgm:spPr/>
    </dgm:pt>
  </dgm:ptLst>
  <dgm:cxnLst>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1606F744-7BF5-47BD-90DC-C4AC5B5ADCF6}" type="presOf" srcId="{5CAACDBB-B98D-45CF-BDE4-25684A83610B}" destId="{5AF6D0B7-52DE-4648-981D-EBF1D420B8D6}" srcOrd="0" destOrd="0" presId="urn:microsoft.com/office/officeart/2005/8/layout/hProcess9"/>
    <dgm:cxn modelId="{F8949D4F-3B2E-4630-A2C0-039FBAD108A7}" srcId="{5CAACDBB-B98D-45CF-BDE4-25684A83610B}" destId="{717D7078-AF5A-40CC-9E3B-81A0FD63A552}" srcOrd="2" destOrd="0" parTransId="{CE4CAA3E-C367-4668-BED7-DEBCCA8EE20B}" sibTransId="{EF9EFFFC-1FE5-4F34-85DA-257704516EBE}"/>
    <dgm:cxn modelId="{16F2D4CB-0FDC-4A93-9FD9-80511528E321}" srcId="{5CAACDBB-B98D-45CF-BDE4-25684A83610B}" destId="{6BCBAFBF-3665-4771-8FCA-625B883902B0}" srcOrd="0" destOrd="0" parTransId="{22481759-C4B9-41C8-9DA4-B23B5CF0E599}" sibTransId="{B4079536-1230-42B8-A526-4E9E6B64B87D}"/>
    <dgm:cxn modelId="{51FE9BCE-989D-4BBF-8070-FCCEAE8DCDDB}" type="presOf" srcId="{717D7078-AF5A-40CC-9E3B-81A0FD63A552}" destId="{4EB85D67-C0AB-4F95-B4E2-073026A9C521}" srcOrd="0" destOrd="0" presId="urn:microsoft.com/office/officeart/2005/8/layout/hProcess9"/>
    <dgm:cxn modelId="{A0A5B8D8-8069-41C5-8BC5-829AED28BBE7}" type="presOf" srcId="{6BCBAFBF-3665-4771-8FCA-625B883902B0}" destId="{A2FB552F-2116-4416-BE0C-838761EA1C90}"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a:effectLst>
      <a:outerShdw blurRad="50800" dist="50800" dir="5400000" algn="ctr" rotWithShape="0">
        <a:schemeClr val="accent3"/>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1_2" csCatId="accent1" phldr="1"/>
      <dgm:spPr/>
    </dgm:pt>
    <dgm:pt modelId="{6BCBAFBF-3665-4771-8FCA-625B883902B0}">
      <dgm:prSet custT="1"/>
      <dgm:spPr>
        <a:solidFill>
          <a:srgbClr val="5CAE54"/>
        </a:solidFill>
      </dgm:spPr>
      <dgm:t>
        <a:bodyPr/>
        <a:lstStyle/>
        <a:p>
          <a:pPr>
            <a:lnSpc>
              <a:spcPct val="90000"/>
            </a:lnSpc>
          </a:pPr>
          <a:endParaRPr lang="en-US" sz="1800" b="1">
            <a:solidFill>
              <a:schemeClr val="accent4">
                <a:lumMod val="20000"/>
                <a:lumOff val="80000"/>
              </a:schemeClr>
            </a:solidFill>
          </a:endParaRPr>
        </a:p>
        <a:p>
          <a:pPr>
            <a:lnSpc>
              <a:spcPct val="90000"/>
            </a:lnSpc>
          </a:pPr>
          <a:r>
            <a:rPr lang="en-US" sz="2000" b="1">
              <a:solidFill>
                <a:srgbClr val="FFFF00"/>
              </a:solidFill>
            </a:rPr>
            <a:t>SC </a:t>
          </a:r>
        </a:p>
        <a:p>
          <a:pPr>
            <a:lnSpc>
              <a:spcPct val="100000"/>
            </a:lnSpc>
          </a:pPr>
          <a:r>
            <a:rPr lang="en-US" sz="1800" b="1">
              <a:solidFill>
                <a:schemeClr val="bg1"/>
              </a:solidFill>
            </a:rPr>
            <a:t>recommends                draft ISPM to CPM          for adoption </a:t>
          </a:r>
        </a:p>
        <a:p>
          <a:pPr>
            <a:lnSpc>
              <a:spcPct val="90000"/>
            </a:lnSpc>
          </a:pPr>
          <a:endParaRPr lang="en-US" sz="1800" b="1"/>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a:solidFill>
          <a:srgbClr val="4DA34D"/>
        </a:solidFill>
      </dgm:spPr>
      <dgm:t>
        <a:bodyPr/>
        <a:lstStyle/>
        <a:p>
          <a:r>
            <a:rPr lang="en-US" sz="1800" b="1">
              <a:solidFill>
                <a:schemeClr val="bg1"/>
              </a:solidFill>
            </a:rPr>
            <a:t>Draft ISPM  posted on webpage of            </a:t>
          </a:r>
          <a:r>
            <a:rPr lang="en-US" sz="2000" b="1">
              <a:solidFill>
                <a:srgbClr val="FFFF00"/>
              </a:solidFill>
            </a:rPr>
            <a:t>CPM session</a:t>
          </a:r>
          <a:endParaRPr lang="en-US" sz="2000" b="1"/>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a:solidFill>
          <a:srgbClr val="479645"/>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2000" b="1">
            <a:solidFill>
              <a:schemeClr val="bg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b="1">
              <a:solidFill>
                <a:schemeClr val="bg1"/>
              </a:solidFill>
            </a:rPr>
            <a:t>If </a:t>
          </a:r>
          <a:r>
            <a:rPr lang="en-US" sz="2000" b="1">
              <a:solidFill>
                <a:srgbClr val="FFFF00"/>
              </a:solidFill>
            </a:rPr>
            <a:t>CP</a:t>
          </a:r>
          <a:r>
            <a:rPr lang="en-US" sz="2000" b="1"/>
            <a:t> </a:t>
          </a:r>
          <a:r>
            <a:rPr lang="en-US" sz="1800" b="1">
              <a:solidFill>
                <a:schemeClr val="bg1"/>
              </a:solidFill>
            </a:rPr>
            <a:t>does not support adoption of draft ISPM        </a:t>
          </a:r>
          <a:r>
            <a:rPr lang="en-US" sz="1800" b="1">
              <a:solidFill>
                <a:srgbClr val="FF0000"/>
              </a:solidFill>
              <a:latin typeface="Calibri" panose="020F0502020204030204" pitchFamily="34" charset="0"/>
              <a:cs typeface="Calibri" panose="020F0502020204030204" pitchFamily="34" charset="0"/>
            </a:rPr>
            <a:t>→ OBJECTION                           </a:t>
          </a:r>
          <a:r>
            <a:rPr lang="en-US" sz="1800" b="1">
              <a:solidFill>
                <a:schemeClr val="bg1"/>
              </a:solidFill>
            </a:rPr>
            <a:t>(up to 3 weeks before     CPM session)</a:t>
          </a:r>
        </a:p>
        <a:p>
          <a:pPr lvl="0" defTabSz="800100">
            <a:lnSpc>
              <a:spcPct val="90000"/>
            </a:lnSpc>
            <a:spcBef>
              <a:spcPct val="0"/>
            </a:spcBef>
            <a:spcAft>
              <a:spcPct val="35000"/>
            </a:spcAft>
          </a:pPr>
          <a:endParaRPr lang="en-US" sz="1800" b="1">
            <a:solidFill>
              <a:srgbClr val="C00000"/>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345" custLinFactNeighborX="-709" custLinFactNeighborY="5874"/>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43309" custScaleY="89379" custLinFactNeighborX="22558" custLinFactNeighborY="-1496">
        <dgm:presLayoutVars>
          <dgm:bulletEnabled val="1"/>
        </dgm:presLayoutVars>
      </dgm:prSet>
      <dgm:spPr/>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47795" custScaleY="86063" custLinFactNeighborX="-43252" custLinFactNeighborY="-559">
        <dgm:presLayoutVars>
          <dgm:bulletEnabled val="1"/>
        </dgm:presLayoutVars>
      </dgm:prSet>
      <dgm:spPr/>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58550" custScaleY="87295" custLinFactX="-350" custLinFactNeighborX="-100000" custLinFactNeighborY="-594">
        <dgm:presLayoutVars>
          <dgm:bulletEnabled val="1"/>
        </dgm:presLayoutVars>
      </dgm:prSet>
      <dgm:spPr/>
    </dgm:pt>
  </dgm:ptLst>
  <dgm:cxnLst>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1606F744-7BF5-47BD-90DC-C4AC5B5ADCF6}" type="presOf" srcId="{5CAACDBB-B98D-45CF-BDE4-25684A83610B}" destId="{5AF6D0B7-52DE-4648-981D-EBF1D420B8D6}" srcOrd="0" destOrd="0" presId="urn:microsoft.com/office/officeart/2005/8/layout/hProcess9"/>
    <dgm:cxn modelId="{F8949D4F-3B2E-4630-A2C0-039FBAD108A7}" srcId="{5CAACDBB-B98D-45CF-BDE4-25684A83610B}" destId="{717D7078-AF5A-40CC-9E3B-81A0FD63A552}" srcOrd="2" destOrd="0" parTransId="{CE4CAA3E-C367-4668-BED7-DEBCCA8EE20B}" sibTransId="{EF9EFFFC-1FE5-4F34-85DA-257704516EBE}"/>
    <dgm:cxn modelId="{16F2D4CB-0FDC-4A93-9FD9-80511528E321}" srcId="{5CAACDBB-B98D-45CF-BDE4-25684A83610B}" destId="{6BCBAFBF-3665-4771-8FCA-625B883902B0}" srcOrd="0" destOrd="0" parTransId="{22481759-C4B9-41C8-9DA4-B23B5CF0E599}" sibTransId="{B4079536-1230-42B8-A526-4E9E6B64B87D}"/>
    <dgm:cxn modelId="{51FE9BCE-989D-4BBF-8070-FCCEAE8DCDDB}" type="presOf" srcId="{717D7078-AF5A-40CC-9E3B-81A0FD63A552}" destId="{4EB85D67-C0AB-4F95-B4E2-073026A9C521}" srcOrd="0" destOrd="0" presId="urn:microsoft.com/office/officeart/2005/8/layout/hProcess9"/>
    <dgm:cxn modelId="{A0A5B8D8-8069-41C5-8BC5-829AED28BBE7}" type="presOf" srcId="{6BCBAFBF-3665-4771-8FCA-625B883902B0}" destId="{A2FB552F-2116-4416-BE0C-838761EA1C90}"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B7BA9-75E6-4CA1-BD52-C49DA30BE71C}">
      <dsp:nvSpPr>
        <dsp:cNvPr id="0" name=""/>
        <dsp:cNvSpPr/>
      </dsp:nvSpPr>
      <dsp:spPr>
        <a:xfrm>
          <a:off x="0" y="152402"/>
          <a:ext cx="6705337" cy="1052557"/>
        </a:xfrm>
        <a:prstGeom prst="roundRect">
          <a:avLst>
            <a:gd name="adj" fmla="val 10000"/>
          </a:avLst>
        </a:prstGeom>
        <a:solidFill>
          <a:srgbClr val="9ACC95"/>
        </a:solidFill>
        <a:ln>
          <a:solidFill>
            <a:schemeClr val="accent3">
              <a:lumMod val="50000"/>
            </a:schemeClr>
          </a:solidFill>
        </a:ln>
        <a:effectLst/>
        <a:scene3d>
          <a:camera prst="orthographicFront"/>
          <a:lightRig rig="threePt" dir="t"/>
        </a:scene3d>
        <a:sp3d>
          <a:bevelT/>
        </a:sp3d>
      </dsp:spPr>
      <dsp:style>
        <a:lnRef idx="0">
          <a:scrgbClr r="0" g="0" b="0"/>
        </a:lnRef>
        <a:fillRef idx="1">
          <a:scrgbClr r="0" g="0" b="0"/>
        </a:fillRef>
        <a:effectRef idx="0">
          <a:scrgbClr r="0" g="0" b="0"/>
        </a:effectRef>
        <a:fontRef idx="minor"/>
      </dsp:style>
    </dsp:sp>
    <dsp:sp modelId="{3C84BFDD-4DAD-4237-9C83-4C3D3CC97AF1}">
      <dsp:nvSpPr>
        <dsp:cNvPr id="0" name=""/>
        <dsp:cNvSpPr/>
      </dsp:nvSpPr>
      <dsp:spPr>
        <a:xfrm>
          <a:off x="304800" y="381000"/>
          <a:ext cx="578906" cy="578906"/>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a:outerShdw blurRad="50800" dist="38100" dir="2700000" algn="tl" rotWithShape="0">
            <a:prstClr val="black">
              <a:alpha val="4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2A541232-637F-4BF5-9D9B-E425E5A54AD8}">
      <dsp:nvSpPr>
        <dsp:cNvPr id="0" name=""/>
        <dsp:cNvSpPr/>
      </dsp:nvSpPr>
      <dsp:spPr>
        <a:xfrm>
          <a:off x="1215703" y="152402"/>
          <a:ext cx="5489634" cy="1052557"/>
        </a:xfrm>
        <a:prstGeom prst="rect">
          <a:avLst/>
        </a:prstGeom>
        <a:solidFill>
          <a:srgbClr val="9ACC95"/>
        </a:solidFill>
        <a:ln>
          <a:solidFill>
            <a:schemeClr val="accent3">
              <a:lumMod val="50000"/>
            </a:schemeClr>
          </a:solid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111396" tIns="111396" rIns="111396" bIns="111396" numCol="1" spcCol="1270" anchor="ctr" anchorCtr="0">
          <a:noAutofit/>
        </a:bodyPr>
        <a:lstStyle/>
        <a:p>
          <a:pPr marL="0" lvl="0" indent="0" algn="l" defTabSz="977900">
            <a:lnSpc>
              <a:spcPct val="90000"/>
            </a:lnSpc>
            <a:spcBef>
              <a:spcPct val="0"/>
            </a:spcBef>
            <a:spcAft>
              <a:spcPct val="35000"/>
            </a:spcAft>
            <a:buNone/>
          </a:pPr>
          <a:r>
            <a:rPr lang="en-US" sz="2200" kern="1200">
              <a:effectLst>
                <a:outerShdw blurRad="38100" dist="38100" dir="2700000" algn="tl">
                  <a:srgbClr val="000000">
                    <a:alpha val="43137"/>
                  </a:srgbClr>
                </a:outerShdw>
              </a:effectLst>
              <a:latin typeface="Arial" panose="020B0604020202020204" pitchFamily="34" charset="0"/>
              <a:cs typeface="Arial" panose="020B0604020202020204" pitchFamily="34" charset="0"/>
            </a:rPr>
            <a:t>Consists of 25 members from each of the seven FAO regions</a:t>
          </a:r>
        </a:p>
      </dsp:txBody>
      <dsp:txXfrm>
        <a:off x="1215703" y="152402"/>
        <a:ext cx="5489634" cy="1052557"/>
      </dsp:txXfrm>
    </dsp:sp>
    <dsp:sp modelId="{ED24F401-E75D-4E5F-8FA6-DA5C6D8BD6E0}">
      <dsp:nvSpPr>
        <dsp:cNvPr id="0" name=""/>
        <dsp:cNvSpPr/>
      </dsp:nvSpPr>
      <dsp:spPr>
        <a:xfrm>
          <a:off x="0" y="1317773"/>
          <a:ext cx="6705337" cy="1052557"/>
        </a:xfrm>
        <a:prstGeom prst="roundRect">
          <a:avLst>
            <a:gd name="adj" fmla="val 10000"/>
          </a:avLst>
        </a:prstGeom>
        <a:solidFill>
          <a:srgbClr val="5DAF55"/>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dsp:style>
    </dsp:sp>
    <dsp:sp modelId="{356F4889-8F51-4E05-8459-D9DD9D60B55D}">
      <dsp:nvSpPr>
        <dsp:cNvPr id="0" name=""/>
        <dsp:cNvSpPr/>
      </dsp:nvSpPr>
      <dsp:spPr>
        <a:xfrm>
          <a:off x="318398" y="1554598"/>
          <a:ext cx="578906" cy="578906"/>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a:outerShdw blurRad="50800" dist="38100" dir="2700000" algn="tl" rotWithShape="0">
            <a:prstClr val="black">
              <a:alpha val="4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38C256EC-23B1-43F8-A3D6-989664EC90A9}">
      <dsp:nvSpPr>
        <dsp:cNvPr id="0" name=""/>
        <dsp:cNvSpPr/>
      </dsp:nvSpPr>
      <dsp:spPr>
        <a:xfrm>
          <a:off x="1215703" y="1317773"/>
          <a:ext cx="5489634" cy="1052557"/>
        </a:xfrm>
        <a:prstGeom prst="rect">
          <a:avLst/>
        </a:prstGeom>
        <a:solidFill>
          <a:srgbClr val="5DAF55"/>
        </a:solid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111396" tIns="111396" rIns="111396" bIns="111396" numCol="1" spcCol="1270" anchor="ctr" anchorCtr="0">
          <a:noAutofit/>
        </a:bodyPr>
        <a:lstStyle/>
        <a:p>
          <a:pPr marL="0" lvl="0" indent="0" algn="l" defTabSz="977900">
            <a:lnSpc>
              <a:spcPct val="90000"/>
            </a:lnSpc>
            <a:spcBef>
              <a:spcPct val="0"/>
            </a:spcBef>
            <a:spcAft>
              <a:spcPct val="35000"/>
            </a:spcAft>
            <a:buNone/>
          </a:pPr>
          <a:r>
            <a:rPr lang="en-US" sz="2200" kern="1200">
              <a:effectLst>
                <a:outerShdw blurRad="38100" dist="38100" dir="2700000" algn="tl">
                  <a:srgbClr val="000000">
                    <a:alpha val="43137"/>
                  </a:srgbClr>
                </a:outerShdw>
              </a:effectLst>
              <a:latin typeface="Arial" panose="020B0604020202020204" pitchFamily="34" charset="0"/>
              <a:cs typeface="Arial" panose="020B0604020202020204" pitchFamily="34" charset="0"/>
            </a:rPr>
            <a:t>Oversees the IPPC Standard Setting Process</a:t>
          </a:r>
        </a:p>
      </dsp:txBody>
      <dsp:txXfrm>
        <a:off x="1215703" y="1317773"/>
        <a:ext cx="5489634" cy="1052557"/>
      </dsp:txXfrm>
    </dsp:sp>
    <dsp:sp modelId="{D51EDA2B-DEF5-45DC-A3E4-1A6C44C6AA41}">
      <dsp:nvSpPr>
        <dsp:cNvPr id="0" name=""/>
        <dsp:cNvSpPr/>
      </dsp:nvSpPr>
      <dsp:spPr>
        <a:xfrm>
          <a:off x="0" y="2514604"/>
          <a:ext cx="6705337" cy="1052557"/>
        </a:xfrm>
        <a:prstGeom prst="roundRect">
          <a:avLst>
            <a:gd name="adj" fmla="val 10000"/>
          </a:avLst>
        </a:prstGeom>
        <a:solidFill>
          <a:srgbClr val="4DA34D"/>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dsp:style>
    </dsp:sp>
    <dsp:sp modelId="{D75714B6-375C-4819-A69D-DE28D18ED69B}">
      <dsp:nvSpPr>
        <dsp:cNvPr id="0" name=""/>
        <dsp:cNvSpPr/>
      </dsp:nvSpPr>
      <dsp:spPr>
        <a:xfrm>
          <a:off x="304800" y="2743201"/>
          <a:ext cx="578906" cy="578906"/>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F834EB34-9787-4E7D-B424-AF7353EB5ECD}">
      <dsp:nvSpPr>
        <dsp:cNvPr id="0" name=""/>
        <dsp:cNvSpPr/>
      </dsp:nvSpPr>
      <dsp:spPr>
        <a:xfrm>
          <a:off x="1215703" y="2514604"/>
          <a:ext cx="5489634" cy="1052557"/>
        </a:xfrm>
        <a:prstGeom prst="rect">
          <a:avLst/>
        </a:prstGeom>
        <a:solidFill>
          <a:srgbClr val="4DA34D"/>
        </a:solid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111396" tIns="111396" rIns="111396" bIns="111396" numCol="1" spcCol="1270" anchor="ctr" anchorCtr="0">
          <a:noAutofit/>
        </a:bodyPr>
        <a:lstStyle/>
        <a:p>
          <a:pPr marL="0" lvl="0" indent="0" algn="l" defTabSz="977900">
            <a:lnSpc>
              <a:spcPct val="90000"/>
            </a:lnSpc>
            <a:spcBef>
              <a:spcPct val="0"/>
            </a:spcBef>
            <a:spcAft>
              <a:spcPct val="35000"/>
            </a:spcAft>
            <a:buNone/>
          </a:pPr>
          <a:r>
            <a:rPr lang="en-US" sz="2200" kern="120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Manages the development of ISPMs</a:t>
          </a:r>
        </a:p>
      </dsp:txBody>
      <dsp:txXfrm>
        <a:off x="1215703" y="2514604"/>
        <a:ext cx="5489634" cy="1052557"/>
      </dsp:txXfrm>
    </dsp:sp>
    <dsp:sp modelId="{963ACAF2-0101-48F9-A07B-AE148DCE094E}">
      <dsp:nvSpPr>
        <dsp:cNvPr id="0" name=""/>
        <dsp:cNvSpPr/>
      </dsp:nvSpPr>
      <dsp:spPr>
        <a:xfrm>
          <a:off x="0" y="3733802"/>
          <a:ext cx="6705337" cy="1052557"/>
        </a:xfrm>
        <a:prstGeom prst="roundRect">
          <a:avLst>
            <a:gd name="adj" fmla="val 10000"/>
          </a:avLst>
        </a:prstGeom>
        <a:solidFill>
          <a:srgbClr val="89A829"/>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dsp:style>
    </dsp:sp>
    <dsp:sp modelId="{196B788B-D7F9-4755-A701-A693530172EA}">
      <dsp:nvSpPr>
        <dsp:cNvPr id="0" name=""/>
        <dsp:cNvSpPr/>
      </dsp:nvSpPr>
      <dsp:spPr>
        <a:xfrm>
          <a:off x="304800" y="4038601"/>
          <a:ext cx="578906" cy="578906"/>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4120994C-9D47-4F7F-A239-75C8913752C6}">
      <dsp:nvSpPr>
        <dsp:cNvPr id="0" name=""/>
        <dsp:cNvSpPr/>
      </dsp:nvSpPr>
      <dsp:spPr>
        <a:xfrm>
          <a:off x="1215703" y="3809996"/>
          <a:ext cx="5489634" cy="1052557"/>
        </a:xfrm>
        <a:prstGeom prst="rect">
          <a:avLst/>
        </a:prstGeom>
        <a:no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111396" tIns="111396" rIns="111396" bIns="111396" numCol="1" spcCol="1270" anchor="ctr" anchorCtr="0">
          <a:noAutofit/>
        </a:bodyPr>
        <a:lstStyle/>
        <a:p>
          <a:pPr marL="0" lvl="0" indent="0" algn="l" defTabSz="977900">
            <a:lnSpc>
              <a:spcPct val="90000"/>
            </a:lnSpc>
            <a:spcBef>
              <a:spcPct val="0"/>
            </a:spcBef>
            <a:spcAft>
              <a:spcPct val="35000"/>
            </a:spcAft>
            <a:buNone/>
          </a:pPr>
          <a:r>
            <a:rPr lang="en-US" sz="2200" kern="1200">
              <a:effectLst>
                <a:outerShdw blurRad="38100" dist="38100" dir="2700000" algn="tl">
                  <a:srgbClr val="000000">
                    <a:alpha val="43137"/>
                  </a:srgbClr>
                </a:outerShdw>
              </a:effectLst>
              <a:latin typeface="Arial" panose="020B0604020202020204" pitchFamily="34" charset="0"/>
              <a:cs typeface="Arial" panose="020B0604020202020204" pitchFamily="34" charset="0"/>
            </a:rPr>
            <a:t>Provides guidance and oversight to the work of Expert Drafting Groups</a:t>
          </a:r>
        </a:p>
      </dsp:txBody>
      <dsp:txXfrm>
        <a:off x="1215703" y="3809996"/>
        <a:ext cx="5489634" cy="10525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4" y="0"/>
          <a:ext cx="8283139"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150314" y="981547"/>
          <a:ext cx="2021897" cy="1702222"/>
        </a:xfrm>
        <a:prstGeom prst="roundRect">
          <a:avLst/>
        </a:prstGeom>
        <a:solidFill>
          <a:srgbClr val="5DAF5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00"/>
              </a:solidFill>
            </a:rPr>
            <a:t>CPs and RPPOs</a:t>
          </a:r>
        </a:p>
        <a:p>
          <a:pPr marL="0" lvl="0" indent="0" algn="ctr" defTabSz="889000">
            <a:lnSpc>
              <a:spcPct val="90000"/>
            </a:lnSpc>
            <a:spcBef>
              <a:spcPct val="0"/>
            </a:spcBef>
            <a:spcAft>
              <a:spcPct val="35000"/>
            </a:spcAft>
            <a:buNone/>
          </a:pPr>
          <a:r>
            <a:rPr lang="en-US" sz="1800" b="1" kern="1200">
              <a:solidFill>
                <a:schemeClr val="bg1"/>
              </a:solidFill>
            </a:rPr>
            <a:t>Submit topics</a:t>
          </a:r>
        </a:p>
      </dsp:txBody>
      <dsp:txXfrm>
        <a:off x="233410" y="1064643"/>
        <a:ext cx="1855705" cy="1536030"/>
      </dsp:txXfrm>
    </dsp:sp>
    <dsp:sp modelId="{66EB6B12-62E6-43AF-B729-1F11B54020C6}">
      <dsp:nvSpPr>
        <dsp:cNvPr id="0" name=""/>
        <dsp:cNvSpPr/>
      </dsp:nvSpPr>
      <dsp:spPr>
        <a:xfrm>
          <a:off x="2292235" y="1007117"/>
          <a:ext cx="2972992" cy="1676651"/>
        </a:xfrm>
        <a:prstGeom prst="roundRect">
          <a:avLst/>
        </a:prstGeom>
        <a:solidFill>
          <a:srgbClr val="47964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00"/>
              </a:solidFill>
            </a:rPr>
            <a:t>SC</a:t>
          </a:r>
        </a:p>
        <a:p>
          <a:pPr marL="0" lvl="0" indent="0" algn="ctr" defTabSz="889000">
            <a:lnSpc>
              <a:spcPct val="90000"/>
            </a:lnSpc>
            <a:spcBef>
              <a:spcPct val="0"/>
            </a:spcBef>
            <a:spcAft>
              <a:spcPct val="35000"/>
            </a:spcAft>
            <a:buNone/>
          </a:pPr>
          <a:r>
            <a:rPr lang="en-US" sz="1800" b="1" kern="1200">
              <a:solidFill>
                <a:schemeClr val="bg1"/>
              </a:solidFill>
            </a:rPr>
            <a:t>Reviews topics submitted</a:t>
          </a:r>
        </a:p>
        <a:p>
          <a:pPr marL="0" lvl="0" indent="0" algn="ctr" defTabSz="889000">
            <a:lnSpc>
              <a:spcPct val="90000"/>
            </a:lnSpc>
            <a:spcBef>
              <a:spcPct val="0"/>
            </a:spcBef>
            <a:spcAft>
              <a:spcPct val="35000"/>
            </a:spcAft>
            <a:buNone/>
          </a:pPr>
          <a:r>
            <a:rPr lang="en-US" sz="1800" b="1" kern="1200">
              <a:solidFill>
                <a:schemeClr val="bg1"/>
              </a:solidFill>
            </a:rPr>
            <a:t>Recommend priorities and submit to CPM</a:t>
          </a:r>
        </a:p>
      </dsp:txBody>
      <dsp:txXfrm>
        <a:off x="2374082" y="1088964"/>
        <a:ext cx="2809298" cy="1512957"/>
      </dsp:txXfrm>
    </dsp:sp>
    <dsp:sp modelId="{4EB85D67-C0AB-4F95-B4E2-073026A9C521}">
      <dsp:nvSpPr>
        <dsp:cNvPr id="0" name=""/>
        <dsp:cNvSpPr/>
      </dsp:nvSpPr>
      <dsp:spPr>
        <a:xfrm>
          <a:off x="5362801" y="989578"/>
          <a:ext cx="2639991" cy="1694190"/>
        </a:xfrm>
        <a:prstGeom prst="roundRect">
          <a:avLst/>
        </a:prstGeom>
        <a:solidFill>
          <a:srgbClr val="89A82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00"/>
              </a:solidFill>
            </a:rPr>
            <a:t>CPM </a:t>
          </a:r>
        </a:p>
        <a:p>
          <a:pPr marL="0" lvl="0" indent="0" algn="ctr" defTabSz="889000">
            <a:lnSpc>
              <a:spcPct val="90000"/>
            </a:lnSpc>
            <a:spcBef>
              <a:spcPct val="0"/>
            </a:spcBef>
            <a:spcAft>
              <a:spcPct val="35000"/>
            </a:spcAft>
            <a:buNone/>
          </a:pPr>
          <a:r>
            <a:rPr lang="en-US" sz="1800" b="1" kern="1200">
              <a:solidFill>
                <a:schemeClr val="bg1"/>
              </a:solidFill>
            </a:rPr>
            <a:t>Reviews, changes and adopts List of topics (LOT) for IPPC standards </a:t>
          </a:r>
        </a:p>
      </dsp:txBody>
      <dsp:txXfrm>
        <a:off x="5445505" y="1072282"/>
        <a:ext cx="2474583" cy="15287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0" y="0"/>
          <a:ext cx="9496351"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48668" y="1163581"/>
          <a:ext cx="2641528" cy="1319551"/>
        </a:xfrm>
        <a:prstGeom prst="roundRect">
          <a:avLst/>
        </a:prstGeom>
        <a:solidFill>
          <a:srgbClr val="5CA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endParaRPr lang="en-US" sz="1800" b="1" kern="1200">
            <a:solidFill>
              <a:schemeClr val="accent4">
                <a:lumMod val="20000"/>
                <a:lumOff val="80000"/>
              </a:schemeClr>
            </a:solidFill>
          </a:endParaRPr>
        </a:p>
        <a:p>
          <a:pPr marL="0" lvl="0" indent="0" algn="ctr" defTabSz="800100">
            <a:lnSpc>
              <a:spcPct val="90000"/>
            </a:lnSpc>
            <a:spcBef>
              <a:spcPct val="0"/>
            </a:spcBef>
            <a:spcAft>
              <a:spcPct val="35000"/>
            </a:spcAft>
            <a:buNone/>
          </a:pPr>
          <a:r>
            <a:rPr lang="en-US" sz="2000" b="1" kern="1200">
              <a:solidFill>
                <a:srgbClr val="FFFF00"/>
              </a:solidFill>
            </a:rPr>
            <a:t>SC </a:t>
          </a:r>
        </a:p>
        <a:p>
          <a:pPr marL="0" lvl="0" indent="0" algn="ctr" defTabSz="800100">
            <a:lnSpc>
              <a:spcPct val="100000"/>
            </a:lnSpc>
            <a:spcBef>
              <a:spcPct val="0"/>
            </a:spcBef>
            <a:spcAft>
              <a:spcPct val="35000"/>
            </a:spcAft>
            <a:buNone/>
          </a:pPr>
          <a:r>
            <a:rPr lang="en-US" sz="1800" b="1" kern="1200">
              <a:solidFill>
                <a:schemeClr val="bg1"/>
              </a:solidFill>
            </a:rPr>
            <a:t>recommends                draft ISPM to CPM          for adoption </a:t>
          </a:r>
        </a:p>
        <a:p>
          <a:pPr marL="0" lvl="0" indent="0" algn="ctr" defTabSz="800100">
            <a:lnSpc>
              <a:spcPct val="90000"/>
            </a:lnSpc>
            <a:spcBef>
              <a:spcPct val="0"/>
            </a:spcBef>
            <a:spcAft>
              <a:spcPct val="35000"/>
            </a:spcAft>
            <a:buNone/>
          </a:pPr>
          <a:endParaRPr lang="en-US" sz="1800" b="1" kern="1200"/>
        </a:p>
      </dsp:txBody>
      <dsp:txXfrm>
        <a:off x="113083" y="1227996"/>
        <a:ext cx="2512698" cy="1190721"/>
      </dsp:txXfrm>
    </dsp:sp>
    <dsp:sp modelId="{66EB6B12-62E6-43AF-B729-1F11B54020C6}">
      <dsp:nvSpPr>
        <dsp:cNvPr id="0" name=""/>
        <dsp:cNvSpPr/>
      </dsp:nvSpPr>
      <dsp:spPr>
        <a:xfrm>
          <a:off x="2755465" y="1201893"/>
          <a:ext cx="2915141" cy="1270595"/>
        </a:xfrm>
        <a:prstGeom prst="roundRect">
          <a:avLst/>
        </a:prstGeom>
        <a:solidFill>
          <a:srgbClr val="4DA34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a:solidFill>
                <a:schemeClr val="bg1"/>
              </a:solidFill>
            </a:rPr>
            <a:t>Draft ISPM  posted on webpage of            </a:t>
          </a:r>
          <a:r>
            <a:rPr lang="en-US" sz="2000" b="1" kern="1200">
              <a:solidFill>
                <a:srgbClr val="FFFF00"/>
              </a:solidFill>
            </a:rPr>
            <a:t>CPM session</a:t>
          </a:r>
          <a:endParaRPr lang="en-US" sz="2000" b="1" kern="1200"/>
        </a:p>
      </dsp:txBody>
      <dsp:txXfrm>
        <a:off x="2817490" y="1263918"/>
        <a:ext cx="2791091" cy="1146545"/>
      </dsp:txXfrm>
    </dsp:sp>
    <dsp:sp modelId="{4EB85D67-C0AB-4F95-B4E2-073026A9C521}">
      <dsp:nvSpPr>
        <dsp:cNvPr id="0" name=""/>
        <dsp:cNvSpPr/>
      </dsp:nvSpPr>
      <dsp:spPr>
        <a:xfrm>
          <a:off x="5731827" y="1192281"/>
          <a:ext cx="3571116" cy="1288783"/>
        </a:xfrm>
        <a:prstGeom prst="roundRect">
          <a:avLst/>
        </a:prstGeom>
        <a:solidFill>
          <a:srgbClr val="47964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2000" b="1" kern="1200">
            <a:solidFill>
              <a:schemeClr val="bg1"/>
            </a:solidFill>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sz="1800" b="1" kern="1200">
              <a:solidFill>
                <a:schemeClr val="bg1"/>
              </a:solidFill>
            </a:rPr>
            <a:t>If </a:t>
          </a:r>
          <a:r>
            <a:rPr lang="en-US" sz="2000" b="1" kern="1200">
              <a:solidFill>
                <a:srgbClr val="FFFF00"/>
              </a:solidFill>
            </a:rPr>
            <a:t>CP</a:t>
          </a:r>
          <a:r>
            <a:rPr lang="en-US" sz="2000" b="1" kern="1200"/>
            <a:t> </a:t>
          </a:r>
          <a:r>
            <a:rPr lang="en-US" sz="1800" b="1" kern="1200">
              <a:solidFill>
                <a:schemeClr val="bg1"/>
              </a:solidFill>
            </a:rPr>
            <a:t>does not support adoption of draft ISPM        </a:t>
          </a:r>
          <a:r>
            <a:rPr lang="en-US" sz="1800" b="1" kern="1200">
              <a:solidFill>
                <a:srgbClr val="FF0000"/>
              </a:solidFill>
              <a:latin typeface="Calibri" panose="020F0502020204030204" pitchFamily="34" charset="0"/>
              <a:cs typeface="Calibri" panose="020F0502020204030204" pitchFamily="34" charset="0"/>
            </a:rPr>
            <a:t>→ OBJECTION                           </a:t>
          </a:r>
          <a:r>
            <a:rPr lang="en-US" sz="1800" b="1" kern="1200">
              <a:solidFill>
                <a:schemeClr val="bg1"/>
              </a:solidFill>
            </a:rPr>
            <a:t>(up to 3 weeks before     CPM session)</a:t>
          </a:r>
        </a:p>
        <a:p>
          <a:pPr lvl="0" algn="ctr" defTabSz="800100">
            <a:lnSpc>
              <a:spcPct val="90000"/>
            </a:lnSpc>
            <a:spcBef>
              <a:spcPct val="0"/>
            </a:spcBef>
            <a:spcAft>
              <a:spcPct val="35000"/>
            </a:spcAft>
            <a:buNone/>
          </a:pPr>
          <a:endParaRPr lang="en-US" sz="1800" b="1" kern="1200">
            <a:solidFill>
              <a:srgbClr val="C00000"/>
            </a:solidFill>
          </a:endParaRPr>
        </a:p>
      </dsp:txBody>
      <dsp:txXfrm>
        <a:off x="5794740" y="1255194"/>
        <a:ext cx="3445290" cy="116295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4A1CE-8619-53AB-EB0D-ABD2B8BD3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47F561-5345-DF6E-2469-0BF1B75A3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B2CD6B-6A76-1154-A379-42182CE03C95}"/>
              </a:ext>
            </a:extLst>
          </p:cNvPr>
          <p:cNvSpPr>
            <a:spLocks noGrp="1"/>
          </p:cNvSpPr>
          <p:nvPr>
            <p:ph type="body" idx="1"/>
          </p:nvPr>
        </p:nvSpPr>
        <p:spPr/>
        <p:txBody>
          <a:bodyPr/>
          <a:lstStyle/>
          <a:p>
            <a:r>
              <a:rPr lang="en-US" altLang="en-US" sz="1100">
                <a:latin typeface="+mj-lt"/>
              </a:rPr>
              <a:t>IPPC (International Plant Protection Convention): created to limit the introduction and spread of pests and diseases and, therefore, protect the world's plant resources.</a:t>
            </a:r>
          </a:p>
          <a:p>
            <a:pPr marL="171450" indent="-171450">
              <a:buFont typeface="Wingdings" panose="05000000000000000000" pitchFamily="2" charset="2"/>
              <a:buChar char="à"/>
            </a:pPr>
            <a:r>
              <a:rPr lang="en-US" altLang="en-US" sz="1100">
                <a:latin typeface="+mj-lt"/>
              </a:rPr>
              <a:t>An international treaty to ensure coordinated and effective action to prevent and control the introduction and spread of pests of plants and plant products, and thus protect cultivated and wild plants and plant products.</a:t>
            </a:r>
          </a:p>
          <a:p>
            <a:pPr marL="0" indent="0">
              <a:buFont typeface="Wingdings" panose="05000000000000000000" pitchFamily="2" charset="2"/>
              <a:buNone/>
            </a:pPr>
            <a:endParaRPr lang="en-GB" altLang="en-US" sz="1100">
              <a:latin typeface="+mj-lt"/>
            </a:endParaRPr>
          </a:p>
          <a:p>
            <a:pPr marL="0" indent="0">
              <a:buFont typeface="Wingdings" panose="05000000000000000000" pitchFamily="2" charset="2"/>
              <a:buNone/>
            </a:pPr>
            <a:r>
              <a:rPr lang="en-US" sz="1100">
                <a:latin typeface="+mj-lt"/>
              </a:rPr>
              <a:t>The international standards for phytosanitary measures (ISPMs) have provided a basis for the application and harmonization of acceptable  and technically justified measures applied in this international trade. </a:t>
            </a:r>
            <a:endParaRPr lang="en-GB" altLang="en-US" sz="1100">
              <a:latin typeface="+mj-lt"/>
            </a:endParaRPr>
          </a:p>
          <a:p>
            <a:pPr marL="0" indent="0">
              <a:buFont typeface="Wingdings" panose="05000000000000000000" pitchFamily="2" charset="2"/>
              <a:buNone/>
            </a:pPr>
            <a:endParaRPr lang="en-GB" altLang="en-US" sz="1100">
              <a:latin typeface="+mj-lt"/>
            </a:endParaRPr>
          </a:p>
          <a:p>
            <a:pPr marL="0" indent="0">
              <a:buFont typeface="Wingdings" panose="05000000000000000000" pitchFamily="2" charset="2"/>
              <a:buNone/>
            </a:pPr>
            <a:endParaRPr lang="en-GB" altLang="en-US" sz="1100">
              <a:latin typeface="+mj-lt"/>
            </a:endParaRPr>
          </a:p>
          <a:p>
            <a:endParaRPr lang="en-US" sz="1100">
              <a:latin typeface="+mj-lt"/>
            </a:endParaRPr>
          </a:p>
        </p:txBody>
      </p:sp>
      <p:sp>
        <p:nvSpPr>
          <p:cNvPr id="4" name="Slide Number Placeholder 3">
            <a:extLst>
              <a:ext uri="{FF2B5EF4-FFF2-40B4-BE49-F238E27FC236}">
                <a16:creationId xmlns:a16="http://schemas.microsoft.com/office/drawing/2014/main" id="{7E90FCAC-3A41-B68E-793A-6516F02B0406}"/>
              </a:ext>
            </a:extLst>
          </p:cNvPr>
          <p:cNvSpPr>
            <a:spLocks noGrp="1"/>
          </p:cNvSpPr>
          <p:nvPr>
            <p:ph type="sldNum" sz="quarter" idx="10"/>
          </p:nvPr>
        </p:nvSpPr>
        <p:spPr/>
        <p:txBody>
          <a:bodyPr/>
          <a:lstStyle/>
          <a:p>
            <a:fld id="{9BBC339A-8ED4-455F-8BFC-F5FDB951B2C5}" type="slidenum">
              <a:rPr lang="en-GB" smtClean="0"/>
              <a:t>2</a:t>
            </a:fld>
            <a:endParaRPr lang="en-GB"/>
          </a:p>
        </p:txBody>
      </p:sp>
    </p:spTree>
    <p:extLst>
      <p:ext uri="{BB962C8B-B14F-4D97-AF65-F5344CB8AC3E}">
        <p14:creationId xmlns:p14="http://schemas.microsoft.com/office/powerpoint/2010/main" val="3667296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29A532-2D81-4F03-8319-AA83D4B15FFD}" type="slidenum">
              <a:rPr lang="en-US" smtClean="0"/>
              <a:t>11</a:t>
            </a:fld>
            <a:endParaRPr lang="en-US"/>
          </a:p>
        </p:txBody>
      </p:sp>
    </p:spTree>
    <p:extLst>
      <p:ext uri="{BB962C8B-B14F-4D97-AF65-F5344CB8AC3E}">
        <p14:creationId xmlns:p14="http://schemas.microsoft.com/office/powerpoint/2010/main" val="23254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423447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There is an ongoing call for phytosanitary treatments (under ISPM 28): https://www.ippc.int/en/core-activities/standards-setting/calls-treatments/ </a:t>
            </a:r>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1074637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Subjects: Diagnostic protocols, phytosanitary treatments, commodity standards and glossary terms.</a:t>
            </a:r>
          </a:p>
          <a:p>
            <a:r>
              <a:rPr lang="en-GB"/>
              <a:t>The process slightly changes for DPs (usually only one consultation period and the adoption process is made twice per year, by the SC on behalf of CPM). </a:t>
            </a:r>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1975558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2987148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16</a:t>
            </a:fld>
            <a:endParaRPr lang="en-GB"/>
          </a:p>
        </p:txBody>
      </p:sp>
    </p:spTree>
    <p:extLst>
      <p:ext uri="{BB962C8B-B14F-4D97-AF65-F5344CB8AC3E}">
        <p14:creationId xmlns:p14="http://schemas.microsoft.com/office/powerpoint/2010/main" val="1287393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t>The process slightly changes for DPs (usually only one consultation period and the adoption process is made twice per year, by the SC on behalf of CPM). </a:t>
            </a:r>
            <a:endParaRPr lang="en-US"/>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36043214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t>The process slightly changes for DPs (usually only one consultation period and the adoption process is made twice per year, by the SC on behalf of CPM). </a:t>
            </a:r>
            <a:endParaRPr lang="en-US"/>
          </a:p>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3506669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21</a:t>
            </a:fld>
            <a:endParaRPr lang="en-GB"/>
          </a:p>
        </p:txBody>
      </p:sp>
    </p:spTree>
    <p:extLst>
      <p:ext uri="{BB962C8B-B14F-4D97-AF65-F5344CB8AC3E}">
        <p14:creationId xmlns:p14="http://schemas.microsoft.com/office/powerpoint/2010/main" val="11199274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052E9-895E-093A-093C-35C0092A4F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B728B2-8ABC-C246-826E-CEF0CAD71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AEB19-69FC-156C-DB4F-C0467EDB498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907F74-F8E8-0814-8380-0C3B5C42A402}"/>
              </a:ext>
            </a:extLst>
          </p:cNvPr>
          <p:cNvSpPr>
            <a:spLocks noGrp="1"/>
          </p:cNvSpPr>
          <p:nvPr>
            <p:ph type="sldNum" sz="quarter" idx="10"/>
          </p:nvPr>
        </p:nvSpPr>
        <p:spPr/>
        <p:txBody>
          <a:bodyPr/>
          <a:lstStyle/>
          <a:p>
            <a:fld id="{F181C075-0A87-4D04-85DC-C41B8B8D094E}" type="slidenum">
              <a:rPr lang="en-GB" smtClean="0"/>
              <a:pPr/>
              <a:t>22</a:t>
            </a:fld>
            <a:endParaRPr lang="en-GB"/>
          </a:p>
        </p:txBody>
      </p:sp>
    </p:spTree>
    <p:extLst>
      <p:ext uri="{BB962C8B-B14F-4D97-AF65-F5344CB8AC3E}">
        <p14:creationId xmlns:p14="http://schemas.microsoft.com/office/powerpoint/2010/main" val="906690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100">
                <a:latin typeface="+mj-lt"/>
              </a:rPr>
              <a:t>IPPC (International Plant Protection Convention): created to limit the introduction and spread of pests and diseases and, therefore, protect the world's plant resources.</a:t>
            </a:r>
          </a:p>
          <a:p>
            <a:pPr marL="171450" indent="-171450">
              <a:buFont typeface="Wingdings" panose="05000000000000000000" pitchFamily="2" charset="2"/>
              <a:buChar char="à"/>
            </a:pPr>
            <a:r>
              <a:rPr lang="en-US" altLang="en-US" sz="1100">
                <a:latin typeface="+mj-lt"/>
              </a:rPr>
              <a:t>An international treaty to ensure coordinated and effective action to prevent and control the introduction and spread of pests of plants and plant products, and thus protect cultivated and wild plants and plant products.</a:t>
            </a:r>
          </a:p>
          <a:p>
            <a:pPr marL="0" indent="0">
              <a:buFont typeface="Wingdings" panose="05000000000000000000" pitchFamily="2" charset="2"/>
              <a:buNone/>
            </a:pPr>
            <a:endParaRPr lang="en-GB" altLang="en-US" sz="1100">
              <a:latin typeface="+mj-lt"/>
            </a:endParaRPr>
          </a:p>
          <a:p>
            <a:pPr marL="0" indent="0">
              <a:buFont typeface="Wingdings" panose="05000000000000000000" pitchFamily="2" charset="2"/>
              <a:buNone/>
            </a:pPr>
            <a:r>
              <a:rPr lang="en-US" sz="1100">
                <a:latin typeface="+mj-lt"/>
              </a:rPr>
              <a:t>The international standards for phytosanitary measures (ISPMs) have provided a basis for the application and harmonization of </a:t>
            </a:r>
            <a:r>
              <a:rPr lang="en-US" sz="1100" err="1">
                <a:latin typeface="+mj-lt"/>
              </a:rPr>
              <a:t>accepTable</a:t>
            </a:r>
            <a:r>
              <a:rPr lang="en-US" sz="1100">
                <a:latin typeface="+mj-lt"/>
              </a:rPr>
              <a:t>  and technically justified measures applied in this international trade. </a:t>
            </a:r>
            <a:endParaRPr lang="en-GB" altLang="en-US" sz="1100">
              <a:latin typeface="+mj-lt"/>
            </a:endParaRPr>
          </a:p>
          <a:p>
            <a:pPr marL="0" indent="0">
              <a:buFont typeface="Wingdings" panose="05000000000000000000" pitchFamily="2" charset="2"/>
              <a:buNone/>
            </a:pPr>
            <a:endParaRPr lang="en-GB" altLang="en-US" sz="1100">
              <a:latin typeface="+mj-lt"/>
            </a:endParaRPr>
          </a:p>
          <a:p>
            <a:endParaRPr lang="en-US" sz="1100">
              <a:latin typeface="+mj-lt"/>
            </a:endParaRPr>
          </a:p>
        </p:txBody>
      </p:sp>
      <p:sp>
        <p:nvSpPr>
          <p:cNvPr id="4" name="Slide Number Placeholder 3"/>
          <p:cNvSpPr>
            <a:spLocks noGrp="1"/>
          </p:cNvSpPr>
          <p:nvPr>
            <p:ph type="sldNum" sz="quarter" idx="10"/>
          </p:nvPr>
        </p:nvSpPr>
        <p:spPr/>
        <p:txBody>
          <a:bodyPr/>
          <a:lstStyle/>
          <a:p>
            <a:fld id="{9BBC339A-8ED4-455F-8BFC-F5FDB951B2C5}" type="slidenum">
              <a:rPr lang="en-GB" smtClean="0"/>
              <a:t>3</a:t>
            </a:fld>
            <a:endParaRPr lang="en-GB"/>
          </a:p>
        </p:txBody>
      </p:sp>
    </p:spTree>
    <p:extLst>
      <p:ext uri="{BB962C8B-B14F-4D97-AF65-F5344CB8AC3E}">
        <p14:creationId xmlns:p14="http://schemas.microsoft.com/office/powerpoint/2010/main" val="1056010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772576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B307B-D982-45FA-22BF-E70D2A60D7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2349ED-48E3-5FD7-4617-B1F8B1F0B0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A8AD4E-B7A7-BAF8-878B-EDD766694C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12DAE9-F535-4E3E-B061-AC9CA37F69E0}"/>
              </a:ext>
            </a:extLst>
          </p:cNvPr>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774315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2421562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10"/>
          </p:nvPr>
        </p:nvSpPr>
        <p:spPr/>
        <p:txBody>
          <a:bodyPr/>
          <a:lstStyle/>
          <a:p>
            <a:fld id="{F9C197C8-4B5C-4A18-BEBB-5D8B3E1340EB}" type="slidenum">
              <a:rPr lang="en-US" smtClean="0"/>
              <a:t>7</a:t>
            </a:fld>
            <a:endParaRPr lang="en-US"/>
          </a:p>
        </p:txBody>
      </p:sp>
    </p:spTree>
    <p:extLst>
      <p:ext uri="{BB962C8B-B14F-4D97-AF65-F5344CB8AC3E}">
        <p14:creationId xmlns:p14="http://schemas.microsoft.com/office/powerpoint/2010/main" val="3852634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A3460-52D1-2FB4-A487-994F7351ED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13F44F-75CE-D13A-415B-C85ED6953B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ECE08B-5A8B-BF9A-0CAD-B3F6E1D84EE1}"/>
              </a:ext>
            </a:extLst>
          </p:cNvPr>
          <p:cNvSpPr>
            <a:spLocks noGrp="1"/>
          </p:cNvSpPr>
          <p:nvPr>
            <p:ph type="body" idx="1"/>
          </p:nvPr>
        </p:nvSpPr>
        <p:spPr/>
        <p:txBody>
          <a:bodyPr/>
          <a:lstStyle/>
          <a:p>
            <a:pPr algn="just"/>
            <a:r>
              <a:rPr lang="en-US" sz="1100" b="1">
                <a:latin typeface="Arial" panose="020B0604020202020204" pitchFamily="34" charset="0"/>
                <a:cs typeface="Arial" panose="020B0604020202020204" pitchFamily="34" charset="0"/>
              </a:rPr>
              <a:t>ISPMs cover a wide range of activities</a:t>
            </a:r>
            <a:r>
              <a:rPr lang="en-US" sz="1100">
                <a:latin typeface="Arial" panose="020B0604020202020204" pitchFamily="34" charset="0"/>
                <a:cs typeface="Arial" panose="020B0604020202020204" pitchFamily="34" charset="0"/>
              </a:rPr>
              <a:t>, which include but are not limited to: </a:t>
            </a:r>
          </a:p>
          <a:p>
            <a:pPr algn="just"/>
            <a:r>
              <a:rPr lang="en-US" sz="1100">
                <a:latin typeface="Arial" panose="020B0604020202020204" pitchFamily="34" charset="0"/>
                <a:cs typeface="Arial" panose="020B0604020202020204" pitchFamily="34" charset="0"/>
              </a:rPr>
              <a:t>- pest surveillance</a:t>
            </a:r>
          </a:p>
          <a:p>
            <a:pPr algn="just"/>
            <a:r>
              <a:rPr lang="en-US" sz="1100">
                <a:latin typeface="Arial" panose="020B0604020202020204" pitchFamily="34" charset="0"/>
                <a:cs typeface="Arial" panose="020B0604020202020204" pitchFamily="34" charset="0"/>
              </a:rPr>
              <a:t>- pest risk analysis, </a:t>
            </a:r>
          </a:p>
          <a:p>
            <a:pPr algn="just"/>
            <a:r>
              <a:rPr lang="en-US" sz="1100">
                <a:latin typeface="Arial" panose="020B0604020202020204" pitchFamily="34" charset="0"/>
                <a:cs typeface="Arial" panose="020B0604020202020204" pitchFamily="34" charset="0"/>
              </a:rPr>
              <a:t>- pest free areas</a:t>
            </a:r>
          </a:p>
          <a:p>
            <a:pPr algn="just"/>
            <a:r>
              <a:rPr lang="en-US" sz="1100">
                <a:latin typeface="Arial" panose="020B0604020202020204" pitchFamily="34" charset="0"/>
                <a:cs typeface="Arial" panose="020B0604020202020204" pitchFamily="34" charset="0"/>
              </a:rPr>
              <a:t>- export certification</a:t>
            </a:r>
          </a:p>
          <a:p>
            <a:pPr algn="just"/>
            <a:r>
              <a:rPr lang="en-US" sz="1100">
                <a:latin typeface="Arial" panose="020B0604020202020204" pitchFamily="34" charset="0"/>
                <a:cs typeface="Arial" panose="020B0604020202020204" pitchFamily="34" charset="0"/>
              </a:rPr>
              <a:t>- phytosanitary certificates and pest reporting. </a:t>
            </a:r>
          </a:p>
          <a:p>
            <a:pPr algn="just">
              <a:spcBef>
                <a:spcPts val="600"/>
              </a:spcBef>
            </a:pPr>
            <a:r>
              <a:rPr lang="en-US" sz="1100" b="1">
                <a:latin typeface="Arial" panose="020B0604020202020204" pitchFamily="34" charset="0"/>
                <a:cs typeface="Arial" panose="020B0604020202020204" pitchFamily="34" charset="0"/>
              </a:rPr>
              <a:t>Also, </a:t>
            </a:r>
            <a:r>
              <a:rPr lang="en-US" sz="1100">
                <a:latin typeface="Arial" panose="020B0604020202020204" pitchFamily="34" charset="0"/>
                <a:cs typeface="Arial" panose="020B0604020202020204" pitchFamily="34" charset="0"/>
              </a:rPr>
              <a:t>wood packaging material,</a:t>
            </a:r>
          </a:p>
          <a:p>
            <a:pPr algn="just">
              <a:spcBef>
                <a:spcPts val="600"/>
              </a:spcBef>
            </a:pPr>
            <a:r>
              <a:rPr lang="en-US" sz="1100">
                <a:latin typeface="Arial" panose="020B0604020202020204" pitchFamily="34" charset="0"/>
                <a:cs typeface="Arial" panose="020B0604020202020204" pitchFamily="34" charset="0"/>
              </a:rPr>
              <a:t>- international movement of wood, </a:t>
            </a:r>
          </a:p>
          <a:p>
            <a:pPr algn="just">
              <a:spcBef>
                <a:spcPts val="600"/>
              </a:spcBef>
            </a:pPr>
            <a:r>
              <a:rPr lang="en-US" sz="1100">
                <a:latin typeface="Arial" panose="020B0604020202020204" pitchFamily="34" charset="0"/>
                <a:cs typeface="Arial" panose="020B0604020202020204" pitchFamily="34" charset="0"/>
              </a:rPr>
              <a:t>- international movement of seeds, </a:t>
            </a:r>
          </a:p>
          <a:p>
            <a:pPr algn="just">
              <a:spcBef>
                <a:spcPts val="600"/>
              </a:spcBef>
            </a:pPr>
            <a:r>
              <a:rPr lang="en-US" sz="1100">
                <a:latin typeface="Arial" panose="020B0604020202020204" pitchFamily="34" charset="0"/>
                <a:cs typeface="Arial" panose="020B0604020202020204" pitchFamily="34" charset="0"/>
              </a:rPr>
              <a:t>- commodity-specific standards, </a:t>
            </a:r>
          </a:p>
          <a:p>
            <a:pPr algn="just">
              <a:spcBef>
                <a:spcPts val="600"/>
              </a:spcBef>
            </a:pPr>
            <a:r>
              <a:rPr lang="en-US" sz="1100">
                <a:latin typeface="Arial" panose="020B0604020202020204" pitchFamily="34" charset="0"/>
                <a:cs typeface="Arial" panose="020B0604020202020204" pitchFamily="34" charset="0"/>
              </a:rPr>
              <a:t>- phytosanitary treatments </a:t>
            </a:r>
          </a:p>
          <a:p>
            <a:pPr algn="just">
              <a:spcBef>
                <a:spcPts val="600"/>
              </a:spcBef>
            </a:pPr>
            <a:r>
              <a:rPr lang="en-US" sz="1100">
                <a:latin typeface="Arial" panose="020B0604020202020204" pitchFamily="34" charset="0"/>
                <a:cs typeface="Arial" panose="020B0604020202020204" pitchFamily="34" charset="0"/>
              </a:rPr>
              <a:t>- diagnostic protocols. </a:t>
            </a:r>
          </a:p>
          <a:p>
            <a:endParaRPr lang="en-US" sz="1100">
              <a:latin typeface="+mj-lt"/>
            </a:endParaRPr>
          </a:p>
        </p:txBody>
      </p:sp>
      <p:sp>
        <p:nvSpPr>
          <p:cNvPr id="4" name="Slide Number Placeholder 3">
            <a:extLst>
              <a:ext uri="{FF2B5EF4-FFF2-40B4-BE49-F238E27FC236}">
                <a16:creationId xmlns:a16="http://schemas.microsoft.com/office/drawing/2014/main" id="{35B4E361-2F8B-50A9-5CB6-2BD3BE7465B5}"/>
              </a:ext>
            </a:extLst>
          </p:cNvPr>
          <p:cNvSpPr>
            <a:spLocks noGrp="1"/>
          </p:cNvSpPr>
          <p:nvPr>
            <p:ph type="sldNum" sz="quarter" idx="10"/>
          </p:nvPr>
        </p:nvSpPr>
        <p:spPr/>
        <p:txBody>
          <a:bodyPr/>
          <a:lstStyle/>
          <a:p>
            <a:fld id="{9BBC339A-8ED4-455F-8BFC-F5FDB951B2C5}" type="slidenum">
              <a:rPr lang="en-GB" smtClean="0"/>
              <a:t>8</a:t>
            </a:fld>
            <a:endParaRPr lang="en-GB"/>
          </a:p>
        </p:txBody>
      </p:sp>
    </p:spTree>
    <p:extLst>
      <p:ext uri="{BB962C8B-B14F-4D97-AF65-F5344CB8AC3E}">
        <p14:creationId xmlns:p14="http://schemas.microsoft.com/office/powerpoint/2010/main" val="2905473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2038-59B5-AFE6-626D-141E836629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B92400-F2E7-0682-DF3A-F809725CFA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30EDB4-706E-35F5-95EA-50A0101BDC51}"/>
              </a:ext>
            </a:extLst>
          </p:cNvPr>
          <p:cNvSpPr>
            <a:spLocks noGrp="1"/>
          </p:cNvSpPr>
          <p:nvPr>
            <p:ph type="body" idx="1"/>
          </p:nvPr>
        </p:nvSpPr>
        <p:spPr/>
        <p:txBody>
          <a:bodyPr/>
          <a:lstStyle/>
          <a:p>
            <a:endParaRPr lang="en-US" sz="1100">
              <a:latin typeface="+mj-lt"/>
            </a:endParaRPr>
          </a:p>
        </p:txBody>
      </p:sp>
      <p:sp>
        <p:nvSpPr>
          <p:cNvPr id="4" name="Slide Number Placeholder 3">
            <a:extLst>
              <a:ext uri="{FF2B5EF4-FFF2-40B4-BE49-F238E27FC236}">
                <a16:creationId xmlns:a16="http://schemas.microsoft.com/office/drawing/2014/main" id="{DE07F1DA-1189-0175-889E-0A4C0888A2E4}"/>
              </a:ext>
            </a:extLst>
          </p:cNvPr>
          <p:cNvSpPr>
            <a:spLocks noGrp="1"/>
          </p:cNvSpPr>
          <p:nvPr>
            <p:ph type="sldNum" sz="quarter" idx="10"/>
          </p:nvPr>
        </p:nvSpPr>
        <p:spPr/>
        <p:txBody>
          <a:bodyPr/>
          <a:lstStyle/>
          <a:p>
            <a:fld id="{9BBC339A-8ED4-455F-8BFC-F5FDB951B2C5}" type="slidenum">
              <a:rPr lang="en-GB" smtClean="0"/>
              <a:t>9</a:t>
            </a:fld>
            <a:endParaRPr lang="en-GB"/>
          </a:p>
        </p:txBody>
      </p:sp>
    </p:spTree>
    <p:extLst>
      <p:ext uri="{BB962C8B-B14F-4D97-AF65-F5344CB8AC3E}">
        <p14:creationId xmlns:p14="http://schemas.microsoft.com/office/powerpoint/2010/main" val="2782135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10</a:t>
            </a:fld>
            <a:endParaRPr lang="ru-RU"/>
          </a:p>
        </p:txBody>
      </p:sp>
    </p:spTree>
    <p:extLst>
      <p:ext uri="{BB962C8B-B14F-4D97-AF65-F5344CB8AC3E}">
        <p14:creationId xmlns:p14="http://schemas.microsoft.com/office/powerpoint/2010/main" val="3159373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97A1B2-C6C7-44CF-BAB2-6F1F9AEA1CE6}" type="datetimeFigureOut">
              <a:rPr lang="en-US" smtClean="0"/>
              <a:t>7/25/2025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68D1A8-6471-4BCF-9500-C1C2ED87BF43}" type="slidenum">
              <a:rPr lang="en-US" smtClean="0"/>
              <a:t>‹#›</a:t>
            </a:fld>
            <a:endParaRPr lang="en-US"/>
          </a:p>
        </p:txBody>
      </p:sp>
    </p:spTree>
    <p:extLst>
      <p:ext uri="{BB962C8B-B14F-4D97-AF65-F5344CB8AC3E}">
        <p14:creationId xmlns:p14="http://schemas.microsoft.com/office/powerpoint/2010/main" val="3934730131"/>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a:spLocks noGrp="1"/>
          </p:cNvSpPr>
          <p:nvPr>
            <p:ph type="dt" sz="half" idx="10"/>
          </p:nvPr>
        </p:nvSpPr>
        <p:spPr/>
        <p:txBody>
          <a:bodyPr/>
          <a:lstStyle/>
          <a:p>
            <a:fld id="{DDFFEB1B-7787-4546-B47B-148F9579D1B8}" type="datetimeFigureOut">
              <a:rPr lang="ru-RU" smtClean="0"/>
              <a:t>25.07.2025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26E6215-98A0-481D-87B2-E6F5621C1318}" type="slidenum">
              <a:rPr lang="ru-RU" smtClean="0"/>
              <a:t>‹#›</a:t>
            </a:fld>
            <a:endParaRPr lang="ru-RU"/>
          </a:p>
        </p:txBody>
      </p:sp>
    </p:spTree>
    <p:extLst>
      <p:ext uri="{BB962C8B-B14F-4D97-AF65-F5344CB8AC3E}">
        <p14:creationId xmlns:p14="http://schemas.microsoft.com/office/powerpoint/2010/main" val="3579729420"/>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5.xml"/><Relationship Id="rId7"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text&#10;&#10;AI-generated content may be incorrect.">
            <a:extLst>
              <a:ext uri="{FF2B5EF4-FFF2-40B4-BE49-F238E27FC236}">
                <a16:creationId xmlns:a16="http://schemas.microsoft.com/office/drawing/2014/main" id="{91DC2739-E9D6-803B-D969-9C30514C7BB0}"/>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text&#10;&#10;AI-generated content may be incorrect.">
            <a:extLst>
              <a:ext uri="{FF2B5EF4-FFF2-40B4-BE49-F238E27FC236}">
                <a16:creationId xmlns:a16="http://schemas.microsoft.com/office/drawing/2014/main" id="{B05EBF8D-92CE-1894-A68E-A726011A62B4}"/>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a:solidFill>
                  <a:srgbClr val="00825F"/>
                </a:solidFill>
                <a:latin typeface="Montserrat" pitchFamily="2" charset="77"/>
              </a:rPr>
              <a:t>2025 IPPC REGIONAL WORKSHOP</a:t>
            </a:r>
            <a:endParaRPr lang="en-US" sz="1500" b="0" i="0" kern="1500" spc="100" baseline="0">
              <a:solidFill>
                <a:schemeClr val="tx1"/>
              </a:solidFill>
              <a:latin typeface="Montserrat" pitchFamily="2" charset="77"/>
            </a:endParaRPr>
          </a:p>
        </p:txBody>
      </p:sp>
      <p:pic>
        <p:nvPicPr>
          <p:cNvPr id="3" name="Picture 2">
            <a:extLst>
              <a:ext uri="{FF2B5EF4-FFF2-40B4-BE49-F238E27FC236}">
                <a16:creationId xmlns:a16="http://schemas.microsoft.com/office/drawing/2014/main" id="{1C806444-009A-84A6-80D8-B1E3FB5F35D2}"/>
              </a:ext>
            </a:extLst>
          </p:cNvPr>
          <p:cNvPicPr>
            <a:picLocks noChangeAspect="1"/>
          </p:cNvPicPr>
          <p:nvPr userDrawn="1"/>
        </p:nvPicPr>
        <p:blipFill>
          <a:blip r:embed="rId8"/>
          <a:stretch>
            <a:fillRect/>
          </a:stretch>
        </p:blipFill>
        <p:spPr>
          <a:xfrm>
            <a:off x="0" y="0"/>
            <a:ext cx="12192000"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 id="21474839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37.png"/><Relationship Id="rId10" Type="http://schemas.openxmlformats.org/officeDocument/2006/relationships/image" Target="../media/image46.svg"/><Relationship Id="rId4" Type="http://schemas.openxmlformats.org/officeDocument/2006/relationships/image" Target="../media/image43.svg"/><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36.svg"/></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online-comment-system/"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8.sv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8.svg"/></Relationships>
</file>

<file path=ppt/slides/_rels/slide16.xml.rels><?xml version="1.0" encoding="UTF-8" standalone="yes"?>
<Relationships xmlns="http://schemas.openxmlformats.org/package/2006/relationships"><Relationship Id="rId3" Type="http://schemas.openxmlformats.org/officeDocument/2006/relationships/hyperlink" Target="https://www.ippc.int/en/online-comment-system/"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40.sv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hyperlink" Target="https://www.ippc.int/en/online-comment-system/"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40.sv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47.png"/><Relationship Id="rId4" Type="http://schemas.openxmlformats.org/officeDocument/2006/relationships/diagramLayout" Target="../diagrams/layout3.xml"/><Relationship Id="rId9" Type="http://schemas.openxmlformats.org/officeDocument/2006/relationships/image" Target="../media/image42.svg"/></Relationships>
</file>

<file path=ppt/slides/_rels/slide19.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image" Target="../media/image42.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W8zciLFG--8"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6.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ippc.int/en/publications/626/"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61041" y="4495800"/>
            <a:ext cx="12514082" cy="855513"/>
          </a:xfrm>
          <a:prstGeom prst="rect">
            <a:avLst/>
          </a:prstGeom>
        </p:spPr>
        <p:txBody>
          <a:bodyPr/>
          <a:lstStyle/>
          <a:p>
            <a:r>
              <a:rPr lang="en-GB" sz="2400">
                <a:latin typeface="Arial"/>
                <a:ea typeface="Calibri"/>
                <a:cs typeface="Arial"/>
              </a:rPr>
              <a:t>The IPPC Standard Setting Process in a Nutshell</a:t>
            </a:r>
            <a:endParaRPr lang="en-GB" sz="2400" b="0">
              <a:solidFill>
                <a:srgbClr val="000000"/>
              </a:solidFill>
              <a:latin typeface="Arial"/>
              <a:ea typeface="Calibri"/>
              <a:cs typeface="Arial"/>
            </a:endParaRPr>
          </a:p>
          <a:p>
            <a:pPr marL="0" marR="0">
              <a:lnSpc>
                <a:spcPct val="114999"/>
              </a:lnSpc>
              <a:spcAft>
                <a:spcPts val="800"/>
              </a:spcAft>
            </a:pPr>
            <a:endParaRPr lang="en-GB" sz="2400">
              <a:effectLst/>
              <a:latin typeface="Arial"/>
              <a:ea typeface="Calibri"/>
              <a:cs typeface="Arial" panose="020B0604020202020204" pitchFamily="34" charset="0"/>
            </a:endParaRPr>
          </a:p>
        </p:txBody>
      </p:sp>
      <p:sp>
        <p:nvSpPr>
          <p:cNvPr id="7" name="Subtitle 6"/>
          <p:cNvSpPr>
            <a:spLocks noGrp="1"/>
          </p:cNvSpPr>
          <p:nvPr>
            <p:ph type="subTitle" idx="1"/>
          </p:nvPr>
        </p:nvSpPr>
        <p:spPr>
          <a:xfrm>
            <a:off x="-2357" y="5943600"/>
            <a:ext cx="12192000" cy="245913"/>
          </a:xfrm>
          <a:prstGeom prst="rect">
            <a:avLst/>
          </a:prstGeom>
        </p:spPr>
        <p:txBody>
          <a:bodyPr/>
          <a:lstStyle/>
          <a:p>
            <a:r>
              <a:rPr lang="en-US" sz="1800" b="1">
                <a:solidFill>
                  <a:srgbClr val="000000"/>
                </a:solidFill>
                <a:latin typeface="Calibri" panose="020F0502020204030204" pitchFamily="34" charset="0"/>
              </a:rPr>
              <a:t>5.1 </a:t>
            </a:r>
            <a:r>
              <a:rPr lang="en-US" sz="1800" b="1" i="0" u="none" strike="noStrike">
                <a:solidFill>
                  <a:srgbClr val="000000"/>
                </a:solidFill>
                <a:effectLst/>
                <a:latin typeface="Calibri" panose="020F0502020204030204" pitchFamily="34" charset="0"/>
              </a:rPr>
              <a:t>Prepared for the IPPC Regional Workshops 2025</a:t>
            </a:r>
            <a:r>
              <a:rPr lang="en-US" sz="1800" b="0" i="0">
                <a:solidFill>
                  <a:srgbClr val="000000"/>
                </a:solidFill>
                <a:effectLst/>
                <a:latin typeface="Calibri" panose="020F0502020204030204" pitchFamily="34" charset="0"/>
              </a:rPr>
              <a:t>​</a:t>
            </a:r>
            <a:endParaRPr lang="en-US"/>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a:extLst>
              <a:ext uri="{FF2B5EF4-FFF2-40B4-BE49-F238E27FC236}">
                <a16:creationId xmlns:a16="http://schemas.microsoft.com/office/drawing/2014/main" id="{DF2D06F5-A06B-4604-A45D-8BD1C4612A73}"/>
              </a:ext>
            </a:extLst>
          </p:cNvPr>
          <p:cNvSpPr>
            <a:spLocks noGrp="1"/>
          </p:cNvSpPr>
          <p:nvPr>
            <p:ph type="title"/>
          </p:nvPr>
        </p:nvSpPr>
        <p:spPr>
          <a:xfrm>
            <a:off x="304800" y="2857500"/>
            <a:ext cx="3810000" cy="1143000"/>
          </a:xfrm>
          <a:noFill/>
          <a:ln>
            <a:solidFill>
              <a:schemeClr val="bg1"/>
            </a:solidFill>
          </a:ln>
        </p:spPr>
        <p:txBody>
          <a:bodyPr wrap="square">
            <a:noAutofit/>
          </a:bodyPr>
          <a:lstStyle/>
          <a:p>
            <a:r>
              <a:rPr lang="en-US" sz="36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Standards Committee (SC)</a:t>
            </a:r>
            <a:endParaRPr lang="ru-RU" sz="3600" b="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13" name="Объект 10">
            <a:extLst>
              <a:ext uri="{FF2B5EF4-FFF2-40B4-BE49-F238E27FC236}">
                <a16:creationId xmlns:a16="http://schemas.microsoft.com/office/drawing/2014/main" id="{2C7A3C7B-CB7D-4584-A8A2-D03F29C144DB}"/>
              </a:ext>
            </a:extLst>
          </p:cNvPr>
          <p:cNvGraphicFramePr>
            <a:graphicFrameLocks noGrp="1"/>
          </p:cNvGraphicFramePr>
          <p:nvPr>
            <p:ph idx="1"/>
            <p:extLst>
              <p:ext uri="{D42A27DB-BD31-4B8C-83A1-F6EECF244321}">
                <p14:modId xmlns:p14="http://schemas.microsoft.com/office/powerpoint/2010/main" val="21770220"/>
              </p:ext>
            </p:extLst>
          </p:nvPr>
        </p:nvGraphicFramePr>
        <p:xfrm>
          <a:off x="4267200" y="1371600"/>
          <a:ext cx="6705338" cy="500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72204023"/>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066800" y="2438400"/>
            <a:ext cx="2269278" cy="2699457"/>
            <a:chOff x="1216714" y="1989200"/>
            <a:chExt cx="2269278" cy="2699457"/>
          </a:xfrm>
        </p:grpSpPr>
        <p:pic>
          <p:nvPicPr>
            <p:cNvPr id="2"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16714" y="1989200"/>
              <a:ext cx="2269278" cy="1767418"/>
            </a:xfrm>
            <a:prstGeom prst="rect">
              <a:avLst/>
            </a:prstGeom>
          </p:spPr>
        </p:pic>
        <p:sp>
          <p:nvSpPr>
            <p:cNvPr id="3" name="Rectangle 2"/>
            <p:cNvSpPr/>
            <p:nvPr/>
          </p:nvSpPr>
          <p:spPr>
            <a:xfrm>
              <a:off x="1306283" y="3765327"/>
              <a:ext cx="1660852" cy="923330"/>
            </a:xfrm>
            <a:prstGeom prst="rect">
              <a:avLst/>
            </a:prstGeom>
          </p:spPr>
          <p:txBody>
            <a:bodyPr wrap="square">
              <a:spAutoFit/>
            </a:bodyPr>
            <a:lstStyle/>
            <a:p>
              <a:pPr algn="ctr"/>
              <a:r>
                <a:rPr lang="en-US" b="1">
                  <a:solidFill>
                    <a:srgbClr val="0F405B"/>
                  </a:solidFill>
                  <a:latin typeface="Roboto Slab"/>
                </a:rPr>
                <a:t>List of topics</a:t>
              </a:r>
            </a:p>
            <a:p>
              <a:endParaRPr lang="en-US" b="1">
                <a:solidFill>
                  <a:srgbClr val="0F405B"/>
                </a:solidFill>
                <a:latin typeface="Roboto Slab"/>
              </a:endParaRPr>
            </a:p>
            <a:p>
              <a:r>
                <a:rPr lang="en-GB" b="1">
                  <a:solidFill>
                    <a:srgbClr val="0F405B"/>
                  </a:solidFill>
                  <a:latin typeface="Roboto Slab"/>
                </a:rPr>
                <a:t>   </a:t>
              </a:r>
              <a:r>
                <a:rPr lang="en-GB" sz="1600" b="1">
                  <a:solidFill>
                    <a:srgbClr val="0F405B"/>
                  </a:solidFill>
                  <a:latin typeface="Roboto Slab"/>
                </a:rPr>
                <a:t>(Stage 1)</a:t>
              </a:r>
              <a:endParaRPr lang="en-US" sz="1600" b="1">
                <a:solidFill>
                  <a:srgbClr val="0F405B"/>
                </a:solidFill>
                <a:latin typeface="Roboto Slab"/>
              </a:endParaRPr>
            </a:p>
          </p:txBody>
        </p:sp>
      </p:grpSp>
      <p:grpSp>
        <p:nvGrpSpPr>
          <p:cNvPr id="12" name="Group 11"/>
          <p:cNvGrpSpPr/>
          <p:nvPr/>
        </p:nvGrpSpPr>
        <p:grpSpPr>
          <a:xfrm>
            <a:off x="3495674" y="2438400"/>
            <a:ext cx="2430858" cy="2690749"/>
            <a:chOff x="3649337" y="1989199"/>
            <a:chExt cx="2430858" cy="2690749"/>
          </a:xfrm>
        </p:grpSpPr>
        <p:pic>
          <p:nvPicPr>
            <p:cNvPr id="4"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10918" y="1989199"/>
              <a:ext cx="2269277" cy="1767418"/>
            </a:xfrm>
            <a:prstGeom prst="rect">
              <a:avLst/>
            </a:prstGeom>
          </p:spPr>
        </p:pic>
        <p:sp>
          <p:nvSpPr>
            <p:cNvPr id="7" name="Rectangle 6"/>
            <p:cNvSpPr/>
            <p:nvPr/>
          </p:nvSpPr>
          <p:spPr>
            <a:xfrm>
              <a:off x="3649337" y="3787396"/>
              <a:ext cx="2281646" cy="892552"/>
            </a:xfrm>
            <a:prstGeom prst="rect">
              <a:avLst/>
            </a:prstGeom>
          </p:spPr>
          <p:txBody>
            <a:bodyPr wrap="square">
              <a:spAutoFit/>
            </a:bodyPr>
            <a:lstStyle/>
            <a:p>
              <a:pPr algn="ctr"/>
              <a:r>
                <a:rPr lang="en-US" b="1">
                  <a:solidFill>
                    <a:srgbClr val="0F405B"/>
                  </a:solidFill>
                  <a:latin typeface="Roboto Slab"/>
                </a:rPr>
                <a:t>Drafting standards</a:t>
              </a:r>
            </a:p>
            <a:p>
              <a:pPr algn="ctr"/>
              <a:endParaRPr lang="en-GB" b="1">
                <a:solidFill>
                  <a:srgbClr val="0F405B"/>
                </a:solidFill>
                <a:latin typeface="Roboto Slab"/>
              </a:endParaRPr>
            </a:p>
            <a:p>
              <a:pPr algn="ctr"/>
              <a:r>
                <a:rPr lang="en-GB" sz="1600" b="1">
                  <a:solidFill>
                    <a:srgbClr val="0F405B"/>
                  </a:solidFill>
                  <a:latin typeface="Roboto Slab"/>
                </a:rPr>
                <a:t>(Stage 2)</a:t>
              </a:r>
              <a:endParaRPr lang="en-US" sz="1600" b="1">
                <a:solidFill>
                  <a:srgbClr val="0F405B"/>
                </a:solidFill>
                <a:latin typeface="Roboto Slab"/>
              </a:endParaRPr>
            </a:p>
          </p:txBody>
        </p:sp>
      </p:grpSp>
      <p:grpSp>
        <p:nvGrpSpPr>
          <p:cNvPr id="13" name="Group 12"/>
          <p:cNvGrpSpPr/>
          <p:nvPr/>
        </p:nvGrpSpPr>
        <p:grpSpPr>
          <a:xfrm>
            <a:off x="5776804" y="2438400"/>
            <a:ext cx="2875771" cy="3275524"/>
            <a:chOff x="5981526" y="1989200"/>
            <a:chExt cx="2875771" cy="3275524"/>
          </a:xfrm>
        </p:grpSpPr>
        <p:pic>
          <p:nvPicPr>
            <p:cNvPr id="5"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88019" y="1989200"/>
              <a:ext cx="2269278" cy="1767418"/>
            </a:xfrm>
            <a:prstGeom prst="rect">
              <a:avLst/>
            </a:prstGeom>
          </p:spPr>
        </p:pic>
        <p:sp>
          <p:nvSpPr>
            <p:cNvPr id="9" name="Rectangle 8"/>
            <p:cNvSpPr/>
            <p:nvPr/>
          </p:nvSpPr>
          <p:spPr>
            <a:xfrm>
              <a:off x="5981526" y="3818174"/>
              <a:ext cx="2840256" cy="1446550"/>
            </a:xfrm>
            <a:prstGeom prst="rect">
              <a:avLst/>
            </a:prstGeom>
          </p:spPr>
          <p:txBody>
            <a:bodyPr wrap="square">
              <a:spAutoFit/>
            </a:bodyPr>
            <a:lstStyle/>
            <a:p>
              <a:pPr algn="ctr"/>
              <a:r>
                <a:rPr lang="en-US" b="1">
                  <a:solidFill>
                    <a:srgbClr val="0F405B"/>
                  </a:solidFill>
                  <a:latin typeface="Roboto Slab"/>
                </a:rPr>
                <a:t>Consultation and review</a:t>
              </a:r>
            </a:p>
            <a:p>
              <a:endParaRPr lang="en-GB" b="1">
                <a:solidFill>
                  <a:srgbClr val="0F405B"/>
                </a:solidFill>
                <a:latin typeface="Roboto Slab"/>
              </a:endParaRPr>
            </a:p>
            <a:p>
              <a:pPr algn="ctr"/>
              <a:r>
                <a:rPr lang="en-GB" sz="1600" b="1">
                  <a:solidFill>
                    <a:srgbClr val="0F405B"/>
                  </a:solidFill>
                  <a:latin typeface="Roboto Slab"/>
                </a:rPr>
                <a:t>(Stage 3)</a:t>
              </a:r>
              <a:endParaRPr lang="en-US" sz="1600" b="1">
                <a:solidFill>
                  <a:srgbClr val="0F405B"/>
                </a:solidFill>
                <a:latin typeface="Roboto Slab"/>
              </a:endParaRPr>
            </a:p>
          </p:txBody>
        </p:sp>
      </p:grpSp>
      <p:grpSp>
        <p:nvGrpSpPr>
          <p:cNvPr id="14" name="Group 13"/>
          <p:cNvGrpSpPr/>
          <p:nvPr/>
        </p:nvGrpSpPr>
        <p:grpSpPr>
          <a:xfrm>
            <a:off x="8652575" y="2438400"/>
            <a:ext cx="2971370" cy="3257748"/>
            <a:chOff x="8802619" y="2006976"/>
            <a:chExt cx="2971370" cy="3257748"/>
          </a:xfrm>
        </p:grpSpPr>
        <p:pic>
          <p:nvPicPr>
            <p:cNvPr id="6"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86738" y="2006976"/>
              <a:ext cx="1767418" cy="1767418"/>
            </a:xfrm>
            <a:prstGeom prst="rect">
              <a:avLst/>
            </a:prstGeom>
          </p:spPr>
        </p:pic>
        <p:sp>
          <p:nvSpPr>
            <p:cNvPr id="10" name="Rectangle 9"/>
            <p:cNvSpPr/>
            <p:nvPr/>
          </p:nvSpPr>
          <p:spPr>
            <a:xfrm>
              <a:off x="8802619" y="3818174"/>
              <a:ext cx="2971370" cy="1446550"/>
            </a:xfrm>
            <a:prstGeom prst="rect">
              <a:avLst/>
            </a:prstGeom>
          </p:spPr>
          <p:txBody>
            <a:bodyPr wrap="square">
              <a:spAutoFit/>
            </a:bodyPr>
            <a:lstStyle/>
            <a:p>
              <a:pPr algn="ctr"/>
              <a:r>
                <a:rPr lang="en-US" b="1">
                  <a:solidFill>
                    <a:srgbClr val="0F405B"/>
                  </a:solidFill>
                  <a:latin typeface="Roboto Slab"/>
                </a:rPr>
                <a:t>Adopting and publication</a:t>
              </a:r>
            </a:p>
            <a:p>
              <a:endParaRPr lang="en-GB" b="1">
                <a:solidFill>
                  <a:srgbClr val="0F405B"/>
                </a:solidFill>
                <a:latin typeface="Roboto Slab"/>
              </a:endParaRPr>
            </a:p>
            <a:p>
              <a:pPr algn="ctr"/>
              <a:r>
                <a:rPr lang="en-GB" sz="1600" b="1">
                  <a:solidFill>
                    <a:srgbClr val="0F405B"/>
                  </a:solidFill>
                  <a:latin typeface="Roboto Slab"/>
                </a:rPr>
                <a:t>(Stage 4)</a:t>
              </a:r>
              <a:endParaRPr lang="en-US" sz="1600" b="1">
                <a:solidFill>
                  <a:srgbClr val="0F405B"/>
                </a:solidFill>
                <a:latin typeface="Roboto Slab"/>
              </a:endParaRPr>
            </a:p>
          </p:txBody>
        </p:sp>
      </p:grpSp>
      <p:sp>
        <p:nvSpPr>
          <p:cNvPr id="15" name="Rounded Rectangle 14"/>
          <p:cNvSpPr/>
          <p:nvPr/>
        </p:nvSpPr>
        <p:spPr>
          <a:xfrm>
            <a:off x="3114340" y="1371600"/>
            <a:ext cx="6022354" cy="832104"/>
          </a:xfrm>
          <a:prstGeom prst="roundRect">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00682F"/>
                </a:solidFill>
                <a:latin typeface="Arial" panose="020B0604020202020204" pitchFamily="34" charset="0"/>
                <a:cs typeface="Arial" panose="020B0604020202020204" pitchFamily="34" charset="0"/>
              </a:rPr>
              <a:t>IPPC Standard Setting Process</a:t>
            </a:r>
          </a:p>
        </p:txBody>
      </p:sp>
    </p:spTree>
    <p:extLst>
      <p:ext uri="{BB962C8B-B14F-4D97-AF65-F5344CB8AC3E}">
        <p14:creationId xmlns:p14="http://schemas.microsoft.com/office/powerpoint/2010/main" val="28473146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childTnLst>
                          </p:cTn>
                        </p:par>
                        <p:par>
                          <p:cTn id="8" fill="hold">
                            <p:stCondLst>
                              <p:cond delay="500"/>
                            </p:stCondLst>
                            <p:childTnLst>
                              <p:par>
                                <p:cTn id="9" presetID="8" presetClass="emph" presetSubtype="0" fill="hold" nodeType="afterEffect">
                                  <p:stCondLst>
                                    <p:cond delay="1000"/>
                                  </p:stCondLst>
                                  <p:childTnLst>
                                    <p:animRot by="21600000">
                                      <p:cBhvr>
                                        <p:cTn id="10" dur="500" fill="hold"/>
                                        <p:tgtEl>
                                          <p:spTgt spid="11"/>
                                        </p:tgtEl>
                                        <p:attrNameLst>
                                          <p:attrName>r</p:attrName>
                                        </p:attrNameLst>
                                      </p:cBhvr>
                                    </p:animRot>
                                  </p:childTnLst>
                                </p:cTn>
                              </p:par>
                            </p:childTnLst>
                          </p:cTn>
                        </p:par>
                        <p:par>
                          <p:cTn id="11" fill="hold">
                            <p:stCondLst>
                              <p:cond delay="2000"/>
                            </p:stCondLst>
                            <p:childTnLst>
                              <p:par>
                                <p:cTn id="12" presetID="8" presetClass="emph" presetSubtype="0" fill="hold" nodeType="afterEffect">
                                  <p:stCondLst>
                                    <p:cond delay="1000"/>
                                  </p:stCondLst>
                                  <p:childTnLst>
                                    <p:animRot by="21600000">
                                      <p:cBhvr>
                                        <p:cTn id="13" dur="500" fill="hold"/>
                                        <p:tgtEl>
                                          <p:spTgt spid="12"/>
                                        </p:tgtEl>
                                        <p:attrNameLst>
                                          <p:attrName>r</p:attrName>
                                        </p:attrNameLst>
                                      </p:cBhvr>
                                    </p:animRot>
                                  </p:childTnLst>
                                </p:cTn>
                              </p:par>
                            </p:childTnLst>
                          </p:cTn>
                        </p:par>
                        <p:par>
                          <p:cTn id="14" fill="hold">
                            <p:stCondLst>
                              <p:cond delay="3500"/>
                            </p:stCondLst>
                            <p:childTnLst>
                              <p:par>
                                <p:cTn id="15" presetID="8" presetClass="emph" presetSubtype="0" fill="hold" nodeType="afterEffect">
                                  <p:stCondLst>
                                    <p:cond delay="1000"/>
                                  </p:stCondLst>
                                  <p:childTnLst>
                                    <p:animRot by="21600000">
                                      <p:cBhvr>
                                        <p:cTn id="16" dur="500" fill="hold"/>
                                        <p:tgtEl>
                                          <p:spTgt spid="13"/>
                                        </p:tgtEl>
                                        <p:attrNameLst>
                                          <p:attrName>r</p:attrName>
                                        </p:attrNameLst>
                                      </p:cBhvr>
                                    </p:animRot>
                                  </p:childTnLst>
                                </p:cTn>
                              </p:par>
                            </p:childTnLst>
                          </p:cTn>
                        </p:par>
                        <p:par>
                          <p:cTn id="17" fill="hold">
                            <p:stCondLst>
                              <p:cond delay="5000"/>
                            </p:stCondLst>
                            <p:childTnLst>
                              <p:par>
                                <p:cTn id="18" presetID="8" presetClass="emph" presetSubtype="0" fill="hold" nodeType="afterEffect">
                                  <p:stCondLst>
                                    <p:cond delay="1000"/>
                                  </p:stCondLst>
                                  <p:childTnLst>
                                    <p:animRot by="21600000">
                                      <p:cBhvr>
                                        <p:cTn id="19"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99631" y="1981200"/>
            <a:ext cx="4271727" cy="4008945"/>
            <a:chOff x="666326" y="1990318"/>
            <a:chExt cx="3373834" cy="3427281"/>
          </a:xfrm>
        </p:grpSpPr>
        <p:pic>
          <p:nvPicPr>
            <p:cNvPr id="3"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3319" y="1990318"/>
              <a:ext cx="886379" cy="655586"/>
            </a:xfrm>
            <a:prstGeom prst="rect">
              <a:avLst/>
            </a:prstGeom>
          </p:spPr>
        </p:pic>
        <p:sp>
          <p:nvSpPr>
            <p:cNvPr id="4" name="Rectangle 3"/>
            <p:cNvSpPr/>
            <p:nvPr/>
          </p:nvSpPr>
          <p:spPr>
            <a:xfrm>
              <a:off x="1579698" y="1990318"/>
              <a:ext cx="1694783" cy="710426"/>
            </a:xfrm>
            <a:prstGeom prst="rect">
              <a:avLst/>
            </a:prstGeom>
          </p:spPr>
          <p:txBody>
            <a:bodyPr wrap="square">
              <a:spAutoFit/>
            </a:bodyPr>
            <a:lstStyle/>
            <a:p>
              <a:pPr algn="ctr"/>
              <a:r>
                <a:rPr lang="en-US" sz="1600" b="1">
                  <a:solidFill>
                    <a:srgbClr val="0F405B"/>
                  </a:solidFill>
                  <a:latin typeface="Roboto Slab"/>
                </a:rPr>
                <a:t>List of topics</a:t>
              </a:r>
            </a:p>
            <a:p>
              <a:pPr algn="ctr"/>
              <a:endParaRPr lang="en-US" sz="1600" b="1">
                <a:solidFill>
                  <a:srgbClr val="0F405B"/>
                </a:solidFill>
                <a:latin typeface="Roboto Slab"/>
              </a:endParaRPr>
            </a:p>
            <a:p>
              <a:pPr algn="ctr"/>
              <a:r>
                <a:rPr lang="en-GB" sz="1600" b="1">
                  <a:solidFill>
                    <a:srgbClr val="0F405B"/>
                  </a:solidFill>
                  <a:latin typeface="Roboto Slab"/>
                </a:rPr>
                <a:t>   (Stage 1)</a:t>
              </a:r>
              <a:endParaRPr lang="en-US" sz="1600" b="1">
                <a:solidFill>
                  <a:srgbClr val="0F405B"/>
                </a:solidFill>
                <a:latin typeface="Roboto Slab"/>
              </a:endParaRPr>
            </a:p>
          </p:txBody>
        </p:sp>
        <p:pic>
          <p:nvPicPr>
            <p:cNvPr id="6"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6326" y="2842229"/>
              <a:ext cx="886378" cy="688101"/>
            </a:xfrm>
            <a:prstGeom prst="rect">
              <a:avLst/>
            </a:prstGeom>
          </p:spPr>
        </p:pic>
        <p:sp>
          <p:nvSpPr>
            <p:cNvPr id="7" name="Rectangle 6"/>
            <p:cNvSpPr/>
            <p:nvPr/>
          </p:nvSpPr>
          <p:spPr>
            <a:xfrm>
              <a:off x="1579697" y="2918454"/>
              <a:ext cx="1947330" cy="710426"/>
            </a:xfrm>
            <a:prstGeom prst="rect">
              <a:avLst/>
            </a:prstGeom>
          </p:spPr>
          <p:txBody>
            <a:bodyPr wrap="square">
              <a:spAutoFit/>
            </a:bodyPr>
            <a:lstStyle/>
            <a:p>
              <a:pPr algn="ctr"/>
              <a:r>
                <a:rPr lang="en-US" sz="1600" b="1">
                  <a:solidFill>
                    <a:srgbClr val="0F405B"/>
                  </a:solidFill>
                  <a:latin typeface="Roboto Slab"/>
                </a:rPr>
                <a:t>Drafting standards</a:t>
              </a:r>
            </a:p>
            <a:p>
              <a:pPr algn="ctr"/>
              <a:endParaRPr lang="en-GB" sz="1600" b="1">
                <a:solidFill>
                  <a:srgbClr val="0F405B"/>
                </a:solidFill>
                <a:latin typeface="Roboto Slab"/>
              </a:endParaRPr>
            </a:p>
            <a:p>
              <a:pPr algn="ctr"/>
              <a:r>
                <a:rPr lang="en-GB" sz="1600" b="1">
                  <a:solidFill>
                    <a:srgbClr val="0F405B"/>
                  </a:solidFill>
                  <a:latin typeface="Roboto Slab"/>
                </a:rPr>
                <a:t>(Stage 2)</a:t>
              </a:r>
              <a:endParaRPr lang="en-US" sz="1600" b="1">
                <a:solidFill>
                  <a:srgbClr val="0F405B"/>
                </a:solidFill>
                <a:latin typeface="Roboto Slab"/>
              </a:endParaRPr>
            </a:p>
          </p:txBody>
        </p:sp>
        <p:pic>
          <p:nvPicPr>
            <p:cNvPr id="9"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9547" y="3763912"/>
              <a:ext cx="883157" cy="709679"/>
            </a:xfrm>
            <a:prstGeom prst="rect">
              <a:avLst/>
            </a:prstGeom>
          </p:spPr>
        </p:pic>
        <p:sp>
          <p:nvSpPr>
            <p:cNvPr id="10" name="Rectangle 9"/>
            <p:cNvSpPr/>
            <p:nvPr/>
          </p:nvSpPr>
          <p:spPr>
            <a:xfrm>
              <a:off x="1537654" y="3759273"/>
              <a:ext cx="2424088" cy="710426"/>
            </a:xfrm>
            <a:prstGeom prst="rect">
              <a:avLst/>
            </a:prstGeom>
          </p:spPr>
          <p:txBody>
            <a:bodyPr wrap="square">
              <a:spAutoFit/>
            </a:bodyPr>
            <a:lstStyle/>
            <a:p>
              <a:pPr algn="ctr"/>
              <a:r>
                <a:rPr lang="en-US" sz="1600" b="1">
                  <a:solidFill>
                    <a:srgbClr val="0F405B"/>
                  </a:solidFill>
                  <a:latin typeface="Roboto Slab"/>
                </a:rPr>
                <a:t>Consultation and review</a:t>
              </a:r>
            </a:p>
            <a:p>
              <a:endParaRPr lang="en-GB" sz="1600" b="1">
                <a:solidFill>
                  <a:srgbClr val="0F405B"/>
                </a:solidFill>
                <a:latin typeface="Roboto Slab"/>
              </a:endParaRPr>
            </a:p>
            <a:p>
              <a:pPr algn="ctr"/>
              <a:r>
                <a:rPr lang="en-GB" sz="1600" b="1">
                  <a:solidFill>
                    <a:srgbClr val="0F405B"/>
                  </a:solidFill>
                  <a:latin typeface="Roboto Slab"/>
                </a:rPr>
                <a:t>(Stage 3)</a:t>
              </a:r>
              <a:endParaRPr lang="en-US" sz="1600" b="1">
                <a:solidFill>
                  <a:srgbClr val="0F405B"/>
                </a:solidFill>
                <a:latin typeface="Roboto Slab"/>
              </a:endParaRPr>
            </a:p>
          </p:txBody>
        </p:sp>
        <p:pic>
          <p:nvPicPr>
            <p:cNvPr id="12"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3319" y="4628609"/>
              <a:ext cx="676254" cy="681796"/>
            </a:xfrm>
            <a:prstGeom prst="rect">
              <a:avLst/>
            </a:prstGeom>
          </p:spPr>
        </p:pic>
        <p:sp>
          <p:nvSpPr>
            <p:cNvPr id="13" name="Rectangle 12"/>
            <p:cNvSpPr/>
            <p:nvPr/>
          </p:nvSpPr>
          <p:spPr>
            <a:xfrm>
              <a:off x="1504169" y="4707173"/>
              <a:ext cx="2535991" cy="710426"/>
            </a:xfrm>
            <a:prstGeom prst="rect">
              <a:avLst/>
            </a:prstGeom>
          </p:spPr>
          <p:txBody>
            <a:bodyPr wrap="square">
              <a:spAutoFit/>
            </a:bodyPr>
            <a:lstStyle/>
            <a:p>
              <a:pPr algn="ctr"/>
              <a:r>
                <a:rPr lang="en-US" sz="1600" b="1">
                  <a:solidFill>
                    <a:srgbClr val="0F405B"/>
                  </a:solidFill>
                  <a:latin typeface="Roboto Slab"/>
                </a:rPr>
                <a:t>Adopting and publication</a:t>
              </a:r>
            </a:p>
            <a:p>
              <a:endParaRPr lang="en-GB" sz="1600" b="1">
                <a:solidFill>
                  <a:srgbClr val="0F405B"/>
                </a:solidFill>
                <a:latin typeface="Roboto Slab"/>
              </a:endParaRPr>
            </a:p>
            <a:p>
              <a:pPr algn="ctr"/>
              <a:r>
                <a:rPr lang="en-GB" sz="1600" b="1">
                  <a:solidFill>
                    <a:srgbClr val="0F405B"/>
                  </a:solidFill>
                  <a:latin typeface="Roboto Slab"/>
                </a:rPr>
                <a:t>(Stage 4)</a:t>
              </a:r>
              <a:endParaRPr lang="en-US" sz="1600" b="1">
                <a:solidFill>
                  <a:srgbClr val="0F405B"/>
                </a:solidFill>
                <a:latin typeface="Roboto Slab"/>
              </a:endParaRPr>
            </a:p>
          </p:txBody>
        </p:sp>
      </p:grpSp>
      <p:grpSp>
        <p:nvGrpSpPr>
          <p:cNvPr id="21" name="Group 20"/>
          <p:cNvGrpSpPr/>
          <p:nvPr/>
        </p:nvGrpSpPr>
        <p:grpSpPr>
          <a:xfrm>
            <a:off x="4571358" y="2036287"/>
            <a:ext cx="1831721" cy="3605904"/>
            <a:chOff x="4302030" y="1762638"/>
            <a:chExt cx="1831721" cy="3605904"/>
          </a:xfrm>
        </p:grpSpPr>
        <p:cxnSp>
          <p:nvCxnSpPr>
            <p:cNvPr id="19" name="Straight Connector 18"/>
            <p:cNvCxnSpPr/>
            <p:nvPr/>
          </p:nvCxnSpPr>
          <p:spPr>
            <a:xfrm>
              <a:off x="4302030" y="1762638"/>
              <a:ext cx="18106" cy="3605904"/>
            </a:xfrm>
            <a:prstGeom prst="line">
              <a:avLst/>
            </a:prstGeom>
            <a:ln w="19050">
              <a:solidFill>
                <a:srgbClr val="00682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400584" y="3091019"/>
              <a:ext cx="1733167" cy="461665"/>
            </a:xfrm>
            <a:prstGeom prst="rect">
              <a:avLst/>
            </a:prstGeom>
            <a:noFill/>
            <a:ln w="19050">
              <a:solidFill>
                <a:srgbClr val="CC3300"/>
              </a:solidFill>
              <a:prstDash val="sysDot"/>
            </a:ln>
          </p:spPr>
          <p:txBody>
            <a:bodyPr wrap="none" rtlCol="0">
              <a:spAutoFit/>
            </a:bodyPr>
            <a:lstStyle/>
            <a:p>
              <a:r>
                <a:rPr lang="en-GB">
                  <a:latin typeface="Arial" panose="020B0604020202020204" pitchFamily="34" charset="0"/>
                  <a:cs typeface="Arial" panose="020B0604020202020204" pitchFamily="34" charset="0"/>
                </a:rPr>
                <a:t>~ 6-8 years</a:t>
              </a:r>
              <a:endParaRPr lang="en-US">
                <a:latin typeface="Arial" panose="020B0604020202020204" pitchFamily="34" charset="0"/>
                <a:cs typeface="Arial" panose="020B0604020202020204" pitchFamily="34" charset="0"/>
              </a:endParaRPr>
            </a:p>
          </p:txBody>
        </p:sp>
      </p:grpSp>
      <p:sp>
        <p:nvSpPr>
          <p:cNvPr id="22" name="Right Arrow 21"/>
          <p:cNvSpPr/>
          <p:nvPr/>
        </p:nvSpPr>
        <p:spPr>
          <a:xfrm>
            <a:off x="6596649" y="3197147"/>
            <a:ext cx="941561" cy="796705"/>
          </a:xfrm>
          <a:prstGeom prst="rightArrow">
            <a:avLst/>
          </a:prstGeom>
          <a:solidFill>
            <a:srgbClr val="00682F"/>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853392" y="2496880"/>
            <a:ext cx="4004159" cy="3077766"/>
          </a:xfrm>
          <a:prstGeom prst="rect">
            <a:avLst/>
          </a:prstGeom>
          <a:noFill/>
        </p:spPr>
        <p:txBody>
          <a:bodyPr wrap="square" rtlCol="0">
            <a:spAutoFit/>
          </a:bodyPr>
          <a:lstStyle/>
          <a:p>
            <a:pPr marL="342900" indent="-342900">
              <a:spcBef>
                <a:spcPts val="1800"/>
              </a:spcBef>
              <a:spcAft>
                <a:spcPts val="1200"/>
              </a:spcAft>
              <a:buFont typeface="Wingdings" panose="05000000000000000000" pitchFamily="2" charset="2"/>
              <a:buChar char="ü"/>
            </a:pPr>
            <a:r>
              <a:rPr lang="en-GB" sz="3200" b="1">
                <a:solidFill>
                  <a:srgbClr val="00682F"/>
                </a:solidFill>
                <a:latin typeface="Arial Black" panose="020B0A04020102020204" pitchFamily="34" charset="0"/>
              </a:rPr>
              <a:t>T</a:t>
            </a:r>
            <a:r>
              <a:rPr lang="en-GB" b="1"/>
              <a:t>ransparent process</a:t>
            </a:r>
          </a:p>
          <a:p>
            <a:pPr marL="342900" indent="-342900">
              <a:spcBef>
                <a:spcPts val="1800"/>
              </a:spcBef>
              <a:spcAft>
                <a:spcPts val="1200"/>
              </a:spcAft>
              <a:buFont typeface="Wingdings" panose="05000000000000000000" pitchFamily="2" charset="2"/>
              <a:buChar char="ü"/>
            </a:pPr>
            <a:r>
              <a:rPr lang="en-GB" sz="3200" b="1">
                <a:solidFill>
                  <a:srgbClr val="00682F"/>
                </a:solidFill>
                <a:latin typeface="Arial Black" panose="020B0A04020102020204" pitchFamily="34" charset="0"/>
              </a:rPr>
              <a:t>I</a:t>
            </a:r>
            <a:r>
              <a:rPr lang="en-GB" b="1"/>
              <a:t>nclusive process</a:t>
            </a:r>
          </a:p>
          <a:p>
            <a:pPr marL="342900" indent="-342900">
              <a:spcBef>
                <a:spcPts val="1800"/>
              </a:spcBef>
              <a:spcAft>
                <a:spcPts val="1200"/>
              </a:spcAft>
              <a:buFont typeface="Wingdings" panose="05000000000000000000" pitchFamily="2" charset="2"/>
              <a:buChar char="ü"/>
            </a:pPr>
            <a:r>
              <a:rPr lang="en-GB" sz="3200" b="1">
                <a:solidFill>
                  <a:srgbClr val="00682F"/>
                </a:solidFill>
                <a:latin typeface="Arial Black" panose="020B0A04020102020204" pitchFamily="34" charset="0"/>
              </a:rPr>
              <a:t>P</a:t>
            </a:r>
            <a:r>
              <a:rPr lang="en-GB" b="1"/>
              <a:t>articipatory - all contracting parties can participate in all steps</a:t>
            </a:r>
            <a:endParaRPr lang="en-US" b="1"/>
          </a:p>
        </p:txBody>
      </p:sp>
      <p:sp>
        <p:nvSpPr>
          <p:cNvPr id="5" name="Rounded Rectangle 14">
            <a:extLst>
              <a:ext uri="{FF2B5EF4-FFF2-40B4-BE49-F238E27FC236}">
                <a16:creationId xmlns:a16="http://schemas.microsoft.com/office/drawing/2014/main" id="{4207349E-2E1B-FC04-0C8B-284E9E79373B}"/>
              </a:ext>
            </a:extLst>
          </p:cNvPr>
          <p:cNvSpPr/>
          <p:nvPr/>
        </p:nvSpPr>
        <p:spPr>
          <a:xfrm>
            <a:off x="3601906" y="1440797"/>
            <a:ext cx="4757082" cy="381000"/>
          </a:xfrm>
          <a:prstGeom prst="roundRect">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solidFill>
                  <a:srgbClr val="00682F"/>
                </a:solidFill>
                <a:latin typeface="Arial" panose="020B0604020202020204" pitchFamily="34" charset="0"/>
                <a:cs typeface="Arial" panose="020B0604020202020204" pitchFamily="34" charset="0"/>
              </a:rPr>
              <a:t>IPPC Standard Setting Process</a:t>
            </a:r>
          </a:p>
        </p:txBody>
      </p:sp>
    </p:spTree>
    <p:extLst>
      <p:ext uri="{BB962C8B-B14F-4D97-AF65-F5344CB8AC3E}">
        <p14:creationId xmlns:p14="http://schemas.microsoft.com/office/powerpoint/2010/main" val="2846170450"/>
      </p:ext>
    </p:ext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25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par>
                          <p:cTn id="8" fill="hold">
                            <p:stCondLst>
                              <p:cond delay="1250"/>
                            </p:stCondLst>
                            <p:childTnLst>
                              <p:par>
                                <p:cTn id="9" presetID="10"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childTnLst>
                          </p:cTn>
                        </p:par>
                        <p:par>
                          <p:cTn id="12" fill="hold">
                            <p:stCondLst>
                              <p:cond delay="3000"/>
                            </p:stCondLst>
                            <p:childTnLst>
                              <p:par>
                                <p:cTn id="13" presetID="14" presetClass="entr" presetSubtype="10" fill="hold" grpId="0" nodeType="afterEffect">
                                  <p:stCondLst>
                                    <p:cond delay="100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4500"/>
                            </p:stCondLst>
                            <p:childTnLst>
                              <p:par>
                                <p:cTn id="17" presetID="14" presetClass="entr" presetSubtype="10" fill="hold" grpId="0" nodeType="after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946671482"/>
              </p:ext>
            </p:extLst>
          </p:nvPr>
        </p:nvGraphicFramePr>
        <p:xfrm>
          <a:off x="3070656" y="665888"/>
          <a:ext cx="8283144" cy="36908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040B3D4C-F45F-B841-0922-7C23E03E500D}"/>
              </a:ext>
            </a:extLst>
          </p:cNvPr>
          <p:cNvGrpSpPr/>
          <p:nvPr/>
        </p:nvGrpSpPr>
        <p:grpSpPr>
          <a:xfrm>
            <a:off x="268402" y="3878995"/>
            <a:ext cx="11655195" cy="2091308"/>
            <a:chOff x="280525" y="3974019"/>
            <a:chExt cx="11655195" cy="2091308"/>
          </a:xfrm>
        </p:grpSpPr>
        <p:grpSp>
          <p:nvGrpSpPr>
            <p:cNvPr id="5" name="Group 4">
              <a:extLst>
                <a:ext uri="{FF2B5EF4-FFF2-40B4-BE49-F238E27FC236}">
                  <a16:creationId xmlns:a16="http://schemas.microsoft.com/office/drawing/2014/main" id="{AF7C3E4B-34D7-60D8-38B4-B50AF769374F}"/>
                </a:ext>
              </a:extLst>
            </p:cNvPr>
            <p:cNvGrpSpPr/>
            <p:nvPr/>
          </p:nvGrpSpPr>
          <p:grpSpPr>
            <a:xfrm>
              <a:off x="280525" y="3974019"/>
              <a:ext cx="8641684" cy="2091308"/>
              <a:chOff x="280525" y="3974019"/>
              <a:chExt cx="8641684" cy="2091308"/>
            </a:xfrm>
          </p:grpSpPr>
          <p:sp>
            <p:nvSpPr>
              <p:cNvPr id="6" name="Rounded Rectangle 5"/>
              <p:cNvSpPr/>
              <p:nvPr/>
            </p:nvSpPr>
            <p:spPr>
              <a:xfrm>
                <a:off x="280525" y="4386048"/>
                <a:ext cx="2377094" cy="1200329"/>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682F"/>
                    </a:solidFill>
                  </a:rPr>
                  <a:t>Call for topics: every 2 years</a:t>
                </a:r>
              </a:p>
            </p:txBody>
          </p:sp>
          <p:sp>
            <p:nvSpPr>
              <p:cNvPr id="9" name="Rounded Rectangle 8"/>
              <p:cNvSpPr/>
              <p:nvPr/>
            </p:nvSpPr>
            <p:spPr>
              <a:xfrm>
                <a:off x="3053338" y="4158629"/>
                <a:ext cx="2786394" cy="1762402"/>
              </a:xfrm>
              <a:prstGeom prst="round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chemeClr val="tx1"/>
                    </a:solidFill>
                  </a:rPr>
                  <a:t>To submit the topics for ISPMs</a:t>
                </a:r>
                <a:endParaRPr lang="en-US" sz="2000" b="1">
                  <a:solidFill>
                    <a:schemeClr val="tx1"/>
                  </a:solidFill>
                </a:endParaRPr>
              </a:p>
            </p:txBody>
          </p:sp>
          <p:sp>
            <p:nvSpPr>
              <p:cNvPr id="10" name="Rounded Rectangle 9"/>
              <p:cNvSpPr/>
              <p:nvPr/>
            </p:nvSpPr>
            <p:spPr>
              <a:xfrm>
                <a:off x="6040894" y="3974019"/>
                <a:ext cx="2873770" cy="591544"/>
              </a:xfrm>
              <a:prstGeom prst="round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a:solidFill>
                      <a:schemeClr val="tx1"/>
                    </a:solidFill>
                  </a:rPr>
                  <a:t>Draft</a:t>
                </a:r>
                <a:r>
                  <a:rPr lang="en-US" sz="2000">
                    <a:solidFill>
                      <a:schemeClr val="tx1"/>
                    </a:solidFill>
                  </a:rPr>
                  <a:t> </a:t>
                </a:r>
                <a:r>
                  <a:rPr lang="en-US" sz="2000" b="1">
                    <a:solidFill>
                      <a:schemeClr val="tx1"/>
                    </a:solidFill>
                  </a:rPr>
                  <a:t>specification</a:t>
                </a:r>
                <a:r>
                  <a:rPr lang="en-US" sz="2000">
                    <a:solidFill>
                      <a:schemeClr val="tx1"/>
                    </a:solidFill>
                  </a:rPr>
                  <a:t> </a:t>
                </a:r>
              </a:p>
            </p:txBody>
          </p:sp>
          <p:sp>
            <p:nvSpPr>
              <p:cNvPr id="11" name="Rounded Rectangle 10"/>
              <p:cNvSpPr/>
              <p:nvPr/>
            </p:nvSpPr>
            <p:spPr>
              <a:xfrm>
                <a:off x="6048439" y="4777666"/>
                <a:ext cx="2873770" cy="558016"/>
              </a:xfrm>
              <a:prstGeom prst="round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a:solidFill>
                      <a:schemeClr val="tx1"/>
                    </a:solidFill>
                  </a:rPr>
                  <a:t>Literature review </a:t>
                </a:r>
              </a:p>
            </p:txBody>
          </p:sp>
          <p:sp>
            <p:nvSpPr>
              <p:cNvPr id="12" name="Rounded Rectangle 11"/>
              <p:cNvSpPr/>
              <p:nvPr/>
            </p:nvSpPr>
            <p:spPr>
              <a:xfrm>
                <a:off x="6040894" y="5530467"/>
                <a:ext cx="2873770" cy="534860"/>
              </a:xfrm>
              <a:prstGeom prst="roundRect">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a:solidFill>
                      <a:schemeClr val="tx1"/>
                    </a:solidFill>
                  </a:rPr>
                  <a:t>Justification</a:t>
                </a:r>
              </a:p>
            </p:txBody>
          </p:sp>
        </p:grpSp>
        <p:sp>
          <p:nvSpPr>
            <p:cNvPr id="13" name="Oval 12"/>
            <p:cNvSpPr/>
            <p:nvPr/>
          </p:nvSpPr>
          <p:spPr>
            <a:xfrm>
              <a:off x="9268720" y="4397114"/>
              <a:ext cx="2667000" cy="1189263"/>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SC and CPM review LOT annually</a:t>
              </a:r>
            </a:p>
          </p:txBody>
        </p:sp>
      </p:grpSp>
      <p:grpSp>
        <p:nvGrpSpPr>
          <p:cNvPr id="2" name="Group 1"/>
          <p:cNvGrpSpPr/>
          <p:nvPr/>
        </p:nvGrpSpPr>
        <p:grpSpPr>
          <a:xfrm>
            <a:off x="710334" y="1418174"/>
            <a:ext cx="2594957" cy="2747151"/>
            <a:chOff x="380655" y="1318705"/>
            <a:chExt cx="2480837" cy="2972250"/>
          </a:xfrm>
        </p:grpSpPr>
        <p:pic>
          <p:nvPicPr>
            <p:cNvPr id="15"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9204" y="1318705"/>
              <a:ext cx="1893288" cy="1569647"/>
            </a:xfrm>
            <a:prstGeom prst="rect">
              <a:avLst/>
            </a:prstGeom>
          </p:spPr>
        </p:pic>
        <p:sp>
          <p:nvSpPr>
            <p:cNvPr id="16" name="Rectangle 15"/>
            <p:cNvSpPr/>
            <p:nvPr/>
          </p:nvSpPr>
          <p:spPr>
            <a:xfrm>
              <a:off x="380655" y="2992272"/>
              <a:ext cx="2480837" cy="1298683"/>
            </a:xfrm>
            <a:prstGeom prst="rect">
              <a:avLst/>
            </a:prstGeom>
          </p:spPr>
          <p:txBody>
            <a:bodyPr wrap="square">
              <a:spAutoFit/>
            </a:bodyPr>
            <a:lstStyle/>
            <a:p>
              <a:pPr algn="ctr"/>
              <a:r>
                <a:rPr lang="en-US" sz="2000" b="1">
                  <a:solidFill>
                    <a:srgbClr val="0F405B"/>
                  </a:solidFill>
                  <a:latin typeface="Roboto Slab"/>
                </a:rPr>
                <a:t>List of topics (LOT) </a:t>
              </a:r>
            </a:p>
            <a:p>
              <a:pPr algn="ctr"/>
              <a:endParaRPr lang="en-US" sz="1600" b="1">
                <a:solidFill>
                  <a:srgbClr val="0F405B"/>
                </a:solidFill>
                <a:latin typeface="Roboto Slab"/>
              </a:endParaRPr>
            </a:p>
            <a:p>
              <a:pPr algn="ctr"/>
              <a:r>
                <a:rPr lang="en-US" sz="1600" b="1">
                  <a:solidFill>
                    <a:srgbClr val="0F405B"/>
                  </a:solidFill>
                  <a:latin typeface="Roboto Slab"/>
                </a:rPr>
                <a:t>(Stage 1)</a:t>
              </a:r>
            </a:p>
            <a:p>
              <a:endParaRPr lang="en-US" sz="2000" b="1">
                <a:solidFill>
                  <a:srgbClr val="0F405B"/>
                </a:solidFill>
                <a:latin typeface="Roboto Slab"/>
              </a:endParaRPr>
            </a:p>
          </p:txBody>
        </p:sp>
      </p:grpSp>
    </p:spTree>
    <p:extLst>
      <p:ext uri="{BB962C8B-B14F-4D97-AF65-F5344CB8AC3E}">
        <p14:creationId xmlns:p14="http://schemas.microsoft.com/office/powerpoint/2010/main" val="2243033667"/>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50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1000"/>
                            </p:stCondLst>
                            <p:childTnLst>
                              <p:par>
                                <p:cTn id="9" presetID="22" presetClass="entr" presetSubtype="1"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95800" y="1368286"/>
            <a:ext cx="7470648" cy="1287359"/>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en-US" sz="1800" b="1"/>
              <a:t>Assigns a lead Steward and assistant(s) for each topic</a:t>
            </a:r>
          </a:p>
          <a:p>
            <a:pPr lvl="0">
              <a:lnSpc>
                <a:spcPct val="150000"/>
              </a:lnSpc>
            </a:pPr>
            <a:r>
              <a:rPr lang="en-US" sz="1800" b="1"/>
              <a:t>Reviews draft Specification</a:t>
            </a:r>
          </a:p>
          <a:p>
            <a:pPr lvl="0">
              <a:lnSpc>
                <a:spcPct val="150000"/>
              </a:lnSpc>
            </a:pPr>
            <a:r>
              <a:rPr lang="en-US" sz="1800" b="1"/>
              <a:t>Approves draft Specification for consultation period </a:t>
            </a:r>
          </a:p>
        </p:txBody>
      </p:sp>
      <p:sp>
        <p:nvSpPr>
          <p:cNvPr id="3" name="Rounded Rectangle 2"/>
          <p:cNvSpPr/>
          <p:nvPr/>
        </p:nvSpPr>
        <p:spPr>
          <a:xfrm>
            <a:off x="4495800" y="2820029"/>
            <a:ext cx="7486650" cy="1486592"/>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600"/>
              </a:spcBef>
              <a:spcAft>
                <a:spcPts val="600"/>
              </a:spcAft>
            </a:pPr>
            <a:r>
              <a:rPr lang="en-US" sz="1800" b="1">
                <a:solidFill>
                  <a:schemeClr val="tx1"/>
                </a:solidFill>
              </a:rPr>
              <a:t>Makes draft Specification publicly available </a:t>
            </a:r>
          </a:p>
          <a:p>
            <a:pPr lvl="0" fontAlgn="t">
              <a:spcBef>
                <a:spcPts val="600"/>
              </a:spcBef>
              <a:spcAft>
                <a:spcPts val="600"/>
              </a:spcAft>
            </a:pPr>
            <a:r>
              <a:rPr lang="en-US" sz="1800" b="1">
                <a:solidFill>
                  <a:schemeClr val="tx1"/>
                </a:solidFill>
              </a:rPr>
              <a:t>Solicits comments through </a:t>
            </a:r>
            <a:r>
              <a:rPr lang="en-GB" sz="1800" b="1">
                <a:solidFill>
                  <a:srgbClr val="0070C0"/>
                </a:solidFill>
                <a:hlinkClick r:id="rId3"/>
              </a:rPr>
              <a:t>Online Comment System</a:t>
            </a:r>
            <a:r>
              <a:rPr lang="en-GB" sz="1800" b="1">
                <a:solidFill>
                  <a:srgbClr val="0070C0"/>
                </a:solidFill>
              </a:rPr>
              <a:t> </a:t>
            </a:r>
            <a:r>
              <a:rPr lang="en-GB" sz="1800" b="1">
                <a:solidFill>
                  <a:schemeClr val="tx1"/>
                </a:solidFill>
              </a:rPr>
              <a:t>(OCS) </a:t>
            </a:r>
            <a:r>
              <a:rPr lang="en-US" sz="1800" b="1" u="sng">
                <a:solidFill>
                  <a:srgbClr val="FF0000"/>
                </a:solidFill>
                <a:sym typeface="Wingdings" panose="05000000000000000000" pitchFamily="2" charset="2"/>
              </a:rPr>
              <a:t>90 days </a:t>
            </a:r>
            <a:r>
              <a:rPr lang="en-US" sz="1800" b="1">
                <a:solidFill>
                  <a:schemeClr val="tx1"/>
                </a:solidFill>
              </a:rPr>
              <a:t>Comments received: compiles  </a:t>
            </a:r>
            <a:r>
              <a:rPr lang="en-US" sz="1800" b="1">
                <a:solidFill>
                  <a:schemeClr val="tx1"/>
                </a:solidFill>
                <a:latin typeface="Calibri" panose="020F0502020204030204" pitchFamily="34" charset="0"/>
                <a:cs typeface="Calibri" panose="020F0502020204030204" pitchFamily="34" charset="0"/>
              </a:rPr>
              <a:t>→</a:t>
            </a:r>
            <a:r>
              <a:rPr lang="en-US" sz="1800" b="1">
                <a:solidFill>
                  <a:schemeClr val="tx1"/>
                </a:solidFill>
              </a:rPr>
              <a:t> makes publicly available </a:t>
            </a:r>
            <a:r>
              <a:rPr lang="en-US" sz="1800" b="1">
                <a:solidFill>
                  <a:schemeClr val="tx1"/>
                </a:solidFill>
                <a:latin typeface="Calibri" panose="020F0502020204030204" pitchFamily="34" charset="0"/>
                <a:cs typeface="Calibri" panose="020F0502020204030204" pitchFamily="34" charset="0"/>
              </a:rPr>
              <a:t>→</a:t>
            </a:r>
            <a:r>
              <a:rPr lang="en-US" sz="1800" b="1">
                <a:solidFill>
                  <a:schemeClr val="tx1"/>
                </a:solidFill>
              </a:rPr>
              <a:t> submits to Steward and to SC for consideration </a:t>
            </a:r>
          </a:p>
        </p:txBody>
      </p:sp>
      <p:sp>
        <p:nvSpPr>
          <p:cNvPr id="4" name="Rounded Rectangle 3"/>
          <p:cNvSpPr/>
          <p:nvPr/>
        </p:nvSpPr>
        <p:spPr>
          <a:xfrm>
            <a:off x="4541901" y="4575869"/>
            <a:ext cx="7394448" cy="694944"/>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a:solidFill>
                  <a:schemeClr val="bg1"/>
                </a:solidFill>
              </a:rPr>
              <a:t>Revises and approves Specification</a:t>
            </a:r>
          </a:p>
        </p:txBody>
      </p:sp>
      <p:sp>
        <p:nvSpPr>
          <p:cNvPr id="5" name="Rounded Rectangle 4"/>
          <p:cNvSpPr/>
          <p:nvPr/>
        </p:nvSpPr>
        <p:spPr>
          <a:xfrm>
            <a:off x="4541901" y="5593059"/>
            <a:ext cx="7394448" cy="694944"/>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a:solidFill>
                  <a:schemeClr val="tx1"/>
                </a:solidFill>
              </a:rPr>
              <a:t>Makes Specification publicly available</a:t>
            </a:r>
          </a:p>
        </p:txBody>
      </p:sp>
      <p:grpSp>
        <p:nvGrpSpPr>
          <p:cNvPr id="7" name="Group 6"/>
          <p:cNvGrpSpPr/>
          <p:nvPr/>
        </p:nvGrpSpPr>
        <p:grpSpPr>
          <a:xfrm>
            <a:off x="157491" y="1690097"/>
            <a:ext cx="2377440" cy="2377440"/>
            <a:chOff x="3649337" y="1989199"/>
            <a:chExt cx="2430858" cy="2690749"/>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892552"/>
            </a:xfrm>
            <a:prstGeom prst="rect">
              <a:avLst/>
            </a:prstGeom>
          </p:spPr>
          <p:txBody>
            <a:bodyPr wrap="square">
              <a:spAutoFit/>
            </a:bodyPr>
            <a:lstStyle/>
            <a:p>
              <a:pPr algn="ctr"/>
              <a:r>
                <a:rPr lang="en-US" b="1">
                  <a:solidFill>
                    <a:srgbClr val="0F405B"/>
                  </a:solidFill>
                  <a:latin typeface="Roboto Slab"/>
                </a:rPr>
                <a:t>Drafting standards</a:t>
              </a:r>
            </a:p>
            <a:p>
              <a:pPr algn="ctr"/>
              <a:endParaRPr lang="en-GB" b="1">
                <a:solidFill>
                  <a:srgbClr val="0F405B"/>
                </a:solidFill>
                <a:latin typeface="Roboto Slab"/>
              </a:endParaRPr>
            </a:p>
            <a:p>
              <a:pPr algn="ctr"/>
              <a:r>
                <a:rPr lang="en-GB" sz="1600" b="1">
                  <a:solidFill>
                    <a:srgbClr val="0F405B"/>
                  </a:solidFill>
                  <a:latin typeface="Roboto Slab"/>
                </a:rPr>
                <a:t>(Stage 2)</a:t>
              </a:r>
              <a:endParaRPr lang="en-US" sz="1600" b="1">
                <a:solidFill>
                  <a:srgbClr val="0F405B"/>
                </a:solidFill>
                <a:latin typeface="Roboto Slab"/>
              </a:endParaRPr>
            </a:p>
          </p:txBody>
        </p:sp>
      </p:grpSp>
      <p:sp>
        <p:nvSpPr>
          <p:cNvPr id="10" name="Rounded Rectangle 9"/>
          <p:cNvSpPr/>
          <p:nvPr/>
        </p:nvSpPr>
        <p:spPr>
          <a:xfrm>
            <a:off x="184033" y="5004112"/>
            <a:ext cx="2350898" cy="801189"/>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682F"/>
                </a:solidFill>
              </a:rPr>
              <a:t>Development of a specification*</a:t>
            </a:r>
          </a:p>
        </p:txBody>
      </p:sp>
      <p:sp>
        <p:nvSpPr>
          <p:cNvPr id="13" name="Down Arrow Callout 12"/>
          <p:cNvSpPr/>
          <p:nvPr/>
        </p:nvSpPr>
        <p:spPr>
          <a:xfrm>
            <a:off x="2847975" y="1513853"/>
            <a:ext cx="1524000" cy="129678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SC</a:t>
            </a:r>
            <a:endParaRPr lang="en-US" sz="2000" b="1">
              <a:solidFill>
                <a:srgbClr val="CC9900"/>
              </a:solidFill>
            </a:endParaRPr>
          </a:p>
        </p:txBody>
      </p:sp>
      <p:sp>
        <p:nvSpPr>
          <p:cNvPr id="14" name="Down Arrow Callout 13"/>
          <p:cNvSpPr/>
          <p:nvPr/>
        </p:nvSpPr>
        <p:spPr>
          <a:xfrm>
            <a:off x="2810686" y="2814006"/>
            <a:ext cx="1552575" cy="176864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IPPC Secretariat</a:t>
            </a:r>
            <a:endParaRPr lang="en-US" sz="2000" b="1">
              <a:solidFill>
                <a:srgbClr val="CC9900"/>
              </a:solidFill>
            </a:endParaRPr>
          </a:p>
        </p:txBody>
      </p:sp>
      <p:sp>
        <p:nvSpPr>
          <p:cNvPr id="15" name="Down Arrow Callout 14"/>
          <p:cNvSpPr/>
          <p:nvPr/>
        </p:nvSpPr>
        <p:spPr>
          <a:xfrm>
            <a:off x="2833687" y="4575869"/>
            <a:ext cx="1552575" cy="980568"/>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SC</a:t>
            </a:r>
            <a:endParaRPr lang="en-US" sz="2000" b="1">
              <a:solidFill>
                <a:srgbClr val="CC9900"/>
              </a:solidFill>
            </a:endParaRPr>
          </a:p>
        </p:txBody>
      </p:sp>
      <p:sp>
        <p:nvSpPr>
          <p:cNvPr id="16" name="Rectangle 15"/>
          <p:cNvSpPr/>
          <p:nvPr/>
        </p:nvSpPr>
        <p:spPr>
          <a:xfrm>
            <a:off x="2847975" y="5625077"/>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IPPC Secretariat</a:t>
            </a:r>
            <a:endParaRPr lang="en-US" sz="2000" b="1">
              <a:solidFill>
                <a:srgbClr val="CC9900"/>
              </a:solidFill>
            </a:endParaRPr>
          </a:p>
        </p:txBody>
      </p:sp>
      <p:sp>
        <p:nvSpPr>
          <p:cNvPr id="6" name="TextBox 5">
            <a:extLst>
              <a:ext uri="{FF2B5EF4-FFF2-40B4-BE49-F238E27FC236}">
                <a16:creationId xmlns:a16="http://schemas.microsoft.com/office/drawing/2014/main" id="{452390D3-CD60-60CD-1921-527A2F2D0382}"/>
              </a:ext>
            </a:extLst>
          </p:cNvPr>
          <p:cNvSpPr txBox="1"/>
          <p:nvPr/>
        </p:nvSpPr>
        <p:spPr>
          <a:xfrm>
            <a:off x="-372603" y="5999677"/>
            <a:ext cx="3555411" cy="261610"/>
          </a:xfrm>
          <a:prstGeom prst="rect">
            <a:avLst/>
          </a:prstGeom>
        </p:spPr>
        <p:txBody>
          <a:bodyPr wrap="none" lIns="540000" tIns="0" rIns="360000" bIns="45720" rtlCol="0" anchor="t" anchorCtr="0">
            <a:spAutoFit/>
          </a:bodyPr>
          <a:lstStyle/>
          <a:p>
            <a:r>
              <a:rPr lang="en-GB" sz="1400"/>
              <a:t>*subjects do not need specifications</a:t>
            </a:r>
            <a:endParaRPr lang="en-US" sz="1400"/>
          </a:p>
        </p:txBody>
      </p:sp>
    </p:spTree>
    <p:extLst>
      <p:ext uri="{BB962C8B-B14F-4D97-AF65-F5344CB8AC3E}">
        <p14:creationId xmlns:p14="http://schemas.microsoft.com/office/powerpoint/2010/main" val="150618243"/>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3" grpId="0" animBg="1"/>
      <p:bldP spid="14" grpId="0" animBg="1"/>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652" y="1356149"/>
            <a:ext cx="7470648" cy="852042"/>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t>Issues call for experts – Nominations for EWG or TP members from NPPOs and RPPOs  </a:t>
            </a:r>
          </a:p>
        </p:txBody>
      </p:sp>
      <p:sp>
        <p:nvSpPr>
          <p:cNvPr id="3" name="Rounded Rectangle 2"/>
          <p:cNvSpPr/>
          <p:nvPr/>
        </p:nvSpPr>
        <p:spPr>
          <a:xfrm>
            <a:off x="4445581" y="2268799"/>
            <a:ext cx="7486650" cy="109213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a:solidFill>
                  <a:schemeClr val="tx1"/>
                </a:solidFill>
              </a:rPr>
              <a:t>Drafts or revises draft ISPM in accordance with Specification</a:t>
            </a:r>
          </a:p>
        </p:txBody>
      </p:sp>
      <p:sp>
        <p:nvSpPr>
          <p:cNvPr id="4" name="Rounded Rectangle 3"/>
          <p:cNvSpPr/>
          <p:nvPr/>
        </p:nvSpPr>
        <p:spPr>
          <a:xfrm>
            <a:off x="4446651" y="3427547"/>
            <a:ext cx="7600117" cy="2820853"/>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r>
              <a:rPr lang="en-GB" sz="2000" b="1">
                <a:solidFill>
                  <a:schemeClr val="bg1"/>
                </a:solidFill>
              </a:rPr>
              <a:t>R</a:t>
            </a:r>
            <a:r>
              <a:rPr lang="en-US" sz="2000" b="1">
                <a:solidFill>
                  <a:schemeClr val="bg1"/>
                </a:solidFill>
              </a:rPr>
              <a:t>eviews draft ISPM at the meetings  (for DP or PT, electronically)                                                                                                               </a:t>
            </a:r>
          </a:p>
          <a:p>
            <a:r>
              <a:rPr lang="en-GB" sz="2000" b="1">
                <a:solidFill>
                  <a:schemeClr val="bg1"/>
                </a:solidFill>
              </a:rPr>
              <a:t>D</a:t>
            </a:r>
            <a:r>
              <a:rPr lang="en-US" sz="2000" b="1" err="1">
                <a:solidFill>
                  <a:schemeClr val="bg1"/>
                </a:solidFill>
              </a:rPr>
              <a:t>ecides</a:t>
            </a:r>
            <a:r>
              <a:rPr lang="en-US" sz="2000" b="1">
                <a:solidFill>
                  <a:schemeClr val="bg1"/>
                </a:solidFill>
              </a:rPr>
              <a:t>:                                                                                </a:t>
            </a:r>
            <a:endParaRPr lang="en-US" sz="2000" b="1">
              <a:solidFill>
                <a:schemeClr val="bg1"/>
              </a:solidFill>
              <a:ea typeface="Calibri"/>
              <a:cs typeface="Calibri"/>
            </a:endParaRPr>
          </a:p>
          <a:p>
            <a:pPr lvl="0">
              <a:lnSpc>
                <a:spcPct val="150000"/>
              </a:lnSpc>
            </a:pPr>
            <a:r>
              <a:rPr lang="en-US" sz="2000" b="1">
                <a:solidFill>
                  <a:srgbClr val="92D050"/>
                </a:solidFill>
              </a:rPr>
              <a:t>- to approve the ISPM for consultation                         </a:t>
            </a:r>
            <a:r>
              <a:rPr lang="en-US" sz="2000" b="1">
                <a:solidFill>
                  <a:schemeClr val="accent6">
                    <a:lumMod val="40000"/>
                    <a:lumOff val="60000"/>
                  </a:schemeClr>
                </a:solidFill>
              </a:rPr>
              <a:t>                                                     </a:t>
            </a:r>
            <a:r>
              <a:rPr lang="en-US" sz="2000" b="1">
                <a:solidFill>
                  <a:schemeClr val="bg1"/>
                </a:solidFill>
              </a:rPr>
              <a:t>- </a:t>
            </a:r>
            <a:r>
              <a:rPr lang="en-US" sz="2000" b="1">
                <a:solidFill>
                  <a:srgbClr val="FF0000"/>
                </a:solidFill>
              </a:rPr>
              <a:t>to return it to Steward or EDG </a:t>
            </a:r>
            <a:r>
              <a:rPr lang="en-US" sz="2000" b="1">
                <a:solidFill>
                  <a:schemeClr val="bg1"/>
                </a:solidFill>
              </a:rPr>
              <a:t>or</a:t>
            </a:r>
            <a:r>
              <a:rPr lang="en-US" sz="2000" b="1">
                <a:solidFill>
                  <a:srgbClr val="FF0000"/>
                </a:solidFill>
              </a:rPr>
              <a:t>                       </a:t>
            </a:r>
          </a:p>
          <a:p>
            <a:pPr lvl="0">
              <a:lnSpc>
                <a:spcPct val="150000"/>
              </a:lnSpc>
            </a:pPr>
            <a:r>
              <a:rPr lang="en-US" sz="2000" b="1">
                <a:solidFill>
                  <a:schemeClr val="bg1"/>
                </a:solidFill>
              </a:rPr>
              <a:t>- </a:t>
            </a:r>
            <a:r>
              <a:rPr lang="en-US" sz="2000" b="1">
                <a:solidFill>
                  <a:srgbClr val="FFC000"/>
                </a:solidFill>
              </a:rPr>
              <a:t>to put it on hold</a:t>
            </a:r>
          </a:p>
        </p:txBody>
      </p:sp>
      <p:grpSp>
        <p:nvGrpSpPr>
          <p:cNvPr id="7" name="Group 6"/>
          <p:cNvGrpSpPr/>
          <p:nvPr/>
        </p:nvGrpSpPr>
        <p:grpSpPr>
          <a:xfrm>
            <a:off x="127502" y="1356149"/>
            <a:ext cx="2430858" cy="2286000"/>
            <a:chOff x="3649337" y="1989199"/>
            <a:chExt cx="2430858" cy="2690749"/>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892552"/>
            </a:xfrm>
            <a:prstGeom prst="rect">
              <a:avLst/>
            </a:prstGeom>
          </p:spPr>
          <p:txBody>
            <a:bodyPr wrap="square">
              <a:spAutoFit/>
            </a:bodyPr>
            <a:lstStyle/>
            <a:p>
              <a:pPr algn="ctr"/>
              <a:r>
                <a:rPr lang="en-US" b="1">
                  <a:solidFill>
                    <a:srgbClr val="0F405B"/>
                  </a:solidFill>
                  <a:latin typeface="Roboto Slab"/>
                </a:rPr>
                <a:t>Drafting standards</a:t>
              </a:r>
            </a:p>
            <a:p>
              <a:pPr algn="ctr"/>
              <a:endParaRPr lang="en-GB" b="1">
                <a:solidFill>
                  <a:srgbClr val="0F405B"/>
                </a:solidFill>
                <a:latin typeface="Roboto Slab"/>
              </a:endParaRPr>
            </a:p>
            <a:p>
              <a:pPr algn="ctr"/>
              <a:r>
                <a:rPr lang="en-GB" sz="1600" b="1">
                  <a:solidFill>
                    <a:srgbClr val="0F405B"/>
                  </a:solidFill>
                  <a:latin typeface="Roboto Slab"/>
                </a:rPr>
                <a:t>(Stage 2)</a:t>
              </a:r>
              <a:endParaRPr lang="en-US" sz="1600" b="1">
                <a:solidFill>
                  <a:srgbClr val="0F405B"/>
                </a:solidFill>
                <a:latin typeface="Roboto Slab"/>
              </a:endParaRPr>
            </a:p>
          </p:txBody>
        </p:sp>
      </p:grpSp>
      <p:sp>
        <p:nvSpPr>
          <p:cNvPr id="10" name="Rounded Rectangle 9"/>
          <p:cNvSpPr/>
          <p:nvPr/>
        </p:nvSpPr>
        <p:spPr>
          <a:xfrm>
            <a:off x="112504" y="4700662"/>
            <a:ext cx="2558360" cy="801189"/>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682F"/>
                </a:solidFill>
              </a:rPr>
              <a:t>Preparation of a draft ISPM</a:t>
            </a:r>
          </a:p>
        </p:txBody>
      </p:sp>
      <p:sp>
        <p:nvSpPr>
          <p:cNvPr id="13" name="Down Arrow Callout 12"/>
          <p:cNvSpPr/>
          <p:nvPr/>
        </p:nvSpPr>
        <p:spPr>
          <a:xfrm>
            <a:off x="2707791" y="2487721"/>
            <a:ext cx="1524000" cy="1751537"/>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rgbClr val="CC9900"/>
                </a:solidFill>
              </a:rPr>
              <a:t>Expert Drafting Group (EDG)      (EWG or TP)</a:t>
            </a:r>
            <a:endParaRPr lang="en-US" sz="1800" b="1">
              <a:solidFill>
                <a:srgbClr val="CC9900"/>
              </a:solidFill>
            </a:endParaRPr>
          </a:p>
        </p:txBody>
      </p:sp>
      <p:sp>
        <p:nvSpPr>
          <p:cNvPr id="14" name="Down Arrow Callout 13"/>
          <p:cNvSpPr/>
          <p:nvPr/>
        </p:nvSpPr>
        <p:spPr>
          <a:xfrm>
            <a:off x="2708530" y="1356149"/>
            <a:ext cx="1552575" cy="1058806"/>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IPPC Secretariat</a:t>
            </a:r>
            <a:endParaRPr lang="en-US" sz="2000" b="1">
              <a:solidFill>
                <a:srgbClr val="CC9900"/>
              </a:solidFill>
            </a:endParaRPr>
          </a:p>
        </p:txBody>
      </p:sp>
      <p:sp>
        <p:nvSpPr>
          <p:cNvPr id="17" name="Rectangle 16"/>
          <p:cNvSpPr/>
          <p:nvPr/>
        </p:nvSpPr>
        <p:spPr>
          <a:xfrm>
            <a:off x="2745268" y="4239259"/>
            <a:ext cx="1552575" cy="2009141"/>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SC</a:t>
            </a:r>
            <a:endParaRPr lang="en-US" sz="2000" b="1" strike="sngStrike">
              <a:solidFill>
                <a:srgbClr val="CC9900"/>
              </a:solidFill>
            </a:endParaRPr>
          </a:p>
        </p:txBody>
      </p:sp>
    </p:spTree>
    <p:extLst>
      <p:ext uri="{BB962C8B-B14F-4D97-AF65-F5344CB8AC3E}">
        <p14:creationId xmlns:p14="http://schemas.microsoft.com/office/powerpoint/2010/main" val="3344161899"/>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117493" y="1346886"/>
            <a:ext cx="7721467" cy="1952368"/>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r>
              <a:rPr lang="en-GB" sz="1800" b="1">
                <a:solidFill>
                  <a:schemeClr val="tx1"/>
                </a:solidFill>
              </a:rPr>
              <a:t>Draft ISPM approved by SC for 1st consultation </a:t>
            </a:r>
            <a:r>
              <a:rPr lang="en-GB" sz="1800" b="1">
                <a:solidFill>
                  <a:schemeClr val="tx1"/>
                </a:solidFill>
                <a:latin typeface="Calibri" panose="020F0502020204030204" pitchFamily="34" charset="0"/>
                <a:cs typeface="Calibri" panose="020F0502020204030204" pitchFamily="34" charset="0"/>
              </a:rPr>
              <a:t>→ makes </a:t>
            </a:r>
            <a:r>
              <a:rPr lang="en-GB" sz="1800" b="1">
                <a:solidFill>
                  <a:schemeClr val="tx1"/>
                </a:solidFill>
              </a:rPr>
              <a:t>publicly available</a:t>
            </a:r>
          </a:p>
          <a:p>
            <a:pPr fontAlgn="t"/>
            <a:endParaRPr lang="en-GB" sz="1800" b="1">
              <a:solidFill>
                <a:schemeClr val="tx1"/>
              </a:solidFill>
            </a:endParaRPr>
          </a:p>
          <a:p>
            <a:pPr fontAlgn="t"/>
            <a:r>
              <a:rPr lang="en-GB" sz="1800" b="1">
                <a:solidFill>
                  <a:schemeClr val="tx1"/>
                </a:solidFill>
              </a:rPr>
              <a:t>Solicits comments through the </a:t>
            </a:r>
            <a:r>
              <a:rPr lang="en-GB" sz="1800" b="1">
                <a:solidFill>
                  <a:schemeClr val="tx1"/>
                </a:solidFill>
                <a:hlinkClick r:id="rId3">
                  <a:extLst>
                    <a:ext uri="{A12FA001-AC4F-418D-AE19-62706E023703}">
                      <ahyp:hlinkClr xmlns:ahyp="http://schemas.microsoft.com/office/drawing/2018/hyperlinkcolor" val="tx"/>
                    </a:ext>
                  </a:extLst>
                </a:hlinkClick>
              </a:rPr>
              <a:t>Online Comment System</a:t>
            </a:r>
            <a:r>
              <a:rPr lang="en-GB" sz="1800" b="1">
                <a:solidFill>
                  <a:schemeClr val="tx1"/>
                </a:solidFill>
              </a:rPr>
              <a:t> (OCS)</a:t>
            </a:r>
          </a:p>
          <a:p>
            <a:pPr fontAlgn="t"/>
            <a:endParaRPr lang="en-US" sz="1800">
              <a:solidFill>
                <a:schemeClr val="tx1"/>
              </a:solidFill>
            </a:endParaRPr>
          </a:p>
          <a:p>
            <a:pPr fontAlgn="t"/>
            <a:r>
              <a:rPr lang="en-US" sz="1800" b="1">
                <a:solidFill>
                  <a:schemeClr val="tx1"/>
                </a:solidFill>
              </a:rPr>
              <a:t>Compiles comments and makes publicly available </a:t>
            </a:r>
            <a:r>
              <a:rPr lang="en-US" sz="1800" b="1">
                <a:solidFill>
                  <a:schemeClr val="tx1"/>
                </a:solidFill>
                <a:latin typeface="Calibri" panose="020F0502020204030204" pitchFamily="34" charset="0"/>
                <a:cs typeface="Calibri" panose="020F0502020204030204" pitchFamily="34" charset="0"/>
              </a:rPr>
              <a:t>→</a:t>
            </a:r>
            <a:r>
              <a:rPr lang="en-US" sz="1800" b="1">
                <a:solidFill>
                  <a:schemeClr val="tx1"/>
                </a:solidFill>
              </a:rPr>
              <a:t> submits to  Steward for consideration</a:t>
            </a:r>
            <a:endParaRPr lang="en-US" sz="1800">
              <a:solidFill>
                <a:schemeClr val="tx1"/>
              </a:solidFill>
            </a:endParaRPr>
          </a:p>
        </p:txBody>
      </p:sp>
      <p:sp>
        <p:nvSpPr>
          <p:cNvPr id="3" name="Rounded Rectangle 2"/>
          <p:cNvSpPr/>
          <p:nvPr/>
        </p:nvSpPr>
        <p:spPr>
          <a:xfrm>
            <a:off x="4117493" y="3399058"/>
            <a:ext cx="7749192" cy="866326"/>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a:solidFill>
                <a:schemeClr val="bg1"/>
              </a:solidFill>
            </a:endParaRPr>
          </a:p>
          <a:p>
            <a:r>
              <a:rPr lang="en-US" sz="1800" b="1">
                <a:solidFill>
                  <a:schemeClr val="bg1"/>
                </a:solidFill>
              </a:rPr>
              <a:t>Reviews and prepares responses to comments + revises draft ISPM </a:t>
            </a:r>
            <a:r>
              <a:rPr lang="en-US" sz="1800" b="1">
                <a:solidFill>
                  <a:schemeClr val="bg1"/>
                </a:solidFill>
                <a:latin typeface="Calibri" panose="020F0502020204030204" pitchFamily="34" charset="0"/>
                <a:cs typeface="Calibri" panose="020F0502020204030204" pitchFamily="34" charset="0"/>
              </a:rPr>
              <a:t>→</a:t>
            </a:r>
            <a:r>
              <a:rPr lang="en-US" sz="1800" b="1">
                <a:solidFill>
                  <a:schemeClr val="bg1"/>
                </a:solidFill>
              </a:rPr>
              <a:t> submits to IPPC Secretariat</a:t>
            </a:r>
          </a:p>
          <a:p>
            <a:endParaRPr lang="en-US" b="1">
              <a:solidFill>
                <a:schemeClr val="bg1"/>
              </a:solidFill>
            </a:endParaRPr>
          </a:p>
        </p:txBody>
      </p:sp>
      <p:sp>
        <p:nvSpPr>
          <p:cNvPr id="4" name="Rounded Rectangle 3"/>
          <p:cNvSpPr/>
          <p:nvPr/>
        </p:nvSpPr>
        <p:spPr>
          <a:xfrm>
            <a:off x="4117493" y="4392815"/>
            <a:ext cx="7733190" cy="1171825"/>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a:solidFill>
                  <a:schemeClr val="tx1"/>
                </a:solidFill>
              </a:rPr>
              <a:t>Records responses to major issues in SC-7 meeting report</a:t>
            </a:r>
          </a:p>
          <a:p>
            <a:pPr lvl="0">
              <a:defRPr/>
            </a:pPr>
            <a:endParaRPr lang="en-US" sz="1800" b="1">
              <a:solidFill>
                <a:schemeClr val="tx1"/>
              </a:solidFill>
            </a:endParaRPr>
          </a:p>
          <a:p>
            <a:pPr lvl="0">
              <a:defRPr/>
            </a:pPr>
            <a:r>
              <a:rPr lang="en-US" sz="1800" b="1">
                <a:solidFill>
                  <a:schemeClr val="tx1"/>
                </a:solidFill>
              </a:rPr>
              <a:t>Approves draft ISPM for 2nd consultation</a:t>
            </a:r>
          </a:p>
        </p:txBody>
      </p:sp>
      <p:sp>
        <p:nvSpPr>
          <p:cNvPr id="5" name="Rounded Rectangle 4"/>
          <p:cNvSpPr/>
          <p:nvPr/>
        </p:nvSpPr>
        <p:spPr>
          <a:xfrm>
            <a:off x="4117493" y="5692071"/>
            <a:ext cx="7756636" cy="642601"/>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a:solidFill>
                <a:schemeClr val="bg1"/>
              </a:solidFill>
            </a:endParaRPr>
          </a:p>
          <a:p>
            <a:r>
              <a:rPr lang="en-US" sz="1800" b="1">
                <a:solidFill>
                  <a:schemeClr val="bg1"/>
                </a:solidFill>
              </a:rPr>
              <a:t>Draft ISPM approved by SC for 2nd consultation </a:t>
            </a:r>
            <a:r>
              <a:rPr lang="en-US" sz="1800" b="1">
                <a:solidFill>
                  <a:schemeClr val="bg1"/>
                </a:solidFill>
                <a:latin typeface="Calibri" panose="020F0502020204030204" pitchFamily="34" charset="0"/>
                <a:cs typeface="Calibri" panose="020F0502020204030204" pitchFamily="34" charset="0"/>
              </a:rPr>
              <a:t>→ makes </a:t>
            </a:r>
            <a:r>
              <a:rPr lang="en-US" sz="1800" b="1">
                <a:solidFill>
                  <a:schemeClr val="bg1"/>
                </a:solidFill>
              </a:rPr>
              <a:t>publicly available</a:t>
            </a:r>
          </a:p>
          <a:p>
            <a:endParaRPr lang="en-US" b="1">
              <a:solidFill>
                <a:schemeClr val="bg1"/>
              </a:solidFill>
            </a:endParaRPr>
          </a:p>
        </p:txBody>
      </p:sp>
      <p:sp>
        <p:nvSpPr>
          <p:cNvPr id="10" name="Rounded Rectangle 9"/>
          <p:cNvSpPr/>
          <p:nvPr/>
        </p:nvSpPr>
        <p:spPr>
          <a:xfrm>
            <a:off x="115035" y="4443497"/>
            <a:ext cx="2061288" cy="1508304"/>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rgbClr val="00682F"/>
                </a:solidFill>
              </a:rPr>
              <a:t>First consultation - </a:t>
            </a:r>
            <a:r>
              <a:rPr lang="en-US" sz="2400" b="1">
                <a:solidFill>
                  <a:srgbClr val="C00000"/>
                </a:solidFill>
              </a:rPr>
              <a:t>90 days</a:t>
            </a:r>
          </a:p>
        </p:txBody>
      </p:sp>
      <p:sp>
        <p:nvSpPr>
          <p:cNvPr id="13" name="Down Arrow Callout 12"/>
          <p:cNvSpPr/>
          <p:nvPr/>
        </p:nvSpPr>
        <p:spPr>
          <a:xfrm>
            <a:off x="2402676" y="1346886"/>
            <a:ext cx="1524000" cy="1938400"/>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IPPC Secretariat</a:t>
            </a:r>
            <a:endParaRPr lang="en-US" sz="2000" b="1">
              <a:solidFill>
                <a:srgbClr val="CC9900"/>
              </a:solidFill>
            </a:endParaRPr>
          </a:p>
        </p:txBody>
      </p:sp>
      <p:sp>
        <p:nvSpPr>
          <p:cNvPr id="14" name="Down Arrow Callout 13"/>
          <p:cNvSpPr/>
          <p:nvPr/>
        </p:nvSpPr>
        <p:spPr>
          <a:xfrm>
            <a:off x="2380793" y="3440291"/>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Steward</a:t>
            </a:r>
            <a:endParaRPr lang="en-US" sz="2000" b="1">
              <a:solidFill>
                <a:srgbClr val="CC9900"/>
              </a:solidFill>
            </a:endParaRPr>
          </a:p>
        </p:txBody>
      </p:sp>
      <p:sp>
        <p:nvSpPr>
          <p:cNvPr id="15" name="Down Arrow Callout 14"/>
          <p:cNvSpPr/>
          <p:nvPr/>
        </p:nvSpPr>
        <p:spPr>
          <a:xfrm>
            <a:off x="2421271" y="4421350"/>
            <a:ext cx="1552575" cy="1089764"/>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SC-7</a:t>
            </a:r>
            <a:endParaRPr lang="en-US" sz="2000" b="1">
              <a:solidFill>
                <a:srgbClr val="CC9900"/>
              </a:solidFill>
            </a:endParaRPr>
          </a:p>
        </p:txBody>
      </p:sp>
      <p:sp>
        <p:nvSpPr>
          <p:cNvPr id="16" name="Rectangle 15"/>
          <p:cNvSpPr/>
          <p:nvPr/>
        </p:nvSpPr>
        <p:spPr>
          <a:xfrm>
            <a:off x="2402676" y="5599376"/>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IPPC Secretariat</a:t>
            </a:r>
            <a:endParaRPr lang="en-US" sz="2000" b="1">
              <a:solidFill>
                <a:srgbClr val="CC9900"/>
              </a:solidFill>
            </a:endParaRPr>
          </a:p>
        </p:txBody>
      </p:sp>
      <p:grpSp>
        <p:nvGrpSpPr>
          <p:cNvPr id="17" name="Group 16"/>
          <p:cNvGrpSpPr/>
          <p:nvPr/>
        </p:nvGrpSpPr>
        <p:grpSpPr>
          <a:xfrm>
            <a:off x="105510" y="1438095"/>
            <a:ext cx="2106349" cy="2694189"/>
            <a:chOff x="5981527" y="1989200"/>
            <a:chExt cx="2875770" cy="3677391"/>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88019" y="1989200"/>
              <a:ext cx="2269278" cy="1767418"/>
            </a:xfrm>
            <a:prstGeom prst="rect">
              <a:avLst/>
            </a:prstGeom>
          </p:spPr>
        </p:pic>
        <p:sp>
          <p:nvSpPr>
            <p:cNvPr id="19" name="Rectangle 18"/>
            <p:cNvSpPr/>
            <p:nvPr/>
          </p:nvSpPr>
          <p:spPr>
            <a:xfrm>
              <a:off x="5981527" y="3818174"/>
              <a:ext cx="2840258" cy="1848417"/>
            </a:xfrm>
            <a:prstGeom prst="rect">
              <a:avLst/>
            </a:prstGeom>
          </p:spPr>
          <p:txBody>
            <a:bodyPr wrap="square">
              <a:spAutoFit/>
            </a:bodyPr>
            <a:lstStyle/>
            <a:p>
              <a:pPr algn="ctr"/>
              <a:r>
                <a:rPr lang="en-US" sz="2000" b="1">
                  <a:solidFill>
                    <a:srgbClr val="0F405B"/>
                  </a:solidFill>
                  <a:latin typeface="Roboto Slab"/>
                </a:rPr>
                <a:t>Consultation and review</a:t>
              </a:r>
            </a:p>
            <a:p>
              <a:endParaRPr lang="en-GB" b="1">
                <a:solidFill>
                  <a:srgbClr val="0F405B"/>
                </a:solidFill>
                <a:latin typeface="Roboto Slab"/>
              </a:endParaRPr>
            </a:p>
            <a:p>
              <a:pPr algn="ctr"/>
              <a:r>
                <a:rPr lang="en-GB" sz="1600" b="1">
                  <a:solidFill>
                    <a:srgbClr val="0F405B"/>
                  </a:solidFill>
                  <a:latin typeface="Roboto Slab"/>
                </a:rPr>
                <a:t>(Stage 3)</a:t>
              </a:r>
              <a:endParaRPr lang="en-US" sz="1600" b="1">
                <a:solidFill>
                  <a:srgbClr val="0F405B"/>
                </a:solidFill>
                <a:latin typeface="Roboto Slab"/>
              </a:endParaRPr>
            </a:p>
          </p:txBody>
        </p:sp>
      </p:grpSp>
    </p:spTree>
    <p:extLst>
      <p:ext uri="{BB962C8B-B14F-4D97-AF65-F5344CB8AC3E}">
        <p14:creationId xmlns:p14="http://schemas.microsoft.com/office/powerpoint/2010/main" val="850770554"/>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388036" y="1364056"/>
            <a:ext cx="7470648" cy="1461477"/>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00" b="1">
                <a:solidFill>
                  <a:schemeClr val="tx1"/>
                </a:solidFill>
              </a:rPr>
              <a:t>Solicits comments through </a:t>
            </a:r>
            <a:r>
              <a:rPr lang="en-GB" sz="1800" b="1">
                <a:solidFill>
                  <a:schemeClr val="tx1"/>
                </a:solidFill>
                <a:hlinkClick r:id="rId3">
                  <a:extLst>
                    <a:ext uri="{A12FA001-AC4F-418D-AE19-62706E023703}">
                      <ahyp:hlinkClr xmlns:ahyp="http://schemas.microsoft.com/office/drawing/2018/hyperlinkcolor" val="tx"/>
                    </a:ext>
                  </a:extLst>
                </a:hlinkClick>
              </a:rPr>
              <a:t>Online Comment System</a:t>
            </a:r>
            <a:r>
              <a:rPr lang="en-GB" sz="1800" b="1">
                <a:solidFill>
                  <a:schemeClr val="tx1"/>
                </a:solidFill>
              </a:rPr>
              <a:t> (OCS)</a:t>
            </a:r>
            <a:endParaRPr lang="en-US" sz="1800">
              <a:solidFill>
                <a:schemeClr val="tx1"/>
              </a:solidFill>
            </a:endParaRPr>
          </a:p>
          <a:p>
            <a:pPr fontAlgn="t"/>
            <a:endParaRPr lang="en-US" sz="1800" b="1">
              <a:solidFill>
                <a:schemeClr val="tx1"/>
              </a:solidFill>
            </a:endParaRPr>
          </a:p>
          <a:p>
            <a:pPr fontAlgn="t"/>
            <a:r>
              <a:rPr lang="en-US" sz="1800" b="1">
                <a:solidFill>
                  <a:schemeClr val="tx1"/>
                </a:solidFill>
              </a:rPr>
              <a:t>Compiles comments and makes publicly available </a:t>
            </a:r>
            <a:r>
              <a:rPr lang="en-US" sz="1800" b="1">
                <a:solidFill>
                  <a:schemeClr val="tx1"/>
                </a:solidFill>
                <a:latin typeface="Calibri" panose="020F0502020204030204" pitchFamily="34" charset="0"/>
                <a:cs typeface="Calibri" panose="020F0502020204030204" pitchFamily="34" charset="0"/>
              </a:rPr>
              <a:t>→</a:t>
            </a:r>
            <a:r>
              <a:rPr lang="en-US" sz="1800" b="1">
                <a:solidFill>
                  <a:schemeClr val="tx1"/>
                </a:solidFill>
              </a:rPr>
              <a:t> submits to Steward for consideration</a:t>
            </a:r>
            <a:endParaRPr lang="en-US" sz="1800">
              <a:solidFill>
                <a:schemeClr val="tx1"/>
              </a:solidFill>
            </a:endParaRPr>
          </a:p>
        </p:txBody>
      </p:sp>
      <p:sp>
        <p:nvSpPr>
          <p:cNvPr id="3" name="Rounded Rectangle 2"/>
          <p:cNvSpPr/>
          <p:nvPr/>
        </p:nvSpPr>
        <p:spPr>
          <a:xfrm>
            <a:off x="4372034" y="3040185"/>
            <a:ext cx="7486650" cy="866326"/>
          </a:xfrm>
          <a:prstGeom prst="roundRect">
            <a:avLst/>
          </a:prstGeom>
          <a:solidFill>
            <a:srgbClr val="4DA34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bg1"/>
                </a:solidFill>
              </a:rPr>
              <a:t>Reviews and prepares responses to comments + revises draft ISPM </a:t>
            </a:r>
            <a:r>
              <a:rPr lang="en-US" sz="1800" b="1">
                <a:solidFill>
                  <a:schemeClr val="bg1"/>
                </a:solidFill>
                <a:latin typeface="Calibri" panose="020F0502020204030204" pitchFamily="34" charset="0"/>
                <a:cs typeface="Calibri" panose="020F0502020204030204" pitchFamily="34" charset="0"/>
              </a:rPr>
              <a:t>→</a:t>
            </a:r>
            <a:r>
              <a:rPr lang="en-US" sz="1800" b="1">
                <a:solidFill>
                  <a:schemeClr val="bg1"/>
                </a:solidFill>
              </a:rPr>
              <a:t> submits to IPPC Secretariat</a:t>
            </a:r>
          </a:p>
        </p:txBody>
      </p:sp>
      <p:sp>
        <p:nvSpPr>
          <p:cNvPr id="4" name="Rounded Rectangle 3"/>
          <p:cNvSpPr/>
          <p:nvPr/>
        </p:nvSpPr>
        <p:spPr>
          <a:xfrm>
            <a:off x="4388036" y="4077057"/>
            <a:ext cx="7470648" cy="2199002"/>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a:solidFill>
                  <a:schemeClr val="tx1"/>
                </a:solidFill>
              </a:rPr>
              <a:t>Reviews: comments + steward responses to comments + draft ISPM </a:t>
            </a:r>
          </a:p>
          <a:p>
            <a:endParaRPr lang="en-GB" sz="1800" b="1">
              <a:solidFill>
                <a:schemeClr val="tx1"/>
              </a:solidFill>
            </a:endParaRPr>
          </a:p>
          <a:p>
            <a:r>
              <a:rPr lang="en-US" sz="1800" b="1">
                <a:solidFill>
                  <a:schemeClr val="tx1"/>
                </a:solidFill>
              </a:rPr>
              <a:t>Provides summary of the major issues discussed as part of SC meeting report </a:t>
            </a:r>
          </a:p>
          <a:p>
            <a:endParaRPr lang="en-GB" sz="1800" b="1">
              <a:solidFill>
                <a:schemeClr val="tx1"/>
              </a:solidFill>
            </a:endParaRPr>
          </a:p>
          <a:p>
            <a:r>
              <a:rPr lang="en-GB" sz="1800" b="1">
                <a:solidFill>
                  <a:schemeClr val="tx1"/>
                </a:solidFill>
              </a:rPr>
              <a:t>Recommends draft ISPM to CPM for adoption</a:t>
            </a:r>
            <a:endParaRPr lang="en-US" sz="1800" b="1">
              <a:solidFill>
                <a:schemeClr val="tx1"/>
              </a:solidFill>
            </a:endParaRPr>
          </a:p>
        </p:txBody>
      </p:sp>
      <p:sp>
        <p:nvSpPr>
          <p:cNvPr id="10" name="Rounded Rectangle 9"/>
          <p:cNvSpPr/>
          <p:nvPr/>
        </p:nvSpPr>
        <p:spPr>
          <a:xfrm>
            <a:off x="129136" y="4415762"/>
            <a:ext cx="2080664" cy="1451638"/>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682F"/>
                </a:solidFill>
              </a:rPr>
              <a:t>Second consultation – </a:t>
            </a:r>
            <a:r>
              <a:rPr lang="en-US" sz="2400" b="1">
                <a:solidFill>
                  <a:srgbClr val="C00000"/>
                </a:solidFill>
              </a:rPr>
              <a:t>90 days</a:t>
            </a:r>
          </a:p>
        </p:txBody>
      </p:sp>
      <p:sp>
        <p:nvSpPr>
          <p:cNvPr id="13" name="Down Arrow Callout 12"/>
          <p:cNvSpPr/>
          <p:nvPr/>
        </p:nvSpPr>
        <p:spPr>
          <a:xfrm>
            <a:off x="2699240" y="1364056"/>
            <a:ext cx="1524000" cy="1597975"/>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IPPC Secretariat</a:t>
            </a:r>
            <a:endParaRPr lang="en-US" sz="2000" b="1">
              <a:solidFill>
                <a:srgbClr val="CC9900"/>
              </a:solidFill>
            </a:endParaRPr>
          </a:p>
        </p:txBody>
      </p:sp>
      <p:sp>
        <p:nvSpPr>
          <p:cNvPr id="14" name="Down Arrow Callout 13"/>
          <p:cNvSpPr/>
          <p:nvPr/>
        </p:nvSpPr>
        <p:spPr>
          <a:xfrm>
            <a:off x="2684952" y="3083068"/>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Steward</a:t>
            </a:r>
            <a:endParaRPr lang="en-US" sz="2000" b="1">
              <a:solidFill>
                <a:srgbClr val="CC9900"/>
              </a:solidFill>
            </a:endParaRPr>
          </a:p>
        </p:txBody>
      </p:sp>
      <p:sp>
        <p:nvSpPr>
          <p:cNvPr id="16" name="Rectangle 15"/>
          <p:cNvSpPr/>
          <p:nvPr/>
        </p:nvSpPr>
        <p:spPr>
          <a:xfrm>
            <a:off x="2670665" y="4157844"/>
            <a:ext cx="1552575" cy="2118215"/>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solidFill>
                  <a:srgbClr val="CC9900"/>
                </a:solidFill>
              </a:rPr>
              <a:t>SC</a:t>
            </a:r>
            <a:endParaRPr lang="en-US" sz="2000" b="1">
              <a:solidFill>
                <a:srgbClr val="CC9900"/>
              </a:solidFill>
            </a:endParaRPr>
          </a:p>
        </p:txBody>
      </p:sp>
      <p:grpSp>
        <p:nvGrpSpPr>
          <p:cNvPr id="17" name="Group 16"/>
          <p:cNvGrpSpPr/>
          <p:nvPr/>
        </p:nvGrpSpPr>
        <p:grpSpPr>
          <a:xfrm>
            <a:off x="179750" y="1364056"/>
            <a:ext cx="2286000" cy="2601856"/>
            <a:chOff x="5981526" y="1989200"/>
            <a:chExt cx="2875771" cy="3551363"/>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88019" y="1989200"/>
              <a:ext cx="2269278" cy="1767418"/>
            </a:xfrm>
            <a:prstGeom prst="rect">
              <a:avLst/>
            </a:prstGeom>
          </p:spPr>
        </p:pic>
        <p:sp>
          <p:nvSpPr>
            <p:cNvPr id="19" name="Rectangle 18"/>
            <p:cNvSpPr/>
            <p:nvPr/>
          </p:nvSpPr>
          <p:spPr>
            <a:xfrm>
              <a:off x="5981526" y="3818174"/>
              <a:ext cx="2875771" cy="1722389"/>
            </a:xfrm>
            <a:prstGeom prst="rect">
              <a:avLst/>
            </a:prstGeom>
          </p:spPr>
          <p:txBody>
            <a:bodyPr wrap="square">
              <a:spAutoFit/>
            </a:bodyPr>
            <a:lstStyle/>
            <a:p>
              <a:pPr algn="ctr"/>
              <a:r>
                <a:rPr lang="en-US" sz="2000" b="1">
                  <a:solidFill>
                    <a:srgbClr val="0F405B"/>
                  </a:solidFill>
                  <a:latin typeface="Roboto Slab"/>
                </a:rPr>
                <a:t>Consultation and review</a:t>
              </a:r>
            </a:p>
            <a:p>
              <a:pPr algn="ctr"/>
              <a:endParaRPr lang="en-US" sz="2000" b="1">
                <a:solidFill>
                  <a:srgbClr val="0F405B"/>
                </a:solidFill>
                <a:latin typeface="Roboto Slab"/>
              </a:endParaRPr>
            </a:p>
            <a:p>
              <a:pPr algn="ctr"/>
              <a:r>
                <a:rPr lang="en-GB" sz="1600" b="1">
                  <a:solidFill>
                    <a:srgbClr val="0F405B"/>
                  </a:solidFill>
                  <a:latin typeface="Roboto Slab"/>
                </a:rPr>
                <a:t>(Stage 3)</a:t>
              </a:r>
              <a:endParaRPr lang="en-US" sz="1600" b="1">
                <a:solidFill>
                  <a:srgbClr val="0F405B"/>
                </a:solidFill>
                <a:latin typeface="Roboto Slab"/>
              </a:endParaRPr>
            </a:p>
          </p:txBody>
        </p:sp>
      </p:grpSp>
    </p:spTree>
    <p:extLst>
      <p:ext uri="{BB962C8B-B14F-4D97-AF65-F5344CB8AC3E}">
        <p14:creationId xmlns:p14="http://schemas.microsoft.com/office/powerpoint/2010/main" val="1433715828"/>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40007" y="2625496"/>
            <a:ext cx="7613270" cy="3785652"/>
          </a:xfrm>
          <a:prstGeom prst="rect">
            <a:avLst/>
          </a:prstGeom>
          <a:noFill/>
        </p:spPr>
        <p:txBody>
          <a:bodyPr wrap="square" rtlCol="0">
            <a:spAutoFit/>
          </a:bodyPr>
          <a:lstStyle/>
          <a:p>
            <a:pPr marL="342900" indent="-342900">
              <a:buAutoNum type="arabicPeriod"/>
            </a:pPr>
            <a:endParaRPr lang="en-GB" sz="2400" b="1">
              <a:solidFill>
                <a:srgbClr val="00B050"/>
              </a:solidFill>
            </a:endParaRPr>
          </a:p>
          <a:p>
            <a:pPr marL="342900" indent="-342900">
              <a:buAutoNum type="arabicPeriod"/>
            </a:pPr>
            <a:endParaRPr lang="en-GB" sz="2400" b="1">
              <a:solidFill>
                <a:srgbClr val="00B050"/>
              </a:solidFill>
            </a:endParaRPr>
          </a:p>
          <a:p>
            <a:endParaRPr lang="en-GB" sz="2400" b="1">
              <a:solidFill>
                <a:srgbClr val="00B050"/>
              </a:solidFill>
            </a:endParaRPr>
          </a:p>
          <a:p>
            <a:pPr marL="342900" indent="-342900">
              <a:buAutoNum type="arabicPeriod"/>
            </a:pPr>
            <a:endParaRPr lang="en-GB" sz="2400" b="1">
              <a:solidFill>
                <a:srgbClr val="00B050"/>
              </a:solidFill>
            </a:endParaRPr>
          </a:p>
          <a:p>
            <a:pPr marL="342900" indent="-342900">
              <a:buAutoNum type="arabicPeriod"/>
            </a:pPr>
            <a:endParaRPr lang="en-GB" sz="2400" b="1">
              <a:solidFill>
                <a:srgbClr val="00B050"/>
              </a:solidFill>
            </a:endParaRPr>
          </a:p>
          <a:p>
            <a:pPr marL="342900" indent="-342900">
              <a:buAutoNum type="arabicPeriod"/>
            </a:pPr>
            <a:endParaRPr lang="en-GB" sz="2400" b="1">
              <a:solidFill>
                <a:srgbClr val="00B050"/>
              </a:solidFill>
            </a:endParaRPr>
          </a:p>
          <a:p>
            <a:pPr marL="342900" indent="-342900">
              <a:buAutoNum type="arabicPeriod"/>
            </a:pPr>
            <a:endParaRPr lang="en-GB" sz="2400" b="1">
              <a:solidFill>
                <a:srgbClr val="00B050"/>
              </a:solidFill>
            </a:endParaRPr>
          </a:p>
          <a:p>
            <a:endParaRPr lang="en-GB" sz="2400" b="1">
              <a:solidFill>
                <a:srgbClr val="00B050"/>
              </a:solidFill>
            </a:endParaRPr>
          </a:p>
          <a:p>
            <a:pPr marL="342900" indent="-342900">
              <a:buAutoNum type="arabicPeriod"/>
            </a:pPr>
            <a:endParaRPr lang="en-GB" sz="2400" b="1">
              <a:solidFill>
                <a:srgbClr val="00B050"/>
              </a:solidFill>
            </a:endParaRPr>
          </a:p>
          <a:p>
            <a:endParaRPr lang="en-US" sz="2400" b="1">
              <a:solidFill>
                <a:srgbClr val="00B050"/>
              </a:solidFill>
            </a:endParaRPr>
          </a:p>
        </p:txBody>
      </p:sp>
      <p:graphicFrame>
        <p:nvGraphicFramePr>
          <p:cNvPr id="8" name="Diagram 7"/>
          <p:cNvGraphicFramePr/>
          <p:nvPr>
            <p:extLst>
              <p:ext uri="{D42A27DB-BD31-4B8C-83A1-F6EECF244321}">
                <p14:modId xmlns:p14="http://schemas.microsoft.com/office/powerpoint/2010/main" val="2584224418"/>
              </p:ext>
            </p:extLst>
          </p:nvPr>
        </p:nvGraphicFramePr>
        <p:xfrm>
          <a:off x="2325300" y="827435"/>
          <a:ext cx="9520796" cy="36908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Oval 12"/>
          <p:cNvSpPr/>
          <p:nvPr/>
        </p:nvSpPr>
        <p:spPr>
          <a:xfrm>
            <a:off x="7998870" y="4381413"/>
            <a:ext cx="3901943" cy="1420333"/>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tx1"/>
                </a:solidFill>
              </a:rPr>
              <a:t>If no objection,  CPM adopts ISPMs without discussion</a:t>
            </a:r>
          </a:p>
        </p:txBody>
      </p:sp>
      <p:grpSp>
        <p:nvGrpSpPr>
          <p:cNvPr id="17" name="Group 16"/>
          <p:cNvGrpSpPr/>
          <p:nvPr/>
        </p:nvGrpSpPr>
        <p:grpSpPr>
          <a:xfrm>
            <a:off x="0" y="1485046"/>
            <a:ext cx="2377440" cy="2504267"/>
            <a:chOff x="8588671" y="2071465"/>
            <a:chExt cx="2783287" cy="3452854"/>
          </a:xfrm>
        </p:grpSpPr>
        <p:pic>
          <p:nvPicPr>
            <p:cNvPr id="1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117967" y="2071465"/>
              <a:ext cx="1806896" cy="1806898"/>
            </a:xfrm>
            <a:prstGeom prst="rect">
              <a:avLst/>
            </a:prstGeom>
          </p:spPr>
        </p:pic>
        <p:sp>
          <p:nvSpPr>
            <p:cNvPr id="19" name="Rectangle 18"/>
            <p:cNvSpPr/>
            <p:nvPr/>
          </p:nvSpPr>
          <p:spPr>
            <a:xfrm>
              <a:off x="8588671" y="3869319"/>
              <a:ext cx="2783287" cy="1655000"/>
            </a:xfrm>
            <a:prstGeom prst="rect">
              <a:avLst/>
            </a:prstGeom>
          </p:spPr>
          <p:txBody>
            <a:bodyPr wrap="square">
              <a:spAutoFit/>
            </a:bodyPr>
            <a:lstStyle/>
            <a:p>
              <a:pPr algn="ctr"/>
              <a:r>
                <a:rPr lang="en-US" sz="2000" b="1">
                  <a:solidFill>
                    <a:srgbClr val="0F405B"/>
                  </a:solidFill>
                  <a:latin typeface="Roboto Slab"/>
                </a:rPr>
                <a:t>Adopting and publication</a:t>
              </a:r>
            </a:p>
            <a:p>
              <a:pPr algn="ctr"/>
              <a:endParaRPr lang="en-GB" sz="1600" b="1">
                <a:solidFill>
                  <a:srgbClr val="0F405B"/>
                </a:solidFill>
                <a:latin typeface="Roboto Slab"/>
              </a:endParaRPr>
            </a:p>
            <a:p>
              <a:pPr algn="ctr"/>
              <a:r>
                <a:rPr lang="en-GB" sz="1600" b="1">
                  <a:solidFill>
                    <a:srgbClr val="0F405B"/>
                  </a:solidFill>
                  <a:latin typeface="Roboto Slab"/>
                </a:rPr>
                <a:t>(Stage 4)</a:t>
              </a:r>
              <a:endParaRPr lang="en-US" sz="1600" b="1">
                <a:solidFill>
                  <a:srgbClr val="0F405B"/>
                </a:solidFill>
                <a:latin typeface="Roboto Slab"/>
              </a:endParaRPr>
            </a:p>
          </p:txBody>
        </p:sp>
      </p:grpSp>
      <p:grpSp>
        <p:nvGrpSpPr>
          <p:cNvPr id="5" name="Group 4">
            <a:extLst>
              <a:ext uri="{FF2B5EF4-FFF2-40B4-BE49-F238E27FC236}">
                <a16:creationId xmlns:a16="http://schemas.microsoft.com/office/drawing/2014/main" id="{05EF968D-B473-2902-6F41-1B5A37111FC0}"/>
              </a:ext>
            </a:extLst>
          </p:cNvPr>
          <p:cNvGrpSpPr/>
          <p:nvPr/>
        </p:nvGrpSpPr>
        <p:grpSpPr>
          <a:xfrm>
            <a:off x="1295400" y="4449526"/>
            <a:ext cx="6517537" cy="1752330"/>
            <a:chOff x="1295400" y="4449526"/>
            <a:chExt cx="6517537" cy="1752330"/>
          </a:xfrm>
        </p:grpSpPr>
        <p:sp>
          <p:nvSpPr>
            <p:cNvPr id="10" name="Rounded Rectangle 9"/>
            <p:cNvSpPr/>
            <p:nvPr/>
          </p:nvSpPr>
          <p:spPr>
            <a:xfrm>
              <a:off x="4039820" y="4449526"/>
              <a:ext cx="3773115" cy="799721"/>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GB" sz="2000" b="1">
                  <a:solidFill>
                    <a:schemeClr val="tx1"/>
                  </a:solidFill>
                </a:rPr>
                <a:t>Technical justification </a:t>
              </a:r>
              <a:endParaRPr lang="en-US" sz="2000">
                <a:solidFill>
                  <a:schemeClr val="tx1"/>
                </a:solidFill>
              </a:endParaRPr>
            </a:p>
          </p:txBody>
        </p:sp>
        <p:sp>
          <p:nvSpPr>
            <p:cNvPr id="11" name="Rounded Rectangle 10"/>
            <p:cNvSpPr/>
            <p:nvPr/>
          </p:nvSpPr>
          <p:spPr>
            <a:xfrm>
              <a:off x="4039821" y="5435634"/>
              <a:ext cx="3773116" cy="76622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GB" sz="2000" b="1">
                  <a:solidFill>
                    <a:schemeClr val="tx1"/>
                  </a:solidFill>
                </a:rPr>
                <a:t>Suggestions for improvement </a:t>
              </a:r>
              <a:endParaRPr lang="en-US" sz="2000">
                <a:solidFill>
                  <a:schemeClr val="tx1"/>
                </a:solidFill>
              </a:endParaRPr>
            </a:p>
          </p:txBody>
        </p:sp>
        <p:grpSp>
          <p:nvGrpSpPr>
            <p:cNvPr id="3" name="Group 2"/>
            <p:cNvGrpSpPr/>
            <p:nvPr/>
          </p:nvGrpSpPr>
          <p:grpSpPr>
            <a:xfrm>
              <a:off x="1295400" y="4518322"/>
              <a:ext cx="2568090" cy="1654740"/>
              <a:chOff x="947925" y="3831032"/>
              <a:chExt cx="2824995" cy="1762402"/>
            </a:xfrm>
          </p:grpSpPr>
          <p:sp>
            <p:nvSpPr>
              <p:cNvPr id="9" name="Rounded Rectangle 8"/>
              <p:cNvSpPr/>
              <p:nvPr/>
            </p:nvSpPr>
            <p:spPr>
              <a:xfrm>
                <a:off x="947925" y="3831032"/>
                <a:ext cx="2824995" cy="176240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a:solidFill>
                    <a:schemeClr val="tx1"/>
                  </a:solidFill>
                </a:endParaRPr>
              </a:p>
              <a:p>
                <a:pPr algn="ctr"/>
                <a:endParaRPr lang="en-GB" sz="2000" b="1">
                  <a:solidFill>
                    <a:schemeClr val="tx1"/>
                  </a:solidFill>
                </a:endParaRPr>
              </a:p>
              <a:p>
                <a:pPr algn="ctr"/>
                <a:endParaRPr lang="en-GB" sz="2000" b="1">
                  <a:solidFill>
                    <a:schemeClr val="tx1"/>
                  </a:solidFill>
                </a:endParaRPr>
              </a:p>
              <a:p>
                <a:pPr algn="ctr"/>
                <a:r>
                  <a:rPr lang="en-GB" sz="2000" b="1">
                    <a:solidFill>
                      <a:schemeClr val="tx1"/>
                    </a:solidFill>
                  </a:rPr>
                  <a:t>To submit an objection</a:t>
                </a:r>
                <a:endParaRPr lang="en-US" sz="2000" b="1">
                  <a:solidFill>
                    <a:schemeClr val="tx1"/>
                  </a:solidFill>
                </a:endParaRPr>
              </a:p>
            </p:txBody>
          </p:sp>
          <p:pic>
            <p:nvPicPr>
              <p:cNvPr id="2" name="Picture 1"/>
              <p:cNvPicPr>
                <a:picLocks noChangeAspect="1"/>
              </p:cNvPicPr>
              <p:nvPr/>
            </p:nvPicPr>
            <p:blipFill>
              <a:blip r:embed="rId10"/>
              <a:stretch>
                <a:fillRect/>
              </a:stretch>
            </p:blipFill>
            <p:spPr>
              <a:xfrm>
                <a:off x="1786377" y="3874211"/>
                <a:ext cx="1036410" cy="1054699"/>
              </a:xfrm>
              <a:prstGeom prst="rect">
                <a:avLst/>
              </a:prstGeom>
            </p:spPr>
          </p:pic>
        </p:grpSp>
      </p:grpSp>
    </p:spTree>
    <p:extLst>
      <p:ext uri="{BB962C8B-B14F-4D97-AF65-F5344CB8AC3E}">
        <p14:creationId xmlns:p14="http://schemas.microsoft.com/office/powerpoint/2010/main" val="1927299805"/>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84133" y="1444794"/>
            <a:ext cx="2315107" cy="2483947"/>
            <a:chOff x="8802619" y="2006976"/>
            <a:chExt cx="2783287" cy="3504875"/>
          </a:xfrm>
        </p:grpSpPr>
        <p:pic>
          <p:nvPicPr>
            <p:cNvPr id="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86738" y="2006976"/>
              <a:ext cx="1767418" cy="1767418"/>
            </a:xfrm>
            <a:prstGeom prst="rect">
              <a:avLst/>
            </a:prstGeom>
          </p:spPr>
        </p:pic>
        <p:sp>
          <p:nvSpPr>
            <p:cNvPr id="9" name="Rectangle 8"/>
            <p:cNvSpPr/>
            <p:nvPr/>
          </p:nvSpPr>
          <p:spPr>
            <a:xfrm>
              <a:off x="8802619" y="3818174"/>
              <a:ext cx="2783287" cy="1693677"/>
            </a:xfrm>
            <a:prstGeom prst="rect">
              <a:avLst/>
            </a:prstGeom>
          </p:spPr>
          <p:txBody>
            <a:bodyPr wrap="square">
              <a:spAutoFit/>
            </a:bodyPr>
            <a:lstStyle/>
            <a:p>
              <a:pPr algn="ctr"/>
              <a:r>
                <a:rPr lang="en-US" sz="2000" b="1">
                  <a:solidFill>
                    <a:srgbClr val="0F405B"/>
                  </a:solidFill>
                  <a:latin typeface="Roboto Slab"/>
                </a:rPr>
                <a:t>Adopting and publication</a:t>
              </a:r>
            </a:p>
            <a:p>
              <a:pPr algn="ctr"/>
              <a:endParaRPr lang="en-GB" sz="1600" b="1">
                <a:solidFill>
                  <a:srgbClr val="0F405B"/>
                </a:solidFill>
                <a:latin typeface="Roboto Slab"/>
              </a:endParaRPr>
            </a:p>
            <a:p>
              <a:pPr algn="ctr"/>
              <a:r>
                <a:rPr lang="en-GB" sz="1600" b="1">
                  <a:solidFill>
                    <a:srgbClr val="0F405B"/>
                  </a:solidFill>
                  <a:latin typeface="Roboto Slab"/>
                </a:rPr>
                <a:t>(Stage 4)</a:t>
              </a:r>
              <a:endParaRPr lang="en-US" sz="1600" b="1">
                <a:solidFill>
                  <a:srgbClr val="0F405B"/>
                </a:solidFill>
                <a:latin typeface="Roboto Slab"/>
              </a:endParaRPr>
            </a:p>
          </p:txBody>
        </p:sp>
      </p:grpSp>
      <p:grpSp>
        <p:nvGrpSpPr>
          <p:cNvPr id="11" name="Group 10"/>
          <p:cNvGrpSpPr/>
          <p:nvPr/>
        </p:nvGrpSpPr>
        <p:grpSpPr>
          <a:xfrm>
            <a:off x="3276600" y="1432943"/>
            <a:ext cx="7516977" cy="1895633"/>
            <a:chOff x="3812636" y="511713"/>
            <a:chExt cx="7019846" cy="1895633"/>
          </a:xfrm>
        </p:grpSpPr>
        <p:sp>
          <p:nvSpPr>
            <p:cNvPr id="4" name="Rounded Rectangle 3"/>
            <p:cNvSpPr/>
            <p:nvPr/>
          </p:nvSpPr>
          <p:spPr>
            <a:xfrm>
              <a:off x="4732571" y="983771"/>
              <a:ext cx="6099911" cy="878630"/>
            </a:xfrm>
            <a:prstGeom prst="roundRect">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70C0"/>
                  </a:solidFill>
                </a:rPr>
                <a:t>       </a:t>
              </a:r>
              <a:r>
                <a:rPr lang="en-US" sz="2000" b="1">
                  <a:solidFill>
                    <a:schemeClr val="tx1"/>
                  </a:solidFill>
                </a:rPr>
                <a:t>Adopted ISPM, PT or DP is made publicly available</a:t>
              </a:r>
              <a:endParaRPr lang="en-US" sz="2000">
                <a:solidFill>
                  <a:schemeClr val="tx1"/>
                </a:solidFill>
              </a:endParaRPr>
            </a:p>
          </p:txBody>
        </p:sp>
        <p:pic>
          <p:nvPicPr>
            <p:cNvPr id="10" name="Picture 9"/>
            <p:cNvPicPr>
              <a:picLocks noChangeAspect="1"/>
            </p:cNvPicPr>
            <p:nvPr/>
          </p:nvPicPr>
          <p:blipFill>
            <a:blip r:embed="rId4">
              <a:duotone>
                <a:schemeClr val="accent3">
                  <a:shade val="45000"/>
                  <a:satMod val="135000"/>
                </a:schemeClr>
                <a:prstClr val="white"/>
              </a:duotone>
            </a:blip>
            <a:stretch>
              <a:fillRect/>
            </a:stretch>
          </p:blipFill>
          <p:spPr>
            <a:xfrm>
              <a:off x="3812636" y="511713"/>
              <a:ext cx="1257948" cy="1895633"/>
            </a:xfrm>
            <a:prstGeom prst="rect">
              <a:avLst/>
            </a:prstGeom>
            <a:solidFill>
              <a:schemeClr val="accent2">
                <a:lumMod val="75000"/>
              </a:schemeClr>
            </a:solidFill>
            <a:ln>
              <a:solidFill>
                <a:schemeClr val="accent3">
                  <a:lumMod val="50000"/>
                </a:schemeClr>
              </a:solidFill>
            </a:ln>
          </p:spPr>
        </p:pic>
      </p:grpSp>
      <p:sp>
        <p:nvSpPr>
          <p:cNvPr id="14" name="Rounded Rectangle 13"/>
          <p:cNvSpPr/>
          <p:nvPr/>
        </p:nvSpPr>
        <p:spPr>
          <a:xfrm>
            <a:off x="2935496" y="4074370"/>
            <a:ext cx="9144000" cy="1755485"/>
          </a:xfrm>
          <a:prstGeom prst="roundRect">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a:solidFill>
                  <a:schemeClr val="tx1"/>
                </a:solidFill>
              </a:rPr>
              <a:t>CPs </a:t>
            </a:r>
            <a:r>
              <a:rPr lang="en-US" sz="2000">
                <a:solidFill>
                  <a:schemeClr val="tx1"/>
                </a:solidFill>
              </a:rPr>
              <a:t>and </a:t>
            </a:r>
            <a:r>
              <a:rPr lang="en-US" sz="2000" b="1">
                <a:solidFill>
                  <a:schemeClr val="tx1"/>
                </a:solidFill>
              </a:rPr>
              <a:t>RPPOs</a:t>
            </a:r>
            <a:r>
              <a:rPr lang="en-US" sz="2000">
                <a:solidFill>
                  <a:schemeClr val="tx1"/>
                </a:solidFill>
              </a:rPr>
              <a:t> may form a </a:t>
            </a:r>
            <a:r>
              <a:rPr lang="en-US" sz="2000" b="1">
                <a:solidFill>
                  <a:schemeClr val="tx1"/>
                </a:solidFill>
              </a:rPr>
              <a:t>Language Review Group (LRG)</a:t>
            </a:r>
            <a:r>
              <a:rPr lang="en-US" sz="2000">
                <a:solidFill>
                  <a:schemeClr val="tx1"/>
                </a:solidFill>
              </a:rPr>
              <a:t> </a:t>
            </a:r>
            <a:r>
              <a:rPr lang="en-US" sz="2000">
                <a:solidFill>
                  <a:schemeClr val="tx1"/>
                </a:solidFill>
                <a:latin typeface="Calibri" panose="020F0502020204030204" pitchFamily="34" charset="0"/>
                <a:cs typeface="Calibri" panose="020F0502020204030204" pitchFamily="34" charset="0"/>
              </a:rPr>
              <a:t>→</a:t>
            </a:r>
            <a:r>
              <a:rPr lang="en-US" sz="2000">
                <a:solidFill>
                  <a:schemeClr val="tx1"/>
                </a:solidFill>
              </a:rPr>
              <a:t> proposes adjustments* to translations of adopted ISPMs</a:t>
            </a:r>
          </a:p>
          <a:p>
            <a:pPr algn="ctr">
              <a:lnSpc>
                <a:spcPct val="150000"/>
              </a:lnSpc>
            </a:pPr>
            <a:r>
              <a:rPr lang="en-US" sz="2000">
                <a:solidFill>
                  <a:schemeClr val="tx1"/>
                </a:solidFill>
              </a:rPr>
              <a:t>*These adjustments are noted at next CPM session </a:t>
            </a:r>
          </a:p>
        </p:txBody>
      </p:sp>
      <p:sp>
        <p:nvSpPr>
          <p:cNvPr id="3" name="Rounded Rectangle 9">
            <a:extLst>
              <a:ext uri="{FF2B5EF4-FFF2-40B4-BE49-F238E27FC236}">
                <a16:creationId xmlns:a16="http://schemas.microsoft.com/office/drawing/2014/main" id="{457FD927-4726-469F-47B6-781FD6AD6674}"/>
              </a:ext>
            </a:extLst>
          </p:cNvPr>
          <p:cNvSpPr/>
          <p:nvPr/>
        </p:nvSpPr>
        <p:spPr>
          <a:xfrm>
            <a:off x="140880" y="4636993"/>
            <a:ext cx="2558360" cy="801189"/>
          </a:xfrm>
          <a:prstGeom prst="round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682F"/>
                </a:solidFill>
              </a:rPr>
              <a:t>Publication of an ISPM</a:t>
            </a:r>
          </a:p>
        </p:txBody>
      </p:sp>
    </p:spTree>
    <p:extLst>
      <p:ext uri="{BB962C8B-B14F-4D97-AF65-F5344CB8AC3E}">
        <p14:creationId xmlns:p14="http://schemas.microsoft.com/office/powerpoint/2010/main" val="2380606080"/>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A50D8-9F91-4200-4300-966EA102C2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C24E70-D5F3-7FA1-2827-C7F559E9F51B}"/>
              </a:ext>
            </a:extLst>
          </p:cNvPr>
          <p:cNvSpPr txBox="1">
            <a:spLocks/>
          </p:cNvSpPr>
          <p:nvPr/>
        </p:nvSpPr>
        <p:spPr>
          <a:xfrm>
            <a:off x="1752600" y="1390650"/>
            <a:ext cx="8440617"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800" b="1">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Why set international standards?</a:t>
            </a:r>
          </a:p>
        </p:txBody>
      </p:sp>
      <p:sp>
        <p:nvSpPr>
          <p:cNvPr id="3" name="Content Placeholder 2">
            <a:extLst>
              <a:ext uri="{FF2B5EF4-FFF2-40B4-BE49-F238E27FC236}">
                <a16:creationId xmlns:a16="http://schemas.microsoft.com/office/drawing/2014/main" id="{240220D8-F865-EF24-9914-6E797CCAE506}"/>
              </a:ext>
            </a:extLst>
          </p:cNvPr>
          <p:cNvSpPr txBox="1">
            <a:spLocks/>
          </p:cNvSpPr>
          <p:nvPr/>
        </p:nvSpPr>
        <p:spPr>
          <a:xfrm>
            <a:off x="1600200" y="1456249"/>
            <a:ext cx="8327452" cy="449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9" indent="-457209" algn="just"/>
            <a:endParaRPr lang="en-US" sz="2400" b="1">
              <a:latin typeface="Arial" panose="020B0604020202020204" pitchFamily="34" charset="0"/>
              <a:cs typeface="Arial" panose="020B0604020202020204" pitchFamily="34" charset="0"/>
            </a:endParaRPr>
          </a:p>
        </p:txBody>
      </p:sp>
      <p:pic>
        <p:nvPicPr>
          <p:cNvPr id="5" name="Graphic 4" descr="Questions outline">
            <a:extLst>
              <a:ext uri="{FF2B5EF4-FFF2-40B4-BE49-F238E27FC236}">
                <a16:creationId xmlns:a16="http://schemas.microsoft.com/office/drawing/2014/main" id="{B4927BB1-35E6-9439-437E-71E966C889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38600" y="2286000"/>
            <a:ext cx="3670167" cy="3670167"/>
          </a:xfrm>
          <a:prstGeom prst="rect">
            <a:avLst/>
          </a:prstGeom>
        </p:spPr>
      </p:pic>
    </p:spTree>
    <p:extLst>
      <p:ext uri="{BB962C8B-B14F-4D97-AF65-F5344CB8AC3E}">
        <p14:creationId xmlns:p14="http://schemas.microsoft.com/office/powerpoint/2010/main" val="3775235000"/>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500"/>
                                  </p:stCondLst>
                                  <p:childTnLst>
                                    <p:animEffect transition="out" filter="fade">
                                      <p:cBhvr>
                                        <p:cTn id="6" dur="750" tmFilter="0, 0; .2, .5; .8, .5; 1, 0"/>
                                        <p:tgtEl>
                                          <p:spTgt spid="5"/>
                                        </p:tgtEl>
                                      </p:cBhvr>
                                    </p:animEffect>
                                    <p:animScale>
                                      <p:cBhvr>
                                        <p:cTn id="7" dur="37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2259E-0002-FB14-3A1F-7EB2AF38B5C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25F50B9-0EB0-4664-9B6B-85E555E6273B}"/>
              </a:ext>
            </a:extLst>
          </p:cNvPr>
          <p:cNvGrpSpPr/>
          <p:nvPr/>
        </p:nvGrpSpPr>
        <p:grpSpPr>
          <a:xfrm>
            <a:off x="1066800" y="2438400"/>
            <a:ext cx="2269278" cy="2699457"/>
            <a:chOff x="1216714" y="1989200"/>
            <a:chExt cx="2269278" cy="2699457"/>
          </a:xfrm>
        </p:grpSpPr>
        <p:pic>
          <p:nvPicPr>
            <p:cNvPr id="6" name="Рисунок 19">
              <a:extLst>
                <a:ext uri="{FF2B5EF4-FFF2-40B4-BE49-F238E27FC236}">
                  <a16:creationId xmlns:a16="http://schemas.microsoft.com/office/drawing/2014/main" id="{546CA1D6-7E9F-B803-8993-AE54FAA17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16714" y="1989200"/>
              <a:ext cx="2269278" cy="1767418"/>
            </a:xfrm>
            <a:prstGeom prst="rect">
              <a:avLst/>
            </a:prstGeom>
          </p:spPr>
        </p:pic>
        <p:sp>
          <p:nvSpPr>
            <p:cNvPr id="12" name="Rectangle 11">
              <a:extLst>
                <a:ext uri="{FF2B5EF4-FFF2-40B4-BE49-F238E27FC236}">
                  <a16:creationId xmlns:a16="http://schemas.microsoft.com/office/drawing/2014/main" id="{8BFCD26C-F019-C624-7EDF-C071981A0726}"/>
                </a:ext>
              </a:extLst>
            </p:cNvPr>
            <p:cNvSpPr/>
            <p:nvPr/>
          </p:nvSpPr>
          <p:spPr>
            <a:xfrm>
              <a:off x="1306283" y="3765327"/>
              <a:ext cx="1660852" cy="923330"/>
            </a:xfrm>
            <a:prstGeom prst="rect">
              <a:avLst/>
            </a:prstGeom>
          </p:spPr>
          <p:txBody>
            <a:bodyPr wrap="square">
              <a:spAutoFit/>
            </a:bodyPr>
            <a:lstStyle/>
            <a:p>
              <a:pPr algn="ctr"/>
              <a:r>
                <a:rPr lang="en-US" b="1">
                  <a:solidFill>
                    <a:srgbClr val="0F405B"/>
                  </a:solidFill>
                  <a:latin typeface="Roboto Slab"/>
                </a:rPr>
                <a:t>List of topics</a:t>
              </a:r>
            </a:p>
            <a:p>
              <a:endParaRPr lang="en-US" b="1">
                <a:solidFill>
                  <a:srgbClr val="0F405B"/>
                </a:solidFill>
                <a:latin typeface="Roboto Slab"/>
              </a:endParaRPr>
            </a:p>
            <a:p>
              <a:r>
                <a:rPr lang="en-GB" b="1">
                  <a:solidFill>
                    <a:srgbClr val="0F405B"/>
                  </a:solidFill>
                  <a:latin typeface="Roboto Slab"/>
                </a:rPr>
                <a:t>   </a:t>
              </a:r>
              <a:r>
                <a:rPr lang="en-GB" sz="1600" b="1">
                  <a:solidFill>
                    <a:srgbClr val="0F405B"/>
                  </a:solidFill>
                  <a:latin typeface="Roboto Slab"/>
                </a:rPr>
                <a:t>(Stage 1)</a:t>
              </a:r>
              <a:endParaRPr lang="en-US" sz="1600" b="1">
                <a:solidFill>
                  <a:srgbClr val="0F405B"/>
                </a:solidFill>
                <a:latin typeface="Roboto Slab"/>
              </a:endParaRPr>
            </a:p>
          </p:txBody>
        </p:sp>
      </p:grpSp>
      <p:grpSp>
        <p:nvGrpSpPr>
          <p:cNvPr id="13" name="Group 12">
            <a:extLst>
              <a:ext uri="{FF2B5EF4-FFF2-40B4-BE49-F238E27FC236}">
                <a16:creationId xmlns:a16="http://schemas.microsoft.com/office/drawing/2014/main" id="{76518637-2984-E607-5721-85FFF1E0923B}"/>
              </a:ext>
            </a:extLst>
          </p:cNvPr>
          <p:cNvGrpSpPr/>
          <p:nvPr/>
        </p:nvGrpSpPr>
        <p:grpSpPr>
          <a:xfrm>
            <a:off x="3495674" y="2438400"/>
            <a:ext cx="2430858" cy="2690749"/>
            <a:chOff x="3649337" y="1989199"/>
            <a:chExt cx="2430858" cy="2690749"/>
          </a:xfrm>
        </p:grpSpPr>
        <p:pic>
          <p:nvPicPr>
            <p:cNvPr id="15" name="Рисунок 23">
              <a:extLst>
                <a:ext uri="{FF2B5EF4-FFF2-40B4-BE49-F238E27FC236}">
                  <a16:creationId xmlns:a16="http://schemas.microsoft.com/office/drawing/2014/main" id="{B57D044F-5CC2-F531-A220-78660F0061F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10918" y="1989199"/>
              <a:ext cx="2269277" cy="1767418"/>
            </a:xfrm>
            <a:prstGeom prst="rect">
              <a:avLst/>
            </a:prstGeom>
          </p:spPr>
        </p:pic>
        <p:sp>
          <p:nvSpPr>
            <p:cNvPr id="16" name="Rectangle 15">
              <a:extLst>
                <a:ext uri="{FF2B5EF4-FFF2-40B4-BE49-F238E27FC236}">
                  <a16:creationId xmlns:a16="http://schemas.microsoft.com/office/drawing/2014/main" id="{7C6A4A23-9616-C86A-FFA0-7580DABC70F9}"/>
                </a:ext>
              </a:extLst>
            </p:cNvPr>
            <p:cNvSpPr/>
            <p:nvPr/>
          </p:nvSpPr>
          <p:spPr>
            <a:xfrm>
              <a:off x="3649337" y="3787396"/>
              <a:ext cx="2281646" cy="892552"/>
            </a:xfrm>
            <a:prstGeom prst="rect">
              <a:avLst/>
            </a:prstGeom>
          </p:spPr>
          <p:txBody>
            <a:bodyPr wrap="square">
              <a:spAutoFit/>
            </a:bodyPr>
            <a:lstStyle/>
            <a:p>
              <a:pPr algn="ctr"/>
              <a:r>
                <a:rPr lang="en-US" b="1">
                  <a:solidFill>
                    <a:srgbClr val="0F405B"/>
                  </a:solidFill>
                  <a:latin typeface="Roboto Slab"/>
                </a:rPr>
                <a:t>Drafting standards</a:t>
              </a:r>
            </a:p>
            <a:p>
              <a:pPr algn="ctr"/>
              <a:endParaRPr lang="en-GB" b="1">
                <a:solidFill>
                  <a:srgbClr val="0F405B"/>
                </a:solidFill>
                <a:latin typeface="Roboto Slab"/>
              </a:endParaRPr>
            </a:p>
            <a:p>
              <a:pPr algn="ctr"/>
              <a:r>
                <a:rPr lang="en-GB" sz="1600" b="1">
                  <a:solidFill>
                    <a:srgbClr val="0F405B"/>
                  </a:solidFill>
                  <a:latin typeface="Roboto Slab"/>
                </a:rPr>
                <a:t>(Stage 2)</a:t>
              </a:r>
              <a:endParaRPr lang="en-US" sz="1600" b="1">
                <a:solidFill>
                  <a:srgbClr val="0F405B"/>
                </a:solidFill>
                <a:latin typeface="Roboto Slab"/>
              </a:endParaRPr>
            </a:p>
          </p:txBody>
        </p:sp>
      </p:grpSp>
      <p:grpSp>
        <p:nvGrpSpPr>
          <p:cNvPr id="17" name="Group 16">
            <a:extLst>
              <a:ext uri="{FF2B5EF4-FFF2-40B4-BE49-F238E27FC236}">
                <a16:creationId xmlns:a16="http://schemas.microsoft.com/office/drawing/2014/main" id="{23A76223-B0E2-345E-8A31-EFBD62D94611}"/>
              </a:ext>
            </a:extLst>
          </p:cNvPr>
          <p:cNvGrpSpPr/>
          <p:nvPr/>
        </p:nvGrpSpPr>
        <p:grpSpPr>
          <a:xfrm>
            <a:off x="5776804" y="2438400"/>
            <a:ext cx="2875771" cy="3275524"/>
            <a:chOff x="5981526" y="1989200"/>
            <a:chExt cx="2875771" cy="3275524"/>
          </a:xfrm>
        </p:grpSpPr>
        <p:pic>
          <p:nvPicPr>
            <p:cNvPr id="18" name="Рисунок 20">
              <a:extLst>
                <a:ext uri="{FF2B5EF4-FFF2-40B4-BE49-F238E27FC236}">
                  <a16:creationId xmlns:a16="http://schemas.microsoft.com/office/drawing/2014/main" id="{564500E4-E889-0958-82D4-24368B3EC3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88019" y="1989200"/>
              <a:ext cx="2269278" cy="1767418"/>
            </a:xfrm>
            <a:prstGeom prst="rect">
              <a:avLst/>
            </a:prstGeom>
          </p:spPr>
        </p:pic>
        <p:sp>
          <p:nvSpPr>
            <p:cNvPr id="19" name="Rectangle 18">
              <a:extLst>
                <a:ext uri="{FF2B5EF4-FFF2-40B4-BE49-F238E27FC236}">
                  <a16:creationId xmlns:a16="http://schemas.microsoft.com/office/drawing/2014/main" id="{8A8E0F9C-B3E0-DEDB-A9DB-1D8F4FB89FA0}"/>
                </a:ext>
              </a:extLst>
            </p:cNvPr>
            <p:cNvSpPr/>
            <p:nvPr/>
          </p:nvSpPr>
          <p:spPr>
            <a:xfrm>
              <a:off x="5981526" y="3818174"/>
              <a:ext cx="2840256" cy="1446550"/>
            </a:xfrm>
            <a:prstGeom prst="rect">
              <a:avLst/>
            </a:prstGeom>
          </p:spPr>
          <p:txBody>
            <a:bodyPr wrap="square">
              <a:spAutoFit/>
            </a:bodyPr>
            <a:lstStyle/>
            <a:p>
              <a:pPr algn="ctr"/>
              <a:r>
                <a:rPr lang="en-US" b="1">
                  <a:solidFill>
                    <a:srgbClr val="0F405B"/>
                  </a:solidFill>
                  <a:latin typeface="Roboto Slab"/>
                </a:rPr>
                <a:t>Consultation and review</a:t>
              </a:r>
            </a:p>
            <a:p>
              <a:endParaRPr lang="en-GB" b="1">
                <a:solidFill>
                  <a:srgbClr val="0F405B"/>
                </a:solidFill>
                <a:latin typeface="Roboto Slab"/>
              </a:endParaRPr>
            </a:p>
            <a:p>
              <a:pPr algn="ctr"/>
              <a:r>
                <a:rPr lang="en-GB" sz="1600" b="1">
                  <a:solidFill>
                    <a:srgbClr val="0F405B"/>
                  </a:solidFill>
                  <a:latin typeface="Roboto Slab"/>
                </a:rPr>
                <a:t>(Stage 3)</a:t>
              </a:r>
              <a:endParaRPr lang="en-US" sz="1600" b="1">
                <a:solidFill>
                  <a:srgbClr val="0F405B"/>
                </a:solidFill>
                <a:latin typeface="Roboto Slab"/>
              </a:endParaRPr>
            </a:p>
          </p:txBody>
        </p:sp>
      </p:grpSp>
      <p:grpSp>
        <p:nvGrpSpPr>
          <p:cNvPr id="20" name="Group 19">
            <a:extLst>
              <a:ext uri="{FF2B5EF4-FFF2-40B4-BE49-F238E27FC236}">
                <a16:creationId xmlns:a16="http://schemas.microsoft.com/office/drawing/2014/main" id="{A441214D-2192-DD3F-F1CA-5264B6E325C2}"/>
              </a:ext>
            </a:extLst>
          </p:cNvPr>
          <p:cNvGrpSpPr/>
          <p:nvPr/>
        </p:nvGrpSpPr>
        <p:grpSpPr>
          <a:xfrm>
            <a:off x="8652575" y="2438400"/>
            <a:ext cx="2971370" cy="3257748"/>
            <a:chOff x="8802619" y="2006976"/>
            <a:chExt cx="2971370" cy="3257748"/>
          </a:xfrm>
        </p:grpSpPr>
        <p:pic>
          <p:nvPicPr>
            <p:cNvPr id="21" name="Рисунок 22">
              <a:extLst>
                <a:ext uri="{FF2B5EF4-FFF2-40B4-BE49-F238E27FC236}">
                  <a16:creationId xmlns:a16="http://schemas.microsoft.com/office/drawing/2014/main" id="{BC56F0E0-10D3-7B1B-8769-DAD6930A6A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86738" y="2006976"/>
              <a:ext cx="1767418" cy="1767418"/>
            </a:xfrm>
            <a:prstGeom prst="rect">
              <a:avLst/>
            </a:prstGeom>
          </p:spPr>
        </p:pic>
        <p:sp>
          <p:nvSpPr>
            <p:cNvPr id="22" name="Rectangle 21">
              <a:extLst>
                <a:ext uri="{FF2B5EF4-FFF2-40B4-BE49-F238E27FC236}">
                  <a16:creationId xmlns:a16="http://schemas.microsoft.com/office/drawing/2014/main" id="{B2AD076C-55A7-297E-C28E-53DDDD200141}"/>
                </a:ext>
              </a:extLst>
            </p:cNvPr>
            <p:cNvSpPr/>
            <p:nvPr/>
          </p:nvSpPr>
          <p:spPr>
            <a:xfrm>
              <a:off x="8802619" y="3818174"/>
              <a:ext cx="2971370" cy="1446550"/>
            </a:xfrm>
            <a:prstGeom prst="rect">
              <a:avLst/>
            </a:prstGeom>
          </p:spPr>
          <p:txBody>
            <a:bodyPr wrap="square">
              <a:spAutoFit/>
            </a:bodyPr>
            <a:lstStyle/>
            <a:p>
              <a:pPr algn="ctr"/>
              <a:r>
                <a:rPr lang="en-US" b="1">
                  <a:solidFill>
                    <a:srgbClr val="0F405B"/>
                  </a:solidFill>
                  <a:latin typeface="Roboto Slab"/>
                </a:rPr>
                <a:t>Adopting and publication</a:t>
              </a:r>
            </a:p>
            <a:p>
              <a:endParaRPr lang="en-GB" b="1">
                <a:solidFill>
                  <a:srgbClr val="0F405B"/>
                </a:solidFill>
                <a:latin typeface="Roboto Slab"/>
              </a:endParaRPr>
            </a:p>
            <a:p>
              <a:pPr algn="ctr"/>
              <a:r>
                <a:rPr lang="en-GB" sz="1600" b="1">
                  <a:solidFill>
                    <a:srgbClr val="0F405B"/>
                  </a:solidFill>
                  <a:latin typeface="Roboto Slab"/>
                </a:rPr>
                <a:t>(Stage 4)</a:t>
              </a:r>
              <a:endParaRPr lang="en-US" sz="1600" b="1">
                <a:solidFill>
                  <a:srgbClr val="0F405B"/>
                </a:solidFill>
                <a:latin typeface="Roboto Slab"/>
              </a:endParaRPr>
            </a:p>
          </p:txBody>
        </p:sp>
      </p:grpSp>
      <p:sp>
        <p:nvSpPr>
          <p:cNvPr id="23" name="Rounded Rectangle 14">
            <a:extLst>
              <a:ext uri="{FF2B5EF4-FFF2-40B4-BE49-F238E27FC236}">
                <a16:creationId xmlns:a16="http://schemas.microsoft.com/office/drawing/2014/main" id="{3B19C251-9219-1661-D088-9D6A45E447C3}"/>
              </a:ext>
            </a:extLst>
          </p:cNvPr>
          <p:cNvSpPr/>
          <p:nvPr/>
        </p:nvSpPr>
        <p:spPr>
          <a:xfrm>
            <a:off x="3114340" y="1371600"/>
            <a:ext cx="6022354" cy="832104"/>
          </a:xfrm>
          <a:prstGeom prst="roundRect">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00682F"/>
                </a:solidFill>
                <a:latin typeface="Arial" panose="020B0604020202020204" pitchFamily="34" charset="0"/>
                <a:cs typeface="Arial" panose="020B0604020202020204" pitchFamily="34" charset="0"/>
              </a:rPr>
              <a:t>IPPC Standard Setting Process</a:t>
            </a:r>
          </a:p>
        </p:txBody>
      </p:sp>
    </p:spTree>
    <p:extLst>
      <p:ext uri="{BB962C8B-B14F-4D97-AF65-F5344CB8AC3E}">
        <p14:creationId xmlns:p14="http://schemas.microsoft.com/office/powerpoint/2010/main" val="4113903596"/>
      </p:ext>
    </p:extLst>
  </p:cSld>
  <p:clrMapOvr>
    <a:masterClrMapping/>
  </p:clrMapOvr>
  <p:transition spd="slow" advClick="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18D7E-8E34-46ED-F3C7-3F50BF487B30}"/>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B6555A2-AAF0-3869-CE55-31D03A45809C}"/>
              </a:ext>
            </a:extLst>
          </p:cNvPr>
          <p:cNvGraphicFramePr>
            <a:graphicFrameLocks noGrp="1"/>
          </p:cNvGraphicFramePr>
          <p:nvPr>
            <p:extLst>
              <p:ext uri="{D42A27DB-BD31-4B8C-83A1-F6EECF244321}">
                <p14:modId xmlns:p14="http://schemas.microsoft.com/office/powerpoint/2010/main" val="381106519"/>
              </p:ext>
            </p:extLst>
          </p:nvPr>
        </p:nvGraphicFramePr>
        <p:xfrm>
          <a:off x="0" y="1295400"/>
          <a:ext cx="12192000" cy="5562599"/>
        </p:xfrm>
        <a:graphic>
          <a:graphicData uri="http://schemas.openxmlformats.org/drawingml/2006/table">
            <a:tbl>
              <a:tblPr firstRow="1" bandRow="1">
                <a:tableStyleId>{21E4AEA4-8DFA-4A89-87EB-49C32662AFE0}</a:tableStyleId>
              </a:tblPr>
              <a:tblGrid>
                <a:gridCol w="4064000">
                  <a:extLst>
                    <a:ext uri="{9D8B030D-6E8A-4147-A177-3AD203B41FA5}">
                      <a16:colId xmlns:a16="http://schemas.microsoft.com/office/drawing/2014/main" val="2510104182"/>
                    </a:ext>
                  </a:extLst>
                </a:gridCol>
                <a:gridCol w="4064000">
                  <a:extLst>
                    <a:ext uri="{9D8B030D-6E8A-4147-A177-3AD203B41FA5}">
                      <a16:colId xmlns:a16="http://schemas.microsoft.com/office/drawing/2014/main" val="3984319811"/>
                    </a:ext>
                  </a:extLst>
                </a:gridCol>
                <a:gridCol w="4064000">
                  <a:extLst>
                    <a:ext uri="{9D8B030D-6E8A-4147-A177-3AD203B41FA5}">
                      <a16:colId xmlns:a16="http://schemas.microsoft.com/office/drawing/2014/main" val="2956410266"/>
                    </a:ext>
                  </a:extLst>
                </a:gridCol>
              </a:tblGrid>
              <a:tr h="359110">
                <a:tc gridSpan="3">
                  <a:txBody>
                    <a:bodyPr/>
                    <a:lstStyle/>
                    <a:p>
                      <a:r>
                        <a:rPr lang="en-GB" sz="1600"/>
                        <a:t>IPPC Standard Setting Process main steps and calendar</a:t>
                      </a:r>
                      <a:endParaRPr lang="en-US" sz="1600"/>
                    </a:p>
                  </a:txBody>
                  <a:tcPr/>
                </a:tc>
                <a:tc hMerge="1">
                  <a:txBody>
                    <a:bodyPr/>
                    <a:lstStyle/>
                    <a:p>
                      <a:endParaRPr lang="en-US" sz="1600"/>
                    </a:p>
                  </a:txBody>
                  <a:tcPr/>
                </a:tc>
                <a:tc hMerge="1">
                  <a:txBody>
                    <a:bodyPr/>
                    <a:lstStyle/>
                    <a:p>
                      <a:endParaRPr lang="en-US" sz="1600"/>
                    </a:p>
                  </a:txBody>
                  <a:tcPr/>
                </a:tc>
                <a:extLst>
                  <a:ext uri="{0D108BD9-81ED-4DB2-BD59-A6C34878D82A}">
                    <a16:rowId xmlns:a16="http://schemas.microsoft.com/office/drawing/2014/main" val="3972000599"/>
                  </a:ext>
                </a:extLst>
              </a:tr>
              <a:tr h="620282">
                <a:tc>
                  <a:txBody>
                    <a:bodyPr/>
                    <a:lstStyle/>
                    <a:p>
                      <a:r>
                        <a:rPr lang="en-GB" sz="1600" b="1"/>
                        <a:t>Submitting topics</a:t>
                      </a:r>
                      <a:endParaRPr lang="en-US" sz="1600" b="1"/>
                    </a:p>
                  </a:txBody>
                  <a:tcPr/>
                </a:tc>
                <a:tc>
                  <a:txBody>
                    <a:bodyPr/>
                    <a:lstStyle/>
                    <a:p>
                      <a:r>
                        <a:rPr lang="en-GB" sz="1600"/>
                        <a:t>Call for topics (every 2 years)</a:t>
                      </a:r>
                    </a:p>
                    <a:p>
                      <a:r>
                        <a:rPr lang="en-US" sz="1600"/>
                        <a:t>*SC and CPM</a:t>
                      </a:r>
                    </a:p>
                  </a:txBody>
                  <a:tcPr/>
                </a:tc>
                <a:tc>
                  <a:txBody>
                    <a:bodyPr/>
                    <a:lstStyle/>
                    <a:p>
                      <a:r>
                        <a:rPr lang="en-GB" sz="1600"/>
                        <a:t>Next call in 2025: May to August</a:t>
                      </a:r>
                      <a:endParaRPr lang="en-US" sz="1600"/>
                    </a:p>
                  </a:txBody>
                  <a:tcPr/>
                </a:tc>
                <a:extLst>
                  <a:ext uri="{0D108BD9-81ED-4DB2-BD59-A6C34878D82A}">
                    <a16:rowId xmlns:a16="http://schemas.microsoft.com/office/drawing/2014/main" val="858072976"/>
                  </a:ext>
                </a:extLst>
              </a:tr>
              <a:tr h="359110">
                <a:tc>
                  <a:txBody>
                    <a:bodyPr/>
                    <a:lstStyle/>
                    <a:p>
                      <a:r>
                        <a:rPr lang="en-GB" sz="1600" b="1"/>
                        <a:t>Submitting phytosanitary treatments</a:t>
                      </a:r>
                      <a:endParaRPr lang="en-US" sz="1600" b="1"/>
                    </a:p>
                  </a:txBody>
                  <a:tcPr/>
                </a:tc>
                <a:tc>
                  <a:txBody>
                    <a:bodyPr/>
                    <a:lstStyle/>
                    <a:p>
                      <a:r>
                        <a:rPr lang="en-GB" sz="1600"/>
                        <a:t>Open call</a:t>
                      </a:r>
                      <a:endParaRPr 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Ongoing call (via IPP)</a:t>
                      </a:r>
                      <a:endParaRPr lang="en-US" sz="1600"/>
                    </a:p>
                  </a:txBody>
                  <a:tcPr/>
                </a:tc>
                <a:extLst>
                  <a:ext uri="{0D108BD9-81ED-4DB2-BD59-A6C34878D82A}">
                    <a16:rowId xmlns:a16="http://schemas.microsoft.com/office/drawing/2014/main" val="1515398692"/>
                  </a:ext>
                </a:extLst>
              </a:tr>
              <a:tr h="359110">
                <a:tc>
                  <a:txBody>
                    <a:bodyPr/>
                    <a:lstStyle/>
                    <a:p>
                      <a:r>
                        <a:rPr lang="en-GB" sz="1600" b="1"/>
                        <a:t>SC nominations</a:t>
                      </a:r>
                      <a:endParaRPr lang="en-US" sz="1600" b="1"/>
                    </a:p>
                  </a:txBody>
                  <a:tcPr/>
                </a:tc>
                <a:tc>
                  <a:txBody>
                    <a:bodyPr/>
                    <a:lstStyle/>
                    <a:p>
                      <a:r>
                        <a:rPr lang="en-GB" sz="1600"/>
                        <a:t>1 time per year</a:t>
                      </a:r>
                      <a:endParaRPr 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CPM sessions - Letter for nominations</a:t>
                      </a:r>
                      <a:endParaRPr lang="en-US" sz="1600"/>
                    </a:p>
                  </a:txBody>
                  <a:tcPr/>
                </a:tc>
                <a:extLst>
                  <a:ext uri="{0D108BD9-81ED-4DB2-BD59-A6C34878D82A}">
                    <a16:rowId xmlns:a16="http://schemas.microsoft.com/office/drawing/2014/main" val="3823935493"/>
                  </a:ext>
                </a:extLst>
              </a:tr>
              <a:tr h="620282">
                <a:tc>
                  <a:txBody>
                    <a:bodyPr/>
                    <a:lstStyle/>
                    <a:p>
                      <a:r>
                        <a:rPr lang="en-GB" sz="1600" b="1"/>
                        <a:t>Experts' nominations</a:t>
                      </a:r>
                      <a:endParaRPr lang="en-US" sz="1600" b="1"/>
                    </a:p>
                  </a:txBody>
                  <a:tcPr/>
                </a:tc>
                <a:tc>
                  <a:txBody>
                    <a:bodyPr/>
                    <a:lstStyle/>
                    <a:p>
                      <a:r>
                        <a:rPr lang="en-GB" sz="1600"/>
                        <a:t>Throughout the year</a:t>
                      </a:r>
                      <a:endParaRPr lang="en-US" sz="1600"/>
                    </a:p>
                  </a:txBody>
                  <a:tcPr/>
                </a:tc>
                <a:tc>
                  <a:txBody>
                    <a:bodyPr/>
                    <a:lstStyle/>
                    <a:p>
                      <a:r>
                        <a:rPr lang="en-GB" sz="1600"/>
                        <a:t>Call for experts: EWGs, Technical Panels, DP drafting groups (authors)</a:t>
                      </a:r>
                      <a:endParaRPr lang="en-US" sz="1600"/>
                    </a:p>
                  </a:txBody>
                  <a:tcPr/>
                </a:tc>
                <a:extLst>
                  <a:ext uri="{0D108BD9-81ED-4DB2-BD59-A6C34878D82A}">
                    <a16:rowId xmlns:a16="http://schemas.microsoft.com/office/drawing/2014/main" val="181600969"/>
                  </a:ext>
                </a:extLst>
              </a:tr>
              <a:tr h="359110">
                <a:tc>
                  <a:txBody>
                    <a:bodyPr/>
                    <a:lstStyle/>
                    <a:p>
                      <a:r>
                        <a:rPr lang="en-GB" sz="1600" b="1"/>
                        <a:t>SC meetings</a:t>
                      </a:r>
                      <a:endParaRPr lang="en-US" sz="1600" b="1"/>
                    </a:p>
                  </a:txBody>
                  <a:tcPr/>
                </a:tc>
                <a:tc>
                  <a:txBody>
                    <a:bodyPr/>
                    <a:lstStyle/>
                    <a:p>
                      <a:r>
                        <a:rPr lang="en-GB" sz="1600"/>
                        <a:t>3 times per year</a:t>
                      </a:r>
                      <a:endParaRPr lang="en-US" sz="1600"/>
                    </a:p>
                  </a:txBody>
                  <a:tcPr/>
                </a:tc>
                <a:tc>
                  <a:txBody>
                    <a:bodyPr/>
                    <a:lstStyle/>
                    <a:p>
                      <a:r>
                        <a:rPr lang="en-GB" sz="1600"/>
                        <a:t>SC May, SC-7 (May) and SC November</a:t>
                      </a:r>
                      <a:endParaRPr lang="en-US" sz="1600"/>
                    </a:p>
                  </a:txBody>
                  <a:tcPr/>
                </a:tc>
                <a:extLst>
                  <a:ext uri="{0D108BD9-81ED-4DB2-BD59-A6C34878D82A}">
                    <a16:rowId xmlns:a16="http://schemas.microsoft.com/office/drawing/2014/main" val="2163546130"/>
                  </a:ext>
                </a:extLst>
              </a:tr>
              <a:tr h="881453">
                <a:tc>
                  <a:txBody>
                    <a:bodyPr/>
                    <a:lstStyle/>
                    <a:p>
                      <a:r>
                        <a:rPr lang="en-GB" sz="1600" b="1"/>
                        <a:t>Consultation period for draft Specifications and ISPMs (via OCS)</a:t>
                      </a:r>
                      <a:endParaRPr lang="en-US" sz="1600" b="1"/>
                    </a:p>
                  </a:txBody>
                  <a:tcPr/>
                </a:tc>
                <a:tc>
                  <a:txBody>
                    <a:bodyPr/>
                    <a:lstStyle/>
                    <a:p>
                      <a:r>
                        <a:rPr lang="en-GB" sz="1600"/>
                        <a:t>1 time per year (90 days)*</a:t>
                      </a:r>
                    </a:p>
                    <a:p>
                      <a:endParaRPr lang="en-GB" sz="1600"/>
                    </a:p>
                    <a:p>
                      <a:r>
                        <a:rPr lang="en-GB" sz="1600"/>
                        <a:t>*For draft DPs: 2 times per year</a:t>
                      </a:r>
                      <a:endParaRPr lang="en-US" sz="1600"/>
                    </a:p>
                  </a:txBody>
                  <a:tcPr/>
                </a:tc>
                <a:tc>
                  <a:txBody>
                    <a:bodyPr/>
                    <a:lstStyle/>
                    <a:p>
                      <a:r>
                        <a:rPr lang="en-GB" sz="1600"/>
                        <a:t>01 July – 30 September</a:t>
                      </a:r>
                    </a:p>
                    <a:p>
                      <a:endParaRPr lang="en-GB" sz="1600"/>
                    </a:p>
                    <a:p>
                      <a:r>
                        <a:rPr lang="en-GB" sz="1600"/>
                        <a:t>*For draft DPs: 30 January – 03 May</a:t>
                      </a:r>
                      <a:endParaRPr lang="en-US" sz="1600"/>
                    </a:p>
                  </a:txBody>
                  <a:tcPr/>
                </a:tc>
                <a:extLst>
                  <a:ext uri="{0D108BD9-81ED-4DB2-BD59-A6C34878D82A}">
                    <a16:rowId xmlns:a16="http://schemas.microsoft.com/office/drawing/2014/main" val="2965727567"/>
                  </a:ext>
                </a:extLst>
              </a:tr>
              <a:tr h="620282">
                <a:tc>
                  <a:txBody>
                    <a:bodyPr/>
                    <a:lstStyle/>
                    <a:p>
                      <a:r>
                        <a:rPr lang="en-GB" sz="1600" b="1"/>
                        <a:t>Consultation period for CPM Recommendations (via OCS)</a:t>
                      </a:r>
                      <a:endParaRPr lang="en-US" sz="1600" b="1"/>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1 time per year (90 days)</a:t>
                      </a:r>
                    </a:p>
                    <a:p>
                      <a:endParaRPr 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01 July – 30 September</a:t>
                      </a:r>
                    </a:p>
                    <a:p>
                      <a:endParaRPr lang="en-US" sz="1600"/>
                    </a:p>
                  </a:txBody>
                  <a:tcPr/>
                </a:tc>
                <a:extLst>
                  <a:ext uri="{0D108BD9-81ED-4DB2-BD59-A6C34878D82A}">
                    <a16:rowId xmlns:a16="http://schemas.microsoft.com/office/drawing/2014/main" val="2301436820"/>
                  </a:ext>
                </a:extLst>
              </a:tr>
              <a:tr h="404468">
                <a:tc>
                  <a:txBody>
                    <a:bodyPr/>
                    <a:lstStyle/>
                    <a:p>
                      <a:r>
                        <a:rPr lang="en-GB" sz="1600" b="1"/>
                        <a:t>Expert consultation on draft DPs</a:t>
                      </a:r>
                      <a:endParaRPr lang="en-US" sz="1600" b="1"/>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Throughout the year (at least 30 days)</a:t>
                      </a:r>
                      <a:endParaRPr lang="en-US" sz="1600"/>
                    </a:p>
                  </a:txBody>
                  <a:tcPr/>
                </a:tc>
                <a:tc>
                  <a:txBody>
                    <a:bodyPr/>
                    <a:lstStyle/>
                    <a:p>
                      <a:r>
                        <a:rPr lang="en-GB" sz="1600"/>
                        <a:t>(via IPP)</a:t>
                      </a:r>
                      <a:endParaRPr lang="en-US" sz="1600"/>
                    </a:p>
                  </a:txBody>
                  <a:tcPr/>
                </a:tc>
                <a:extLst>
                  <a:ext uri="{0D108BD9-81ED-4DB2-BD59-A6C34878D82A}">
                    <a16:rowId xmlns:a16="http://schemas.microsoft.com/office/drawing/2014/main" val="4186383873"/>
                  </a:ext>
                </a:extLst>
              </a:tr>
              <a:tr h="620282">
                <a:tc>
                  <a:txBody>
                    <a:bodyPr/>
                    <a:lstStyle/>
                    <a:p>
                      <a:r>
                        <a:rPr lang="en-GB" sz="1600" b="1"/>
                        <a:t>DP Notification period (adoption process for draft DPs) (via IPP)</a:t>
                      </a:r>
                      <a:endParaRPr lang="en-US" sz="1600" b="1"/>
                    </a:p>
                  </a:txBody>
                  <a:tcPr/>
                </a:tc>
                <a:tc>
                  <a:txBody>
                    <a:bodyPr/>
                    <a:lstStyle/>
                    <a:p>
                      <a:r>
                        <a:rPr lang="en-GB" sz="1600"/>
                        <a:t>2 times per year (45 days)</a:t>
                      </a:r>
                      <a:endParaRPr lang="en-US" sz="1600"/>
                    </a:p>
                  </a:txBody>
                  <a:tcPr/>
                </a:tc>
                <a:tc>
                  <a:txBody>
                    <a:bodyPr/>
                    <a:lstStyle/>
                    <a:p>
                      <a:r>
                        <a:rPr lang="en-GB" sz="1600"/>
                        <a:t>01 July – 15 August</a:t>
                      </a:r>
                    </a:p>
                    <a:p>
                      <a:r>
                        <a:rPr lang="en-GB" sz="1600"/>
                        <a:t>05 January – 20 February</a:t>
                      </a:r>
                      <a:endParaRPr lang="en-US" sz="1600"/>
                    </a:p>
                  </a:txBody>
                  <a:tcPr/>
                </a:tc>
                <a:extLst>
                  <a:ext uri="{0D108BD9-81ED-4DB2-BD59-A6C34878D82A}">
                    <a16:rowId xmlns:a16="http://schemas.microsoft.com/office/drawing/2014/main" val="3527191199"/>
                  </a:ext>
                </a:extLst>
              </a:tr>
              <a:tr h="359110">
                <a:tc>
                  <a:txBody>
                    <a:bodyPr/>
                    <a:lstStyle/>
                    <a:p>
                      <a:r>
                        <a:rPr lang="en-GB" sz="1600" b="1"/>
                        <a:t>Adoption of ISPMs </a:t>
                      </a:r>
                      <a:endParaRPr lang="en-US" sz="1600" b="1"/>
                    </a:p>
                  </a:txBody>
                  <a:tcPr/>
                </a:tc>
                <a:tc>
                  <a:txBody>
                    <a:bodyPr/>
                    <a:lstStyle/>
                    <a:p>
                      <a:r>
                        <a:rPr lang="en-GB" sz="1600"/>
                        <a:t>1 time per year</a:t>
                      </a:r>
                      <a:endParaRPr lang="en-US" sz="1600"/>
                    </a:p>
                  </a:txBody>
                  <a:tcPr/>
                </a:tc>
                <a:tc>
                  <a:txBody>
                    <a:bodyPr/>
                    <a:lstStyle/>
                    <a:p>
                      <a:r>
                        <a:rPr lang="en-GB" sz="1600"/>
                        <a:t>CPM sessions</a:t>
                      </a:r>
                      <a:endParaRPr lang="en-US" sz="1600"/>
                    </a:p>
                  </a:txBody>
                  <a:tcPr/>
                </a:tc>
                <a:extLst>
                  <a:ext uri="{0D108BD9-81ED-4DB2-BD59-A6C34878D82A}">
                    <a16:rowId xmlns:a16="http://schemas.microsoft.com/office/drawing/2014/main" val="276461515"/>
                  </a:ext>
                </a:extLst>
              </a:tr>
            </a:tbl>
          </a:graphicData>
        </a:graphic>
      </p:graphicFrame>
    </p:spTree>
    <p:extLst>
      <p:ext uri="{BB962C8B-B14F-4D97-AF65-F5344CB8AC3E}">
        <p14:creationId xmlns:p14="http://schemas.microsoft.com/office/powerpoint/2010/main" val="310926914"/>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8685B-C8C1-988F-92A6-8062859AE651}"/>
            </a:ext>
          </a:extLst>
        </p:cNvPr>
        <p:cNvGrpSpPr/>
        <p:nvPr/>
      </p:nvGrpSpPr>
      <p:grpSpPr>
        <a:xfrm>
          <a:off x="0" y="0"/>
          <a:ext cx="0" cy="0"/>
          <a:chOff x="0" y="0"/>
          <a:chExt cx="0" cy="0"/>
        </a:xfrm>
      </p:grpSpPr>
      <p:sp>
        <p:nvSpPr>
          <p:cNvPr id="3" name="Content Placeholder 6">
            <a:extLst>
              <a:ext uri="{FF2B5EF4-FFF2-40B4-BE49-F238E27FC236}">
                <a16:creationId xmlns:a16="http://schemas.microsoft.com/office/drawing/2014/main" id="{7D80D844-1F3C-D4BA-31A5-C5FC40CA5844}"/>
              </a:ext>
            </a:extLst>
          </p:cNvPr>
          <p:cNvSpPr txBox="1">
            <a:spLocks/>
          </p:cNvSpPr>
          <p:nvPr/>
        </p:nvSpPr>
        <p:spPr>
          <a:xfrm>
            <a:off x="74488" y="1936814"/>
            <a:ext cx="11714389" cy="26497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600"/>
              </a:spcAft>
              <a:buNone/>
            </a:pPr>
            <a:endParaRPr lang="en-US" altLang="en-US" sz="2400" b="1">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655EA39-0926-1FEB-CF3F-41259DDAC414}"/>
              </a:ext>
            </a:extLst>
          </p:cNvPr>
          <p:cNvSpPr txBox="1"/>
          <p:nvPr/>
        </p:nvSpPr>
        <p:spPr>
          <a:xfrm>
            <a:off x="422787" y="1254066"/>
            <a:ext cx="11346425" cy="1077218"/>
          </a:xfrm>
          <a:prstGeom prst="rect">
            <a:avLst/>
          </a:prstGeom>
          <a:noFill/>
        </p:spPr>
        <p:txBody>
          <a:bodyPr wrap="square" lIns="91440" tIns="45720" rIns="91440" bIns="45720" rtlCol="0" anchor="t">
            <a:spAutoFit/>
          </a:bodyPr>
          <a:lstStyle/>
          <a:p>
            <a:pPr algn="ctr"/>
            <a:r>
              <a:rPr lang="en-US" sz="3200" b="1">
                <a:solidFill>
                  <a:srgbClr val="165A30"/>
                </a:solidFill>
                <a:effectLst>
                  <a:outerShdw blurRad="38100" dist="38100" dir="2700000" algn="tl">
                    <a:srgbClr val="000000">
                      <a:alpha val="43137"/>
                    </a:srgbClr>
                  </a:outerShdw>
                </a:effectLst>
                <a:latin typeface="Arial"/>
                <a:cs typeface="Arial"/>
              </a:rPr>
              <a:t>VIDEO: Standard Setting Procedure:</a:t>
            </a:r>
            <a:r>
              <a:rPr lang="en-US" sz="3200" b="1">
                <a:solidFill>
                  <a:srgbClr val="165A30"/>
                </a:solidFill>
                <a:effectLst>
                  <a:outerShdw blurRad="38100" dist="38100" dir="2700000" algn="tl">
                    <a:srgbClr val="000000">
                      <a:alpha val="43137"/>
                    </a:srgbClr>
                  </a:outerShdw>
                </a:effectLst>
                <a:latin typeface="Arial"/>
                <a:ea typeface="Arial Unicode MS"/>
                <a:cs typeface="Arial"/>
              </a:rPr>
              <a:t> International Standards on Phytosanitary Measures (ISPMs)</a:t>
            </a:r>
            <a:endParaRPr lang="en-GB" sz="3200" b="1">
              <a:solidFill>
                <a:srgbClr val="165A30"/>
              </a:solidFill>
              <a:effectLst>
                <a:outerShdw blurRad="38100" dist="38100" dir="2700000" algn="tl">
                  <a:srgbClr val="000000">
                    <a:alpha val="43137"/>
                  </a:srgbClr>
                </a:outerShdw>
              </a:effectLst>
              <a:latin typeface="Arial"/>
              <a:ea typeface="Arial Unicode MS"/>
              <a:cs typeface="Arial"/>
            </a:endParaRPr>
          </a:p>
        </p:txBody>
      </p:sp>
      <p:sp>
        <p:nvSpPr>
          <p:cNvPr id="2" name="Rectangle 1">
            <a:extLst>
              <a:ext uri="{FF2B5EF4-FFF2-40B4-BE49-F238E27FC236}">
                <a16:creationId xmlns:a16="http://schemas.microsoft.com/office/drawing/2014/main" id="{E9E04266-37DD-A093-5C35-F85A22D9B97E}"/>
              </a:ext>
            </a:extLst>
          </p:cNvPr>
          <p:cNvSpPr/>
          <p:nvPr/>
        </p:nvSpPr>
        <p:spPr>
          <a:xfrm>
            <a:off x="4038600" y="5100005"/>
            <a:ext cx="4520444" cy="338554"/>
          </a:xfrm>
          <a:prstGeom prst="rect">
            <a:avLst/>
          </a:prstGeom>
        </p:spPr>
        <p:txBody>
          <a:bodyPr wrap="square">
            <a:spAutoFit/>
          </a:bodyPr>
          <a:lstStyle/>
          <a:p>
            <a:r>
              <a:rPr lang="en-US" sz="1600">
                <a:hlinkClick r:id="rId3"/>
              </a:rPr>
              <a:t>https://www.youtube.com/watch?v=W8zciLFG--8</a:t>
            </a:r>
            <a:r>
              <a:rPr lang="en-US" sz="1600"/>
              <a:t> </a:t>
            </a:r>
          </a:p>
        </p:txBody>
      </p:sp>
      <p:pic>
        <p:nvPicPr>
          <p:cNvPr id="7" name="Picture 6">
            <a:extLst>
              <a:ext uri="{FF2B5EF4-FFF2-40B4-BE49-F238E27FC236}">
                <a16:creationId xmlns:a16="http://schemas.microsoft.com/office/drawing/2014/main" id="{561EE2A8-A900-D65B-046D-7EC013635100}"/>
              </a:ext>
            </a:extLst>
          </p:cNvPr>
          <p:cNvPicPr>
            <a:picLocks noChangeAspect="1"/>
          </p:cNvPicPr>
          <p:nvPr/>
        </p:nvPicPr>
        <p:blipFill>
          <a:blip r:embed="rId4"/>
          <a:stretch>
            <a:fillRect/>
          </a:stretch>
        </p:blipFill>
        <p:spPr>
          <a:xfrm>
            <a:off x="3924299" y="2321759"/>
            <a:ext cx="4343400" cy="2811405"/>
          </a:xfrm>
          <a:prstGeom prst="rect">
            <a:avLst/>
          </a:prstGeom>
        </p:spPr>
      </p:pic>
      <p:pic>
        <p:nvPicPr>
          <p:cNvPr id="9" name="Picture 8">
            <a:extLst>
              <a:ext uri="{FF2B5EF4-FFF2-40B4-BE49-F238E27FC236}">
                <a16:creationId xmlns:a16="http://schemas.microsoft.com/office/drawing/2014/main" id="{81F9004D-DBFA-F125-A11E-E235CF6C91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8800" y="5518109"/>
            <a:ext cx="815575" cy="815575"/>
          </a:xfrm>
          <a:prstGeom prst="rect">
            <a:avLst/>
          </a:prstGeom>
        </p:spPr>
      </p:pic>
    </p:spTree>
    <p:extLst>
      <p:ext uri="{BB962C8B-B14F-4D97-AF65-F5344CB8AC3E}">
        <p14:creationId xmlns:p14="http://schemas.microsoft.com/office/powerpoint/2010/main" val="2622899575"/>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err="1">
                <a:solidFill>
                  <a:srgbClr val="00825F"/>
                </a:solidFill>
                <a:latin typeface="Montserrat" pitchFamily="2" charset="77"/>
              </a:rPr>
              <a:t>Thank</a:t>
            </a:r>
            <a:r>
              <a:rPr lang="it-IT" sz="6000">
                <a:solidFill>
                  <a:srgbClr val="00825F"/>
                </a:solidFill>
                <a:latin typeface="Montserrat" pitchFamily="2" charset="77"/>
              </a:rPr>
              <a:t> </a:t>
            </a:r>
            <a:r>
              <a:rPr lang="it-IT" sz="6000" err="1">
                <a:solidFill>
                  <a:srgbClr val="00825F"/>
                </a:solidFill>
                <a:latin typeface="Montserrat" pitchFamily="2" charset="77"/>
              </a:rPr>
              <a:t>you</a:t>
            </a:r>
            <a:endParaRPr lang="it-IT" sz="600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a:solidFill>
                  <a:schemeClr val="bg1"/>
                </a:solidFill>
                <a:latin typeface="Montserrat" pitchFamily="2" charset="77"/>
              </a:rPr>
            </a:br>
            <a:endParaRPr lang="en-IT">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76400" y="1251767"/>
            <a:ext cx="8440617"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8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Why set international standards?</a:t>
            </a:r>
          </a:p>
        </p:txBody>
      </p:sp>
      <p:sp>
        <p:nvSpPr>
          <p:cNvPr id="3" name="Content Placeholder 2"/>
          <p:cNvSpPr txBox="1">
            <a:spLocks/>
          </p:cNvSpPr>
          <p:nvPr/>
        </p:nvSpPr>
        <p:spPr>
          <a:xfrm>
            <a:off x="1600200" y="1828800"/>
            <a:ext cx="8327452" cy="449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9" indent="-457209" algn="just"/>
            <a:endParaRPr lang="en-US" sz="2400" b="1">
              <a:latin typeface="Arial" panose="020B0604020202020204" pitchFamily="34" charset="0"/>
              <a:cs typeface="Arial" panose="020B0604020202020204" pitchFamily="34" charset="0"/>
            </a:endParaRPr>
          </a:p>
        </p:txBody>
      </p:sp>
      <p:sp>
        <p:nvSpPr>
          <p:cNvPr id="8" name="Rectangle 7"/>
          <p:cNvSpPr/>
          <p:nvPr/>
        </p:nvSpPr>
        <p:spPr>
          <a:xfrm>
            <a:off x="3310810" y="3625387"/>
            <a:ext cx="7898735" cy="707886"/>
          </a:xfrm>
          <a:prstGeom prst="rect">
            <a:avLst/>
          </a:prstGeom>
        </p:spPr>
        <p:txBody>
          <a:bodyPr wrap="square" lIns="91440" tIns="45720" rIns="91440" bIns="45720" anchor="t">
            <a:spAutoFit/>
          </a:bodyPr>
          <a:lstStyle/>
          <a:p>
            <a:pPr algn="just"/>
            <a:r>
              <a:rPr lang="en-US" sz="2000">
                <a:latin typeface="Arial"/>
                <a:cs typeface="Arial"/>
              </a:rPr>
              <a:t>Contracting parties have </a:t>
            </a:r>
            <a:r>
              <a:rPr lang="en-US" sz="2000" b="1">
                <a:latin typeface="Arial"/>
                <a:cs typeface="Arial"/>
              </a:rPr>
              <a:t>access to a same, level playing field </a:t>
            </a:r>
            <a:r>
              <a:rPr lang="en-US" sz="2000">
                <a:latin typeface="Arial"/>
                <a:cs typeface="Arial"/>
              </a:rPr>
              <a:t>upon which </a:t>
            </a:r>
            <a:r>
              <a:rPr lang="en-US" sz="2000" b="1">
                <a:latin typeface="Arial"/>
                <a:cs typeface="Arial"/>
              </a:rPr>
              <a:t>all</a:t>
            </a:r>
            <a:r>
              <a:rPr lang="en-US" sz="2000">
                <a:latin typeface="Arial"/>
                <a:cs typeface="Arial"/>
              </a:rPr>
              <a:t> can safely trade plants and plant products.</a:t>
            </a:r>
          </a:p>
        </p:txBody>
      </p:sp>
      <p:pic>
        <p:nvPicPr>
          <p:cNvPr id="11" name="Picture Placeholder 94" descr="foliage">
            <a:extLst>
              <a:ext uri="{FF2B5EF4-FFF2-40B4-BE49-F238E27FC236}">
                <a16:creationId xmlns:a16="http://schemas.microsoft.com/office/drawing/2014/main" id="{1B98F2ED-22A7-8047-A12B-3AE19B270198}"/>
              </a:ext>
            </a:extLst>
          </p:cNvPr>
          <p:cNvPicPr>
            <a:picLocks noChangeAspect="1"/>
          </p:cNvPicPr>
          <p:nvPr/>
        </p:nvPicPr>
        <p:blipFill>
          <a:blip r:embed="rId3">
            <a:extLst>
              <a:ext uri="{96DAC541-7B7A-43D3-8B79-37D633B846F1}">
                <asvg:svgBlip xmlns:asvg="http://schemas.microsoft.com/office/drawing/2016/SVG/main" r:embed="rId4"/>
              </a:ext>
            </a:extLst>
          </a:blip>
          <a:srcRect/>
          <a:stretch>
            <a:fillRect/>
          </a:stretch>
        </p:blipFill>
        <p:spPr>
          <a:xfrm>
            <a:off x="3516415" y="5167142"/>
            <a:ext cx="854075" cy="854075"/>
          </a:xfrm>
          <a:prstGeom prst="rect">
            <a:avLst/>
          </a:prstGeom>
        </p:spPr>
      </p:pic>
      <p:sp>
        <p:nvSpPr>
          <p:cNvPr id="13" name="Rectangle 12"/>
          <p:cNvSpPr/>
          <p:nvPr/>
        </p:nvSpPr>
        <p:spPr>
          <a:xfrm>
            <a:off x="2376577" y="2365528"/>
            <a:ext cx="7772400" cy="707886"/>
          </a:xfrm>
          <a:prstGeom prst="rect">
            <a:avLst/>
          </a:prstGeom>
        </p:spPr>
        <p:txBody>
          <a:bodyPr wrap="square">
            <a:spAutoFit/>
          </a:bodyPr>
          <a:lstStyle/>
          <a:p>
            <a:pPr algn="just"/>
            <a:r>
              <a:rPr lang="en-US" sz="2000">
                <a:latin typeface="Arial" panose="020B0604020202020204" pitchFamily="34" charset="0"/>
                <a:cs typeface="Arial" panose="020B0604020202020204" pitchFamily="34" charset="0"/>
              </a:rPr>
              <a:t>The aim of </a:t>
            </a:r>
            <a:r>
              <a:rPr lang="en-US" sz="2000" b="1">
                <a:latin typeface="Arial" panose="020B0604020202020204" pitchFamily="34" charset="0"/>
                <a:cs typeface="Arial" panose="020B0604020202020204" pitchFamily="34" charset="0"/>
              </a:rPr>
              <a:t>international standards is to harmonize phytosanitary measures</a:t>
            </a:r>
            <a:r>
              <a:rPr lang="en-US" sz="2000">
                <a:latin typeface="Arial" panose="020B0604020202020204" pitchFamily="34" charset="0"/>
                <a:cs typeface="Arial" panose="020B0604020202020204" pitchFamily="34" charset="0"/>
              </a:rPr>
              <a:t>.</a:t>
            </a:r>
          </a:p>
        </p:txBody>
      </p:sp>
      <p:pic>
        <p:nvPicPr>
          <p:cNvPr id="14" name="Picture 13"/>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colorTemperature colorTemp="7200"/>
                    </a14:imgEffect>
                    <a14:imgEffect>
                      <a14:saturation sat="0"/>
                    </a14:imgEffect>
                  </a14:imgLayer>
                </a14:imgProps>
              </a:ext>
            </a:extLst>
          </a:blip>
          <a:stretch>
            <a:fillRect/>
          </a:stretch>
        </p:blipFill>
        <p:spPr>
          <a:xfrm>
            <a:off x="1153666" y="2298503"/>
            <a:ext cx="853513" cy="853513"/>
          </a:xfrm>
          <a:prstGeom prst="rect">
            <a:avLst/>
          </a:prstGeom>
          <a:ln>
            <a:noFill/>
          </a:ln>
        </p:spPr>
      </p:pic>
      <p:sp>
        <p:nvSpPr>
          <p:cNvPr id="15" name="Rectangle 14"/>
          <p:cNvSpPr/>
          <p:nvPr/>
        </p:nvSpPr>
        <p:spPr>
          <a:xfrm>
            <a:off x="4365184" y="5037746"/>
            <a:ext cx="7313525" cy="707886"/>
          </a:xfrm>
          <a:prstGeom prst="rect">
            <a:avLst/>
          </a:prstGeom>
        </p:spPr>
        <p:txBody>
          <a:bodyPr wrap="square">
            <a:spAutoFit/>
          </a:bodyPr>
          <a:lstStyle/>
          <a:p>
            <a:pPr algn="just"/>
            <a:r>
              <a:rPr lang="en-US" sz="2000">
                <a:latin typeface="Arial" panose="020B0604020202020204" pitchFamily="34" charset="0"/>
                <a:cs typeface="Arial" panose="020B0604020202020204" pitchFamily="34" charset="0"/>
              </a:rPr>
              <a:t>Facilitate </a:t>
            </a:r>
            <a:r>
              <a:rPr lang="en-US" sz="2000" b="1">
                <a:latin typeface="Arial" panose="020B0604020202020204" pitchFamily="34" charset="0"/>
                <a:cs typeface="Arial" panose="020B0604020202020204" pitchFamily="34" charset="0"/>
              </a:rPr>
              <a:t>safe international trade</a:t>
            </a:r>
            <a:r>
              <a:rPr lang="en-US" sz="2000">
                <a:latin typeface="Arial" panose="020B0604020202020204" pitchFamily="34" charset="0"/>
                <a:cs typeface="Arial" panose="020B0604020202020204" pitchFamily="34" charset="0"/>
              </a:rPr>
              <a:t>, protect the </a:t>
            </a:r>
            <a:r>
              <a:rPr lang="en-US" sz="2000" b="1">
                <a:latin typeface="Arial" panose="020B0604020202020204" pitchFamily="34" charset="0"/>
                <a:cs typeface="Arial" panose="020B0604020202020204" pitchFamily="34" charset="0"/>
              </a:rPr>
              <a:t>environment</a:t>
            </a:r>
            <a:r>
              <a:rPr lang="en-US" sz="2000">
                <a:latin typeface="Arial" panose="020B0604020202020204" pitchFamily="34" charset="0"/>
                <a:cs typeface="Arial" panose="020B0604020202020204" pitchFamily="34" charset="0"/>
              </a:rPr>
              <a:t> and ensure </a:t>
            </a:r>
            <a:r>
              <a:rPr lang="en-US" sz="2000" b="1">
                <a:latin typeface="Arial" panose="020B0604020202020204" pitchFamily="34" charset="0"/>
                <a:cs typeface="Arial" panose="020B0604020202020204" pitchFamily="34" charset="0"/>
              </a:rPr>
              <a:t>food security</a:t>
            </a:r>
            <a:r>
              <a:rPr lang="en-US" sz="2000">
                <a:latin typeface="Arial" panose="020B0604020202020204" pitchFamily="34" charset="0"/>
                <a:cs typeface="Arial" panose="020B0604020202020204" pitchFamily="34" charset="0"/>
              </a:rPr>
              <a:t>.</a:t>
            </a:r>
          </a:p>
        </p:txBody>
      </p:sp>
      <p:cxnSp>
        <p:nvCxnSpPr>
          <p:cNvPr id="20" name="Straight Connector 19"/>
          <p:cNvCxnSpPr/>
          <p:nvPr/>
        </p:nvCxnSpPr>
        <p:spPr>
          <a:xfrm>
            <a:off x="1830123" y="2984445"/>
            <a:ext cx="481942" cy="630705"/>
          </a:xfrm>
          <a:prstGeom prst="line">
            <a:avLst/>
          </a:prstGeom>
          <a:ln w="19050" cmpd="sng">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975284" y="4481041"/>
            <a:ext cx="675832" cy="881383"/>
          </a:xfrm>
          <a:prstGeom prst="line">
            <a:avLst/>
          </a:prstGeom>
          <a:ln w="19050" cmpd="sng">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7" name="Graphic 6" descr="Bullseye outline">
            <a:extLst>
              <a:ext uri="{FF2B5EF4-FFF2-40B4-BE49-F238E27FC236}">
                <a16:creationId xmlns:a16="http://schemas.microsoft.com/office/drawing/2014/main" id="{E88D2627-8D3A-C74C-5269-AB5403FC9CE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55252" y="3622047"/>
            <a:ext cx="914400" cy="914400"/>
          </a:xfrm>
          <a:prstGeom prst="rect">
            <a:avLst/>
          </a:prstGeom>
        </p:spPr>
      </p:pic>
    </p:spTree>
    <p:extLst>
      <p:ext uri="{BB962C8B-B14F-4D97-AF65-F5344CB8AC3E}">
        <p14:creationId xmlns:p14="http://schemas.microsoft.com/office/powerpoint/2010/main" val="3162295455"/>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3250"/>
                            </p:stCondLst>
                            <p:childTnLst>
                              <p:par>
                                <p:cTn id="24" presetID="10" presetClass="entr" presetSubtype="0" fill="hold" nodeType="afterEffect">
                                  <p:stCondLst>
                                    <p:cond delay="175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5250"/>
                            </p:stCondLst>
                            <p:childTnLst>
                              <p:par>
                                <p:cTn id="28" presetID="10" presetClass="entr" presetSubtype="0" fill="hold" nodeType="after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
                                        <p:tgtEl>
                                          <p:spTgt spid="11"/>
                                        </p:tgtEl>
                                      </p:cBhvr>
                                    </p:animEffect>
                                  </p:childTnLst>
                                </p:cTn>
                              </p:par>
                            </p:childTnLst>
                          </p:cTn>
                        </p:par>
                        <p:par>
                          <p:cTn id="31" fill="hold">
                            <p:stCondLst>
                              <p:cond delay="6260"/>
                            </p:stCondLst>
                            <p:childTnLst>
                              <p:par>
                                <p:cTn id="32" presetID="10" presetClass="entr" presetSubtype="0" fill="hold" grpId="0" nodeType="afterEffect">
                                  <p:stCondLst>
                                    <p:cond delay="10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
                                        <p:tgtEl>
                                          <p:spTgt spid="15"/>
                                        </p:tgtEl>
                                      </p:cBhvr>
                                    </p:animEffect>
                                  </p:childTnLst>
                                </p:cTn>
                              </p:par>
                            </p:childTnLst>
                          </p:cTn>
                        </p:par>
                        <p:par>
                          <p:cTn id="35" fill="hold">
                            <p:stCondLst>
                              <p:cond delay="7270"/>
                            </p:stCondLst>
                            <p:childTnLst>
                              <p:par>
                                <p:cTn id="36" presetID="1" presetClass="entr" presetSubtype="0" fill="hold" nodeType="afterEffect">
                                  <p:stCondLst>
                                    <p:cond delay="0"/>
                                  </p:stCondLst>
                                  <p:childTnLst>
                                    <p:set>
                                      <p:cBhvr>
                                        <p:cTn id="37" dur="1" fill="hold">
                                          <p:stCondLst>
                                            <p:cond delay="9"/>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3373" y="1329612"/>
            <a:ext cx="8267007" cy="584775"/>
          </a:xfrm>
          <a:prstGeom prst="rect">
            <a:avLst/>
          </a:prstGeom>
        </p:spPr>
        <p:txBody>
          <a:bodyPr wrap="none">
            <a:spAutoFit/>
          </a:bodyPr>
          <a:lstStyle/>
          <a:p>
            <a:r>
              <a:rPr lang="en-US" sz="32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Phytosanitary measures: basic principles</a:t>
            </a:r>
          </a:p>
        </p:txBody>
      </p:sp>
      <p:sp>
        <p:nvSpPr>
          <p:cNvPr id="7" name="Content Placeholder 2"/>
          <p:cNvSpPr>
            <a:spLocks noGrp="1"/>
          </p:cNvSpPr>
          <p:nvPr>
            <p:ph idx="1"/>
          </p:nvPr>
        </p:nvSpPr>
        <p:spPr>
          <a:xfrm>
            <a:off x="2438400" y="2514601"/>
            <a:ext cx="8763000" cy="3013788"/>
          </a:xfrm>
        </p:spPr>
        <p:txBody>
          <a:bodyPr>
            <a:normAutofit/>
          </a:bodyPr>
          <a:lstStyle/>
          <a:p>
            <a:r>
              <a:rPr lang="en-US" sz="2400">
                <a:latin typeface="Arial" panose="020B0604020202020204" pitchFamily="34" charset="0"/>
                <a:cs typeface="Arial" panose="020B0604020202020204" pitchFamily="34" charset="0"/>
              </a:rPr>
              <a:t>Only when necessary</a:t>
            </a:r>
          </a:p>
          <a:p>
            <a:r>
              <a:rPr lang="en-US" sz="2400">
                <a:latin typeface="Arial" panose="020B0604020202020204" pitchFamily="34" charset="0"/>
                <a:cs typeface="Arial" panose="020B0604020202020204" pitchFamily="34" charset="0"/>
              </a:rPr>
              <a:t>No more restrictive than necessary</a:t>
            </a:r>
          </a:p>
          <a:p>
            <a:r>
              <a:rPr lang="en-US" sz="2400">
                <a:latin typeface="Arial" panose="020B0604020202020204" pitchFamily="34" charset="0"/>
                <a:cs typeface="Arial" panose="020B0604020202020204" pitchFamily="34" charset="0"/>
              </a:rPr>
              <a:t>Technical justification</a:t>
            </a:r>
          </a:p>
          <a:p>
            <a:r>
              <a:rPr lang="en-US" sz="2400">
                <a:latin typeface="Arial" panose="020B0604020202020204" pitchFamily="34" charset="0"/>
                <a:cs typeface="Arial" panose="020B0604020202020204" pitchFamily="34" charset="0"/>
              </a:rPr>
              <a:t>Minimal impact</a:t>
            </a:r>
          </a:p>
          <a:p>
            <a:r>
              <a:rPr lang="en-US" sz="2400">
                <a:latin typeface="Arial" panose="020B0604020202020204" pitchFamily="34" charset="0"/>
                <a:cs typeface="Arial" panose="020B0604020202020204" pitchFamily="34" charset="0"/>
              </a:rPr>
              <a:t>Non-discrimination </a:t>
            </a:r>
            <a:r>
              <a:rPr lang="en-US" sz="1800">
                <a:latin typeface="Arial" panose="020B0604020202020204" pitchFamily="34" charset="0"/>
                <a:cs typeface="Arial" panose="020B0604020202020204" pitchFamily="34" charset="0"/>
              </a:rPr>
              <a:t>(</a:t>
            </a:r>
            <a:r>
              <a:rPr lang="en-US" sz="1800">
                <a:latin typeface="Arial" panose="020B0604020202020204" pitchFamily="34" charset="0"/>
                <a:cs typeface="Arial" panose="020B0604020202020204" pitchFamily="34" charset="0"/>
                <a:sym typeface="Wingdings" panose="05000000000000000000" pitchFamily="2" charset="2"/>
              </a:rPr>
              <a:t></a:t>
            </a:r>
            <a:r>
              <a:rPr lang="en-US" sz="1800">
                <a:latin typeface="Arial" panose="020B0604020202020204" pitchFamily="34" charset="0"/>
                <a:cs typeface="Arial" panose="020B0604020202020204" pitchFamily="34" charset="0"/>
              </a:rPr>
              <a:t>Equivalence of phytosanitary measures)</a:t>
            </a:r>
            <a:endParaRPr lang="en-US" sz="2400">
              <a:latin typeface="Arial" panose="020B0604020202020204" pitchFamily="34" charset="0"/>
              <a:cs typeface="Arial" panose="020B0604020202020204" pitchFamily="34" charset="0"/>
            </a:endParaRPr>
          </a:p>
          <a:p>
            <a:r>
              <a:rPr lang="en-US" sz="2400">
                <a:latin typeface="Arial" panose="020B0604020202020204" pitchFamily="34" charset="0"/>
                <a:cs typeface="Arial" panose="020B0604020202020204" pitchFamily="34" charset="0"/>
              </a:rPr>
              <a:t>Transparency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209800"/>
            <a:ext cx="1380126" cy="1380126"/>
          </a:xfrm>
          <a:prstGeom prst="rect">
            <a:avLst/>
          </a:prstGeom>
        </p:spPr>
      </p:pic>
      <p:sp>
        <p:nvSpPr>
          <p:cNvPr id="10" name="Rectangle 9"/>
          <p:cNvSpPr/>
          <p:nvPr/>
        </p:nvSpPr>
        <p:spPr>
          <a:xfrm>
            <a:off x="1447800" y="5866993"/>
            <a:ext cx="9296400" cy="523220"/>
          </a:xfrm>
          <a:prstGeom prst="rect">
            <a:avLst/>
          </a:prstGeom>
        </p:spPr>
        <p:txBody>
          <a:bodyPr wrap="square">
            <a:spAutoFit/>
          </a:bodyPr>
          <a:lstStyle/>
          <a:p>
            <a:r>
              <a:rPr lang="en-US" sz="1400" b="1">
                <a:solidFill>
                  <a:srgbClr val="009900"/>
                </a:solidFill>
                <a:latin typeface="Arial" panose="020B0604020202020204" pitchFamily="34" charset="0"/>
                <a:cs typeface="Arial" panose="020B0604020202020204" pitchFamily="34" charset="0"/>
              </a:rPr>
              <a:t>ISPM1 -  </a:t>
            </a:r>
            <a:r>
              <a:rPr lang="en-US" sz="1400" b="1" i="1">
                <a:solidFill>
                  <a:srgbClr val="009900"/>
                </a:solidFill>
                <a:latin typeface="Arial" panose="020B0604020202020204" pitchFamily="34" charset="0"/>
                <a:cs typeface="Arial" panose="020B0604020202020204" pitchFamily="34" charset="0"/>
              </a:rPr>
              <a:t>Phytosanitary principles for the protection of plants and the application of phytosanitary measures in international trade </a:t>
            </a:r>
            <a:r>
              <a:rPr lang="en-GB" sz="1000" b="1">
                <a:latin typeface="Arial" panose="020B0604020202020204" pitchFamily="34" charset="0"/>
                <a:cs typeface="Arial" panose="020B0604020202020204" pitchFamily="34" charset="0"/>
              </a:rPr>
              <a:t>(adopted in 1993, revised in 2006)</a:t>
            </a:r>
          </a:p>
        </p:txBody>
      </p:sp>
    </p:spTree>
    <p:extLst>
      <p:ext uri="{BB962C8B-B14F-4D97-AF65-F5344CB8AC3E}">
        <p14:creationId xmlns:p14="http://schemas.microsoft.com/office/powerpoint/2010/main" val="1884837070"/>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2A7A0-CA6C-CB40-CD38-353931C994EA}"/>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42CD0C8-06EE-9FC8-780C-E2DC2EA2E55D}"/>
              </a:ext>
            </a:extLst>
          </p:cNvPr>
          <p:cNvSpPr txBox="1">
            <a:spLocks/>
          </p:cNvSpPr>
          <p:nvPr/>
        </p:nvSpPr>
        <p:spPr>
          <a:xfrm>
            <a:off x="304800" y="1977517"/>
            <a:ext cx="10826262" cy="400086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lnSpc>
                <a:spcPct val="150000"/>
              </a:lnSpc>
              <a:spcAft>
                <a:spcPts val="600"/>
              </a:spcAft>
            </a:pPr>
            <a:r>
              <a:rPr lang="en-US" sz="2400">
                <a:latin typeface="Arial"/>
                <a:cs typeface="Arial"/>
              </a:rPr>
              <a:t>The IPPC </a:t>
            </a:r>
            <a:r>
              <a:rPr lang="en-US" sz="2400" b="1" u="sng">
                <a:latin typeface="Arial"/>
                <a:cs typeface="Arial"/>
              </a:rPr>
              <a:t>develops</a:t>
            </a:r>
            <a:r>
              <a:rPr lang="en-US" sz="2400">
                <a:latin typeface="Arial"/>
                <a:cs typeface="Arial"/>
              </a:rPr>
              <a:t> </a:t>
            </a:r>
            <a:r>
              <a:rPr lang="en-US" sz="2400" b="1">
                <a:latin typeface="Arial"/>
                <a:cs typeface="Arial"/>
              </a:rPr>
              <a:t>International Standards for Phytosanitary Measures (ISPMs), CPM recommendations </a:t>
            </a:r>
            <a:r>
              <a:rPr lang="en-US" sz="2400">
                <a:latin typeface="Arial"/>
                <a:cs typeface="Arial"/>
              </a:rPr>
              <a:t>and </a:t>
            </a:r>
            <a:r>
              <a:rPr lang="en-US" sz="2400" b="1">
                <a:latin typeface="Arial"/>
                <a:cs typeface="Arial"/>
              </a:rPr>
              <a:t>facilitates their </a:t>
            </a:r>
            <a:r>
              <a:rPr lang="en-US" sz="2400" b="1" u="sng">
                <a:latin typeface="Arial"/>
                <a:cs typeface="Arial"/>
              </a:rPr>
              <a:t>implementation</a:t>
            </a:r>
            <a:r>
              <a:rPr lang="en-US" sz="2400">
                <a:latin typeface="Arial"/>
                <a:cs typeface="Arial"/>
              </a:rPr>
              <a:t> to ensure food security, facilitate safe trade and reduce the risks to agriculture and biodiversity.</a:t>
            </a:r>
            <a:r>
              <a:rPr lang="en-US" sz="2400" b="1">
                <a:latin typeface="Arial"/>
                <a:cs typeface="Arial"/>
              </a:rPr>
              <a:t> </a:t>
            </a:r>
            <a:endParaRPr lang="en-US" sz="2400" b="1">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6F62098E-2127-03F6-69B9-6B803AE72E8C}"/>
              </a:ext>
            </a:extLst>
          </p:cNvPr>
          <p:cNvSpPr txBox="1"/>
          <p:nvPr/>
        </p:nvSpPr>
        <p:spPr>
          <a:xfrm>
            <a:off x="-203320" y="1378914"/>
            <a:ext cx="9184256" cy="538609"/>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32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In practice, what does the IPPC do? </a:t>
            </a:r>
          </a:p>
        </p:txBody>
      </p:sp>
      <p:grpSp>
        <p:nvGrpSpPr>
          <p:cNvPr id="23" name="Group 22">
            <a:extLst>
              <a:ext uri="{FF2B5EF4-FFF2-40B4-BE49-F238E27FC236}">
                <a16:creationId xmlns:a16="http://schemas.microsoft.com/office/drawing/2014/main" id="{1AF0A6CB-D850-6D48-44A7-BCFA5349B83C}"/>
              </a:ext>
            </a:extLst>
          </p:cNvPr>
          <p:cNvGrpSpPr/>
          <p:nvPr/>
        </p:nvGrpSpPr>
        <p:grpSpPr>
          <a:xfrm>
            <a:off x="2438400" y="4329201"/>
            <a:ext cx="8051557" cy="1876136"/>
            <a:chOff x="2438400" y="4329201"/>
            <a:chExt cx="8051557" cy="1876136"/>
          </a:xfrm>
        </p:grpSpPr>
        <p:grpSp>
          <p:nvGrpSpPr>
            <p:cNvPr id="19" name="Group 18">
              <a:extLst>
                <a:ext uri="{FF2B5EF4-FFF2-40B4-BE49-F238E27FC236}">
                  <a16:creationId xmlns:a16="http://schemas.microsoft.com/office/drawing/2014/main" id="{BDF95011-5DC6-958E-8E44-AF9A5D4D2F0E}"/>
                </a:ext>
              </a:extLst>
            </p:cNvPr>
            <p:cNvGrpSpPr/>
            <p:nvPr/>
          </p:nvGrpSpPr>
          <p:grpSpPr>
            <a:xfrm>
              <a:off x="2438400" y="4329201"/>
              <a:ext cx="8051557" cy="1876136"/>
              <a:chOff x="2438400" y="4329201"/>
              <a:chExt cx="8051557" cy="1876136"/>
            </a:xfrm>
          </p:grpSpPr>
          <p:sp>
            <p:nvSpPr>
              <p:cNvPr id="17" name="Arrow: Right 16">
                <a:extLst>
                  <a:ext uri="{FF2B5EF4-FFF2-40B4-BE49-F238E27FC236}">
                    <a16:creationId xmlns:a16="http://schemas.microsoft.com/office/drawing/2014/main" id="{A63A9287-A9FC-2FC6-2EE9-837378EE93C1}"/>
                  </a:ext>
                </a:extLst>
              </p:cNvPr>
              <p:cNvSpPr/>
              <p:nvPr/>
            </p:nvSpPr>
            <p:spPr>
              <a:xfrm>
                <a:off x="2438400" y="4329201"/>
                <a:ext cx="7620000" cy="1461854"/>
              </a:xfrm>
              <a:prstGeom prst="rightArrow">
                <a:avLst/>
              </a:prstGeom>
              <a:solidFill>
                <a:schemeClr val="accent3">
                  <a:lumMod val="20000"/>
                  <a:lumOff val="8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1A15F9C5-8ABB-E2A7-E37F-32FFDB858DCA}"/>
                  </a:ext>
                </a:extLst>
              </p:cNvPr>
              <p:cNvGrpSpPr/>
              <p:nvPr/>
            </p:nvGrpSpPr>
            <p:grpSpPr>
              <a:xfrm>
                <a:off x="7315200" y="4447972"/>
                <a:ext cx="1299663" cy="1260139"/>
                <a:chOff x="6095999" y="4316186"/>
                <a:chExt cx="1299663" cy="1260139"/>
              </a:xfrm>
            </p:grpSpPr>
            <p:sp>
              <p:nvSpPr>
                <p:cNvPr id="13" name="Oval 12">
                  <a:extLst>
                    <a:ext uri="{FF2B5EF4-FFF2-40B4-BE49-F238E27FC236}">
                      <a16:creationId xmlns:a16="http://schemas.microsoft.com/office/drawing/2014/main" id="{B1E3D93D-55CC-0A47-ABB0-CC1223A740D6}"/>
                    </a:ext>
                  </a:extLst>
                </p:cNvPr>
                <p:cNvSpPr/>
                <p:nvPr/>
              </p:nvSpPr>
              <p:spPr>
                <a:xfrm>
                  <a:off x="6095999" y="4316186"/>
                  <a:ext cx="1299663" cy="1260139"/>
                </a:xfrm>
                <a:prstGeom prst="ellipse">
                  <a:avLst/>
                </a:prstGeom>
                <a:solidFill>
                  <a:schemeClr val="bg1"/>
                </a:solid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noFill/>
                    </a:rPr>
                    <a:t>Phytosanitary principles for the protection of plants and the application of phytosanitary measures in international trade (adopted in 1993, revised in 2006) Phytosanitary principles for the protection of plants and the application of phytosanitary measures in international trade (adopted in 1993, revised in 2006) </a:t>
                  </a:r>
                </a:p>
              </p:txBody>
            </p:sp>
            <p:pic>
              <p:nvPicPr>
                <p:cNvPr id="5" name="Graphic 4" descr="Open hand with plant with solid fill">
                  <a:extLst>
                    <a:ext uri="{FF2B5EF4-FFF2-40B4-BE49-F238E27FC236}">
                      <a16:creationId xmlns:a16="http://schemas.microsoft.com/office/drawing/2014/main" id="{8DF1030E-2E11-DE2C-2BC0-60461F10E7D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48400" y="4495800"/>
                  <a:ext cx="914400" cy="914400"/>
                </a:xfrm>
                <a:prstGeom prst="rect">
                  <a:avLst/>
                </a:prstGeom>
              </p:spPr>
            </p:pic>
          </p:grpSp>
          <p:sp>
            <p:nvSpPr>
              <p:cNvPr id="15" name="TextBox 14">
                <a:extLst>
                  <a:ext uri="{FF2B5EF4-FFF2-40B4-BE49-F238E27FC236}">
                    <a16:creationId xmlns:a16="http://schemas.microsoft.com/office/drawing/2014/main" id="{F2B35102-6FE3-C63C-CA1C-A9AED7FC1EA3}"/>
                  </a:ext>
                </a:extLst>
              </p:cNvPr>
              <p:cNvSpPr txBox="1"/>
              <p:nvPr/>
            </p:nvSpPr>
            <p:spPr>
              <a:xfrm>
                <a:off x="2500557" y="5770630"/>
                <a:ext cx="2567898" cy="415498"/>
              </a:xfrm>
              <a:prstGeom prst="rect">
                <a:avLst/>
              </a:prstGeom>
            </p:spPr>
            <p:txBody>
              <a:bodyPr wrap="none" lIns="540000" tIns="0" rIns="360000" rtlCol="0" anchor="t" anchorCtr="0">
                <a:spAutoFit/>
              </a:bodyPr>
              <a:lstStyle/>
              <a:p>
                <a:r>
                  <a:rPr lang="en-GB" b="1">
                    <a:latin typeface="Arial" panose="020B0604020202020204" pitchFamily="34" charset="0"/>
                    <a:cs typeface="Arial" panose="020B0604020202020204" pitchFamily="34" charset="0"/>
                  </a:rPr>
                  <a:t>Sets ISPMs</a:t>
                </a:r>
                <a:endParaRPr lang="en-US" b="1">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EED1A395-3AE9-A00E-C25C-4BCF1F9579DF}"/>
                  </a:ext>
                </a:extLst>
              </p:cNvPr>
              <p:cNvSpPr txBox="1"/>
              <p:nvPr/>
            </p:nvSpPr>
            <p:spPr>
              <a:xfrm>
                <a:off x="5717931" y="5789839"/>
                <a:ext cx="4772026" cy="415498"/>
              </a:xfrm>
              <a:prstGeom prst="rect">
                <a:avLst/>
              </a:prstGeom>
            </p:spPr>
            <p:txBody>
              <a:bodyPr wrap="none" lIns="540000" tIns="0" rIns="360000" rtlCol="0" anchor="t" anchorCtr="0">
                <a:spAutoFit/>
              </a:bodyPr>
              <a:lstStyle/>
              <a:p>
                <a:r>
                  <a:rPr lang="en-GB" b="1">
                    <a:latin typeface="Arial" panose="020B0604020202020204" pitchFamily="34" charset="0"/>
                    <a:cs typeface="Arial" panose="020B0604020202020204" pitchFamily="34" charset="0"/>
                  </a:rPr>
                  <a:t>Facilitates implementation</a:t>
                </a:r>
                <a:endParaRPr lang="en-US" b="1">
                  <a:latin typeface="Arial" panose="020B0604020202020204" pitchFamily="34" charset="0"/>
                  <a:cs typeface="Arial" panose="020B0604020202020204" pitchFamily="34" charset="0"/>
                </a:endParaRPr>
              </a:p>
            </p:txBody>
          </p:sp>
        </p:grpSp>
        <p:sp>
          <p:nvSpPr>
            <p:cNvPr id="22" name="Oval 21">
              <a:extLst>
                <a:ext uri="{FF2B5EF4-FFF2-40B4-BE49-F238E27FC236}">
                  <a16:creationId xmlns:a16="http://schemas.microsoft.com/office/drawing/2014/main" id="{8476C77B-7B70-992C-9B87-3277D5F1DCC7}"/>
                </a:ext>
              </a:extLst>
            </p:cNvPr>
            <p:cNvSpPr/>
            <p:nvPr/>
          </p:nvSpPr>
          <p:spPr>
            <a:xfrm>
              <a:off x="3134674" y="4428842"/>
              <a:ext cx="1299663" cy="1260139"/>
            </a:xfrm>
            <a:prstGeom prst="ellipse">
              <a:avLst/>
            </a:prstGeom>
            <a:solidFill>
              <a:schemeClr val="bg1"/>
            </a:solid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noFill/>
                </a:rPr>
                <a:t>Phytosanitary principles for the protection of plants and the application of phytosanitary measures in international trade (adopted in 1993, revised in 2006) Phytosanitary principles for the protection of plants and the application of phytosanitary measures in international trade (adopted in 1993, revised in 2006) </a:t>
              </a:r>
            </a:p>
          </p:txBody>
        </p:sp>
        <p:pic>
          <p:nvPicPr>
            <p:cNvPr id="21" name="Graphic 20" descr="Checklist with solid fill">
              <a:extLst>
                <a:ext uri="{FF2B5EF4-FFF2-40B4-BE49-F238E27FC236}">
                  <a16:creationId xmlns:a16="http://schemas.microsoft.com/office/drawing/2014/main" id="{766EBF40-580D-384E-FDA8-9DCE831ABE5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16616" y="4620841"/>
              <a:ext cx="914400" cy="914400"/>
            </a:xfrm>
            <a:prstGeom prst="rect">
              <a:avLst/>
            </a:prstGeom>
          </p:spPr>
        </p:pic>
      </p:grpSp>
    </p:spTree>
    <p:extLst>
      <p:ext uri="{BB962C8B-B14F-4D97-AF65-F5344CB8AC3E}">
        <p14:creationId xmlns:p14="http://schemas.microsoft.com/office/powerpoint/2010/main" val="3373006523"/>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6"/>
          <p:cNvSpPr txBox="1">
            <a:spLocks/>
          </p:cNvSpPr>
          <p:nvPr/>
        </p:nvSpPr>
        <p:spPr>
          <a:xfrm>
            <a:off x="74488" y="1936814"/>
            <a:ext cx="11714389" cy="26497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600"/>
              </a:spcAft>
              <a:buNone/>
            </a:pPr>
            <a:endParaRPr lang="en-US" altLang="en-US" sz="2400" b="1">
              <a:latin typeface="Arial" panose="020B0604020202020204" pitchFamily="34" charset="0"/>
              <a:cs typeface="Arial" panose="020B0604020202020204" pitchFamily="34" charset="0"/>
            </a:endParaRPr>
          </a:p>
        </p:txBody>
      </p:sp>
      <p:sp>
        <p:nvSpPr>
          <p:cNvPr id="4" name="TextBox 3"/>
          <p:cNvSpPr txBox="1"/>
          <p:nvPr/>
        </p:nvSpPr>
        <p:spPr>
          <a:xfrm>
            <a:off x="413877" y="1336672"/>
            <a:ext cx="11346425" cy="1077218"/>
          </a:xfrm>
          <a:prstGeom prst="rect">
            <a:avLst/>
          </a:prstGeom>
          <a:noFill/>
        </p:spPr>
        <p:txBody>
          <a:bodyPr wrap="square" rtlCol="0">
            <a:spAutoFit/>
          </a:bodyPr>
          <a:lstStyle/>
          <a:p>
            <a:pPr algn="ctr"/>
            <a:r>
              <a:rPr lang="en-US" sz="32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The IPPC standards: International Standards on Phytosanitary Measures (ISPMs)</a:t>
            </a:r>
            <a:endParaRPr lang="en-GB" sz="32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endParaRPr>
          </a:p>
        </p:txBody>
      </p:sp>
      <p:sp>
        <p:nvSpPr>
          <p:cNvPr id="6" name="Content Placeholder 6"/>
          <p:cNvSpPr txBox="1">
            <a:spLocks/>
          </p:cNvSpPr>
          <p:nvPr/>
        </p:nvSpPr>
        <p:spPr>
          <a:xfrm>
            <a:off x="1040484" y="2986789"/>
            <a:ext cx="11114302" cy="1309558"/>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600"/>
              </a:spcBef>
              <a:spcAft>
                <a:spcPts val="600"/>
              </a:spcAft>
              <a:buNone/>
            </a:pPr>
            <a:r>
              <a:rPr lang="en-GB" altLang="en-US" sz="2200">
                <a:latin typeface="Arial" panose="020B0604020202020204" pitchFamily="34" charset="0"/>
                <a:cs typeface="Arial" panose="020B0604020202020204" pitchFamily="34" charset="0"/>
              </a:rPr>
              <a:t>Subject matter experts develop ISPMs</a:t>
            </a:r>
          </a:p>
          <a:p>
            <a:pPr marL="0" indent="0">
              <a:lnSpc>
                <a:spcPct val="150000"/>
              </a:lnSpc>
              <a:spcBef>
                <a:spcPts val="600"/>
              </a:spcBef>
              <a:spcAft>
                <a:spcPts val="600"/>
              </a:spcAft>
              <a:buNone/>
            </a:pPr>
            <a:r>
              <a:rPr lang="en-GB" altLang="en-US" sz="2200">
                <a:latin typeface="Arial"/>
                <a:cs typeface="Arial"/>
              </a:rPr>
              <a:t>	The development of ISPMs are overseen by the CPM's Standards Committee</a:t>
            </a:r>
          </a:p>
        </p:txBody>
      </p:sp>
      <p:sp>
        <p:nvSpPr>
          <p:cNvPr id="10" name="Rectangle 9"/>
          <p:cNvSpPr/>
          <p:nvPr/>
        </p:nvSpPr>
        <p:spPr>
          <a:xfrm>
            <a:off x="231806" y="2329258"/>
            <a:ext cx="2041777" cy="461665"/>
          </a:xfrm>
          <a:prstGeom prst="rect">
            <a:avLst/>
          </a:prstGeom>
        </p:spPr>
        <p:txBody>
          <a:bodyPr wrap="none">
            <a:spAutoFit/>
          </a:bodyPr>
          <a:lstStyle/>
          <a:p>
            <a:pPr algn="just">
              <a:spcAft>
                <a:spcPts val="600"/>
              </a:spcAft>
            </a:pPr>
            <a:r>
              <a:rPr lang="en-US" altLang="en-US" b="1" u="sng">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KEY POINTS</a:t>
            </a:r>
          </a:p>
        </p:txBody>
      </p:sp>
      <p:pic>
        <p:nvPicPr>
          <p:cNvPr id="8" name="Graphic 7" descr="Scientist female outline">
            <a:extLst>
              <a:ext uri="{FF2B5EF4-FFF2-40B4-BE49-F238E27FC236}">
                <a16:creationId xmlns:a16="http://schemas.microsoft.com/office/drawing/2014/main" id="{6C31DA57-F64A-56F3-BE36-A3667C02CE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2786" y="2915217"/>
            <a:ext cx="796089" cy="796089"/>
          </a:xfrm>
          <a:prstGeom prst="rect">
            <a:avLst/>
          </a:prstGeom>
        </p:spPr>
      </p:pic>
      <p:pic>
        <p:nvPicPr>
          <p:cNvPr id="14" name="Graphic 13" descr="Document with solid fill">
            <a:extLst>
              <a:ext uri="{FF2B5EF4-FFF2-40B4-BE49-F238E27FC236}">
                <a16:creationId xmlns:a16="http://schemas.microsoft.com/office/drawing/2014/main" id="{DB201B40-0FA4-1032-81CE-D37054313C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5813" y="4386798"/>
            <a:ext cx="682147" cy="682147"/>
          </a:xfrm>
          <a:prstGeom prst="rect">
            <a:avLst/>
          </a:prstGeom>
        </p:spPr>
      </p:pic>
      <p:pic>
        <p:nvPicPr>
          <p:cNvPr id="16" name="Graphic 15" descr="Users outline">
            <a:extLst>
              <a:ext uri="{FF2B5EF4-FFF2-40B4-BE49-F238E27FC236}">
                <a16:creationId xmlns:a16="http://schemas.microsoft.com/office/drawing/2014/main" id="{024F530F-5F31-06EC-160D-EA50757CA43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7698" y="3526089"/>
            <a:ext cx="914400" cy="914400"/>
          </a:xfrm>
          <a:prstGeom prst="rect">
            <a:avLst/>
          </a:prstGeom>
        </p:spPr>
      </p:pic>
      <p:pic>
        <p:nvPicPr>
          <p:cNvPr id="18" name="Graphic 17" descr="Meeting outline">
            <a:extLst>
              <a:ext uri="{FF2B5EF4-FFF2-40B4-BE49-F238E27FC236}">
                <a16:creationId xmlns:a16="http://schemas.microsoft.com/office/drawing/2014/main" id="{F8D554C4-9601-6A15-7FB3-AD688C49FBB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67025" y="5009404"/>
            <a:ext cx="914400" cy="914400"/>
          </a:xfrm>
          <a:prstGeom prst="rect">
            <a:avLst/>
          </a:prstGeom>
        </p:spPr>
      </p:pic>
      <p:sp>
        <p:nvSpPr>
          <p:cNvPr id="20" name="TextBox 19">
            <a:extLst>
              <a:ext uri="{FF2B5EF4-FFF2-40B4-BE49-F238E27FC236}">
                <a16:creationId xmlns:a16="http://schemas.microsoft.com/office/drawing/2014/main" id="{B1D5B7A9-E09D-BE08-0A94-2033319CAB0C}"/>
              </a:ext>
            </a:extLst>
          </p:cNvPr>
          <p:cNvSpPr txBox="1"/>
          <p:nvPr/>
        </p:nvSpPr>
        <p:spPr>
          <a:xfrm>
            <a:off x="2514600" y="4440489"/>
            <a:ext cx="9876358" cy="1199111"/>
          </a:xfrm>
          <a:prstGeom prst="rect">
            <a:avLst/>
          </a:prstGeom>
          <a:noFill/>
        </p:spPr>
        <p:txBody>
          <a:bodyPr wrap="square" lIns="91440" tIns="45720" rIns="91440" bIns="45720" anchor="t">
            <a:spAutoFit/>
          </a:bodyPr>
          <a:lstStyle/>
          <a:p>
            <a:pPr>
              <a:lnSpc>
                <a:spcPct val="150000"/>
              </a:lnSpc>
              <a:spcBef>
                <a:spcPts val="600"/>
              </a:spcBef>
              <a:spcAft>
                <a:spcPts val="600"/>
              </a:spcAft>
            </a:pPr>
            <a:r>
              <a:rPr lang="en-GB" altLang="en-US" sz="2200">
                <a:latin typeface="Arial"/>
                <a:cs typeface="Arial"/>
              </a:rPr>
              <a:t>ISPMs undergo technical review during consultation period</a:t>
            </a:r>
          </a:p>
          <a:p>
            <a:pPr marL="0" indent="0">
              <a:lnSpc>
                <a:spcPct val="150000"/>
              </a:lnSpc>
              <a:spcBef>
                <a:spcPts val="600"/>
              </a:spcBef>
              <a:spcAft>
                <a:spcPts val="600"/>
              </a:spcAft>
              <a:buNone/>
            </a:pPr>
            <a:r>
              <a:rPr lang="en-GB" altLang="en-US" sz="2200">
                <a:latin typeface="Arial" panose="020B0604020202020204" pitchFamily="34" charset="0"/>
                <a:cs typeface="Arial" panose="020B0604020202020204" pitchFamily="34" charset="0"/>
              </a:rPr>
              <a:t>	The Commission on Phytosanitary Measures (CPM) adopts ISPMs</a:t>
            </a:r>
            <a:endParaRPr lang="en-US" altLang="en-US" sz="2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0960469"/>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371600" y="1909772"/>
            <a:ext cx="5288604" cy="4391417"/>
            <a:chOff x="901112" y="138436"/>
            <a:chExt cx="6755330" cy="5469983"/>
          </a:xfrm>
        </p:grpSpPr>
        <p:sp>
          <p:nvSpPr>
            <p:cNvPr id="7" name="Block Arc 6"/>
            <p:cNvSpPr/>
            <p:nvPr/>
          </p:nvSpPr>
          <p:spPr>
            <a:xfrm>
              <a:off x="1921464" y="1324220"/>
              <a:ext cx="4193703" cy="4193703"/>
            </a:xfrm>
            <a:prstGeom prst="blockArc">
              <a:avLst>
                <a:gd name="adj1" fmla="val 9000000"/>
                <a:gd name="adj2" fmla="val 16200000"/>
                <a:gd name="adj3" fmla="val 4639"/>
              </a:avLst>
            </a:prstGeom>
            <a:solidFill>
              <a:schemeClr val="accent6">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en-US">
                <a:latin typeface="Arial" panose="020B0604020202020204" pitchFamily="34" charset="0"/>
                <a:cs typeface="Arial" panose="020B0604020202020204" pitchFamily="34" charset="0"/>
              </a:endParaRPr>
            </a:p>
          </p:txBody>
        </p:sp>
        <p:sp>
          <p:nvSpPr>
            <p:cNvPr id="9" name="Block Arc 8"/>
            <p:cNvSpPr/>
            <p:nvPr/>
          </p:nvSpPr>
          <p:spPr>
            <a:xfrm>
              <a:off x="1970720" y="1414716"/>
              <a:ext cx="4193703" cy="4193703"/>
            </a:xfrm>
            <a:prstGeom prst="blockArc">
              <a:avLst>
                <a:gd name="adj1" fmla="val 1627034"/>
                <a:gd name="adj2" fmla="val 9172949"/>
                <a:gd name="adj3" fmla="val 4639"/>
              </a:avLst>
            </a:prstGeom>
            <a:solidFill>
              <a:schemeClr val="accent4">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en-US">
                <a:latin typeface="Arial" panose="020B0604020202020204" pitchFamily="34" charset="0"/>
                <a:cs typeface="Arial" panose="020B0604020202020204" pitchFamily="34" charset="0"/>
              </a:endParaRPr>
            </a:p>
          </p:txBody>
        </p:sp>
        <p:sp>
          <p:nvSpPr>
            <p:cNvPr id="10" name="Block Arc 9"/>
            <p:cNvSpPr/>
            <p:nvPr/>
          </p:nvSpPr>
          <p:spPr>
            <a:xfrm>
              <a:off x="2021385" y="1321781"/>
              <a:ext cx="4193703" cy="4193703"/>
            </a:xfrm>
            <a:prstGeom prst="blockArc">
              <a:avLst>
                <a:gd name="adj1" fmla="val 16032225"/>
                <a:gd name="adj2" fmla="val 1804711"/>
                <a:gd name="adj3" fmla="val 4639"/>
              </a:avLst>
            </a:prstGeom>
            <a:solidFill>
              <a:schemeClr val="accent1">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p>
              <a:endParaRPr lang="en-US">
                <a:latin typeface="Arial" panose="020B0604020202020204" pitchFamily="34" charset="0"/>
                <a:cs typeface="Arial" panose="020B0604020202020204" pitchFamily="34" charset="0"/>
              </a:endParaRPr>
            </a:p>
          </p:txBody>
        </p:sp>
        <p:sp>
          <p:nvSpPr>
            <p:cNvPr id="11" name="Freeform 10"/>
            <p:cNvSpPr/>
            <p:nvPr/>
          </p:nvSpPr>
          <p:spPr>
            <a:xfrm>
              <a:off x="2847773" y="2174499"/>
              <a:ext cx="2404963" cy="2324096"/>
            </a:xfrm>
            <a:custGeom>
              <a:avLst/>
              <a:gdLst>
                <a:gd name="connsiteX0" fmla="*/ 0 w 2201636"/>
                <a:gd name="connsiteY0" fmla="*/ 1091670 h 2183339"/>
                <a:gd name="connsiteX1" fmla="*/ 1100818 w 2201636"/>
                <a:gd name="connsiteY1" fmla="*/ 0 h 2183339"/>
                <a:gd name="connsiteX2" fmla="*/ 2201636 w 2201636"/>
                <a:gd name="connsiteY2" fmla="*/ 1091670 h 2183339"/>
                <a:gd name="connsiteX3" fmla="*/ 1100818 w 2201636"/>
                <a:gd name="connsiteY3" fmla="*/ 2183340 h 2183339"/>
                <a:gd name="connsiteX4" fmla="*/ 0 w 2201636"/>
                <a:gd name="connsiteY4" fmla="*/ 1091670 h 2183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636" h="2183339">
                  <a:moveTo>
                    <a:pt x="0" y="1091670"/>
                  </a:moveTo>
                  <a:cubicBezTo>
                    <a:pt x="0" y="488757"/>
                    <a:pt x="492853" y="0"/>
                    <a:pt x="1100818" y="0"/>
                  </a:cubicBezTo>
                  <a:cubicBezTo>
                    <a:pt x="1708783" y="0"/>
                    <a:pt x="2201636" y="488757"/>
                    <a:pt x="2201636" y="1091670"/>
                  </a:cubicBezTo>
                  <a:cubicBezTo>
                    <a:pt x="2201636" y="1694583"/>
                    <a:pt x="1708783" y="2183340"/>
                    <a:pt x="1100818" y="2183340"/>
                  </a:cubicBezTo>
                  <a:cubicBezTo>
                    <a:pt x="492853" y="2183340"/>
                    <a:pt x="0" y="1694583"/>
                    <a:pt x="0" y="1091670"/>
                  </a:cubicBezTo>
                  <a:close/>
                </a:path>
              </a:pathLst>
            </a:custGeom>
            <a:solidFill>
              <a:srgbClr val="9E0000"/>
            </a:solid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5282" tIns="342603" rIns="345282" bIns="342603" numCol="1" spcCol="1270" anchor="ctr" anchorCtr="0">
              <a:noAutofit/>
            </a:bodyPr>
            <a:lstStyle/>
            <a:p>
              <a:pPr lvl="0" algn="ctr" defTabSz="800100">
                <a:lnSpc>
                  <a:spcPct val="90000"/>
                </a:lnSpc>
                <a:spcBef>
                  <a:spcPct val="0"/>
                </a:spcBef>
                <a:spcAft>
                  <a:spcPct val="35000"/>
                </a:spcAft>
              </a:pPr>
              <a:r>
                <a:rPr lang="en-GB" sz="1400" b="1" kern="1200">
                  <a:latin typeface="Arial" panose="020B0604020202020204" pitchFamily="34" charset="0"/>
                  <a:cs typeface="Arial" panose="020B0604020202020204" pitchFamily="34" charset="0"/>
                </a:rPr>
                <a:t>International Standards for Phytosanitary Measures (ISPMs)</a:t>
              </a:r>
              <a:endParaRPr lang="en-US" sz="1400" b="1" kern="1200">
                <a:latin typeface="Arial" panose="020B0604020202020204" pitchFamily="34" charset="0"/>
                <a:cs typeface="Arial" panose="020B0604020202020204" pitchFamily="34" charset="0"/>
              </a:endParaRPr>
            </a:p>
          </p:txBody>
        </p:sp>
        <p:sp>
          <p:nvSpPr>
            <p:cNvPr id="12" name="Freeform 11"/>
            <p:cNvSpPr/>
            <p:nvPr/>
          </p:nvSpPr>
          <p:spPr>
            <a:xfrm>
              <a:off x="3057294" y="138436"/>
              <a:ext cx="2113504" cy="1952623"/>
            </a:xfrm>
            <a:custGeom>
              <a:avLst/>
              <a:gdLst>
                <a:gd name="connsiteX0" fmla="*/ 0 w 1866414"/>
                <a:gd name="connsiteY0" fmla="*/ 838964 h 1677927"/>
                <a:gd name="connsiteX1" fmla="*/ 933207 w 1866414"/>
                <a:gd name="connsiteY1" fmla="*/ 0 h 1677927"/>
                <a:gd name="connsiteX2" fmla="*/ 1866414 w 1866414"/>
                <a:gd name="connsiteY2" fmla="*/ 838964 h 1677927"/>
                <a:gd name="connsiteX3" fmla="*/ 933207 w 1866414"/>
                <a:gd name="connsiteY3" fmla="*/ 1677928 h 1677927"/>
                <a:gd name="connsiteX4" fmla="*/ 0 w 1866414"/>
                <a:gd name="connsiteY4" fmla="*/ 838964 h 167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414" h="1677927">
                  <a:moveTo>
                    <a:pt x="0" y="838964"/>
                  </a:moveTo>
                  <a:cubicBezTo>
                    <a:pt x="0" y="375617"/>
                    <a:pt x="417811" y="0"/>
                    <a:pt x="933207" y="0"/>
                  </a:cubicBezTo>
                  <a:cubicBezTo>
                    <a:pt x="1448603" y="0"/>
                    <a:pt x="1866414" y="375617"/>
                    <a:pt x="1866414" y="838964"/>
                  </a:cubicBezTo>
                  <a:cubicBezTo>
                    <a:pt x="1866414" y="1302311"/>
                    <a:pt x="1448603" y="1677928"/>
                    <a:pt x="933207" y="1677928"/>
                  </a:cubicBezTo>
                  <a:cubicBezTo>
                    <a:pt x="417811" y="1677928"/>
                    <a:pt x="0" y="1302311"/>
                    <a:pt x="0" y="838964"/>
                  </a:cubicBezTo>
                  <a:close/>
                </a:path>
              </a:pathLst>
            </a:cu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6190" tIns="268587" rIns="296190" bIns="268587" numCol="1" spcCol="1270" anchor="ctr" anchorCtr="0">
              <a:noAutofit/>
            </a:bodyPr>
            <a:lstStyle/>
            <a:p>
              <a:pPr lvl="0" algn="ctr" defTabSz="800100">
                <a:lnSpc>
                  <a:spcPct val="90000"/>
                </a:lnSpc>
                <a:spcBef>
                  <a:spcPct val="0"/>
                </a:spcBef>
                <a:spcAft>
                  <a:spcPct val="35000"/>
                </a:spcAft>
              </a:pPr>
              <a:r>
                <a:rPr lang="en-GB" sz="1600" b="1" kern="1200">
                  <a:latin typeface="Arial" panose="020B0604020202020204" pitchFamily="34" charset="0"/>
                  <a:cs typeface="Arial" panose="020B0604020202020204" pitchFamily="34" charset="0"/>
                </a:rPr>
                <a:t>46 adopted ISPMs</a:t>
              </a:r>
              <a:endParaRPr lang="en-US" sz="1600" b="1" kern="1200">
                <a:latin typeface="Arial" panose="020B0604020202020204" pitchFamily="34" charset="0"/>
                <a:cs typeface="Arial" panose="020B0604020202020204" pitchFamily="34" charset="0"/>
              </a:endParaRPr>
            </a:p>
          </p:txBody>
        </p:sp>
        <p:sp>
          <p:nvSpPr>
            <p:cNvPr id="13" name="Freeform 12"/>
            <p:cNvSpPr/>
            <p:nvPr/>
          </p:nvSpPr>
          <p:spPr>
            <a:xfrm>
              <a:off x="5252736" y="3265158"/>
              <a:ext cx="2403706" cy="2112953"/>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rgbClr val="EC7728"/>
            </a:solid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400" b="1" kern="1200">
                  <a:latin typeface="Arial" panose="020B0604020202020204" pitchFamily="34" charset="0"/>
                  <a:cs typeface="Arial" panose="020B0604020202020204" pitchFamily="34" charset="0"/>
                </a:rPr>
                <a:t>43 Phytosanitary Treatments (PTs)</a:t>
              </a:r>
              <a:endParaRPr lang="en-US" sz="1400" b="1" kern="1200">
                <a:latin typeface="Arial" panose="020B0604020202020204" pitchFamily="34" charset="0"/>
                <a:cs typeface="Arial" panose="020B0604020202020204" pitchFamily="34" charset="0"/>
              </a:endParaRPr>
            </a:p>
          </p:txBody>
        </p:sp>
        <p:sp>
          <p:nvSpPr>
            <p:cNvPr id="14" name="Freeform 13"/>
            <p:cNvSpPr/>
            <p:nvPr/>
          </p:nvSpPr>
          <p:spPr>
            <a:xfrm>
              <a:off x="901112" y="3450779"/>
              <a:ext cx="2023339" cy="1927333"/>
            </a:xfrm>
            <a:custGeom>
              <a:avLst/>
              <a:gdLst>
                <a:gd name="connsiteX0" fmla="*/ 0 w 1856794"/>
                <a:gd name="connsiteY0" fmla="*/ 861945 h 1723890"/>
                <a:gd name="connsiteX1" fmla="*/ 928397 w 1856794"/>
                <a:gd name="connsiteY1" fmla="*/ 0 h 1723890"/>
                <a:gd name="connsiteX2" fmla="*/ 1856794 w 1856794"/>
                <a:gd name="connsiteY2" fmla="*/ 861945 h 1723890"/>
                <a:gd name="connsiteX3" fmla="*/ 928397 w 1856794"/>
                <a:gd name="connsiteY3" fmla="*/ 1723890 h 1723890"/>
                <a:gd name="connsiteX4" fmla="*/ 0 w 1856794"/>
                <a:gd name="connsiteY4" fmla="*/ 861945 h 172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794" h="1723890">
                  <a:moveTo>
                    <a:pt x="0" y="861945"/>
                  </a:moveTo>
                  <a:cubicBezTo>
                    <a:pt x="0" y="385906"/>
                    <a:pt x="415657" y="0"/>
                    <a:pt x="928397" y="0"/>
                  </a:cubicBezTo>
                  <a:cubicBezTo>
                    <a:pt x="1441137" y="0"/>
                    <a:pt x="1856794" y="385906"/>
                    <a:pt x="1856794" y="861945"/>
                  </a:cubicBezTo>
                  <a:cubicBezTo>
                    <a:pt x="1856794" y="1337984"/>
                    <a:pt x="1441137" y="1723890"/>
                    <a:pt x="928397" y="1723890"/>
                  </a:cubicBezTo>
                  <a:cubicBezTo>
                    <a:pt x="415657" y="1723890"/>
                    <a:pt x="0" y="1337984"/>
                    <a:pt x="0" y="861945"/>
                  </a:cubicBezTo>
                  <a:close/>
                </a:path>
              </a:pathLst>
            </a:custGeom>
            <a:solidFill>
              <a:schemeClr val="accent1">
                <a:lumMod val="50000"/>
              </a:schemeClr>
            </a:solid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94781" tIns="275318" rIns="294781" bIns="275318" numCol="1" spcCol="1270" anchor="ctr" anchorCtr="0">
              <a:noAutofit/>
            </a:bodyPr>
            <a:lstStyle/>
            <a:p>
              <a:pPr lvl="0" algn="ctr" defTabSz="800100">
                <a:lnSpc>
                  <a:spcPct val="90000"/>
                </a:lnSpc>
                <a:spcBef>
                  <a:spcPct val="0"/>
                </a:spcBef>
                <a:spcAft>
                  <a:spcPct val="35000"/>
                </a:spcAft>
              </a:pPr>
              <a:r>
                <a:rPr lang="en-GB" sz="1400" b="1" kern="1200">
                  <a:latin typeface="Arial" panose="020B0604020202020204" pitchFamily="34" charset="0"/>
                  <a:cs typeface="Arial" panose="020B0604020202020204" pitchFamily="34" charset="0"/>
                </a:rPr>
                <a:t>34 Diagnostic Protocols (DPs)</a:t>
              </a:r>
              <a:endParaRPr lang="en-US" sz="1400" b="1" kern="1200">
                <a:latin typeface="Arial" panose="020B0604020202020204" pitchFamily="34" charset="0"/>
                <a:cs typeface="Arial" panose="020B0604020202020204" pitchFamily="34" charset="0"/>
              </a:endParaRPr>
            </a:p>
          </p:txBody>
        </p:sp>
      </p:grpSp>
      <p:sp>
        <p:nvSpPr>
          <p:cNvPr id="2" name="TextBox 1"/>
          <p:cNvSpPr txBox="1"/>
          <p:nvPr/>
        </p:nvSpPr>
        <p:spPr>
          <a:xfrm>
            <a:off x="98660" y="2511293"/>
            <a:ext cx="2026394" cy="338554"/>
          </a:xfrm>
          <a:prstGeom prst="rect">
            <a:avLst/>
          </a:prstGeom>
          <a:noFill/>
        </p:spPr>
        <p:txBody>
          <a:bodyPr wrap="square" rtlCol="0">
            <a:spAutoFit/>
          </a:bodyPr>
          <a:lstStyle/>
          <a:p>
            <a:r>
              <a:rPr lang="en-GB" sz="1600">
                <a:latin typeface="Arial" panose="020B0604020202020204" pitchFamily="34" charset="0"/>
                <a:cs typeface="Arial" panose="020B0604020202020204" pitchFamily="34" charset="0"/>
              </a:rPr>
              <a:t>As of March 2025</a:t>
            </a:r>
            <a:endParaRPr lang="en-US" sz="1600">
              <a:latin typeface="Arial" panose="020B0604020202020204" pitchFamily="34" charset="0"/>
              <a:cs typeface="Arial" panose="020B0604020202020204" pitchFamily="34" charset="0"/>
            </a:endParaRPr>
          </a:p>
        </p:txBody>
      </p:sp>
      <p:grpSp>
        <p:nvGrpSpPr>
          <p:cNvPr id="5" name="Group 4"/>
          <p:cNvGrpSpPr/>
          <p:nvPr/>
        </p:nvGrpSpPr>
        <p:grpSpPr>
          <a:xfrm>
            <a:off x="9230989" y="1837120"/>
            <a:ext cx="2795142" cy="3808461"/>
            <a:chOff x="7964611" y="491854"/>
            <a:chExt cx="4164340" cy="7040815"/>
          </a:xfrm>
        </p:grpSpPr>
        <p:sp>
          <p:nvSpPr>
            <p:cNvPr id="4" name="Rectangle 3"/>
            <p:cNvSpPr/>
            <p:nvPr/>
          </p:nvSpPr>
          <p:spPr>
            <a:xfrm>
              <a:off x="7964611" y="491854"/>
              <a:ext cx="4164340" cy="7040815"/>
            </a:xfrm>
            <a:prstGeom prst="rect">
              <a:avLst/>
            </a:prstGeom>
            <a:blipFill>
              <a:blip r:embed="rId3" cstate="print">
                <a:extLst>
                  <a:ext uri="{28A0092B-C50C-407E-A947-70E740481C1C}">
                    <a14:useLocalDpi xmlns:a14="http://schemas.microsoft.com/office/drawing/2010/main" val="0"/>
                  </a:ext>
                </a:extLst>
              </a:blip>
              <a:srcRect/>
              <a:stretch>
                <a:fillRect t="-2000" b="-2000"/>
              </a:stretch>
            </a:blipFill>
            <a:ln>
              <a:solidFill>
                <a:srgbClr val="694E96"/>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8" name="Oval 7"/>
            <p:cNvSpPr/>
            <p:nvPr/>
          </p:nvSpPr>
          <p:spPr>
            <a:xfrm>
              <a:off x="9424382" y="4596176"/>
              <a:ext cx="2146685" cy="2072777"/>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a:solidFill>
                    <a:srgbClr val="0070C0"/>
                  </a:solidFill>
                </a:rPr>
                <a:t>First ISPM adopted: 1993</a:t>
              </a:r>
              <a:endParaRPr lang="en-US" sz="1600" b="1"/>
            </a:p>
          </p:txBody>
        </p:sp>
      </p:grpSp>
      <p:sp>
        <p:nvSpPr>
          <p:cNvPr id="15" name="Freeform 14"/>
          <p:cNvSpPr/>
          <p:nvPr/>
        </p:nvSpPr>
        <p:spPr>
          <a:xfrm>
            <a:off x="6643492" y="2709185"/>
            <a:ext cx="2269671" cy="1422058"/>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chemeClr val="accent5">
              <a:lumMod val="60000"/>
              <a:lumOff val="40000"/>
            </a:schemeClr>
          </a:solid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400" b="1">
                <a:solidFill>
                  <a:schemeClr val="tx1"/>
                </a:solidFill>
                <a:latin typeface="Arial" panose="020B0604020202020204" pitchFamily="34" charset="0"/>
                <a:cs typeface="Arial" panose="020B0604020202020204" pitchFamily="34" charset="0"/>
              </a:rPr>
              <a:t>10</a:t>
            </a:r>
            <a:r>
              <a:rPr lang="en-GB" sz="1400" b="1" kern="1200">
                <a:solidFill>
                  <a:schemeClr val="tx1"/>
                </a:solidFill>
                <a:latin typeface="Arial" panose="020B0604020202020204" pitchFamily="34" charset="0"/>
                <a:cs typeface="Arial" panose="020B0604020202020204" pitchFamily="34" charset="0"/>
              </a:rPr>
              <a:t> CPM Recommendations</a:t>
            </a:r>
            <a:endParaRPr lang="en-US" sz="1400" b="1" kern="1200">
              <a:solidFill>
                <a:schemeClr val="tx1"/>
              </a:solidFill>
              <a:latin typeface="Arial" panose="020B0604020202020204" pitchFamily="34" charset="0"/>
              <a:cs typeface="Arial" panose="020B0604020202020204" pitchFamily="34" charset="0"/>
            </a:endParaRPr>
          </a:p>
        </p:txBody>
      </p:sp>
      <p:sp>
        <p:nvSpPr>
          <p:cNvPr id="16" name="Title 1"/>
          <p:cNvSpPr txBox="1">
            <a:spLocks/>
          </p:cNvSpPr>
          <p:nvPr/>
        </p:nvSpPr>
        <p:spPr>
          <a:xfrm>
            <a:off x="228600" y="1305636"/>
            <a:ext cx="11290852" cy="531484"/>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219170"/>
            <a:r>
              <a:rPr lang="en-US" altLang="en-US" sz="32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ISPMs: The framework for phytosanitary systems and operations</a:t>
            </a:r>
            <a:endParaRPr lang="en-US" sz="3200" b="1">
              <a:solidFill>
                <a:srgbClr val="00825F"/>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5DCF0965-AC30-B9FA-5183-B0F5E36888A6}"/>
              </a:ext>
            </a:extLst>
          </p:cNvPr>
          <p:cNvSpPr txBox="1"/>
          <p:nvPr/>
        </p:nvSpPr>
        <p:spPr>
          <a:xfrm>
            <a:off x="6781800" y="5995987"/>
            <a:ext cx="5717093" cy="261610"/>
          </a:xfrm>
          <a:prstGeom prst="rect">
            <a:avLst/>
          </a:prstGeom>
        </p:spPr>
        <p:txBody>
          <a:bodyPr wrap="none" lIns="540000" tIns="0" rIns="360000" rtlCol="0" anchor="t" anchorCtr="0">
            <a:spAutoFit/>
          </a:bodyPr>
          <a:lstStyle/>
          <a:p>
            <a:r>
              <a:rPr lang="en-US" sz="1400"/>
              <a:t>List of adopted ISPMs: </a:t>
            </a:r>
            <a:r>
              <a:rPr lang="en-US" sz="1400">
                <a:hlinkClick r:id="rId4"/>
              </a:rPr>
              <a:t>https://www.ippc.int/en/publications/626/</a:t>
            </a:r>
            <a:r>
              <a:rPr lang="en-US" sz="1400"/>
              <a:t> </a:t>
            </a:r>
          </a:p>
        </p:txBody>
      </p:sp>
      <p:sp>
        <p:nvSpPr>
          <p:cNvPr id="17" name="Freeform 14">
            <a:extLst>
              <a:ext uri="{FF2B5EF4-FFF2-40B4-BE49-F238E27FC236}">
                <a16:creationId xmlns:a16="http://schemas.microsoft.com/office/drawing/2014/main" id="{7F878335-DAF0-07B4-90A4-812B0BAB0A52}"/>
              </a:ext>
            </a:extLst>
          </p:cNvPr>
          <p:cNvSpPr/>
          <p:nvPr/>
        </p:nvSpPr>
        <p:spPr>
          <a:xfrm>
            <a:off x="3033855" y="5687000"/>
            <a:ext cx="1787962" cy="690458"/>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chemeClr val="accent5">
              <a:lumMod val="60000"/>
              <a:lumOff val="40000"/>
            </a:schemeClr>
          </a:solidFill>
          <a:scene3d>
            <a:camera prst="orthographicFront"/>
            <a:lightRig rig="threePt" dir="t"/>
          </a:scene3d>
          <a:sp3d>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400" b="1">
                <a:solidFill>
                  <a:schemeClr val="tx1"/>
                </a:solidFill>
                <a:latin typeface="Arial" panose="020B0604020202020204" pitchFamily="34" charset="0"/>
                <a:cs typeface="Arial" panose="020B0604020202020204" pitchFamily="34" charset="0"/>
              </a:rPr>
              <a:t>1 Commodity Standard</a:t>
            </a:r>
            <a:endParaRPr lang="en-US" sz="1400" b="1" kern="12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3013984"/>
      </p:ext>
    </p:extLst>
  </p:cSld>
  <p:clrMapOvr>
    <a:masterClrMapping/>
  </p:clrMapOvr>
  <mc:AlternateContent xmlns:mc="http://schemas.openxmlformats.org/markup-compatibility/2006">
    <mc:Choice xmlns:p14="http://schemas.microsoft.com/office/powerpoint/2010/main" Requires="p14">
      <p:transition spd="slow" p14:dur="800" advClick="0">
        <p:circle/>
      </p:transition>
    </mc:Choice>
    <mc:Fallback>
      <p:transition spd="slow" advClick="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1C655-CEA6-A1B8-129A-D9B4F592422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BBED31-9E7F-020C-64B4-D46B8571B5A7}"/>
              </a:ext>
            </a:extLst>
          </p:cNvPr>
          <p:cNvSpPr txBox="1">
            <a:spLocks/>
          </p:cNvSpPr>
          <p:nvPr/>
        </p:nvSpPr>
        <p:spPr>
          <a:xfrm>
            <a:off x="1600200" y="1828800"/>
            <a:ext cx="8327452" cy="449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9" indent="-457209" algn="just"/>
            <a:endParaRPr lang="en-US" sz="2400" b="1">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CA38DC9-E4E5-A165-40D8-333AC280B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549" y="1447800"/>
            <a:ext cx="1380126" cy="1380126"/>
          </a:xfrm>
          <a:prstGeom prst="rect">
            <a:avLst/>
          </a:prstGeom>
        </p:spPr>
      </p:pic>
      <p:sp>
        <p:nvSpPr>
          <p:cNvPr id="7" name="TextBox 6">
            <a:extLst>
              <a:ext uri="{FF2B5EF4-FFF2-40B4-BE49-F238E27FC236}">
                <a16:creationId xmlns:a16="http://schemas.microsoft.com/office/drawing/2014/main" id="{D4EA8859-EF09-BE26-21CB-AA6B49A8C1A9}"/>
              </a:ext>
            </a:extLst>
          </p:cNvPr>
          <p:cNvSpPr txBox="1"/>
          <p:nvPr/>
        </p:nvSpPr>
        <p:spPr>
          <a:xfrm>
            <a:off x="1676400" y="1710273"/>
            <a:ext cx="9067800" cy="461665"/>
          </a:xfrm>
          <a:prstGeom prst="rect">
            <a:avLst/>
          </a:prstGeom>
          <a:noFill/>
        </p:spPr>
        <p:txBody>
          <a:bodyPr wrap="square">
            <a:spAutoFit/>
          </a:bodyPr>
          <a:lstStyle/>
          <a:p>
            <a:r>
              <a:rPr lang="en-US" sz="2400" b="1">
                <a:latin typeface="Arial"/>
                <a:cs typeface="Arial"/>
              </a:rPr>
              <a:t>International Standards for Phytosanitary Measures (ISPMs) </a:t>
            </a:r>
            <a:endParaRPr lang="en-US"/>
          </a:p>
        </p:txBody>
      </p:sp>
      <p:sp>
        <p:nvSpPr>
          <p:cNvPr id="28" name="TextBox 27">
            <a:extLst>
              <a:ext uri="{FF2B5EF4-FFF2-40B4-BE49-F238E27FC236}">
                <a16:creationId xmlns:a16="http://schemas.microsoft.com/office/drawing/2014/main" id="{8780D7F9-DFC2-F7F2-9B42-53D8E1398139}"/>
              </a:ext>
            </a:extLst>
          </p:cNvPr>
          <p:cNvSpPr txBox="1"/>
          <p:nvPr/>
        </p:nvSpPr>
        <p:spPr>
          <a:xfrm>
            <a:off x="828785" y="2243206"/>
            <a:ext cx="342661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pest surveillance</a:t>
            </a:r>
          </a:p>
        </p:txBody>
      </p:sp>
      <p:sp>
        <p:nvSpPr>
          <p:cNvPr id="30" name="TextBox 29">
            <a:extLst>
              <a:ext uri="{FF2B5EF4-FFF2-40B4-BE49-F238E27FC236}">
                <a16:creationId xmlns:a16="http://schemas.microsoft.com/office/drawing/2014/main" id="{18D88B3C-98E2-757B-5E0D-931B6490296D}"/>
              </a:ext>
            </a:extLst>
          </p:cNvPr>
          <p:cNvSpPr txBox="1"/>
          <p:nvPr/>
        </p:nvSpPr>
        <p:spPr>
          <a:xfrm>
            <a:off x="5274689" y="2843723"/>
            <a:ext cx="2667000"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pest risk analysis</a:t>
            </a:r>
          </a:p>
        </p:txBody>
      </p:sp>
      <p:sp>
        <p:nvSpPr>
          <p:cNvPr id="32" name="TextBox 31">
            <a:extLst>
              <a:ext uri="{FF2B5EF4-FFF2-40B4-BE49-F238E27FC236}">
                <a16:creationId xmlns:a16="http://schemas.microsoft.com/office/drawing/2014/main" id="{D7579BFF-AE83-FC7D-302C-95F0D510FB3E}"/>
              </a:ext>
            </a:extLst>
          </p:cNvPr>
          <p:cNvSpPr txBox="1"/>
          <p:nvPr/>
        </p:nvSpPr>
        <p:spPr>
          <a:xfrm>
            <a:off x="7614268" y="2250828"/>
            <a:ext cx="251221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pest free areas</a:t>
            </a:r>
          </a:p>
        </p:txBody>
      </p:sp>
      <p:sp>
        <p:nvSpPr>
          <p:cNvPr id="34" name="TextBox 33">
            <a:extLst>
              <a:ext uri="{FF2B5EF4-FFF2-40B4-BE49-F238E27FC236}">
                <a16:creationId xmlns:a16="http://schemas.microsoft.com/office/drawing/2014/main" id="{436A595B-9C43-F293-4405-17D59644C21F}"/>
              </a:ext>
            </a:extLst>
          </p:cNvPr>
          <p:cNvSpPr txBox="1"/>
          <p:nvPr/>
        </p:nvSpPr>
        <p:spPr>
          <a:xfrm>
            <a:off x="8880343" y="2747855"/>
            <a:ext cx="2764852"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export certification</a:t>
            </a:r>
          </a:p>
        </p:txBody>
      </p:sp>
      <p:sp>
        <p:nvSpPr>
          <p:cNvPr id="36" name="TextBox 35">
            <a:extLst>
              <a:ext uri="{FF2B5EF4-FFF2-40B4-BE49-F238E27FC236}">
                <a16:creationId xmlns:a16="http://schemas.microsoft.com/office/drawing/2014/main" id="{5D1C809B-A270-E501-4043-A0851EABFA32}"/>
              </a:ext>
            </a:extLst>
          </p:cNvPr>
          <p:cNvSpPr txBox="1"/>
          <p:nvPr/>
        </p:nvSpPr>
        <p:spPr>
          <a:xfrm>
            <a:off x="4454239" y="2321850"/>
            <a:ext cx="357901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phytosanitary certificates </a:t>
            </a:r>
          </a:p>
        </p:txBody>
      </p:sp>
      <p:sp>
        <p:nvSpPr>
          <p:cNvPr id="38" name="TextBox 37">
            <a:extLst>
              <a:ext uri="{FF2B5EF4-FFF2-40B4-BE49-F238E27FC236}">
                <a16:creationId xmlns:a16="http://schemas.microsoft.com/office/drawing/2014/main" id="{6FF61C48-7A46-F3B1-3FA8-AF4903D27DD2}"/>
              </a:ext>
            </a:extLst>
          </p:cNvPr>
          <p:cNvSpPr txBox="1"/>
          <p:nvPr/>
        </p:nvSpPr>
        <p:spPr>
          <a:xfrm>
            <a:off x="2752725" y="2726609"/>
            <a:ext cx="249122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pest reporting</a:t>
            </a:r>
          </a:p>
        </p:txBody>
      </p:sp>
      <p:sp>
        <p:nvSpPr>
          <p:cNvPr id="40" name="TextBox 39">
            <a:extLst>
              <a:ext uri="{FF2B5EF4-FFF2-40B4-BE49-F238E27FC236}">
                <a16:creationId xmlns:a16="http://schemas.microsoft.com/office/drawing/2014/main" id="{3A53E68F-3701-ACDE-2777-8CC1D06AA436}"/>
              </a:ext>
            </a:extLst>
          </p:cNvPr>
          <p:cNvSpPr txBox="1"/>
          <p:nvPr/>
        </p:nvSpPr>
        <p:spPr>
          <a:xfrm>
            <a:off x="1842437" y="4030720"/>
            <a:ext cx="3657600"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wood packaging material</a:t>
            </a:r>
          </a:p>
        </p:txBody>
      </p:sp>
      <p:sp>
        <p:nvSpPr>
          <p:cNvPr id="42" name="TextBox 41">
            <a:extLst>
              <a:ext uri="{FF2B5EF4-FFF2-40B4-BE49-F238E27FC236}">
                <a16:creationId xmlns:a16="http://schemas.microsoft.com/office/drawing/2014/main" id="{BF04F2B1-9937-70C0-79E5-81D646E834FA}"/>
              </a:ext>
            </a:extLst>
          </p:cNvPr>
          <p:cNvSpPr txBox="1"/>
          <p:nvPr/>
        </p:nvSpPr>
        <p:spPr>
          <a:xfrm>
            <a:off x="3964131" y="4586651"/>
            <a:ext cx="4512468"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international movement of wood</a:t>
            </a:r>
          </a:p>
        </p:txBody>
      </p:sp>
      <p:sp>
        <p:nvSpPr>
          <p:cNvPr id="44" name="TextBox 43">
            <a:extLst>
              <a:ext uri="{FF2B5EF4-FFF2-40B4-BE49-F238E27FC236}">
                <a16:creationId xmlns:a16="http://schemas.microsoft.com/office/drawing/2014/main" id="{9C00779D-AC3B-B299-B027-45C1D823FA77}"/>
              </a:ext>
            </a:extLst>
          </p:cNvPr>
          <p:cNvSpPr txBox="1"/>
          <p:nvPr/>
        </p:nvSpPr>
        <p:spPr>
          <a:xfrm>
            <a:off x="7778697" y="4142814"/>
            <a:ext cx="4633471"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international movement of seeds</a:t>
            </a:r>
          </a:p>
        </p:txBody>
      </p:sp>
      <p:sp>
        <p:nvSpPr>
          <p:cNvPr id="46" name="TextBox 45">
            <a:extLst>
              <a:ext uri="{FF2B5EF4-FFF2-40B4-BE49-F238E27FC236}">
                <a16:creationId xmlns:a16="http://schemas.microsoft.com/office/drawing/2014/main" id="{13253C27-F7D5-0A5D-FEA2-891AAD258F77}"/>
              </a:ext>
            </a:extLst>
          </p:cNvPr>
          <p:cNvSpPr txBox="1"/>
          <p:nvPr/>
        </p:nvSpPr>
        <p:spPr>
          <a:xfrm>
            <a:off x="5667818" y="3807520"/>
            <a:ext cx="4259834"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commodity-specific standards</a:t>
            </a:r>
          </a:p>
        </p:txBody>
      </p:sp>
      <p:sp>
        <p:nvSpPr>
          <p:cNvPr id="48" name="TextBox 47">
            <a:extLst>
              <a:ext uri="{FF2B5EF4-FFF2-40B4-BE49-F238E27FC236}">
                <a16:creationId xmlns:a16="http://schemas.microsoft.com/office/drawing/2014/main" id="{AF7840D3-5ABA-1E79-70A1-9DF8599018E7}"/>
              </a:ext>
            </a:extLst>
          </p:cNvPr>
          <p:cNvSpPr txBox="1"/>
          <p:nvPr/>
        </p:nvSpPr>
        <p:spPr>
          <a:xfrm>
            <a:off x="7606372" y="3240829"/>
            <a:ext cx="3707606"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phytosanitary treatments </a:t>
            </a:r>
          </a:p>
        </p:txBody>
      </p:sp>
      <p:sp>
        <p:nvSpPr>
          <p:cNvPr id="50" name="TextBox 49">
            <a:extLst>
              <a:ext uri="{FF2B5EF4-FFF2-40B4-BE49-F238E27FC236}">
                <a16:creationId xmlns:a16="http://schemas.microsoft.com/office/drawing/2014/main" id="{0C5227AD-34F6-EBB7-9273-1DF83970A7C9}"/>
              </a:ext>
            </a:extLst>
          </p:cNvPr>
          <p:cNvSpPr txBox="1"/>
          <p:nvPr/>
        </p:nvSpPr>
        <p:spPr>
          <a:xfrm>
            <a:off x="372070" y="3451765"/>
            <a:ext cx="3014661"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diagnostic protocols </a:t>
            </a:r>
          </a:p>
        </p:txBody>
      </p:sp>
      <p:sp>
        <p:nvSpPr>
          <p:cNvPr id="54" name="TextBox 53">
            <a:extLst>
              <a:ext uri="{FF2B5EF4-FFF2-40B4-BE49-F238E27FC236}">
                <a16:creationId xmlns:a16="http://schemas.microsoft.com/office/drawing/2014/main" id="{1A323F19-DAF0-A97D-4C38-6B76051BB624}"/>
              </a:ext>
            </a:extLst>
          </p:cNvPr>
          <p:cNvSpPr txBox="1"/>
          <p:nvPr/>
        </p:nvSpPr>
        <p:spPr>
          <a:xfrm>
            <a:off x="3664478" y="3351163"/>
            <a:ext cx="3731419" cy="369332"/>
          </a:xfrm>
          <a:prstGeom prst="rect">
            <a:avLst/>
          </a:prstGeom>
          <a:noFill/>
        </p:spPr>
        <p:txBody>
          <a:bodyPr wrap="square">
            <a:spAutoFit/>
          </a:bodyPr>
          <a:lstStyle/>
          <a:p>
            <a:r>
              <a:rPr lang="en-US" sz="1800">
                <a:latin typeface="Arial" panose="020B0604020202020204" pitchFamily="34" charset="0"/>
                <a:cs typeface="Arial" panose="020B0604020202020204" pitchFamily="34" charset="0"/>
              </a:rPr>
              <a:t>audit in the phytosanitary context</a:t>
            </a:r>
          </a:p>
        </p:txBody>
      </p:sp>
      <p:grpSp>
        <p:nvGrpSpPr>
          <p:cNvPr id="58" name="Group 57">
            <a:extLst>
              <a:ext uri="{FF2B5EF4-FFF2-40B4-BE49-F238E27FC236}">
                <a16:creationId xmlns:a16="http://schemas.microsoft.com/office/drawing/2014/main" id="{4FEC8A97-555E-C1AB-69E3-93FCAD3C6E67}"/>
              </a:ext>
            </a:extLst>
          </p:cNvPr>
          <p:cNvGrpSpPr/>
          <p:nvPr/>
        </p:nvGrpSpPr>
        <p:grpSpPr>
          <a:xfrm>
            <a:off x="332275" y="4848531"/>
            <a:ext cx="1136674" cy="1123338"/>
            <a:chOff x="311126" y="4660324"/>
            <a:chExt cx="1279549" cy="1283276"/>
          </a:xfrm>
        </p:grpSpPr>
        <p:pic>
          <p:nvPicPr>
            <p:cNvPr id="56" name="Graphic 55" descr="Document outline">
              <a:extLst>
                <a:ext uri="{FF2B5EF4-FFF2-40B4-BE49-F238E27FC236}">
                  <a16:creationId xmlns:a16="http://schemas.microsoft.com/office/drawing/2014/main" id="{5F90DD97-7B3B-C6A6-13AB-9559747101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0360" y="4829185"/>
              <a:ext cx="914400" cy="914400"/>
            </a:xfrm>
            <a:prstGeom prst="rect">
              <a:avLst/>
            </a:prstGeom>
          </p:spPr>
        </p:pic>
        <p:sp>
          <p:nvSpPr>
            <p:cNvPr id="57" name="Oval 56">
              <a:extLst>
                <a:ext uri="{FF2B5EF4-FFF2-40B4-BE49-F238E27FC236}">
                  <a16:creationId xmlns:a16="http://schemas.microsoft.com/office/drawing/2014/main" id="{3162507F-5856-C407-9D69-977DC355DF2D}"/>
                </a:ext>
              </a:extLst>
            </p:cNvPr>
            <p:cNvSpPr/>
            <p:nvPr/>
          </p:nvSpPr>
          <p:spPr>
            <a:xfrm>
              <a:off x="311126" y="4660324"/>
              <a:ext cx="1279549" cy="1283276"/>
            </a:xfrm>
            <a:prstGeom prst="ellipse">
              <a:avLst/>
            </a:prstGeom>
            <a:noFill/>
            <a:ln w="38100">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a:extLst>
              <a:ext uri="{FF2B5EF4-FFF2-40B4-BE49-F238E27FC236}">
                <a16:creationId xmlns:a16="http://schemas.microsoft.com/office/drawing/2014/main" id="{FEB53432-E5C9-4EB2-AFE3-41AEF83889AD}"/>
              </a:ext>
            </a:extLst>
          </p:cNvPr>
          <p:cNvSpPr txBox="1"/>
          <p:nvPr/>
        </p:nvSpPr>
        <p:spPr>
          <a:xfrm>
            <a:off x="1524000" y="5147822"/>
            <a:ext cx="9067800" cy="461665"/>
          </a:xfrm>
          <a:prstGeom prst="rect">
            <a:avLst/>
          </a:prstGeom>
          <a:noFill/>
        </p:spPr>
        <p:txBody>
          <a:bodyPr wrap="square">
            <a:spAutoFit/>
          </a:bodyPr>
          <a:lstStyle/>
          <a:p>
            <a:r>
              <a:rPr lang="en-US" sz="2400" b="1">
                <a:latin typeface="Arial"/>
                <a:cs typeface="Arial"/>
              </a:rPr>
              <a:t>CPM Recommendations</a:t>
            </a:r>
            <a:endParaRPr lang="en-US"/>
          </a:p>
        </p:txBody>
      </p:sp>
      <p:sp>
        <p:nvSpPr>
          <p:cNvPr id="60" name="TextBox 59">
            <a:extLst>
              <a:ext uri="{FF2B5EF4-FFF2-40B4-BE49-F238E27FC236}">
                <a16:creationId xmlns:a16="http://schemas.microsoft.com/office/drawing/2014/main" id="{93C4B789-28E4-68F8-B70A-166214404EB5}"/>
              </a:ext>
            </a:extLst>
          </p:cNvPr>
          <p:cNvSpPr txBox="1"/>
          <p:nvPr/>
        </p:nvSpPr>
        <p:spPr>
          <a:xfrm>
            <a:off x="4531518" y="5372820"/>
            <a:ext cx="342661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E-commerce</a:t>
            </a:r>
          </a:p>
        </p:txBody>
      </p:sp>
      <p:sp>
        <p:nvSpPr>
          <p:cNvPr id="61" name="TextBox 60">
            <a:extLst>
              <a:ext uri="{FF2B5EF4-FFF2-40B4-BE49-F238E27FC236}">
                <a16:creationId xmlns:a16="http://schemas.microsoft.com/office/drawing/2014/main" id="{D9940D7B-8180-0B9D-C087-BE156A34C779}"/>
              </a:ext>
            </a:extLst>
          </p:cNvPr>
          <p:cNvSpPr txBox="1"/>
          <p:nvPr/>
        </p:nvSpPr>
        <p:spPr>
          <a:xfrm>
            <a:off x="2863546" y="5597730"/>
            <a:ext cx="3014661"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HTS technologies</a:t>
            </a:r>
          </a:p>
        </p:txBody>
      </p:sp>
      <p:sp>
        <p:nvSpPr>
          <p:cNvPr id="62" name="TextBox 61">
            <a:extLst>
              <a:ext uri="{FF2B5EF4-FFF2-40B4-BE49-F238E27FC236}">
                <a16:creationId xmlns:a16="http://schemas.microsoft.com/office/drawing/2014/main" id="{10FDF809-A565-B4A5-A774-489FBEE175C1}"/>
              </a:ext>
            </a:extLst>
          </p:cNvPr>
          <p:cNvSpPr txBox="1"/>
          <p:nvPr/>
        </p:nvSpPr>
        <p:spPr>
          <a:xfrm>
            <a:off x="5602713" y="5797938"/>
            <a:ext cx="2779287" cy="646331"/>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IPPC coverage of aquatic plants</a:t>
            </a:r>
          </a:p>
        </p:txBody>
      </p:sp>
      <p:sp>
        <p:nvSpPr>
          <p:cNvPr id="63" name="TextBox 62">
            <a:extLst>
              <a:ext uri="{FF2B5EF4-FFF2-40B4-BE49-F238E27FC236}">
                <a16:creationId xmlns:a16="http://schemas.microsoft.com/office/drawing/2014/main" id="{49D8D8A9-1331-D72A-39FD-542C261D8D73}"/>
              </a:ext>
            </a:extLst>
          </p:cNvPr>
          <p:cNvSpPr txBox="1"/>
          <p:nvPr/>
        </p:nvSpPr>
        <p:spPr>
          <a:xfrm>
            <a:off x="8625530" y="5737234"/>
            <a:ext cx="3426619" cy="646331"/>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Threats to biodiversity posed by alien species</a:t>
            </a:r>
          </a:p>
        </p:txBody>
      </p:sp>
      <p:sp>
        <p:nvSpPr>
          <p:cNvPr id="64" name="TextBox 63">
            <a:extLst>
              <a:ext uri="{FF2B5EF4-FFF2-40B4-BE49-F238E27FC236}">
                <a16:creationId xmlns:a16="http://schemas.microsoft.com/office/drawing/2014/main" id="{96793A6B-70B1-44E8-E4A4-04BB12535527}"/>
              </a:ext>
            </a:extLst>
          </p:cNvPr>
          <p:cNvSpPr txBox="1"/>
          <p:nvPr/>
        </p:nvSpPr>
        <p:spPr>
          <a:xfrm>
            <a:off x="7606372" y="5318911"/>
            <a:ext cx="342661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Sea Containers</a:t>
            </a:r>
          </a:p>
        </p:txBody>
      </p:sp>
      <p:sp>
        <p:nvSpPr>
          <p:cNvPr id="65" name="TextBox 64">
            <a:extLst>
              <a:ext uri="{FF2B5EF4-FFF2-40B4-BE49-F238E27FC236}">
                <a16:creationId xmlns:a16="http://schemas.microsoft.com/office/drawing/2014/main" id="{3F314824-ECFC-9533-290A-C0A44B251275}"/>
              </a:ext>
            </a:extLst>
          </p:cNvPr>
          <p:cNvSpPr txBox="1"/>
          <p:nvPr/>
        </p:nvSpPr>
        <p:spPr>
          <a:xfrm>
            <a:off x="900612" y="6012113"/>
            <a:ext cx="3915656"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Safe provisions of humanitarian aid</a:t>
            </a:r>
          </a:p>
        </p:txBody>
      </p:sp>
      <p:sp>
        <p:nvSpPr>
          <p:cNvPr id="66" name="TextBox 65">
            <a:extLst>
              <a:ext uri="{FF2B5EF4-FFF2-40B4-BE49-F238E27FC236}">
                <a16:creationId xmlns:a16="http://schemas.microsoft.com/office/drawing/2014/main" id="{C52C9A90-3BD2-760F-E7B0-437603BAAFB5}"/>
              </a:ext>
            </a:extLst>
          </p:cNvPr>
          <p:cNvSpPr txBox="1"/>
          <p:nvPr/>
        </p:nvSpPr>
        <p:spPr>
          <a:xfrm>
            <a:off x="690562" y="2893214"/>
            <a:ext cx="2491229" cy="369332"/>
          </a:xfrm>
          <a:prstGeom prst="rect">
            <a:avLst/>
          </a:prstGeom>
          <a:noFill/>
        </p:spPr>
        <p:txBody>
          <a:bodyPr wrap="square">
            <a:spAutoFit/>
          </a:bodyPr>
          <a:lstStyle/>
          <a:p>
            <a:pPr algn="ctr"/>
            <a:r>
              <a:rPr lang="en-US" sz="1800">
                <a:latin typeface="Arial" panose="020B0604020202020204" pitchFamily="34" charset="0"/>
                <a:cs typeface="Arial" panose="020B0604020202020204" pitchFamily="34" charset="0"/>
              </a:rPr>
              <a:t>glossary terms</a:t>
            </a:r>
          </a:p>
        </p:txBody>
      </p:sp>
    </p:spTree>
    <p:extLst>
      <p:ext uri="{BB962C8B-B14F-4D97-AF65-F5344CB8AC3E}">
        <p14:creationId xmlns:p14="http://schemas.microsoft.com/office/powerpoint/2010/main" val="1836427041"/>
      </p:ext>
    </p:extLst>
  </p:cSld>
  <p:clrMapOvr>
    <a:masterClrMapping/>
  </p:clrMapOvr>
  <mc:AlternateContent xmlns:mc="http://schemas.openxmlformats.org/markup-compatibility/2006">
    <mc:Choice xmlns:p14="http://schemas.microsoft.com/office/powerpoint/2010/main" Requires="p14">
      <p:transition p14:dur="10" advClick="0">
        <p:pull/>
      </p:transition>
    </mc:Choice>
    <mc:Fallback>
      <p:transition advClick="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75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750"/>
                            </p:stCondLst>
                            <p:childTnLst>
                              <p:par>
                                <p:cTn id="8" presetID="1" presetClass="entr" presetSubtype="0" fill="hold" grpId="0" nodeType="afterEffect">
                                  <p:stCondLst>
                                    <p:cond delay="500"/>
                                  </p:stCondLst>
                                  <p:childTnLst>
                                    <p:set>
                                      <p:cBhvr>
                                        <p:cTn id="9" dur="1" fill="hold">
                                          <p:stCondLst>
                                            <p:cond delay="0"/>
                                          </p:stCondLst>
                                        </p:cTn>
                                        <p:tgtEl>
                                          <p:spTgt spid="38"/>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grpId="0" nodeType="afterEffect">
                                  <p:stCondLst>
                                    <p:cond delay="500"/>
                                  </p:stCondLst>
                                  <p:childTnLst>
                                    <p:set>
                                      <p:cBhvr>
                                        <p:cTn id="12" dur="1" fill="hold">
                                          <p:stCondLst>
                                            <p:cond delay="0"/>
                                          </p:stCondLst>
                                        </p:cTn>
                                        <p:tgtEl>
                                          <p:spTgt spid="36"/>
                                        </p:tgtEl>
                                        <p:attrNameLst>
                                          <p:attrName>style.visibility</p:attrName>
                                        </p:attrNameLst>
                                      </p:cBhvr>
                                      <p:to>
                                        <p:strVal val="visible"/>
                                      </p:to>
                                    </p:set>
                                  </p:childTnLst>
                                </p:cTn>
                              </p:par>
                            </p:childTnLst>
                          </p:cTn>
                        </p:par>
                        <p:par>
                          <p:cTn id="13" fill="hold">
                            <p:stCondLst>
                              <p:cond delay="1750"/>
                            </p:stCondLst>
                            <p:childTnLst>
                              <p:par>
                                <p:cTn id="14" presetID="1" presetClass="entr" presetSubtype="0" fill="hold" grpId="0" nodeType="afterEffect">
                                  <p:stCondLst>
                                    <p:cond delay="500"/>
                                  </p:stCondLst>
                                  <p:childTnLst>
                                    <p:set>
                                      <p:cBhvr>
                                        <p:cTn id="15" dur="1" fill="hold">
                                          <p:stCondLst>
                                            <p:cond delay="0"/>
                                          </p:stCondLst>
                                        </p:cTn>
                                        <p:tgtEl>
                                          <p:spTgt spid="30"/>
                                        </p:tgtEl>
                                        <p:attrNameLst>
                                          <p:attrName>style.visibility</p:attrName>
                                        </p:attrNameLst>
                                      </p:cBhvr>
                                      <p:to>
                                        <p:strVal val="visible"/>
                                      </p:to>
                                    </p:set>
                                  </p:childTnLst>
                                </p:cTn>
                              </p:par>
                            </p:childTnLst>
                          </p:cTn>
                        </p:par>
                        <p:par>
                          <p:cTn id="16" fill="hold">
                            <p:stCondLst>
                              <p:cond delay="2250"/>
                            </p:stCondLst>
                            <p:childTnLst>
                              <p:par>
                                <p:cTn id="17" presetID="1" presetClass="entr" presetSubtype="0" fill="hold" grpId="0" nodeType="afterEffect">
                                  <p:stCondLst>
                                    <p:cond delay="500"/>
                                  </p:stCondLst>
                                  <p:childTnLst>
                                    <p:set>
                                      <p:cBhvr>
                                        <p:cTn id="18" dur="1" fill="hold">
                                          <p:stCondLst>
                                            <p:cond delay="0"/>
                                          </p:stCondLst>
                                        </p:cTn>
                                        <p:tgtEl>
                                          <p:spTgt spid="32"/>
                                        </p:tgtEl>
                                        <p:attrNameLst>
                                          <p:attrName>style.visibility</p:attrName>
                                        </p:attrNameLst>
                                      </p:cBhvr>
                                      <p:to>
                                        <p:strVal val="visible"/>
                                      </p:to>
                                    </p:set>
                                  </p:childTnLst>
                                </p:cTn>
                              </p:par>
                            </p:childTnLst>
                          </p:cTn>
                        </p:par>
                        <p:par>
                          <p:cTn id="19" fill="hold">
                            <p:stCondLst>
                              <p:cond delay="2750"/>
                            </p:stCondLst>
                            <p:childTnLst>
                              <p:par>
                                <p:cTn id="20" presetID="1" presetClass="entr" presetSubtype="0" fill="hold" grpId="0" nodeType="afterEffect">
                                  <p:stCondLst>
                                    <p:cond delay="500"/>
                                  </p:stCondLst>
                                  <p:childTnLst>
                                    <p:set>
                                      <p:cBhvr>
                                        <p:cTn id="21" dur="1" fill="hold">
                                          <p:stCondLst>
                                            <p:cond delay="0"/>
                                          </p:stCondLst>
                                        </p:cTn>
                                        <p:tgtEl>
                                          <p:spTgt spid="34"/>
                                        </p:tgtEl>
                                        <p:attrNameLst>
                                          <p:attrName>style.visibility</p:attrName>
                                        </p:attrNameLst>
                                      </p:cBhvr>
                                      <p:to>
                                        <p:strVal val="visible"/>
                                      </p:to>
                                    </p:set>
                                  </p:childTnLst>
                                </p:cTn>
                              </p:par>
                            </p:childTnLst>
                          </p:cTn>
                        </p:par>
                        <p:par>
                          <p:cTn id="22" fill="hold">
                            <p:stCondLst>
                              <p:cond delay="3250"/>
                            </p:stCondLst>
                            <p:childTnLst>
                              <p:par>
                                <p:cTn id="23" presetID="1" presetClass="entr" presetSubtype="0" fill="hold" grpId="0" nodeType="afterEffect">
                                  <p:stCondLst>
                                    <p:cond delay="500"/>
                                  </p:stCondLst>
                                  <p:childTnLst>
                                    <p:set>
                                      <p:cBhvr>
                                        <p:cTn id="24" dur="1" fill="hold">
                                          <p:stCondLst>
                                            <p:cond delay="0"/>
                                          </p:stCondLst>
                                        </p:cTn>
                                        <p:tgtEl>
                                          <p:spTgt spid="48"/>
                                        </p:tgtEl>
                                        <p:attrNameLst>
                                          <p:attrName>style.visibility</p:attrName>
                                        </p:attrNameLst>
                                      </p:cBhvr>
                                      <p:to>
                                        <p:strVal val="visible"/>
                                      </p:to>
                                    </p:set>
                                  </p:childTnLst>
                                </p:cTn>
                              </p:par>
                            </p:childTnLst>
                          </p:cTn>
                        </p:par>
                        <p:par>
                          <p:cTn id="25" fill="hold">
                            <p:stCondLst>
                              <p:cond delay="3750"/>
                            </p:stCondLst>
                            <p:childTnLst>
                              <p:par>
                                <p:cTn id="26" presetID="1" presetClass="entr" presetSubtype="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childTnLst>
                                </p:cTn>
                              </p:par>
                            </p:childTnLst>
                          </p:cTn>
                        </p:par>
                        <p:par>
                          <p:cTn id="28" fill="hold">
                            <p:stCondLst>
                              <p:cond delay="3750"/>
                            </p:stCondLst>
                            <p:childTnLst>
                              <p:par>
                                <p:cTn id="29" presetID="1" presetClass="entr" presetSubtype="0" fill="hold" grpId="0" nodeType="afterEffect">
                                  <p:stCondLst>
                                    <p:cond delay="500"/>
                                  </p:stCondLst>
                                  <p:childTnLst>
                                    <p:set>
                                      <p:cBhvr>
                                        <p:cTn id="30" dur="1" fill="hold">
                                          <p:stCondLst>
                                            <p:cond delay="0"/>
                                          </p:stCondLst>
                                        </p:cTn>
                                        <p:tgtEl>
                                          <p:spTgt spid="54"/>
                                        </p:tgtEl>
                                        <p:attrNameLst>
                                          <p:attrName>style.visibility</p:attrName>
                                        </p:attrNameLst>
                                      </p:cBhvr>
                                      <p:to>
                                        <p:strVal val="visible"/>
                                      </p:to>
                                    </p:set>
                                  </p:childTnLst>
                                </p:cTn>
                              </p:par>
                            </p:childTnLst>
                          </p:cTn>
                        </p:par>
                        <p:par>
                          <p:cTn id="31" fill="hold">
                            <p:stCondLst>
                              <p:cond delay="4250"/>
                            </p:stCondLst>
                            <p:childTnLst>
                              <p:par>
                                <p:cTn id="32" presetID="1" presetClass="entr" presetSubtype="0" fill="hold" grpId="0" nodeType="afterEffect">
                                  <p:stCondLst>
                                    <p:cond delay="500"/>
                                  </p:stCondLst>
                                  <p:childTnLst>
                                    <p:set>
                                      <p:cBhvr>
                                        <p:cTn id="33" dur="1" fill="hold">
                                          <p:stCondLst>
                                            <p:cond delay="0"/>
                                          </p:stCondLst>
                                        </p:cTn>
                                        <p:tgtEl>
                                          <p:spTgt spid="50"/>
                                        </p:tgtEl>
                                        <p:attrNameLst>
                                          <p:attrName>style.visibility</p:attrName>
                                        </p:attrNameLst>
                                      </p:cBhvr>
                                      <p:to>
                                        <p:strVal val="visible"/>
                                      </p:to>
                                    </p:set>
                                  </p:childTnLst>
                                </p:cTn>
                              </p:par>
                            </p:childTnLst>
                          </p:cTn>
                        </p:par>
                        <p:par>
                          <p:cTn id="34" fill="hold">
                            <p:stCondLst>
                              <p:cond delay="4750"/>
                            </p:stCondLst>
                            <p:childTnLst>
                              <p:par>
                                <p:cTn id="35" presetID="1" presetClass="entr" presetSubtype="0" fill="hold" grpId="0" nodeType="afterEffect">
                                  <p:stCondLst>
                                    <p:cond delay="500"/>
                                  </p:stCondLst>
                                  <p:childTnLst>
                                    <p:set>
                                      <p:cBhvr>
                                        <p:cTn id="36" dur="1" fill="hold">
                                          <p:stCondLst>
                                            <p:cond delay="0"/>
                                          </p:stCondLst>
                                        </p:cTn>
                                        <p:tgtEl>
                                          <p:spTgt spid="40"/>
                                        </p:tgtEl>
                                        <p:attrNameLst>
                                          <p:attrName>style.visibility</p:attrName>
                                        </p:attrNameLst>
                                      </p:cBhvr>
                                      <p:to>
                                        <p:strVal val="visible"/>
                                      </p:to>
                                    </p:set>
                                  </p:childTnLst>
                                </p:cTn>
                              </p:par>
                            </p:childTnLst>
                          </p:cTn>
                        </p:par>
                        <p:par>
                          <p:cTn id="37" fill="hold">
                            <p:stCondLst>
                              <p:cond delay="5250"/>
                            </p:stCondLst>
                            <p:childTnLst>
                              <p:par>
                                <p:cTn id="38" presetID="1" presetClass="entr" presetSubtype="0" fill="hold" grpId="0" nodeType="afterEffect">
                                  <p:stCondLst>
                                    <p:cond delay="500"/>
                                  </p:stCondLst>
                                  <p:childTnLst>
                                    <p:set>
                                      <p:cBhvr>
                                        <p:cTn id="39" dur="1" fill="hold">
                                          <p:stCondLst>
                                            <p:cond delay="0"/>
                                          </p:stCondLst>
                                        </p:cTn>
                                        <p:tgtEl>
                                          <p:spTgt spid="44"/>
                                        </p:tgtEl>
                                        <p:attrNameLst>
                                          <p:attrName>style.visibility</p:attrName>
                                        </p:attrNameLst>
                                      </p:cBhvr>
                                      <p:to>
                                        <p:strVal val="visible"/>
                                      </p:to>
                                    </p:set>
                                  </p:childTnLst>
                                </p:cTn>
                              </p:par>
                            </p:childTnLst>
                          </p:cTn>
                        </p:par>
                        <p:par>
                          <p:cTn id="40" fill="hold">
                            <p:stCondLst>
                              <p:cond delay="5750"/>
                            </p:stCondLst>
                            <p:childTnLst>
                              <p:par>
                                <p:cTn id="41" presetID="1" presetClass="entr" presetSubtype="0" fill="hold" grpId="0" nodeType="afterEffect">
                                  <p:stCondLst>
                                    <p:cond delay="500"/>
                                  </p:stCondLst>
                                  <p:childTnLst>
                                    <p:set>
                                      <p:cBhvr>
                                        <p:cTn id="42" dur="1" fill="hold">
                                          <p:stCondLst>
                                            <p:cond delay="0"/>
                                          </p:stCondLst>
                                        </p:cTn>
                                        <p:tgtEl>
                                          <p:spTgt spid="46"/>
                                        </p:tgtEl>
                                        <p:attrNameLst>
                                          <p:attrName>style.visibility</p:attrName>
                                        </p:attrNameLst>
                                      </p:cBhvr>
                                      <p:to>
                                        <p:strVal val="visible"/>
                                      </p:to>
                                    </p:set>
                                  </p:childTnLst>
                                </p:cTn>
                              </p:par>
                            </p:childTnLst>
                          </p:cTn>
                        </p:par>
                        <p:par>
                          <p:cTn id="43" fill="hold">
                            <p:stCondLst>
                              <p:cond delay="6250"/>
                            </p:stCondLst>
                            <p:childTnLst>
                              <p:par>
                                <p:cTn id="44" presetID="1" presetClass="entr" presetSubtype="0" fill="hold" grpId="0" nodeType="afterEffect">
                                  <p:stCondLst>
                                    <p:cond delay="500"/>
                                  </p:stCondLst>
                                  <p:childTnLst>
                                    <p:set>
                                      <p:cBhvr>
                                        <p:cTn id="45" dur="1" fill="hold">
                                          <p:stCondLst>
                                            <p:cond delay="0"/>
                                          </p:stCondLst>
                                        </p:cTn>
                                        <p:tgtEl>
                                          <p:spTgt spid="4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childTnLst>
                                </p:cTn>
                              </p:par>
                            </p:childTnLst>
                          </p:cTn>
                        </p:par>
                        <p:par>
                          <p:cTn id="58" fill="hold">
                            <p:stCondLst>
                              <p:cond delay="1000"/>
                            </p:stCondLst>
                            <p:childTnLst>
                              <p:par>
                                <p:cTn id="59" presetID="10" presetClass="entr" presetSubtype="0" fill="hold" grpId="0" nodeType="afterEffect">
                                  <p:stCondLst>
                                    <p:cond delay="750"/>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childTnLst>
                          </p:cTn>
                        </p:par>
                        <p:par>
                          <p:cTn id="62" fill="hold">
                            <p:stCondLst>
                              <p:cond delay="2250"/>
                            </p:stCondLst>
                            <p:childTnLst>
                              <p:par>
                                <p:cTn id="63" presetID="10" presetClass="entr" presetSubtype="0" fill="hold" grpId="0" nodeType="afterEffect">
                                  <p:stCondLst>
                                    <p:cond delay="75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500"/>
                                        <p:tgtEl>
                                          <p:spTgt spid="64"/>
                                        </p:tgtEl>
                                      </p:cBhvr>
                                    </p:animEffect>
                                  </p:childTnLst>
                                </p:cTn>
                              </p:par>
                            </p:childTnLst>
                          </p:cTn>
                        </p:par>
                        <p:par>
                          <p:cTn id="70" fill="hold">
                            <p:stCondLst>
                              <p:cond delay="4000"/>
                            </p:stCondLst>
                            <p:childTnLst>
                              <p:par>
                                <p:cTn id="71" presetID="10" presetClass="entr" presetSubtype="0" fill="hold" grpId="0" nodeType="afterEffect">
                                  <p:stCondLst>
                                    <p:cond delay="750"/>
                                  </p:stCondLst>
                                  <p:childTnLst>
                                    <p:set>
                                      <p:cBhvr>
                                        <p:cTn id="72" dur="1" fill="hold">
                                          <p:stCondLst>
                                            <p:cond delay="0"/>
                                          </p:stCondLst>
                                        </p:cTn>
                                        <p:tgtEl>
                                          <p:spTgt spid="63"/>
                                        </p:tgtEl>
                                        <p:attrNameLst>
                                          <p:attrName>style.visibility</p:attrName>
                                        </p:attrNameLst>
                                      </p:cBhvr>
                                      <p:to>
                                        <p:strVal val="visible"/>
                                      </p:to>
                                    </p:set>
                                    <p:animEffect transition="in" filter="fade">
                                      <p:cBhvr>
                                        <p:cTn id="73" dur="500"/>
                                        <p:tgtEl>
                                          <p:spTgt spid="63"/>
                                        </p:tgtEl>
                                      </p:cBhvr>
                                    </p:animEffect>
                                  </p:childTnLst>
                                </p:cTn>
                              </p:par>
                            </p:childTnLst>
                          </p:cTn>
                        </p:par>
                        <p:par>
                          <p:cTn id="74" fill="hold">
                            <p:stCondLst>
                              <p:cond delay="5250"/>
                            </p:stCondLst>
                            <p:childTnLst>
                              <p:par>
                                <p:cTn id="75" presetID="10" presetClass="entr" presetSubtype="0" fill="hold" grpId="0" nodeType="afterEffect">
                                  <p:stCondLst>
                                    <p:cond delay="75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34" grpId="0"/>
      <p:bldP spid="36" grpId="0"/>
      <p:bldP spid="38" grpId="0"/>
      <p:bldP spid="40" grpId="0"/>
      <p:bldP spid="42" grpId="0"/>
      <p:bldP spid="44" grpId="0"/>
      <p:bldP spid="46" grpId="0"/>
      <p:bldP spid="48" grpId="0"/>
      <p:bldP spid="50" grpId="0"/>
      <p:bldP spid="54" grpId="0"/>
      <p:bldP spid="59" grpId="0"/>
      <p:bldP spid="60" grpId="0"/>
      <p:bldP spid="61" grpId="0"/>
      <p:bldP spid="62" grpId="0"/>
      <p:bldP spid="63" grpId="0"/>
      <p:bldP spid="64" grpId="0"/>
      <p:bldP spid="65" grpId="0"/>
      <p:bldP spid="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E5B51-162D-48BC-FDBB-3BE47D9D80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3EF402-4219-4403-71B6-CAE62E74E533}"/>
              </a:ext>
            </a:extLst>
          </p:cNvPr>
          <p:cNvSpPr txBox="1">
            <a:spLocks/>
          </p:cNvSpPr>
          <p:nvPr/>
        </p:nvSpPr>
        <p:spPr>
          <a:xfrm>
            <a:off x="876300" y="1456249"/>
            <a:ext cx="10439400"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800" b="1">
                <a:solidFill>
                  <a:srgbClr val="00825F"/>
                </a:solidFill>
                <a:effectLst>
                  <a:outerShdw blurRad="38100" dist="38100" dir="2700000" algn="tl">
                    <a:srgbClr val="000000">
                      <a:alpha val="43137"/>
                    </a:srgbClr>
                  </a:outerShdw>
                </a:effectLst>
                <a:latin typeface="Arial"/>
                <a:ea typeface="Arial Unicode MS"/>
                <a:cs typeface="Arial"/>
              </a:rPr>
              <a:t>How is the IPPC standard setting process works?</a:t>
            </a:r>
          </a:p>
        </p:txBody>
      </p:sp>
      <p:sp>
        <p:nvSpPr>
          <p:cNvPr id="3" name="Content Placeholder 2">
            <a:extLst>
              <a:ext uri="{FF2B5EF4-FFF2-40B4-BE49-F238E27FC236}">
                <a16:creationId xmlns:a16="http://schemas.microsoft.com/office/drawing/2014/main" id="{E52762CE-ED82-BAE5-AB3D-616291F51223}"/>
              </a:ext>
            </a:extLst>
          </p:cNvPr>
          <p:cNvSpPr txBox="1">
            <a:spLocks/>
          </p:cNvSpPr>
          <p:nvPr/>
        </p:nvSpPr>
        <p:spPr>
          <a:xfrm>
            <a:off x="1600200" y="1828800"/>
            <a:ext cx="8327452" cy="449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9" indent="-457209" algn="just"/>
            <a:endParaRPr lang="en-US" sz="2400" b="1">
              <a:latin typeface="Arial" panose="020B0604020202020204" pitchFamily="34" charset="0"/>
              <a:cs typeface="Arial" panose="020B0604020202020204" pitchFamily="34" charset="0"/>
            </a:endParaRPr>
          </a:p>
        </p:txBody>
      </p:sp>
      <p:pic>
        <p:nvPicPr>
          <p:cNvPr id="5" name="Graphic 4" descr="Questions outline">
            <a:extLst>
              <a:ext uri="{FF2B5EF4-FFF2-40B4-BE49-F238E27FC236}">
                <a16:creationId xmlns:a16="http://schemas.microsoft.com/office/drawing/2014/main" id="{05BEA1CA-771D-8B57-4AD9-2674AEB6D1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38600" y="2286000"/>
            <a:ext cx="3670167" cy="3670167"/>
          </a:xfrm>
          <a:prstGeom prst="rect">
            <a:avLst/>
          </a:prstGeom>
        </p:spPr>
      </p:pic>
    </p:spTree>
    <p:extLst>
      <p:ext uri="{BB962C8B-B14F-4D97-AF65-F5344CB8AC3E}">
        <p14:creationId xmlns:p14="http://schemas.microsoft.com/office/powerpoint/2010/main" val="22185300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500"/>
                                  </p:stCondLst>
                                  <p:childTnLst>
                                    <p:animEffect transition="out" filter="fade">
                                      <p:cBhvr>
                                        <p:cTn id="6" dur="750" tmFilter="0, 0; .2, .5; .8, .5; 1, 0"/>
                                        <p:tgtEl>
                                          <p:spTgt spid="5"/>
                                        </p:tgtEl>
                                      </p:cBhvr>
                                    </p:animEffect>
                                    <p:animScale>
                                      <p:cBhvr>
                                        <p:cTn id="7" dur="37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Props1.xml><?xml version="1.0" encoding="utf-8"?>
<ds:datastoreItem xmlns:ds="http://schemas.openxmlformats.org/officeDocument/2006/customXml" ds:itemID="{83FFEEB4-8044-44F2-8474-2927678698A7}">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a05d7f75-f42e-4288-8809-604fd4d9691f"/>
    <ds:schemaRef ds:uri="ea6feb38-a85a-45e8-92e9-814486bbe37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Application>Microsoft Office PowerPoint</Application>
  <PresentationFormat>Widescreen</PresentationFormat>
  <Slides>23</Slides>
  <Notes>19</Notes>
  <HiddenSlides>0</HiddenSlides>
  <ScaleCrop>false</ScaleCrop>
  <HeadingPairs>
    <vt:vector size="4" baseType="variant">
      <vt:variant>
        <vt:lpstr>Theme</vt:lpstr>
      </vt:variant>
      <vt:variant>
        <vt:i4>3</vt:i4>
      </vt:variant>
      <vt:variant>
        <vt:lpstr>Slide Titles</vt:lpstr>
      </vt:variant>
      <vt:variant>
        <vt:i4>23</vt:i4>
      </vt:variant>
    </vt:vector>
  </HeadingPairs>
  <TitlesOfParts>
    <vt:vector size="26" baseType="lpstr">
      <vt:lpstr>COVER</vt:lpstr>
      <vt:lpstr>Personalizza struttura</vt:lpstr>
      <vt:lpstr>Internal screen</vt:lpstr>
      <vt:lpstr>The IPPC Standard Setting Process in a Nutshell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Standards Committee (SC)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revision>1</cp:revision>
  <cp:lastPrinted>2018-12-10T09:55:32Z</cp:lastPrinted>
  <dcterms:created xsi:type="dcterms:W3CDTF">2019-07-18T08:44:31Z</dcterms:created>
  <dcterms:modified xsi:type="dcterms:W3CDTF">2025-07-25T13:42:48Z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