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E_4880A1AB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5"/>
  </p:notesMasterIdLst>
  <p:handoutMasterIdLst>
    <p:handoutMasterId r:id="rId16"/>
  </p:handoutMasterIdLst>
  <p:sldIdLst>
    <p:sldId id="263" r:id="rId7"/>
    <p:sldId id="257" r:id="rId8"/>
    <p:sldId id="262" r:id="rId9"/>
    <p:sldId id="268" r:id="rId10"/>
    <p:sldId id="269" r:id="rId11"/>
    <p:sldId id="270" r:id="rId12"/>
    <p:sldId id="271" r:id="rId13"/>
    <p:sldId id="267" r:id="rId1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AF0A178-DFE0-6CD6-16CC-F9C9C401B387}" name="Moreira, Adriana (NSP)" initials="AM" userId="S::Adriana.Moreira@fao.org::47c2bc3d-984a-4d3c-9ba2-255a42491b0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0A6E4F-2BDA-77C4-13C9-1DAFBF42484E}" v="8" dt="2025-07-14T10:17:12.6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8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eira, Adriana (NSP)" userId="47c2bc3d-984a-4d3c-9ba2-255a42491b08" providerId="ADAL" clId="{0915AB26-6040-4B36-BBEF-5F1E508209DC}"/>
    <pc:docChg chg="undo redo custSel modSld sldOrd">
      <pc:chgData name="Moreira, Adriana (NSP)" userId="47c2bc3d-984a-4d3c-9ba2-255a42491b08" providerId="ADAL" clId="{0915AB26-6040-4B36-BBEF-5F1E508209DC}" dt="2025-07-10T09:50:37.930" v="633" actId="1076"/>
      <pc:docMkLst>
        <pc:docMk/>
      </pc:docMkLst>
      <pc:sldChg chg="modSp mod">
        <pc:chgData name="Moreira, Adriana (NSP)" userId="47c2bc3d-984a-4d3c-9ba2-255a42491b08" providerId="ADAL" clId="{0915AB26-6040-4B36-BBEF-5F1E508209DC}" dt="2025-07-10T09:46:57.953" v="587" actId="14100"/>
        <pc:sldMkLst>
          <pc:docMk/>
          <pc:sldMk cId="120517215" sldId="257"/>
        </pc:sldMkLst>
        <pc:spChg chg="mod">
          <ac:chgData name="Moreira, Adriana (NSP)" userId="47c2bc3d-984a-4d3c-9ba2-255a42491b08" providerId="ADAL" clId="{0915AB26-6040-4B36-BBEF-5F1E508209DC}" dt="2025-07-10T09:46:57.953" v="587" actId="14100"/>
          <ac:spMkLst>
            <pc:docMk/>
            <pc:sldMk cId="120517215" sldId="257"/>
            <ac:spMk id="3" creationId="{9C2F1E0B-3284-3849-950E-32EC44C1C236}"/>
          </ac:spMkLst>
        </pc:spChg>
      </pc:sldChg>
      <pc:sldChg chg="ord">
        <pc:chgData name="Moreira, Adriana (NSP)" userId="47c2bc3d-984a-4d3c-9ba2-255a42491b08" providerId="ADAL" clId="{0915AB26-6040-4B36-BBEF-5F1E508209DC}" dt="2025-07-10T09:42:56.768" v="452"/>
        <pc:sldMkLst>
          <pc:docMk/>
          <pc:sldMk cId="1455858111" sldId="262"/>
        </pc:sldMkLst>
      </pc:sldChg>
      <pc:sldChg chg="modSp mod">
        <pc:chgData name="Moreira, Adriana (NSP)" userId="47c2bc3d-984a-4d3c-9ba2-255a42491b08" providerId="ADAL" clId="{0915AB26-6040-4B36-BBEF-5F1E508209DC}" dt="2025-07-10T09:02:03.660" v="23" actId="20577"/>
        <pc:sldMkLst>
          <pc:docMk/>
          <pc:sldMk cId="2518539011" sldId="263"/>
        </pc:sldMkLst>
        <pc:spChg chg="mod">
          <ac:chgData name="Moreira, Adriana (NSP)" userId="47c2bc3d-984a-4d3c-9ba2-255a42491b08" providerId="ADAL" clId="{0915AB26-6040-4B36-BBEF-5F1E508209DC}" dt="2025-07-10T09:02:03.660" v="23" actId="20577"/>
          <ac:spMkLst>
            <pc:docMk/>
            <pc:sldMk cId="2518539011" sldId="263"/>
            <ac:spMk id="7" creationId="{00000000-0000-0000-0000-000000000000}"/>
          </ac:spMkLst>
        </pc:spChg>
      </pc:sldChg>
      <pc:sldChg chg="modSp mod">
        <pc:chgData name="Moreira, Adriana (NSP)" userId="47c2bc3d-984a-4d3c-9ba2-255a42491b08" providerId="ADAL" clId="{0915AB26-6040-4B36-BBEF-5F1E508209DC}" dt="2025-07-10T09:46:40.617" v="585" actId="313"/>
        <pc:sldMkLst>
          <pc:docMk/>
          <pc:sldMk cId="2863549517" sldId="268"/>
        </pc:sldMkLst>
        <pc:spChg chg="mod">
          <ac:chgData name="Moreira, Adriana (NSP)" userId="47c2bc3d-984a-4d3c-9ba2-255a42491b08" providerId="ADAL" clId="{0915AB26-6040-4B36-BBEF-5F1E508209DC}" dt="2025-07-10T09:46:40.617" v="585" actId="313"/>
          <ac:spMkLst>
            <pc:docMk/>
            <pc:sldMk cId="2863549517" sldId="268"/>
            <ac:spMk id="4" creationId="{A1246989-53FA-669F-1E24-0AF85326E973}"/>
          </ac:spMkLst>
        </pc:spChg>
        <pc:picChg chg="mod">
          <ac:chgData name="Moreira, Adriana (NSP)" userId="47c2bc3d-984a-4d3c-9ba2-255a42491b08" providerId="ADAL" clId="{0915AB26-6040-4B36-BBEF-5F1E508209DC}" dt="2025-07-10T09:04:53.901" v="124" actId="1076"/>
          <ac:picMkLst>
            <pc:docMk/>
            <pc:sldMk cId="2863549517" sldId="268"/>
            <ac:picMk id="2050" creationId="{2A77333A-233C-DF70-BF06-42B8449DF41B}"/>
          </ac:picMkLst>
        </pc:picChg>
      </pc:sldChg>
      <pc:sldChg chg="modSp mod">
        <pc:chgData name="Moreira, Adriana (NSP)" userId="47c2bc3d-984a-4d3c-9ba2-255a42491b08" providerId="ADAL" clId="{0915AB26-6040-4B36-BBEF-5F1E508209DC}" dt="2025-07-10T09:44:22.843" v="468" actId="948"/>
        <pc:sldMkLst>
          <pc:docMk/>
          <pc:sldMk cId="2876493551" sldId="269"/>
        </pc:sldMkLst>
        <pc:spChg chg="mod">
          <ac:chgData name="Moreira, Adriana (NSP)" userId="47c2bc3d-984a-4d3c-9ba2-255a42491b08" providerId="ADAL" clId="{0915AB26-6040-4B36-BBEF-5F1E508209DC}" dt="2025-07-10T09:44:22.843" v="468" actId="948"/>
          <ac:spMkLst>
            <pc:docMk/>
            <pc:sldMk cId="2876493551" sldId="269"/>
            <ac:spMk id="4" creationId="{7ECC7FA6-1EFE-E9D6-1B4B-ABFF4270D9EE}"/>
          </ac:spMkLst>
        </pc:spChg>
      </pc:sldChg>
      <pc:sldChg chg="addSp delSp modSp mod">
        <pc:chgData name="Moreira, Adriana (NSP)" userId="47c2bc3d-984a-4d3c-9ba2-255a42491b08" providerId="ADAL" clId="{0915AB26-6040-4B36-BBEF-5F1E508209DC}" dt="2025-07-10T09:50:37.930" v="633" actId="1076"/>
        <pc:sldMkLst>
          <pc:docMk/>
          <pc:sldMk cId="1216389547" sldId="270"/>
        </pc:sldMkLst>
        <pc:spChg chg="mod">
          <ac:chgData name="Moreira, Adriana (NSP)" userId="47c2bc3d-984a-4d3c-9ba2-255a42491b08" providerId="ADAL" clId="{0915AB26-6040-4B36-BBEF-5F1E508209DC}" dt="2025-07-10T09:47:47.706" v="624" actId="20577"/>
          <ac:spMkLst>
            <pc:docMk/>
            <pc:sldMk cId="1216389547" sldId="270"/>
            <ac:spMk id="4" creationId="{DBF9B9A6-3358-D85F-EA20-B5ED7A9B1204}"/>
          </ac:spMkLst>
        </pc:spChg>
        <pc:picChg chg="add mod">
          <ac:chgData name="Moreira, Adriana (NSP)" userId="47c2bc3d-984a-4d3c-9ba2-255a42491b08" providerId="ADAL" clId="{0915AB26-6040-4B36-BBEF-5F1E508209DC}" dt="2025-07-10T09:50:37.930" v="633" actId="1076"/>
          <ac:picMkLst>
            <pc:docMk/>
            <pc:sldMk cId="1216389547" sldId="270"/>
            <ac:picMk id="6" creationId="{C26E893D-7FD5-2C0F-77E8-16EEF8A2BB5B}"/>
          </ac:picMkLst>
        </pc:picChg>
      </pc:sldChg>
      <pc:sldChg chg="modSp mod">
        <pc:chgData name="Moreira, Adriana (NSP)" userId="47c2bc3d-984a-4d3c-9ba2-255a42491b08" providerId="ADAL" clId="{0915AB26-6040-4B36-BBEF-5F1E508209DC}" dt="2025-07-10T09:44:09.299" v="467" actId="6549"/>
        <pc:sldMkLst>
          <pc:docMk/>
          <pc:sldMk cId="311393590" sldId="271"/>
        </pc:sldMkLst>
        <pc:spChg chg="mod">
          <ac:chgData name="Moreira, Adriana (NSP)" userId="47c2bc3d-984a-4d3c-9ba2-255a42491b08" providerId="ADAL" clId="{0915AB26-6040-4B36-BBEF-5F1E508209DC}" dt="2025-07-10T09:44:09.299" v="467" actId="6549"/>
          <ac:spMkLst>
            <pc:docMk/>
            <pc:sldMk cId="311393590" sldId="271"/>
            <ac:spMk id="4" creationId="{9F7F3E2D-82AB-4695-90E9-9B6EDCC2ACCC}"/>
          </ac:spMkLst>
        </pc:spChg>
      </pc:sldChg>
    </pc:docChg>
  </pc:docChgLst>
  <pc:docChgLst>
    <pc:chgData name="Rukavishnikov, Levon (NSPD)" userId="S::levon.rukavishnikov@fao.org::a52784e5-d687-4514-8108-b457781157d3" providerId="AD" clId="Web-{580A6E4F-2BDA-77C4-13C9-1DAFBF42484E}"/>
    <pc:docChg chg="modSld">
      <pc:chgData name="Rukavishnikov, Levon (NSPD)" userId="S::levon.rukavishnikov@fao.org::a52784e5-d687-4514-8108-b457781157d3" providerId="AD" clId="Web-{580A6E4F-2BDA-77C4-13C9-1DAFBF42484E}" dt="2025-07-14T10:17:12.674" v="7" actId="1076"/>
      <pc:docMkLst>
        <pc:docMk/>
      </pc:docMkLst>
      <pc:sldChg chg="modSp">
        <pc:chgData name="Rukavishnikov, Levon (NSPD)" userId="S::levon.rukavishnikov@fao.org::a52784e5-d687-4514-8108-b457781157d3" providerId="AD" clId="Web-{580A6E4F-2BDA-77C4-13C9-1DAFBF42484E}" dt="2025-07-14T10:16:52.970" v="3" actId="14100"/>
        <pc:sldMkLst>
          <pc:docMk/>
          <pc:sldMk cId="2876493551" sldId="269"/>
        </pc:sldMkLst>
        <pc:picChg chg="mod">
          <ac:chgData name="Rukavishnikov, Levon (NSPD)" userId="S::levon.rukavishnikov@fao.org::a52784e5-d687-4514-8108-b457781157d3" providerId="AD" clId="Web-{580A6E4F-2BDA-77C4-13C9-1DAFBF42484E}" dt="2025-07-14T10:16:52.970" v="3" actId="14100"/>
          <ac:picMkLst>
            <pc:docMk/>
            <pc:sldMk cId="2876493551" sldId="269"/>
            <ac:picMk id="4098" creationId="{8AB4263A-72A6-FEF4-22BC-0E9F482663A4}"/>
          </ac:picMkLst>
        </pc:picChg>
      </pc:sldChg>
      <pc:sldChg chg="modSp">
        <pc:chgData name="Rukavishnikov, Levon (NSPD)" userId="S::levon.rukavishnikov@fao.org::a52784e5-d687-4514-8108-b457781157d3" providerId="AD" clId="Web-{580A6E4F-2BDA-77C4-13C9-1DAFBF42484E}" dt="2025-07-14T10:17:02.423" v="6" actId="14100"/>
        <pc:sldMkLst>
          <pc:docMk/>
          <pc:sldMk cId="1216389547" sldId="270"/>
        </pc:sldMkLst>
        <pc:picChg chg="mod">
          <ac:chgData name="Rukavishnikov, Levon (NSPD)" userId="S::levon.rukavishnikov@fao.org::a52784e5-d687-4514-8108-b457781157d3" providerId="AD" clId="Web-{580A6E4F-2BDA-77C4-13C9-1DAFBF42484E}" dt="2025-07-14T10:17:02.423" v="6" actId="14100"/>
          <ac:picMkLst>
            <pc:docMk/>
            <pc:sldMk cId="1216389547" sldId="270"/>
            <ac:picMk id="6" creationId="{C26E893D-7FD5-2C0F-77E8-16EEF8A2BB5B}"/>
          </ac:picMkLst>
        </pc:picChg>
      </pc:sldChg>
      <pc:sldChg chg="modSp">
        <pc:chgData name="Rukavishnikov, Levon (NSPD)" userId="S::levon.rukavishnikov@fao.org::a52784e5-d687-4514-8108-b457781157d3" providerId="AD" clId="Web-{580A6E4F-2BDA-77C4-13C9-1DAFBF42484E}" dt="2025-07-14T10:17:12.674" v="7" actId="1076"/>
        <pc:sldMkLst>
          <pc:docMk/>
          <pc:sldMk cId="311393590" sldId="271"/>
        </pc:sldMkLst>
        <pc:picChg chg="mod">
          <ac:chgData name="Rukavishnikov, Levon (NSPD)" userId="S::levon.rukavishnikov@fao.org::a52784e5-d687-4514-8108-b457781157d3" providerId="AD" clId="Web-{580A6E4F-2BDA-77C4-13C9-1DAFBF42484E}" dt="2025-07-14T10:17:12.674" v="7" actId="1076"/>
          <ac:picMkLst>
            <pc:docMk/>
            <pc:sldMk cId="311393590" sldId="271"/>
            <ac:picMk id="6146" creationId="{47109765-600F-F26F-6296-C079560A3527}"/>
          </ac:picMkLst>
        </pc:picChg>
      </pc:sldChg>
    </pc:docChg>
  </pc:docChgLst>
</pc:chgInfo>
</file>

<file path=ppt/comments/modernComment_10E_4880A1A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5158459-15E7-4F01-86CE-522848069B7B}" authorId="{5AF0A178-DFE0-6CD6-16CC-F9C9C401B387}" created="2025-07-10T09:48:46.009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216389547" sldId="270"/>
      <ac:spMk id="4" creationId="{DBF9B9A6-3358-D85F-EA20-B5ED7A9B1204}"/>
      <ac:txMk cp="39" len="30">
        <ac:context len="400" hash="4211334763"/>
      </ac:txMk>
    </ac:txMkLst>
    <p188:pos x="7305575" y="234515"/>
    <p188:txBody>
      <a:bodyPr/>
      <a:lstStyle/>
      <a:p>
        <a:r>
          <a:rPr lang="en-US"/>
          <a:t>[@Martino, Marina (NSPD)] , to check how many nominations we received so far. Otherwise we will need to extend the call.
[@Torella, Daniel (NSPD)]: FYI for potential emails and announcements 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14/07/2025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255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027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 b="1" i="0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 b="0" i="0" baseline="0">
                <a:solidFill>
                  <a:srgbClr val="00825F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</a:defRPr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latin typeface="Montserrat" pitchFamily="2" charset="77"/>
              </a:defRPr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792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3pPr>
            <a:lvl4pPr marL="936000" indent="-216000" algn="l">
              <a:buFont typeface=".AppleSystemUIFont" charset="-120"/>
              <a:buChar char="–"/>
              <a:defRPr sz="2000" baseline="0">
                <a:latin typeface="Montserrat" pitchFamily="2" charset="77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baseline="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 baseline="0">
                <a:solidFill>
                  <a:srgbClr val="00825F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Montserrat" pitchFamily="2" charset="77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Montserrat" pitchFamily="2" charset="77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latin typeface="Montserrat" pitchFamily="2" charset="77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Montserrat" pitchFamily="2" charset="77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  <a:latin typeface="Montserrat" pitchFamily="2" charset="77"/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4" name="Picture 3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91DC2739-E9D6-803B-D969-9C30514C7B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ue background with text&#10;&#10;AI-generated content may be incorrect.">
            <a:extLst>
              <a:ext uri="{FF2B5EF4-FFF2-40B4-BE49-F238E27FC236}">
                <a16:creationId xmlns:a16="http://schemas.microsoft.com/office/drawing/2014/main" id="{B05EBF8D-92CE-1894-A68E-A726011A62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2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1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8153400" y="6381328"/>
            <a:ext cx="4038600" cy="476672"/>
          </a:xfrm>
          <a:prstGeom prst="rect">
            <a:avLst/>
          </a:prstGeom>
        </p:spPr>
        <p:txBody>
          <a:bodyPr lIns="180000" tIns="216000" rIns="180000" bIns="18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b="0" i="0" kern="1500" spc="100" baseline="0">
                <a:solidFill>
                  <a:srgbClr val="00825F"/>
                </a:solidFill>
                <a:latin typeface="Montserrat" pitchFamily="2" charset="77"/>
              </a:rPr>
              <a:t>2025 IPPC REGIONAL WORKSHOP</a:t>
            </a:r>
            <a:endParaRPr lang="en-US" sz="1500" b="0" i="0" kern="1500" spc="100" baseline="0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06444-009A-84A6-80D8-B1E3FB5F35D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13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E_4880A1AB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61041" y="4495800"/>
            <a:ext cx="12514082" cy="855513"/>
          </a:xfrm>
          <a:prstGeom prst="rect">
            <a:avLst/>
          </a:prstGeom>
        </p:spPr>
        <p:txBody>
          <a:bodyPr/>
          <a:lstStyle/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en-US" sz="2400" b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Getting In Touch About CPM FG on Global Diagnostic Laboratory Networks (FG DLN)</a:t>
            </a:r>
            <a:endParaRPr lang="en-US" sz="2800" b="0" i="1" kern="10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61041" y="5943600"/>
            <a:ext cx="12192000" cy="245913"/>
          </a:xfrm>
          <a:prstGeom prst="rect">
            <a:avLst/>
          </a:prstGeom>
        </p:spPr>
        <p:txBody>
          <a:bodyPr/>
          <a:lstStyle/>
          <a:p>
            <a:r>
              <a:rPr lang="en-US" sz="1800" b="1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Prepared by IPPC Secretariat for the IPPC Regional Workshops 2025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800" y="2552699"/>
            <a:ext cx="7968208" cy="2924076"/>
          </a:xfrm>
        </p:spPr>
        <p:txBody>
          <a:bodyPr/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One of the key development </a:t>
            </a:r>
            <a:r>
              <a:rPr lang="en-US" sz="1800" dirty="0" err="1"/>
              <a:t>programmes</a:t>
            </a:r>
            <a:r>
              <a:rPr lang="en-US" sz="1800" dirty="0"/>
              <a:t> of the IPPC Strategic Framework 2020–2030:</a:t>
            </a:r>
            <a:br>
              <a:rPr lang="en-US" sz="1800" dirty="0"/>
            </a:br>
            <a:r>
              <a:rPr lang="en-US" sz="1800" i="1" dirty="0"/>
              <a:t>“Promote diagnostic laboratories and establish laboratory networks.”</a:t>
            </a:r>
            <a:endParaRPr lang="en-US" sz="1800" dirty="0"/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Global pest spread requires fast, accurate identification to trigger responses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Many NPPOs lack access to reliable diagnostics or harmonized protocols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 coordinated laboratory network can improve global readiness and harmonization</a:t>
            </a:r>
          </a:p>
          <a:p>
            <a:pPr>
              <a:lnSpc>
                <a:spcPct val="110000"/>
              </a:lnSpc>
            </a:pPr>
            <a:endParaRPr lang="en-IT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 &amp; Strategic Relevance</a:t>
            </a:r>
            <a:endParaRPr lang="en-IT"/>
          </a:p>
        </p:txBody>
      </p:sp>
      <p:pic>
        <p:nvPicPr>
          <p:cNvPr id="1026" name="Picture 2" descr="IPPC Strategic Framework - International Plant Protection Convention">
            <a:extLst>
              <a:ext uri="{FF2B5EF4-FFF2-40B4-BE49-F238E27FC236}">
                <a16:creationId xmlns:a16="http://schemas.microsoft.com/office/drawing/2014/main" id="{FE59F8BA-E50B-F969-0649-0BA87A1E1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1371600"/>
            <a:ext cx="3581400" cy="494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800" y="2209800"/>
            <a:ext cx="7707000" cy="417645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Early pest detection is only as good as the diagnostics behind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Delays in accurate pest ID can cause: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Spread of invasive species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Trade disruptions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Ineffective or delayed phytosanitary 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Global diagnostic capacity is uneven: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Many NPPOs rely on external labs or outdated protocols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No formal structure exists for knowledge or protocol sharing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>
                <a:latin typeface="+mn-lt"/>
              </a:rPr>
              <a:t>Lack of expertise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A network can close the gap, improve response time, and promote harmonization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It Matters</a:t>
            </a:r>
            <a:endParaRPr lang="en-IT"/>
          </a:p>
        </p:txBody>
      </p:sp>
      <p:pic>
        <p:nvPicPr>
          <p:cNvPr id="3074" name="Picture 2" descr="COMESA countries upgrade laboratory diagnostic capacity to manage Fusarium  TR4 - International Plant Protection Convention">
            <a:extLst>
              <a:ext uri="{FF2B5EF4-FFF2-40B4-BE49-F238E27FC236}">
                <a16:creationId xmlns:a16="http://schemas.microsoft.com/office/drawing/2014/main" id="{98AFCEC7-3223-0E58-A643-63EE73F18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62825" y="2181975"/>
            <a:ext cx="44958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1246989-53FA-669F-1E24-0AF85326E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800" y="2057400"/>
            <a:ext cx="7968208" cy="417645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Focus Group established by CPM-17 (2023), term extended until CPM-22 (2028). However, its work did not yet start.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It will operate under Terms of Reference adopted by CPM-18 (2024)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Objectives:</a:t>
            </a:r>
          </a:p>
          <a:p>
            <a:pPr marL="465750" lvl="1" indent="-285750">
              <a:buFont typeface="Wingdings" panose="05000000000000000000" pitchFamily="2" charset="2"/>
              <a:buChar char="ü"/>
            </a:pPr>
            <a:r>
              <a:rPr lang="en-US" sz="1800" b="0" i="0" dirty="0">
                <a:solidFill>
                  <a:srgbClr val="212529"/>
                </a:solidFill>
                <a:effectLst/>
                <a:latin typeface="+mn-lt"/>
              </a:rPr>
              <a:t>To assist in gathering information for the design of a global network of diagnostic laboratory services and diagnostic protocols for plant pests.</a:t>
            </a:r>
          </a:p>
          <a:p>
            <a:pPr marL="465750" lvl="1" indent="-285750">
              <a:buFont typeface="Wingdings" panose="05000000000000000000" pitchFamily="2" charset="2"/>
              <a:buChar char="ü"/>
            </a:pPr>
            <a:r>
              <a:rPr lang="en-US" sz="1800" b="0" i="0" dirty="0">
                <a:solidFill>
                  <a:srgbClr val="212529"/>
                </a:solidFill>
                <a:effectLst/>
                <a:latin typeface="+mn-lt"/>
              </a:rPr>
              <a:t>Also, to analyze the results of an assessment on the current “state of the art on diagnostic laboratories network in the world</a:t>
            </a:r>
            <a:r>
              <a:rPr lang="en-US" sz="1800" dirty="0">
                <a:solidFill>
                  <a:srgbClr val="212529"/>
                </a:solidFill>
                <a:latin typeface="+mn-lt"/>
              </a:rPr>
              <a:t>, successes and gap analysis</a:t>
            </a:r>
            <a:r>
              <a:rPr lang="en-US" sz="1800" b="0" i="0" dirty="0">
                <a:solidFill>
                  <a:srgbClr val="212529"/>
                </a:solidFill>
                <a:effectLst/>
                <a:latin typeface="+mn-lt"/>
              </a:rPr>
              <a:t>” provided by an international consultant.</a:t>
            </a:r>
          </a:p>
          <a:p>
            <a:pPr marL="465750" lvl="1" indent="-285750">
              <a:buFont typeface="Wingdings" panose="05000000000000000000" pitchFamily="2" charset="2"/>
              <a:buChar char="ü"/>
            </a:pPr>
            <a:r>
              <a:rPr lang="en-US" sz="1800" b="0" i="0" dirty="0">
                <a:solidFill>
                  <a:srgbClr val="212529"/>
                </a:solidFill>
                <a:effectLst/>
                <a:latin typeface="+mn-lt"/>
              </a:rPr>
              <a:t>The focus group is also to define the scope of what would constitute an “IPPC laboratory diagnostic networking” and develop an implementation action plan</a:t>
            </a:r>
            <a:r>
              <a:rPr lang="en-US" sz="1800" dirty="0">
                <a:solidFill>
                  <a:srgbClr val="212529"/>
                </a:solidFill>
                <a:latin typeface="+mn-lt"/>
              </a:rPr>
              <a:t> </a:t>
            </a:r>
            <a:r>
              <a:rPr lang="en-US" sz="1800" b="0" i="0" dirty="0">
                <a:solidFill>
                  <a:srgbClr val="212529"/>
                </a:solidFill>
                <a:effectLst/>
                <a:latin typeface="+mn-lt"/>
              </a:rPr>
              <a:t>for this IPPC Strategic Framework 2020 – 2030 development agenda item.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Reporting to CPM via Bureau, with inputs from IPPC Strategic Planning Group (SPG)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19A4284-E96D-E09F-F400-8A259FB0F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Focus Group Mandate &amp; Scope</a:t>
            </a:r>
          </a:p>
        </p:txBody>
      </p:sp>
      <p:pic>
        <p:nvPicPr>
          <p:cNvPr id="2050" name="Picture 2" descr="CPM Focus Group on Diagnostic Laboratory Networking - Convención  Internacional de Protección Fitosanitaria">
            <a:extLst>
              <a:ext uri="{FF2B5EF4-FFF2-40B4-BE49-F238E27FC236}">
                <a16:creationId xmlns:a16="http://schemas.microsoft.com/office/drawing/2014/main" id="{2A77333A-233C-DF70-BF06-42B8449DF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504" y="1935890"/>
            <a:ext cx="3870380" cy="387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549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7ECC7FA6-1EFE-E9D6-1B4B-ABFF4270D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800" y="2209800"/>
            <a:ext cx="6640200" cy="4176457"/>
          </a:xfrm>
        </p:spPr>
        <p:txBody>
          <a:bodyPr/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b="1" dirty="0"/>
              <a:t>South Africa based in-kind consultant </a:t>
            </a:r>
            <a:r>
              <a:rPr lang="en-US" sz="1800" dirty="0"/>
              <a:t>supporting background analysis on information gathering on existing network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Key activities:</a:t>
            </a: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Literature review of diagnostic networks</a:t>
            </a: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Interviews with NPPOs, RPPOs, and leading networks of organizations</a:t>
            </a: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Case studies of successful networks</a:t>
            </a: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Conduct gap analysis 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Draft of first findings and discussions to be presented at to the First Focus Group meeting and then to the SPG meeting (October 2025)</a:t>
            </a:r>
          </a:p>
          <a:p>
            <a:endParaRPr lang="en-US" sz="18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8211D7-5853-5527-8741-80D5853F5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Foundational Work in Progress</a:t>
            </a:r>
          </a:p>
        </p:txBody>
      </p:sp>
      <p:pic>
        <p:nvPicPr>
          <p:cNvPr id="4098" name="Picture 2" descr="Independent evaluation of IPPC ePhyto solution shows successful findings  and key recommendations - International Plant Protection Convention">
            <a:extLst>
              <a:ext uri="{FF2B5EF4-FFF2-40B4-BE49-F238E27FC236}">
                <a16:creationId xmlns:a16="http://schemas.microsoft.com/office/drawing/2014/main" id="{8AB4263A-72A6-FEF4-22BC-0E9F48266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58" y="2211993"/>
            <a:ext cx="5756727" cy="400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493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BF9B9A6-3358-D85F-EA20-B5ED7A9B12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162176"/>
            <a:ext cx="7968208" cy="4176457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 dirty="0"/>
              <a:t>Call for Experts launched: June 2025 – Extended call until </a:t>
            </a:r>
            <a:r>
              <a:rPr lang="en-US" sz="1800" b="1" dirty="0">
                <a:solidFill>
                  <a:srgbClr val="FF0000"/>
                </a:solidFill>
              </a:rPr>
              <a:t>10 August!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Open to NPPOs and RPPOs</a:t>
            </a:r>
          </a:p>
          <a:p>
            <a:pPr marL="1138950" lvl="3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>
                <a:latin typeface="+mn-lt"/>
              </a:rPr>
              <a:t>Ensure experts have the proper time to dedicate to the focus group and to this development agenda item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Bureau will review and appoint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First Focus Group Meeting: October 2025 (in person)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Kick-off technical discussion using consultant’s report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Define priorities, approach, and expected deliverables</a:t>
            </a:r>
          </a:p>
          <a:p>
            <a:endParaRPr lang="en-US" b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2A13CB-CEC8-7105-9AAF-477C7BC70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Activities and Timeline</a:t>
            </a:r>
          </a:p>
        </p:txBody>
      </p:sp>
      <p:pic>
        <p:nvPicPr>
          <p:cNvPr id="6" name="Picture 5" descr="A person in a lab coat and gloves looking at a plant&#10;&#10;AI-generated content may be incorrect.">
            <a:extLst>
              <a:ext uri="{FF2B5EF4-FFF2-40B4-BE49-F238E27FC236}">
                <a16:creationId xmlns:a16="http://schemas.microsoft.com/office/drawing/2014/main" id="{C26E893D-7FD5-2C0F-77E8-16EEF8A2B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637" y="2298856"/>
            <a:ext cx="4505616" cy="337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8954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F7F3E2D-82AB-4695-90E9-9B6EDCC2AC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Target: a practical, scalable global laboratory network for diagnostics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Expected outcomes by 2026, 2027 and final report in 2028: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Recommendations to CPM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A phased implementation framework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Stakeholder engagement: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Nominate experts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Share national/regional practices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Participate in technical consultation rounds</a:t>
            </a:r>
          </a:p>
          <a:p>
            <a:endParaRPr lang="en-US" sz="16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7B3127E-AFA0-9CDB-E8D3-1C9D30656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Vision &amp; Ways to Contribute</a:t>
            </a:r>
          </a:p>
        </p:txBody>
      </p:sp>
      <p:pic>
        <p:nvPicPr>
          <p:cNvPr id="6146" name="Picture 2" descr="IPPC highlights progress in key priority areas on plant health -  International Plant Protection Convention">
            <a:extLst>
              <a:ext uri="{FF2B5EF4-FFF2-40B4-BE49-F238E27FC236}">
                <a16:creationId xmlns:a16="http://schemas.microsoft.com/office/drawing/2014/main" id="{47109765-600F-F26F-6296-C079560A3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611" y="2652486"/>
            <a:ext cx="499275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93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029200"/>
            <a:ext cx="6019800" cy="244827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Thank</a:t>
            </a:r>
            <a:r>
              <a:rPr lang="it-IT" sz="6000">
                <a:solidFill>
                  <a:srgbClr val="00825F"/>
                </a:solidFill>
                <a:latin typeface="Montserrat" pitchFamily="2" charset="77"/>
              </a:rPr>
              <a:t> </a:t>
            </a:r>
            <a:r>
              <a:rPr lang="it-IT" sz="6000" err="1">
                <a:solidFill>
                  <a:srgbClr val="00825F"/>
                </a:solidFill>
                <a:latin typeface="Montserrat" pitchFamily="2" charset="77"/>
              </a:rPr>
              <a:t>you</a:t>
            </a:r>
            <a:endParaRPr lang="it-IT" sz="6000">
              <a:solidFill>
                <a:srgbClr val="00825F"/>
              </a:solidFill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391400" y="4724400"/>
            <a:ext cx="4038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br>
              <a:rPr lang="fr-FR" altLang="en-US" sz="1600" b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00825F"/>
                </a:solidFill>
                <a:latin typeface="Montserrat" pitchFamily="2" charset="77"/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>
                <a:solidFill>
                  <a:schemeClr val="bg1"/>
                </a:solidFill>
                <a:latin typeface="Montserrat" pitchFamily="2" charset="77"/>
              </a:rPr>
            </a:br>
            <a:endParaRPr lang="en-IT">
              <a:solidFill>
                <a:schemeClr val="bg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20" ma:contentTypeDescription="Create a new document." ma:contentTypeScope="" ma:versionID="58c79fb002f89a5111e50c4b7040bcb6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c7dd2e9d878049d154ba4207012eb770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  <SharedWithUsers xmlns="a05d7f75-f42e-4288-8809-604fd4d9691f">
      <UserInfo>
        <DisplayName>Nersisyan, Avetik (NSP)</DisplayName>
        <AccountId>14349</AccountId>
        <AccountType/>
      </UserInfo>
      <UserInfo>
        <DisplayName>RullGabayet, JuanAntonio (FAOAR)</DisplayName>
        <AccountId>14376</AccountId>
        <AccountType/>
      </UserInfo>
      <UserInfo>
        <DisplayName>Krah, Emmanuel (NSPD)</DisplayName>
        <AccountId>16346</AccountId>
        <AccountType/>
      </UserInfo>
      <UserInfo>
        <DisplayName>Shamilov, Artur (NSP)</DisplayName>
        <AccountId>14351</AccountId>
        <AccountType/>
      </UserInfo>
      <UserInfo>
        <DisplayName>Moreira, Adriana (NSP)</DisplayName>
        <AccountId>14323</AccountId>
        <AccountType/>
      </UserInfo>
      <UserInfo>
        <DisplayName>Frio, Mutya (NSPDD)</DisplayName>
        <AccountId>14366</AccountId>
        <AccountType/>
      </UserInfo>
      <UserInfo>
        <DisplayName>Deng, Arop (NSPD)</DisplayName>
        <AccountId>14322</AccountId>
        <AccountType/>
      </UserInfo>
      <UserInfo>
        <DisplayName>Gaviano, Giulia (NSP)</DisplayName>
        <AccountId>16878</AccountId>
        <AccountType/>
      </UserInfo>
      <UserInfo>
        <DisplayName>Armeni, Carlotta (NSPD)</DisplayName>
        <AccountId>14300</AccountId>
        <AccountType/>
      </UserInfo>
      <UserInfo>
        <DisplayName>Koumba, Descartes (NSP)</DisplayName>
        <AccountId>14370</AccountId>
        <AccountType/>
      </UserInfo>
      <UserInfo>
        <DisplayName>Gilmore, John (NSPD)</DisplayName>
        <AccountId>14332</AccountId>
        <AccountType/>
      </UserInfo>
      <UserInfo>
        <DisplayName>Brunel, Sarah (NSP)</DisplayName>
        <AccountId>14352</AccountId>
        <AccountType/>
      </UserInfo>
      <UserInfo>
        <DisplayName>Tiscioni, Patrizio (NSPD)</DisplayName>
        <AccountId>17210</AccountId>
        <AccountType/>
      </UserInfo>
      <UserInfo>
        <DisplayName>White, Fitzroy (NSPD)</DisplayName>
        <AccountId>14410</AccountId>
        <AccountType/>
      </UserInfo>
      <UserInfo>
        <DisplayName>Stirling, Colleen (NSPD)</DisplayName>
        <AccountId>17049</AccountId>
        <AccountType/>
      </UserInfo>
      <UserInfo>
        <DisplayName>Belli, Valeria (NSPD)</DisplayName>
        <AccountId>17687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FFEEB4-8044-44F2-8474-2927678698A7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a05d7f75-f42e-4288-8809-604fd4d9691f"/>
    <ds:schemaRef ds:uri="http://schemas.microsoft.com/office/infopath/2007/PartnerControls"/>
    <ds:schemaRef ds:uri="ea6feb38-a85a-45e8-92e9-814486bbe375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541</Words>
  <Application>Microsoft Office PowerPoint</Application>
  <PresentationFormat>Widescreen</PresentationFormat>
  <Paragraphs>55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COVER</vt:lpstr>
      <vt:lpstr>Personalizza struttura</vt:lpstr>
      <vt:lpstr>Internal screen</vt:lpstr>
      <vt:lpstr>Getting In Touch About CPM FG on Global Diagnostic Laboratory Networks (FG DLN)</vt:lpstr>
      <vt:lpstr>Background &amp; Strategic Relevance</vt:lpstr>
      <vt:lpstr>Why It Matters</vt:lpstr>
      <vt:lpstr>Focus Group Mandate &amp; Scope</vt:lpstr>
      <vt:lpstr>Foundational Work in Progress</vt:lpstr>
      <vt:lpstr>Current Activities and Timeline</vt:lpstr>
      <vt:lpstr>Vision &amp; Ways to Contribute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Moreira, Adriana (NSP)</cp:lastModifiedBy>
  <cp:revision>6</cp:revision>
  <cp:lastPrinted>2018-12-10T09:55:32Z</cp:lastPrinted>
  <dcterms:created xsi:type="dcterms:W3CDTF">2019-07-18T08:44:31Z</dcterms:created>
  <dcterms:modified xsi:type="dcterms:W3CDTF">2025-07-14T10:17:16Z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