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iangle rect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r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17" name="Sous-titr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fr-FR" smtClean="0"/>
              <a:t>Cliquez pour modifier le style des sous-titres du masque</a:t>
            </a:r>
            <a:endParaRPr kumimoji="0" lang="en-US"/>
          </a:p>
        </p:txBody>
      </p:sp>
      <p:grpSp>
        <p:nvGrpSpPr>
          <p:cNvPr id="2" name="Groupe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orme libre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orme libre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orme libre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Connecteur droit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Espace réservé de la date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9CF51B6-1B83-48D8-BC01-7A91C8D7543E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19" name="Espace réservé du pied de page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Espace réservé du numéro de diapositiv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F44C914-BD3B-4A89-89F7-3DB5414676C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CF51B6-1B83-48D8-BC01-7A91C8D7543E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C914-BD3B-4A89-89F7-3DB5414676C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CF51B6-1B83-48D8-BC01-7A91C8D7543E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C914-BD3B-4A89-89F7-3DB5414676C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CF51B6-1B83-48D8-BC01-7A91C8D7543E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C914-BD3B-4A89-89F7-3DB5414676C5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masterClrMapping/>
  </p:clrMapOvr>
  <p:transition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CF51B6-1B83-48D8-BC01-7A91C8D7543E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C914-BD3B-4A89-89F7-3DB5414676C5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CF51B6-1B83-48D8-BC01-7A91C8D7543E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C914-BD3B-4A89-89F7-3DB5414676C5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5" name="Espace réservé du contenu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CF51B6-1B83-48D8-BC01-7A91C8D7543E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C914-BD3B-4A89-89F7-3DB5414676C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CF51B6-1B83-48D8-BC01-7A91C8D7543E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C914-BD3B-4A89-89F7-3DB5414676C5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6" name="Titr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9CF51B6-1B83-48D8-BC01-7A91C8D7543E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C914-BD3B-4A89-89F7-3DB5414676C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  <p:transition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fr-FR" smtClean="0"/>
              <a:t>Cliquez pour modifier les styles du texte du masque</a:t>
            </a:r>
          </a:p>
          <a:p>
            <a:pPr lvl="1" eaLnBrk="1" latinLnBrk="0" hangingPunct="1"/>
            <a:r>
              <a:rPr lang="fr-FR" smtClean="0"/>
              <a:t>Deuxième niveau</a:t>
            </a:r>
          </a:p>
          <a:p>
            <a:pPr lvl="2" eaLnBrk="1" latinLnBrk="0" hangingPunct="1"/>
            <a:r>
              <a:rPr lang="fr-FR" smtClean="0"/>
              <a:t>Troisième niveau</a:t>
            </a:r>
          </a:p>
          <a:p>
            <a:pPr lvl="3" eaLnBrk="1" latinLnBrk="0" hangingPunct="1"/>
            <a:r>
              <a:rPr lang="fr-FR" smtClean="0"/>
              <a:t>Quatrième niveau</a:t>
            </a:r>
          </a:p>
          <a:p>
            <a:pPr lvl="4" eaLnBrk="1" latinLnBrk="0" hangingPunct="1"/>
            <a:r>
              <a:rPr lang="fr-FR" smtClean="0"/>
              <a:t>Cinquième niveau</a:t>
            </a:r>
            <a:endParaRPr kumimoji="0"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9CF51B6-1B83-48D8-BC01-7A91C8D7543E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F44C914-BD3B-4A89-89F7-3DB5414676C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fr-FR" smtClean="0"/>
              <a:t>Cliquez sur l'icône pour ajouter une image</a:t>
            </a:r>
            <a:endParaRPr kumimoji="0" lang="en-US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9CF51B6-1B83-48D8-BC01-7A91C8D7543E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F44C914-BD3B-4A89-89F7-3DB5414676C5}" type="slidenum">
              <a:rPr lang="en-US" smtClean="0"/>
              <a:pPr/>
              <a:t>‹N°›</a:t>
            </a:fld>
            <a:endParaRPr lang="en-US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8" name="Forme libre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orme libre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iangle rect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Connecteur droit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rme libre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orme libre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iangle rect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Connecteur droit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Espace réservé du titre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fr-FR" smtClean="0"/>
              <a:t>Cliquez pour modifier le style du titre</a:t>
            </a:r>
            <a:endParaRPr kumimoji="0" lang="en-US"/>
          </a:p>
        </p:txBody>
      </p:sp>
      <p:sp>
        <p:nvSpPr>
          <p:cNvPr id="30" name="Espace réservé du texte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fr-FR" smtClean="0"/>
              <a:t>Cliquez pour modifier les styles du texte du masque</a:t>
            </a:r>
          </a:p>
          <a:p>
            <a:pPr lvl="1" eaLnBrk="1" latinLnBrk="0" hangingPunct="1"/>
            <a:r>
              <a:rPr kumimoji="0" lang="fr-FR" smtClean="0"/>
              <a:t>Deuxième niveau</a:t>
            </a:r>
          </a:p>
          <a:p>
            <a:pPr lvl="2" eaLnBrk="1" latinLnBrk="0" hangingPunct="1"/>
            <a:r>
              <a:rPr kumimoji="0" lang="fr-FR" smtClean="0"/>
              <a:t>Troisième niveau</a:t>
            </a:r>
          </a:p>
          <a:p>
            <a:pPr lvl="3" eaLnBrk="1" latinLnBrk="0" hangingPunct="1"/>
            <a:r>
              <a:rPr kumimoji="0" lang="fr-FR" smtClean="0"/>
              <a:t>Quatrième niveau</a:t>
            </a:r>
          </a:p>
          <a:p>
            <a:pPr lvl="4" eaLnBrk="1" latinLnBrk="0" hangingPunct="1"/>
            <a:r>
              <a:rPr kumimoji="0" lang="fr-FR" smtClean="0"/>
              <a:t>Cinquième niveau</a:t>
            </a:r>
            <a:endParaRPr kumimoji="0" lang="en-US"/>
          </a:p>
        </p:txBody>
      </p:sp>
      <p:sp>
        <p:nvSpPr>
          <p:cNvPr id="10" name="Espace réservé de la date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9CF51B6-1B83-48D8-BC01-7A91C8D7543E}" type="datetimeFigureOut">
              <a:rPr lang="en-US" smtClean="0"/>
              <a:pPr/>
              <a:t>10/29/2012</a:t>
            </a:fld>
            <a:endParaRPr lang="en-US"/>
          </a:p>
        </p:txBody>
      </p:sp>
      <p:sp>
        <p:nvSpPr>
          <p:cNvPr id="22" name="Espace réservé du pied de page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F44C914-BD3B-4A89-89F7-3DB5414676C5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827584" y="2636912"/>
            <a:ext cx="7772400" cy="1752600"/>
          </a:xfrm>
        </p:spPr>
        <p:txBody>
          <a:bodyPr>
            <a:noAutofit/>
          </a:bodyPr>
          <a:lstStyle/>
          <a:p>
            <a:r>
              <a:rPr lang="fr-FR" sz="3200" b="1" dirty="0" smtClean="0"/>
              <a:t>INFORMATIONS  PHYTOSANITAIRES  SUR LA REPUBLIQUE CENTRAFRICAINE</a:t>
            </a:r>
            <a:r>
              <a:rPr lang="en-US" sz="3200" dirty="0" smtClean="0"/>
              <a:t/>
            </a:r>
            <a:br>
              <a:rPr lang="en-US" sz="3200" dirty="0" smtClean="0"/>
            </a:br>
            <a:endParaRPr lang="en-US" sz="32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600" dirty="0" smtClean="0"/>
              <a:t>Deux ateliers de renforcement des capacités sur :</a:t>
            </a:r>
            <a:br>
              <a:rPr lang="fr-FR" sz="2600" dirty="0" smtClean="0"/>
            </a:br>
            <a:endParaRPr lang="en-US" sz="2600" dirty="0" smtClean="0"/>
          </a:p>
          <a:p>
            <a:pPr lvl="0"/>
            <a:r>
              <a:rPr lang="fr-FR" sz="2600" dirty="0" smtClean="0"/>
              <a:t> l’Analyse des Risques Phytosanitaires(ARP)</a:t>
            </a:r>
            <a:br>
              <a:rPr lang="fr-FR" sz="2600" dirty="0" smtClean="0"/>
            </a:br>
            <a:r>
              <a:rPr lang="fr-FR" sz="2600" dirty="0" smtClean="0"/>
              <a:t> </a:t>
            </a:r>
            <a:endParaRPr lang="en-US" sz="2600" dirty="0" smtClean="0"/>
          </a:p>
          <a:p>
            <a:pPr lvl="0"/>
            <a:r>
              <a:rPr lang="fr-FR" sz="2600" dirty="0" smtClean="0"/>
              <a:t>et la planification stratégique pour les ONPV</a:t>
            </a:r>
            <a:br>
              <a:rPr lang="fr-FR" sz="2600" dirty="0" smtClean="0"/>
            </a:br>
            <a:endParaRPr lang="en-US" sz="2600" dirty="0" smtClean="0"/>
          </a:p>
          <a:p>
            <a:r>
              <a:rPr lang="fr-FR" sz="2600" dirty="0" smtClean="0"/>
              <a:t>sur financement de la FAO sont organisés à l’endroit du personnel. </a:t>
            </a:r>
            <a:endParaRPr lang="en-US" sz="2600" dirty="0" smtClean="0"/>
          </a:p>
          <a:p>
            <a:endParaRPr lang="en-US" sz="26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3600" dirty="0" smtClean="0"/>
              <a:t>7-RENFORCEMENT DES CAPACITES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fr-FR" sz="4400" dirty="0" smtClean="0"/>
          </a:p>
          <a:p>
            <a:pPr algn="ctr"/>
            <a:r>
              <a:rPr lang="fr-FR" sz="4400" dirty="0" smtClean="0"/>
              <a:t>Merci pour votre attention</a:t>
            </a:r>
            <a:endParaRPr lang="en-US" sz="44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ransition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sz="2000" dirty="0" smtClean="0"/>
              <a:t>Un service de la protection des végétaux érigé en direction par décret N°09.093 du 14 avril 2009 qui comporte trois services :</a:t>
            </a:r>
            <a:endParaRPr lang="en-US" sz="2000" dirty="0" smtClean="0"/>
          </a:p>
          <a:p>
            <a:pPr>
              <a:buNone/>
            </a:pPr>
            <a:r>
              <a:rPr lang="fr-FR" dirty="0" smtClean="0"/>
              <a:t>	</a:t>
            </a:r>
            <a:r>
              <a:rPr lang="fr-FR" sz="1400" dirty="0" smtClean="0"/>
              <a:t>1.1 : </a:t>
            </a:r>
            <a:r>
              <a:rPr lang="fr-FR" sz="1400" b="1" dirty="0" smtClean="0"/>
              <a:t>LE SERVICE DE DIAGNOSTIC, DES  ENQUETES ET DE LA LUTTE PHYTOSANIATIRE</a:t>
            </a:r>
          </a:p>
          <a:p>
            <a:pPr lvl="0">
              <a:buNone/>
            </a:pPr>
            <a:r>
              <a:rPr lang="fr-FR" sz="1400" dirty="0" smtClean="0"/>
              <a:t>		Sous la supervision du Directeur de la protection des végétaux, le chef de service  de diagnostic ,des enquêtes et de lutte phytosanitaire est chargé de :</a:t>
            </a:r>
            <a:br>
              <a:rPr lang="fr-FR" sz="1400" dirty="0" smtClean="0"/>
            </a:br>
            <a:r>
              <a:rPr lang="fr-FR" sz="1400" dirty="0" smtClean="0"/>
              <a:t/>
            </a:r>
            <a:br>
              <a:rPr lang="fr-FR" sz="1400" dirty="0" smtClean="0"/>
            </a:br>
            <a:endParaRPr lang="fr-FR" sz="1400" dirty="0" smtClean="0"/>
          </a:p>
          <a:p>
            <a:pPr lvl="0"/>
            <a:r>
              <a:rPr lang="fr-FR" sz="1400" dirty="0" smtClean="0"/>
              <a:t>Assurer le diagnostic phytosanitaire et proposer des méthodes de lutte ;</a:t>
            </a:r>
            <a:endParaRPr lang="en-US" sz="1400" dirty="0" smtClean="0"/>
          </a:p>
          <a:p>
            <a:pPr lvl="0"/>
            <a:r>
              <a:rPr lang="fr-FR" sz="1400" dirty="0" smtClean="0"/>
              <a:t>Sensibiliser et informer la population sur l’utilisation sans risque des pesticides ;</a:t>
            </a:r>
            <a:endParaRPr lang="en-US" sz="1400" dirty="0" smtClean="0"/>
          </a:p>
          <a:p>
            <a:pPr lvl="0"/>
            <a:r>
              <a:rPr lang="fr-FR" sz="1400" dirty="0" smtClean="0"/>
              <a:t>Vulgariser les nouvelles méthodes techniques de lutte</a:t>
            </a:r>
            <a:endParaRPr lang="en-US" sz="1400" dirty="0" smtClean="0"/>
          </a:p>
          <a:p>
            <a:pPr lvl="0"/>
            <a:r>
              <a:rPr lang="fr-FR" sz="1400" dirty="0" smtClean="0"/>
              <a:t>Coordonner et animer les antennes régionales ;</a:t>
            </a:r>
            <a:endParaRPr lang="en-US" sz="1400" dirty="0" smtClean="0"/>
          </a:p>
          <a:p>
            <a:pPr lvl="0"/>
            <a:r>
              <a:rPr lang="fr-FR" sz="1400" dirty="0" smtClean="0"/>
              <a:t>Veiller au renforcement des capacités des agents</a:t>
            </a:r>
            <a:endParaRPr lang="en-US" sz="1400" dirty="0" smtClean="0"/>
          </a:p>
          <a:p>
            <a:pPr lvl="0"/>
            <a:r>
              <a:rPr lang="fr-FR" sz="1400" dirty="0" smtClean="0"/>
              <a:t>Produire des rapports périodiques du service</a:t>
            </a:r>
            <a:endParaRPr lang="en-US" sz="1400" dirty="0" smtClean="0"/>
          </a:p>
          <a:p>
            <a:pPr>
              <a:buNone/>
            </a:pPr>
            <a:endParaRPr lang="en-US" sz="1400" dirty="0" smtClean="0"/>
          </a:p>
          <a:p>
            <a:pPr>
              <a:buNone/>
            </a:pPr>
            <a:endParaRPr lang="en-US" sz="1400" dirty="0" smtClean="0"/>
          </a:p>
          <a:p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742950" lvl="0" indent="-742950">
              <a:buFont typeface="+mj-lt"/>
              <a:buAutoNum type="arabicPeriod"/>
            </a:pPr>
            <a:r>
              <a:rPr lang="fr-FR" sz="3400" dirty="0" smtClean="0"/>
              <a:t>ORGANISATION ADMINISTRATIVE</a:t>
            </a:r>
            <a:r>
              <a:rPr lang="en-US" sz="3400" dirty="0" smtClean="0"/>
              <a:t/>
            </a:r>
            <a:br>
              <a:rPr lang="en-US" sz="3400" dirty="0" smtClean="0"/>
            </a:br>
            <a:endParaRPr lang="en-US" sz="3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fr-FR" sz="1400" dirty="0" smtClean="0"/>
              <a:t>1.2 .</a:t>
            </a:r>
            <a:r>
              <a:rPr lang="fr-FR" sz="1400" b="1" dirty="0" smtClean="0"/>
              <a:t> LE SERVICE DU CONTROLE PHYTOSANITAIRE ET DE LA QUARANTAINE.</a:t>
            </a:r>
            <a:endParaRPr lang="en-US" sz="1400" dirty="0" smtClean="0"/>
          </a:p>
          <a:p>
            <a:pPr>
              <a:buNone/>
            </a:pPr>
            <a:r>
              <a:rPr lang="fr-FR" sz="1400" dirty="0" smtClean="0"/>
              <a:t>		Sous la responsabilité du Directeur de la protection des végétaux, le chef de service du contrôle phytosanitaire et de la quarantaine est chargé de :</a:t>
            </a:r>
            <a:br>
              <a:rPr lang="fr-FR" sz="1400" dirty="0" smtClean="0"/>
            </a:br>
            <a:r>
              <a:rPr lang="fr-FR" sz="1400" dirty="0" smtClean="0"/>
              <a:t/>
            </a:r>
            <a:br>
              <a:rPr lang="fr-FR" sz="1400" dirty="0" smtClean="0"/>
            </a:br>
            <a:endParaRPr lang="en-US" sz="1400" dirty="0" smtClean="0"/>
          </a:p>
          <a:p>
            <a:r>
              <a:rPr lang="fr-FR" sz="1400" dirty="0" smtClean="0"/>
              <a:t>Inspecter les produits végétaux à l’importation et à l’exportation ;</a:t>
            </a:r>
            <a:endParaRPr lang="en-US" sz="1400" dirty="0" smtClean="0"/>
          </a:p>
          <a:p>
            <a:r>
              <a:rPr lang="fr-FR" sz="1400" dirty="0" smtClean="0"/>
              <a:t>Veiller au traitement et au conditionnement des produits végétaux en transit et à l’exportation ;</a:t>
            </a:r>
            <a:endParaRPr lang="en-US" sz="1400" dirty="0" smtClean="0"/>
          </a:p>
          <a:p>
            <a:r>
              <a:rPr lang="fr-FR" sz="1400" dirty="0" smtClean="0"/>
              <a:t>Délivrer les certificats phytosanitaires à l’exportation et en transit</a:t>
            </a:r>
            <a:endParaRPr lang="en-US" sz="1400" dirty="0" smtClean="0"/>
          </a:p>
          <a:p>
            <a:r>
              <a:rPr lang="fr-FR" sz="1400" dirty="0" smtClean="0"/>
              <a:t>Veiller à l’introduction réglementaire du matériel végétal sur le territoire ;</a:t>
            </a:r>
            <a:endParaRPr lang="en-US" sz="1400" dirty="0" smtClean="0"/>
          </a:p>
          <a:p>
            <a:r>
              <a:rPr lang="fr-FR" sz="1400" dirty="0" smtClean="0"/>
              <a:t>Mettre en place la quarantaine des végétaux et parties des végétaux suspectés et assurer leurs observations ;</a:t>
            </a:r>
          </a:p>
          <a:p>
            <a:r>
              <a:rPr lang="fr-FR" sz="1400" dirty="0" smtClean="0"/>
              <a:t>Procéder à l’inventaire des organismes nuisibles et publier leur liste ;</a:t>
            </a:r>
            <a:endParaRPr lang="en-US" sz="1400" dirty="0" smtClean="0"/>
          </a:p>
          <a:p>
            <a:r>
              <a:rPr lang="fr-FR" sz="1400" dirty="0" smtClean="0"/>
              <a:t>Procéder à la saisie et à la destruction des végétaux et parties  des végétaux malades ;</a:t>
            </a:r>
            <a:endParaRPr lang="en-US" sz="1400" dirty="0" smtClean="0"/>
          </a:p>
          <a:p>
            <a:r>
              <a:rPr lang="fr-FR" sz="1400" dirty="0" smtClean="0"/>
              <a:t>Veiller à la formation et au  recyclage des agents ;</a:t>
            </a:r>
            <a:endParaRPr lang="en-US" sz="1400" dirty="0" smtClean="0"/>
          </a:p>
          <a:p>
            <a:r>
              <a:rPr lang="fr-FR" sz="1400" dirty="0" smtClean="0"/>
              <a:t>Produire des rapports périodiques du  service .</a:t>
            </a:r>
            <a:endParaRPr lang="en-US" sz="1400" dirty="0" smtClean="0"/>
          </a:p>
          <a:p>
            <a:endParaRPr lang="en-US" sz="1400" dirty="0" smtClean="0"/>
          </a:p>
          <a:p>
            <a:pPr>
              <a:buNone/>
            </a:pPr>
            <a:endParaRPr lang="en-US" sz="1400" dirty="0" smtClean="0"/>
          </a:p>
          <a:p>
            <a:endParaRPr lang="en-US" dirty="0"/>
          </a:p>
        </p:txBody>
      </p:sp>
      <p:sp>
        <p:nvSpPr>
          <p:cNvPr id="5" name="Titre 1"/>
          <p:cNvSpPr txBox="1">
            <a:spLocks/>
          </p:cNvSpPr>
          <p:nvPr/>
        </p:nvSpPr>
        <p:spPr>
          <a:xfrm>
            <a:off x="609600" y="4270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742950" marR="0" lvl="0" indent="-74295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fr-FR" sz="3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ORGANISATION ADMINISTRATIVE</a:t>
            </a:r>
            <a:r>
              <a:rPr kumimoji="0" lang="en-US" sz="3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en-US" sz="3400" b="1" i="0" u="none" strike="noStrike" kern="120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0" lang="en-US" sz="3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1750" dist="25400" dir="5400000" algn="tl" rotWithShape="0">
                  <a:srgbClr val="000000">
                    <a:alpha val="25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2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fr-FR" sz="1400" dirty="0" smtClean="0"/>
              <a:t>1.3.</a:t>
            </a:r>
            <a:r>
              <a:rPr lang="fr-FR" sz="1400" b="1" dirty="0" smtClean="0"/>
              <a:t>L E SERVICE DE LA REGLEMENTATION ET DE L’HOMOLOGATION DES PESTICIDES</a:t>
            </a:r>
            <a:endParaRPr lang="en-US" sz="1400" dirty="0" smtClean="0"/>
          </a:p>
          <a:p>
            <a:pPr>
              <a:buNone/>
            </a:pPr>
            <a:r>
              <a:rPr lang="fr-FR" sz="1400" dirty="0" smtClean="0"/>
              <a:t>		Sous la responsabilité du Directeur de la protection des végétaux, le chef de service de la réglementation, du contrôle et de l’homologation des pesticides est chargé de :</a:t>
            </a:r>
            <a:br>
              <a:rPr lang="fr-FR" sz="1400" dirty="0" smtClean="0"/>
            </a:br>
            <a:endParaRPr lang="en-US" sz="1400" dirty="0" smtClean="0"/>
          </a:p>
          <a:p>
            <a:pPr lvl="0"/>
            <a:r>
              <a:rPr lang="fr-FR" sz="1400" dirty="0" smtClean="0"/>
              <a:t>Créer un cadre juridique pour le fonctionnement des activités de la protection des végétaux ;</a:t>
            </a:r>
            <a:endParaRPr lang="en-US" sz="1400" dirty="0" smtClean="0"/>
          </a:p>
          <a:p>
            <a:pPr lvl="0"/>
            <a:r>
              <a:rPr lang="fr-FR" sz="1400" dirty="0" smtClean="0"/>
              <a:t>Harmoniser les textes en conformité aux normes internationales ;</a:t>
            </a:r>
            <a:endParaRPr lang="en-US" sz="1400" dirty="0" smtClean="0"/>
          </a:p>
          <a:p>
            <a:pPr lvl="0"/>
            <a:r>
              <a:rPr lang="fr-FR" sz="1400" dirty="0" smtClean="0"/>
              <a:t>Veiller à l’introduction, à la distribution et à l’utilisation des pesticides en République Centrafricaine(RCA) ;</a:t>
            </a:r>
            <a:endParaRPr lang="en-US" sz="1400" dirty="0" smtClean="0"/>
          </a:p>
          <a:p>
            <a:pPr lvl="0"/>
            <a:r>
              <a:rPr lang="fr-FR" sz="1400" dirty="0" smtClean="0"/>
              <a:t>Mettre en place des essais en vue de tester les nouvelles molécules ;</a:t>
            </a:r>
            <a:endParaRPr lang="en-US" sz="1400" dirty="0" smtClean="0"/>
          </a:p>
          <a:p>
            <a:pPr lvl="0"/>
            <a:r>
              <a:rPr lang="fr-FR" sz="1400" dirty="0" smtClean="0"/>
              <a:t>Homologuer les molécules ayant donné de bon résultat ;</a:t>
            </a:r>
            <a:endParaRPr lang="en-US" sz="1400" dirty="0" smtClean="0"/>
          </a:p>
          <a:p>
            <a:pPr>
              <a:buNone/>
            </a:pPr>
            <a:endParaRPr lang="en-US" sz="1400" dirty="0" smtClean="0"/>
          </a:p>
          <a:p>
            <a:pPr>
              <a:buNone/>
            </a:pPr>
            <a:endParaRPr lang="en-US" sz="1400" dirty="0" smtClean="0"/>
          </a:p>
          <a:p>
            <a:endParaRPr lang="en-US" dirty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marL="742950" lvl="0" indent="-742950">
              <a:buFont typeface="+mj-lt"/>
              <a:buAutoNum type="arabicPeriod"/>
            </a:pPr>
            <a:r>
              <a:rPr lang="fr-FR" sz="3400" dirty="0" smtClean="0"/>
              <a:t>ORGANISATION ADMINISTRATIVE</a:t>
            </a:r>
            <a:r>
              <a:rPr lang="en-US" sz="3400" dirty="0" smtClean="0"/>
              <a:t/>
            </a:r>
            <a:br>
              <a:rPr lang="en-US" sz="3400" dirty="0" smtClean="0"/>
            </a:br>
            <a:endParaRPr lang="en-US" sz="3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fr-FR" sz="2000" dirty="0" smtClean="0"/>
              <a:t>23 postes de contrôles phytosanitaires sont disséminés aux frontières terrestre, fluviale et aérienne de la République Centrafricaine qui a 623000km2 et comporte 16 préfectures.</a:t>
            </a:r>
            <a:br>
              <a:rPr lang="fr-FR" sz="2000" dirty="0" smtClean="0"/>
            </a:br>
            <a:endParaRPr lang="en-US" sz="2000" dirty="0" smtClean="0"/>
          </a:p>
          <a:p>
            <a:r>
              <a:rPr lang="fr-FR" sz="2000" dirty="0" smtClean="0"/>
              <a:t>65 agents sont déployés dans les services  phytosanitaires.</a:t>
            </a:r>
            <a:r>
              <a:rPr lang="fr-FR" dirty="0" smtClean="0"/>
              <a:t/>
            </a:r>
            <a:br>
              <a:rPr lang="fr-FR" dirty="0" smtClean="0"/>
            </a:br>
            <a:r>
              <a:rPr lang="fr-FR" dirty="0" smtClean="0"/>
              <a:t/>
            </a:r>
            <a:br>
              <a:rPr lang="fr-FR" dirty="0" smtClean="0"/>
            </a:br>
            <a:r>
              <a:rPr lang="fr-FR" sz="2000" dirty="0" smtClean="0"/>
              <a:t>Pour préserver le potentiel de production  , régulariser les rendements et favoriser les échanges commerciaux, la RCA s’est dotée d’une législation phytosanitaire(loi 62/350 du 4 Janvier 1963),actuellement en cours de révision.</a:t>
            </a:r>
            <a:endParaRPr lang="en-US" sz="2000" dirty="0" smtClean="0"/>
          </a:p>
          <a:p>
            <a:pPr lvl="0"/>
            <a:endParaRPr lang="en-US" dirty="0" smtClean="0"/>
          </a:p>
          <a:p>
            <a:endParaRPr lang="en-US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marL="742950" lvl="0" indent="-742950"/>
            <a:r>
              <a:rPr lang="fr-FR" sz="3400" dirty="0" smtClean="0"/>
              <a:t>2.  LA LOCALISATION DES POSTES DE CONTROLE PHYTOSANITAIRES</a:t>
            </a:r>
            <a:r>
              <a:rPr lang="en-US" sz="3400" dirty="0" smtClean="0"/>
              <a:t/>
            </a:r>
            <a:br>
              <a:rPr lang="en-US" sz="3400" dirty="0" smtClean="0"/>
            </a:br>
            <a:endParaRPr lang="en-US" sz="3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2400" b="1" dirty="0" smtClean="0"/>
              <a:t>3.1. LES INSECTES</a:t>
            </a:r>
            <a:endParaRPr lang="en-US" sz="2400" dirty="0" smtClean="0"/>
          </a:p>
          <a:p>
            <a:pPr>
              <a:buNone/>
            </a:pPr>
            <a:endParaRPr lang="en-US" dirty="0" smtClean="0"/>
          </a:p>
          <a:p>
            <a:r>
              <a:rPr lang="fr-FR" sz="1400" dirty="0" err="1" smtClean="0"/>
              <a:t>Epicampoptères</a:t>
            </a:r>
            <a:r>
              <a:rPr lang="fr-FR" sz="1400" dirty="0" smtClean="0"/>
              <a:t>  (</a:t>
            </a:r>
            <a:r>
              <a:rPr lang="fr-FR" sz="1400" dirty="0" err="1" smtClean="0"/>
              <a:t>Epicampotera</a:t>
            </a:r>
            <a:r>
              <a:rPr lang="fr-FR" sz="1400" dirty="0" smtClean="0"/>
              <a:t>) : chenilles  </a:t>
            </a:r>
            <a:r>
              <a:rPr lang="fr-FR" sz="1400" dirty="0" err="1" smtClean="0"/>
              <a:t>défoliatrices</a:t>
            </a:r>
            <a:endParaRPr lang="en-US" sz="1400" dirty="0" smtClean="0"/>
          </a:p>
          <a:p>
            <a:r>
              <a:rPr lang="fr-FR" sz="1400" dirty="0" smtClean="0"/>
              <a:t>Le sphinx : chenilles </a:t>
            </a:r>
            <a:r>
              <a:rPr lang="fr-FR" sz="1400" dirty="0" err="1" smtClean="0"/>
              <a:t>défoliatrices</a:t>
            </a:r>
            <a:r>
              <a:rPr lang="fr-FR" sz="1400" dirty="0" smtClean="0"/>
              <a:t> sur les  jeunes plantations</a:t>
            </a:r>
            <a:endParaRPr lang="en-US" sz="1400" dirty="0" smtClean="0"/>
          </a:p>
          <a:p>
            <a:r>
              <a:rPr lang="fr-FR" sz="1400" dirty="0" err="1" smtClean="0"/>
              <a:t>Leucoptère</a:t>
            </a:r>
            <a:r>
              <a:rPr lang="fr-FR" sz="1400" dirty="0" smtClean="0"/>
              <a:t> ou teigne (</a:t>
            </a:r>
            <a:r>
              <a:rPr lang="fr-FR" sz="1400" dirty="0" err="1" smtClean="0"/>
              <a:t>leucoptera</a:t>
            </a:r>
            <a:r>
              <a:rPr lang="fr-FR" sz="1400" dirty="0" smtClean="0"/>
              <a:t> Coma) : mineuse des feuilles</a:t>
            </a:r>
            <a:endParaRPr lang="en-US" sz="1400" dirty="0" smtClean="0"/>
          </a:p>
          <a:p>
            <a:r>
              <a:rPr lang="fr-FR" sz="1400" dirty="0" smtClean="0"/>
              <a:t>Le scolyte du grain(  </a:t>
            </a:r>
            <a:r>
              <a:rPr lang="fr-FR" sz="1400" dirty="0" err="1" smtClean="0"/>
              <a:t>Stéphanodères</a:t>
            </a:r>
            <a:r>
              <a:rPr lang="fr-FR" sz="1400" dirty="0" smtClean="0"/>
              <a:t> </a:t>
            </a:r>
            <a:r>
              <a:rPr lang="fr-FR" sz="1400" dirty="0" err="1" smtClean="0"/>
              <a:t>hampei</a:t>
            </a:r>
            <a:r>
              <a:rPr lang="fr-FR" sz="1400" dirty="0" smtClean="0"/>
              <a:t> </a:t>
            </a:r>
            <a:r>
              <a:rPr lang="fr-FR" sz="1400" dirty="0" err="1" smtClean="0"/>
              <a:t>Ferr</a:t>
            </a:r>
            <a:endParaRPr lang="en-US" sz="1400" dirty="0" smtClean="0"/>
          </a:p>
          <a:p>
            <a:r>
              <a:rPr lang="fr-FR" sz="1400" dirty="0" smtClean="0"/>
              <a:t>le scolyte des rameaux ( </a:t>
            </a:r>
            <a:r>
              <a:rPr lang="fr-FR" sz="1400" dirty="0" err="1" smtClean="0"/>
              <a:t>xylosandrus</a:t>
            </a:r>
            <a:r>
              <a:rPr lang="fr-FR" sz="1400" dirty="0" smtClean="0"/>
              <a:t>  </a:t>
            </a:r>
            <a:r>
              <a:rPr lang="fr-FR" sz="1400" dirty="0" err="1" smtClean="0"/>
              <a:t>Compactus</a:t>
            </a:r>
            <a:r>
              <a:rPr lang="fr-FR" sz="1400" dirty="0" smtClean="0"/>
              <a:t>)</a:t>
            </a:r>
            <a:endParaRPr lang="en-US" sz="1400" dirty="0" smtClean="0"/>
          </a:p>
          <a:p>
            <a:r>
              <a:rPr lang="fr-FR" sz="1400" dirty="0" smtClean="0"/>
              <a:t>Fourmis (rouges ou noires) qui représentent une entrave pour les travaux ,surtout  la taille du caféier et la récolte.</a:t>
            </a:r>
            <a:endParaRPr lang="en-US" sz="1400" dirty="0" smtClean="0"/>
          </a:p>
          <a:p>
            <a:r>
              <a:rPr lang="fr-FR" sz="1400" dirty="0" smtClean="0"/>
              <a:t>3.2. LES MALADIES</a:t>
            </a:r>
            <a:endParaRPr lang="en-US" sz="1400" dirty="0" smtClean="0"/>
          </a:p>
          <a:p>
            <a:r>
              <a:rPr lang="fr-FR" sz="1400" dirty="0" smtClean="0"/>
              <a:t>La fusariose des grains</a:t>
            </a:r>
            <a:endParaRPr lang="en-US" sz="1400" dirty="0" smtClean="0"/>
          </a:p>
          <a:p>
            <a:r>
              <a:rPr lang="fr-FR" sz="1400" dirty="0" smtClean="0"/>
              <a:t>La </a:t>
            </a:r>
            <a:r>
              <a:rPr lang="fr-FR" sz="1400" dirty="0" err="1" smtClean="0"/>
              <a:t>trachéomycose</a:t>
            </a:r>
            <a:r>
              <a:rPr lang="fr-FR" sz="1400" dirty="0" smtClean="0"/>
              <a:t> qui a fait son apparition dans l’Est du pays et gagne la région centre.</a:t>
            </a:r>
            <a:endParaRPr lang="en-US" sz="1400" dirty="0" smtClean="0"/>
          </a:p>
          <a:p>
            <a:r>
              <a:rPr lang="fr-FR" sz="1400" dirty="0" smtClean="0"/>
              <a:t>La striure du bananier en évolution sensible dans l’Est du pays </a:t>
            </a:r>
            <a:endParaRPr lang="en-US" sz="1400" dirty="0" smtClean="0"/>
          </a:p>
          <a:p>
            <a:r>
              <a:rPr lang="fr-FR" sz="1400" dirty="0" smtClean="0"/>
              <a:t>Ces deux dernières maladies ont une origine congolaise(RDC) pour des raisons d’échanges transfrontalières.</a:t>
            </a:r>
            <a:endParaRPr lang="en-US" sz="1400" dirty="0" smtClean="0"/>
          </a:p>
          <a:p>
            <a:endParaRPr lang="en-US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3400" dirty="0" smtClean="0"/>
              <a:t>3.  LES PRINCIPAUX INSECTES ET MALADIES DU CAFEIER EN RCA</a:t>
            </a:r>
            <a:r>
              <a:rPr lang="en-US" sz="3400" dirty="0" smtClean="0"/>
              <a:t/>
            </a:r>
            <a:br>
              <a:rPr lang="en-US" sz="3400" dirty="0" smtClean="0"/>
            </a:br>
            <a:endParaRPr lang="en-US" sz="3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fr-FR" sz="1400" dirty="0" smtClean="0"/>
              <a:t>En 1977,Daniel chercheur de l’ORSTOM a découvert la bactériose qui a causé d’énormes dégâts sur la culture du manioc et la culture cotonnière dans la zone du centre.</a:t>
            </a:r>
            <a:br>
              <a:rPr lang="fr-FR" sz="1400" dirty="0" smtClean="0"/>
            </a:br>
            <a:endParaRPr lang="en-US" sz="1400" dirty="0" smtClean="0"/>
          </a:p>
          <a:p>
            <a:pPr>
              <a:buNone/>
            </a:pPr>
            <a:r>
              <a:rPr lang="fr-FR" sz="1400" dirty="0" smtClean="0"/>
              <a:t>En 1983, des cas d’attaques de cochenille farineuse et de l’acarien  vert sur le manioc ont été signalés par le Projet  de Développement Régional de l’</a:t>
            </a:r>
            <a:r>
              <a:rPr lang="fr-FR" sz="1400" dirty="0" err="1" smtClean="0"/>
              <a:t>Ombella</a:t>
            </a:r>
            <a:r>
              <a:rPr lang="fr-FR" sz="1400" dirty="0" smtClean="0"/>
              <a:t> </a:t>
            </a:r>
            <a:r>
              <a:rPr lang="fr-FR" sz="1400" dirty="0" err="1" smtClean="0"/>
              <a:t>Mpoko</a:t>
            </a:r>
            <a:r>
              <a:rPr lang="fr-FR" sz="1400" dirty="0" smtClean="0"/>
              <a:t>(PRODEROM).</a:t>
            </a:r>
            <a:br>
              <a:rPr lang="fr-FR" sz="1400" dirty="0" smtClean="0"/>
            </a:br>
            <a:endParaRPr lang="en-US" sz="1400" dirty="0" smtClean="0"/>
          </a:p>
          <a:p>
            <a:pPr>
              <a:buNone/>
            </a:pPr>
            <a:r>
              <a:rPr lang="fr-FR" sz="1400" dirty="0" smtClean="0"/>
              <a:t>En 1993-1994,des cas d’attaques de cochenille farineuse et mouche blanche des arbres  fruitiers ont été révélées par l’Institut Centrafricaine de Recherche Agronomique(ICRA) à Bangui et ses environs.</a:t>
            </a:r>
            <a:br>
              <a:rPr lang="fr-FR" sz="1400" dirty="0" smtClean="0"/>
            </a:br>
            <a:endParaRPr lang="en-US" sz="1400" dirty="0" smtClean="0"/>
          </a:p>
          <a:p>
            <a:pPr>
              <a:buNone/>
            </a:pPr>
            <a:r>
              <a:rPr lang="fr-FR" sz="1400" dirty="0" smtClean="0"/>
              <a:t>En culture cotonnière ,on observe pendant la phase de fructification, la présence de ver rose, ce qui déprécie et altère la qualité des fibres .</a:t>
            </a:r>
            <a:br>
              <a:rPr lang="fr-FR" sz="1400" dirty="0" smtClean="0"/>
            </a:br>
            <a:endParaRPr lang="en-US" sz="1400" dirty="0" smtClean="0"/>
          </a:p>
          <a:p>
            <a:pPr>
              <a:buNone/>
            </a:pPr>
            <a:r>
              <a:rPr lang="fr-FR" sz="1400" dirty="0" smtClean="0"/>
              <a:t>La présence du </a:t>
            </a:r>
            <a:r>
              <a:rPr lang="fr-FR" sz="1400" dirty="0" err="1" smtClean="0"/>
              <a:t>Dysdercus</a:t>
            </a:r>
            <a:r>
              <a:rPr lang="fr-FR" sz="1400" dirty="0" smtClean="0"/>
              <a:t> est également observée pendant la phase d’éclosion des capsules(souvent due à un défaut de traitement insecticide  en fin de cycle du cotonnier)</a:t>
            </a:r>
            <a:endParaRPr lang="en-US" sz="1400" dirty="0" smtClean="0"/>
          </a:p>
          <a:p>
            <a:endParaRPr lang="en-US" sz="14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fr-FR" sz="3400" dirty="0" smtClean="0"/>
              <a:t>4.  LES PRINCIPALES MALADIES OBSERVEES DANS LE PAYS </a:t>
            </a:r>
            <a:r>
              <a:rPr lang="en-US" sz="3400" dirty="0" smtClean="0"/>
              <a:t/>
            </a:r>
            <a:br>
              <a:rPr lang="en-US" sz="3400" dirty="0" smtClean="0"/>
            </a:br>
            <a:endParaRPr lang="en-US" sz="3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539550" y="1465739"/>
          <a:ext cx="8064900" cy="4411533"/>
        </p:xfrm>
        <a:graphic>
          <a:graphicData uri="http://schemas.openxmlformats.org/drawingml/2006/table">
            <a:tbl>
              <a:tblPr/>
              <a:tblGrid>
                <a:gridCol w="2016225"/>
                <a:gridCol w="2016225"/>
                <a:gridCol w="2016225"/>
                <a:gridCol w="2016225"/>
              </a:tblGrid>
              <a:tr h="98034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>
                          <a:latin typeface="Calibri"/>
                          <a:ea typeface="Calibri"/>
                          <a:cs typeface="Arial"/>
                        </a:rPr>
                        <a:t>GENRES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>
                          <a:latin typeface="Calibri"/>
                          <a:ea typeface="Calibri"/>
                          <a:cs typeface="Arial"/>
                        </a:rPr>
                        <a:t>NBRE D’ESPECES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>
                          <a:latin typeface="Calibri"/>
                          <a:ea typeface="Calibri"/>
                          <a:cs typeface="Arial"/>
                        </a:rPr>
                        <a:t>PATHOGENES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>
                          <a:latin typeface="Calibri"/>
                          <a:ea typeface="Calibri"/>
                          <a:cs typeface="Arial"/>
                        </a:rPr>
                        <a:t>GAMMES DE PLANTES HOTES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5767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>
                          <a:latin typeface="Calibri"/>
                          <a:ea typeface="Calibri"/>
                          <a:cs typeface="Arial"/>
                        </a:rPr>
                        <a:t>CERCOSPORE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>
                          <a:latin typeface="Calibri"/>
                          <a:ea typeface="Calibri"/>
                          <a:cs typeface="Arial"/>
                        </a:rPr>
                        <a:t>3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 err="1">
                          <a:latin typeface="Calibri"/>
                          <a:ea typeface="Calibri"/>
                          <a:cs typeface="Arial"/>
                        </a:rPr>
                        <a:t>Cercospora</a:t>
                      </a:r>
                      <a:r>
                        <a:rPr lang="fr-FR" sz="1300" dirty="0">
                          <a:latin typeface="Calibri"/>
                          <a:ea typeface="Calibri"/>
                          <a:cs typeface="Arial"/>
                        </a:rPr>
                        <a:t> </a:t>
                      </a:r>
                      <a:r>
                        <a:rPr lang="fr-FR" sz="1300" dirty="0" err="1">
                          <a:latin typeface="Calibri"/>
                          <a:ea typeface="Calibri"/>
                          <a:cs typeface="Arial"/>
                        </a:rPr>
                        <a:t>arachidicola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 err="1">
                          <a:latin typeface="Calibri"/>
                          <a:ea typeface="Calibri"/>
                          <a:cs typeface="Arial"/>
                        </a:rPr>
                        <a:t>Cercosporidium</a:t>
                      </a:r>
                      <a:r>
                        <a:rPr lang="fr-FR" sz="1300" dirty="0">
                          <a:latin typeface="Calibri"/>
                          <a:ea typeface="Calibri"/>
                          <a:cs typeface="Arial"/>
                        </a:rPr>
                        <a:t> </a:t>
                      </a:r>
                      <a:r>
                        <a:rPr lang="fr-FR" sz="1300" dirty="0" err="1">
                          <a:latin typeface="Calibri"/>
                          <a:ea typeface="Calibri"/>
                          <a:cs typeface="Arial"/>
                        </a:rPr>
                        <a:t>personatum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 err="1">
                          <a:latin typeface="Calibri"/>
                          <a:ea typeface="Calibri"/>
                          <a:cs typeface="Arial"/>
                        </a:rPr>
                        <a:t>Cercospora</a:t>
                      </a:r>
                      <a:r>
                        <a:rPr lang="fr-FR" sz="1300" dirty="0">
                          <a:latin typeface="Calibri"/>
                          <a:ea typeface="Calibri"/>
                          <a:cs typeface="Arial"/>
                        </a:rPr>
                        <a:t> </a:t>
                      </a:r>
                      <a:r>
                        <a:rPr lang="fr-FR" sz="1300" dirty="0" err="1">
                          <a:latin typeface="Calibri"/>
                          <a:ea typeface="Calibri"/>
                          <a:cs typeface="Arial"/>
                        </a:rPr>
                        <a:t>maydis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>
                          <a:latin typeface="Calibri"/>
                          <a:ea typeface="Calibri"/>
                          <a:cs typeface="Arial"/>
                        </a:rPr>
                        <a:t>Arachide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>
                          <a:latin typeface="Calibri"/>
                          <a:ea typeface="Calibri"/>
                          <a:cs typeface="Arial"/>
                        </a:rPr>
                        <a:t>Arachide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>
                          <a:latin typeface="Calibri"/>
                          <a:ea typeface="Calibri"/>
                          <a:cs typeface="Arial"/>
                        </a:rPr>
                        <a:t>Maïs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5256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>
                          <a:latin typeface="Calibri"/>
                          <a:ea typeface="Calibri"/>
                          <a:cs typeface="Arial"/>
                        </a:rPr>
                        <a:t>FUSARIUM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 err="1">
                          <a:latin typeface="Calibri"/>
                          <a:ea typeface="Calibri"/>
                          <a:cs typeface="Arial"/>
                        </a:rPr>
                        <a:t>Fusarium</a:t>
                      </a:r>
                      <a:r>
                        <a:rPr lang="fr-FR" sz="1300" dirty="0">
                          <a:latin typeface="Calibri"/>
                          <a:ea typeface="Calibri"/>
                          <a:cs typeface="Arial"/>
                        </a:rPr>
                        <a:t> </a:t>
                      </a:r>
                      <a:r>
                        <a:rPr lang="fr-FR" sz="1300" dirty="0" err="1">
                          <a:latin typeface="Calibri"/>
                          <a:ea typeface="Calibri"/>
                          <a:cs typeface="Arial"/>
                        </a:rPr>
                        <a:t>moniliforme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300" dirty="0" err="1">
                          <a:latin typeface="Calibri"/>
                          <a:ea typeface="Calibri"/>
                          <a:cs typeface="Arial"/>
                        </a:rPr>
                        <a:t>Maïs,riz,soja,haricot,milet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0170"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>
                          <a:latin typeface="Calibri"/>
                          <a:ea typeface="Calibri"/>
                          <a:cs typeface="Arial"/>
                        </a:rPr>
                        <a:t>BEMESIA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>
                          <a:latin typeface="Calibri"/>
                          <a:ea typeface="Calibri"/>
                          <a:cs typeface="Arial"/>
                        </a:rPr>
                        <a:t>1</a:t>
                      </a:r>
                      <a:endParaRPr lang="en-US" sz="100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>
                          <a:latin typeface="Calibri"/>
                          <a:ea typeface="Calibri"/>
                          <a:cs typeface="Arial"/>
                        </a:rPr>
                        <a:t>mosaïque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45720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r-FR" sz="1300" dirty="0" err="1">
                          <a:latin typeface="Calibri"/>
                          <a:ea typeface="Calibri"/>
                          <a:cs typeface="Arial"/>
                        </a:rPr>
                        <a:t>Manioc,manguier</a:t>
                      </a:r>
                      <a:endParaRPr lang="en-US" sz="1000" dirty="0"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3251" marR="63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fr-FR" sz="2400" dirty="0" smtClean="0"/>
              <a:t>5.  LES DIFFERENTS GENRES DE MICROORGANISMES RENCONTRES SUR LES  PRINCIPALES CULTURES VIVRIERES EN RCA</a:t>
            </a:r>
            <a:endParaRPr lang="en-US" sz="24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Absence de kit de travail pour le personnel</a:t>
            </a:r>
            <a:br>
              <a:rPr lang="fr-FR" dirty="0" smtClean="0"/>
            </a:br>
            <a:endParaRPr lang="en-US" dirty="0" smtClean="0"/>
          </a:p>
          <a:p>
            <a:r>
              <a:rPr lang="fr-FR" dirty="0" smtClean="0"/>
              <a:t>Absence de matériel roulant à 2 roues pour les chefs de poste de contrôle phytosanitaire et véhicule pour la direction de la PV.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3000" dirty="0" smtClean="0"/>
              <a:t>6.  LES EQUIPEMENTS PHYTOSANITAIRES</a:t>
            </a:r>
            <a:endParaRPr lang="en-US" sz="30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Rotonde">
  <a:themeElements>
    <a:clrScheme name="Rotond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Rotond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Rotond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48</TotalTime>
  <Words>218</Words>
  <Application>Microsoft Office PowerPoint</Application>
  <PresentationFormat>Affichage à l'écran (4:3)</PresentationFormat>
  <Paragraphs>88</Paragraphs>
  <Slides>11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2" baseType="lpstr">
      <vt:lpstr>Rotonde</vt:lpstr>
      <vt:lpstr>INFORMATIONS  PHYTOSANITAIRES  SUR LA REPUBLIQUE CENTRAFRICAINE </vt:lpstr>
      <vt:lpstr>ORGANISATION ADMINISTRATIVE </vt:lpstr>
      <vt:lpstr>Diapositive 3</vt:lpstr>
      <vt:lpstr>ORGANISATION ADMINISTRATIVE </vt:lpstr>
      <vt:lpstr>2.  LA LOCALISATION DES POSTES DE CONTROLE PHYTOSANITAIRES </vt:lpstr>
      <vt:lpstr>3.  LES PRINCIPAUX INSECTES ET MALADIES DU CAFEIER EN RCA </vt:lpstr>
      <vt:lpstr>4.  LES PRINCIPALES MALADIES OBSERVEES DANS LE PAYS  </vt:lpstr>
      <vt:lpstr>5.  LES DIFFERENTS GENRES DE MICROORGANISMES RENCONTRES SUR LES  PRINCIPALES CULTURES VIVRIERES EN RCA</vt:lpstr>
      <vt:lpstr>6.  LES EQUIPEMENTS PHYTOSANITAIRES</vt:lpstr>
      <vt:lpstr>7-RENFORCEMENT DES CAPACITES </vt:lpstr>
      <vt:lpstr>Diapositive 11</vt:lpstr>
    </vt:vector>
  </TitlesOfParts>
  <Company>FAO of the UN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INFORMATIONS  PHYTOSANITAIRES  SUR LA REPUBLIQUE CENTRAFRICAINE</dc:title>
  <dc:creator>NganwaNgongang</dc:creator>
  <cp:lastModifiedBy>Blampain</cp:lastModifiedBy>
  <cp:revision>24</cp:revision>
  <dcterms:created xsi:type="dcterms:W3CDTF">2012-10-29T13:28:53Z</dcterms:created>
  <dcterms:modified xsi:type="dcterms:W3CDTF">2012-10-29T15:48:33Z</dcterms:modified>
</cp:coreProperties>
</file>