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6" r:id="rId3"/>
    <p:sldId id="261" r:id="rId4"/>
    <p:sldId id="267" r:id="rId5"/>
    <p:sldId id="258" r:id="rId6"/>
    <p:sldId id="262" r:id="rId7"/>
    <p:sldId id="269" r:id="rId8"/>
    <p:sldId id="270" r:id="rId9"/>
    <p:sldId id="268" r:id="rId10"/>
    <p:sldId id="259" r:id="rId11"/>
    <p:sldId id="260" r:id="rId12"/>
    <p:sldId id="263" r:id="rId13"/>
    <p:sldId id="264" r:id="rId14"/>
    <p:sldId id="265" r:id="rId15"/>
  </p:sldIdLst>
  <p:sldSz cx="9144000" cy="6858000" type="screen4x3"/>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130425"/>
            <a:ext cx="7772400" cy="1470025"/>
          </a:xfrm>
        </p:spPr>
        <p:txBody>
          <a:bodyPr/>
          <a:lstStyle/>
          <a:p>
            <a:r>
              <a:rPr lang="fr-FR" smtClean="0"/>
              <a:t>Cliquez pour modifier le style du titre</a:t>
            </a:r>
            <a:endParaRPr lang="fr-FR"/>
          </a:p>
        </p:txBody>
      </p:sp>
      <p:sp>
        <p:nvSpPr>
          <p:cNvPr id="3" name="Sous-titr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smtClean="0"/>
              <a:t>Cliquez pour modifier le style des sous-titres du masque</a:t>
            </a:r>
            <a:endParaRPr lang="fr-FR"/>
          </a:p>
        </p:txBody>
      </p:sp>
      <p:sp>
        <p:nvSpPr>
          <p:cNvPr id="4" name="Espace réservé de la date 3"/>
          <p:cNvSpPr>
            <a:spLocks noGrp="1"/>
          </p:cNvSpPr>
          <p:nvPr>
            <p:ph type="dt" sz="half" idx="10"/>
          </p:nvPr>
        </p:nvSpPr>
        <p:spPr/>
        <p:txBody>
          <a:bodyPr/>
          <a:lstStyle/>
          <a:p>
            <a:fld id="{61D8483C-B070-4405-B188-7F540C04D815}" type="datetimeFigureOut">
              <a:rPr lang="fr-FR" smtClean="0"/>
              <a:pPr/>
              <a:t>01/11/2012</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6E775F08-679F-4D18-A21F-535B4FA93C56}" type="slidenum">
              <a:rPr lang="fr-FR" smtClean="0"/>
              <a:pPr/>
              <a:t>‹N°›</a:t>
            </a:fld>
            <a:endParaRPr lang="fr-F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texte vertical 2"/>
          <p:cNvSpPr>
            <a:spLocks noGrp="1"/>
          </p:cNvSpPr>
          <p:nvPr>
            <p:ph type="body" orient="vert" idx="1"/>
          </p:nvPr>
        </p:nvSpPr>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61D8483C-B070-4405-B188-7F540C04D815}" type="datetimeFigureOut">
              <a:rPr lang="fr-FR" smtClean="0"/>
              <a:pPr/>
              <a:t>01/11/2012</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6E775F08-679F-4D18-A21F-535B4FA93C56}" type="slidenum">
              <a:rPr lang="fr-FR" smtClean="0"/>
              <a:pPr/>
              <a:t>‹N°›</a:t>
            </a:fld>
            <a:endParaRPr lang="fr-F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74638"/>
            <a:ext cx="2057400" cy="5851525"/>
          </a:xfrm>
        </p:spPr>
        <p:txBody>
          <a:bodyPr vert="eaVert"/>
          <a:lstStyle/>
          <a:p>
            <a:r>
              <a:rPr lang="fr-FR" smtClean="0"/>
              <a:t>Cliquez pour modifier le style du titre</a:t>
            </a:r>
            <a:endParaRPr lang="fr-FR"/>
          </a:p>
        </p:txBody>
      </p:sp>
      <p:sp>
        <p:nvSpPr>
          <p:cNvPr id="3" name="Espace réservé du texte vertical 2"/>
          <p:cNvSpPr>
            <a:spLocks noGrp="1"/>
          </p:cNvSpPr>
          <p:nvPr>
            <p:ph type="body" orient="vert" idx="1"/>
          </p:nvPr>
        </p:nvSpPr>
        <p:spPr>
          <a:xfrm>
            <a:off x="457200" y="274638"/>
            <a:ext cx="6019800" cy="5851525"/>
          </a:xfrm>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61D8483C-B070-4405-B188-7F540C04D815}" type="datetimeFigureOut">
              <a:rPr lang="fr-FR" smtClean="0"/>
              <a:pPr/>
              <a:t>01/11/2012</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6E775F08-679F-4D18-A21F-535B4FA93C56}" type="slidenum">
              <a:rPr lang="fr-FR" smtClean="0"/>
              <a:pPr/>
              <a:t>‹N°›</a:t>
            </a:fld>
            <a:endParaRPr lang="fr-F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contenu 2"/>
          <p:cNvSpPr>
            <a:spLocks noGrp="1"/>
          </p:cNvSpPr>
          <p:nvPr>
            <p:ph idx="1"/>
          </p:nvPr>
        </p:nvSpPr>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10"/>
          </p:nvPr>
        </p:nvSpPr>
        <p:spPr/>
        <p:txBody>
          <a:bodyPr/>
          <a:lstStyle/>
          <a:p>
            <a:fld id="{61D8483C-B070-4405-B188-7F540C04D815}" type="datetimeFigureOut">
              <a:rPr lang="fr-FR" smtClean="0"/>
              <a:pPr/>
              <a:t>01/11/2012</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6E775F08-679F-4D18-A21F-535B4FA93C56}" type="slidenum">
              <a:rPr lang="fr-FR" smtClean="0"/>
              <a:pPr/>
              <a:t>‹N°›</a:t>
            </a:fld>
            <a:endParaRPr lang="fr-F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0"/>
            <a:ext cx="7772400" cy="1362075"/>
          </a:xfrm>
        </p:spPr>
        <p:txBody>
          <a:bodyPr anchor="t"/>
          <a:lstStyle>
            <a:lvl1pPr algn="l">
              <a:defRPr sz="4000" b="1" cap="all"/>
            </a:lvl1pPr>
          </a:lstStyle>
          <a:p>
            <a:r>
              <a:rPr lang="fr-FR" smtClean="0"/>
              <a:t>Cliquez pour modifier le style du titre</a:t>
            </a:r>
            <a:endParaRPr lang="fr-FR"/>
          </a:p>
        </p:txBody>
      </p:sp>
      <p:sp>
        <p:nvSpPr>
          <p:cNvPr id="3" name="Espace réservé du texte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smtClean="0"/>
              <a:t>Cliquez pour modifier les styles du texte du masque</a:t>
            </a:r>
          </a:p>
        </p:txBody>
      </p:sp>
      <p:sp>
        <p:nvSpPr>
          <p:cNvPr id="4" name="Espace réservé de la date 3"/>
          <p:cNvSpPr>
            <a:spLocks noGrp="1"/>
          </p:cNvSpPr>
          <p:nvPr>
            <p:ph type="dt" sz="half" idx="10"/>
          </p:nvPr>
        </p:nvSpPr>
        <p:spPr/>
        <p:txBody>
          <a:bodyPr/>
          <a:lstStyle/>
          <a:p>
            <a:fld id="{61D8483C-B070-4405-B188-7F540C04D815}" type="datetimeFigureOut">
              <a:rPr lang="fr-FR" smtClean="0"/>
              <a:pPr/>
              <a:t>01/11/2012</a:t>
            </a:fld>
            <a:endParaRPr lang="fr-FR"/>
          </a:p>
        </p:txBody>
      </p:sp>
      <p:sp>
        <p:nvSpPr>
          <p:cNvPr id="5" name="Espace réservé du pied de page 4"/>
          <p:cNvSpPr>
            <a:spLocks noGrp="1"/>
          </p:cNvSpPr>
          <p:nvPr>
            <p:ph type="ftr" sz="quarter" idx="11"/>
          </p:nvPr>
        </p:nvSpPr>
        <p:spPr/>
        <p:txBody>
          <a:bodyPr/>
          <a:lstStyle/>
          <a:p>
            <a:endParaRPr lang="fr-FR"/>
          </a:p>
        </p:txBody>
      </p:sp>
      <p:sp>
        <p:nvSpPr>
          <p:cNvPr id="6" name="Espace réservé du numéro de diapositive 5"/>
          <p:cNvSpPr>
            <a:spLocks noGrp="1"/>
          </p:cNvSpPr>
          <p:nvPr>
            <p:ph type="sldNum" sz="quarter" idx="12"/>
          </p:nvPr>
        </p:nvSpPr>
        <p:spPr/>
        <p:txBody>
          <a:bodyPr/>
          <a:lstStyle/>
          <a:p>
            <a:fld id="{6E775F08-679F-4D18-A21F-535B4FA93C56}" type="slidenum">
              <a:rPr lang="fr-FR" smtClean="0"/>
              <a:pPr/>
              <a:t>‹N°›</a:t>
            </a:fld>
            <a:endParaRPr lang="fr-F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conten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e la date 4"/>
          <p:cNvSpPr>
            <a:spLocks noGrp="1"/>
          </p:cNvSpPr>
          <p:nvPr>
            <p:ph type="dt" sz="half" idx="10"/>
          </p:nvPr>
        </p:nvSpPr>
        <p:spPr/>
        <p:txBody>
          <a:bodyPr/>
          <a:lstStyle/>
          <a:p>
            <a:fld id="{61D8483C-B070-4405-B188-7F540C04D815}" type="datetimeFigureOut">
              <a:rPr lang="fr-FR" smtClean="0"/>
              <a:pPr/>
              <a:t>01/11/2012</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6E775F08-679F-4D18-A21F-535B4FA93C56}" type="slidenum">
              <a:rPr lang="fr-FR" smtClean="0"/>
              <a:pPr/>
              <a:t>‹N°›</a:t>
            </a:fld>
            <a:endParaRPr lang="fr-F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fr-FR" smtClean="0"/>
              <a:t>Cliquez pour modifier le style du titre</a:t>
            </a:r>
            <a:endParaRPr lang="fr-FR"/>
          </a:p>
        </p:txBody>
      </p:sp>
      <p:sp>
        <p:nvSpPr>
          <p:cNvPr id="3" name="Espace réservé du text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4" name="Espace réservé du conten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texte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6" name="Espace réservé du conten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7" name="Espace réservé de la date 6"/>
          <p:cNvSpPr>
            <a:spLocks noGrp="1"/>
          </p:cNvSpPr>
          <p:nvPr>
            <p:ph type="dt" sz="half" idx="10"/>
          </p:nvPr>
        </p:nvSpPr>
        <p:spPr/>
        <p:txBody>
          <a:bodyPr/>
          <a:lstStyle/>
          <a:p>
            <a:fld id="{61D8483C-B070-4405-B188-7F540C04D815}" type="datetimeFigureOut">
              <a:rPr lang="fr-FR" smtClean="0"/>
              <a:pPr/>
              <a:t>01/11/2012</a:t>
            </a:fld>
            <a:endParaRPr lang="fr-FR"/>
          </a:p>
        </p:txBody>
      </p:sp>
      <p:sp>
        <p:nvSpPr>
          <p:cNvPr id="8" name="Espace réservé du pied de page 7"/>
          <p:cNvSpPr>
            <a:spLocks noGrp="1"/>
          </p:cNvSpPr>
          <p:nvPr>
            <p:ph type="ftr" sz="quarter" idx="11"/>
          </p:nvPr>
        </p:nvSpPr>
        <p:spPr/>
        <p:txBody>
          <a:bodyPr/>
          <a:lstStyle/>
          <a:p>
            <a:endParaRPr lang="fr-FR"/>
          </a:p>
        </p:txBody>
      </p:sp>
      <p:sp>
        <p:nvSpPr>
          <p:cNvPr id="9" name="Espace réservé du numéro de diapositive 8"/>
          <p:cNvSpPr>
            <a:spLocks noGrp="1"/>
          </p:cNvSpPr>
          <p:nvPr>
            <p:ph type="sldNum" sz="quarter" idx="12"/>
          </p:nvPr>
        </p:nvSpPr>
        <p:spPr/>
        <p:txBody>
          <a:bodyPr/>
          <a:lstStyle/>
          <a:p>
            <a:fld id="{6E775F08-679F-4D18-A21F-535B4FA93C56}" type="slidenum">
              <a:rPr lang="fr-FR" smtClean="0"/>
              <a:pPr/>
              <a:t>‹N°›</a:t>
            </a:fld>
            <a:endParaRPr lang="fr-F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e la date 2"/>
          <p:cNvSpPr>
            <a:spLocks noGrp="1"/>
          </p:cNvSpPr>
          <p:nvPr>
            <p:ph type="dt" sz="half" idx="10"/>
          </p:nvPr>
        </p:nvSpPr>
        <p:spPr/>
        <p:txBody>
          <a:bodyPr/>
          <a:lstStyle/>
          <a:p>
            <a:fld id="{61D8483C-B070-4405-B188-7F540C04D815}" type="datetimeFigureOut">
              <a:rPr lang="fr-FR" smtClean="0"/>
              <a:pPr/>
              <a:t>01/11/2012</a:t>
            </a:fld>
            <a:endParaRPr lang="fr-FR"/>
          </a:p>
        </p:txBody>
      </p:sp>
      <p:sp>
        <p:nvSpPr>
          <p:cNvPr id="4" name="Espace réservé du pied de page 3"/>
          <p:cNvSpPr>
            <a:spLocks noGrp="1"/>
          </p:cNvSpPr>
          <p:nvPr>
            <p:ph type="ftr" sz="quarter" idx="11"/>
          </p:nvPr>
        </p:nvSpPr>
        <p:spPr/>
        <p:txBody>
          <a:bodyPr/>
          <a:lstStyle/>
          <a:p>
            <a:endParaRPr lang="fr-FR"/>
          </a:p>
        </p:txBody>
      </p:sp>
      <p:sp>
        <p:nvSpPr>
          <p:cNvPr id="5" name="Espace réservé du numéro de diapositive 4"/>
          <p:cNvSpPr>
            <a:spLocks noGrp="1"/>
          </p:cNvSpPr>
          <p:nvPr>
            <p:ph type="sldNum" sz="quarter" idx="12"/>
          </p:nvPr>
        </p:nvSpPr>
        <p:spPr/>
        <p:txBody>
          <a:bodyPr/>
          <a:lstStyle/>
          <a:p>
            <a:fld id="{6E775F08-679F-4D18-A21F-535B4FA93C56}" type="slidenum">
              <a:rPr lang="fr-FR" smtClean="0"/>
              <a:pPr/>
              <a:t>‹N°›</a:t>
            </a:fld>
            <a:endParaRPr lang="fr-F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Espace réservé de la date 1"/>
          <p:cNvSpPr>
            <a:spLocks noGrp="1"/>
          </p:cNvSpPr>
          <p:nvPr>
            <p:ph type="dt" sz="half" idx="10"/>
          </p:nvPr>
        </p:nvSpPr>
        <p:spPr/>
        <p:txBody>
          <a:bodyPr/>
          <a:lstStyle/>
          <a:p>
            <a:fld id="{61D8483C-B070-4405-B188-7F540C04D815}" type="datetimeFigureOut">
              <a:rPr lang="fr-FR" smtClean="0"/>
              <a:pPr/>
              <a:t>01/11/2012</a:t>
            </a:fld>
            <a:endParaRPr lang="fr-FR"/>
          </a:p>
        </p:txBody>
      </p:sp>
      <p:sp>
        <p:nvSpPr>
          <p:cNvPr id="3" name="Espace réservé du pied de page 2"/>
          <p:cNvSpPr>
            <a:spLocks noGrp="1"/>
          </p:cNvSpPr>
          <p:nvPr>
            <p:ph type="ftr" sz="quarter" idx="11"/>
          </p:nvPr>
        </p:nvSpPr>
        <p:spPr/>
        <p:txBody>
          <a:bodyPr/>
          <a:lstStyle/>
          <a:p>
            <a:endParaRPr lang="fr-FR"/>
          </a:p>
        </p:txBody>
      </p:sp>
      <p:sp>
        <p:nvSpPr>
          <p:cNvPr id="4" name="Espace réservé du numéro de diapositive 3"/>
          <p:cNvSpPr>
            <a:spLocks noGrp="1"/>
          </p:cNvSpPr>
          <p:nvPr>
            <p:ph type="sldNum" sz="quarter" idx="12"/>
          </p:nvPr>
        </p:nvSpPr>
        <p:spPr/>
        <p:txBody>
          <a:bodyPr/>
          <a:lstStyle/>
          <a:p>
            <a:fld id="{6E775F08-679F-4D18-A21F-535B4FA93C56}" type="slidenum">
              <a:rPr lang="fr-FR" smtClean="0"/>
              <a:pPr/>
              <a:t>‹N°›</a:t>
            </a:fld>
            <a:endParaRPr lang="fr-F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3008313" cy="1162050"/>
          </a:xfrm>
        </p:spPr>
        <p:txBody>
          <a:bodyPr anchor="b"/>
          <a:lstStyle>
            <a:lvl1pPr algn="l">
              <a:defRPr sz="2000" b="1"/>
            </a:lvl1pPr>
          </a:lstStyle>
          <a:p>
            <a:r>
              <a:rPr lang="fr-FR" smtClean="0"/>
              <a:t>Cliquez pour modifier le style du titre</a:t>
            </a:r>
            <a:endParaRPr lang="fr-FR"/>
          </a:p>
        </p:txBody>
      </p:sp>
      <p:sp>
        <p:nvSpPr>
          <p:cNvPr id="3" name="Espace réservé du conten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texte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Espace réservé de la date 4"/>
          <p:cNvSpPr>
            <a:spLocks noGrp="1"/>
          </p:cNvSpPr>
          <p:nvPr>
            <p:ph type="dt" sz="half" idx="10"/>
          </p:nvPr>
        </p:nvSpPr>
        <p:spPr/>
        <p:txBody>
          <a:bodyPr/>
          <a:lstStyle/>
          <a:p>
            <a:fld id="{61D8483C-B070-4405-B188-7F540C04D815}" type="datetimeFigureOut">
              <a:rPr lang="fr-FR" smtClean="0"/>
              <a:pPr/>
              <a:t>01/11/2012</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6E775F08-679F-4D18-A21F-535B4FA93C56}" type="slidenum">
              <a:rPr lang="fr-FR" smtClean="0"/>
              <a:pPr/>
              <a:t>‹N°›</a:t>
            </a:fld>
            <a:endParaRPr lang="fr-F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p:spPr>
        <p:txBody>
          <a:bodyPr anchor="b"/>
          <a:lstStyle>
            <a:lvl1pPr algn="l">
              <a:defRPr sz="2000" b="1"/>
            </a:lvl1pPr>
          </a:lstStyle>
          <a:p>
            <a:r>
              <a:rPr lang="fr-FR" smtClean="0"/>
              <a:t>Cliquez pour modifier le style du titre</a:t>
            </a:r>
            <a:endParaRPr lang="fr-FR"/>
          </a:p>
        </p:txBody>
      </p:sp>
      <p:sp>
        <p:nvSpPr>
          <p:cNvPr id="3" name="Espace réservé pour une imag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Espace réservé de la date 4"/>
          <p:cNvSpPr>
            <a:spLocks noGrp="1"/>
          </p:cNvSpPr>
          <p:nvPr>
            <p:ph type="dt" sz="half" idx="10"/>
          </p:nvPr>
        </p:nvSpPr>
        <p:spPr/>
        <p:txBody>
          <a:bodyPr/>
          <a:lstStyle/>
          <a:p>
            <a:fld id="{61D8483C-B070-4405-B188-7F540C04D815}" type="datetimeFigureOut">
              <a:rPr lang="fr-FR" smtClean="0"/>
              <a:pPr/>
              <a:t>01/11/2012</a:t>
            </a:fld>
            <a:endParaRPr lang="fr-FR"/>
          </a:p>
        </p:txBody>
      </p:sp>
      <p:sp>
        <p:nvSpPr>
          <p:cNvPr id="6" name="Espace réservé du pied de page 5"/>
          <p:cNvSpPr>
            <a:spLocks noGrp="1"/>
          </p:cNvSpPr>
          <p:nvPr>
            <p:ph type="ftr" sz="quarter" idx="11"/>
          </p:nvPr>
        </p:nvSpPr>
        <p:spPr/>
        <p:txBody>
          <a:bodyPr/>
          <a:lstStyle/>
          <a:p>
            <a:endParaRPr lang="fr-FR"/>
          </a:p>
        </p:txBody>
      </p:sp>
      <p:sp>
        <p:nvSpPr>
          <p:cNvPr id="7" name="Espace réservé du numéro de diapositive 6"/>
          <p:cNvSpPr>
            <a:spLocks noGrp="1"/>
          </p:cNvSpPr>
          <p:nvPr>
            <p:ph type="sldNum" sz="quarter" idx="12"/>
          </p:nvPr>
        </p:nvSpPr>
        <p:spPr/>
        <p:txBody>
          <a:bodyPr/>
          <a:lstStyle/>
          <a:p>
            <a:fld id="{6E775F08-679F-4D18-A21F-535B4FA93C56}" type="slidenum">
              <a:rPr lang="fr-FR" smtClean="0"/>
              <a:pPr/>
              <a:t>‹N°›</a:t>
            </a:fld>
            <a:endParaRPr lang="fr-F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fr-FR" smtClean="0"/>
              <a:t>Cliquez pour modifier le style du titre</a:t>
            </a:r>
            <a:endParaRPr lang="fr-FR"/>
          </a:p>
        </p:txBody>
      </p:sp>
      <p:sp>
        <p:nvSpPr>
          <p:cNvPr id="3" name="Espace réservé du texte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a date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1D8483C-B070-4405-B188-7F540C04D815}" type="datetimeFigureOut">
              <a:rPr lang="fr-FR" smtClean="0"/>
              <a:pPr/>
              <a:t>01/11/2012</a:t>
            </a:fld>
            <a:endParaRPr lang="fr-FR"/>
          </a:p>
        </p:txBody>
      </p:sp>
      <p:sp>
        <p:nvSpPr>
          <p:cNvPr id="5" name="Espace réservé du pied de page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Espace réservé du numéro de diapositive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E775F08-679F-4D18-A21F-535B4FA93C56}" type="slidenum">
              <a:rPr lang="fr-FR" smtClean="0"/>
              <a:pPr/>
              <a:t>‹N°›</a:t>
            </a:fld>
            <a:endParaRPr lang="fr-F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357158" y="357165"/>
            <a:ext cx="8786842" cy="928695"/>
          </a:xfrm>
        </p:spPr>
        <p:txBody>
          <a:bodyPr>
            <a:normAutofit fontScale="90000"/>
          </a:bodyPr>
          <a:lstStyle/>
          <a:p>
            <a:r>
              <a:rPr lang="fr-FR" sz="3200" smtClean="0"/>
              <a:t> INFORMATIONS SUR LE </a:t>
            </a:r>
            <a:r>
              <a:rPr lang="fr-FR" sz="3200" dirty="0" smtClean="0"/>
              <a:t>CONTRÔLE  PHYTOSANITAIRE AU TCHAD </a:t>
            </a:r>
            <a:endParaRPr lang="fr-FR" sz="3200" dirty="0"/>
          </a:p>
        </p:txBody>
      </p:sp>
      <p:sp>
        <p:nvSpPr>
          <p:cNvPr id="3" name="Sous-titre 2"/>
          <p:cNvSpPr>
            <a:spLocks noGrp="1"/>
          </p:cNvSpPr>
          <p:nvPr>
            <p:ph type="subTitle" idx="1"/>
          </p:nvPr>
        </p:nvSpPr>
        <p:spPr>
          <a:xfrm>
            <a:off x="571472" y="1357298"/>
            <a:ext cx="8143932" cy="5072098"/>
          </a:xfrm>
        </p:spPr>
        <p:txBody>
          <a:bodyPr>
            <a:normAutofit lnSpcReduction="10000"/>
          </a:bodyPr>
          <a:lstStyle/>
          <a:p>
            <a:pPr algn="l"/>
            <a:r>
              <a:rPr lang="fr-FR" sz="2800" b="1" dirty="0" smtClean="0"/>
              <a:t>I- INTODUCTION</a:t>
            </a:r>
          </a:p>
          <a:p>
            <a:pPr algn="l"/>
            <a:r>
              <a:rPr lang="fr-FR" sz="2800" b="1" dirty="0" smtClean="0"/>
              <a:t>II- INFORMATIONS  GENERALES SUR LE TCHAD</a:t>
            </a:r>
          </a:p>
          <a:p>
            <a:pPr algn="l"/>
            <a:r>
              <a:rPr lang="fr-FR" sz="2800" b="1" dirty="0" smtClean="0"/>
              <a:t>III- INVENTAIRES DES TEXTES NATIONAUX DANS LE </a:t>
            </a:r>
            <a:r>
              <a:rPr lang="fr-FR" sz="2800" b="1" smtClean="0"/>
              <a:t>DOMAINE PHYTOSANITAIRE</a:t>
            </a:r>
            <a:endParaRPr lang="fr-FR" sz="2800" b="1" dirty="0" smtClean="0"/>
          </a:p>
          <a:p>
            <a:pPr algn="l"/>
            <a:r>
              <a:rPr lang="fr-FR" sz="2800" b="1" dirty="0" smtClean="0"/>
              <a:t>IV- TEXTES REGIONAUX ET INTERNATIONAUX RATIFIES PAR LE TCHAD</a:t>
            </a:r>
          </a:p>
          <a:p>
            <a:pPr algn="l"/>
            <a:r>
              <a:rPr lang="fr-FR" sz="2800" b="1" dirty="0" smtClean="0"/>
              <a:t>V-INVENTAIRES DES SERVICES IMPLIQUES DANS LE CONTRÔLE PHYTOSANITAIRE</a:t>
            </a:r>
          </a:p>
          <a:p>
            <a:pPr algn="l"/>
            <a:r>
              <a:rPr lang="fr-FR" sz="2800" b="1" dirty="0" smtClean="0"/>
              <a:t>VI- DIFFICULTES DE LA MISE EN ŒUVRE DU CONTRÔLE PHYTOSANITAIRE</a:t>
            </a:r>
          </a:p>
          <a:p>
            <a:pPr algn="l"/>
            <a:r>
              <a:rPr lang="fr-FR" sz="2800" b="1" dirty="0" smtClean="0"/>
              <a:t>CONCLUSION ET SUGGESTIONS</a:t>
            </a:r>
          </a:p>
          <a:p>
            <a:pPr algn="l"/>
            <a:endParaRPr lang="fr-FR" sz="2800" b="1"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pPr algn="l"/>
            <a:r>
              <a:rPr lang="fr-FR" sz="2400" b="1" dirty="0" smtClean="0"/>
              <a:t>VI- DIFFICULTES DE LA MISE EN ŒUVRE DU CONTRÔLE PHYTOSANITAIRE</a:t>
            </a:r>
          </a:p>
        </p:txBody>
      </p:sp>
      <p:sp>
        <p:nvSpPr>
          <p:cNvPr id="3" name="Espace réservé du contenu 2"/>
          <p:cNvSpPr>
            <a:spLocks noGrp="1"/>
          </p:cNvSpPr>
          <p:nvPr>
            <p:ph idx="1"/>
          </p:nvPr>
        </p:nvSpPr>
        <p:spPr/>
        <p:txBody>
          <a:bodyPr>
            <a:normAutofit fontScale="77500" lnSpcReduction="20000"/>
          </a:bodyPr>
          <a:lstStyle/>
          <a:p>
            <a:r>
              <a:rPr lang="fr-FR" dirty="0"/>
              <a:t>le Tchad ne dispose pas de capacités suffisantes d’échange d’informations phytosanitaires officielles au niveau sous-régional et régional par manque de réseaux de communication fiable. </a:t>
            </a:r>
            <a:endParaRPr lang="fr-FR" dirty="0" smtClean="0"/>
          </a:p>
          <a:p>
            <a:r>
              <a:rPr lang="fr-FR" dirty="0" smtClean="0"/>
              <a:t> </a:t>
            </a:r>
            <a:r>
              <a:rPr lang="fr-FR" dirty="0"/>
              <a:t>réseau Internet </a:t>
            </a:r>
            <a:r>
              <a:rPr lang="fr-FR" dirty="0" smtClean="0"/>
              <a:t>inaccessible </a:t>
            </a:r>
            <a:r>
              <a:rPr lang="fr-FR" dirty="0"/>
              <a:t>à tous les services compétents (Bases, Postes de Contrôle et Postes d’Observations </a:t>
            </a:r>
            <a:r>
              <a:rPr lang="fr-FR" dirty="0" smtClean="0"/>
              <a:t>Phytosanitaires)au niveau national </a:t>
            </a:r>
            <a:r>
              <a:rPr lang="fr-FR" dirty="0"/>
              <a:t>pour faire remonter les informations phytosanitaires comme il se doit</a:t>
            </a:r>
            <a:r>
              <a:rPr lang="fr-FR" dirty="0" smtClean="0"/>
              <a:t>.</a:t>
            </a:r>
          </a:p>
          <a:p>
            <a:r>
              <a:rPr lang="fr-FR" dirty="0" smtClean="0"/>
              <a:t> </a:t>
            </a:r>
            <a:r>
              <a:rPr lang="fr-FR" dirty="0"/>
              <a:t>Le seul moyen de communication utilisé actuellement reste </a:t>
            </a:r>
            <a:r>
              <a:rPr lang="fr-FR" dirty="0" smtClean="0"/>
              <a:t> la </a:t>
            </a:r>
            <a:r>
              <a:rPr lang="fr-FR" dirty="0"/>
              <a:t>radio émetteur-récepteur qui n’est pas </a:t>
            </a:r>
            <a:r>
              <a:rPr lang="fr-FR" dirty="0" smtClean="0"/>
              <a:t>aussi disponible </a:t>
            </a:r>
            <a:r>
              <a:rPr lang="fr-FR" dirty="0"/>
              <a:t>dans toutes les structures de la protection des végétaux du pays</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r>
              <a:rPr lang="fr-FR" sz="2800" dirty="0" smtClean="0"/>
              <a:t>DIFFICULTES DE LA MISE EN ŒUVRE DU CONTRÔLE PHYTOSANITAIRE (SUITE)</a:t>
            </a:r>
            <a:endParaRPr lang="fr-FR" sz="2800" dirty="0"/>
          </a:p>
        </p:txBody>
      </p:sp>
      <p:sp>
        <p:nvSpPr>
          <p:cNvPr id="3" name="Espace réservé du contenu 2"/>
          <p:cNvSpPr>
            <a:spLocks noGrp="1"/>
          </p:cNvSpPr>
          <p:nvPr>
            <p:ph idx="1"/>
          </p:nvPr>
        </p:nvSpPr>
        <p:spPr/>
        <p:txBody>
          <a:bodyPr>
            <a:normAutofit/>
          </a:bodyPr>
          <a:lstStyle/>
          <a:p>
            <a:pPr lvl="0"/>
            <a:r>
              <a:rPr lang="fr-FR" sz="2400" dirty="0" smtClean="0"/>
              <a:t>Insuffisance du personnel technique affecté aux opérations de contrôle phytosanitaire :  sur les 15 postes de contrôle phytosanitaire créés seuls 5 sont pourvus en personnel (l’aéroport de N’</a:t>
            </a:r>
            <a:r>
              <a:rPr lang="fr-FR" sz="2400" dirty="0" err="1" smtClean="0"/>
              <a:t>Djaména</a:t>
            </a:r>
            <a:r>
              <a:rPr lang="fr-FR" sz="2400" dirty="0" smtClean="0"/>
              <a:t>, des Postes de Contrôle de </a:t>
            </a:r>
            <a:r>
              <a:rPr lang="fr-FR" sz="2400" dirty="0" err="1" smtClean="0"/>
              <a:t>Ngueli</a:t>
            </a:r>
            <a:r>
              <a:rPr lang="fr-FR" sz="2400" dirty="0" smtClean="0"/>
              <a:t>,  </a:t>
            </a:r>
            <a:r>
              <a:rPr lang="fr-FR" sz="2400" dirty="0" err="1" smtClean="0"/>
              <a:t>Fianga</a:t>
            </a:r>
            <a:r>
              <a:rPr lang="fr-FR" sz="2400" dirty="0" smtClean="0"/>
              <a:t>, Léré et  </a:t>
            </a:r>
            <a:r>
              <a:rPr lang="fr-FR" sz="2400" dirty="0" err="1" smtClean="0"/>
              <a:t>Goré</a:t>
            </a:r>
            <a:r>
              <a:rPr lang="fr-FR" sz="2400" dirty="0" smtClean="0"/>
              <a:t>). Les 10 autres postes sont vacants et donc non fonctionnels. </a:t>
            </a:r>
          </a:p>
          <a:p>
            <a:pPr lvl="0"/>
            <a:r>
              <a:rPr lang="fr-FR" sz="2400" dirty="0" smtClean="0"/>
              <a:t>manque de moyens matériels de travail  pour le contrôle phytosanitaire  (moyens de déplacements, moyens de communication, équipements de contrôle des végétaux, structures des traitements, et station de quarantaine, </a:t>
            </a:r>
            <a:r>
              <a:rPr lang="fr-FR" sz="2400" dirty="0" err="1" smtClean="0"/>
              <a:t>etc</a:t>
            </a:r>
            <a:r>
              <a:rPr lang="fr-FR" sz="2400" dirty="0" smtClean="0"/>
              <a:t>).</a:t>
            </a:r>
          </a:p>
          <a:p>
            <a:pPr lvl="0"/>
            <a:r>
              <a:rPr lang="fr-FR" sz="2400" dirty="0" smtClean="0"/>
              <a:t>Insuffisance des moyens financier</a:t>
            </a:r>
          </a:p>
          <a:p>
            <a:endParaRPr lang="fr-FR" sz="2400" dirty="0" smtClean="0"/>
          </a:p>
          <a:p>
            <a:endParaRPr lang="fr-FR" sz="240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r>
              <a:rPr lang="fr-FR" sz="2800" dirty="0" smtClean="0"/>
              <a:t>DIFFICULTES DE LA MISE EN ŒUVRE DU CONTRÔLE PHYTOSANITAIRE (SUITE)</a:t>
            </a:r>
            <a:endParaRPr lang="fr-FR" sz="2800" dirty="0"/>
          </a:p>
        </p:txBody>
      </p:sp>
      <p:sp>
        <p:nvSpPr>
          <p:cNvPr id="3" name="Espace réservé du contenu 2"/>
          <p:cNvSpPr>
            <a:spLocks noGrp="1"/>
          </p:cNvSpPr>
          <p:nvPr>
            <p:ph idx="1"/>
          </p:nvPr>
        </p:nvSpPr>
        <p:spPr/>
        <p:txBody>
          <a:bodyPr>
            <a:normAutofit/>
          </a:bodyPr>
          <a:lstStyle/>
          <a:p>
            <a:r>
              <a:rPr lang="fr-FR" sz="2800" dirty="0" smtClean="0"/>
              <a:t>perméabilité des frontières avec les pays voisins</a:t>
            </a:r>
          </a:p>
          <a:p>
            <a:r>
              <a:rPr lang="fr-FR" sz="2800" dirty="0" smtClean="0"/>
              <a:t> manque d’infrastructures propres aux postes de contrôle phytosanitaire : actuellement, aucun poste de contrôle ne dispose de locaux et de bureaux propres pour ses activités. les agents affectés aux opérations de contrôle phytosanitaire exécutent leurs activités dans des infrastructures appartenant au service des douanes et de la police</a:t>
            </a:r>
          </a:p>
          <a:p>
            <a:r>
              <a:rPr lang="fr-FR" sz="2800" dirty="0" smtClean="0"/>
              <a:t> </a:t>
            </a:r>
            <a:endParaRPr lang="fr-FR" sz="2800"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r>
              <a:rPr lang="fr-FR" sz="2800" b="1" dirty="0" smtClean="0"/>
              <a:t>CONCLUSION ET SUGGESTIONS</a:t>
            </a:r>
          </a:p>
        </p:txBody>
      </p:sp>
      <p:sp>
        <p:nvSpPr>
          <p:cNvPr id="3" name="Espace réservé du contenu 2"/>
          <p:cNvSpPr>
            <a:spLocks noGrp="1"/>
          </p:cNvSpPr>
          <p:nvPr>
            <p:ph idx="1"/>
          </p:nvPr>
        </p:nvSpPr>
        <p:spPr/>
        <p:txBody>
          <a:bodyPr>
            <a:noAutofit/>
          </a:bodyPr>
          <a:lstStyle/>
          <a:p>
            <a:pPr lvl="0"/>
            <a:r>
              <a:rPr lang="fr-FR" sz="2400" dirty="0" smtClean="0"/>
              <a:t>Rendre opérationnels les autres postes de contrôle phytosanitaire restés vacants en y affectant le personnel nécessaire;</a:t>
            </a:r>
          </a:p>
          <a:p>
            <a:pPr>
              <a:buNone/>
            </a:pPr>
            <a:r>
              <a:rPr lang="fr-FR" sz="2400" dirty="0" smtClean="0"/>
              <a:t>.  Équiper des postes en moyens matériel de travail et d’inspection phytosanitaire</a:t>
            </a:r>
          </a:p>
          <a:p>
            <a:r>
              <a:rPr lang="fr-FR" sz="2400" dirty="0" smtClean="0"/>
              <a:t> Construire dans chaque poste des bureaux et autres infrastructures de traitement indispensables ;</a:t>
            </a:r>
          </a:p>
          <a:p>
            <a:r>
              <a:rPr lang="fr-FR" sz="2400" dirty="0" smtClean="0"/>
              <a:t> Renforcer et équiper le laboratoire de la DPVC ;</a:t>
            </a:r>
          </a:p>
          <a:p>
            <a:r>
              <a:rPr lang="fr-FR" sz="2400" dirty="0" smtClean="0"/>
              <a:t> Mettre en place une station de quarantaine végétale si nécessaire </a:t>
            </a:r>
          </a:p>
          <a:p>
            <a:r>
              <a:rPr lang="fr-FR" sz="2400" dirty="0" smtClean="0"/>
              <a:t>Renforcer la capacité phytosanitaires des  agents concernés</a:t>
            </a:r>
            <a:endParaRPr lang="fr-FR" sz="2400"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r>
              <a:rPr lang="fr-FR" sz="3200" dirty="0" smtClean="0"/>
              <a:t>Conclusion et suggestions (suite)</a:t>
            </a:r>
            <a:endParaRPr lang="fr-FR" sz="3200" dirty="0"/>
          </a:p>
        </p:txBody>
      </p:sp>
      <p:sp>
        <p:nvSpPr>
          <p:cNvPr id="3" name="Espace réservé du contenu 2"/>
          <p:cNvSpPr>
            <a:spLocks noGrp="1"/>
          </p:cNvSpPr>
          <p:nvPr>
            <p:ph idx="1"/>
          </p:nvPr>
        </p:nvSpPr>
        <p:spPr/>
        <p:txBody>
          <a:bodyPr/>
          <a:lstStyle/>
          <a:p>
            <a:pPr lvl="0"/>
            <a:r>
              <a:rPr lang="fr-FR" sz="2400" dirty="0" smtClean="0"/>
              <a:t>Établir une liste d’organismes nuisibles au niveau interne et mettre en place une base de données pour une meilleure gestion des organismes de quarantaine ;</a:t>
            </a:r>
          </a:p>
          <a:p>
            <a:pPr lvl="0"/>
            <a:endParaRPr lang="fr-FR" sz="2400" dirty="0" smtClean="0"/>
          </a:p>
          <a:p>
            <a:pPr lvl="0"/>
            <a:r>
              <a:rPr lang="fr-FR" sz="2400" dirty="0" smtClean="0"/>
              <a:t>Redynamiser  la concertation entre les structures impliquée dans le contrôle phytosanitaire</a:t>
            </a:r>
          </a:p>
          <a:p>
            <a:endParaRPr lang="fr-FR"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r>
              <a:rPr lang="fr-FR" sz="3200" dirty="0" smtClean="0"/>
              <a:t>I- INTRODUCTION</a:t>
            </a:r>
            <a:endParaRPr lang="fr-FR" sz="3200" dirty="0"/>
          </a:p>
        </p:txBody>
      </p:sp>
      <p:sp>
        <p:nvSpPr>
          <p:cNvPr id="3" name="Espace réservé du contenu 2"/>
          <p:cNvSpPr>
            <a:spLocks noGrp="1"/>
          </p:cNvSpPr>
          <p:nvPr>
            <p:ph idx="1"/>
          </p:nvPr>
        </p:nvSpPr>
        <p:spPr/>
        <p:txBody>
          <a:bodyPr>
            <a:normAutofit fontScale="92500"/>
          </a:bodyPr>
          <a:lstStyle/>
          <a:p>
            <a:r>
              <a:rPr lang="fr-FR" dirty="0" smtClean="0"/>
              <a:t>Le Tchad partage des frontières communes avec six (6) Etats : la République Centrafricaine au Sud, la Libye au Nord,  le Soudan à l’Est,  le Cameroun, le Nigeria, et le Niger à l’Ouest. Tous ces pays ont des transactions commerciales concernant les végétaux et les produits végétaux avec le Tchad. Beaucoup de produits agricoles tels que les fruits, légumes, céréales, bois et plusieurs produits manufacturés sont importés de ces pays voisins.</a:t>
            </a:r>
          </a:p>
          <a:p>
            <a:endParaRPr lang="fr-FR"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714348" y="285728"/>
            <a:ext cx="7972452" cy="1131910"/>
          </a:xfrm>
        </p:spPr>
        <p:txBody>
          <a:bodyPr>
            <a:normAutofit/>
          </a:bodyPr>
          <a:lstStyle/>
          <a:p>
            <a:r>
              <a:rPr lang="fr-FR" sz="3200" dirty="0" smtClean="0"/>
              <a:t>INTRODUCTION (suite)</a:t>
            </a:r>
            <a:endParaRPr lang="fr-FR" sz="3200" dirty="0"/>
          </a:p>
        </p:txBody>
      </p:sp>
      <p:sp>
        <p:nvSpPr>
          <p:cNvPr id="3" name="Espace réservé du contenu 2"/>
          <p:cNvSpPr>
            <a:spLocks noGrp="1"/>
          </p:cNvSpPr>
          <p:nvPr>
            <p:ph idx="1"/>
          </p:nvPr>
        </p:nvSpPr>
        <p:spPr/>
        <p:txBody>
          <a:bodyPr>
            <a:normAutofit fontScale="92500" lnSpcReduction="20000"/>
          </a:bodyPr>
          <a:lstStyle/>
          <a:p>
            <a:r>
              <a:rPr lang="fr-FR" dirty="0" smtClean="0"/>
              <a:t>Mais compte tenu des structures de contrôle phytosanitaire peu performantes et du manque des spécialistes dans toutes les frontières au niveau du contrôle à l’importation , les risques liés aux importations sont réels.  </a:t>
            </a:r>
          </a:p>
          <a:p>
            <a:endParaRPr lang="fr-FR" dirty="0" smtClean="0"/>
          </a:p>
          <a:p>
            <a:r>
              <a:rPr lang="fr-FR" dirty="0" smtClean="0"/>
              <a:t>Pour évaluer ces risques, un contrôle phytosanitaire à l’importation doit être effectif sur la base d’un travail technique en vue de déterminer la procédure d’analyse du risque et la procédure de gestion du risque.</a:t>
            </a:r>
          </a:p>
          <a:p>
            <a:endParaRPr lang="fr-FR"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pPr algn="l"/>
            <a:r>
              <a:rPr lang="fr-FR" sz="3200" dirty="0" smtClean="0"/>
              <a:t>II- INFORMATIONS GENERALES SUR LE TCHAD</a:t>
            </a:r>
            <a:endParaRPr lang="fr-FR" sz="3200" dirty="0"/>
          </a:p>
        </p:txBody>
      </p:sp>
      <p:sp>
        <p:nvSpPr>
          <p:cNvPr id="3" name="Espace réservé du contenu 2"/>
          <p:cNvSpPr>
            <a:spLocks noGrp="1"/>
          </p:cNvSpPr>
          <p:nvPr>
            <p:ph idx="1"/>
          </p:nvPr>
        </p:nvSpPr>
        <p:spPr/>
        <p:txBody>
          <a:bodyPr/>
          <a:lstStyle/>
          <a:p>
            <a:r>
              <a:rPr lang="fr-FR" dirty="0" smtClean="0"/>
              <a:t>Capitale : N’</a:t>
            </a:r>
            <a:r>
              <a:rPr lang="fr-FR" dirty="0" err="1" smtClean="0"/>
              <a:t>Djaména</a:t>
            </a:r>
            <a:endParaRPr lang="fr-FR" dirty="0" smtClean="0"/>
          </a:p>
          <a:p>
            <a:r>
              <a:rPr lang="fr-FR" dirty="0" smtClean="0"/>
              <a:t>Superficie: 1.284.000 km2 </a:t>
            </a:r>
          </a:p>
          <a:p>
            <a:r>
              <a:rPr lang="fr-FR" dirty="0" smtClean="0"/>
              <a:t>Population: environ 11 millions</a:t>
            </a:r>
          </a:p>
          <a:p>
            <a:r>
              <a:rPr lang="fr-FR" dirty="0" smtClean="0"/>
              <a:t>Economie: Agriculture, élevage et le pétrole</a:t>
            </a:r>
            <a:endParaRPr lang="fr-FR"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914400" y="285728"/>
            <a:ext cx="8229600" cy="857272"/>
          </a:xfrm>
        </p:spPr>
        <p:txBody>
          <a:bodyPr>
            <a:normAutofit/>
          </a:bodyPr>
          <a:lstStyle/>
          <a:p>
            <a:r>
              <a:rPr lang="fr-FR" sz="2400" b="1" dirty="0" smtClean="0"/>
              <a:t>III- INVENTAIRES DES TEXTES NATIONAUX DANS LE DOMAINE PHYTOSANITAIRES</a:t>
            </a:r>
          </a:p>
        </p:txBody>
      </p:sp>
      <p:sp>
        <p:nvSpPr>
          <p:cNvPr id="3" name="Espace réservé du contenu 2"/>
          <p:cNvSpPr>
            <a:spLocks noGrp="1"/>
          </p:cNvSpPr>
          <p:nvPr>
            <p:ph idx="1"/>
          </p:nvPr>
        </p:nvSpPr>
        <p:spPr>
          <a:xfrm>
            <a:off x="457200" y="1142984"/>
            <a:ext cx="8229600" cy="5429288"/>
          </a:xfrm>
        </p:spPr>
        <p:txBody>
          <a:bodyPr>
            <a:normAutofit fontScale="25000" lnSpcReduction="20000"/>
          </a:bodyPr>
          <a:lstStyle/>
          <a:p>
            <a:pPr lvl="0"/>
            <a:endParaRPr lang="fr-FR" dirty="0" smtClean="0"/>
          </a:p>
          <a:p>
            <a:r>
              <a:rPr lang="fr-FR" sz="9600" dirty="0" smtClean="0"/>
              <a:t>La loi 14/PR/95 du 13 Juillet relative à la protection des végétaux </a:t>
            </a:r>
            <a:r>
              <a:rPr lang="fr-FR" sz="9600" dirty="0"/>
              <a:t>le Décret  N°010/PR/MA/99 du 7Janvier  1999, fixant les modalités de son application. </a:t>
            </a:r>
          </a:p>
          <a:p>
            <a:pPr lvl="0"/>
            <a:r>
              <a:rPr lang="fr-FR" sz="9600" dirty="0" smtClean="0"/>
              <a:t>l’Arrêté </a:t>
            </a:r>
            <a:r>
              <a:rPr lang="fr-FR" sz="9600" dirty="0"/>
              <a:t>N°122/MA/DG/N°282/DPVC/2000 Portant Organisation de la Direction de la Protection des Végétaux et du Conditionnement (DPVC) permettant au Tchad de remplir les principales missions définies dans les articles de la CIPV;</a:t>
            </a:r>
          </a:p>
          <a:p>
            <a:pPr lvl="0"/>
            <a:r>
              <a:rPr lang="fr-FR" sz="9600" dirty="0" smtClean="0"/>
              <a:t>l’Arrêté </a:t>
            </a:r>
            <a:r>
              <a:rPr lang="fr-FR" sz="9600" dirty="0"/>
              <a:t>N°044/MA/DG/DPVC/2000 Portant Création  des Postes de Contrôles Phytosanitaire aux Frontières Terrestres et Aéroportuaires ;</a:t>
            </a:r>
          </a:p>
          <a:p>
            <a:endParaRPr lang="fr-FR" sz="9600" dirty="0"/>
          </a:p>
          <a:p>
            <a:pPr lvl="0"/>
            <a:r>
              <a:rPr lang="fr-FR" sz="9600" dirty="0"/>
              <a:t>l’Arrêté N°002/MA/DG/DPVC/2003 Portant Création des Bases et des Postes d’Observations  Phytosanitaires</a:t>
            </a:r>
            <a:r>
              <a:rPr lang="fr-FR" sz="8000" dirty="0"/>
              <a:t> ;</a:t>
            </a:r>
          </a:p>
          <a:p>
            <a:r>
              <a:rPr lang="fr-FR" sz="8000" dirty="0"/>
              <a:t> </a:t>
            </a:r>
          </a:p>
          <a:p>
            <a:pPr lvl="0"/>
            <a:r>
              <a:rPr lang="fr-FR" sz="9600" dirty="0"/>
              <a:t>la Loi N°005/PR/2007 portant création de l’Agence Nationale de Lutte Antiacridienne (ANLA).</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r>
              <a:rPr lang="fr-FR" sz="2400" b="1" dirty="0" smtClean="0"/>
              <a:t> INVENTAIRES DES TEXTES NATIONAUX DANS LE DOMAINE PHYTOSANITAIRES (suite)</a:t>
            </a:r>
            <a:endParaRPr lang="fr-FR" sz="2400" dirty="0"/>
          </a:p>
        </p:txBody>
      </p:sp>
      <p:sp>
        <p:nvSpPr>
          <p:cNvPr id="3" name="Espace réservé du contenu 2"/>
          <p:cNvSpPr>
            <a:spLocks noGrp="1"/>
          </p:cNvSpPr>
          <p:nvPr>
            <p:ph idx="1"/>
          </p:nvPr>
        </p:nvSpPr>
        <p:spPr/>
        <p:txBody>
          <a:bodyPr>
            <a:normAutofit fontScale="92500" lnSpcReduction="20000"/>
          </a:bodyPr>
          <a:lstStyle/>
          <a:p>
            <a:pPr lvl="0"/>
            <a:r>
              <a:rPr lang="fr-FR" dirty="0" smtClean="0"/>
              <a:t>Le cadre juridique et institutionnel se caractérise par l’existence de plusieurs textes éparpillés entre plusieurs départements ministériels.</a:t>
            </a:r>
          </a:p>
          <a:p>
            <a:pPr lvl="0"/>
            <a:r>
              <a:rPr lang="fr-FR" dirty="0" smtClean="0"/>
              <a:t> Certains textes élaborés par certains ministères se chevauchent. C’est notamment le cas de Ministère de l’Environnement avec la loi N° 14/PR/98 définissant les principes généraux de la protection de l’environnement et le cas du Ministère de l’Agriculture avec la Loi N° 14/PR/95, relative à la protection des végétaux.</a:t>
            </a:r>
          </a:p>
          <a:p>
            <a:r>
              <a:rPr lang="fr-FR" dirty="0" smtClean="0"/>
              <a:t> </a:t>
            </a:r>
            <a:endParaRPr lang="fr-FR"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642910" y="274638"/>
            <a:ext cx="7929618" cy="868346"/>
          </a:xfrm>
        </p:spPr>
        <p:txBody>
          <a:bodyPr>
            <a:normAutofit fontScale="90000"/>
          </a:bodyPr>
          <a:lstStyle/>
          <a:p>
            <a:r>
              <a:rPr lang="fr-FR" sz="2800" dirty="0" smtClean="0"/>
              <a:t>IV- DES TEXTES RÉGIONAUX ET INTERNATIONAUX RATIFIES PAR LE TCHAD</a:t>
            </a:r>
            <a:endParaRPr lang="fr-FR" sz="2800" dirty="0"/>
          </a:p>
        </p:txBody>
      </p:sp>
      <p:sp>
        <p:nvSpPr>
          <p:cNvPr id="3" name="Espace réservé du contenu 2"/>
          <p:cNvSpPr>
            <a:spLocks noGrp="1"/>
          </p:cNvSpPr>
          <p:nvPr>
            <p:ph idx="1"/>
          </p:nvPr>
        </p:nvSpPr>
        <p:spPr>
          <a:xfrm>
            <a:off x="457200" y="1285860"/>
            <a:ext cx="8229600" cy="4840303"/>
          </a:xfrm>
        </p:spPr>
        <p:txBody>
          <a:bodyPr>
            <a:normAutofit lnSpcReduction="10000"/>
          </a:bodyPr>
          <a:lstStyle/>
          <a:p>
            <a:r>
              <a:rPr lang="fr-FR" dirty="0" smtClean="0"/>
              <a:t>Réglementation Commune sur l’homologation des pesticides pour les pays du CILSS ratifié le 12/05/2003</a:t>
            </a:r>
          </a:p>
          <a:p>
            <a:r>
              <a:rPr lang="fr-FR" dirty="0" smtClean="0"/>
              <a:t>Convention internationale pour la protection des végétaux (CIPV) ratifiée le 03/02/04 </a:t>
            </a:r>
          </a:p>
          <a:p>
            <a:r>
              <a:rPr lang="fr-FR" dirty="0" smtClean="0"/>
              <a:t>Accord sur les mesures sanitaires et phytosanitaires de l’OMC ratifiée le 16/03/1996 </a:t>
            </a:r>
          </a:p>
          <a:p>
            <a:r>
              <a:rPr lang="fr-FR" dirty="0" smtClean="0"/>
              <a:t> Convention de Stockholm sur les </a:t>
            </a:r>
            <a:r>
              <a:rPr lang="fr-FR" dirty="0" err="1" smtClean="0"/>
              <a:t>POPs</a:t>
            </a:r>
            <a:r>
              <a:rPr lang="fr-FR" dirty="0" smtClean="0"/>
              <a:t> ratifiée le 05/12/2003 par la Loi n° 022/PR/03</a:t>
            </a:r>
          </a:p>
          <a:p>
            <a:endParaRPr lang="fr-FR" dirty="0" smtClean="0"/>
          </a:p>
          <a:p>
            <a:endParaRPr lang="fr-FR" dirty="0" smtClean="0"/>
          </a:p>
          <a:p>
            <a:endParaRPr lang="fr-FR" dirty="0" smtClean="0"/>
          </a:p>
          <a:p>
            <a:endParaRPr lang="fr-FR" dirty="0" smtClean="0"/>
          </a:p>
          <a:p>
            <a:endParaRPr lang="fr-FR"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r>
              <a:rPr lang="fr-FR" sz="2800" dirty="0" smtClean="0"/>
              <a:t>TEXTES REGIONAUX ET INTERNATIONAUX RATIFIES PAR LE TCHAD (suite)</a:t>
            </a:r>
            <a:endParaRPr lang="fr-FR" sz="2800" dirty="0"/>
          </a:p>
        </p:txBody>
      </p:sp>
      <p:sp>
        <p:nvSpPr>
          <p:cNvPr id="3" name="Espace réservé du contenu 2"/>
          <p:cNvSpPr>
            <a:spLocks noGrp="1"/>
          </p:cNvSpPr>
          <p:nvPr>
            <p:ph idx="1"/>
          </p:nvPr>
        </p:nvSpPr>
        <p:spPr/>
        <p:txBody>
          <a:bodyPr/>
          <a:lstStyle/>
          <a:p>
            <a:r>
              <a:rPr lang="fr-FR" dirty="0" smtClean="0"/>
              <a:t>Convention de Rotterdam Ratifiée le 05/12/2003 par loi n°023/PR/03 </a:t>
            </a:r>
          </a:p>
          <a:p>
            <a:r>
              <a:rPr lang="fr-FR" dirty="0" smtClean="0"/>
              <a:t>Convention de Bâle: adhésion le 17/11/2003 par loi n°20/PR/03 </a:t>
            </a:r>
          </a:p>
          <a:p>
            <a:r>
              <a:rPr lang="fr-FR" dirty="0" smtClean="0"/>
              <a:t>Convention de Bamako signée le 27/01/1992</a:t>
            </a:r>
          </a:p>
          <a:p>
            <a:r>
              <a:rPr lang="fr-FR" dirty="0" smtClean="0"/>
              <a:t>Réglementation Commune sur l’homologation des pesticides en zone CEMAC signée le 08/09/2005</a:t>
            </a:r>
          </a:p>
          <a:p>
            <a:endParaRPr lang="fr-FR" dirty="0" smtClean="0"/>
          </a:p>
          <a:p>
            <a:endParaRPr lang="fr-FR" dirty="0" smtClean="0"/>
          </a:p>
          <a:p>
            <a:endParaRPr lang="fr-FR" dirty="0" smtClean="0"/>
          </a:p>
          <a:p>
            <a:pPr algn="ctr"/>
            <a:endParaRPr lang="fr-FR"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normAutofit/>
          </a:bodyPr>
          <a:lstStyle/>
          <a:p>
            <a:r>
              <a:rPr lang="fr-FR" sz="2800" dirty="0" smtClean="0"/>
              <a:t>V- INVENTAIRES DES SERVICES IMPLIQUES DANS LE CONTRÔLE PHYTOSANITAIRE</a:t>
            </a:r>
            <a:endParaRPr lang="fr-FR" sz="2800" dirty="0"/>
          </a:p>
        </p:txBody>
      </p:sp>
      <p:sp>
        <p:nvSpPr>
          <p:cNvPr id="3" name="Espace réservé du contenu 2"/>
          <p:cNvSpPr>
            <a:spLocks noGrp="1"/>
          </p:cNvSpPr>
          <p:nvPr>
            <p:ph idx="1"/>
          </p:nvPr>
        </p:nvSpPr>
        <p:spPr/>
        <p:txBody>
          <a:bodyPr>
            <a:normAutofit fontScale="85000" lnSpcReduction="20000"/>
          </a:bodyPr>
          <a:lstStyle/>
          <a:p>
            <a:r>
              <a:rPr lang="fr-FR" dirty="0" smtClean="0"/>
              <a:t>Le Ministère de l ’Agriculture et de l’Irrigation à travers la DPVC, l’ITRAD, la DPA</a:t>
            </a:r>
          </a:p>
          <a:p>
            <a:pPr lvl="0"/>
            <a:r>
              <a:rPr lang="fr-FR" dirty="0" smtClean="0"/>
              <a:t>Le Ministère de l’Environnement de l’Eau et des Ressources Halieutiques </a:t>
            </a:r>
            <a:r>
              <a:rPr lang="fr-FR" b="1" dirty="0" smtClean="0"/>
              <a:t>à </a:t>
            </a:r>
            <a:r>
              <a:rPr lang="fr-FR" dirty="0" smtClean="0"/>
              <a:t>travers  le  CTN/POPS</a:t>
            </a:r>
            <a:r>
              <a:rPr lang="fr-FR" b="1" u="sng" dirty="0" smtClean="0"/>
              <a:t> </a:t>
            </a:r>
            <a:r>
              <a:rPr lang="fr-FR" b="1" dirty="0" smtClean="0"/>
              <a:t> :</a:t>
            </a:r>
            <a:r>
              <a:rPr lang="fr-FR" dirty="0" smtClean="0"/>
              <a:t>  Comité Technique National, chargé du Suivi et de l’évaluation de toutes les conventions internationales sur les polluants organiques persistants (POPS), les pesticides, les produits chimiques et les déchets dangereux pour la santé humaine et l’environnement.</a:t>
            </a:r>
          </a:p>
          <a:p>
            <a:endParaRPr lang="fr-FR" dirty="0" smtClean="0"/>
          </a:p>
          <a:p>
            <a:r>
              <a:rPr lang="fr-FR" dirty="0" smtClean="0"/>
              <a:t>Le Ministère de la Santé Publique à travers le Centre de nutrition (CNNTA)</a:t>
            </a:r>
            <a:endParaRPr lang="fr-FR" dirty="0"/>
          </a:p>
        </p:txBody>
      </p:sp>
    </p:spTree>
  </p:cSld>
  <p:clrMapOvr>
    <a:masterClrMapping/>
  </p:clrMapOvr>
</p:sld>
</file>

<file path=ppt/theme/theme1.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333</TotalTime>
  <Words>612</Words>
  <Application>Microsoft Office PowerPoint</Application>
  <PresentationFormat>Affichage à l'écran (4:3)</PresentationFormat>
  <Paragraphs>75</Paragraphs>
  <Slides>14</Slides>
  <Notes>0</Notes>
  <HiddenSlides>0</HiddenSlides>
  <MMClips>0</MMClips>
  <ScaleCrop>false</ScaleCrop>
  <HeadingPairs>
    <vt:vector size="4" baseType="variant">
      <vt:variant>
        <vt:lpstr>Thème</vt:lpstr>
      </vt:variant>
      <vt:variant>
        <vt:i4>1</vt:i4>
      </vt:variant>
      <vt:variant>
        <vt:lpstr>Titres des diapositives</vt:lpstr>
      </vt:variant>
      <vt:variant>
        <vt:i4>14</vt:i4>
      </vt:variant>
    </vt:vector>
  </HeadingPairs>
  <TitlesOfParts>
    <vt:vector size="15" baseType="lpstr">
      <vt:lpstr>Thème Office</vt:lpstr>
      <vt:lpstr> INFORMATIONS SUR LE CONTRÔLE  PHYTOSANITAIRE AU TCHAD </vt:lpstr>
      <vt:lpstr>I- INTRODUCTION</vt:lpstr>
      <vt:lpstr>INTRODUCTION (suite)</vt:lpstr>
      <vt:lpstr>II- INFORMATIONS GENERALES SUR LE TCHAD</vt:lpstr>
      <vt:lpstr>III- INVENTAIRES DES TEXTES NATIONAUX DANS LE DOMAINE PHYTOSANITAIRES</vt:lpstr>
      <vt:lpstr> INVENTAIRES DES TEXTES NATIONAUX DANS LE DOMAINE PHYTOSANITAIRES (suite)</vt:lpstr>
      <vt:lpstr>IV- DES TEXTES RÉGIONAUX ET INTERNATIONAUX RATIFIES PAR LE TCHAD</vt:lpstr>
      <vt:lpstr>TEXTES REGIONAUX ET INTERNATIONAUX RATIFIES PAR LE TCHAD (suite)</vt:lpstr>
      <vt:lpstr>V- INVENTAIRES DES SERVICES IMPLIQUES DANS LE CONTRÔLE PHYTOSANITAIRE</vt:lpstr>
      <vt:lpstr>VI- DIFFICULTES DE LA MISE EN ŒUVRE DU CONTRÔLE PHYTOSANITAIRE</vt:lpstr>
      <vt:lpstr>DIFFICULTES DE LA MISE EN ŒUVRE DU CONTRÔLE PHYTOSANITAIRE (SUITE)</vt:lpstr>
      <vt:lpstr>DIFFICULTES DE LA MISE EN ŒUVRE DU CONTRÔLE PHYTOSANITAIRE (SUITE)</vt:lpstr>
      <vt:lpstr>CONCLUSION ET SUGGESTIONS</vt:lpstr>
      <vt:lpstr>Conclusion et suggestions (suite)</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Diapositive 1</dc:title>
  <dc:creator>PC</dc:creator>
  <cp:lastModifiedBy>PC</cp:lastModifiedBy>
  <cp:revision>72</cp:revision>
  <dcterms:created xsi:type="dcterms:W3CDTF">2012-10-23T08:34:49Z</dcterms:created>
  <dcterms:modified xsi:type="dcterms:W3CDTF">2012-11-01T13:51:09Z</dcterms:modified>
</cp:coreProperties>
</file>