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7" r:id="rId6"/>
    <p:sldId id="263" r:id="rId7"/>
    <p:sldId id="264" r:id="rId8"/>
    <p:sldId id="265" r:id="rId9"/>
    <p:sldId id="266" r:id="rId10"/>
    <p:sldId id="259" r:id="rId11"/>
    <p:sldId id="258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78" autoAdjust="0"/>
    <p:restoredTop sz="86420" autoAdjust="0"/>
  </p:normalViewPr>
  <p:slideViewPr>
    <p:cSldViewPr>
      <p:cViewPr>
        <p:scale>
          <a:sx n="100" d="100"/>
          <a:sy n="100" d="100"/>
        </p:scale>
        <p:origin x="-126" y="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FD5CDC-1CC6-45FB-B179-650654100B26}" type="datetimeFigureOut">
              <a:rPr lang="fr-FR" smtClean="0"/>
              <a:pPr/>
              <a:t>27/07/2010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2E91F4-3554-4DA2-9C32-7F7028E4F529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0"/>
            <a:ext cx="7358114" cy="2857496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22ÈME SESSION DE CONSULTATION TECHNIQUE ENTRE LES ORGANISATIONS REGIONALES DE PROTECTIONS  DES VEGETAUX (ORPV)</a:t>
            </a:r>
            <a:br>
              <a:rPr lang="en-US" sz="3600" dirty="0" smtClean="0">
                <a:solidFill>
                  <a:srgbClr val="FFC000"/>
                </a:solidFill>
              </a:rPr>
            </a:br>
            <a:r>
              <a:rPr lang="en-US" sz="3600" dirty="0" smtClean="0">
                <a:solidFill>
                  <a:srgbClr val="FFC000"/>
                </a:solidFill>
              </a:rPr>
              <a:t>AZORES-PORTUGAL, AOÛT 23-26,2010</a:t>
            </a:r>
            <a:endParaRPr lang="fr-FR" sz="36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929066"/>
            <a:ext cx="7854696" cy="2286016"/>
          </a:xfrm>
        </p:spPr>
        <p:txBody>
          <a:bodyPr>
            <a:normAutofit/>
          </a:bodyPr>
          <a:lstStyle/>
          <a:p>
            <a:pPr algn="ctr"/>
            <a:r>
              <a:rPr lang="en-US" sz="4200" b="1" dirty="0" smtClean="0">
                <a:solidFill>
                  <a:srgbClr val="FFFF66"/>
                </a:solidFill>
              </a:rPr>
              <a:t>PRESENTATION  CPI-UA</a:t>
            </a:r>
          </a:p>
          <a:p>
            <a:pPr algn="ctr"/>
            <a:r>
              <a:rPr lang="en-US" sz="2800" b="1" dirty="0" smtClean="0">
                <a:solidFill>
                  <a:srgbClr val="FFFF66"/>
                </a:solidFill>
              </a:rPr>
              <a:t>Dr. Jean </a:t>
            </a:r>
            <a:r>
              <a:rPr lang="en-US" sz="2800" b="1" dirty="0" err="1" smtClean="0">
                <a:solidFill>
                  <a:srgbClr val="FFFF66"/>
                </a:solidFill>
              </a:rPr>
              <a:t>Gérard</a:t>
            </a:r>
            <a:r>
              <a:rPr lang="en-US" sz="2800" b="1" dirty="0" smtClean="0">
                <a:solidFill>
                  <a:srgbClr val="FFFF66"/>
                </a:solidFill>
              </a:rPr>
              <a:t> MEZUI M’ELLA</a:t>
            </a:r>
          </a:p>
          <a:p>
            <a:pPr algn="ctr"/>
            <a:r>
              <a:rPr lang="en-US" sz="2800" b="1" dirty="0" err="1" smtClean="0">
                <a:solidFill>
                  <a:srgbClr val="FFFF66"/>
                </a:solidFill>
              </a:rPr>
              <a:t>Directeur</a:t>
            </a:r>
            <a:r>
              <a:rPr lang="en-US" sz="2800" b="1" dirty="0" smtClean="0">
                <a:solidFill>
                  <a:srgbClr val="FFFF66"/>
                </a:solidFill>
              </a:rPr>
              <a:t> du CPI-UA </a:t>
            </a:r>
          </a:p>
          <a:p>
            <a:pPr algn="l"/>
            <a:endParaRPr lang="fr-FR" b="1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852" y="0"/>
            <a:ext cx="5643602" cy="857232"/>
          </a:xfrm>
        </p:spPr>
        <p:txBody>
          <a:bodyPr/>
          <a:lstStyle/>
          <a:p>
            <a:pPr algn="ctr"/>
            <a:r>
              <a:rPr lang="fr-FR" sz="6000" dirty="0" smtClean="0">
                <a:solidFill>
                  <a:srgbClr val="FFC000"/>
                </a:solidFill>
              </a:rPr>
              <a:t>CONCLUSION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071546"/>
            <a:ext cx="9144000" cy="578645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 Les activités du CPI présentées couvrent les 8 premiers mois de l`année en cours; </a:t>
            </a:r>
            <a:r>
              <a:rPr lang="en-US" dirty="0" err="1" smtClean="0"/>
              <a:t>d`ici</a:t>
            </a:r>
            <a:r>
              <a:rPr lang="en-US" dirty="0" smtClean="0"/>
              <a:t> </a:t>
            </a:r>
            <a:r>
              <a:rPr lang="en-US" dirty="0" err="1" smtClean="0"/>
              <a:t>Décembre</a:t>
            </a:r>
            <a:r>
              <a:rPr lang="en-US" dirty="0" err="1" smtClean="0"/>
              <a:t>,d’autres</a:t>
            </a:r>
            <a:r>
              <a:rPr lang="en-US" dirty="0" smtClean="0"/>
              <a:t> </a:t>
            </a:r>
            <a:r>
              <a:rPr lang="en-US" dirty="0" err="1" smtClean="0"/>
              <a:t>activités</a:t>
            </a:r>
            <a:r>
              <a:rPr lang="en-US" dirty="0" smtClean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vont</a:t>
            </a:r>
            <a:r>
              <a:rPr lang="en-US" dirty="0" smtClean="0"/>
              <a:t> se </a:t>
            </a:r>
            <a:r>
              <a:rPr lang="en-US" dirty="0" err="1" smtClean="0"/>
              <a:t>poursuivre</a:t>
            </a:r>
            <a:r>
              <a:rPr lang="en-US" dirty="0" smtClean="0"/>
              <a:t> </a:t>
            </a:r>
            <a:r>
              <a:rPr lang="en-US" dirty="0" err="1" smtClean="0"/>
              <a:t>conformément</a:t>
            </a:r>
            <a:r>
              <a:rPr lang="en-US" dirty="0" smtClean="0"/>
              <a:t> au </a:t>
            </a:r>
            <a:r>
              <a:rPr lang="en-US" dirty="0" err="1" smtClean="0"/>
              <a:t>programmes</a:t>
            </a:r>
            <a:r>
              <a:rPr lang="en-US" dirty="0" smtClean="0"/>
              <a:t>  techniques </a:t>
            </a:r>
            <a:r>
              <a:rPr lang="en-US" dirty="0" err="1" smtClean="0"/>
              <a:t>adoptés</a:t>
            </a:r>
            <a:r>
              <a:rPr lang="en-US" dirty="0" smtClean="0"/>
              <a:t>  </a:t>
            </a:r>
            <a:r>
              <a:rPr lang="en-US" dirty="0" smtClean="0"/>
              <a:t>pour </a:t>
            </a:r>
            <a:r>
              <a:rPr lang="en-US" dirty="0" err="1" smtClean="0"/>
              <a:t>l’exercice</a:t>
            </a:r>
            <a:r>
              <a:rPr lang="en-US" dirty="0" smtClean="0"/>
              <a:t> 2010 et au </a:t>
            </a:r>
            <a:r>
              <a:rPr lang="en-US" dirty="0" err="1" smtClean="0"/>
              <a:t>bénéfice</a:t>
            </a:r>
            <a:r>
              <a:rPr lang="en-US" dirty="0" smtClean="0"/>
              <a:t> de </a:t>
            </a:r>
            <a:r>
              <a:rPr lang="en-US" dirty="0" smtClean="0"/>
              <a:t>la population africaine;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 Nous </a:t>
            </a:r>
            <a:r>
              <a:rPr lang="en-US" dirty="0" err="1" smtClean="0"/>
              <a:t>allons</a:t>
            </a:r>
            <a:r>
              <a:rPr lang="en-US" dirty="0" smtClean="0"/>
              <a:t> </a:t>
            </a:r>
            <a:r>
              <a:rPr lang="en-US" dirty="0" err="1" smtClean="0"/>
              <a:t>poursuivre</a:t>
            </a:r>
            <a:r>
              <a:rPr lang="en-US" dirty="0" smtClean="0"/>
              <a:t>   </a:t>
            </a:r>
            <a:r>
              <a:rPr lang="en-US" dirty="0" smtClean="0"/>
              <a:t>la coopération avec les parténaires pour </a:t>
            </a:r>
            <a:r>
              <a:rPr lang="en-US" dirty="0" err="1" smtClean="0"/>
              <a:t>mener</a:t>
            </a:r>
            <a:r>
              <a:rPr lang="en-US" dirty="0" smtClean="0"/>
              <a:t> </a:t>
            </a:r>
            <a:r>
              <a:rPr lang="en-US" dirty="0" smtClean="0"/>
              <a:t>à bien notre mission;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Les défits sont nombreux surtout  dans un continent </a:t>
            </a:r>
            <a:r>
              <a:rPr lang="en-US" dirty="0" smtClean="0"/>
              <a:t>en </a:t>
            </a:r>
            <a:r>
              <a:rPr lang="en-US" dirty="0" err="1" smtClean="0"/>
              <a:t>développement</a:t>
            </a:r>
            <a:r>
              <a:rPr lang="en-US" dirty="0" smtClean="0"/>
              <a:t>  et </a:t>
            </a:r>
            <a:r>
              <a:rPr lang="en-US" dirty="0" err="1" smtClean="0"/>
              <a:t>vaste</a:t>
            </a:r>
            <a:r>
              <a:rPr lang="en-US" dirty="0" smtClean="0"/>
              <a:t> </a:t>
            </a:r>
            <a:r>
              <a:rPr lang="en-US" dirty="0" err="1" smtClean="0"/>
              <a:t>comme</a:t>
            </a:r>
            <a:r>
              <a:rPr lang="en-US" dirty="0" smtClean="0"/>
              <a:t> </a:t>
            </a:r>
            <a:r>
              <a:rPr lang="en-US" dirty="0" err="1" smtClean="0"/>
              <a:t>l’Afrique</a:t>
            </a:r>
            <a:r>
              <a:rPr lang="en-US" dirty="0" smtClean="0"/>
              <a:t>  </a:t>
            </a:r>
            <a:r>
              <a:rPr lang="en-US" dirty="0" smtClean="0"/>
              <a:t>avec plusieurs régions </a:t>
            </a:r>
            <a:r>
              <a:rPr lang="en-US" dirty="0" err="1" smtClean="0"/>
              <a:t>agroécologiques</a:t>
            </a:r>
            <a:r>
              <a:rPr lang="en-US" dirty="0" smtClean="0"/>
              <a:t> qui </a:t>
            </a:r>
            <a:r>
              <a:rPr lang="en-US" dirty="0" err="1" smtClean="0"/>
              <a:t>nécessitent</a:t>
            </a:r>
            <a:r>
              <a:rPr lang="en-US" dirty="0" smtClean="0"/>
              <a:t> </a:t>
            </a:r>
            <a:r>
              <a:rPr lang="en-US" dirty="0" smtClean="0"/>
              <a:t> </a:t>
            </a:r>
            <a:r>
              <a:rPr lang="en-US" dirty="0" smtClean="0"/>
              <a:t>une attention particulière;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dirty="0" smtClean="0"/>
              <a:t>Les </a:t>
            </a:r>
            <a:r>
              <a:rPr lang="en-US" dirty="0" err="1" smtClean="0"/>
              <a:t>changement</a:t>
            </a:r>
            <a:r>
              <a:rPr lang="en-US" dirty="0" smtClean="0"/>
              <a:t> </a:t>
            </a:r>
            <a:r>
              <a:rPr lang="en-US" dirty="0" err="1" smtClean="0"/>
              <a:t>climatiques</a:t>
            </a:r>
            <a:r>
              <a:rPr lang="en-US" dirty="0" smtClean="0"/>
              <a:t> </a:t>
            </a:r>
            <a:r>
              <a:rPr lang="en-US" dirty="0" smtClean="0"/>
              <a:t>et la faiblesse des institutions </a:t>
            </a:r>
            <a:r>
              <a:rPr lang="en-US" dirty="0" err="1" smtClean="0"/>
              <a:t>phytosanitaires</a:t>
            </a:r>
            <a:r>
              <a:rPr lang="en-US" dirty="0" smtClean="0"/>
              <a:t> </a:t>
            </a:r>
            <a:r>
              <a:rPr lang="en-US" dirty="0" smtClean="0"/>
              <a:t>,</a:t>
            </a:r>
            <a:r>
              <a:rPr lang="en-US" dirty="0" smtClean="0"/>
              <a:t> </a:t>
            </a:r>
            <a:r>
              <a:rPr lang="en-US" dirty="0" smtClean="0"/>
              <a:t>d</a:t>
            </a:r>
            <a:r>
              <a:rPr lang="en-US" dirty="0" smtClean="0"/>
              <a:t>es </a:t>
            </a:r>
            <a:r>
              <a:rPr lang="en-US" dirty="0" smtClean="0"/>
              <a:t>infrastructures et equipement sans oublier un manque de ressources humaines qualifiées compliquent davantage nos efforts.</a:t>
            </a:r>
            <a:endParaRPr lang="fr-FR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00100" y="1214422"/>
            <a:ext cx="700092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MERCI DE VOTRE </a:t>
            </a:r>
            <a:r>
              <a:rPr lang="fr-F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ATTENTION</a:t>
            </a:r>
          </a:p>
          <a:p>
            <a:pPr algn="ctr"/>
            <a:endParaRPr lang="fr-FR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fr-F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0"/>
            <a:ext cx="7215238" cy="1071546"/>
          </a:xfrm>
        </p:spPr>
        <p:txBody>
          <a:bodyPr/>
          <a:lstStyle/>
          <a:p>
            <a:pPr algn="ctr"/>
            <a:r>
              <a:rPr lang="fr-FR" sz="6000" dirty="0" smtClean="0">
                <a:solidFill>
                  <a:srgbClr val="FFC000"/>
                </a:solidFill>
              </a:rPr>
              <a:t>PLAN DE L’EXPOSE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285860"/>
            <a:ext cx="9144000" cy="55721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r-FR" sz="3000" dirty="0" smtClean="0"/>
              <a:t>Introduction;</a:t>
            </a:r>
          </a:p>
          <a:p>
            <a:pPr>
              <a:buFont typeface="Wingdings" pitchFamily="2" charset="2"/>
              <a:buChar char="v"/>
            </a:pPr>
            <a:r>
              <a:rPr lang="fr-FR" sz="3200" dirty="0" smtClean="0"/>
              <a:t>Activités du programme budget 2010;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009900"/>
                </a:solidFill>
              </a:rPr>
              <a:t>  </a:t>
            </a:r>
            <a:r>
              <a:rPr lang="fr-FR" sz="3000" dirty="0" smtClean="0"/>
              <a:t>Principales activités réalisées par le CPI en 2010</a:t>
            </a:r>
          </a:p>
          <a:p>
            <a:r>
              <a:rPr lang="fr-FR" sz="3000" dirty="0" smtClean="0"/>
              <a:t>      / Résultats obtenus ;</a:t>
            </a:r>
          </a:p>
          <a:p>
            <a:pPr lvl="1"/>
            <a:r>
              <a:rPr lang="fr-FR" sz="3000" dirty="0" smtClean="0"/>
              <a:t>-  Impacts réels sur les bénéficiaires ;</a:t>
            </a:r>
          </a:p>
          <a:p>
            <a:pPr lvl="1"/>
            <a:r>
              <a:rPr lang="fr-FR" sz="3000" dirty="0" smtClean="0"/>
              <a:t> - Difficultés et solutions;</a:t>
            </a:r>
          </a:p>
          <a:p>
            <a:pPr lvl="1"/>
            <a:r>
              <a:rPr lang="fr-FR" sz="3000" dirty="0" smtClean="0"/>
              <a:t> - Défis principaux à venir/actions requises/prévues;</a:t>
            </a:r>
            <a:endParaRPr lang="fr-FR" sz="3000" dirty="0" smtClean="0">
              <a:solidFill>
                <a:schemeClr val="hlink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fr-FR" sz="3000" dirty="0" smtClean="0"/>
              <a:t>    Conclusion</a:t>
            </a:r>
          </a:p>
          <a:p>
            <a:endParaRPr lang="fr-FR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0"/>
            <a:ext cx="6643734" cy="928670"/>
          </a:xfrm>
        </p:spPr>
        <p:txBody>
          <a:bodyPr/>
          <a:lstStyle/>
          <a:p>
            <a:pPr algn="ctr"/>
            <a:r>
              <a:rPr lang="fr-FR" sz="6000" dirty="0" smtClean="0">
                <a:solidFill>
                  <a:srgbClr val="FFC000"/>
                </a:solidFill>
              </a:rPr>
              <a:t>INTRODUCTION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071546"/>
            <a:ext cx="9144000" cy="5786454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Le Conceil Phytosanitaire Inter-Africain de l`Union Africaine (CPI-UA) donc la vision  est de: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Les aliments et le fourrage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quantités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disponibles à tout moment et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bonne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qualité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l’ensemble de la population du continent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africain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Les exportations de produits agricoles africains augmentent en conformité aux normes et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conpétitives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sur le marché mondial;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les politiques et pratiques de protection des végétaux écologiquement acceptables et sans risques pour la santé humaine, animale et environmentale appliquées et n’entravant pas le commerce  des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produits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végétaux et d’élevage.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Mise en oeuvre de cette vision à travers les budgets programmes.</a:t>
            </a:r>
          </a:p>
          <a:p>
            <a:pPr>
              <a:buFont typeface="Arial" pitchFamily="34" charset="0"/>
              <a:buChar char="•"/>
            </a:pP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0"/>
            <a:ext cx="7286676" cy="1214422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effectLst/>
              </a:rPr>
              <a:t>ACTIVITÉS DU PROGRAMME BUDGET 2010</a:t>
            </a:r>
            <a:endParaRPr lang="fr-FR" sz="3600" dirty="0">
              <a:solidFill>
                <a:srgbClr val="FFC000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844" y="1285860"/>
            <a:ext cx="9001156" cy="55721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Renforcement des capacités des pays sur les initiatives africaines de protection du manioc contre les organismes nuisibles majeurs;</a:t>
            </a:r>
          </a:p>
          <a:p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Renforcement des capacités pour la lutte contre les mouches des fruits et la promotion de l’approche intégrée de lutte;</a:t>
            </a:r>
          </a:p>
          <a:p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Renouvellement de la liste et de la carte de distribution des ravageurs et maladies des végétaux en Afrique de l’Est et du Nord;</a:t>
            </a:r>
          </a:p>
          <a:p>
            <a:pPr>
              <a:buFont typeface="Wingdings" pitchFamily="2" charset="2"/>
              <a:buChar char="Ø"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Participation des Nations Africaines aux activités des   Organisations de Normalisation Sanitaire et Phytosanitaire;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endParaRPr lang="fr-FR" dirty="0" smtClean="0"/>
          </a:p>
          <a:p>
            <a:pPr>
              <a:buFont typeface="Wingdings" pitchFamily="2" charset="2"/>
              <a:buChar char="Ø"/>
            </a:pPr>
            <a:endParaRPr lang="fr-FR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0"/>
            <a:ext cx="7143800" cy="1357298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effectLst/>
              </a:rPr>
              <a:t>ACTIVITÉS DU PROGRAMME BUDGET 2010</a:t>
            </a:r>
            <a:endParaRPr lang="fr-FR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428736"/>
            <a:ext cx="9144000" cy="5429264"/>
          </a:xfrm>
        </p:spPr>
        <p:txBody>
          <a:bodyPr>
            <a:normAutofit fontScale="92500" lnSpcReduction="20000"/>
          </a:bodyPr>
          <a:lstStyle/>
          <a:p>
            <a:endParaRPr lang="fr-FR" sz="2600" b="1" dirty="0" smtClean="0"/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en-US" sz="2600" b="1" dirty="0" err="1" smtClean="0"/>
              <a:t>Harmonisation</a:t>
            </a:r>
            <a:r>
              <a:rPr lang="en-US" sz="2600" b="1" dirty="0" smtClean="0"/>
              <a:t> </a:t>
            </a:r>
            <a:r>
              <a:rPr lang="en-US" sz="2600" b="1" dirty="0" smtClean="0"/>
              <a:t>de </a:t>
            </a:r>
            <a:r>
              <a:rPr lang="en-US" sz="2600" b="1" dirty="0" err="1" smtClean="0"/>
              <a:t>l’hommologation</a:t>
            </a:r>
            <a:r>
              <a:rPr lang="en-US" sz="2600" b="1" dirty="0" smtClean="0"/>
              <a:t> </a:t>
            </a:r>
            <a:r>
              <a:rPr lang="en-US" sz="2600" b="1" dirty="0" smtClean="0"/>
              <a:t>des pesticides en Afrique du Nord et de </a:t>
            </a:r>
            <a:r>
              <a:rPr lang="en-US" sz="2600" b="1" dirty="0" err="1" smtClean="0"/>
              <a:t>l’ouest</a:t>
            </a:r>
            <a:r>
              <a:rPr lang="en-US" sz="2600" b="1" dirty="0" smtClean="0"/>
              <a:t>;</a:t>
            </a:r>
          </a:p>
          <a:p>
            <a:endParaRPr lang="fr-FR" sz="2600" b="1" dirty="0" smtClean="0"/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</a:t>
            </a:r>
            <a:r>
              <a:rPr lang="fr-FR" sz="2600" b="1" dirty="0" smtClean="0"/>
              <a:t>Promotion des méthodes traditionnelles de lutte contre  les    oiseaux granivores (Quelea-quelea);</a:t>
            </a:r>
          </a:p>
          <a:p>
            <a:endParaRPr lang="fr-FR" sz="2600" b="1" dirty="0" smtClean="0"/>
          </a:p>
          <a:p>
            <a:pPr>
              <a:buFont typeface="Wingdings" pitchFamily="2" charset="2"/>
              <a:buChar char="Ø"/>
            </a:pPr>
            <a:r>
              <a:rPr lang="en-US" sz="2600" b="1" dirty="0" smtClean="0"/>
              <a:t> Evaluation</a:t>
            </a:r>
            <a:r>
              <a:rPr lang="fr-FR" sz="2600" b="1" dirty="0" smtClean="0"/>
              <a:t> des capacités phytosanitaires des pays membres de la CEMAC et la </a:t>
            </a:r>
            <a:r>
              <a:rPr lang="fr-FR" sz="2600" b="1" dirty="0" smtClean="0"/>
              <a:t>CEEAC;</a:t>
            </a:r>
            <a:endParaRPr lang="fr-FR" sz="2600" b="1" dirty="0" smtClean="0"/>
          </a:p>
          <a:p>
            <a:pPr>
              <a:buFont typeface="Wingdings" pitchFamily="2" charset="2"/>
              <a:buChar char="Ø"/>
            </a:pPr>
            <a:endParaRPr lang="en-US" sz="2600" b="1" dirty="0" smtClean="0"/>
          </a:p>
          <a:p>
            <a:pPr>
              <a:buFont typeface="Wingdings" pitchFamily="2" charset="2"/>
              <a:buChar char="Ø"/>
            </a:pPr>
            <a:r>
              <a:rPr lang="fr-FR" sz="2600" b="1" dirty="0" smtClean="0"/>
              <a:t>Renforcement des capacités des pays francophones de l`Afrique Centrale en Analyse du Risque Phytosanitaire et surveillance des organismes nuisibles.</a:t>
            </a:r>
          </a:p>
          <a:p>
            <a:endParaRPr lang="fr-FR" dirty="0" smtClean="0"/>
          </a:p>
          <a:p>
            <a:r>
              <a:rPr lang="fr-FR" dirty="0" smtClean="0"/>
              <a:t> </a:t>
            </a:r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pPr>
              <a:buFont typeface="Wingdings" pitchFamily="2" charset="2"/>
              <a:buChar char="Ø"/>
            </a:pPr>
            <a:endParaRPr lang="fr-FR" b="1" dirty="0" smtClean="0"/>
          </a:p>
          <a:p>
            <a:endParaRPr lang="fr-FR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2976" y="0"/>
            <a:ext cx="7000924" cy="1643050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FFC000"/>
                </a:solidFill>
              </a:rPr>
              <a:t>PRINCIPALES ACTIVITÉS RÉALISÉES PAR LE CPI EN 2010 / RÉSULTATS OBTENUS</a:t>
            </a:r>
            <a:endParaRPr lang="fr-FR" sz="3600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282" y="1785926"/>
            <a:ext cx="8929718" cy="4857784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Participation des Nations Africaines aux activités des   Organisations de Normalisation Sanitaire et Phytosanitaire:  projets des normes examinés par la majorité des parties contractantes  de la CIPV de l`Afrique à travers l`atelier de Lusaka en Zambie.</a:t>
            </a:r>
          </a:p>
          <a:p>
            <a:endParaRPr lang="fr-FR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Atelier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l’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évaluation</a:t>
            </a: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des capacités phytosanitaires des pays membres de la CEMAC et la CEEAC tenu à Douala-Cameroun;</a:t>
            </a:r>
          </a:p>
          <a:p>
            <a:pPr>
              <a:buFont typeface="Wingdings" pitchFamily="2" charset="2"/>
              <a:buChar char="q"/>
            </a:pPr>
            <a:endParaRPr lang="en-US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Atelier de Renforcement des capacités des pays francophones de </a:t>
            </a: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l’Afrique </a:t>
            </a:r>
            <a:r>
              <a:rPr lang="fr-FR" sz="2600" b="1" dirty="0" smtClean="0">
                <a:latin typeface="Times New Roman" pitchFamily="18" charset="0"/>
                <a:cs typeface="Times New Roman" pitchFamily="18" charset="0"/>
              </a:rPr>
              <a:t>Centrale en Analyse du Risque Phytosanitaire , surveillance des organismes nuisibles et information phytosanitaire tenu à Douala –Cameroun.</a:t>
            </a:r>
          </a:p>
          <a:p>
            <a:pPr>
              <a:buFont typeface="Wingdings" pitchFamily="2" charset="2"/>
              <a:buChar char="q"/>
            </a:pPr>
            <a:endParaRPr lang="en-US" sz="2400" b="1" dirty="0" smtClean="0"/>
          </a:p>
          <a:p>
            <a:pPr>
              <a:buFont typeface="Wingdings" pitchFamily="2" charset="2"/>
              <a:buChar char="q"/>
            </a:pPr>
            <a:endParaRPr lang="fr-FR" sz="2400" b="1" dirty="0" smtClean="0"/>
          </a:p>
          <a:p>
            <a:pPr>
              <a:buFont typeface="Wingdings" pitchFamily="2" charset="2"/>
              <a:buChar char="q"/>
            </a:pPr>
            <a:endParaRPr lang="fr-FR" dirty="0"/>
          </a:p>
        </p:txBody>
      </p:sp>
      <p:pic>
        <p:nvPicPr>
          <p:cNvPr id="4" name="Picture 3" descr="IAPSC logo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oau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0"/>
            <a:ext cx="7215238" cy="1071546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effectLst/>
              </a:rPr>
              <a:t>IMPACTS RÉELS SUR LES BÉNÉFICIAIRES</a:t>
            </a:r>
            <a:endParaRPr lang="fr-FR" sz="3600" dirty="0">
              <a:solidFill>
                <a:srgbClr val="FFC000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357298"/>
            <a:ext cx="9144000" cy="550070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Plus de 5 projects de normes ont été examinés ce qui augmente la capacité des pays africains à comprendre le processus de revision et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d’élaboration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des normes;</a:t>
            </a:r>
          </a:p>
          <a:p>
            <a:pPr>
              <a:buFont typeface="Wingdings" pitchFamily="2" charset="2"/>
              <a:buChar char="v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Un diagnostic est fait sur les pays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d’Afrique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centrale en matière de capacité Phytosanitaire;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Une appropriation de la connaissance de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l’analyse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du risque phytosanitaire et de la surveillance des organismes nuisibles en Afrique centrale;</a:t>
            </a:r>
          </a:p>
          <a:p>
            <a:pPr>
              <a:buFont typeface="Wingdings" pitchFamily="2" charset="2"/>
              <a:buChar char="v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L’exécution  d’autres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projets continue et leur impact sur la population et les pays africains se fera de plus en plus sentir.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0"/>
            <a:ext cx="7374090" cy="928670"/>
          </a:xfrm>
        </p:spPr>
        <p:txBody>
          <a:bodyPr/>
          <a:lstStyle/>
          <a:p>
            <a:pPr algn="ctr"/>
            <a:r>
              <a:rPr lang="fr-FR" sz="6000" dirty="0" smtClean="0">
                <a:solidFill>
                  <a:srgbClr val="FFC000"/>
                </a:solidFill>
              </a:rPr>
              <a:t>Difficultés et solutions</a:t>
            </a:r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357298"/>
            <a:ext cx="9144000" cy="550070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 la reaction  et la coopération de certains pays  avec le CPI sont lentes à cause des moyens de communications encore moyennement modernes;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 La mise en place des </a:t>
            </a:r>
            <a:r>
              <a:rPr lang="en-US" dirty="0" err="1" smtClean="0"/>
              <a:t>fonds</a:t>
            </a:r>
            <a:r>
              <a:rPr lang="en-US" dirty="0" smtClean="0"/>
              <a:t> </a:t>
            </a:r>
            <a:r>
              <a:rPr lang="en-US" dirty="0" err="1" smtClean="0"/>
              <a:t>alloués</a:t>
            </a:r>
            <a:r>
              <a:rPr lang="en-US" dirty="0" smtClean="0"/>
              <a:t> </a:t>
            </a:r>
            <a:r>
              <a:rPr lang="en-US" dirty="0" smtClean="0"/>
              <a:t>au budget programme se </a:t>
            </a:r>
            <a:r>
              <a:rPr lang="en-US" dirty="0" smtClean="0"/>
              <a:t>fait </a:t>
            </a:r>
            <a:r>
              <a:rPr lang="en-US" dirty="0" smtClean="0"/>
              <a:t>avec un retard ; 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smtClean="0"/>
              <a:t>qui </a:t>
            </a:r>
            <a:r>
              <a:rPr lang="en-US" dirty="0" err="1" smtClean="0"/>
              <a:t>retarde</a:t>
            </a:r>
            <a:r>
              <a:rPr lang="en-US" dirty="0" smtClean="0"/>
              <a:t>  </a:t>
            </a:r>
            <a:r>
              <a:rPr lang="en-US" dirty="0" err="1" smtClean="0"/>
              <a:t>également</a:t>
            </a:r>
            <a:r>
              <a:rPr lang="en-US" dirty="0" smtClean="0"/>
              <a:t> </a:t>
            </a:r>
            <a:r>
              <a:rPr lang="en-US" dirty="0" smtClean="0"/>
              <a:t> </a:t>
            </a:r>
            <a:r>
              <a:rPr lang="en-US" dirty="0" smtClean="0"/>
              <a:t>la mise en oeuvre des projects acceptés;</a:t>
            </a:r>
          </a:p>
          <a:p>
            <a:r>
              <a:rPr lang="en-US" dirty="0" smtClean="0"/>
              <a:t> toute fois un effort est fait dans la sensibilisation des pays membres de </a:t>
            </a:r>
            <a:r>
              <a:rPr lang="en-US" dirty="0" err="1" smtClean="0"/>
              <a:t>l’UA</a:t>
            </a:r>
            <a:r>
              <a:rPr lang="en-US" dirty="0" smtClean="0"/>
              <a:t>;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   La coopération avec certains partenaires intervenant  en Afrique dans le domaine de la protection des végétaux et de la quarantaine </a:t>
            </a:r>
            <a:r>
              <a:rPr lang="en-US" dirty="0" err="1" smtClean="0"/>
              <a:t>végétale</a:t>
            </a:r>
            <a:r>
              <a:rPr lang="en-US" dirty="0" smtClean="0"/>
              <a:t>  </a:t>
            </a:r>
            <a:r>
              <a:rPr lang="en-US" dirty="0" err="1" smtClean="0"/>
              <a:t>n’est</a:t>
            </a:r>
            <a:r>
              <a:rPr lang="en-US" dirty="0" smtClean="0"/>
              <a:t>  </a:t>
            </a:r>
            <a:r>
              <a:rPr lang="en-US" dirty="0" err="1" smtClean="0"/>
              <a:t>toujours</a:t>
            </a:r>
            <a:r>
              <a:rPr lang="en-US" dirty="0" smtClean="0"/>
              <a:t> pas chose </a:t>
            </a:r>
            <a:r>
              <a:rPr lang="en-US" dirty="0" err="1" smtClean="0"/>
              <a:t>aisée</a:t>
            </a:r>
            <a:r>
              <a:rPr lang="en-US" dirty="0" smtClean="0"/>
              <a:t>. </a:t>
            </a:r>
            <a:r>
              <a:rPr lang="en-US" dirty="0" err="1" smtClean="0"/>
              <a:t>T</a:t>
            </a:r>
            <a:r>
              <a:rPr lang="en-US" dirty="0" err="1" smtClean="0"/>
              <a:t>oute</a:t>
            </a:r>
            <a:r>
              <a:rPr lang="en-US" dirty="0" smtClean="0"/>
              <a:t> </a:t>
            </a:r>
            <a:r>
              <a:rPr lang="en-US" dirty="0" err="1" smtClean="0"/>
              <a:t>fois</a:t>
            </a:r>
            <a:r>
              <a:rPr lang="en-US" dirty="0" smtClean="0"/>
              <a:t>,</a:t>
            </a:r>
            <a:r>
              <a:rPr lang="en-US" dirty="0" smtClean="0"/>
              <a:t> </a:t>
            </a:r>
            <a:r>
              <a:rPr lang="en-US" dirty="0" smtClean="0"/>
              <a:t>le CPI fait un effort de sensibiliser ces partenaires de la nécéssité de travailler ensemble.</a:t>
            </a:r>
          </a:p>
          <a:p>
            <a:pPr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 La </a:t>
            </a:r>
            <a:r>
              <a:rPr lang="en-US" dirty="0" err="1" smtClean="0"/>
              <a:t>tâche</a:t>
            </a:r>
            <a:r>
              <a:rPr lang="en-US" dirty="0" smtClean="0"/>
              <a:t> est immense et nous pensons </a:t>
            </a:r>
            <a:r>
              <a:rPr lang="en-US" dirty="0" err="1" smtClean="0"/>
              <a:t>accroître</a:t>
            </a:r>
            <a:r>
              <a:rPr lang="en-US" dirty="0" smtClean="0"/>
              <a:t> cette coopération.</a:t>
            </a:r>
          </a:p>
          <a:p>
            <a:endParaRPr lang="fr-FR" dirty="0"/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302652" cy="1000132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DÉFIS PRINCIPAUX À VENIR/ACTIONS REQUISES/PRÉVUES</a:t>
            </a:r>
            <a:endParaRPr lang="fr-FR" sz="3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214422"/>
            <a:ext cx="9144000" cy="564357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Créer au sein du CPI une unité pesticides et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plantes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envahissantes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Elaborer les PCT pour le renforcement des capacités des ONPV en Afrique;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Encourager la création des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Centres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d’Excellence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Phytosanitaires dans toutes les sous-régions d`Afrique(Nord, Sud,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Centrale,Ouest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COPE pour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l’Afrique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de l’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presque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fonctionel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Il sera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inauguré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à la fin du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mois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d’Octobre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2010;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Promouvoire le système de gestion d`information phytosanitaire en Afrique;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Renforcer les ONPV des pays Africains dans le domaine de: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Analyse du risque phytosanitaire,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diagnostic des organismes nuisibles,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inspection et contrôle phytosanitaire,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conformité aux Normes Phytosanitaires Internationales (NIMP)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par les pays Africains afin de promouvoire le commerce intra-inter Africain;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 Bonnes pratiques des mésures SPS;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Mieux coordoner les actions des ONPV et participer aux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réunions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d’adoption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et 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d’élaboration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 revision des normes phytosanitaires.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oau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607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APSC 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0"/>
            <a:ext cx="857224" cy="90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387</TotalTime>
  <Words>943</Words>
  <Application>Microsoft Office PowerPoint</Application>
  <PresentationFormat>Affichage à l'écran (4:3)</PresentationFormat>
  <Paragraphs>92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Flow</vt:lpstr>
      <vt:lpstr>22ÈME SESSION DE CONSULTATION TECHNIQUE ENTRE LES ORGANISATIONS REGIONALES DE PROTECTIONS  DES VEGETAUX (ORPV) AZORES-PORTUGAL, AOÛT 23-26,2010</vt:lpstr>
      <vt:lpstr>PLAN DE L’EXPOSE</vt:lpstr>
      <vt:lpstr>INTRODUCTION</vt:lpstr>
      <vt:lpstr>ACTIVITÉS DU PROGRAMME BUDGET 2010</vt:lpstr>
      <vt:lpstr>ACTIVITÉS DU PROGRAMME BUDGET 2010</vt:lpstr>
      <vt:lpstr>PRINCIPALES ACTIVITÉS RÉALISÉES PAR LE CPI EN 2010 / RÉSULTATS OBTENUS</vt:lpstr>
      <vt:lpstr>IMPACTS RÉELS SUR LES BÉNÉFICIAIRES</vt:lpstr>
      <vt:lpstr>Difficultés et solutions</vt:lpstr>
      <vt:lpstr>DÉFIS PRINCIPAUX À VENIR/ACTIONS REQUISES/PRÉVUES</vt:lpstr>
      <vt:lpstr>CONCLUSION</vt:lpstr>
      <vt:lpstr>Diapositive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SaniF</dc:creator>
  <cp:lastModifiedBy>mezuijG</cp:lastModifiedBy>
  <cp:revision>74</cp:revision>
  <dcterms:created xsi:type="dcterms:W3CDTF">2010-07-24T14:19:46Z</dcterms:created>
  <dcterms:modified xsi:type="dcterms:W3CDTF">2010-07-27T09:06:23Z</dcterms:modified>
</cp:coreProperties>
</file>