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4" r:id="rId1"/>
  </p:sldMasterIdLst>
  <p:notesMasterIdLst>
    <p:notesMasterId r:id="rId15"/>
  </p:notesMasterIdLst>
  <p:handoutMasterIdLst>
    <p:handoutMasterId r:id="rId16"/>
  </p:handoutMasterIdLst>
  <p:sldIdLst>
    <p:sldId id="419" r:id="rId2"/>
    <p:sldId id="409" r:id="rId3"/>
    <p:sldId id="456" r:id="rId4"/>
    <p:sldId id="466" r:id="rId5"/>
    <p:sldId id="463" r:id="rId6"/>
    <p:sldId id="373" r:id="rId7"/>
    <p:sldId id="469" r:id="rId8"/>
    <p:sldId id="470" r:id="rId9"/>
    <p:sldId id="421" r:id="rId10"/>
    <p:sldId id="468" r:id="rId11"/>
    <p:sldId id="467" r:id="rId12"/>
    <p:sldId id="437" r:id="rId13"/>
    <p:sldId id="459" r:id="rId14"/>
  </p:sldIdLst>
  <p:sldSz cx="9144000" cy="6858000" type="screen4x3"/>
  <p:notesSz cx="69850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0000FF"/>
    <a:srgbClr val="003399"/>
    <a:srgbClr val="FF3300"/>
    <a:srgbClr val="FF0000"/>
    <a:srgbClr val="336699"/>
    <a:srgbClr val="008080"/>
    <a:srgbClr val="009999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20" autoAdjust="0"/>
    <p:restoredTop sz="94609" autoAdjust="0"/>
  </p:normalViewPr>
  <p:slideViewPr>
    <p:cSldViewPr>
      <p:cViewPr>
        <p:scale>
          <a:sx n="100" d="100"/>
          <a:sy n="100" d="100"/>
        </p:scale>
        <p:origin x="-480" y="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78" cy="463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21" tIns="45813" rIns="91621" bIns="45813" numCol="1" anchor="t" anchorCtr="0" compatLnSpc="1">
            <a:prstTxWarp prst="textNoShape">
              <a:avLst/>
            </a:prstTxWarp>
          </a:bodyPr>
          <a:lstStyle>
            <a:lvl1pPr defTabSz="915988" eaLnBrk="0" hangingPunct="0">
              <a:defRPr sz="1200"/>
            </a:lvl1pPr>
          </a:lstStyle>
          <a:p>
            <a:endParaRPr lang="en-US" altLang="zh-CN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7623" y="0"/>
            <a:ext cx="3027377" cy="463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21" tIns="45813" rIns="91621" bIns="45813" numCol="1" anchor="t" anchorCtr="0" compatLnSpc="1">
            <a:prstTxWarp prst="textNoShape">
              <a:avLst/>
            </a:prstTxWarp>
          </a:bodyPr>
          <a:lstStyle>
            <a:lvl1pPr algn="r" defTabSz="915988" eaLnBrk="0" hangingPunct="0">
              <a:defRPr sz="1200"/>
            </a:lvl1pPr>
          </a:lstStyle>
          <a:p>
            <a:endParaRPr lang="en-US" altLang="zh-CN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0109"/>
            <a:ext cx="3027378" cy="463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21" tIns="45813" rIns="91621" bIns="45813" numCol="1" anchor="b" anchorCtr="0" compatLnSpc="1">
            <a:prstTxWarp prst="textNoShape">
              <a:avLst/>
            </a:prstTxWarp>
          </a:bodyPr>
          <a:lstStyle>
            <a:lvl1pPr defTabSz="915988"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7623" y="8820109"/>
            <a:ext cx="3027377" cy="463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21" tIns="45813" rIns="91621" bIns="45813" numCol="1" anchor="b" anchorCtr="0" compatLnSpc="1">
            <a:prstTxWarp prst="textNoShape">
              <a:avLst/>
            </a:prstTxWarp>
          </a:bodyPr>
          <a:lstStyle>
            <a:lvl1pPr algn="r" defTabSz="915988" eaLnBrk="0" hangingPunct="0">
              <a:defRPr sz="1200"/>
            </a:lvl1pPr>
          </a:lstStyle>
          <a:p>
            <a:fld id="{6B82AEF8-B624-4382-AC68-7ECCD7AD839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78" cy="463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21" tIns="45813" rIns="91621" bIns="45813" numCol="1" anchor="t" anchorCtr="0" compatLnSpc="1">
            <a:prstTxWarp prst="textNoShape">
              <a:avLst/>
            </a:prstTxWarp>
          </a:bodyPr>
          <a:lstStyle>
            <a:lvl1pPr defTabSz="915988" eaLnBrk="0" hangingPunct="0">
              <a:defRPr sz="1200"/>
            </a:lvl1pPr>
          </a:lstStyle>
          <a:p>
            <a:endParaRPr lang="en-US" altLang="zh-CN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7623" y="0"/>
            <a:ext cx="3027377" cy="463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21" tIns="45813" rIns="91621" bIns="45813" numCol="1" anchor="t" anchorCtr="0" compatLnSpc="1">
            <a:prstTxWarp prst="textNoShape">
              <a:avLst/>
            </a:prstTxWarp>
          </a:bodyPr>
          <a:lstStyle>
            <a:lvl1pPr algn="r" defTabSz="915988" eaLnBrk="0" hangingPunct="0">
              <a:defRPr sz="1200"/>
            </a:lvl1pPr>
          </a:lstStyle>
          <a:p>
            <a:endParaRPr lang="en-US" altLang="zh-CN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157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79" y="4410055"/>
            <a:ext cx="5121245" cy="4176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21" tIns="45813" rIns="91621" bIns="458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09"/>
            <a:ext cx="3027378" cy="463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21" tIns="45813" rIns="91621" bIns="45813" numCol="1" anchor="b" anchorCtr="0" compatLnSpc="1">
            <a:prstTxWarp prst="textNoShape">
              <a:avLst/>
            </a:prstTxWarp>
          </a:bodyPr>
          <a:lstStyle>
            <a:lvl1pPr defTabSz="915988" eaLnBrk="0" hangingPunct="0">
              <a:defRPr sz="1200"/>
            </a:lvl1pPr>
          </a:lstStyle>
          <a:p>
            <a:endParaRPr lang="en-US" altLang="zh-CN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7623" y="8820109"/>
            <a:ext cx="3027377" cy="463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21" tIns="45813" rIns="91621" bIns="45813" numCol="1" anchor="b" anchorCtr="0" compatLnSpc="1">
            <a:prstTxWarp prst="textNoShape">
              <a:avLst/>
            </a:prstTxWarp>
          </a:bodyPr>
          <a:lstStyle>
            <a:lvl1pPr algn="r" defTabSz="915988" eaLnBrk="0" hangingPunct="0">
              <a:defRPr sz="1200"/>
            </a:lvl1pPr>
          </a:lstStyle>
          <a:p>
            <a:fld id="{D82EE4C0-1F73-4407-89AB-B15CB969AAB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685800"/>
            <a:ext cx="2019300" cy="54102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905500" cy="54102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Group 2"/>
          <p:cNvGrpSpPr>
            <a:grpSpLocks/>
          </p:cNvGrpSpPr>
          <p:nvPr/>
        </p:nvGrpSpPr>
        <p:grpSpPr bwMode="auto">
          <a:xfrm>
            <a:off x="-23813" y="-141288"/>
            <a:ext cx="9167813" cy="6999288"/>
            <a:chOff x="-15" y="-89"/>
            <a:chExt cx="5775" cy="4409"/>
          </a:xfrm>
        </p:grpSpPr>
        <p:sp>
          <p:nvSpPr>
            <p:cNvPr id="21507" name="Rectangle 3"/>
            <p:cNvSpPr>
              <a:spLocks noChangeArrowheads="1"/>
            </p:cNvSpPr>
            <p:nvPr userDrawn="1"/>
          </p:nvSpPr>
          <p:spPr bwMode="ltGray">
            <a:xfrm>
              <a:off x="0" y="301"/>
              <a:ext cx="5760" cy="72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508" name="Rectangle 4" descr="Cacback"/>
            <p:cNvSpPr>
              <a:spLocks noChangeArrowheads="1"/>
            </p:cNvSpPr>
            <p:nvPr userDrawn="1"/>
          </p:nvSpPr>
          <p:spPr bwMode="ltGray">
            <a:xfrm>
              <a:off x="0" y="0"/>
              <a:ext cx="1119" cy="4320"/>
            </a:xfrm>
            <a:prstGeom prst="rect">
              <a:avLst/>
            </a:prstGeom>
            <a:blipFill dpi="0" rotWithShape="0">
              <a:blip r:embed="rId14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-15" y="-89"/>
              <a:ext cx="5295" cy="785"/>
              <a:chOff x="20" y="-89"/>
              <a:chExt cx="5295" cy="785"/>
            </a:xfrm>
          </p:grpSpPr>
          <p:sp>
            <p:nvSpPr>
              <p:cNvPr id="21510" name="Freeform 6"/>
              <p:cNvSpPr>
                <a:spLocks/>
              </p:cNvSpPr>
              <p:nvPr userDrawn="1"/>
            </p:nvSpPr>
            <p:spPr bwMode="auto">
              <a:xfrm rot="-507431">
                <a:off x="20" y="524"/>
                <a:ext cx="1059" cy="172"/>
              </a:xfrm>
              <a:custGeom>
                <a:avLst/>
                <a:gdLst/>
                <a:ahLst/>
                <a:cxnLst>
                  <a:cxn ang="0">
                    <a:pos x="1059" y="0"/>
                  </a:cxn>
                  <a:cxn ang="0">
                    <a:pos x="147" y="144"/>
                  </a:cxn>
                  <a:cxn ang="0">
                    <a:pos x="177" y="171"/>
                  </a:cxn>
                  <a:cxn ang="0">
                    <a:pos x="1059" y="24"/>
                  </a:cxn>
                  <a:cxn ang="0">
                    <a:pos x="1059" y="0"/>
                  </a:cxn>
                </a:cxnLst>
                <a:rect l="0" t="0" r="r" b="b"/>
                <a:pathLst>
                  <a:path w="1059" h="172">
                    <a:moveTo>
                      <a:pt x="1059" y="0"/>
                    </a:moveTo>
                    <a:cubicBezTo>
                      <a:pt x="543" y="45"/>
                      <a:pt x="291" y="112"/>
                      <a:pt x="147" y="144"/>
                    </a:cubicBezTo>
                    <a:cubicBezTo>
                      <a:pt x="0" y="172"/>
                      <a:pt x="153" y="147"/>
                      <a:pt x="177" y="171"/>
                    </a:cubicBezTo>
                    <a:cubicBezTo>
                      <a:pt x="329" y="151"/>
                      <a:pt x="339" y="99"/>
                      <a:pt x="1059" y="24"/>
                    </a:cubicBezTo>
                    <a:cubicBezTo>
                      <a:pt x="1059" y="24"/>
                      <a:pt x="1059" y="0"/>
                      <a:pt x="1059" y="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511" name="Freeform 7"/>
              <p:cNvSpPr>
                <a:spLocks/>
              </p:cNvSpPr>
              <p:nvPr userDrawn="1"/>
            </p:nvSpPr>
            <p:spPr bwMode="auto">
              <a:xfrm rot="-507431">
                <a:off x="1193" y="-89"/>
                <a:ext cx="4122" cy="630"/>
              </a:xfrm>
              <a:custGeom>
                <a:avLst/>
                <a:gdLst/>
                <a:ahLst/>
                <a:cxnLst>
                  <a:cxn ang="0">
                    <a:pos x="0" y="204"/>
                  </a:cxn>
                  <a:cxn ang="0">
                    <a:pos x="3544" y="348"/>
                  </a:cxn>
                  <a:cxn ang="0">
                    <a:pos x="3680" y="630"/>
                  </a:cxn>
                  <a:cxn ang="0">
                    <a:pos x="3616" y="624"/>
                  </a:cxn>
                  <a:cxn ang="0">
                    <a:pos x="3534" y="368"/>
                  </a:cxn>
                  <a:cxn ang="0">
                    <a:pos x="17" y="231"/>
                  </a:cxn>
                  <a:cxn ang="0">
                    <a:pos x="0" y="204"/>
                  </a:cxn>
                </a:cxnLst>
                <a:rect l="0" t="0" r="r" b="b"/>
                <a:pathLst>
                  <a:path w="4122" h="630">
                    <a:moveTo>
                      <a:pt x="0" y="204"/>
                    </a:moveTo>
                    <a:cubicBezTo>
                      <a:pt x="255" y="198"/>
                      <a:pt x="1686" y="0"/>
                      <a:pt x="3544" y="348"/>
                    </a:cubicBezTo>
                    <a:cubicBezTo>
                      <a:pt x="4122" y="464"/>
                      <a:pt x="3754" y="614"/>
                      <a:pt x="3680" y="630"/>
                    </a:cubicBezTo>
                    <a:cubicBezTo>
                      <a:pt x="3680" y="630"/>
                      <a:pt x="3642" y="626"/>
                      <a:pt x="3616" y="624"/>
                    </a:cubicBezTo>
                    <a:cubicBezTo>
                      <a:pt x="3678" y="612"/>
                      <a:pt x="4118" y="488"/>
                      <a:pt x="3534" y="368"/>
                    </a:cubicBezTo>
                    <a:cubicBezTo>
                      <a:pt x="2029" y="98"/>
                      <a:pt x="696" y="156"/>
                      <a:pt x="17" y="231"/>
                    </a:cubicBezTo>
                    <a:cubicBezTo>
                      <a:pt x="17" y="231"/>
                      <a:pt x="0" y="204"/>
                      <a:pt x="0" y="204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1038" name="Group 8"/>
              <p:cNvGrpSpPr>
                <a:grpSpLocks/>
              </p:cNvGrpSpPr>
              <p:nvPr userDrawn="1"/>
            </p:nvGrpSpPr>
            <p:grpSpPr bwMode="auto">
              <a:xfrm>
                <a:off x="1033" y="326"/>
                <a:ext cx="192" cy="192"/>
                <a:chOff x="1033" y="326"/>
                <a:chExt cx="192" cy="192"/>
              </a:xfrm>
            </p:grpSpPr>
            <p:sp>
              <p:nvSpPr>
                <p:cNvPr id="21513" name="Oval 9"/>
                <p:cNvSpPr>
                  <a:spLocks noChangeArrowheads="1"/>
                </p:cNvSpPr>
                <p:nvPr/>
              </p:nvSpPr>
              <p:spPr bwMode="auto">
                <a:xfrm>
                  <a:off x="1033" y="326"/>
                  <a:ext cx="192" cy="19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21514" name="Oval 10"/>
                <p:cNvSpPr>
                  <a:spLocks noChangeArrowheads="1"/>
                </p:cNvSpPr>
                <p:nvPr/>
              </p:nvSpPr>
              <p:spPr bwMode="auto">
                <a:xfrm>
                  <a:off x="1129" y="377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21515" name="Oval 11"/>
                <p:cNvSpPr>
                  <a:spLocks noChangeArrowheads="1"/>
                </p:cNvSpPr>
                <p:nvPr/>
              </p:nvSpPr>
              <p:spPr bwMode="auto">
                <a:xfrm>
                  <a:off x="1063" y="350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21516" name="Oval 12"/>
                <p:cNvSpPr>
                  <a:spLocks noChangeArrowheads="1"/>
                </p:cNvSpPr>
                <p:nvPr/>
              </p:nvSpPr>
              <p:spPr bwMode="auto">
                <a:xfrm>
                  <a:off x="1063" y="404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21517" name="Oval 13"/>
                <p:cNvSpPr>
                  <a:spLocks noChangeArrowheads="1"/>
                </p:cNvSpPr>
                <p:nvPr/>
              </p:nvSpPr>
              <p:spPr bwMode="auto">
                <a:xfrm>
                  <a:off x="1108" y="422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21518" name="Oval 14"/>
                <p:cNvSpPr>
                  <a:spLocks noChangeArrowheads="1"/>
                </p:cNvSpPr>
                <p:nvPr/>
              </p:nvSpPr>
              <p:spPr bwMode="auto">
                <a:xfrm>
                  <a:off x="1168" y="416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21519" name="Oval 15"/>
                <p:cNvSpPr>
                  <a:spLocks noChangeArrowheads="1"/>
                </p:cNvSpPr>
                <p:nvPr/>
              </p:nvSpPr>
              <p:spPr bwMode="auto">
                <a:xfrm>
                  <a:off x="1120" y="461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21520" name="Oval 16"/>
                <p:cNvSpPr>
                  <a:spLocks noChangeArrowheads="1"/>
                </p:cNvSpPr>
                <p:nvPr/>
              </p:nvSpPr>
              <p:spPr bwMode="auto">
                <a:xfrm>
                  <a:off x="1063" y="452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21521" name="Oval 17"/>
                <p:cNvSpPr>
                  <a:spLocks noChangeArrowheads="1"/>
                </p:cNvSpPr>
                <p:nvPr/>
              </p:nvSpPr>
              <p:spPr bwMode="auto">
                <a:xfrm>
                  <a:off x="1117" y="329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21522" name="Rectangle 18"/>
            <p:cNvSpPr>
              <a:spLocks noChangeArrowheads="1"/>
            </p:cNvSpPr>
            <p:nvPr userDrawn="1"/>
          </p:nvSpPr>
          <p:spPr bwMode="white">
            <a:xfrm>
              <a:off x="426" y="1185"/>
              <a:ext cx="701" cy="3135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1029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685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Regional priority on plant protection</a:t>
            </a:r>
            <a:br>
              <a:rPr lang="en-GB" altLang="zh-CN" smtClean="0"/>
            </a:br>
            <a:endParaRPr lang="en-US" altLang="zh-CN" smtClean="0"/>
          </a:p>
        </p:txBody>
      </p:sp>
      <p:sp>
        <p:nvSpPr>
          <p:cNvPr id="1030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zh-CN" smtClean="0"/>
          </a:p>
          <a:p>
            <a:pPr lvl="1"/>
            <a:r>
              <a:rPr lang="en-GB" altLang="zh-CN" smtClean="0"/>
              <a:t>RAP/2004-2005</a:t>
            </a:r>
            <a:br>
              <a:rPr lang="en-GB" altLang="zh-CN" smtClean="0"/>
            </a:br>
            <a:r>
              <a:rPr lang="en-GB" altLang="zh-CN" smtClean="0"/>
              <a:t>Yongfan Piao</a:t>
            </a:r>
            <a:br>
              <a:rPr lang="en-GB" altLang="zh-CN" smtClean="0"/>
            </a:br>
            <a:fld id="{2A0B7424-E6A7-469F-8891-46B3FE839EDC}" type="slidenum">
              <a:rPr lang="en-GB" altLang="zh-CN" smtClean="0"/>
              <a:pPr lvl="1"/>
              <a:t>‹#›</a:t>
            </a:fld>
            <a:r>
              <a:rPr lang="en-GB" altLang="zh-CN" smtClean="0"/>
              <a:t> (Plant Protection Officer, FAO Regional Office for Asia and the Pacific)</a:t>
            </a:r>
          </a:p>
          <a:p>
            <a:pPr lvl="1"/>
            <a:endParaRPr lang="en-US" altLang="zh-CN" smtClean="0"/>
          </a:p>
        </p:txBody>
      </p:sp>
      <p:graphicFrame>
        <p:nvGraphicFramePr>
          <p:cNvPr id="1026" name="Object 24"/>
          <p:cNvGraphicFramePr>
            <a:graphicFrameLocks noChangeAspect="1"/>
          </p:cNvGraphicFramePr>
          <p:nvPr/>
        </p:nvGraphicFramePr>
        <p:xfrm>
          <a:off x="0" y="5969000"/>
          <a:ext cx="1066800" cy="889000"/>
        </p:xfrm>
        <a:graphic>
          <a:graphicData uri="http://schemas.openxmlformats.org/presentationml/2006/ole">
            <p:oleObj spid="_x0000_s1026" name="Photo Editor Photo" r:id="rId15" imgW="4191585" imgH="3858164" progId="">
              <p:embed/>
            </p:oleObj>
          </a:graphicData>
        </a:graphic>
      </p:graphicFrame>
      <p:sp>
        <p:nvSpPr>
          <p:cNvPr id="21530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112" tIns="914112" rIns="914112" bIns="914112" anchor="ctr">
            <a:spAutoFit/>
          </a:bodyPr>
          <a:lstStyle/>
          <a:p>
            <a:pPr eaLnBrk="0" hangingPunct="0">
              <a:defRPr/>
            </a:pPr>
            <a:endParaRPr kumimoji="1" lang="zh-CN" altLang="en-US"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33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3399"/>
          </a:solidFill>
          <a:latin typeface="Arial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3399"/>
          </a:solidFill>
          <a:latin typeface="Arial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3399"/>
          </a:solidFill>
          <a:latin typeface="Arial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3399"/>
          </a:solidFill>
          <a:latin typeface="Arial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3399"/>
          </a:solidFill>
          <a:latin typeface="Arial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3399"/>
          </a:solidFill>
          <a:latin typeface="Arial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3399"/>
          </a:solidFill>
          <a:latin typeface="Arial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3399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153400" cy="1295400"/>
          </a:xfrm>
        </p:spPr>
        <p:txBody>
          <a:bodyPr/>
          <a:lstStyle/>
          <a:p>
            <a:pPr algn="ctr"/>
            <a:r>
              <a:rPr lang="en-US" altLang="zh-CN" sz="2000" b="1" dirty="0" smtClean="0">
                <a:latin typeface="Verdana" pitchFamily="34" charset="0"/>
              </a:rPr>
              <a:t/>
            </a:r>
            <a:br>
              <a:rPr lang="en-US" altLang="zh-CN" sz="2000" b="1" dirty="0" smtClean="0">
                <a:latin typeface="Verdana" pitchFamily="34" charset="0"/>
              </a:rPr>
            </a:br>
            <a:r>
              <a:rPr lang="en-US" altLang="zh-CN" sz="2000" b="1" dirty="0" smtClean="0">
                <a:latin typeface="Verdana" pitchFamily="34" charset="0"/>
              </a:rPr>
              <a:t/>
            </a:r>
            <a:br>
              <a:rPr lang="en-US" altLang="zh-CN" sz="2000" b="1" dirty="0" smtClean="0">
                <a:latin typeface="Verdana" pitchFamily="34" charset="0"/>
              </a:rPr>
            </a:br>
            <a:r>
              <a:rPr lang="en-US" altLang="zh-CN" sz="2000" b="1" dirty="0" smtClean="0">
                <a:latin typeface="Verdana" pitchFamily="34" charset="0"/>
              </a:rPr>
              <a:t/>
            </a:r>
            <a:br>
              <a:rPr lang="en-US" altLang="zh-CN" sz="2000" b="1" dirty="0" smtClean="0">
                <a:latin typeface="Verdana" pitchFamily="34" charset="0"/>
              </a:rPr>
            </a:br>
            <a:r>
              <a:rPr lang="en-US" altLang="zh-CN" sz="2800" b="1" dirty="0" smtClean="0">
                <a:latin typeface="Times New Roman" pitchFamily="18" charset="0"/>
              </a:rPr>
              <a:t>25th Session of the Technical Consultation among Regional Plant Protection Organizations</a:t>
            </a:r>
            <a:r>
              <a:rPr lang="en-US" altLang="zh-CN" sz="2000" b="1" dirty="0" smtClean="0">
                <a:latin typeface="Times New Roman" pitchFamily="18" charset="0"/>
              </a:rPr>
              <a:t/>
            </a:r>
            <a:br>
              <a:rPr lang="en-US" altLang="zh-CN" sz="2000" b="1" dirty="0" smtClean="0">
                <a:latin typeface="Times New Roman" pitchFamily="18" charset="0"/>
              </a:rPr>
            </a:br>
            <a:r>
              <a:rPr lang="en-US" altLang="zh-CN" sz="1600" b="1" i="1" dirty="0" smtClean="0">
                <a:latin typeface="Verdana" pitchFamily="34" charset="0"/>
              </a:rPr>
              <a:t/>
            </a:r>
            <a:br>
              <a:rPr lang="en-US" altLang="zh-CN" sz="1600" b="1" i="1" dirty="0" smtClean="0">
                <a:latin typeface="Verdana" pitchFamily="34" charset="0"/>
              </a:rPr>
            </a:br>
            <a:r>
              <a:rPr lang="en-US" sz="1600" i="1" dirty="0" smtClean="0"/>
              <a:t>Colonia, Uruguay</a:t>
            </a:r>
            <a:r>
              <a:rPr lang="en-US" altLang="zh-CN" sz="1400" i="1" dirty="0" smtClean="0">
                <a:latin typeface="Verdana" pitchFamily="34" charset="0"/>
              </a:rPr>
              <a:t>,</a:t>
            </a:r>
            <a:r>
              <a:rPr lang="en-US" altLang="zh-CN" sz="1600" i="1" dirty="0" smtClean="0">
                <a:latin typeface="Verdana" pitchFamily="34" charset="0"/>
              </a:rPr>
              <a:t> </a:t>
            </a:r>
            <a:r>
              <a:rPr lang="en-US" altLang="zh-CN" sz="1600" b="1" i="1" dirty="0" smtClean="0">
                <a:latin typeface="Times New Roman" pitchFamily="18" charset="0"/>
              </a:rPr>
              <a:t>26-30 Aug. 2013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2819400"/>
            <a:ext cx="7239000" cy="3733800"/>
          </a:xfrm>
        </p:spPr>
        <p:txBody>
          <a:bodyPr/>
          <a:lstStyle/>
          <a:p>
            <a:pPr eaLnBrk="1" hangingPunct="1"/>
            <a:r>
              <a:rPr lang="en-US" altLang="zh-CN" sz="3300" b="1" dirty="0" smtClean="0">
                <a:latin typeface="Times New Roman" pitchFamily="18" charset="0"/>
                <a:ea typeface="宋体" pitchFamily="2" charset="-122"/>
              </a:rPr>
              <a:t>APPPC Update</a:t>
            </a:r>
          </a:p>
          <a:p>
            <a:pPr eaLnBrk="1" hangingPunct="1"/>
            <a:endParaRPr lang="en-US" altLang="zh-CN" sz="3300" b="1" dirty="0" smtClean="0">
              <a:latin typeface="Times New Roman" pitchFamily="18" charset="0"/>
              <a:ea typeface="宋体" pitchFamily="2" charset="-122"/>
            </a:endParaRPr>
          </a:p>
          <a:p>
            <a:pPr eaLnBrk="1" hangingPunct="1"/>
            <a:endParaRPr lang="en-US" altLang="zh-CN" sz="3300" b="1" dirty="0" smtClean="0">
              <a:ea typeface="宋体" pitchFamily="2" charset="-122"/>
            </a:endParaRPr>
          </a:p>
          <a:p>
            <a:pPr eaLnBrk="1" hangingPunct="1"/>
            <a:r>
              <a:rPr lang="en-US" altLang="zh-CN" sz="2300" b="1" i="1" dirty="0" smtClean="0">
                <a:ea typeface="宋体" pitchFamily="2" charset="-122"/>
              </a:rPr>
              <a:t> </a:t>
            </a:r>
          </a:p>
          <a:p>
            <a:pPr eaLnBrk="1" hangingPunct="1"/>
            <a:r>
              <a:rPr lang="en-US" altLang="zh-CN" sz="2300" b="1" i="1" dirty="0" smtClean="0">
                <a:latin typeface="Times New Roman" pitchFamily="18" charset="0"/>
                <a:ea typeface="宋体" pitchFamily="2" charset="-122"/>
              </a:rPr>
              <a:t>Yongfan Piao</a:t>
            </a:r>
          </a:p>
          <a:p>
            <a:pPr eaLnBrk="1" hangingPunct="1"/>
            <a:r>
              <a:rPr lang="en-US" altLang="zh-CN" sz="2300" b="1" i="1" dirty="0" smtClean="0">
                <a:latin typeface="Times New Roman" pitchFamily="18" charset="0"/>
                <a:ea typeface="宋体" pitchFamily="2" charset="-122"/>
              </a:rPr>
              <a:t>Executive Secretary of APPPC Secretariat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8382000" cy="1143000"/>
          </a:xfrm>
        </p:spPr>
        <p:txBody>
          <a:bodyPr/>
          <a:lstStyle/>
          <a:p>
            <a:pPr marL="457200" indent="-400050"/>
            <a:r>
              <a:rPr lang="en-US" altLang="zh-CN" sz="3600" b="1" dirty="0" smtClean="0">
                <a:latin typeface="Verdana" pitchFamily="34" charset="0"/>
              </a:rPr>
              <a:t>2. Capacity Development </a:t>
            </a:r>
            <a:r>
              <a:rPr lang="en-US" altLang="zh-CN" sz="2400" b="1" dirty="0" smtClean="0">
                <a:latin typeface="Verdana" pitchFamily="34" charset="0"/>
              </a:rPr>
              <a:t>(</a:t>
            </a:r>
            <a:r>
              <a:rPr lang="en-US" altLang="zh-CN" sz="2400" b="1" dirty="0" err="1" smtClean="0">
                <a:latin typeface="Verdana" pitchFamily="34" charset="0"/>
              </a:rPr>
              <a:t>Cnt’d</a:t>
            </a:r>
            <a:r>
              <a:rPr lang="en-US" altLang="zh-CN" sz="2400" b="1" dirty="0" smtClean="0">
                <a:latin typeface="Verdana" pitchFamily="34" charset="0"/>
              </a:rPr>
              <a:t>)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533400" y="1600200"/>
            <a:ext cx="8458200" cy="47244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Char char="Ø"/>
              <a:tabLst>
                <a:tab pos="6232525" algn="l"/>
              </a:tabLst>
            </a:pP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Management of cassava pink </a:t>
            </a:r>
            <a:r>
              <a:rPr lang="en-US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mealybug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 the Greater Mekong </a:t>
            </a:r>
            <a:r>
              <a:rPr lang="en-US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Subregion</a:t>
            </a: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Clr>
                <a:srgbClr val="FF0000"/>
              </a:buClr>
              <a:buNone/>
              <a:tabLst>
                <a:tab pos="6232525" algn="l"/>
              </a:tabLst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Extensive technical support was provided through the regional technical cooperation project  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(TCP/RAS/3311)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Clr>
                <a:srgbClr val="FF0000"/>
              </a:buClr>
              <a:buNone/>
              <a:tabLst>
                <a:tab pos="6232525" algn="l"/>
              </a:tabLst>
            </a:pP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-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improvement of mass production methodology of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biocontrol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agents</a:t>
            </a:r>
          </a:p>
          <a:p>
            <a:pPr marL="0" indent="0" eaLnBrk="1" hangingPunct="1">
              <a:buClr>
                <a:srgbClr val="FF0000"/>
              </a:buClr>
              <a:buNone/>
              <a:tabLst>
                <a:tab pos="6232525" algn="l"/>
              </a:tabLst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-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training of extension staff on mass production of the wasp, A.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lopezi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introduced</a:t>
            </a:r>
          </a:p>
          <a:p>
            <a:pPr marL="0" indent="0" eaLnBrk="1" hangingPunct="1">
              <a:buClr>
                <a:srgbClr val="FF0000"/>
              </a:buClr>
              <a:buNone/>
              <a:tabLst>
                <a:tab pos="6232525" algn="l"/>
              </a:tabLst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-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field surveillance and establishment of GIS database</a:t>
            </a:r>
          </a:p>
          <a:p>
            <a:pPr marL="0" indent="0" eaLnBrk="1" hangingPunct="1">
              <a:buClr>
                <a:srgbClr val="FF0000"/>
              </a:buClr>
              <a:buNone/>
              <a:tabLst>
                <a:tab pos="6232525" algn="l"/>
              </a:tabLst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-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enhancement of capacities of conducing FFS for effective management of the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mealybug</a:t>
            </a:r>
            <a:endParaRPr lang="en-GB" altLang="zh-CN" sz="28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indent="0" algn="ctr" eaLnBrk="1" hangingPunct="1">
              <a:buClr>
                <a:srgbClr val="FF0000"/>
              </a:buClr>
              <a:buFont typeface="Wingdings" pitchFamily="2" charset="2"/>
              <a:buNone/>
              <a:tabLst>
                <a:tab pos="6232525" algn="l"/>
              </a:tabLst>
            </a:pPr>
            <a:r>
              <a:rPr lang="en-GB" altLang="zh-CN" sz="28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</a:t>
            </a:r>
            <a:endParaRPr lang="en-US" altLang="zh-CN" sz="1800" dirty="0" smtClean="0"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8382000" cy="1143000"/>
          </a:xfrm>
        </p:spPr>
        <p:txBody>
          <a:bodyPr/>
          <a:lstStyle/>
          <a:p>
            <a:pPr marL="457200" indent="-400050"/>
            <a:r>
              <a:rPr lang="en-US" altLang="zh-CN" sz="3600" b="1" dirty="0" smtClean="0">
                <a:latin typeface="Verdana" pitchFamily="34" charset="0"/>
              </a:rPr>
              <a:t>2. Capacity Development </a:t>
            </a:r>
            <a:r>
              <a:rPr lang="en-US" altLang="zh-CN" sz="2400" b="1" dirty="0" smtClean="0">
                <a:latin typeface="Verdana" pitchFamily="34" charset="0"/>
              </a:rPr>
              <a:t>(</a:t>
            </a:r>
            <a:r>
              <a:rPr lang="en-US" altLang="zh-CN" sz="2400" b="1" dirty="0" err="1" smtClean="0">
                <a:latin typeface="Verdana" pitchFamily="34" charset="0"/>
              </a:rPr>
              <a:t>Cnt’d</a:t>
            </a:r>
            <a:r>
              <a:rPr lang="en-US" altLang="zh-CN" sz="2400" b="1" dirty="0" smtClean="0">
                <a:latin typeface="Verdana" pitchFamily="34" charset="0"/>
              </a:rPr>
              <a:t>)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533400" y="1600200"/>
            <a:ext cx="8458200" cy="50292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Char char="Ø"/>
              <a:tabLst>
                <a:tab pos="6232525" algn="l"/>
              </a:tabLst>
            </a:pPr>
            <a:r>
              <a:rPr lang="en-US" altLang="zh-CN" sz="28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Training workshop on biological control </a:t>
            </a:r>
            <a:r>
              <a:rPr lang="en-US" altLang="zh-CN" sz="18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 Feb.-2 Mar. 2013 in Thailand)</a:t>
            </a:r>
          </a:p>
          <a:p>
            <a:pPr marL="0" indent="0" eaLnBrk="1" hangingPunct="1">
              <a:buClr>
                <a:srgbClr val="FF0000"/>
              </a:buClr>
              <a:buNone/>
              <a:tabLst>
                <a:tab pos="6232525" algn="l"/>
              </a:tabLst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shared Thailand experiences, discussed opportunities and challenges for production and sustainable application of BCA 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Clr>
                <a:srgbClr val="FF0000"/>
              </a:buClr>
              <a:buNone/>
              <a:tabLst>
                <a:tab pos="6232525" algn="l"/>
              </a:tabLst>
            </a:pP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- explored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best options to improve the access and application of BC by IPM farmers (techniques of mass rearing in the lab, filed release, field monitoring and evaluation of effectiveness, etc.)</a:t>
            </a:r>
          </a:p>
          <a:p>
            <a:pPr marL="0" indent="0" eaLnBrk="1" hangingPunct="1">
              <a:buClr>
                <a:srgbClr val="FF0000"/>
              </a:buClr>
              <a:buNone/>
              <a:tabLst>
                <a:tab pos="6232525" algn="l"/>
              </a:tabLst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- discussed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development of the training capacity among IPM facilitators in identifying specific BCA</a:t>
            </a:r>
          </a:p>
          <a:p>
            <a:pPr marL="0" indent="0" eaLnBrk="1" hangingPunct="1">
              <a:buClr>
                <a:srgbClr val="FF0000"/>
              </a:buClr>
              <a:buNone/>
              <a:tabLst>
                <a:tab pos="6232525" algn="l"/>
              </a:tabLst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expected promotion of regional network for collaboration on biological control </a:t>
            </a:r>
            <a:endParaRPr lang="en-US" altLang="zh-CN" sz="24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indent="0" algn="ctr" eaLnBrk="1" hangingPunct="1">
              <a:buClr>
                <a:srgbClr val="FF0000"/>
              </a:buClr>
              <a:buFont typeface="Wingdings" pitchFamily="2" charset="2"/>
              <a:buNone/>
              <a:tabLst>
                <a:tab pos="6232525" algn="l"/>
              </a:tabLst>
            </a:pPr>
            <a:r>
              <a:rPr lang="en-GB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</a:t>
            </a:r>
            <a:endParaRPr lang="en-US" altLang="zh-CN" sz="2000" i="1" dirty="0" smtClean="0"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981200"/>
            <a:ext cx="7924800" cy="47244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en-GB" altLang="zh-CN" sz="2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STDF/PG/329 – Beyond compliance: on an integrated systems approach for pest risk management in SE Asia</a:t>
            </a:r>
          </a:p>
          <a:p>
            <a:pPr eaLnBrk="1" hangingPunct="1">
              <a:buFontTx/>
              <a:buChar char="-"/>
            </a:pPr>
            <a:r>
              <a:rPr lang="en-GB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collaboration with Imperial College London (IC), Queensland University of Technology (QUT)</a:t>
            </a:r>
          </a:p>
          <a:p>
            <a:pPr eaLnBrk="1" hangingPunct="1">
              <a:buFontTx/>
              <a:buChar char="-"/>
            </a:pPr>
            <a:r>
              <a:rPr lang="en-GB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Malaysia, Philippines, Vietnam, Thailand and Indonesia NPPOs</a:t>
            </a:r>
          </a:p>
          <a:p>
            <a:pPr eaLnBrk="1" hangingPunct="1">
              <a:buFontTx/>
              <a:buChar char="-"/>
            </a:pPr>
            <a:r>
              <a:rPr lang="en-GB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CABI-SE Asia</a:t>
            </a:r>
          </a:p>
          <a:p>
            <a:pPr eaLnBrk="1" hangingPunct="1">
              <a:buFontTx/>
              <a:buChar char="-"/>
            </a:pPr>
            <a:endParaRPr lang="en-GB" sz="16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eaLnBrk="1" hangingPunct="1">
              <a:buNone/>
            </a:pPr>
            <a:r>
              <a:rPr lang="en-GB" sz="1600" dirty="0" smtClean="0">
                <a:latin typeface="Times New Roman" pitchFamily="18" charset="0"/>
                <a:cs typeface="Times New Roman" pitchFamily="18" charset="0"/>
              </a:rPr>
              <a:t>Update:</a:t>
            </a:r>
          </a:p>
          <a:p>
            <a:pPr eaLnBrk="1" hangingPunct="1">
              <a:buNone/>
            </a:pPr>
            <a:r>
              <a:rPr lang="en-GB" sz="1600" dirty="0" smtClean="0">
                <a:latin typeface="Times New Roman" pitchFamily="18" charset="0"/>
                <a:cs typeface="Times New Roman" pitchFamily="18" charset="0"/>
              </a:rPr>
              <a:t>Case study have identified production chains and intervention points concerned (for Jackfruit, Banana, Orchid and Dragon fruit), which is essential to implement an innovative Control Point - Bayesian Network (CP-BN) modelling approach to develop the Systems Approach for case studies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Char char="-"/>
            </a:pPr>
            <a:endParaRPr lang="en-GB" sz="16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GB" sz="2000" b="1" dirty="0" smtClean="0">
                <a:latin typeface="Times New Roman" pitchFamily="18" charset="0"/>
                <a:cs typeface="Times New Roman" pitchFamily="18" charset="0"/>
              </a:rPr>
              <a:t>Vietnam and Laos -in process of review and amending relevant law/regulations of plant protection with assistance of FAO programmes</a:t>
            </a:r>
            <a:endParaRPr lang="en-US" sz="20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533400"/>
            <a:ext cx="7772400" cy="1143000"/>
          </a:xfrm>
        </p:spPr>
        <p:txBody>
          <a:bodyPr/>
          <a:lstStyle/>
          <a:p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2971800"/>
            <a:ext cx="7772400" cy="1371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zh-CN" sz="6000" smtClean="0">
                <a:latin typeface="Times New Roman" pitchFamily="18" charset="0"/>
                <a:ea typeface="宋体" pitchFamily="2" charset="-122"/>
              </a:rPr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8382000" cy="1143000"/>
          </a:xfrm>
        </p:spPr>
        <p:txBody>
          <a:bodyPr/>
          <a:lstStyle/>
          <a:p>
            <a:pPr algn="ctr"/>
            <a:r>
              <a:rPr lang="en-US" altLang="zh-CN" sz="2800" b="1" smtClean="0">
                <a:latin typeface="Verdana" pitchFamily="34" charset="0"/>
              </a:rPr>
              <a:t>I. Inputs to the Development of ISPM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533400" y="1600200"/>
            <a:ext cx="8458200" cy="4572000"/>
          </a:xfrm>
        </p:spPr>
        <p:txBody>
          <a:bodyPr/>
          <a:lstStyle/>
          <a:p>
            <a:pPr marL="0" indent="0" eaLnBrk="1" hangingPunct="1">
              <a:buClr>
                <a:srgbClr val="FF0000"/>
              </a:buClr>
              <a:buFont typeface="Wingdings" pitchFamily="2" charset="2"/>
              <a:buChar char="Ø"/>
              <a:tabLst>
                <a:tab pos="6232525" algn="l"/>
              </a:tabLst>
            </a:pPr>
            <a:r>
              <a:rPr lang="en-US" altLang="zh-CN" sz="2400" dirty="0" smtClean="0">
                <a:latin typeface="Times New Roman" pitchFamily="18" charset="0"/>
                <a:ea typeface="宋体" pitchFamily="2" charset="-122"/>
              </a:rPr>
              <a:t>APPPC Regional Workshop (13</a:t>
            </a:r>
            <a:r>
              <a:rPr lang="en-US" altLang="zh-CN" sz="2400" baseline="30000" dirty="0" smtClean="0">
                <a:latin typeface="Times New Roman" pitchFamily="18" charset="0"/>
                <a:ea typeface="宋体" pitchFamily="2" charset="-122"/>
              </a:rPr>
              <a:t>th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</a:rPr>
              <a:t>) for the Review of the Draft ISPM  in 2012 (3-7 Sept., Korea): 14 countries</a:t>
            </a:r>
          </a:p>
          <a:p>
            <a:pPr marL="0" indent="0" eaLnBrk="1" hangingPunct="1">
              <a:buClr>
                <a:srgbClr val="FF0000"/>
              </a:buClr>
              <a:buNone/>
              <a:tabLst>
                <a:tab pos="6232525" algn="l"/>
              </a:tabLst>
            </a:pP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- Provision of technical resources by the NPPOs for the </a:t>
            </a:r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phytosanitary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info page</a:t>
            </a:r>
          </a:p>
          <a:p>
            <a:pPr marL="0" indent="0" eaLnBrk="1" hangingPunct="1">
              <a:buClr>
                <a:srgbClr val="FF0000"/>
              </a:buClr>
              <a:buNone/>
              <a:tabLst>
                <a:tab pos="6232525" algn="l"/>
              </a:tabLst>
            </a:pP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- Fulfillment of reporting obligations in the IPP</a:t>
            </a:r>
          </a:p>
          <a:p>
            <a:pPr marL="0" indent="0" eaLnBrk="1" hangingPunct="1">
              <a:buClr>
                <a:srgbClr val="FF0000"/>
              </a:buClr>
              <a:buNone/>
              <a:tabLst>
                <a:tab pos="6232525" algn="l"/>
              </a:tabLst>
            </a:pP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- IPPC national </a:t>
            </a:r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phytosanitary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capacity development strategy</a:t>
            </a:r>
            <a:endParaRPr lang="en-US" altLang="zh-CN" sz="2000" i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indent="0" eaLnBrk="1" hangingPunct="1">
              <a:buClr>
                <a:srgbClr val="FF0000"/>
              </a:buClr>
              <a:buFont typeface="Wingdings" pitchFamily="2" charset="2"/>
              <a:buChar char="Ø"/>
              <a:tabLst>
                <a:tab pos="6232525" algn="l"/>
              </a:tabLst>
            </a:pPr>
            <a:endParaRPr lang="en-US" altLang="zh-CN" sz="2400" i="1" dirty="0" smtClean="0">
              <a:latin typeface="Times New Roman" pitchFamily="18" charset="0"/>
              <a:ea typeface="宋体" pitchFamily="2" charset="-122"/>
            </a:endParaRPr>
          </a:p>
          <a:p>
            <a:pPr marL="0" indent="0" eaLnBrk="1" hangingPunct="1">
              <a:buClr>
                <a:srgbClr val="FF0000"/>
              </a:buClr>
              <a:buFont typeface="Wingdings" pitchFamily="2" charset="2"/>
              <a:buChar char="Ø"/>
              <a:tabLst>
                <a:tab pos="6232525" algn="l"/>
              </a:tabLst>
            </a:pPr>
            <a:r>
              <a:rPr lang="en-US" altLang="zh-CN" sz="2400" dirty="0" smtClean="0">
                <a:latin typeface="Times New Roman" pitchFamily="18" charset="0"/>
                <a:ea typeface="宋体" pitchFamily="2" charset="-122"/>
              </a:rPr>
              <a:t> 14th Regional Workshop for the Review of the Draft ISPM in Korea again in 2013 (28 Oct.-1 Nov.)</a:t>
            </a:r>
          </a:p>
          <a:p>
            <a:pPr marL="0" indent="0" eaLnBrk="1" hangingPunct="1">
              <a:buClr>
                <a:srgbClr val="FF0000"/>
              </a:buClr>
              <a:buFont typeface="Wingdings" pitchFamily="2" charset="2"/>
              <a:buChar char="Ø"/>
              <a:tabLst>
                <a:tab pos="6232525" algn="l"/>
              </a:tabLst>
            </a:pPr>
            <a:endParaRPr lang="en-US" altLang="zh-CN" sz="2400" dirty="0" smtClean="0">
              <a:latin typeface="Times New Roman" pitchFamily="18" charset="0"/>
              <a:ea typeface="宋体" pitchFamily="2" charset="-122"/>
            </a:endParaRPr>
          </a:p>
          <a:p>
            <a:pPr marL="0" indent="0" eaLnBrk="1" hangingPunct="1">
              <a:buClr>
                <a:srgbClr val="FF0000"/>
              </a:buClr>
              <a:buFont typeface="Wingdings" pitchFamily="2" charset="2"/>
              <a:buChar char="Ø"/>
              <a:tabLst>
                <a:tab pos="6232525" algn="l"/>
              </a:tabLst>
            </a:pPr>
            <a:r>
              <a:rPr lang="en-US" altLang="zh-CN" sz="2400" dirty="0" smtClean="0">
                <a:latin typeface="Times New Roman" pitchFamily="18" charset="0"/>
                <a:ea typeface="宋体" pitchFamily="2" charset="-122"/>
              </a:rPr>
              <a:t>APPPC pre-CPM8 in Rome (7 April 2013)</a:t>
            </a:r>
          </a:p>
          <a:p>
            <a:pPr marL="0" indent="0" eaLnBrk="1" hangingPunct="1">
              <a:buClr>
                <a:srgbClr val="FF0000"/>
              </a:buClr>
              <a:buFont typeface="Wingdings" pitchFamily="2" charset="2"/>
              <a:buChar char="Ø"/>
              <a:tabLst>
                <a:tab pos="6232525" algn="l"/>
              </a:tabLst>
            </a:pPr>
            <a:endParaRPr lang="en-US" altLang="zh-CN" sz="1800" dirty="0" smtClean="0"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buFont typeface="Wingdings" pitchFamily="2" charset="2"/>
              <a:buChar char="Ø"/>
            </a:pPr>
            <a:r>
              <a:rPr lang="en-US" altLang="zh-CN" sz="2800" b="1" dirty="0" smtClean="0">
                <a:latin typeface="Times New Roman" pitchFamily="18" charset="0"/>
                <a:ea typeface="宋体" pitchFamily="2" charset="-122"/>
              </a:rPr>
              <a:t>Global symposium on pest surveillance</a:t>
            </a:r>
            <a:br>
              <a:rPr lang="en-US" altLang="zh-CN" sz="2800" b="1" dirty="0" smtClean="0">
                <a:latin typeface="Times New Roman" pitchFamily="18" charset="0"/>
                <a:ea typeface="宋体" pitchFamily="2" charset="-122"/>
              </a:rPr>
            </a:br>
            <a:r>
              <a:rPr lang="en-US" altLang="zh-CN" sz="1800" i="1" dirty="0" smtClean="0">
                <a:latin typeface="Times New Roman" pitchFamily="18" charset="0"/>
                <a:ea typeface="宋体" pitchFamily="2" charset="-122"/>
              </a:rPr>
              <a:t>(29 Oct.-2 Nov. 2012, Korea)</a:t>
            </a:r>
            <a:endParaRPr lang="en-US" sz="1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90000"/>
              </a:lnSpc>
              <a:buClr>
                <a:srgbClr val="FF0000"/>
              </a:buClr>
              <a:buNone/>
              <a:tabLst>
                <a:tab pos="6232525" algn="l"/>
              </a:tabLst>
            </a:pPr>
            <a:endParaRPr lang="en-US" altLang="zh-CN" sz="1800" i="1" dirty="0" smtClean="0">
              <a:latin typeface="Times New Roman" pitchFamily="18" charset="0"/>
              <a:ea typeface="宋体" pitchFamily="2" charset="-122"/>
            </a:endParaRPr>
          </a:p>
          <a:p>
            <a:pPr marL="0" indent="0" eaLnBrk="1" hangingPunct="1">
              <a:lnSpc>
                <a:spcPct val="90000"/>
              </a:lnSpc>
              <a:buClr>
                <a:srgbClr val="FF0000"/>
              </a:buClr>
              <a:buNone/>
              <a:tabLst>
                <a:tab pos="6232525" algn="l"/>
              </a:tabLst>
            </a:pPr>
            <a:r>
              <a:rPr lang="en-US" altLang="zh-CN" sz="2400" dirty="0" smtClean="0">
                <a:latin typeface="Times New Roman" pitchFamily="18" charset="0"/>
                <a:ea typeface="宋体" pitchFamily="2" charset="-122"/>
              </a:rPr>
              <a:t>   - 50 experts from 28 countries including representatives from 7 FAO regions</a:t>
            </a:r>
          </a:p>
          <a:p>
            <a:pPr marL="0" indent="0" eaLnBrk="1" hangingPunct="1">
              <a:lnSpc>
                <a:spcPct val="90000"/>
              </a:lnSpc>
              <a:buClr>
                <a:srgbClr val="FF0000"/>
              </a:buClr>
              <a:buNone/>
              <a:tabLst>
                <a:tab pos="6232525" algn="l"/>
              </a:tabLst>
            </a:pPr>
            <a:endParaRPr lang="en-US" altLang="zh-CN" sz="2400" dirty="0" smtClean="0">
              <a:latin typeface="Times New Roman" pitchFamily="18" charset="0"/>
              <a:ea typeface="宋体" pitchFamily="2" charset="-122"/>
            </a:endParaRPr>
          </a:p>
          <a:p>
            <a:pPr marL="0" indent="0" eaLnBrk="1" hangingPunct="1">
              <a:lnSpc>
                <a:spcPct val="90000"/>
              </a:lnSpc>
              <a:buClr>
                <a:srgbClr val="FF0000"/>
              </a:buClr>
              <a:buNone/>
              <a:tabLst>
                <a:tab pos="6232525" algn="l"/>
              </a:tabLst>
            </a:pPr>
            <a:r>
              <a:rPr lang="en-US" altLang="zh-CN" sz="2400" dirty="0" smtClean="0">
                <a:latin typeface="Times New Roman" pitchFamily="18" charset="0"/>
                <a:ea typeface="宋体" pitchFamily="2" charset="-122"/>
              </a:rPr>
              <a:t>   - produced framework of manuals as base materials for development of manual guides for implementation of ISPM6</a:t>
            </a:r>
          </a:p>
          <a:p>
            <a:pPr marL="0" indent="0" eaLnBrk="1" hangingPunct="1">
              <a:lnSpc>
                <a:spcPct val="90000"/>
              </a:lnSpc>
              <a:buClr>
                <a:srgbClr val="FF0000"/>
              </a:buClr>
              <a:buNone/>
              <a:tabLst>
                <a:tab pos="6232525" algn="l"/>
              </a:tabLst>
            </a:pPr>
            <a:endParaRPr lang="en-US" altLang="zh-CN" sz="2400" dirty="0" smtClean="0">
              <a:latin typeface="Times New Roman" pitchFamily="18" charset="0"/>
              <a:ea typeface="宋体" pitchFamily="2" charset="-122"/>
            </a:endParaRPr>
          </a:p>
          <a:p>
            <a:pPr marL="0" indent="0" eaLnBrk="1" hangingPunct="1">
              <a:lnSpc>
                <a:spcPct val="90000"/>
              </a:lnSpc>
              <a:buClr>
                <a:srgbClr val="FF0000"/>
              </a:buClr>
              <a:buNone/>
              <a:tabLst>
                <a:tab pos="6232525" algn="l"/>
              </a:tabLst>
            </a:pPr>
            <a:r>
              <a:rPr lang="en-US" altLang="zh-CN" sz="2400" dirty="0" smtClean="0">
                <a:latin typeface="Times New Roman" pitchFamily="18" charset="0"/>
                <a:ea typeface="宋体" pitchFamily="2" charset="-122"/>
              </a:rPr>
              <a:t>   - included chapter headings with additional outline materials</a:t>
            </a:r>
          </a:p>
          <a:p>
            <a:pPr marL="0" indent="0" eaLnBrk="1" hangingPunct="1">
              <a:lnSpc>
                <a:spcPct val="90000"/>
              </a:lnSpc>
              <a:buClr>
                <a:srgbClr val="FF0000"/>
              </a:buClr>
              <a:buNone/>
              <a:tabLst>
                <a:tab pos="6232525" algn="l"/>
              </a:tabLst>
            </a:pPr>
            <a:endParaRPr lang="en-US" altLang="zh-CN" sz="2400" dirty="0" smtClean="0">
              <a:latin typeface="Times New Roman" pitchFamily="18" charset="0"/>
              <a:ea typeface="宋体" pitchFamily="2" charset="-122"/>
            </a:endParaRPr>
          </a:p>
          <a:p>
            <a:pPr marL="0" indent="0" eaLnBrk="1" hangingPunct="1">
              <a:lnSpc>
                <a:spcPct val="90000"/>
              </a:lnSpc>
              <a:buClr>
                <a:srgbClr val="FF0000"/>
              </a:buClr>
              <a:buNone/>
              <a:tabLst>
                <a:tab pos="6232525" algn="l"/>
              </a:tabLst>
            </a:pPr>
            <a:r>
              <a:rPr lang="en-US" altLang="zh-CN" sz="2400" dirty="0" smtClean="0">
                <a:latin typeface="Times New Roman" pitchFamily="18" charset="0"/>
                <a:ea typeface="宋体" pitchFamily="2" charset="-122"/>
              </a:rPr>
              <a:t>   - contribute to IPPC IRSS program</a:t>
            </a:r>
            <a:endParaRPr lang="en-GB" altLang="zh-CN" sz="24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8382000" cy="1143000"/>
          </a:xfrm>
        </p:spPr>
        <p:txBody>
          <a:bodyPr/>
          <a:lstStyle/>
          <a:p>
            <a:pPr marL="457200" indent="-400050"/>
            <a:r>
              <a:rPr lang="en-US" sz="3600" b="1" dirty="0" smtClean="0"/>
              <a:t>II. Development of RSPMs</a:t>
            </a:r>
            <a:endParaRPr lang="en-US" altLang="zh-CN" sz="3600" b="1" dirty="0" smtClean="0">
              <a:latin typeface="Verdana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600200"/>
            <a:ext cx="8534400" cy="502920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Clr>
                <a:srgbClr val="FF0000"/>
              </a:buClr>
              <a:buFontTx/>
              <a:buNone/>
              <a:tabLst>
                <a:tab pos="6232525" algn="l"/>
              </a:tabLst>
            </a:pPr>
            <a:endParaRPr lang="en-US" altLang="zh-CN" sz="1000" b="1" dirty="0" smtClean="0">
              <a:latin typeface="Times New Roman" pitchFamily="18" charset="0"/>
              <a:ea typeface="宋体" pitchFamily="2" charset="-122"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Char char="Ø"/>
              <a:tabLst>
                <a:tab pos="6232525" algn="l"/>
              </a:tabLst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The APPPC SC meeting (30 July-3 Aug. 2012, Thailand): review and consolidated  drafts RSPMs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Char char="Ø"/>
              <a:tabLst>
                <a:tab pos="6232525" algn="l"/>
              </a:tabLst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“Approval of Irradiation Facilities”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“Approval  of Fumigation Facilities”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were approved to circulate to member countries for consultations (12 Oct. 2012 followed by submission to the 28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Session for adoption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Char char="Ø"/>
              <a:tabLst>
                <a:tab pos="6232525" algn="l"/>
              </a:tabLst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Minimizing pest movement by machinery moved in international trade”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was postponed to develop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Char char="Ø"/>
              <a:tabLst>
                <a:tab pos="6232525" algn="l"/>
              </a:tabLst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paper  on “Importation Requirements for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Hevea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Plant Material” –included in RSPM7 as an Appendix  as advised by the 27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Session</a:t>
            </a:r>
            <a:r>
              <a:rPr lang="en-GB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</a:t>
            </a:r>
          </a:p>
          <a:p>
            <a:pPr marL="0" indent="0" eaLnBrk="1" hangingPunct="1">
              <a:lnSpc>
                <a:spcPct val="90000"/>
              </a:lnSpc>
              <a:buClr>
                <a:srgbClr val="FF0000"/>
              </a:buClr>
              <a:buNone/>
              <a:tabLst>
                <a:tab pos="6232525" algn="l"/>
              </a:tabLst>
            </a:pPr>
            <a:r>
              <a:rPr lang="en-GB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</a:t>
            </a:r>
            <a:r>
              <a:rPr lang="en-US" altLang="zh-CN" sz="1800" i="1" dirty="0" smtClean="0">
                <a:latin typeface="Times New Roman" pitchFamily="18" charset="0"/>
                <a:ea typeface="宋体" pitchFamily="2" charset="-122"/>
              </a:rPr>
              <a:t> (IAEA experts’ inputs to the development of RSPMs)</a:t>
            </a:r>
          </a:p>
          <a:p>
            <a:pPr marL="0" indent="0" eaLnBrk="1" hangingPunct="1">
              <a:lnSpc>
                <a:spcPct val="90000"/>
              </a:lnSpc>
              <a:buClr>
                <a:srgbClr val="FF0000"/>
              </a:buClr>
              <a:buFontTx/>
              <a:buNone/>
              <a:tabLst>
                <a:tab pos="6232525" algn="l"/>
              </a:tabLst>
            </a:pPr>
            <a:endParaRPr lang="en-US" altLang="zh-CN" sz="1800" i="1" dirty="0" smtClean="0"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57200"/>
            <a:ext cx="7772400" cy="1066800"/>
          </a:xfrm>
        </p:spPr>
        <p:txBody>
          <a:bodyPr/>
          <a:lstStyle/>
          <a:p>
            <a:r>
              <a:rPr lang="en-US" dirty="0" smtClean="0"/>
              <a:t>RSPMs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752600"/>
            <a:ext cx="8001000" cy="4495800"/>
          </a:xfrm>
        </p:spPr>
        <p:txBody>
          <a:bodyPr/>
          <a:lstStyle/>
          <a:p>
            <a:pPr>
              <a:buNone/>
            </a:pPr>
            <a:r>
              <a:rPr lang="en-NZ" sz="2800" dirty="0" smtClean="0"/>
              <a:t>-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“Approval of Irradiation Facilities”</a:t>
            </a:r>
            <a:endParaRPr lang="en-US" sz="2800" dirty="0" smtClean="0"/>
          </a:p>
          <a:p>
            <a:r>
              <a:rPr lang="en-NZ" sz="2400" dirty="0" smtClean="0">
                <a:latin typeface="Times New Roman" pitchFamily="18" charset="0"/>
                <a:cs typeface="Times New Roman" pitchFamily="18" charset="0"/>
              </a:rPr>
              <a:t>Provides guidelines to the NPPO for the facilities irradiating commodities for </a:t>
            </a:r>
            <a:r>
              <a:rPr lang="en-NZ" sz="2400" dirty="0" err="1" smtClean="0">
                <a:latin typeface="Times New Roman" pitchFamily="18" charset="0"/>
                <a:cs typeface="Times New Roman" pitchFamily="18" charset="0"/>
              </a:rPr>
              <a:t>phytosanitary</a:t>
            </a:r>
            <a:r>
              <a:rPr lang="en-NZ" sz="2400" dirty="0" smtClean="0">
                <a:latin typeface="Times New Roman" pitchFamily="18" charset="0"/>
                <a:cs typeface="Times New Roman" pitchFamily="18" charset="0"/>
              </a:rPr>
              <a:t> purposes</a:t>
            </a:r>
          </a:p>
          <a:p>
            <a:pPr>
              <a:buFontTx/>
              <a:buChar char="-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“Approval  of Fumigation Facilities”</a:t>
            </a: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Provide a guidelines on managing the requirements for fumigation facilities</a:t>
            </a: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Describe the roles and procedures that need to be in place for effective fumigation and provide guidance to the NPPO on the regulatory systems</a:t>
            </a:r>
          </a:p>
          <a:p>
            <a:pPr>
              <a:buNone/>
            </a:pPr>
            <a:endParaRPr lang="en-NZ" sz="28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533400"/>
            <a:ext cx="6858000" cy="990600"/>
          </a:xfrm>
        </p:spPr>
        <p:txBody>
          <a:bodyPr/>
          <a:lstStyle/>
          <a:p>
            <a:pPr algn="ctr"/>
            <a:r>
              <a:rPr lang="en-US" altLang="zh-CN" sz="2800" b="1" dirty="0" smtClean="0">
                <a:latin typeface="Verdana" pitchFamily="34" charset="0"/>
              </a:rPr>
              <a:t>III. Information Exchange among APPPC Members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85800" y="1752600"/>
            <a:ext cx="8077200" cy="4191000"/>
          </a:xfrm>
        </p:spPr>
        <p:txBody>
          <a:bodyPr/>
          <a:lstStyle/>
          <a:p>
            <a:pPr marL="0" indent="0" algn="just" eaLnBrk="1" hangingPunct="1">
              <a:buFont typeface="Wingdings" pitchFamily="2" charset="2"/>
              <a:buChar char="Ø"/>
              <a:tabLst>
                <a:tab pos="6232525" algn="l"/>
              </a:tabLst>
            </a:pPr>
            <a:r>
              <a:rPr lang="en-GB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Update /migration of APPPC website</a:t>
            </a:r>
          </a:p>
          <a:p>
            <a:pPr marL="0" indent="0" algn="just" eaLnBrk="1" hangingPunct="1">
              <a:buFont typeface="Wingdings" pitchFamily="2" charset="2"/>
              <a:buChar char="Ø"/>
              <a:tabLst>
                <a:tab pos="6232525" algn="l"/>
              </a:tabLst>
            </a:pPr>
            <a:endParaRPr lang="en-GB" altLang="zh-CN" sz="24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indent="0" algn="just" eaLnBrk="1" hangingPunct="1">
              <a:buFont typeface="Wingdings" pitchFamily="2" charset="2"/>
              <a:buChar char="Ø"/>
              <a:tabLst>
                <a:tab pos="6232525" algn="l"/>
              </a:tabLst>
            </a:pP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Quarterly based monitoring on update status of country page (reporting obligation)</a:t>
            </a:r>
          </a:p>
          <a:p>
            <a:pPr marL="0" indent="0" algn="just" eaLnBrk="1" hangingPunct="1">
              <a:buNone/>
              <a:tabLst>
                <a:tab pos="6232525" algn="l"/>
              </a:tabLst>
            </a:pPr>
            <a:endParaRPr lang="en-GB" altLang="zh-CN" sz="24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indent="0" algn="just" eaLnBrk="1" hangingPunct="1">
              <a:buFont typeface="Wingdings" pitchFamily="2" charset="2"/>
              <a:buChar char="Ø"/>
              <a:tabLst>
                <a:tab pos="6232525" algn="l"/>
              </a:tabLst>
            </a:pPr>
            <a:r>
              <a:rPr lang="en-GB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ummary of update status of each country were sent to members for their reference and reminder to accelerate follow up actions for update countries’ web pages </a:t>
            </a:r>
          </a:p>
          <a:p>
            <a:pPr marL="400050" lvl="1" indent="0" algn="just" eaLnBrk="1" hangingPunct="1">
              <a:buNone/>
              <a:tabLst>
                <a:tab pos="6232525" algn="l"/>
              </a:tabLst>
            </a:pPr>
            <a:endParaRPr lang="en-GB" altLang="zh-CN" sz="2000" dirty="0" smtClean="0">
              <a:ea typeface="宋体" pitchFamily="2" charset="-122"/>
            </a:endParaRPr>
          </a:p>
          <a:p>
            <a:pPr marL="0" indent="0" algn="just" eaLnBrk="1" hangingPunct="1">
              <a:buFont typeface="Wingdings" pitchFamily="2" charset="2"/>
              <a:buNone/>
              <a:tabLst>
                <a:tab pos="6232525" algn="l"/>
              </a:tabLst>
            </a:pPr>
            <a:endParaRPr lang="en-GB" altLang="zh-CN" sz="2400" dirty="0" smtClean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381000"/>
            <a:ext cx="8077200" cy="1295400"/>
          </a:xfrm>
        </p:spPr>
        <p:txBody>
          <a:bodyPr/>
          <a:lstStyle/>
          <a:p>
            <a:pPr eaLnBrk="1" hangingPunct="1"/>
            <a:r>
              <a:rPr lang="en-US" altLang="zh-CN" sz="2000" b="1" dirty="0" smtClean="0">
                <a:latin typeface="Verdana" pitchFamily="34" charset="0"/>
              </a:rPr>
              <a:t/>
            </a:r>
            <a:br>
              <a:rPr lang="en-US" altLang="zh-CN" sz="2000" b="1" dirty="0" smtClean="0">
                <a:latin typeface="Verdana" pitchFamily="34" charset="0"/>
              </a:rPr>
            </a:br>
            <a:r>
              <a:rPr lang="en-US" altLang="zh-CN" sz="2000" b="1" dirty="0" smtClean="0">
                <a:latin typeface="Verdana" pitchFamily="34" charset="0"/>
              </a:rPr>
              <a:t/>
            </a:r>
            <a:br>
              <a:rPr lang="en-US" altLang="zh-CN" sz="2000" b="1" dirty="0" smtClean="0">
                <a:latin typeface="Verdana" pitchFamily="34" charset="0"/>
              </a:rPr>
            </a:br>
            <a:r>
              <a:rPr lang="en-US" altLang="zh-CN" sz="3200" b="1" dirty="0" smtClean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Summary statistics of IPP which reflect significant changes in the information reporting of APPPC members</a:t>
            </a:r>
            <a:r>
              <a:rPr lang="en-US" altLang="zh-CN" sz="2400" b="1" dirty="0" smtClean="0">
                <a:latin typeface="Times New Roman" pitchFamily="18" charset="0"/>
              </a:rPr>
              <a:t> </a:t>
            </a:r>
            <a:r>
              <a:rPr lang="en-US" altLang="zh-CN" sz="2800" b="1" dirty="0" smtClean="0">
                <a:latin typeface="Times New Roman" pitchFamily="18" charset="0"/>
              </a:rPr>
              <a:t/>
            </a:r>
            <a:br>
              <a:rPr lang="en-US" altLang="zh-CN" sz="2800" b="1" dirty="0" smtClean="0">
                <a:latin typeface="Times New Roman" pitchFamily="18" charset="0"/>
              </a:rPr>
            </a:br>
            <a:r>
              <a:rPr lang="en-US" altLang="zh-CN" sz="1600" b="1" i="1" dirty="0" smtClean="0">
                <a:latin typeface="Verdana" pitchFamily="34" charset="0"/>
              </a:rPr>
              <a:t/>
            </a:r>
            <a:br>
              <a:rPr lang="en-US" altLang="zh-CN" sz="1600" b="1" i="1" dirty="0" smtClean="0">
                <a:latin typeface="Verdana" pitchFamily="34" charset="0"/>
              </a:rPr>
            </a:br>
            <a:endParaRPr lang="en-US" altLang="zh-CN" sz="16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1752600"/>
            <a:ext cx="7239000" cy="4800600"/>
          </a:xfrm>
        </p:spPr>
        <p:txBody>
          <a:bodyPr/>
          <a:lstStyle/>
          <a:p>
            <a:pPr algn="l" eaLnBrk="1" hangingPunct="1"/>
            <a:r>
              <a:rPr lang="en-US" sz="2000" b="1" i="1" dirty="0" smtClean="0">
                <a:solidFill>
                  <a:srgbClr val="FF0000"/>
                </a:solidFill>
              </a:rPr>
              <a:t>Official reporting information </a:t>
            </a:r>
            <a:r>
              <a:rPr lang="en-US" sz="2000" b="1" i="1" dirty="0" smtClean="0">
                <a:solidFill>
                  <a:srgbClr val="FF0000"/>
                </a:solidFill>
              </a:rPr>
              <a:t> (2 Aug. </a:t>
            </a:r>
            <a:r>
              <a:rPr lang="en-US" sz="2000" b="1" i="1" smtClean="0">
                <a:solidFill>
                  <a:srgbClr val="FF0000"/>
                </a:solidFill>
              </a:rPr>
              <a:t>2013)</a:t>
            </a:r>
            <a:endParaRPr lang="en-US" altLang="zh-CN" sz="2000" b="1" dirty="0" smtClean="0">
              <a:solidFill>
                <a:srgbClr val="0000FF"/>
              </a:solidFill>
              <a:latin typeface="Times New Roman" pitchFamily="18" charset="0"/>
              <a:ea typeface="宋体" pitchFamily="2" charset="-122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19200" y="2514600"/>
          <a:ext cx="6047534" cy="2919791"/>
        </p:xfrm>
        <a:graphic>
          <a:graphicData uri="http://schemas.openxmlformats.org/drawingml/2006/table">
            <a:tbl>
              <a:tblPr/>
              <a:tblGrid>
                <a:gridCol w="3359800"/>
                <a:gridCol w="1343867"/>
                <a:gridCol w="1343867"/>
              </a:tblGrid>
              <a:tr h="26626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FF"/>
                          </a:solidFill>
                          <a:latin typeface="Georgia"/>
                        </a:rPr>
                        <a:t>Official Reports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FF"/>
                          </a:solidFill>
                          <a:latin typeface="Georgia"/>
                          <a:ea typeface="Times New Roman"/>
                          <a:cs typeface="Calibri"/>
                        </a:rPr>
                        <a:t>APPPC (24 </a:t>
                      </a:r>
                      <a:r>
                        <a:rPr lang="en-US" sz="1600" b="1" dirty="0" smtClean="0">
                          <a:solidFill>
                            <a:srgbClr val="0000FF"/>
                          </a:solidFill>
                          <a:latin typeface="Georgia"/>
                          <a:ea typeface="Times New Roman"/>
                          <a:cs typeface="Calibri"/>
                        </a:rPr>
                        <a:t>countries)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62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FF"/>
                          </a:solidFill>
                          <a:latin typeface="Georgia"/>
                          <a:ea typeface="Times New Roman"/>
                          <a:cs typeface="Calibri"/>
                        </a:rPr>
                        <a:t>Countries with info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FF"/>
                          </a:solidFill>
                          <a:latin typeface="Georgia"/>
                          <a:ea typeface="Times New Roman"/>
                          <a:cs typeface="Calibri"/>
                        </a:rPr>
                        <a:t>%countries with info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4356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FF"/>
                          </a:solidFill>
                          <a:latin typeface="Georgia"/>
                        </a:rPr>
                        <a:t>Official Pest Report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7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29.17%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4356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FF"/>
                          </a:solidFill>
                          <a:latin typeface="Georgia"/>
                        </a:rPr>
                        <a:t>Description of the NPPO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12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50.00%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4356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FF"/>
                          </a:solidFill>
                          <a:latin typeface="Georgia"/>
                        </a:rPr>
                        <a:t>Emergency Actions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2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8.33%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4356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FF"/>
                          </a:solidFill>
                          <a:latin typeface="Georgia"/>
                        </a:rPr>
                        <a:t>List of Regulated Pests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10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41.67%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4356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FF"/>
                          </a:solidFill>
                          <a:latin typeface="Georgia"/>
                        </a:rPr>
                        <a:t>Entry Points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13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54.17%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60738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FF"/>
                          </a:solidFill>
                          <a:latin typeface="Georgia"/>
                        </a:rPr>
                        <a:t>Legislation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12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50.00%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381000"/>
            <a:ext cx="7086600" cy="1295400"/>
          </a:xfrm>
        </p:spPr>
        <p:txBody>
          <a:bodyPr/>
          <a:lstStyle/>
          <a:p>
            <a:pPr algn="ctr" eaLnBrk="1" hangingPunct="1"/>
            <a:r>
              <a:rPr lang="en-US" altLang="zh-CN" sz="2000" b="1" smtClean="0">
                <a:latin typeface="Verdana" pitchFamily="34" charset="0"/>
              </a:rPr>
              <a:t/>
            </a:r>
            <a:br>
              <a:rPr lang="en-US" altLang="zh-CN" sz="2000" b="1" smtClean="0">
                <a:latin typeface="Verdana" pitchFamily="34" charset="0"/>
              </a:rPr>
            </a:br>
            <a:r>
              <a:rPr lang="en-US" altLang="zh-CN" sz="2000" b="1" smtClean="0">
                <a:latin typeface="Verdana" pitchFamily="34" charset="0"/>
              </a:rPr>
              <a:t/>
            </a:r>
            <a:br>
              <a:rPr lang="en-US" altLang="zh-CN" sz="2000" b="1" smtClean="0">
                <a:latin typeface="Verdana" pitchFamily="34" charset="0"/>
              </a:rPr>
            </a:br>
            <a:r>
              <a:rPr lang="en-US" altLang="zh-CN" sz="3200" b="1" smtClean="0">
                <a:latin typeface="Times New Roman" pitchFamily="18" charset="0"/>
              </a:rPr>
              <a:t> </a:t>
            </a:r>
            <a:br>
              <a:rPr lang="en-US" altLang="zh-CN" sz="3200" b="1" smtClean="0">
                <a:latin typeface="Times New Roman" pitchFamily="18" charset="0"/>
              </a:rPr>
            </a:br>
            <a:r>
              <a:rPr lang="en-US" altLang="zh-CN" sz="1600" b="1" i="1" smtClean="0">
                <a:latin typeface="Verdana" pitchFamily="34" charset="0"/>
              </a:rPr>
              <a:t/>
            </a:r>
            <a:br>
              <a:rPr lang="en-US" altLang="zh-CN" sz="1600" b="1" i="1" smtClean="0">
                <a:latin typeface="Verdana" pitchFamily="34" charset="0"/>
              </a:rPr>
            </a:br>
            <a:endParaRPr lang="en-US" altLang="zh-CN" sz="1600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1752600"/>
            <a:ext cx="7239000" cy="4800600"/>
          </a:xfrm>
        </p:spPr>
        <p:txBody>
          <a:bodyPr/>
          <a:lstStyle/>
          <a:p>
            <a:pPr algn="l" eaLnBrk="1" hangingPunct="1"/>
            <a:r>
              <a:rPr lang="en-US" sz="2000" b="1" i="1" dirty="0" smtClean="0">
                <a:solidFill>
                  <a:srgbClr val="FF0000"/>
                </a:solidFill>
              </a:rPr>
              <a:t>Other reporting information</a:t>
            </a:r>
            <a:r>
              <a:rPr lang="en-US" sz="1600" b="1" i="1" dirty="0" smtClean="0">
                <a:solidFill>
                  <a:srgbClr val="FF0000"/>
                </a:solidFill>
              </a:rPr>
              <a:t>	</a:t>
            </a:r>
            <a:endParaRPr lang="en-US" altLang="zh-CN" sz="1600" b="1" dirty="0" smtClean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  <a:p>
            <a:pPr algn="l" eaLnBrk="1" hangingPunct="1"/>
            <a:endParaRPr lang="en-US" altLang="zh-CN" sz="1800" b="1" dirty="0" smtClean="0">
              <a:solidFill>
                <a:srgbClr val="0000FF"/>
              </a:solidFill>
              <a:latin typeface="Times New Roman" pitchFamily="18" charset="0"/>
              <a:ea typeface="宋体" pitchFamily="2" charset="-122"/>
            </a:endParaRPr>
          </a:p>
          <a:p>
            <a:pPr algn="l" eaLnBrk="1" hangingPunct="1"/>
            <a:endParaRPr lang="en-US" altLang="zh-CN" sz="1800" b="1" dirty="0" smtClean="0">
              <a:solidFill>
                <a:srgbClr val="0000FF"/>
              </a:solidFill>
              <a:latin typeface="Times New Roman" pitchFamily="18" charset="0"/>
              <a:ea typeface="宋体" pitchFamily="2" charset="-122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295400" y="2438400"/>
          <a:ext cx="6168217" cy="3429002"/>
        </p:xfrm>
        <a:graphic>
          <a:graphicData uri="http://schemas.openxmlformats.org/drawingml/2006/table">
            <a:tbl>
              <a:tblPr/>
              <a:tblGrid>
                <a:gridCol w="3874251"/>
                <a:gridCol w="1146983"/>
                <a:gridCol w="1146983"/>
              </a:tblGrid>
              <a:tr h="5507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FF"/>
                          </a:solidFill>
                          <a:latin typeface="Georgia"/>
                        </a:rPr>
                        <a:t>Other </a:t>
                      </a:r>
                      <a:r>
                        <a:rPr lang="en-US" sz="1600" b="1" i="0" u="none" strike="noStrike" dirty="0">
                          <a:solidFill>
                            <a:srgbClr val="0000FF"/>
                          </a:solidFill>
                          <a:latin typeface="Georgia"/>
                        </a:rPr>
                        <a:t>Reports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00FF"/>
                          </a:solidFill>
                          <a:latin typeface="Georgia"/>
                          <a:ea typeface="Times New Roman"/>
                          <a:cs typeface="Calibri"/>
                        </a:rPr>
                        <a:t>APPPC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533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FF"/>
                          </a:solidFill>
                          <a:latin typeface="Georgia"/>
                        </a:rPr>
                        <a:t>News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10</a:t>
                      </a:r>
                      <a:endParaRPr lang="en-US" sz="160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41.67%</a:t>
                      </a:r>
                      <a:endParaRPr lang="en-US" sz="160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5533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FF"/>
                          </a:solidFill>
                          <a:latin typeface="Georgia"/>
                        </a:rPr>
                        <a:t>Publications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17</a:t>
                      </a:r>
                      <a:endParaRPr lang="en-US" sz="160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70.83%</a:t>
                      </a:r>
                      <a:endParaRPr lang="en-US" sz="160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5533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FF"/>
                          </a:solidFill>
                          <a:latin typeface="Georgia"/>
                        </a:rPr>
                        <a:t>Events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1</a:t>
                      </a:r>
                      <a:endParaRPr lang="en-US" sz="160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4.17%</a:t>
                      </a:r>
                      <a:endParaRPr lang="en-US" sz="160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5533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FF"/>
                          </a:solidFill>
                          <a:latin typeface="Georgia"/>
                        </a:rPr>
                        <a:t>Country Editors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22</a:t>
                      </a:r>
                      <a:endParaRPr lang="en-US" sz="160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91.67%</a:t>
                      </a:r>
                      <a:endParaRPr lang="en-US" sz="160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5533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FF"/>
                          </a:solidFill>
                          <a:latin typeface="Georgia"/>
                        </a:rPr>
                        <a:t>IPPC Contact Point (Art. VIII.2)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24</a:t>
                      </a:r>
                      <a:endParaRPr lang="en-US" sz="160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100.00%</a:t>
                      </a:r>
                      <a:endParaRPr lang="en-US" sz="160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5533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FF"/>
                          </a:solidFill>
                          <a:latin typeface="Georgia"/>
                        </a:rPr>
                        <a:t>Members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2</a:t>
                      </a:r>
                      <a:endParaRPr lang="en-US" sz="160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8.33%</a:t>
                      </a:r>
                      <a:endParaRPr lang="en-US" sz="160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7310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FF"/>
                          </a:solidFill>
                          <a:latin typeface="Georgia"/>
                        </a:rPr>
                        <a:t>Websites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9</a:t>
                      </a:r>
                      <a:endParaRPr lang="en-US" sz="160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</a:rPr>
                        <a:t>37.50%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7310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FF"/>
                          </a:solidFill>
                          <a:latin typeface="Georgia"/>
                        </a:rPr>
                        <a:t>Number of countries: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FF"/>
                          </a:solidFill>
                          <a:latin typeface="Georgia"/>
                        </a:rPr>
                        <a:t>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1" i="0" u="none" strike="noStrike" dirty="0">
                        <a:solidFill>
                          <a:srgbClr val="0000FF"/>
                        </a:solidFill>
                        <a:latin typeface="Georgia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533400"/>
            <a:ext cx="7772400" cy="1143000"/>
          </a:xfrm>
        </p:spPr>
        <p:txBody>
          <a:bodyPr/>
          <a:lstStyle/>
          <a:p>
            <a:pPr algn="ctr"/>
            <a:r>
              <a:rPr lang="en-US" altLang="zh-CN" sz="2800" b="1" dirty="0" smtClean="0">
                <a:latin typeface="Verdana" pitchFamily="34" charset="0"/>
              </a:rPr>
              <a:t>     IV. Capacity building in implementation of ISPMs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05800" cy="5105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CN" sz="1600" dirty="0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Training workshop on diagnostics of SALB</a:t>
            </a:r>
          </a:p>
          <a:p>
            <a:pPr marL="0" indent="0" eaLnBrk="1" hangingPunct="1">
              <a:lnSpc>
                <a:spcPct val="90000"/>
              </a:lnSpc>
              <a:buNone/>
              <a:tabLst>
                <a:tab pos="6232525" algn="l"/>
              </a:tabLst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Collaboration with the Brazil NPPO on the workshop (Sept. 2013)</a:t>
            </a:r>
          </a:p>
          <a:p>
            <a:pPr marL="0" indent="0" eaLnBrk="1" hangingPunct="1">
              <a:lnSpc>
                <a:spcPct val="90000"/>
              </a:lnSpc>
              <a:buNone/>
              <a:tabLst>
                <a:tab pos="6232525" algn="l"/>
              </a:tabLst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8 participants from 3 countries will be trained in Brazil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zh-CN" sz="24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Training Workshop on ISPMs for ASEAN countries in 2013</a:t>
            </a:r>
            <a:endParaRPr lang="en-US" altLang="zh-CN" sz="12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Char char="-"/>
            </a:pPr>
            <a:endParaRPr lang="en-GB" altLang="zh-CN" sz="1800" dirty="0" smtClean="0">
              <a:ea typeface="宋体" pitchFamily="2" charset="-122"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Char char="Ø"/>
              <a:tabLst>
                <a:tab pos="6232525" algn="l"/>
              </a:tabLst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Training on spread prevention and control of apple snail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800" b="1" i="1" dirty="0" err="1" smtClean="0">
                <a:latin typeface="Times New Roman" pitchFamily="18" charset="0"/>
                <a:cs typeface="Times New Roman" pitchFamily="18" charset="0"/>
              </a:rPr>
              <a:t>Pomacea</a:t>
            </a:r>
            <a:r>
              <a:rPr lang="en-US" sz="1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i="1" dirty="0" err="1" smtClean="0">
                <a:latin typeface="Times New Roman" pitchFamily="18" charset="0"/>
                <a:cs typeface="Times New Roman" pitchFamily="18" charset="0"/>
              </a:rPr>
              <a:t>spp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in rice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(3-7 Dec. 2012, Malaysia)</a:t>
            </a:r>
            <a:endParaRPr lang="en-US" altLang="zh-CN" sz="16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buNone/>
              <a:tabLst>
                <a:tab pos="6232525" algn="l"/>
              </a:tabLst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- 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discussed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control strategies</a:t>
            </a:r>
          </a:p>
          <a:p>
            <a:pPr marL="400050" lvl="1" indent="0" eaLnBrk="1" hangingPunct="1">
              <a:lnSpc>
                <a:spcPct val="90000"/>
              </a:lnSpc>
              <a:buFontTx/>
              <a:buChar char="-"/>
              <a:tabLst>
                <a:tab pos="6232525" algn="l"/>
              </a:tabLst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presented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the various methods to control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Pomacea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spp. i.e. </a:t>
            </a:r>
          </a:p>
          <a:p>
            <a:pPr marL="400050" lvl="1" indent="0" eaLnBrk="1" hangingPunct="1">
              <a:lnSpc>
                <a:spcPct val="90000"/>
              </a:lnSpc>
              <a:buFontTx/>
              <a:buChar char="-"/>
              <a:tabLst>
                <a:tab pos="6232525" algn="l"/>
              </a:tabLst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developed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an action plan (research, capacity building, communication and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infor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-exchange) and management strategy</a:t>
            </a:r>
          </a:p>
          <a:p>
            <a:pPr marL="400050" lvl="1" indent="0" eaLnBrk="1" hangingPunct="1">
              <a:lnSpc>
                <a:spcPct val="90000"/>
              </a:lnSpc>
              <a:buFontTx/>
              <a:buChar char="-"/>
              <a:tabLst>
                <a:tab pos="6232525" algn="l"/>
              </a:tabLst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drafted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national awareness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programmes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control measures and collated reference materials  </a:t>
            </a:r>
            <a:endParaRPr lang="en-US" altLang="zh-CN" sz="20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GB" altLang="zh-CN" sz="1800" u="sng" dirty="0" smtClean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ctus">
  <a:themeElements>
    <a:clrScheme name="Cactus 5">
      <a:dk1>
        <a:srgbClr val="000000"/>
      </a:dk1>
      <a:lt1>
        <a:srgbClr val="E5D3B3"/>
      </a:lt1>
      <a:dk2>
        <a:srgbClr val="800000"/>
      </a:dk2>
      <a:lt2>
        <a:srgbClr val="009900"/>
      </a:lt2>
      <a:accent1>
        <a:srgbClr val="D5B095"/>
      </a:accent1>
      <a:accent2>
        <a:srgbClr val="E28666"/>
      </a:accent2>
      <a:accent3>
        <a:srgbClr val="F0E6D6"/>
      </a:accent3>
      <a:accent4>
        <a:srgbClr val="000000"/>
      </a:accent4>
      <a:accent5>
        <a:srgbClr val="E7D4C8"/>
      </a:accent5>
      <a:accent6>
        <a:srgbClr val="CD795C"/>
      </a:accent6>
      <a:hlink>
        <a:srgbClr val="B75735"/>
      </a:hlink>
      <a:folHlink>
        <a:srgbClr val="B2B2B2"/>
      </a:folHlink>
    </a:clrScheme>
    <a:fontScheme name="Cactus">
      <a:majorFont>
        <a:latin typeface="Arial"/>
        <a:ea typeface="宋体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actus 1">
        <a:dk1>
          <a:srgbClr val="FF9900"/>
        </a:dk1>
        <a:lt1>
          <a:srgbClr val="FFFFCC"/>
        </a:lt1>
        <a:dk2>
          <a:srgbClr val="000000"/>
        </a:dk2>
        <a:lt2>
          <a:srgbClr val="FFCC00"/>
        </a:lt2>
        <a:accent1>
          <a:srgbClr val="6B6253"/>
        </a:accent1>
        <a:accent2>
          <a:srgbClr val="72543E"/>
        </a:accent2>
        <a:accent3>
          <a:srgbClr val="AAAAAA"/>
        </a:accent3>
        <a:accent4>
          <a:srgbClr val="DADAAE"/>
        </a:accent4>
        <a:accent5>
          <a:srgbClr val="BAB7B3"/>
        </a:accent5>
        <a:accent6>
          <a:srgbClr val="674B37"/>
        </a:accent6>
        <a:hlink>
          <a:srgbClr val="DA988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ctus 2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F5EBC1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9F3DD"/>
        </a:accent5>
        <a:accent6>
          <a:srgbClr val="E7B900"/>
        </a:accent6>
        <a:hlink>
          <a:srgbClr val="D4876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tus 3">
        <a:dk1>
          <a:srgbClr val="000000"/>
        </a:dk1>
        <a:lt1>
          <a:srgbClr val="FFFFFF"/>
        </a:lt1>
        <a:dk2>
          <a:srgbClr val="000000"/>
        </a:dk2>
        <a:lt2>
          <a:srgbClr val="292929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tus 4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D8EBB3"/>
        </a:accent1>
        <a:accent2>
          <a:srgbClr val="CCCC00"/>
        </a:accent2>
        <a:accent3>
          <a:srgbClr val="FFFFFF"/>
        </a:accent3>
        <a:accent4>
          <a:srgbClr val="000000"/>
        </a:accent4>
        <a:accent5>
          <a:srgbClr val="E9F3D6"/>
        </a:accent5>
        <a:accent6>
          <a:srgbClr val="B9B900"/>
        </a:accent6>
        <a:hlink>
          <a:srgbClr val="FFBE7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tus 5">
        <a:dk1>
          <a:srgbClr val="000000"/>
        </a:dk1>
        <a:lt1>
          <a:srgbClr val="E5D3B3"/>
        </a:lt1>
        <a:dk2>
          <a:srgbClr val="800000"/>
        </a:dk2>
        <a:lt2>
          <a:srgbClr val="009900"/>
        </a:lt2>
        <a:accent1>
          <a:srgbClr val="D5B095"/>
        </a:accent1>
        <a:accent2>
          <a:srgbClr val="E28666"/>
        </a:accent2>
        <a:accent3>
          <a:srgbClr val="F0E6D6"/>
        </a:accent3>
        <a:accent4>
          <a:srgbClr val="000000"/>
        </a:accent4>
        <a:accent5>
          <a:srgbClr val="E7D4C8"/>
        </a:accent5>
        <a:accent6>
          <a:srgbClr val="CD795C"/>
        </a:accent6>
        <a:hlink>
          <a:srgbClr val="B75735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tus 6">
        <a:dk1>
          <a:srgbClr val="99CC00"/>
        </a:dk1>
        <a:lt1>
          <a:srgbClr val="FFFFFF"/>
        </a:lt1>
        <a:dk2>
          <a:srgbClr val="51399D"/>
        </a:dk2>
        <a:lt2>
          <a:srgbClr val="FFFFCC"/>
        </a:lt2>
        <a:accent1>
          <a:srgbClr val="877CAA"/>
        </a:accent1>
        <a:accent2>
          <a:srgbClr val="000058"/>
        </a:accent2>
        <a:accent3>
          <a:srgbClr val="B3AECC"/>
        </a:accent3>
        <a:accent4>
          <a:srgbClr val="DADADA"/>
        </a:accent4>
        <a:accent5>
          <a:srgbClr val="C3BFD2"/>
        </a:accent5>
        <a:accent6>
          <a:srgbClr val="00004F"/>
        </a:accent6>
        <a:hlink>
          <a:srgbClr val="FFCC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Designs\Dad`s Tie.pot</Template>
  <TotalTime>8310</TotalTime>
  <Words>906</Words>
  <Application>Microsoft Office PowerPoint</Application>
  <PresentationFormat>On-screen Show (4:3)</PresentationFormat>
  <Paragraphs>132</Paragraphs>
  <Slides>13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Cactus</vt:lpstr>
      <vt:lpstr>Photo Editor Photo</vt:lpstr>
      <vt:lpstr>   25th Session of the Technical Consultation among Regional Plant Protection Organizations  Colonia, Uruguay, 26-30 Aug. 2013</vt:lpstr>
      <vt:lpstr>I. Inputs to the Development of ISPM</vt:lpstr>
      <vt:lpstr>Global symposium on pest surveillance (29 Oct.-2 Nov. 2012, Korea)</vt:lpstr>
      <vt:lpstr>II. Development of RSPMs</vt:lpstr>
      <vt:lpstr>RSPMs</vt:lpstr>
      <vt:lpstr>III. Information Exchange among APPPC Members </vt:lpstr>
      <vt:lpstr>   Summary statistics of IPP which reflect significant changes in the information reporting of APPPC members   </vt:lpstr>
      <vt:lpstr>     </vt:lpstr>
      <vt:lpstr>     IV. Capacity building in implementation of ISPMs</vt:lpstr>
      <vt:lpstr>2. Capacity Development (Cnt’d)</vt:lpstr>
      <vt:lpstr>2. Capacity Development (Cnt’d)</vt:lpstr>
      <vt:lpstr>Slide 12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Piao, Yongfan (FAORAP)</dc:creator>
  <cp:lastModifiedBy>Piao</cp:lastModifiedBy>
  <cp:revision>515</cp:revision>
  <cp:lastPrinted>1601-01-01T00:00:00Z</cp:lastPrinted>
  <dcterms:created xsi:type="dcterms:W3CDTF">1601-01-01T00:00:00Z</dcterms:created>
  <dcterms:modified xsi:type="dcterms:W3CDTF">2013-08-14T03:39:49Z</dcterms:modified>
</cp:coreProperties>
</file>