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wdp" ContentType="image/vnd.ms-photo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4205" r:id="rId3"/>
  </p:sldMasterIdLst>
  <p:notesMasterIdLst>
    <p:notesMasterId r:id="rId24"/>
  </p:notesMasterIdLst>
  <p:handoutMasterIdLst>
    <p:handoutMasterId r:id="rId25"/>
  </p:handoutMasterIdLst>
  <p:sldIdLst>
    <p:sldId id="594" r:id="rId4"/>
    <p:sldId id="622" r:id="rId5"/>
    <p:sldId id="628" r:id="rId6"/>
    <p:sldId id="637" r:id="rId7"/>
    <p:sldId id="638" r:id="rId8"/>
    <p:sldId id="598" r:id="rId9"/>
    <p:sldId id="599" r:id="rId10"/>
    <p:sldId id="603" r:id="rId11"/>
    <p:sldId id="597" r:id="rId12"/>
    <p:sldId id="601" r:id="rId13"/>
    <p:sldId id="602" r:id="rId14"/>
    <p:sldId id="604" r:id="rId15"/>
    <p:sldId id="606" r:id="rId16"/>
    <p:sldId id="607" r:id="rId17"/>
    <p:sldId id="608" r:id="rId18"/>
    <p:sldId id="611" r:id="rId19"/>
    <p:sldId id="609" r:id="rId20"/>
    <p:sldId id="610" r:id="rId21"/>
    <p:sldId id="626" r:id="rId22"/>
    <p:sldId id="639" r:id="rId23"/>
  </p:sldIdLst>
  <p:sldSz cx="9144000" cy="6858000" type="screen4x3"/>
  <p:notesSz cx="6805613" cy="99393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racy Voice" initials="TV" lastIdx="1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66"/>
    <a:srgbClr val="759321"/>
    <a:srgbClr val="004080"/>
    <a:srgbClr val="FDB913"/>
    <a:srgbClr val="003F5F"/>
    <a:srgbClr val="760000"/>
    <a:srgbClr val="EF3E42"/>
    <a:srgbClr val="C1D82F"/>
    <a:srgbClr val="8CC63F"/>
    <a:srgbClr val="0084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84" autoAdjust="0"/>
    <p:restoredTop sz="81848" autoAdjust="0"/>
  </p:normalViewPr>
  <p:slideViewPr>
    <p:cSldViewPr>
      <p:cViewPr>
        <p:scale>
          <a:sx n="72" d="100"/>
          <a:sy n="72" d="100"/>
        </p:scale>
        <p:origin x="-2352" y="-424"/>
      </p:cViewPr>
      <p:guideLst>
        <p:guide orient="horz" pos="981"/>
        <p:guide orient="horz" pos="4133"/>
        <p:guide orient="horz" pos="1321"/>
        <p:guide orient="horz" pos="2455"/>
        <p:guide orient="horz" pos="232"/>
        <p:guide pos="4513"/>
        <p:guide pos="3969"/>
        <p:guide pos="2880"/>
        <p:guide pos="403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notesMaster" Target="notesMasters/notesMaster1.xml"/><Relationship Id="rId25" Type="http://schemas.openxmlformats.org/officeDocument/2006/relationships/handoutMaster" Target="handoutMasters/handoutMaster1.xml"/><Relationship Id="rId26" Type="http://schemas.openxmlformats.org/officeDocument/2006/relationships/printerSettings" Target="printerSettings/printerSettings1.bin"/><Relationship Id="rId27" Type="http://schemas.openxmlformats.org/officeDocument/2006/relationships/commentAuthors" Target="commentAuthors.xml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841" cy="497524"/>
          </a:xfrm>
          <a:prstGeom prst="rect">
            <a:avLst/>
          </a:prstGeom>
        </p:spPr>
        <p:txBody>
          <a:bodyPr vert="horz" lIns="91550" tIns="45775" rIns="91550" bIns="45775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4183" y="0"/>
            <a:ext cx="2949841" cy="497524"/>
          </a:xfrm>
          <a:prstGeom prst="rect">
            <a:avLst/>
          </a:prstGeom>
        </p:spPr>
        <p:txBody>
          <a:bodyPr vert="horz" lIns="91550" tIns="45775" rIns="91550" bIns="45775" rtlCol="0"/>
          <a:lstStyle>
            <a:lvl1pPr algn="r">
              <a:defRPr sz="1200"/>
            </a:lvl1pPr>
          </a:lstStyle>
          <a:p>
            <a:fld id="{6B1F991E-F228-48C6-A5C5-415246E37D1C}" type="datetimeFigureOut">
              <a:rPr lang="en-NZ" smtClean="0"/>
              <a:pPr/>
              <a:t>10/04/2013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0226"/>
            <a:ext cx="2949841" cy="497523"/>
          </a:xfrm>
          <a:prstGeom prst="rect">
            <a:avLst/>
          </a:prstGeom>
        </p:spPr>
        <p:txBody>
          <a:bodyPr vert="horz" lIns="91550" tIns="45775" rIns="91550" bIns="45775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4183" y="9440226"/>
            <a:ext cx="2949841" cy="497523"/>
          </a:xfrm>
          <a:prstGeom prst="rect">
            <a:avLst/>
          </a:prstGeom>
        </p:spPr>
        <p:txBody>
          <a:bodyPr vert="horz" lIns="91550" tIns="45775" rIns="91550" bIns="45775" rtlCol="0" anchor="b"/>
          <a:lstStyle>
            <a:lvl1pPr algn="r">
              <a:defRPr sz="1200"/>
            </a:lvl1pPr>
          </a:lstStyle>
          <a:p>
            <a:fld id="{D030F1CF-3332-411A-ABBF-9D3B166AD46A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7095647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6967"/>
          </a:xfrm>
          <a:prstGeom prst="rect">
            <a:avLst/>
          </a:prstGeom>
        </p:spPr>
        <p:txBody>
          <a:bodyPr vert="horz" lIns="91550" tIns="45775" rIns="91550" bIns="45775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NZ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940" y="0"/>
            <a:ext cx="2949099" cy="496967"/>
          </a:xfrm>
          <a:prstGeom prst="rect">
            <a:avLst/>
          </a:prstGeom>
        </p:spPr>
        <p:txBody>
          <a:bodyPr vert="horz" lIns="91550" tIns="45775" rIns="91550" bIns="45775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D211F1B2-1547-4879-B06D-FA6B72DC0506}" type="datetimeFigureOut">
              <a:rPr lang="en-NZ"/>
              <a:pPr>
                <a:defRPr/>
              </a:pPr>
              <a:t>10/04/2013</a:t>
            </a:fld>
            <a:endParaRPr lang="en-NZ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50" tIns="45775" rIns="91550" bIns="45775" rtlCol="0" anchor="ctr"/>
          <a:lstStyle/>
          <a:p>
            <a:pPr lvl="0"/>
            <a:endParaRPr lang="en-NZ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562" y="4721186"/>
            <a:ext cx="5444490" cy="4472702"/>
          </a:xfrm>
          <a:prstGeom prst="rect">
            <a:avLst/>
          </a:prstGeom>
        </p:spPr>
        <p:txBody>
          <a:bodyPr vert="horz" lIns="91550" tIns="45775" rIns="91550" bIns="45775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NZ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099" cy="496967"/>
          </a:xfrm>
          <a:prstGeom prst="rect">
            <a:avLst/>
          </a:prstGeom>
        </p:spPr>
        <p:txBody>
          <a:bodyPr vert="horz" lIns="91550" tIns="45775" rIns="91550" bIns="45775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N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940" y="9440646"/>
            <a:ext cx="2949099" cy="496967"/>
          </a:xfrm>
          <a:prstGeom prst="rect">
            <a:avLst/>
          </a:prstGeom>
        </p:spPr>
        <p:txBody>
          <a:bodyPr vert="horz" lIns="91550" tIns="45775" rIns="91550" bIns="45775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113D796E-D02A-494C-934B-59C90BD8DBE7}" type="slidenum">
              <a:rPr lang="en-NZ"/>
              <a:pPr>
                <a:defRPr/>
              </a:pPr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52663019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jpe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7" descr="MPI-ppt-corp-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44000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24"/>
          <p:cNvSpPr txBox="1">
            <a:spLocks noChangeArrowheads="1"/>
          </p:cNvSpPr>
          <p:nvPr/>
        </p:nvSpPr>
        <p:spPr bwMode="auto">
          <a:xfrm>
            <a:off x="3924300" y="6165850"/>
            <a:ext cx="30241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NZ" sz="2400" b="1" dirty="0" smtClean="0">
                <a:solidFill>
                  <a:schemeClr val="folHlink"/>
                </a:solidFill>
                <a:latin typeface="Calibri" pitchFamily="34" charset="0"/>
                <a:cs typeface="Calibri" pitchFamily="34" charset="0"/>
              </a:rPr>
              <a:t>www.mpi.govt.nz</a:t>
            </a:r>
            <a:endParaRPr lang="en-GB" sz="2400" b="1" dirty="0" smtClean="0">
              <a:solidFill>
                <a:schemeClr val="folHlink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539750" y="1484313"/>
            <a:ext cx="7772400" cy="1470025"/>
          </a:xfrm>
          <a:noFill/>
          <a:effectLst/>
        </p:spPr>
        <p:txBody>
          <a:bodyPr/>
          <a:lstStyle>
            <a:lvl1pPr>
              <a:defRPr sz="4400">
                <a:solidFill>
                  <a:srgbClr val="8CC63F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GB" dirty="0"/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539750" y="3068638"/>
            <a:ext cx="6400800" cy="481012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GB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9214344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450237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48364" y="274638"/>
            <a:ext cx="838436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7247148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396244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07504" y="1124744"/>
            <a:ext cx="8892988" cy="5508612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07505" y="274638"/>
            <a:ext cx="8856662" cy="69004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266360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538281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442811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399172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765565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067611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487638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0748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736130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213229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220508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8130425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3382418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7" descr="MPI-ppt-corp-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44000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24"/>
          <p:cNvSpPr txBox="1">
            <a:spLocks noChangeArrowheads="1"/>
          </p:cNvSpPr>
          <p:nvPr/>
        </p:nvSpPr>
        <p:spPr bwMode="auto">
          <a:xfrm>
            <a:off x="3924300" y="6165850"/>
            <a:ext cx="30241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NZ" sz="2400" b="1" dirty="0" smtClean="0">
                <a:solidFill>
                  <a:srgbClr val="99CC00"/>
                </a:solidFill>
                <a:latin typeface="Calibri" pitchFamily="34" charset="0"/>
                <a:cs typeface="Calibri" pitchFamily="34" charset="0"/>
              </a:rPr>
              <a:t>www.mpi.govt.nz</a:t>
            </a:r>
            <a:endParaRPr lang="en-GB" sz="2400" b="1" dirty="0" smtClean="0">
              <a:solidFill>
                <a:srgbClr val="99CC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539750" y="1484313"/>
            <a:ext cx="7772400" cy="1470025"/>
          </a:xfrm>
          <a:noFill/>
          <a:effectLst/>
        </p:spPr>
        <p:txBody>
          <a:bodyPr/>
          <a:lstStyle>
            <a:lvl1pPr>
              <a:defRPr sz="4400">
                <a:solidFill>
                  <a:srgbClr val="8CC63F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GB" dirty="0"/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539750" y="3068638"/>
            <a:ext cx="6400800" cy="481012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GB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6570447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6960592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latin typeface="Calibri" pitchFamily="34" charset="0"/>
                <a:cs typeface="Calibri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0869208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7504" y="1124744"/>
            <a:ext cx="4388296" cy="5544616"/>
          </a:xfrm>
        </p:spPr>
        <p:txBody>
          <a:bodyPr/>
          <a:lstStyle>
            <a:lvl1pPr>
              <a:defRPr sz="2000">
                <a:latin typeface="Calibri" pitchFamily="34" charset="0"/>
                <a:cs typeface="Calibri" pitchFamily="34" charset="0"/>
              </a:defRPr>
            </a:lvl1pPr>
            <a:lvl2pPr>
              <a:defRPr sz="1800">
                <a:latin typeface="Calibri" pitchFamily="34" charset="0"/>
                <a:cs typeface="Calibri" pitchFamily="34" charset="0"/>
              </a:defRPr>
            </a:lvl2pPr>
            <a:lvl3pPr>
              <a:defRPr sz="1600">
                <a:latin typeface="Calibri" pitchFamily="34" charset="0"/>
                <a:cs typeface="Calibri" pitchFamily="34" charset="0"/>
              </a:defRPr>
            </a:lvl3pPr>
            <a:lvl4pPr>
              <a:defRPr sz="1400">
                <a:latin typeface="Calibri" pitchFamily="34" charset="0"/>
                <a:cs typeface="Calibri" pitchFamily="34" charset="0"/>
              </a:defRPr>
            </a:lvl4pPr>
            <a:lvl5pPr>
              <a:defRPr sz="140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24744"/>
            <a:ext cx="4388296" cy="5544616"/>
          </a:xfrm>
        </p:spPr>
        <p:txBody>
          <a:bodyPr/>
          <a:lstStyle>
            <a:lvl1pPr>
              <a:defRPr sz="2000">
                <a:latin typeface="Calibri" pitchFamily="34" charset="0"/>
                <a:cs typeface="Calibri" pitchFamily="34" charset="0"/>
              </a:defRPr>
            </a:lvl1pPr>
            <a:lvl2pPr>
              <a:defRPr sz="1800">
                <a:latin typeface="Calibri" pitchFamily="34" charset="0"/>
                <a:cs typeface="Calibri" pitchFamily="34" charset="0"/>
              </a:defRPr>
            </a:lvl2pPr>
            <a:lvl3pPr>
              <a:defRPr sz="1600">
                <a:latin typeface="Calibri" pitchFamily="34" charset="0"/>
                <a:cs typeface="Calibri" pitchFamily="34" charset="0"/>
              </a:defRPr>
            </a:lvl3pPr>
            <a:lvl4pPr>
              <a:defRPr sz="1400">
                <a:latin typeface="Calibri" pitchFamily="34" charset="0"/>
                <a:cs typeface="Calibri" pitchFamily="34" charset="0"/>
              </a:defRPr>
            </a:lvl4pPr>
            <a:lvl5pPr>
              <a:defRPr sz="140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8852246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504" y="1124743"/>
            <a:ext cx="4389884" cy="61206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7504" y="1764506"/>
            <a:ext cx="4389884" cy="48688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24743"/>
            <a:ext cx="4391471" cy="61206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764506"/>
            <a:ext cx="4391471" cy="48688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9509962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544705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latin typeface="Calibri" pitchFamily="34" charset="0"/>
                <a:cs typeface="Calibri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0144695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027672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0178804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7913788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1931122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48364" y="274638"/>
            <a:ext cx="838436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7247148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8335333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07504" y="1124744"/>
            <a:ext cx="8892988" cy="5508612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07505" y="274638"/>
            <a:ext cx="8856662" cy="69004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91880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SzPct val="140000"/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07505" y="274638"/>
            <a:ext cx="8856662" cy="69004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73314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7504" y="1124744"/>
            <a:ext cx="4388296" cy="5544616"/>
          </a:xfrm>
        </p:spPr>
        <p:txBody>
          <a:bodyPr/>
          <a:lstStyle>
            <a:lvl1pPr>
              <a:defRPr sz="2000">
                <a:latin typeface="Calibri" pitchFamily="34" charset="0"/>
                <a:cs typeface="Calibri" pitchFamily="34" charset="0"/>
              </a:defRPr>
            </a:lvl1pPr>
            <a:lvl2pPr>
              <a:defRPr sz="1800">
                <a:latin typeface="Calibri" pitchFamily="34" charset="0"/>
                <a:cs typeface="Calibri" pitchFamily="34" charset="0"/>
              </a:defRPr>
            </a:lvl2pPr>
            <a:lvl3pPr>
              <a:defRPr sz="1600">
                <a:latin typeface="Calibri" pitchFamily="34" charset="0"/>
                <a:cs typeface="Calibri" pitchFamily="34" charset="0"/>
              </a:defRPr>
            </a:lvl3pPr>
            <a:lvl4pPr>
              <a:defRPr sz="1400">
                <a:latin typeface="Calibri" pitchFamily="34" charset="0"/>
                <a:cs typeface="Calibri" pitchFamily="34" charset="0"/>
              </a:defRPr>
            </a:lvl4pPr>
            <a:lvl5pPr>
              <a:defRPr sz="140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24744"/>
            <a:ext cx="4388296" cy="5544616"/>
          </a:xfrm>
        </p:spPr>
        <p:txBody>
          <a:bodyPr/>
          <a:lstStyle>
            <a:lvl1pPr>
              <a:defRPr sz="2000">
                <a:latin typeface="Calibri" pitchFamily="34" charset="0"/>
                <a:cs typeface="Calibri" pitchFamily="34" charset="0"/>
              </a:defRPr>
            </a:lvl1pPr>
            <a:lvl2pPr>
              <a:defRPr sz="1800">
                <a:latin typeface="Calibri" pitchFamily="34" charset="0"/>
                <a:cs typeface="Calibri" pitchFamily="34" charset="0"/>
              </a:defRPr>
            </a:lvl2pPr>
            <a:lvl3pPr>
              <a:defRPr sz="1600">
                <a:latin typeface="Calibri" pitchFamily="34" charset="0"/>
                <a:cs typeface="Calibri" pitchFamily="34" charset="0"/>
              </a:defRPr>
            </a:lvl3pPr>
            <a:lvl4pPr>
              <a:defRPr sz="1400">
                <a:latin typeface="Calibri" pitchFamily="34" charset="0"/>
                <a:cs typeface="Calibri" pitchFamily="34" charset="0"/>
              </a:defRPr>
            </a:lvl4pPr>
            <a:lvl5pPr>
              <a:defRPr sz="140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435126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504" y="1124743"/>
            <a:ext cx="4389884" cy="61206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7504" y="1764506"/>
            <a:ext cx="4389884" cy="48688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24743"/>
            <a:ext cx="4391471" cy="61206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764506"/>
            <a:ext cx="4391471" cy="48688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862205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79824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5927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590775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88599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13" Type="http://schemas.openxmlformats.org/officeDocument/2006/relationships/image" Target="../media/image2.jpeg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36.xml"/><Relationship Id="rId14" Type="http://schemas.openxmlformats.org/officeDocument/2006/relationships/theme" Target="../theme/theme3.xml"/><Relationship Id="rId1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7505" y="274638"/>
            <a:ext cx="8856662" cy="690048"/>
          </a:xfrm>
          <a:prstGeom prst="rect">
            <a:avLst/>
          </a:prstGeom>
          <a:solidFill>
            <a:srgbClr val="003F5F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7503" y="1124744"/>
            <a:ext cx="8811866" cy="5523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</a:p>
        </p:txBody>
      </p:sp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8748713" y="6524625"/>
            <a:ext cx="341312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fld id="{376377B2-953E-484B-9154-9C7E2C93AD1F}" type="slidenum">
              <a:rPr lang="en-NZ" sz="1000" smtClean="0"/>
              <a:pPr eaLnBrk="1" hangingPunct="1">
                <a:defRPr/>
              </a:pPr>
              <a:t>‹#›</a:t>
            </a:fld>
            <a:endParaRPr lang="en-NZ" sz="1000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04" r:id="rId1"/>
    <p:sldLayoutId id="2147484169" r:id="rId2"/>
    <p:sldLayoutId id="2147484170" r:id="rId3"/>
    <p:sldLayoutId id="2147484171" r:id="rId4"/>
    <p:sldLayoutId id="2147484172" r:id="rId5"/>
    <p:sldLayoutId id="2147484173" r:id="rId6"/>
    <p:sldLayoutId id="2147484174" r:id="rId7"/>
    <p:sldLayoutId id="2147484175" r:id="rId8"/>
    <p:sldLayoutId id="2147484176" r:id="rId9"/>
    <p:sldLayoutId id="2147484177" r:id="rId10"/>
    <p:sldLayoutId id="2147484178" r:id="rId11"/>
    <p:sldLayoutId id="2147484179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  <a:ea typeface="+mj-ea"/>
          <a:cs typeface="Calibri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 Narrow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 Narrow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 Narrow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 Narrow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Calibri" pitchFamily="34" charset="0"/>
          <a:cs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800">
          <a:solidFill>
            <a:schemeClr val="tx1"/>
          </a:solidFill>
          <a:latin typeface="Calibri" pitchFamily="34" charset="0"/>
          <a:cs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Calibri" pitchFamily="34" charset="0"/>
          <a:cs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Calibri" pitchFamily="34" charset="0"/>
          <a:cs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8" descr="MPI-ppt-corp-3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44000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030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Section title here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81" r:id="rId1"/>
    <p:sldLayoutId id="2147484182" r:id="rId2"/>
    <p:sldLayoutId id="2147484183" r:id="rId3"/>
    <p:sldLayoutId id="2147484184" r:id="rId4"/>
    <p:sldLayoutId id="2147484185" r:id="rId5"/>
    <p:sldLayoutId id="2147484186" r:id="rId6"/>
    <p:sldLayoutId id="2147484187" r:id="rId7"/>
    <p:sldLayoutId id="2147484188" r:id="rId8"/>
    <p:sldLayoutId id="2147484189" r:id="rId9"/>
    <p:sldLayoutId id="2147484190" r:id="rId10"/>
    <p:sldLayoutId id="214748419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3F5F"/>
          </a:solidFill>
          <a:latin typeface="Calibri" pitchFamily="34" charset="0"/>
          <a:ea typeface="+mj-ea"/>
          <a:cs typeface="Calibri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003F5F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003F5F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003F5F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003F5F"/>
          </a:solidFill>
          <a:latin typeface="Arial Narrow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rgbClr val="003F5F"/>
          </a:solidFill>
          <a:latin typeface="Arial Narrow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rgbClr val="003F5F"/>
          </a:solidFill>
          <a:latin typeface="Arial Narrow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rgbClr val="003F5F"/>
          </a:solidFill>
          <a:latin typeface="Arial Narrow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rgbClr val="003F5F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7505" y="274638"/>
            <a:ext cx="8856662" cy="690048"/>
          </a:xfrm>
          <a:prstGeom prst="rect">
            <a:avLst/>
          </a:prstGeom>
          <a:solidFill>
            <a:srgbClr val="003F5F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7503" y="1124744"/>
            <a:ext cx="8811866" cy="5523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</a:p>
        </p:txBody>
      </p:sp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8748713" y="6524625"/>
            <a:ext cx="341312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fld id="{376377B2-953E-484B-9154-9C7E2C93AD1F}" type="slidenum">
              <a:rPr lang="en-NZ" sz="1000" smtClean="0">
                <a:solidFill>
                  <a:srgbClr val="000000"/>
                </a:solidFill>
              </a:rPr>
              <a:pPr eaLnBrk="1" hangingPunct="1">
                <a:defRPr/>
              </a:pPr>
              <a:t>‹#›</a:t>
            </a:fld>
            <a:endParaRPr lang="en-NZ" sz="100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0678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06" r:id="rId1"/>
    <p:sldLayoutId id="2147484207" r:id="rId2"/>
    <p:sldLayoutId id="2147484208" r:id="rId3"/>
    <p:sldLayoutId id="2147484209" r:id="rId4"/>
    <p:sldLayoutId id="2147484210" r:id="rId5"/>
    <p:sldLayoutId id="2147484211" r:id="rId6"/>
    <p:sldLayoutId id="2147484212" r:id="rId7"/>
    <p:sldLayoutId id="2147484213" r:id="rId8"/>
    <p:sldLayoutId id="2147484214" r:id="rId9"/>
    <p:sldLayoutId id="2147484215" r:id="rId10"/>
    <p:sldLayoutId id="2147484216" r:id="rId11"/>
    <p:sldLayoutId id="2147484217" r:id="rId12"/>
    <p:sldLayoutId id="2147484218" r:id="rId1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  <a:ea typeface="+mj-ea"/>
          <a:cs typeface="Calibri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 Narrow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 Narrow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 Narrow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 Narrow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Calibri" pitchFamily="34" charset="0"/>
          <a:cs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800">
          <a:solidFill>
            <a:schemeClr val="tx1"/>
          </a:solidFill>
          <a:latin typeface="Calibri" pitchFamily="34" charset="0"/>
          <a:cs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Calibri" pitchFamily="34" charset="0"/>
          <a:cs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Calibri" pitchFamily="34" charset="0"/>
          <a:cs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mailto:Peter.johnston@mpi.govt.nz" TargetMode="External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hyperlink" Target="mailto:Lukasz.zawilski@mpi.govt.nz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750" y="1484313"/>
            <a:ext cx="7772400" cy="2196715"/>
          </a:xfrm>
        </p:spPr>
        <p:txBody>
          <a:bodyPr/>
          <a:lstStyle/>
          <a:p>
            <a:r>
              <a:rPr lang="en-US" dirty="0" smtClean="0"/>
              <a:t>Overview of the Hub Concept &amp; Prototype for Secure Method of Information Exchange (SMIE)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750" y="3645024"/>
            <a:ext cx="6400800" cy="900100"/>
          </a:xfrm>
        </p:spPr>
        <p:txBody>
          <a:bodyPr/>
          <a:lstStyle/>
          <a:p>
            <a:r>
              <a:rPr lang="en-US" dirty="0" smtClean="0"/>
              <a:t>April 2013  </a:t>
            </a:r>
          </a:p>
          <a:p>
            <a:r>
              <a:rPr lang="en-US" sz="1800" dirty="0" smtClean="0"/>
              <a:t>Prepared by NZ &amp; USA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0170463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Hub Prototype: Security Mechanism</a:t>
            </a:r>
            <a:br>
              <a:rPr lang="en-US" dirty="0" smtClean="0"/>
            </a:b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311864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000" b="1" dirty="0" smtClean="0"/>
              <a:t>“Envelope” to deliver certificate information:</a:t>
            </a:r>
          </a:p>
          <a:p>
            <a:r>
              <a:rPr lang="en-US" sz="2000" dirty="0" smtClean="0"/>
              <a:t>Involves a message “carrier or envelope” similar to the traditional postage envelope – identifies;</a:t>
            </a:r>
            <a:br>
              <a:rPr lang="en-US" sz="2000" dirty="0" smtClean="0"/>
            </a:br>
            <a:r>
              <a:rPr lang="en-US" sz="2000" dirty="0" smtClean="0"/>
              <a:t>- the sender,</a:t>
            </a:r>
            <a:br>
              <a:rPr lang="en-US" sz="2000" dirty="0" smtClean="0"/>
            </a:br>
            <a:r>
              <a:rPr lang="en-US" sz="2000" dirty="0" smtClean="0"/>
              <a:t>-  the receiver, and</a:t>
            </a:r>
            <a:br>
              <a:rPr lang="en-US" sz="2000" dirty="0" smtClean="0"/>
            </a:br>
            <a:r>
              <a:rPr lang="en-US" sz="2000" dirty="0" smtClean="0"/>
              <a:t>- where the envelope actually originated from.</a:t>
            </a:r>
          </a:p>
          <a:p>
            <a:r>
              <a:rPr lang="en-US" sz="2000" dirty="0" smtClean="0"/>
              <a:t>Separates the delivery (transport) “carrier/envelope message” from the actual  content (certificate information payload) of the message – taking care &amp; enhancing  the security element.</a:t>
            </a:r>
          </a:p>
        </p:txBody>
      </p:sp>
      <p:sp>
        <p:nvSpPr>
          <p:cNvPr id="8" name="Content Placeholder 5"/>
          <p:cNvSpPr txBox="1">
            <a:spLocks/>
          </p:cNvSpPr>
          <p:nvPr/>
        </p:nvSpPr>
        <p:spPr>
          <a:xfrm>
            <a:off x="3383868" y="4293096"/>
            <a:ext cx="5328592" cy="208823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u="sng" dirty="0" smtClean="0">
                <a:latin typeface="Arial" pitchFamily="34" charset="0"/>
                <a:cs typeface="Arial" pitchFamily="34" charset="0"/>
              </a:rPr>
              <a:t>Message Carrier/Envelope Contains:</a:t>
            </a:r>
          </a:p>
          <a:p>
            <a:pPr lvl="1">
              <a:buFont typeface="Arial"/>
              <a:buChar char="•"/>
            </a:pPr>
            <a:r>
              <a:rPr lang="en-US" sz="1600" dirty="0" smtClean="0">
                <a:latin typeface="Arial" pitchFamily="34" charset="0"/>
                <a:cs typeface="Arial" pitchFamily="34" charset="0"/>
              </a:rPr>
              <a:t>Protocol-type</a:t>
            </a:r>
          </a:p>
          <a:p>
            <a:pPr lvl="1">
              <a:buFont typeface="Arial"/>
              <a:buChar char="•"/>
            </a:pPr>
            <a:r>
              <a:rPr lang="en-US" sz="1600" dirty="0" smtClean="0">
                <a:latin typeface="Arial" pitchFamily="34" charset="0"/>
                <a:cs typeface="Arial" pitchFamily="34" charset="0"/>
              </a:rPr>
              <a:t>Receiver ID</a:t>
            </a:r>
          </a:p>
          <a:p>
            <a:pPr lvl="1">
              <a:buFont typeface="Arial"/>
              <a:buChar char="•"/>
            </a:pPr>
            <a:r>
              <a:rPr lang="en-US" sz="1600" dirty="0" smtClean="0">
                <a:latin typeface="Arial" pitchFamily="34" charset="0"/>
                <a:cs typeface="Arial" pitchFamily="34" charset="0"/>
              </a:rPr>
              <a:t>Sender ID</a:t>
            </a:r>
          </a:p>
          <a:p>
            <a:pPr lvl="1">
              <a:buFont typeface="Arial"/>
              <a:buChar char="•"/>
            </a:pPr>
            <a:r>
              <a:rPr lang="en-US" sz="1600" dirty="0" smtClean="0">
                <a:latin typeface="Arial" pitchFamily="34" charset="0"/>
                <a:cs typeface="Arial" pitchFamily="34" charset="0"/>
              </a:rPr>
              <a:t>Transaction ID</a:t>
            </a:r>
          </a:p>
          <a:p>
            <a:pPr lvl="1">
              <a:buFont typeface="Arial"/>
              <a:buChar char="•"/>
            </a:pPr>
            <a:r>
              <a:rPr lang="en-US" sz="1600" dirty="0" smtClean="0">
                <a:latin typeface="Arial" pitchFamily="34" charset="0"/>
                <a:cs typeface="Arial" pitchFamily="34" charset="0"/>
              </a:rPr>
              <a:t>Security SSL Certificate (</a:t>
            </a:r>
            <a:r>
              <a:rPr lang="fr-FR" sz="1600" dirty="0">
                <a:latin typeface="Arial" pitchFamily="34" charset="0"/>
                <a:cs typeface="Arial" pitchFamily="34" charset="0"/>
              </a:rPr>
              <a:t>X.509 </a:t>
            </a:r>
            <a:r>
              <a:rPr lang="fr-FR" sz="1600" dirty="0" err="1" smtClean="0">
                <a:latin typeface="Arial" pitchFamily="34" charset="0"/>
                <a:cs typeface="Arial" pitchFamily="34" charset="0"/>
              </a:rPr>
              <a:t>certificate</a:t>
            </a:r>
            <a:r>
              <a:rPr lang="fr-FR" sz="16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 lvl="1">
              <a:buFont typeface="Arial"/>
              <a:buChar char="•"/>
            </a:pPr>
            <a:r>
              <a:rPr lang="fr-FR" sz="1600" dirty="0" err="1" smtClean="0">
                <a:latin typeface="Arial" pitchFamily="34" charset="0"/>
                <a:cs typeface="Arial" pitchFamily="34" charset="0"/>
              </a:rPr>
              <a:t>Encryption</a:t>
            </a:r>
            <a:r>
              <a:rPr lang="fr-FR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fr-FR" sz="1600" dirty="0" err="1" smtClean="0">
                <a:latin typeface="Arial" pitchFamily="34" charset="0"/>
                <a:cs typeface="Arial" pitchFamily="34" charset="0"/>
              </a:rPr>
              <a:t>Mechanism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Content Placeholder 3"/>
          <p:cNvPicPr>
            <a:picLocks noChangeAspect="1"/>
          </p:cNvPicPr>
          <p:nvPr/>
        </p:nvPicPr>
        <p:blipFill>
          <a:blip r:embed="rId2" cstate="print"/>
          <a:srcRect l="-24330" r="-24330"/>
          <a:stretch>
            <a:fillRect/>
          </a:stretch>
        </p:blipFill>
        <p:spPr>
          <a:xfrm>
            <a:off x="899592" y="4077072"/>
            <a:ext cx="2437746" cy="1340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1869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Hub Prototype: Security Mechanism </a:t>
            </a:r>
            <a:endParaRPr lang="en-US" dirty="0"/>
          </a:p>
        </p:txBody>
      </p:sp>
      <p:sp>
        <p:nvSpPr>
          <p:cNvPr id="9" name="Content Placeholder 5"/>
          <p:cNvSpPr>
            <a:spLocks noGrp="1"/>
          </p:cNvSpPr>
          <p:nvPr>
            <p:ph idx="1"/>
          </p:nvPr>
        </p:nvSpPr>
        <p:spPr>
          <a:xfrm>
            <a:off x="4067944" y="3717032"/>
            <a:ext cx="4443046" cy="295232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u="sng" dirty="0" smtClean="0">
                <a:latin typeface="Arial"/>
                <a:cs typeface="Arial"/>
              </a:rPr>
              <a:t>Message Contains:</a:t>
            </a:r>
            <a:endParaRPr lang="en-US" sz="1600" u="sng" dirty="0" smtClean="0">
              <a:solidFill>
                <a:srgbClr val="FF0000"/>
              </a:solidFill>
              <a:latin typeface="Arial"/>
              <a:cs typeface="Arial"/>
            </a:endParaRPr>
          </a:p>
          <a:p>
            <a:pPr>
              <a:buFont typeface="Arial"/>
              <a:buChar char="•"/>
            </a:pPr>
            <a:r>
              <a:rPr lang="en-US" sz="1600" dirty="0" smtClean="0">
                <a:latin typeface="Arial"/>
                <a:cs typeface="Arial"/>
              </a:rPr>
              <a:t>Message Header - System level information includes security credentials, transaction context, &amp; session identifiers. </a:t>
            </a:r>
          </a:p>
          <a:p>
            <a:pPr>
              <a:buFont typeface="Arial"/>
              <a:buChar char="•"/>
            </a:pPr>
            <a:r>
              <a:rPr lang="en-US" sz="1600" dirty="0" smtClean="0">
                <a:latin typeface="Arial"/>
                <a:cs typeface="Arial"/>
              </a:rPr>
              <a:t>Message Body – Actual </a:t>
            </a:r>
            <a:r>
              <a:rPr lang="en-US" sz="1600" b="1" dirty="0" smtClean="0">
                <a:latin typeface="Arial"/>
                <a:cs typeface="Arial"/>
              </a:rPr>
              <a:t>encrypted </a:t>
            </a:r>
            <a:r>
              <a:rPr lang="en-US" sz="1600" dirty="0" smtClean="0">
                <a:latin typeface="Arial"/>
                <a:cs typeface="Arial"/>
              </a:rPr>
              <a:t>XML message contents (as per </a:t>
            </a:r>
            <a:r>
              <a:rPr lang="en-US" sz="1600" dirty="0" err="1" smtClean="0">
                <a:latin typeface="Arial"/>
                <a:cs typeface="Arial"/>
              </a:rPr>
              <a:t>ePhyto</a:t>
            </a:r>
            <a:r>
              <a:rPr lang="en-US" sz="1600" dirty="0" smtClean="0">
                <a:latin typeface="Arial"/>
                <a:cs typeface="Arial"/>
              </a:rPr>
              <a:t> XML data map) using SSL certificate.</a:t>
            </a:r>
          </a:p>
          <a:p>
            <a:pPr>
              <a:buFont typeface="Arial"/>
              <a:buChar char="•"/>
            </a:pPr>
            <a:r>
              <a:rPr lang="en-US" sz="1600" dirty="0" smtClean="0">
                <a:latin typeface="Arial"/>
                <a:cs typeface="Arial"/>
              </a:rPr>
              <a:t>Attachments –  Original certificate in Re-Export certificate situations.</a:t>
            </a:r>
            <a:endParaRPr lang="en-US" sz="1600" dirty="0">
              <a:latin typeface="Arial"/>
              <a:cs typeface="Arial"/>
            </a:endParaRPr>
          </a:p>
        </p:txBody>
      </p:sp>
      <p:sp>
        <p:nvSpPr>
          <p:cNvPr id="10" name="Content Placeholder 5"/>
          <p:cNvSpPr txBox="1">
            <a:spLocks/>
          </p:cNvSpPr>
          <p:nvPr/>
        </p:nvSpPr>
        <p:spPr>
          <a:xfrm>
            <a:off x="457200" y="1160748"/>
            <a:ext cx="8229600" cy="26761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US" sz="2000" b="1" dirty="0" smtClean="0"/>
              <a:t>Certificate information inside the “Envelope”:</a:t>
            </a:r>
            <a:endParaRPr lang="en-US" sz="2000" b="1" dirty="0" smtClean="0">
              <a:latin typeface="Calibri"/>
              <a:cs typeface="Calibri"/>
            </a:endParaRPr>
          </a:p>
          <a:p>
            <a:r>
              <a:rPr lang="en-US" sz="2000" dirty="0" smtClean="0">
                <a:latin typeface="Calibri"/>
                <a:cs typeface="Calibri"/>
              </a:rPr>
              <a:t>Contains the specific certificate information being exchanged</a:t>
            </a:r>
          </a:p>
          <a:p>
            <a:r>
              <a:rPr lang="en-US" sz="2000" dirty="0" smtClean="0">
                <a:latin typeface="Calibri"/>
                <a:cs typeface="Calibri"/>
              </a:rPr>
              <a:t>Accommodates exchanges of;</a:t>
            </a:r>
            <a:br>
              <a:rPr lang="en-US" sz="2000" dirty="0" smtClean="0">
                <a:latin typeface="Calibri"/>
                <a:cs typeface="Calibri"/>
              </a:rPr>
            </a:br>
            <a:r>
              <a:rPr lang="en-US" sz="2000" dirty="0" smtClean="0">
                <a:latin typeface="Calibri"/>
                <a:cs typeface="Calibri"/>
              </a:rPr>
              <a:t>- normal/standard </a:t>
            </a:r>
            <a:r>
              <a:rPr lang="en-US" sz="2000" dirty="0" err="1" smtClean="0">
                <a:latin typeface="Calibri"/>
                <a:cs typeface="Calibri"/>
              </a:rPr>
              <a:t>phytosanitary</a:t>
            </a:r>
            <a:r>
              <a:rPr lang="en-US" sz="2000" dirty="0" smtClean="0">
                <a:latin typeface="Calibri"/>
                <a:cs typeface="Calibri"/>
              </a:rPr>
              <a:t> certificate information, and</a:t>
            </a:r>
            <a:br>
              <a:rPr lang="en-US" sz="2000" dirty="0" smtClean="0">
                <a:latin typeface="Calibri"/>
                <a:cs typeface="Calibri"/>
              </a:rPr>
            </a:br>
            <a:r>
              <a:rPr lang="en-US" sz="2000" dirty="0" smtClean="0">
                <a:latin typeface="Calibri"/>
                <a:cs typeface="Calibri"/>
              </a:rPr>
              <a:t>- Re-export  </a:t>
            </a:r>
            <a:r>
              <a:rPr lang="en-US" sz="2000" dirty="0" err="1" smtClean="0">
                <a:latin typeface="Calibri"/>
                <a:cs typeface="Calibri"/>
              </a:rPr>
              <a:t>phytosanitary</a:t>
            </a:r>
            <a:r>
              <a:rPr lang="en-US" sz="2000" dirty="0" smtClean="0">
                <a:latin typeface="Calibri"/>
                <a:cs typeface="Calibri"/>
              </a:rPr>
              <a:t> certificate information ( includes ability to attach the original certificate).</a:t>
            </a:r>
            <a:br>
              <a:rPr lang="en-US" sz="2000" dirty="0" smtClean="0">
                <a:latin typeface="Calibri"/>
                <a:cs typeface="Calibri"/>
              </a:rPr>
            </a:br>
            <a:r>
              <a:rPr lang="en-US" sz="2000" dirty="0" smtClean="0">
                <a:latin typeface="Calibri"/>
                <a:cs typeface="Calibri"/>
              </a:rPr>
              <a:t/>
            </a:r>
            <a:br>
              <a:rPr lang="en-US" sz="2000" dirty="0" smtClean="0">
                <a:latin typeface="Calibri"/>
                <a:cs typeface="Calibri"/>
              </a:rPr>
            </a:br>
            <a:endParaRPr lang="en-US" sz="2000" dirty="0" smtClean="0">
              <a:latin typeface="Calibri"/>
              <a:cs typeface="Calibri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9612" y="3933056"/>
            <a:ext cx="1764091" cy="197099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83768" y="3501008"/>
            <a:ext cx="1152128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2550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45 3.7205E-6 C -0.01198 0.04766 -0.00017 0.09555 0.02692 0.12517 C 0.05385 0.15502 0.11951 0.16936 0.13792 0.17815 " pathEditMode="relative" rAng="0" ptsTypes="a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60" y="89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Hub Prototype: Transaction Types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5068034"/>
              </p:ext>
            </p:extLst>
          </p:nvPr>
        </p:nvGraphicFramePr>
        <p:xfrm>
          <a:off x="503548" y="1283673"/>
          <a:ext cx="8099618" cy="5313679"/>
        </p:xfrm>
        <a:graphic>
          <a:graphicData uri="http://schemas.openxmlformats.org/drawingml/2006/table">
            <a:tbl>
              <a:tblPr firstRow="1" bandRow="1"/>
              <a:tblGrid>
                <a:gridCol w="4049809"/>
                <a:gridCol w="4049809"/>
              </a:tblGrid>
              <a:tr h="370840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Operational Transactions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Description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dirty="0" smtClean="0"/>
                        <a:t>Submit</a:t>
                      </a:r>
                      <a:endParaRPr lang="en-US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Calibri"/>
                          <a:ea typeface="+mn-ea"/>
                          <a:cs typeface="+mn-cs"/>
                        </a:rPr>
                        <a:t>Submit an approved certificate data set to the hub.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dirty="0" smtClean="0"/>
                        <a:t>Revoke</a:t>
                      </a:r>
                      <a:endParaRPr lang="en-US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Calibri"/>
                          <a:ea typeface="+mn-ea"/>
                          <a:cs typeface="+mn-cs"/>
                        </a:rPr>
                        <a:t>Revoke an existing certificate data set.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dirty="0" smtClean="0"/>
                        <a:t>Replace</a:t>
                      </a:r>
                      <a:endParaRPr lang="en-US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Calibri"/>
                          <a:ea typeface="+mn-ea"/>
                          <a:cs typeface="+mn-cs"/>
                        </a:rPr>
                        <a:t>Replace an existing certificate data set with an updated one.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dirty="0" smtClean="0"/>
                        <a:t>Retrieve</a:t>
                      </a:r>
                      <a:endParaRPr lang="en-US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Calibri"/>
                          <a:ea typeface="+mn-ea"/>
                          <a:cs typeface="+mn-cs"/>
                        </a:rPr>
                        <a:t>Retrieve a list of certificate data sets based on: </a:t>
                      </a:r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Calibri"/>
                          <a:ea typeface="+mn-ea"/>
                          <a:cs typeface="+mn-cs"/>
                        </a:rPr>
                        <a:t>country</a:t>
                      </a:r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Calibri"/>
                          <a:ea typeface="+mn-ea"/>
                          <a:cs typeface="+mn-cs"/>
                        </a:rPr>
                        <a:t>status</a:t>
                      </a:r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Calibri"/>
                          <a:ea typeface="+mn-ea"/>
                          <a:cs typeface="+mn-cs"/>
                        </a:rPr>
                        <a:t>date range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Calibri"/>
                          <a:ea typeface="+mn-ea"/>
                          <a:cs typeface="+mn-cs"/>
                        </a:rPr>
                        <a:t>Commodity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dirty="0" smtClean="0"/>
                        <a:t>Reject</a:t>
                      </a:r>
                      <a:endParaRPr lang="en-US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indent="0">
                        <a:buFont typeface="Arial"/>
                        <a:buNone/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Calibri"/>
                          <a:ea typeface="+mn-ea"/>
                          <a:cs typeface="+mn-cs"/>
                        </a:rPr>
                        <a:t>Importing country rejects a certificate set it receives via the hub.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dirty="0" smtClean="0"/>
                        <a:t>Polling Query</a:t>
                      </a:r>
                      <a:endParaRPr lang="en-US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indent="0">
                        <a:buFont typeface="Arial"/>
                        <a:buNone/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Calibri"/>
                          <a:ea typeface="+mn-ea"/>
                          <a:cs typeface="+mn-cs"/>
                        </a:rPr>
                        <a:t>Polls to check if there are any new certificate data sets for a specific country.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61428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Prototype Transaction: Submit certificate information</a:t>
            </a:r>
            <a:endParaRPr lang="en-US" dirty="0"/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863588" y="4509120"/>
            <a:ext cx="2376264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0" y="2960949"/>
            <a:ext cx="9144000" cy="2585323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u="sng" dirty="0" smtClean="0"/>
              <a:t>Steps:</a:t>
            </a:r>
          </a:p>
          <a:p>
            <a:pPr marL="342900" indent="-342900">
              <a:buAutoNum type="arabicPeriod"/>
            </a:pPr>
            <a:r>
              <a:rPr lang="en-US" dirty="0" smtClean="0"/>
              <a:t>Export NPPO </a:t>
            </a:r>
            <a:r>
              <a:rPr lang="en-US" dirty="0" err="1" smtClean="0"/>
              <a:t>ePhyto</a:t>
            </a:r>
            <a:r>
              <a:rPr lang="en-US" dirty="0" smtClean="0"/>
              <a:t> system contacts the Hub.</a:t>
            </a:r>
          </a:p>
          <a:p>
            <a:pPr marL="342900" indent="-342900">
              <a:buAutoNum type="arabicPeriod"/>
            </a:pPr>
            <a:r>
              <a:rPr lang="en-US" dirty="0" smtClean="0"/>
              <a:t>Hub authenticates and </a:t>
            </a:r>
            <a:r>
              <a:rPr lang="en-US" dirty="0" err="1" smtClean="0"/>
              <a:t>authorises</a:t>
            </a:r>
            <a:r>
              <a:rPr lang="en-US" dirty="0" smtClean="0"/>
              <a:t> the export country, </a:t>
            </a:r>
            <a:br>
              <a:rPr lang="en-US" dirty="0" smtClean="0"/>
            </a:br>
            <a:r>
              <a:rPr lang="en-US" dirty="0" smtClean="0"/>
              <a:t>validates Certificate XML Schema.</a:t>
            </a:r>
          </a:p>
          <a:p>
            <a:pPr marL="342900" indent="-342900">
              <a:buAutoNum type="arabicPeriod"/>
            </a:pPr>
            <a:r>
              <a:rPr lang="en-US" dirty="0" smtClean="0"/>
              <a:t>Export NPPO </a:t>
            </a:r>
            <a:r>
              <a:rPr lang="en-US" dirty="0" err="1" smtClean="0"/>
              <a:t>ePhyto</a:t>
            </a:r>
            <a:r>
              <a:rPr lang="en-US" dirty="0" smtClean="0"/>
              <a:t> system pushes/sends approved certificate information to Hub</a:t>
            </a:r>
            <a:br>
              <a:rPr lang="en-US" dirty="0" smtClean="0"/>
            </a:br>
            <a:endParaRPr lang="en-US" dirty="0" smtClean="0"/>
          </a:p>
          <a:p>
            <a:pPr marL="342900" indent="-342900">
              <a:buAutoNum type="arabicPeriod"/>
            </a:pPr>
            <a:r>
              <a:rPr lang="en-US" dirty="0" smtClean="0"/>
              <a:t>Hub puts certificate information into importing NPPO’s secure storage folder (and in re-export certification situations, strips off the original certificate attachment and puts this into the import NPPO’s attachment container).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0" y="5625244"/>
            <a:ext cx="69122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5. Hub sends confirmation and hub transaction ID to Export NPPO </a:t>
            </a:r>
            <a:r>
              <a:rPr lang="en-US" dirty="0" err="1" smtClean="0"/>
              <a:t>ePhyto</a:t>
            </a:r>
            <a:r>
              <a:rPr lang="en-US" dirty="0" smtClean="0"/>
              <a:t> system</a:t>
            </a:r>
            <a:endParaRPr lang="en-US" dirty="0"/>
          </a:p>
        </p:txBody>
      </p:sp>
      <p:cxnSp>
        <p:nvCxnSpPr>
          <p:cNvPr id="18" name="Straight Arrow Connector 17"/>
          <p:cNvCxnSpPr/>
          <p:nvPr/>
        </p:nvCxnSpPr>
        <p:spPr>
          <a:xfrm flipH="1">
            <a:off x="719572" y="6525344"/>
            <a:ext cx="3492388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Oval 25"/>
          <p:cNvSpPr/>
          <p:nvPr/>
        </p:nvSpPr>
        <p:spPr>
          <a:xfrm>
            <a:off x="7531281" y="2010452"/>
            <a:ext cx="530501" cy="529993"/>
          </a:xfrm>
          <a:prstGeom prst="ellipse">
            <a:avLst/>
          </a:prstGeom>
          <a:solidFill>
            <a:srgbClr val="9BBB59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1080625" y="2010451"/>
            <a:ext cx="530501" cy="529993"/>
          </a:xfrm>
          <a:prstGeom prst="ellipse">
            <a:avLst/>
          </a:prstGeom>
          <a:solidFill>
            <a:srgbClr val="9BBB59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114685" y="1656421"/>
            <a:ext cx="13753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1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Import Country</a:t>
            </a:r>
            <a:endParaRPr kumimoji="0" lang="en-US" sz="1400" b="0" i="1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36057" y="1649212"/>
            <a:ext cx="1418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1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Export Country</a:t>
            </a:r>
            <a:endParaRPr kumimoji="0" lang="en-US" sz="1400" b="0" i="1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30" name="Straight Arrow Connector 29"/>
          <p:cNvCxnSpPr/>
          <p:nvPr/>
        </p:nvCxnSpPr>
        <p:spPr>
          <a:xfrm flipH="1" flipV="1">
            <a:off x="1631908" y="2275448"/>
            <a:ext cx="2135516" cy="115"/>
          </a:xfrm>
          <a:prstGeom prst="straightConnector1">
            <a:avLst/>
          </a:prstGeom>
          <a:noFill/>
          <a:ln w="25400" cap="flat" cmpd="sng" algn="ctr">
            <a:solidFill>
              <a:srgbClr val="4F81BD"/>
            </a:solidFill>
            <a:prstDash val="solid"/>
            <a:headEnd type="arrow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31" name="Straight Arrow Connector 30"/>
          <p:cNvCxnSpPr>
            <a:endCxn id="26" idx="2"/>
          </p:cNvCxnSpPr>
          <p:nvPr/>
        </p:nvCxnSpPr>
        <p:spPr>
          <a:xfrm flipV="1">
            <a:off x="5072894" y="2275449"/>
            <a:ext cx="2458387" cy="114"/>
          </a:xfrm>
          <a:prstGeom prst="straightConnector1">
            <a:avLst/>
          </a:prstGeom>
          <a:noFill/>
          <a:ln w="25400" cap="flat" cmpd="sng" algn="ctr">
            <a:solidFill>
              <a:srgbClr val="4F81BD"/>
            </a:solidFill>
            <a:prstDash val="solid"/>
            <a:headEnd type="arrow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32" name="Oval 31"/>
          <p:cNvSpPr/>
          <p:nvPr/>
        </p:nvSpPr>
        <p:spPr>
          <a:xfrm>
            <a:off x="3857478" y="1707275"/>
            <a:ext cx="1173852" cy="1136575"/>
          </a:xfrm>
          <a:prstGeom prst="ellipse">
            <a:avLst/>
          </a:prstGeom>
          <a:solidFill>
            <a:srgbClr val="C0504D"/>
          </a:solidFill>
          <a:ln w="25400" cap="flat" cmpd="sng" algn="ctr">
            <a:solidFill>
              <a:srgbClr val="C0504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Hub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15516" y="1052736"/>
            <a:ext cx="6012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b="1" dirty="0" smtClean="0"/>
              <a:t>Export NPPO </a:t>
            </a:r>
            <a:r>
              <a:rPr lang="en-NZ" b="1" dirty="0" err="1" smtClean="0"/>
              <a:t>ePhyto</a:t>
            </a:r>
            <a:r>
              <a:rPr lang="en-NZ" b="1" dirty="0" smtClean="0"/>
              <a:t> system &amp; Hub activity:</a:t>
            </a:r>
            <a:endParaRPr lang="en-NZ" b="1" dirty="0"/>
          </a:p>
        </p:txBody>
      </p:sp>
    </p:spTree>
    <p:extLst>
      <p:ext uri="{BB962C8B-B14F-4D97-AF65-F5344CB8AC3E}">
        <p14:creationId xmlns:p14="http://schemas.microsoft.com/office/powerpoint/2010/main" val="4012114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26" grpId="0" animBg="1"/>
      <p:bldP spid="27" grpId="0" animBg="1"/>
      <p:bldP spid="28" grpId="0"/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Prototype Transaction: Revoke certificate information</a:t>
            </a:r>
            <a:endParaRPr lang="en-US" dirty="0"/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1611126" y="3428999"/>
            <a:ext cx="2135516" cy="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67544" y="3603449"/>
            <a:ext cx="7308812" cy="1477328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u="sng" dirty="0" smtClean="0"/>
              <a:t>Steps:</a:t>
            </a:r>
          </a:p>
          <a:p>
            <a:pPr marL="342900" indent="-342900">
              <a:buAutoNum type="arabicPeriod"/>
            </a:pPr>
            <a:r>
              <a:rPr lang="en-US" dirty="0" smtClean="0"/>
              <a:t>Export NPPO </a:t>
            </a:r>
            <a:r>
              <a:rPr lang="en-US" dirty="0" err="1" smtClean="0"/>
              <a:t>ePhyto</a:t>
            </a:r>
            <a:r>
              <a:rPr lang="en-US" dirty="0" smtClean="0"/>
              <a:t> system contacts the Hub</a:t>
            </a:r>
          </a:p>
          <a:p>
            <a:pPr marL="342900" indent="-342900">
              <a:buAutoNum type="arabicPeriod"/>
            </a:pPr>
            <a:r>
              <a:rPr lang="en-US" dirty="0" smtClean="0"/>
              <a:t>Hub authenticates and </a:t>
            </a:r>
            <a:r>
              <a:rPr lang="en-US" dirty="0" err="1" smtClean="0"/>
              <a:t>authorises</a:t>
            </a:r>
            <a:r>
              <a:rPr lang="en-US" dirty="0" smtClean="0"/>
              <a:t> the export country.</a:t>
            </a:r>
          </a:p>
          <a:p>
            <a:pPr marL="342900" indent="-342900">
              <a:buAutoNum type="arabicPeriod"/>
            </a:pPr>
            <a:r>
              <a:rPr lang="en-US" dirty="0" smtClean="0"/>
              <a:t>Validates Certificate XML information to </a:t>
            </a:r>
            <a:r>
              <a:rPr lang="en-US" dirty="0" err="1" smtClean="0"/>
              <a:t>ephyto</a:t>
            </a:r>
            <a:r>
              <a:rPr lang="en-US" dirty="0" smtClean="0"/>
              <a:t> XML data map</a:t>
            </a:r>
          </a:p>
          <a:p>
            <a:pPr marL="342900" indent="-342900">
              <a:buAutoNum type="arabicPeriod"/>
            </a:pPr>
            <a:r>
              <a:rPr lang="en-US" dirty="0" smtClean="0"/>
              <a:t>Updates event in transaction database with the ‘revoked’ status.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79512" y="5409220"/>
            <a:ext cx="74528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5. Hub sends confirmation of status update to Export NPPO </a:t>
            </a:r>
            <a:r>
              <a:rPr lang="en-US" dirty="0" err="1" smtClean="0"/>
              <a:t>ePhyto</a:t>
            </a:r>
            <a:r>
              <a:rPr lang="en-US" dirty="0" smtClean="0"/>
              <a:t> system.</a:t>
            </a:r>
            <a:endParaRPr lang="en-US" dirty="0"/>
          </a:p>
        </p:txBody>
      </p:sp>
      <p:cxnSp>
        <p:nvCxnSpPr>
          <p:cNvPr id="15" name="Straight Arrow Connector 14"/>
          <p:cNvCxnSpPr/>
          <p:nvPr/>
        </p:nvCxnSpPr>
        <p:spPr>
          <a:xfrm flipH="1" flipV="1">
            <a:off x="971600" y="6086304"/>
            <a:ext cx="2880320" cy="699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Oval 29"/>
          <p:cNvSpPr/>
          <p:nvPr/>
        </p:nvSpPr>
        <p:spPr>
          <a:xfrm>
            <a:off x="7531281" y="2010452"/>
            <a:ext cx="530501" cy="529993"/>
          </a:xfrm>
          <a:prstGeom prst="ellipse">
            <a:avLst/>
          </a:prstGeom>
          <a:solidFill>
            <a:srgbClr val="9BBB59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Oval 30"/>
          <p:cNvSpPr/>
          <p:nvPr/>
        </p:nvSpPr>
        <p:spPr>
          <a:xfrm>
            <a:off x="1080625" y="2010451"/>
            <a:ext cx="530501" cy="529993"/>
          </a:xfrm>
          <a:prstGeom prst="ellipse">
            <a:avLst/>
          </a:prstGeom>
          <a:solidFill>
            <a:srgbClr val="9BBB59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32" name="Straight Arrow Connector 31"/>
          <p:cNvCxnSpPr/>
          <p:nvPr/>
        </p:nvCxnSpPr>
        <p:spPr>
          <a:xfrm flipH="1" flipV="1">
            <a:off x="1631908" y="2275448"/>
            <a:ext cx="2135516" cy="115"/>
          </a:xfrm>
          <a:prstGeom prst="straightConnector1">
            <a:avLst/>
          </a:prstGeom>
          <a:noFill/>
          <a:ln w="25400" cap="flat" cmpd="sng" algn="ctr">
            <a:solidFill>
              <a:srgbClr val="4F81BD"/>
            </a:solidFill>
            <a:prstDash val="solid"/>
            <a:headEnd type="arrow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33" name="Straight Arrow Connector 32"/>
          <p:cNvCxnSpPr>
            <a:endCxn id="30" idx="2"/>
          </p:cNvCxnSpPr>
          <p:nvPr/>
        </p:nvCxnSpPr>
        <p:spPr>
          <a:xfrm flipV="1">
            <a:off x="5072894" y="2275449"/>
            <a:ext cx="2458387" cy="114"/>
          </a:xfrm>
          <a:prstGeom prst="straightConnector1">
            <a:avLst/>
          </a:prstGeom>
          <a:noFill/>
          <a:ln w="25400" cap="flat" cmpd="sng" algn="ctr">
            <a:solidFill>
              <a:srgbClr val="4F81BD"/>
            </a:solidFill>
            <a:prstDash val="solid"/>
            <a:headEnd type="arrow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34" name="Oval 33"/>
          <p:cNvSpPr/>
          <p:nvPr/>
        </p:nvSpPr>
        <p:spPr>
          <a:xfrm>
            <a:off x="3857478" y="1707275"/>
            <a:ext cx="1173852" cy="1136575"/>
          </a:xfrm>
          <a:prstGeom prst="ellipse">
            <a:avLst/>
          </a:prstGeom>
          <a:solidFill>
            <a:srgbClr val="C0504D"/>
          </a:solidFill>
          <a:ln w="25400" cap="flat" cmpd="sng" algn="ctr">
            <a:solidFill>
              <a:srgbClr val="C0504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Hub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114685" y="1656421"/>
            <a:ext cx="13753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1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Import Country</a:t>
            </a:r>
            <a:endParaRPr kumimoji="0" lang="en-US" sz="1400" b="0" i="1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36057" y="1649212"/>
            <a:ext cx="1418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1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Export Country</a:t>
            </a:r>
            <a:endParaRPr kumimoji="0" lang="en-US" sz="1400" b="0" i="1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611126" y="2520684"/>
            <a:ext cx="21355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Revoke Update with Transaction ID.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287524" y="1016732"/>
            <a:ext cx="6336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b="1" dirty="0" smtClean="0"/>
              <a:t>Export NPPO </a:t>
            </a:r>
            <a:r>
              <a:rPr lang="en-NZ" b="1" dirty="0" err="1" smtClean="0"/>
              <a:t>ePhyto</a:t>
            </a:r>
            <a:r>
              <a:rPr lang="en-NZ" b="1" dirty="0" smtClean="0"/>
              <a:t> system &amp; Hub activity:</a:t>
            </a:r>
            <a:endParaRPr lang="en-NZ" b="1" dirty="0"/>
          </a:p>
        </p:txBody>
      </p:sp>
    </p:spTree>
    <p:extLst>
      <p:ext uri="{BB962C8B-B14F-4D97-AF65-F5344CB8AC3E}">
        <p14:creationId xmlns:p14="http://schemas.microsoft.com/office/powerpoint/2010/main" val="9195798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14" grpId="1"/>
      <p:bldP spid="30" grpId="0" animBg="1"/>
      <p:bldP spid="30" grpId="1" animBg="1"/>
      <p:bldP spid="31" grpId="0" animBg="1"/>
      <p:bldP spid="35" grpId="0"/>
      <p:bldP spid="35" grpId="1"/>
      <p:bldP spid="36" grpId="0"/>
      <p:bldP spid="3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Prototype Transaction: “Replacement” certificate information</a:t>
            </a:r>
            <a:endParaRPr lang="en-US" dirty="0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827584" y="3320988"/>
            <a:ext cx="2952328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95537" y="2610782"/>
            <a:ext cx="35386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Replacement certificate data set with Transaction ID of original.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59532" y="3429000"/>
            <a:ext cx="7776864" cy="2585323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u="sng" dirty="0" smtClean="0"/>
              <a:t>Steps:</a:t>
            </a:r>
          </a:p>
          <a:p>
            <a:pPr marL="342900" indent="-342900">
              <a:buFontTx/>
              <a:buAutoNum type="arabicPeriod"/>
            </a:pPr>
            <a:r>
              <a:rPr lang="en-US" dirty="0" smtClean="0"/>
              <a:t>Export NPPO </a:t>
            </a:r>
            <a:r>
              <a:rPr lang="en-US" dirty="0" err="1" smtClean="0"/>
              <a:t>ePhyto</a:t>
            </a:r>
            <a:r>
              <a:rPr lang="en-US" dirty="0" smtClean="0"/>
              <a:t> system contacts the Hub</a:t>
            </a:r>
          </a:p>
          <a:p>
            <a:pPr marL="342900" indent="-342900">
              <a:buAutoNum type="arabicPeriod"/>
            </a:pPr>
            <a:r>
              <a:rPr lang="en-US" dirty="0" smtClean="0"/>
              <a:t>Hub authenticates and </a:t>
            </a:r>
            <a:r>
              <a:rPr lang="en-US" dirty="0" err="1" smtClean="0"/>
              <a:t>authorises</a:t>
            </a:r>
            <a:r>
              <a:rPr lang="en-US" dirty="0" smtClean="0"/>
              <a:t> the export country.</a:t>
            </a:r>
          </a:p>
          <a:p>
            <a:pPr marL="342900" indent="-342900">
              <a:buAutoNum type="arabicPeriod"/>
            </a:pPr>
            <a:r>
              <a:rPr lang="en-US" dirty="0" smtClean="0"/>
              <a:t>Hub validates certificate XML </a:t>
            </a:r>
            <a:r>
              <a:rPr lang="en-US" dirty="0" err="1" smtClean="0"/>
              <a:t>inforamation</a:t>
            </a:r>
            <a:r>
              <a:rPr lang="en-US" dirty="0" smtClean="0"/>
              <a:t> to </a:t>
            </a:r>
            <a:r>
              <a:rPr lang="en-US" dirty="0" err="1" smtClean="0"/>
              <a:t>ePhyto</a:t>
            </a:r>
            <a:r>
              <a:rPr lang="en-US" dirty="0" smtClean="0"/>
              <a:t> </a:t>
            </a:r>
            <a:r>
              <a:rPr lang="en-US" dirty="0" err="1" smtClean="0"/>
              <a:t>XMl</a:t>
            </a:r>
            <a:r>
              <a:rPr lang="en-US" dirty="0" smtClean="0"/>
              <a:t> data map. </a:t>
            </a:r>
          </a:p>
          <a:p>
            <a:pPr marL="342900" indent="-342900">
              <a:buAutoNum type="arabicPeriod"/>
            </a:pPr>
            <a:r>
              <a:rPr lang="en-US" dirty="0" smtClean="0"/>
              <a:t>Hub creates a new transaction database entry</a:t>
            </a:r>
          </a:p>
          <a:p>
            <a:pPr marL="342900" indent="-342900">
              <a:buAutoNum type="arabicPeriod"/>
            </a:pPr>
            <a:r>
              <a:rPr lang="en-US" dirty="0" smtClean="0"/>
              <a:t>Hub looks up original certificate data set and flag as ‘replaced’ and link to new transaction.</a:t>
            </a:r>
          </a:p>
          <a:p>
            <a:pPr marL="342900" indent="-342900">
              <a:buAutoNum type="arabicPeriod"/>
            </a:pPr>
            <a:r>
              <a:rPr lang="en-US" dirty="0" smtClean="0"/>
              <a:t>Hub puts certificate information and any “original certificate attachments” (Re-export situations) into the country container.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15516" y="6129300"/>
            <a:ext cx="8640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7. Hub sends confirmation and new transaction ID to Export NPPO </a:t>
            </a:r>
            <a:r>
              <a:rPr lang="en-US" dirty="0" err="1" smtClean="0"/>
              <a:t>ePhyto</a:t>
            </a:r>
            <a:r>
              <a:rPr lang="en-US" dirty="0" smtClean="0"/>
              <a:t> system.</a:t>
            </a:r>
            <a:endParaRPr lang="en-US" dirty="0"/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1403648" y="6597352"/>
            <a:ext cx="306034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Oval 29"/>
          <p:cNvSpPr/>
          <p:nvPr/>
        </p:nvSpPr>
        <p:spPr>
          <a:xfrm>
            <a:off x="7531281" y="2010452"/>
            <a:ext cx="530501" cy="529993"/>
          </a:xfrm>
          <a:prstGeom prst="ellipse">
            <a:avLst/>
          </a:prstGeom>
          <a:solidFill>
            <a:srgbClr val="9BBB59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Oval 30"/>
          <p:cNvSpPr/>
          <p:nvPr/>
        </p:nvSpPr>
        <p:spPr>
          <a:xfrm>
            <a:off x="1080625" y="2010451"/>
            <a:ext cx="530501" cy="529993"/>
          </a:xfrm>
          <a:prstGeom prst="ellipse">
            <a:avLst/>
          </a:prstGeom>
          <a:solidFill>
            <a:srgbClr val="9BBB59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32" name="Straight Arrow Connector 31"/>
          <p:cNvCxnSpPr/>
          <p:nvPr/>
        </p:nvCxnSpPr>
        <p:spPr>
          <a:xfrm flipH="1" flipV="1">
            <a:off x="1631908" y="2275448"/>
            <a:ext cx="2135516" cy="115"/>
          </a:xfrm>
          <a:prstGeom prst="straightConnector1">
            <a:avLst/>
          </a:prstGeom>
          <a:noFill/>
          <a:ln w="25400" cap="flat" cmpd="sng" algn="ctr">
            <a:solidFill>
              <a:srgbClr val="4F81BD"/>
            </a:solidFill>
            <a:prstDash val="solid"/>
            <a:headEnd type="arrow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33" name="Straight Arrow Connector 32"/>
          <p:cNvCxnSpPr>
            <a:endCxn id="30" idx="2"/>
          </p:cNvCxnSpPr>
          <p:nvPr/>
        </p:nvCxnSpPr>
        <p:spPr>
          <a:xfrm flipV="1">
            <a:off x="5072894" y="2275449"/>
            <a:ext cx="2458387" cy="114"/>
          </a:xfrm>
          <a:prstGeom prst="straightConnector1">
            <a:avLst/>
          </a:prstGeom>
          <a:noFill/>
          <a:ln w="25400" cap="flat" cmpd="sng" algn="ctr">
            <a:solidFill>
              <a:srgbClr val="4F81BD"/>
            </a:solidFill>
            <a:prstDash val="solid"/>
            <a:headEnd type="arrow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34" name="Oval 33"/>
          <p:cNvSpPr/>
          <p:nvPr/>
        </p:nvSpPr>
        <p:spPr>
          <a:xfrm>
            <a:off x="3857478" y="1707275"/>
            <a:ext cx="1173852" cy="1136575"/>
          </a:xfrm>
          <a:prstGeom prst="ellipse">
            <a:avLst/>
          </a:prstGeom>
          <a:solidFill>
            <a:srgbClr val="C0504D"/>
          </a:solidFill>
          <a:ln w="25400" cap="flat" cmpd="sng" algn="ctr">
            <a:solidFill>
              <a:srgbClr val="C0504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Hub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114685" y="1656421"/>
            <a:ext cx="13753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1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Import Country</a:t>
            </a:r>
            <a:endParaRPr kumimoji="0" lang="en-US" sz="1400" b="0" i="1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36057" y="1649212"/>
            <a:ext cx="1418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1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Export Country</a:t>
            </a:r>
            <a:endParaRPr kumimoji="0" lang="en-US" sz="1400" b="0" i="1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1520" y="1088740"/>
            <a:ext cx="6192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b="1" dirty="0" smtClean="0"/>
              <a:t>Export NPPO </a:t>
            </a:r>
            <a:r>
              <a:rPr lang="en-NZ" b="1" dirty="0" err="1" smtClean="0"/>
              <a:t>ePhyto</a:t>
            </a:r>
            <a:r>
              <a:rPr lang="en-NZ" b="1" dirty="0" smtClean="0"/>
              <a:t> system &amp; Hub activity:</a:t>
            </a:r>
            <a:endParaRPr lang="en-NZ" b="1" dirty="0"/>
          </a:p>
        </p:txBody>
      </p:sp>
    </p:spTree>
    <p:extLst>
      <p:ext uri="{BB962C8B-B14F-4D97-AF65-F5344CB8AC3E}">
        <p14:creationId xmlns:p14="http://schemas.microsoft.com/office/powerpoint/2010/main" val="31405580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14" grpId="0"/>
      <p:bldP spid="30" grpId="0" animBg="1"/>
      <p:bldP spid="31" grpId="0" animBg="1"/>
      <p:bldP spid="35" grpId="0"/>
      <p:bldP spid="3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Prototype Transaction:“Polling Query” </a:t>
            </a:r>
            <a:endParaRPr lang="en-US" dirty="0"/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4355976" y="6237312"/>
            <a:ext cx="2916324" cy="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306826" y="2643299"/>
            <a:ext cx="337997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Request for list of certificates for a exporting country based on certificate status, commodity type and date/time range.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0" y="3032956"/>
            <a:ext cx="5364088" cy="3139321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u="sng" dirty="0" smtClean="0"/>
              <a:t>Steps:</a:t>
            </a:r>
          </a:p>
          <a:p>
            <a:pPr marL="342900" indent="-342900">
              <a:buFontTx/>
              <a:buAutoNum type="arabicPeriod"/>
            </a:pPr>
            <a:r>
              <a:rPr lang="en-US" dirty="0" smtClean="0"/>
              <a:t>Import NPPO </a:t>
            </a:r>
            <a:r>
              <a:rPr lang="en-US" dirty="0" err="1" smtClean="0"/>
              <a:t>ePhyto</a:t>
            </a:r>
            <a:r>
              <a:rPr lang="en-US" dirty="0" smtClean="0"/>
              <a:t> system contacts the Hub.</a:t>
            </a:r>
          </a:p>
          <a:p>
            <a:pPr marL="342900" indent="-342900">
              <a:buAutoNum type="arabicPeriod"/>
            </a:pPr>
            <a:r>
              <a:rPr lang="en-US" dirty="0" smtClean="0"/>
              <a:t>Hub authenticates and </a:t>
            </a:r>
            <a:r>
              <a:rPr lang="en-US" dirty="0" err="1" smtClean="0"/>
              <a:t>authorises</a:t>
            </a:r>
            <a:r>
              <a:rPr lang="en-US" dirty="0" smtClean="0"/>
              <a:t> the import country.</a:t>
            </a:r>
          </a:p>
          <a:p>
            <a:pPr marL="342900" indent="-342900">
              <a:buAutoNum type="arabicPeriod"/>
            </a:pPr>
            <a:r>
              <a:rPr lang="en-US" dirty="0" smtClean="0"/>
              <a:t>Hub looks up events for that country  based on date range, certificate status and/or commodity type.</a:t>
            </a:r>
          </a:p>
          <a:p>
            <a:pPr marL="342900" indent="-342900">
              <a:buFontTx/>
              <a:buAutoNum type="arabicPeriod"/>
            </a:pPr>
            <a:r>
              <a:rPr lang="en-US" dirty="0" smtClean="0"/>
              <a:t>Hub returns relevant entries (i.e. list of certificates and transaction IDs falling within the query parameters.</a:t>
            </a:r>
          </a:p>
          <a:p>
            <a:pPr marL="342900" indent="-342900"/>
            <a:endParaRPr lang="en-US" dirty="0" smtClean="0"/>
          </a:p>
        </p:txBody>
      </p:sp>
      <p:cxnSp>
        <p:nvCxnSpPr>
          <p:cNvPr id="15" name="Straight Arrow Connector 14"/>
          <p:cNvCxnSpPr/>
          <p:nvPr/>
        </p:nvCxnSpPr>
        <p:spPr>
          <a:xfrm flipH="1" flipV="1">
            <a:off x="5472100" y="4185084"/>
            <a:ext cx="3054072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Oval 29"/>
          <p:cNvSpPr/>
          <p:nvPr/>
        </p:nvSpPr>
        <p:spPr>
          <a:xfrm>
            <a:off x="7531281" y="2010452"/>
            <a:ext cx="530501" cy="529993"/>
          </a:xfrm>
          <a:prstGeom prst="ellipse">
            <a:avLst/>
          </a:prstGeom>
          <a:solidFill>
            <a:srgbClr val="9BBB59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Oval 30"/>
          <p:cNvSpPr/>
          <p:nvPr/>
        </p:nvSpPr>
        <p:spPr>
          <a:xfrm>
            <a:off x="1080625" y="2010451"/>
            <a:ext cx="530501" cy="529993"/>
          </a:xfrm>
          <a:prstGeom prst="ellipse">
            <a:avLst/>
          </a:prstGeom>
          <a:solidFill>
            <a:srgbClr val="9BBB59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32" name="Straight Arrow Connector 31"/>
          <p:cNvCxnSpPr/>
          <p:nvPr/>
        </p:nvCxnSpPr>
        <p:spPr>
          <a:xfrm flipH="1" flipV="1">
            <a:off x="1631908" y="2275448"/>
            <a:ext cx="2135516" cy="115"/>
          </a:xfrm>
          <a:prstGeom prst="straightConnector1">
            <a:avLst/>
          </a:prstGeom>
          <a:noFill/>
          <a:ln w="25400" cap="flat" cmpd="sng" algn="ctr">
            <a:solidFill>
              <a:srgbClr val="4F81BD"/>
            </a:solidFill>
            <a:prstDash val="solid"/>
            <a:headEnd type="arrow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33" name="Straight Arrow Connector 32"/>
          <p:cNvCxnSpPr>
            <a:endCxn id="30" idx="2"/>
          </p:cNvCxnSpPr>
          <p:nvPr/>
        </p:nvCxnSpPr>
        <p:spPr>
          <a:xfrm flipV="1">
            <a:off x="5072894" y="2275449"/>
            <a:ext cx="2458387" cy="114"/>
          </a:xfrm>
          <a:prstGeom prst="straightConnector1">
            <a:avLst/>
          </a:prstGeom>
          <a:noFill/>
          <a:ln w="25400" cap="flat" cmpd="sng" algn="ctr">
            <a:solidFill>
              <a:srgbClr val="4F81BD"/>
            </a:solidFill>
            <a:prstDash val="solid"/>
            <a:headEnd type="arrow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34" name="Oval 33"/>
          <p:cNvSpPr/>
          <p:nvPr/>
        </p:nvSpPr>
        <p:spPr>
          <a:xfrm>
            <a:off x="3857478" y="1707275"/>
            <a:ext cx="1173852" cy="1136575"/>
          </a:xfrm>
          <a:prstGeom prst="ellipse">
            <a:avLst/>
          </a:prstGeom>
          <a:solidFill>
            <a:srgbClr val="C0504D"/>
          </a:solidFill>
          <a:ln w="25400" cap="flat" cmpd="sng" algn="ctr">
            <a:solidFill>
              <a:srgbClr val="C0504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Hub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114685" y="1656421"/>
            <a:ext cx="13753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1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Import Country</a:t>
            </a:r>
            <a:endParaRPr kumimoji="0" lang="en-US" sz="1400" b="0" i="1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36057" y="1649212"/>
            <a:ext cx="1418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1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Export Country</a:t>
            </a:r>
            <a:endParaRPr kumimoji="0" lang="en-US" sz="1400" b="0" i="1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27584" y="1052736"/>
            <a:ext cx="54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b="1" dirty="0" smtClean="0"/>
              <a:t>Import NPPO </a:t>
            </a:r>
            <a:r>
              <a:rPr lang="en-NZ" b="1" dirty="0" err="1" smtClean="0"/>
              <a:t>ePhyto</a:t>
            </a:r>
            <a:r>
              <a:rPr lang="en-NZ" b="1" dirty="0" smtClean="0"/>
              <a:t> system &amp; Hub activity:</a:t>
            </a:r>
            <a:endParaRPr lang="en-NZ" b="1" dirty="0"/>
          </a:p>
        </p:txBody>
      </p:sp>
    </p:spTree>
    <p:extLst>
      <p:ext uri="{BB962C8B-B14F-4D97-AF65-F5344CB8AC3E}">
        <p14:creationId xmlns:p14="http://schemas.microsoft.com/office/powerpoint/2010/main" val="2569884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3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Prototype Transaction: “Retrieve” certificate information</a:t>
            </a:r>
            <a:endParaRPr lang="en-US" dirty="0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4860032" y="6381328"/>
            <a:ext cx="3168352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472100" y="2643299"/>
            <a:ext cx="35283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Request certificate data set (and Re-export original attachments if required) based the hub transaction ID or certificate ID.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0" y="2816932"/>
            <a:ext cx="5436096" cy="3693319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u="sng" dirty="0" smtClean="0"/>
              <a:t>Steps:</a:t>
            </a:r>
          </a:p>
          <a:p>
            <a:pPr marL="342900" indent="-342900">
              <a:buFontTx/>
              <a:buAutoNum type="arabicPeriod"/>
            </a:pPr>
            <a:r>
              <a:rPr lang="en-US" dirty="0" smtClean="0"/>
              <a:t>Import NPPO </a:t>
            </a:r>
            <a:r>
              <a:rPr lang="en-US" dirty="0" err="1" smtClean="0"/>
              <a:t>ePhyto</a:t>
            </a:r>
            <a:r>
              <a:rPr lang="en-US" dirty="0" smtClean="0"/>
              <a:t> system contacts &amp; “Polls” the Hub for certificate information.</a:t>
            </a:r>
          </a:p>
          <a:p>
            <a:pPr marL="342900" indent="-342900">
              <a:buAutoNum type="arabicPeriod"/>
            </a:pPr>
            <a:r>
              <a:rPr lang="en-US" dirty="0" smtClean="0"/>
              <a:t>Hub authenticates and </a:t>
            </a:r>
            <a:r>
              <a:rPr lang="en-US" dirty="0" err="1" smtClean="0"/>
              <a:t>authorises</a:t>
            </a:r>
            <a:r>
              <a:rPr lang="en-US" dirty="0" smtClean="0"/>
              <a:t> the import country.</a:t>
            </a:r>
          </a:p>
          <a:p>
            <a:pPr marL="342900" indent="-342900">
              <a:buAutoNum type="arabicPeriod"/>
            </a:pPr>
            <a:r>
              <a:rPr lang="en-US" dirty="0" smtClean="0"/>
              <a:t>Hub looks up hub transaction ID and/or certificate data set  ID in the hub database and find any Re-export original certificate attachments associated with the certificate if requested.</a:t>
            </a:r>
          </a:p>
          <a:p>
            <a:pPr marL="342900" indent="-342900">
              <a:buAutoNum type="arabicPeriod"/>
            </a:pPr>
            <a:r>
              <a:rPr lang="en-US" dirty="0" smtClean="0"/>
              <a:t>Hub sends requested certificate information to importing country </a:t>
            </a:r>
            <a:r>
              <a:rPr lang="en-US" dirty="0" err="1" smtClean="0"/>
              <a:t>ePhyto</a:t>
            </a:r>
            <a:r>
              <a:rPr lang="en-US" dirty="0" smtClean="0"/>
              <a:t> system (including any attachments).</a:t>
            </a:r>
          </a:p>
        </p:txBody>
      </p:sp>
      <p:cxnSp>
        <p:nvCxnSpPr>
          <p:cNvPr id="15" name="Straight Arrow Connector 14"/>
          <p:cNvCxnSpPr/>
          <p:nvPr/>
        </p:nvCxnSpPr>
        <p:spPr>
          <a:xfrm rot="10800000">
            <a:off x="6156176" y="3969060"/>
            <a:ext cx="2135516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Oval 29"/>
          <p:cNvSpPr/>
          <p:nvPr/>
        </p:nvSpPr>
        <p:spPr>
          <a:xfrm>
            <a:off x="7531281" y="2010452"/>
            <a:ext cx="530501" cy="529993"/>
          </a:xfrm>
          <a:prstGeom prst="ellipse">
            <a:avLst/>
          </a:prstGeom>
          <a:solidFill>
            <a:srgbClr val="9BBB59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33" name="Straight Arrow Connector 32"/>
          <p:cNvCxnSpPr>
            <a:endCxn id="30" idx="2"/>
          </p:cNvCxnSpPr>
          <p:nvPr/>
        </p:nvCxnSpPr>
        <p:spPr>
          <a:xfrm flipV="1">
            <a:off x="5072894" y="2275449"/>
            <a:ext cx="2458387" cy="114"/>
          </a:xfrm>
          <a:prstGeom prst="straightConnector1">
            <a:avLst/>
          </a:prstGeom>
          <a:noFill/>
          <a:ln w="25400" cap="flat" cmpd="sng" algn="ctr">
            <a:solidFill>
              <a:srgbClr val="4F81BD"/>
            </a:solidFill>
            <a:prstDash val="solid"/>
            <a:headEnd type="arrow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34" name="Oval 33"/>
          <p:cNvSpPr/>
          <p:nvPr/>
        </p:nvSpPr>
        <p:spPr>
          <a:xfrm>
            <a:off x="3857478" y="1707275"/>
            <a:ext cx="1173852" cy="1136575"/>
          </a:xfrm>
          <a:prstGeom prst="ellipse">
            <a:avLst/>
          </a:prstGeom>
          <a:solidFill>
            <a:srgbClr val="C0504D"/>
          </a:solidFill>
          <a:ln w="25400" cap="flat" cmpd="sng" algn="ctr">
            <a:solidFill>
              <a:srgbClr val="C0504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Hub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114685" y="1656421"/>
            <a:ext cx="13753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1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Import Country</a:t>
            </a:r>
            <a:endParaRPr kumimoji="0" lang="en-US" sz="1400" b="0" i="1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9552" y="1052736"/>
            <a:ext cx="61566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b="1" dirty="0" smtClean="0"/>
              <a:t>Import NPPO </a:t>
            </a:r>
            <a:r>
              <a:rPr lang="en-NZ" b="1" dirty="0" err="1" smtClean="0"/>
              <a:t>ePhyto</a:t>
            </a:r>
            <a:r>
              <a:rPr lang="en-NZ" b="1" dirty="0" smtClean="0"/>
              <a:t> system &amp; Hub activity:</a:t>
            </a:r>
            <a:endParaRPr lang="en-NZ" b="1" dirty="0"/>
          </a:p>
        </p:txBody>
      </p:sp>
    </p:spTree>
    <p:extLst>
      <p:ext uri="{BB962C8B-B14F-4D97-AF65-F5344CB8AC3E}">
        <p14:creationId xmlns:p14="http://schemas.microsoft.com/office/powerpoint/2010/main" val="34849959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30" grpId="0" animBg="1"/>
      <p:bldP spid="3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Prototype transaction: “Reject” certificate information</a:t>
            </a:r>
            <a:endParaRPr lang="en-US" dirty="0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4860032" y="4617132"/>
            <a:ext cx="2664296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796710" y="2643299"/>
            <a:ext cx="302943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Request certificate (and attachments if required) based the hub transaction ID or certificate ID.</a:t>
            </a:r>
            <a:endParaRPr lang="en-US" sz="1600" dirty="0"/>
          </a:p>
        </p:txBody>
      </p:sp>
      <p:sp>
        <p:nvSpPr>
          <p:cNvPr id="13" name="TextBox 12"/>
          <p:cNvSpPr txBox="1"/>
          <p:nvPr/>
        </p:nvSpPr>
        <p:spPr>
          <a:xfrm>
            <a:off x="179512" y="2744924"/>
            <a:ext cx="5458895" cy="2031325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u="sng" dirty="0" smtClean="0"/>
              <a:t>Steps:</a:t>
            </a:r>
          </a:p>
          <a:p>
            <a:pPr marL="342900" indent="-342900">
              <a:buAutoNum type="arabicPeriod"/>
            </a:pPr>
            <a:r>
              <a:rPr lang="en-US" sz="1400" dirty="0" smtClean="0"/>
              <a:t>Import NPPO </a:t>
            </a:r>
            <a:r>
              <a:rPr lang="en-US" sz="1400" dirty="0" err="1" smtClean="0"/>
              <a:t>ePhyto</a:t>
            </a:r>
            <a:r>
              <a:rPr lang="en-US" sz="1400" dirty="0" smtClean="0"/>
              <a:t> system contacts the Hub.</a:t>
            </a:r>
          </a:p>
          <a:p>
            <a:pPr marL="342900" indent="-342900">
              <a:buAutoNum type="arabicPeriod"/>
            </a:pPr>
            <a:r>
              <a:rPr lang="en-US" sz="1400" dirty="0" smtClean="0"/>
              <a:t>Hub authenticates and </a:t>
            </a:r>
            <a:r>
              <a:rPr lang="en-US" sz="1400" dirty="0" err="1" smtClean="0"/>
              <a:t>authorises</a:t>
            </a:r>
            <a:r>
              <a:rPr lang="en-US" sz="1400" dirty="0" smtClean="0"/>
              <a:t> the import country.</a:t>
            </a:r>
          </a:p>
          <a:p>
            <a:pPr marL="342900" indent="-342900">
              <a:buAutoNum type="arabicPeriod"/>
            </a:pPr>
            <a:r>
              <a:rPr lang="en-US" sz="1400" dirty="0" smtClean="0"/>
              <a:t>Hub looks up the hub transaction ID and/or certificate ID in the hub database (and find any Re-export certificate information &amp; attachment of the original certificate)</a:t>
            </a:r>
          </a:p>
          <a:p>
            <a:pPr marL="342900" indent="-342900">
              <a:buAutoNum type="arabicPeriod"/>
            </a:pPr>
            <a:r>
              <a:rPr lang="en-US" sz="1400" dirty="0" smtClean="0"/>
              <a:t>Hub sends requested certificate information (and attachment in a Re-export certification situation) to the Import NPPO </a:t>
            </a:r>
            <a:r>
              <a:rPr lang="en-US" sz="1400" dirty="0" err="1" smtClean="0"/>
              <a:t>ePhyto</a:t>
            </a:r>
            <a:r>
              <a:rPr lang="en-US" sz="1400" dirty="0" smtClean="0"/>
              <a:t> system.</a:t>
            </a:r>
          </a:p>
        </p:txBody>
      </p:sp>
      <p:cxnSp>
        <p:nvCxnSpPr>
          <p:cNvPr id="15" name="Straight Arrow Connector 14"/>
          <p:cNvCxnSpPr/>
          <p:nvPr/>
        </p:nvCxnSpPr>
        <p:spPr>
          <a:xfrm rot="10800000">
            <a:off x="6200741" y="3722605"/>
            <a:ext cx="2135516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796136" y="4848421"/>
            <a:ext cx="30294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Reject certificate and provide reason why rejected.</a:t>
            </a:r>
            <a:endParaRPr lang="en-US" sz="1600" dirty="0"/>
          </a:p>
        </p:txBody>
      </p:sp>
      <p:cxnSp>
        <p:nvCxnSpPr>
          <p:cNvPr id="19" name="Straight Arrow Connector 18"/>
          <p:cNvCxnSpPr/>
          <p:nvPr/>
        </p:nvCxnSpPr>
        <p:spPr>
          <a:xfrm rot="10800000">
            <a:off x="6200167" y="5443635"/>
            <a:ext cx="2135516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179512" y="4689140"/>
            <a:ext cx="5458895" cy="2092881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u="sng" dirty="0" smtClean="0"/>
              <a:t>Steps:</a:t>
            </a:r>
          </a:p>
          <a:p>
            <a:pPr marL="342900" indent="-342900">
              <a:buAutoNum type="arabicPeriod"/>
            </a:pPr>
            <a:r>
              <a:rPr lang="en-US" sz="1400" dirty="0" smtClean="0"/>
              <a:t>Import NPPO </a:t>
            </a:r>
            <a:r>
              <a:rPr lang="en-US" sz="1400" dirty="0" err="1" smtClean="0"/>
              <a:t>ePhyto</a:t>
            </a:r>
            <a:r>
              <a:rPr lang="en-US" sz="1400" dirty="0" smtClean="0"/>
              <a:t> system contacts the Hub which in turn  authenticates and </a:t>
            </a:r>
            <a:r>
              <a:rPr lang="en-US" sz="1400" dirty="0" err="1" smtClean="0"/>
              <a:t>authorises</a:t>
            </a:r>
            <a:r>
              <a:rPr lang="en-US" sz="1400" dirty="0" smtClean="0"/>
              <a:t> the import country.</a:t>
            </a:r>
          </a:p>
          <a:p>
            <a:pPr marL="342900" indent="-342900">
              <a:buAutoNum type="arabicPeriod"/>
            </a:pPr>
            <a:r>
              <a:rPr lang="en-US" sz="1400" dirty="0" smtClean="0"/>
              <a:t>Hub looks up the hub transaction ID and/or certificate ID in hub database and flags certificate information as rejected and put reason into database.</a:t>
            </a:r>
          </a:p>
          <a:p>
            <a:pPr marL="342900" indent="-342900">
              <a:buFontTx/>
              <a:buAutoNum type="arabicPeriod"/>
            </a:pPr>
            <a:r>
              <a:rPr lang="en-US" sz="1400" dirty="0" smtClean="0"/>
              <a:t>Hub sends official interception reject/notification to exporting country.</a:t>
            </a:r>
          </a:p>
          <a:p>
            <a:pPr marL="342900" indent="-342900">
              <a:buAutoNum type="arabicPeriod"/>
            </a:pPr>
            <a:endParaRPr lang="en-US" sz="1400" dirty="0" smtClean="0"/>
          </a:p>
        </p:txBody>
      </p:sp>
      <p:cxnSp>
        <p:nvCxnSpPr>
          <p:cNvPr id="26" name="Straight Arrow Connector 25"/>
          <p:cNvCxnSpPr/>
          <p:nvPr/>
        </p:nvCxnSpPr>
        <p:spPr>
          <a:xfrm flipH="1">
            <a:off x="1439652" y="6489340"/>
            <a:ext cx="2088232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V="1">
            <a:off x="5184068" y="6489340"/>
            <a:ext cx="2135516" cy="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5724128" y="5625244"/>
            <a:ext cx="2736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Hub acknowledges rejection to Import NPPO </a:t>
            </a:r>
            <a:r>
              <a:rPr lang="en-US" sz="1600" dirty="0" err="1" smtClean="0"/>
              <a:t>ePhyto</a:t>
            </a:r>
            <a:r>
              <a:rPr lang="en-US" sz="1600" dirty="0" smtClean="0"/>
              <a:t> system.</a:t>
            </a:r>
            <a:endParaRPr lang="en-US" sz="1600" dirty="0"/>
          </a:p>
        </p:txBody>
      </p:sp>
      <p:sp>
        <p:nvSpPr>
          <p:cNvPr id="37" name="Oval 36"/>
          <p:cNvSpPr/>
          <p:nvPr/>
        </p:nvSpPr>
        <p:spPr>
          <a:xfrm>
            <a:off x="7531281" y="2010452"/>
            <a:ext cx="530501" cy="529993"/>
          </a:xfrm>
          <a:prstGeom prst="ellipse">
            <a:avLst/>
          </a:prstGeom>
          <a:solidFill>
            <a:srgbClr val="9BBB59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" name="Oval 37"/>
          <p:cNvSpPr/>
          <p:nvPr/>
        </p:nvSpPr>
        <p:spPr>
          <a:xfrm>
            <a:off x="1080625" y="2010451"/>
            <a:ext cx="530501" cy="529993"/>
          </a:xfrm>
          <a:prstGeom prst="ellipse">
            <a:avLst/>
          </a:prstGeom>
          <a:solidFill>
            <a:srgbClr val="9BBB59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 flipH="1" flipV="1">
            <a:off x="1631908" y="2275448"/>
            <a:ext cx="2135516" cy="115"/>
          </a:xfrm>
          <a:prstGeom prst="straightConnector1">
            <a:avLst/>
          </a:prstGeom>
          <a:noFill/>
          <a:ln w="25400" cap="flat" cmpd="sng" algn="ctr">
            <a:solidFill>
              <a:srgbClr val="4F81BD"/>
            </a:solidFill>
            <a:prstDash val="solid"/>
            <a:headEnd type="arrow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40" name="Straight Arrow Connector 39"/>
          <p:cNvCxnSpPr>
            <a:endCxn id="37" idx="2"/>
          </p:cNvCxnSpPr>
          <p:nvPr/>
        </p:nvCxnSpPr>
        <p:spPr>
          <a:xfrm flipV="1">
            <a:off x="5072894" y="2275449"/>
            <a:ext cx="2458387" cy="114"/>
          </a:xfrm>
          <a:prstGeom prst="straightConnector1">
            <a:avLst/>
          </a:prstGeom>
          <a:noFill/>
          <a:ln w="25400" cap="flat" cmpd="sng" algn="ctr">
            <a:solidFill>
              <a:srgbClr val="4F81BD"/>
            </a:solidFill>
            <a:prstDash val="solid"/>
            <a:headEnd type="arrow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41" name="Oval 40"/>
          <p:cNvSpPr/>
          <p:nvPr/>
        </p:nvSpPr>
        <p:spPr>
          <a:xfrm>
            <a:off x="3857478" y="1707275"/>
            <a:ext cx="1173852" cy="1136575"/>
          </a:xfrm>
          <a:prstGeom prst="ellipse">
            <a:avLst/>
          </a:prstGeom>
          <a:solidFill>
            <a:srgbClr val="C0504D"/>
          </a:solidFill>
          <a:ln w="25400" cap="flat" cmpd="sng" algn="ctr">
            <a:solidFill>
              <a:srgbClr val="C0504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Hub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7114685" y="1656421"/>
            <a:ext cx="13753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1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Import Country</a:t>
            </a:r>
            <a:endParaRPr kumimoji="0" lang="en-US" sz="1400" b="0" i="1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36057" y="1649212"/>
            <a:ext cx="1418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1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Export Country</a:t>
            </a:r>
            <a:endParaRPr kumimoji="0" lang="en-US" sz="1400" b="0" i="1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75556" y="1088740"/>
            <a:ext cx="71647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b="1" dirty="0" smtClean="0"/>
              <a:t>Import NPPO </a:t>
            </a:r>
            <a:r>
              <a:rPr lang="en-NZ" b="1" dirty="0" err="1" smtClean="0"/>
              <a:t>ePhyto</a:t>
            </a:r>
            <a:r>
              <a:rPr lang="en-NZ" b="1" dirty="0" smtClean="0"/>
              <a:t> system &amp; Hub activity:</a:t>
            </a:r>
            <a:endParaRPr lang="en-NZ" b="1" dirty="0"/>
          </a:p>
        </p:txBody>
      </p:sp>
    </p:spTree>
    <p:extLst>
      <p:ext uri="{BB962C8B-B14F-4D97-AF65-F5344CB8AC3E}">
        <p14:creationId xmlns:p14="http://schemas.microsoft.com/office/powerpoint/2010/main" val="34849959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18" grpId="0"/>
      <p:bldP spid="25" grpId="0" animBg="1"/>
      <p:bldP spid="29" grpId="0"/>
      <p:bldP spid="37" grpId="0" animBg="1"/>
      <p:bldP spid="4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Next Steps!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6618" y="1334294"/>
            <a:ext cx="8811866" cy="5523706"/>
          </a:xfrm>
        </p:spPr>
        <p:txBody>
          <a:bodyPr/>
          <a:lstStyle/>
          <a:p>
            <a:r>
              <a:rPr lang="en-US" dirty="0" smtClean="0"/>
              <a:t>Agree on the basics associated with the Cloud/Hub Concept</a:t>
            </a:r>
          </a:p>
          <a:p>
            <a:r>
              <a:rPr lang="en-US" dirty="0" smtClean="0"/>
              <a:t>Set up and complete feasibility study: (e.g.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Use of a ‘cloud’ based platform to provide cost effective, scalable and secure IT hardware/software.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Use of commercial SSL certificates to make it easier, more secure and less costly to join.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Use of a systems integrator/support </a:t>
            </a:r>
            <a:r>
              <a:rPr lang="en-US" dirty="0" err="1" smtClean="0"/>
              <a:t>organisation</a:t>
            </a:r>
            <a:r>
              <a:rPr lang="en-US" dirty="0" smtClean="0"/>
              <a:t> to provide service &amp; support for the global hub.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Initial business rules regards data retention, archive requirements, audit / activity reporting, service levels for hub) </a:t>
            </a:r>
          </a:p>
          <a:p>
            <a:r>
              <a:rPr lang="en-US" dirty="0" smtClean="0"/>
              <a:t>Set up a proof of concept:</a:t>
            </a:r>
          </a:p>
          <a:p>
            <a:pPr lvl="1">
              <a:buFont typeface="Arial"/>
              <a:buChar char="•"/>
            </a:pPr>
            <a:r>
              <a:rPr lang="en-US" dirty="0" smtClean="0"/>
              <a:t>Support pilot testing between small group of countries</a:t>
            </a:r>
          </a:p>
          <a:p>
            <a:pPr lvl="1">
              <a:buFont typeface="Arial"/>
              <a:buChar char="•"/>
            </a:pPr>
            <a:r>
              <a:rPr lang="en-US" dirty="0" smtClean="0"/>
              <a:t>Share experiences obtained to inform feasibility study</a:t>
            </a:r>
          </a:p>
          <a:p>
            <a:pPr lvl="1">
              <a:buNone/>
            </a:pPr>
            <a:endParaRPr lang="en-US" dirty="0" smtClean="0"/>
          </a:p>
          <a:p>
            <a:endParaRPr lang="en-NZ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Contents: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9531" y="1124744"/>
            <a:ext cx="8280921" cy="5523706"/>
          </a:xfrm>
        </p:spPr>
        <p:txBody>
          <a:bodyPr/>
          <a:lstStyle/>
          <a:p>
            <a:pPr lvl="1">
              <a:buFont typeface="Arial"/>
              <a:buChar char="•"/>
            </a:pPr>
            <a:r>
              <a:rPr lang="en-NZ" dirty="0" smtClean="0"/>
              <a:t>Drivers</a:t>
            </a:r>
          </a:p>
          <a:p>
            <a:pPr lvl="1">
              <a:buFont typeface="Arial"/>
              <a:buChar char="•"/>
            </a:pPr>
            <a:r>
              <a:rPr lang="en-US" dirty="0" err="1" smtClean="0"/>
              <a:t>ePhyto</a:t>
            </a:r>
            <a:r>
              <a:rPr lang="en-US" dirty="0" smtClean="0"/>
              <a:t> transmission options</a:t>
            </a:r>
            <a:br>
              <a:rPr lang="en-US" dirty="0" smtClean="0"/>
            </a:br>
            <a:r>
              <a:rPr lang="en-US" dirty="0" smtClean="0"/>
              <a:t>1.  Direct NPPO to NPPO </a:t>
            </a:r>
            <a:r>
              <a:rPr lang="en-US" dirty="0" err="1" smtClean="0"/>
              <a:t>ePhyto</a:t>
            </a:r>
            <a:r>
              <a:rPr lang="en-US" dirty="0" smtClean="0"/>
              <a:t> exchange (Many to many via Bi-lateral agreement)</a:t>
            </a:r>
            <a:br>
              <a:rPr lang="en-US" dirty="0" smtClean="0"/>
            </a:br>
            <a:r>
              <a:rPr lang="en-US" dirty="0" smtClean="0"/>
              <a:t>2. Overview of Cloud/Hub Communication (one to Many)</a:t>
            </a:r>
          </a:p>
          <a:p>
            <a:pPr lvl="1">
              <a:buFont typeface="Arial"/>
              <a:buChar char="•"/>
            </a:pPr>
            <a:r>
              <a:rPr lang="en-US" dirty="0" smtClean="0"/>
              <a:t>Key difference </a:t>
            </a:r>
            <a:r>
              <a:rPr lang="en-US" dirty="0"/>
              <a:t>between </a:t>
            </a:r>
            <a:r>
              <a:rPr lang="en-US" dirty="0" smtClean="0"/>
              <a:t>“Direct NPPO to NPPO” versus “Cloud/Hub”</a:t>
            </a:r>
            <a:endParaRPr lang="en-NZ" dirty="0" smtClean="0"/>
          </a:p>
          <a:p>
            <a:pPr lvl="1">
              <a:buFont typeface="Arial" pitchFamily="34" charset="0"/>
              <a:buChar char="•"/>
            </a:pPr>
            <a:r>
              <a:rPr lang="en-NZ" dirty="0" smtClean="0"/>
              <a:t>What’s in the Hub/Cloud Concept</a:t>
            </a:r>
          </a:p>
          <a:p>
            <a:pPr lvl="1">
              <a:buFont typeface="Arial" pitchFamily="34" charset="0"/>
              <a:buChar char="•"/>
            </a:pPr>
            <a:r>
              <a:rPr lang="en-NZ" dirty="0" smtClean="0"/>
              <a:t>Hub Prototype: Portal access</a:t>
            </a:r>
          </a:p>
          <a:p>
            <a:pPr lvl="1">
              <a:buFont typeface="Arial" pitchFamily="34" charset="0"/>
              <a:buChar char="•"/>
            </a:pPr>
            <a:r>
              <a:rPr lang="en-NZ" dirty="0" smtClean="0"/>
              <a:t>System to System and Portal Access</a:t>
            </a:r>
          </a:p>
          <a:p>
            <a:pPr lvl="1">
              <a:buFont typeface="Arial" pitchFamily="34" charset="0"/>
              <a:buChar char="•"/>
            </a:pPr>
            <a:r>
              <a:rPr lang="en-NZ" dirty="0" smtClean="0"/>
              <a:t>Hub Prototype: “Security Mechanisms” </a:t>
            </a:r>
          </a:p>
          <a:p>
            <a:pPr lvl="1">
              <a:buFont typeface="Arial" pitchFamily="34" charset="0"/>
              <a:buChar char="•"/>
            </a:pPr>
            <a:r>
              <a:rPr lang="en-NZ" dirty="0" smtClean="0"/>
              <a:t>Hub Prototype: “Transaction Types” 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Prototype: “Examples of Transactions” (Information Flows)</a:t>
            </a:r>
            <a:endParaRPr lang="en-NZ" dirty="0" smtClean="0"/>
          </a:p>
          <a:p>
            <a:pPr lvl="1">
              <a:buFont typeface="Arial" pitchFamily="34" charset="0"/>
              <a:buChar char="•"/>
            </a:pPr>
            <a:r>
              <a:rPr lang="en-NZ" dirty="0" smtClean="0"/>
              <a:t>Next Steps</a:t>
            </a:r>
            <a:endParaRPr lang="en-NZ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Questions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72100" y="5121188"/>
            <a:ext cx="3195242" cy="1302618"/>
          </a:xfrm>
        </p:spPr>
        <p:txBody>
          <a:bodyPr/>
          <a:lstStyle/>
          <a:p>
            <a:pPr marL="0" indent="0" algn="r">
              <a:buNone/>
            </a:pPr>
            <a:r>
              <a:rPr lang="en-US" sz="2000" dirty="0" smtClean="0"/>
              <a:t>Lukasz Zawilski</a:t>
            </a:r>
            <a:endParaRPr lang="en-US" sz="2000" u="sng" dirty="0" smtClean="0"/>
          </a:p>
          <a:p>
            <a:pPr marL="0" indent="0" algn="r">
              <a:buNone/>
            </a:pPr>
            <a:r>
              <a:rPr lang="en-US" sz="2000" dirty="0">
                <a:hlinkClick r:id="rId2"/>
              </a:rPr>
              <a:t>l</a:t>
            </a:r>
            <a:r>
              <a:rPr lang="en-US" sz="2000" dirty="0" smtClean="0">
                <a:hlinkClick r:id="rId2"/>
              </a:rPr>
              <a:t>ukasz.zawilski@mpi.govt.nz</a:t>
            </a:r>
            <a:endParaRPr lang="en-US" sz="2000" dirty="0" smtClean="0"/>
          </a:p>
          <a:p>
            <a:pPr algn="r"/>
            <a:endParaRPr lang="en-US" sz="2000" dirty="0" smtClean="0"/>
          </a:p>
          <a:p>
            <a:pPr lvl="1" algn="r">
              <a:buNone/>
            </a:pPr>
            <a:endParaRPr lang="en-US" dirty="0" smtClean="0"/>
          </a:p>
          <a:p>
            <a:pPr algn="r"/>
            <a:endParaRPr lang="en-NZ" sz="20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611560" y="5121188"/>
            <a:ext cx="3195242" cy="1302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en-US" sz="2000" dirty="0" smtClean="0"/>
              <a:t>Peter Johnston</a:t>
            </a:r>
          </a:p>
          <a:p>
            <a:pPr marL="0" indent="0">
              <a:buFontTx/>
              <a:buNone/>
            </a:pPr>
            <a:r>
              <a:rPr lang="en-US" sz="2000" dirty="0" smtClean="0">
                <a:hlinkClick r:id="rId3"/>
              </a:rPr>
              <a:t>peter.johnston@mpi.govt.nz</a:t>
            </a:r>
            <a:endParaRPr lang="en-US" sz="2000" dirty="0" smtClean="0"/>
          </a:p>
          <a:p>
            <a:pPr marL="0" indent="0">
              <a:buFontTx/>
              <a:buNone/>
            </a:pPr>
            <a:endParaRPr lang="en-US" sz="2000" dirty="0" smtClean="0"/>
          </a:p>
          <a:p>
            <a:pPr lvl="1">
              <a:buFontTx/>
              <a:buNone/>
            </a:pPr>
            <a:endParaRPr lang="en-US" dirty="0" smtClean="0"/>
          </a:p>
          <a:p>
            <a:endParaRPr lang="en-NZ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51820" y="1628800"/>
            <a:ext cx="3251200" cy="325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1936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Drivers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Provide an effective , efficient &amp; secure method for information exchange between participating NPPOs by eliminating the need for other countries to access exporting countries systems directly.</a:t>
            </a:r>
            <a:br>
              <a:rPr lang="en-US" dirty="0" smtClean="0"/>
            </a:br>
            <a:endParaRPr lang="en-US" dirty="0" smtClean="0"/>
          </a:p>
          <a:p>
            <a:pPr lvl="1">
              <a:buFont typeface="Arial"/>
              <a:buChar char="•"/>
            </a:pPr>
            <a:r>
              <a:rPr lang="en-US" dirty="0" smtClean="0"/>
              <a:t>E.g. Exporting NPPO push the export certificate information to the hub, importing NPPO pulls it from the hub.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Reduce the complexity and cost of having multiple “Many to Many” interfaces for information exchanges with trading partners.</a:t>
            </a:r>
            <a:br>
              <a:rPr lang="en-US" dirty="0" smtClean="0"/>
            </a:br>
            <a:endParaRPr lang="en-US" dirty="0" smtClean="0"/>
          </a:p>
          <a:p>
            <a:pPr lvl="1">
              <a:buFont typeface="Arial"/>
              <a:buChar char="•"/>
            </a:pPr>
            <a:r>
              <a:rPr lang="en-US" dirty="0" smtClean="0"/>
              <a:t>E.g. One </a:t>
            </a:r>
            <a:r>
              <a:rPr lang="en-US" dirty="0" err="1" smtClean="0"/>
              <a:t>standardised</a:t>
            </a:r>
            <a:r>
              <a:rPr lang="en-US" dirty="0" smtClean="0"/>
              <a:t>, secure interface to the hub for all electronic information exchange activities between participating NPPOs.</a:t>
            </a:r>
          </a:p>
          <a:p>
            <a:pPr marL="342900" lvl="1" indent="-342900">
              <a:buFont typeface="Arial"/>
              <a:buChar char="•"/>
            </a:pPr>
            <a:r>
              <a:rPr lang="en-US" sz="2400" dirty="0" smtClean="0">
                <a:ea typeface="+mn-ea"/>
              </a:rPr>
              <a:t>Ability to provide Portal solution to enable countries to receive </a:t>
            </a:r>
            <a:r>
              <a:rPr lang="en-US" sz="2400" dirty="0" err="1" smtClean="0">
                <a:ea typeface="+mn-ea"/>
              </a:rPr>
              <a:t>Ephyto</a:t>
            </a:r>
            <a:r>
              <a:rPr lang="en-US" sz="2400" dirty="0" smtClean="0">
                <a:ea typeface="+mn-ea"/>
              </a:rPr>
              <a:t> certificate information.</a:t>
            </a:r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6228935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34"/>
          <p:cNvGrpSpPr/>
          <p:nvPr/>
        </p:nvGrpSpPr>
        <p:grpSpPr>
          <a:xfrm>
            <a:off x="5765304" y="1588232"/>
            <a:ext cx="1562100" cy="647700"/>
            <a:chOff x="5486400" y="1104900"/>
            <a:chExt cx="1562100" cy="647700"/>
          </a:xfrm>
        </p:grpSpPr>
        <p:cxnSp>
          <p:nvCxnSpPr>
            <p:cNvPr id="29" name="Straight Arrow Connector 28"/>
            <p:cNvCxnSpPr>
              <a:stCxn id="32" idx="6"/>
              <a:endCxn id="36" idx="0"/>
            </p:cNvCxnSpPr>
            <p:nvPr/>
          </p:nvCxnSpPr>
          <p:spPr>
            <a:xfrm>
              <a:off x="5486400" y="1104900"/>
              <a:ext cx="1562100" cy="64770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1" name="Picture 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943600" y="1143000"/>
              <a:ext cx="525780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2" name="Oval 31"/>
          <p:cNvSpPr/>
          <p:nvPr/>
        </p:nvSpPr>
        <p:spPr>
          <a:xfrm>
            <a:off x="3707904" y="1016732"/>
            <a:ext cx="2057400" cy="1143000"/>
          </a:xfrm>
          <a:prstGeom prst="ellipse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3175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US - PCIT</a:t>
            </a:r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3" name="Oval 32"/>
          <p:cNvSpPr/>
          <p:nvPr/>
        </p:nvSpPr>
        <p:spPr>
          <a:xfrm>
            <a:off x="3707904" y="5360132"/>
            <a:ext cx="2057400" cy="1143000"/>
          </a:xfrm>
          <a:prstGeom prst="ellipse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3175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Canada</a:t>
            </a:r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4" name="Oval 33"/>
          <p:cNvSpPr/>
          <p:nvPr/>
        </p:nvSpPr>
        <p:spPr>
          <a:xfrm>
            <a:off x="659904" y="4217132"/>
            <a:ext cx="2057400" cy="1143000"/>
          </a:xfrm>
          <a:prstGeom prst="ellipse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3175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Korea</a:t>
            </a:r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Oval 34"/>
          <p:cNvSpPr/>
          <p:nvPr/>
        </p:nvSpPr>
        <p:spPr>
          <a:xfrm>
            <a:off x="6298704" y="4217132"/>
            <a:ext cx="2057400" cy="1143000"/>
          </a:xfrm>
          <a:prstGeom prst="ellipse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3175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Netherlands</a:t>
            </a:r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6" name="Oval 35"/>
          <p:cNvSpPr/>
          <p:nvPr/>
        </p:nvSpPr>
        <p:spPr>
          <a:xfrm>
            <a:off x="6298704" y="2235932"/>
            <a:ext cx="2057400" cy="1143000"/>
          </a:xfrm>
          <a:prstGeom prst="ellipse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3175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New Zealand</a:t>
            </a:r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7" name="Oval 36"/>
          <p:cNvSpPr/>
          <p:nvPr/>
        </p:nvSpPr>
        <p:spPr>
          <a:xfrm>
            <a:off x="659904" y="2235932"/>
            <a:ext cx="2057400" cy="1143000"/>
          </a:xfrm>
          <a:prstGeom prst="ellipse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3175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Kenya</a:t>
            </a:r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grpSp>
        <p:nvGrpSpPr>
          <p:cNvPr id="38" name="Group 35"/>
          <p:cNvGrpSpPr/>
          <p:nvPr/>
        </p:nvGrpSpPr>
        <p:grpSpPr>
          <a:xfrm>
            <a:off x="4469904" y="2087724"/>
            <a:ext cx="525780" cy="3200400"/>
            <a:chOff x="5334000" y="728092"/>
            <a:chExt cx="525780" cy="3200400"/>
          </a:xfrm>
        </p:grpSpPr>
        <p:cxnSp>
          <p:nvCxnSpPr>
            <p:cNvPr id="39" name="Straight Arrow Connector 38"/>
            <p:cNvCxnSpPr>
              <a:stCxn id="32" idx="4"/>
              <a:endCxn id="33" idx="0"/>
            </p:cNvCxnSpPr>
            <p:nvPr/>
          </p:nvCxnSpPr>
          <p:spPr>
            <a:xfrm>
              <a:off x="5564696" y="728092"/>
              <a:ext cx="0" cy="320040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0" name="Picture 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334000" y="2400300"/>
              <a:ext cx="525780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1" name="Group 40"/>
          <p:cNvGrpSpPr/>
          <p:nvPr/>
        </p:nvGrpSpPr>
        <p:grpSpPr>
          <a:xfrm>
            <a:off x="2380001" y="2997932"/>
            <a:ext cx="4183998" cy="609600"/>
            <a:chOff x="5225297" y="952500"/>
            <a:chExt cx="4183998" cy="609600"/>
          </a:xfrm>
        </p:grpSpPr>
        <p:cxnSp>
          <p:nvCxnSpPr>
            <p:cNvPr id="42" name="Straight Arrow Connector 41"/>
            <p:cNvCxnSpPr>
              <a:stCxn id="37" idx="5"/>
              <a:endCxn id="36" idx="3"/>
            </p:cNvCxnSpPr>
            <p:nvPr/>
          </p:nvCxnSpPr>
          <p:spPr>
            <a:xfrm>
              <a:off x="5225297" y="1094104"/>
              <a:ext cx="4183998" cy="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4" name="Picture 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400800" y="952500"/>
              <a:ext cx="525780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5" name="Group 45"/>
          <p:cNvGrpSpPr/>
          <p:nvPr/>
        </p:nvGrpSpPr>
        <p:grpSpPr>
          <a:xfrm>
            <a:off x="7136904" y="3306924"/>
            <a:ext cx="525780" cy="910208"/>
            <a:chOff x="5334000" y="956692"/>
            <a:chExt cx="525780" cy="910208"/>
          </a:xfrm>
        </p:grpSpPr>
        <p:cxnSp>
          <p:nvCxnSpPr>
            <p:cNvPr id="46" name="Straight Arrow Connector 45"/>
            <p:cNvCxnSpPr>
              <a:stCxn id="36" idx="4"/>
              <a:endCxn id="35" idx="0"/>
            </p:cNvCxnSpPr>
            <p:nvPr/>
          </p:nvCxnSpPr>
          <p:spPr>
            <a:xfrm>
              <a:off x="5488496" y="956692"/>
              <a:ext cx="0" cy="83820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7" name="Picture 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334000" y="1257300"/>
              <a:ext cx="525780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8" name="Group 50"/>
          <p:cNvGrpSpPr/>
          <p:nvPr/>
        </p:nvGrpSpPr>
        <p:grpSpPr>
          <a:xfrm>
            <a:off x="2107704" y="5360132"/>
            <a:ext cx="1562100" cy="647700"/>
            <a:chOff x="5486400" y="1104900"/>
            <a:chExt cx="1562100" cy="647700"/>
          </a:xfrm>
        </p:grpSpPr>
        <p:cxnSp>
          <p:nvCxnSpPr>
            <p:cNvPr id="51" name="Straight Arrow Connector 50"/>
            <p:cNvCxnSpPr/>
            <p:nvPr/>
          </p:nvCxnSpPr>
          <p:spPr>
            <a:xfrm>
              <a:off x="5486400" y="1104900"/>
              <a:ext cx="1562100" cy="64770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2" name="Picture 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943600" y="1143000"/>
              <a:ext cx="525780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5" name="Group 53"/>
          <p:cNvGrpSpPr/>
          <p:nvPr/>
        </p:nvGrpSpPr>
        <p:grpSpPr>
          <a:xfrm>
            <a:off x="1498104" y="3378932"/>
            <a:ext cx="525780" cy="838200"/>
            <a:chOff x="5334000" y="1028700"/>
            <a:chExt cx="525780" cy="838200"/>
          </a:xfrm>
        </p:grpSpPr>
        <p:cxnSp>
          <p:nvCxnSpPr>
            <p:cNvPr id="56" name="Straight Arrow Connector 55"/>
            <p:cNvCxnSpPr/>
            <p:nvPr/>
          </p:nvCxnSpPr>
          <p:spPr>
            <a:xfrm>
              <a:off x="5524500" y="1028700"/>
              <a:ext cx="0" cy="83820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9" name="Picture 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334000" y="1257300"/>
              <a:ext cx="525780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2" name="Group 56"/>
          <p:cNvGrpSpPr/>
          <p:nvPr/>
        </p:nvGrpSpPr>
        <p:grpSpPr>
          <a:xfrm>
            <a:off x="2380001" y="1516224"/>
            <a:ext cx="1291899" cy="872108"/>
            <a:chOff x="5987297" y="1680592"/>
            <a:chExt cx="1291899" cy="872108"/>
          </a:xfrm>
        </p:grpSpPr>
        <p:cxnSp>
          <p:nvCxnSpPr>
            <p:cNvPr id="65" name="Straight Arrow Connector 64"/>
            <p:cNvCxnSpPr>
              <a:stCxn id="37" idx="7"/>
              <a:endCxn id="32" idx="2"/>
            </p:cNvCxnSpPr>
            <p:nvPr/>
          </p:nvCxnSpPr>
          <p:spPr>
            <a:xfrm flipV="1">
              <a:off x="5987297" y="1680592"/>
              <a:ext cx="1291899" cy="815088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6" name="Picture 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477000" y="1943100"/>
              <a:ext cx="525780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7" name="Group 64"/>
          <p:cNvGrpSpPr/>
          <p:nvPr/>
        </p:nvGrpSpPr>
        <p:grpSpPr>
          <a:xfrm>
            <a:off x="2380001" y="1920336"/>
            <a:ext cx="1593198" cy="2392176"/>
            <a:chOff x="5381198" y="1513204"/>
            <a:chExt cx="1593198" cy="2392176"/>
          </a:xfrm>
        </p:grpSpPr>
        <p:cxnSp>
          <p:nvCxnSpPr>
            <p:cNvPr id="68" name="Straight Arrow Connector 67"/>
            <p:cNvCxnSpPr>
              <a:stCxn id="34" idx="7"/>
              <a:endCxn id="32" idx="3"/>
            </p:cNvCxnSpPr>
            <p:nvPr/>
          </p:nvCxnSpPr>
          <p:spPr>
            <a:xfrm flipV="1">
              <a:off x="5381198" y="1513204"/>
              <a:ext cx="1593198" cy="2392176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9" name="Picture 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718501" y="2971800"/>
              <a:ext cx="525780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0" name="Group 69"/>
          <p:cNvGrpSpPr/>
          <p:nvPr/>
        </p:nvGrpSpPr>
        <p:grpSpPr>
          <a:xfrm>
            <a:off x="5428001" y="1920336"/>
            <a:ext cx="1135998" cy="2392176"/>
            <a:chOff x="6984899" y="1498216"/>
            <a:chExt cx="1135998" cy="2392176"/>
          </a:xfrm>
        </p:grpSpPr>
        <p:cxnSp>
          <p:nvCxnSpPr>
            <p:cNvPr id="71" name="Straight Arrow Connector 70"/>
            <p:cNvCxnSpPr>
              <a:stCxn id="35" idx="1"/>
              <a:endCxn id="32" idx="5"/>
            </p:cNvCxnSpPr>
            <p:nvPr/>
          </p:nvCxnSpPr>
          <p:spPr>
            <a:xfrm flipH="1" flipV="1">
              <a:off x="6984899" y="1498216"/>
              <a:ext cx="1135998" cy="2392176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2" name="Picture 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093602" y="1966212"/>
              <a:ext cx="525780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3" name="Group 74"/>
          <p:cNvGrpSpPr/>
          <p:nvPr/>
        </p:nvGrpSpPr>
        <p:grpSpPr>
          <a:xfrm>
            <a:off x="2681300" y="4445732"/>
            <a:ext cx="3581400" cy="609600"/>
            <a:chOff x="5377697" y="495300"/>
            <a:chExt cx="3581400" cy="609600"/>
          </a:xfrm>
        </p:grpSpPr>
        <p:cxnSp>
          <p:nvCxnSpPr>
            <p:cNvPr id="74" name="Straight Arrow Connector 73"/>
            <p:cNvCxnSpPr>
              <a:stCxn id="34" idx="6"/>
              <a:endCxn id="35" idx="2"/>
            </p:cNvCxnSpPr>
            <p:nvPr/>
          </p:nvCxnSpPr>
          <p:spPr>
            <a:xfrm>
              <a:off x="5377697" y="766192"/>
              <a:ext cx="3581400" cy="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5" name="Picture 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480501" y="495300"/>
              <a:ext cx="525780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6" name="TextBox 75"/>
          <p:cNvSpPr txBox="1"/>
          <p:nvPr/>
        </p:nvSpPr>
        <p:spPr>
          <a:xfrm>
            <a:off x="323528" y="260648"/>
            <a:ext cx="50405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Direct NPPO to NPPO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ePhyto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exchange (Many to Many via Bi-Lateral Agreement)</a:t>
            </a:r>
          </a:p>
          <a:p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/>
          <p:nvPr/>
        </p:nvSpPr>
        <p:spPr>
          <a:xfrm>
            <a:off x="3491880" y="944724"/>
            <a:ext cx="2057400" cy="114300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US - PCIT</a:t>
            </a:r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Oval 7"/>
          <p:cNvSpPr/>
          <p:nvPr/>
        </p:nvSpPr>
        <p:spPr>
          <a:xfrm>
            <a:off x="3491880" y="5364324"/>
            <a:ext cx="2057400" cy="114300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Canada</a:t>
            </a:r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Oval 8"/>
          <p:cNvSpPr/>
          <p:nvPr/>
        </p:nvSpPr>
        <p:spPr>
          <a:xfrm>
            <a:off x="443880" y="4145124"/>
            <a:ext cx="2057400" cy="114300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Korea</a:t>
            </a:r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Oval 9"/>
          <p:cNvSpPr/>
          <p:nvPr/>
        </p:nvSpPr>
        <p:spPr>
          <a:xfrm>
            <a:off x="6082680" y="4145124"/>
            <a:ext cx="2057400" cy="114300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Netherlands</a:t>
            </a:r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Oval 10"/>
          <p:cNvSpPr/>
          <p:nvPr/>
        </p:nvSpPr>
        <p:spPr>
          <a:xfrm>
            <a:off x="6082680" y="2163924"/>
            <a:ext cx="2057400" cy="114300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New Zealand</a:t>
            </a:r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Oval 11"/>
          <p:cNvSpPr/>
          <p:nvPr/>
        </p:nvSpPr>
        <p:spPr>
          <a:xfrm>
            <a:off x="443880" y="2163924"/>
            <a:ext cx="2057400" cy="114300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Kenya</a:t>
            </a:r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6080" y="2697324"/>
            <a:ext cx="2771775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46"/>
          <p:cNvGrpSpPr/>
          <p:nvPr/>
        </p:nvGrpSpPr>
        <p:grpSpPr>
          <a:xfrm>
            <a:off x="4253880" y="2316324"/>
            <a:ext cx="600075" cy="944724"/>
            <a:chOff x="4191000" y="1905000"/>
            <a:chExt cx="600075" cy="944724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91000" y="1905000"/>
              <a:ext cx="600075" cy="466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43" name="Straight Arrow Connector 42"/>
            <p:cNvCxnSpPr>
              <a:stCxn id="7" idx="4"/>
            </p:cNvCxnSpPr>
            <p:nvPr/>
          </p:nvCxnSpPr>
          <p:spPr>
            <a:xfrm flipH="1">
              <a:off x="4482480" y="2087724"/>
              <a:ext cx="38100" cy="76200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47"/>
          <p:cNvGrpSpPr/>
          <p:nvPr/>
        </p:nvGrpSpPr>
        <p:grpSpPr>
          <a:xfrm>
            <a:off x="2158380" y="3154524"/>
            <a:ext cx="876300" cy="542925"/>
            <a:chOff x="4457700" y="1676400"/>
            <a:chExt cx="876300" cy="542925"/>
          </a:xfrm>
        </p:grpSpPr>
        <p:pic>
          <p:nvPicPr>
            <p:cNvPr id="49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5800" y="1752600"/>
              <a:ext cx="600075" cy="466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50" name="Straight Arrow Connector 49"/>
            <p:cNvCxnSpPr/>
            <p:nvPr/>
          </p:nvCxnSpPr>
          <p:spPr>
            <a:xfrm>
              <a:off x="4457700" y="1676400"/>
              <a:ext cx="876300" cy="30480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Group 51"/>
          <p:cNvGrpSpPr/>
          <p:nvPr/>
        </p:nvGrpSpPr>
        <p:grpSpPr>
          <a:xfrm>
            <a:off x="2463180" y="4526124"/>
            <a:ext cx="876300" cy="466725"/>
            <a:chOff x="4457700" y="1295400"/>
            <a:chExt cx="876300" cy="466725"/>
          </a:xfrm>
        </p:grpSpPr>
        <p:pic>
          <p:nvPicPr>
            <p:cNvPr id="53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572000" y="1295400"/>
              <a:ext cx="600075" cy="466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54" name="Straight Arrow Connector 53"/>
            <p:cNvCxnSpPr/>
            <p:nvPr/>
          </p:nvCxnSpPr>
          <p:spPr>
            <a:xfrm flipV="1">
              <a:off x="4457700" y="1295400"/>
              <a:ext cx="876300" cy="38100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55"/>
          <p:cNvGrpSpPr/>
          <p:nvPr/>
        </p:nvGrpSpPr>
        <p:grpSpPr>
          <a:xfrm>
            <a:off x="4253880" y="4602324"/>
            <a:ext cx="600075" cy="762000"/>
            <a:chOff x="4191000" y="1676400"/>
            <a:chExt cx="600075" cy="762000"/>
          </a:xfrm>
        </p:grpSpPr>
        <p:pic>
          <p:nvPicPr>
            <p:cNvPr id="5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91000" y="1905000"/>
              <a:ext cx="600075" cy="466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58" name="Straight Arrow Connector 57"/>
            <p:cNvCxnSpPr/>
            <p:nvPr/>
          </p:nvCxnSpPr>
          <p:spPr>
            <a:xfrm flipH="1">
              <a:off x="4419600" y="1676400"/>
              <a:ext cx="38100" cy="76200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58"/>
          <p:cNvGrpSpPr/>
          <p:nvPr/>
        </p:nvGrpSpPr>
        <p:grpSpPr>
          <a:xfrm>
            <a:off x="5473080" y="3992724"/>
            <a:ext cx="876300" cy="542925"/>
            <a:chOff x="4457700" y="1676400"/>
            <a:chExt cx="876300" cy="542925"/>
          </a:xfrm>
        </p:grpSpPr>
        <p:pic>
          <p:nvPicPr>
            <p:cNvPr id="60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5800" y="1752600"/>
              <a:ext cx="600075" cy="466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61" name="Straight Arrow Connector 60"/>
            <p:cNvCxnSpPr/>
            <p:nvPr/>
          </p:nvCxnSpPr>
          <p:spPr>
            <a:xfrm>
              <a:off x="4457700" y="1676400"/>
              <a:ext cx="876300" cy="30480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61"/>
          <p:cNvGrpSpPr/>
          <p:nvPr/>
        </p:nvGrpSpPr>
        <p:grpSpPr>
          <a:xfrm>
            <a:off x="5396880" y="3002124"/>
            <a:ext cx="838200" cy="466725"/>
            <a:chOff x="4457700" y="1295400"/>
            <a:chExt cx="838200" cy="466725"/>
          </a:xfrm>
        </p:grpSpPr>
        <p:pic>
          <p:nvPicPr>
            <p:cNvPr id="63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572000" y="1295400"/>
              <a:ext cx="600075" cy="466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64" name="Straight Arrow Connector 63"/>
            <p:cNvCxnSpPr/>
            <p:nvPr/>
          </p:nvCxnSpPr>
          <p:spPr>
            <a:xfrm flipV="1">
              <a:off x="4457700" y="1295400"/>
              <a:ext cx="838200" cy="38100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/>
          <p:cNvSpPr txBox="1"/>
          <p:nvPr/>
        </p:nvSpPr>
        <p:spPr>
          <a:xfrm>
            <a:off x="215516" y="332656"/>
            <a:ext cx="54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Overview of  Cloud/Hub Communication</a:t>
            </a:r>
          </a:p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(One to Many)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451228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Differences between “Direct NPPO to NPPO” versus “Cloud/Hub” communications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59532" y="1268760"/>
            <a:ext cx="8316925" cy="4524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 smtClean="0"/>
              <a:t>“Direct NPPO to NPPO communication” </a:t>
            </a:r>
            <a:r>
              <a:rPr lang="en-US" dirty="0" smtClean="0"/>
              <a:t>: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multiple interfaces resulting in complexity and increased cost to manage &amp; maintain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challenges firewall security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relies on pull technology</a:t>
            </a:r>
          </a:p>
          <a:p>
            <a:endParaRPr lang="en-US" dirty="0" smtClean="0"/>
          </a:p>
          <a:p>
            <a:r>
              <a:rPr lang="en-US" u="sng" dirty="0" smtClean="0"/>
              <a:t>“Cloud/Hub communication”</a:t>
            </a:r>
            <a:r>
              <a:rPr lang="en-US" dirty="0" smtClean="0"/>
              <a:t>:</a:t>
            </a:r>
          </a:p>
          <a:p>
            <a:pPr marL="352425" indent="-352425">
              <a:buFont typeface="Arial" pitchFamily="34" charset="0"/>
              <a:buChar char="•"/>
            </a:pPr>
            <a:r>
              <a:rPr lang="en-US" dirty="0" smtClean="0"/>
              <a:t>Reduced complexity and rigidity</a:t>
            </a:r>
          </a:p>
          <a:p>
            <a:pPr marL="352425" indent="-352425">
              <a:buFont typeface="Arial" pitchFamily="34" charset="0"/>
              <a:buChar char="•"/>
            </a:pPr>
            <a:r>
              <a:rPr lang="en-US" dirty="0" smtClean="0"/>
              <a:t>Simpler setup and ongoing maintenance for participating countries = lower cost.</a:t>
            </a:r>
          </a:p>
          <a:p>
            <a:pPr marL="352425" indent="-352425">
              <a:buFont typeface="Arial" pitchFamily="34" charset="0"/>
              <a:buChar char="•"/>
            </a:pPr>
            <a:r>
              <a:rPr lang="en-US" dirty="0" smtClean="0"/>
              <a:t>Improved visibility of certificate </a:t>
            </a:r>
            <a:r>
              <a:rPr lang="en-NZ" dirty="0" smtClean="0"/>
              <a:t>exchanges</a:t>
            </a:r>
            <a:r>
              <a:rPr lang="en-US" dirty="0" smtClean="0"/>
              <a:t>.</a:t>
            </a:r>
          </a:p>
          <a:p>
            <a:pPr marL="352425" indent="-352425">
              <a:buFont typeface="Arial" pitchFamily="34" charset="0"/>
              <a:buChar char="•"/>
            </a:pPr>
            <a:r>
              <a:rPr lang="en-US" dirty="0" smtClean="0"/>
              <a:t>Able to separate the message carrier (envelope) from the actual certificate information payload making it more flexible and modular – not hard coded together.</a:t>
            </a:r>
          </a:p>
          <a:p>
            <a:pPr marL="352425" indent="-352425">
              <a:buFont typeface="Arial" pitchFamily="34" charset="0"/>
              <a:buChar char="•"/>
            </a:pPr>
            <a:r>
              <a:rPr lang="en-US" dirty="0" smtClean="0"/>
              <a:t>Use of internet standard  SSL certificates = lower cost for participating countries.</a:t>
            </a:r>
          </a:p>
        </p:txBody>
      </p:sp>
    </p:spTree>
    <p:extLst>
      <p:ext uri="{BB962C8B-B14F-4D97-AF65-F5344CB8AC3E}">
        <p14:creationId xmlns:p14="http://schemas.microsoft.com/office/powerpoint/2010/main" val="16207081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What’s in the basic Prototype of the Hub concept?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3" y="1124744"/>
            <a:ext cx="8811866" cy="5523706"/>
          </a:xfrm>
        </p:spPr>
        <p:txBody>
          <a:bodyPr>
            <a:normAutofit lnSpcReduction="10000"/>
          </a:bodyPr>
          <a:lstStyle/>
          <a:p>
            <a:r>
              <a:rPr lang="en-US" sz="3200" dirty="0" err="1" smtClean="0"/>
              <a:t>Utilises</a:t>
            </a:r>
            <a:r>
              <a:rPr lang="en-US" sz="3200" dirty="0" smtClean="0"/>
              <a:t> modern Cloud technology.</a:t>
            </a:r>
          </a:p>
          <a:p>
            <a:r>
              <a:rPr lang="en-US" sz="3200" dirty="0" smtClean="0"/>
              <a:t>A secure folder for each countries’ certificate information. </a:t>
            </a:r>
          </a:p>
          <a:p>
            <a:r>
              <a:rPr lang="en-US" sz="3200" dirty="0" smtClean="0"/>
              <a:t>Consideration for a linked folder for attachments (i.e. Re-export </a:t>
            </a:r>
            <a:r>
              <a:rPr lang="en-US" sz="3200" dirty="0" err="1" smtClean="0"/>
              <a:t>phytosanitary</a:t>
            </a:r>
            <a:r>
              <a:rPr lang="en-US" sz="3200" dirty="0" smtClean="0"/>
              <a:t> certificate message situations).</a:t>
            </a:r>
          </a:p>
          <a:p>
            <a:r>
              <a:rPr lang="en-US" sz="3200" dirty="0" smtClean="0"/>
              <a:t>Portal Access – enabling countries without “software to software” capability to receive an electronic XML </a:t>
            </a:r>
            <a:r>
              <a:rPr lang="en-US" sz="3200" dirty="0" err="1" smtClean="0"/>
              <a:t>phytosanitary</a:t>
            </a:r>
            <a:r>
              <a:rPr lang="en-US" sz="3200" dirty="0" smtClean="0"/>
              <a:t> certificate message </a:t>
            </a:r>
          </a:p>
          <a:p>
            <a:r>
              <a:rPr lang="en-US" sz="3200" dirty="0" smtClean="0"/>
              <a:t>Secure information exchange mechanisms </a:t>
            </a:r>
            <a:r>
              <a:rPr lang="en-US" sz="3200" dirty="0"/>
              <a:t>– using the </a:t>
            </a:r>
            <a:r>
              <a:rPr lang="en-US" sz="3200" dirty="0" smtClean="0"/>
              <a:t>security SSL certificate (X.509 certificate)</a:t>
            </a:r>
            <a:endParaRPr lang="en-US" sz="3200" dirty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NZ" dirty="0" smtClean="0"/>
              <a:t>Hub Prototype: Portal access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329845"/>
          </a:xfrm>
        </p:spPr>
        <p:txBody>
          <a:bodyPr>
            <a:normAutofit fontScale="92500"/>
          </a:bodyPr>
          <a:lstStyle/>
          <a:p>
            <a:r>
              <a:rPr lang="en-NZ" dirty="0" smtClean="0"/>
              <a:t>Provides basic functionality for member countries  that don’t have the software functionality or enough trade volume to justify building a software to software solution. </a:t>
            </a:r>
          </a:p>
          <a:p>
            <a:r>
              <a:rPr lang="en-NZ" dirty="0" smtClean="0"/>
              <a:t>Allows </a:t>
            </a:r>
            <a:r>
              <a:rPr lang="en-NZ" dirty="0"/>
              <a:t>exporting NPPO to </a:t>
            </a:r>
            <a:r>
              <a:rPr lang="en-NZ" dirty="0" smtClean="0"/>
              <a:t>push certificate messages </a:t>
            </a:r>
            <a:r>
              <a:rPr lang="en-NZ" dirty="0"/>
              <a:t>to </a:t>
            </a:r>
            <a:r>
              <a:rPr lang="en-NZ" dirty="0" smtClean="0"/>
              <a:t>the Hub prototype  </a:t>
            </a:r>
            <a:r>
              <a:rPr lang="en-NZ" dirty="0"/>
              <a:t>rather than having to host them on their own websites</a:t>
            </a:r>
            <a:r>
              <a:rPr lang="en-NZ" dirty="0" smtClean="0"/>
              <a:t>. </a:t>
            </a:r>
            <a:endParaRPr lang="en-NZ" dirty="0"/>
          </a:p>
          <a:p>
            <a:r>
              <a:rPr lang="en-NZ" dirty="0"/>
              <a:t>Importing </a:t>
            </a:r>
            <a:r>
              <a:rPr lang="en-NZ" dirty="0" err="1"/>
              <a:t>NPPOs</a:t>
            </a:r>
            <a:r>
              <a:rPr lang="en-NZ" dirty="0"/>
              <a:t> </a:t>
            </a:r>
            <a:r>
              <a:rPr lang="en-NZ" dirty="0" smtClean="0"/>
              <a:t>operating through the Portal benefit </a:t>
            </a:r>
            <a:r>
              <a:rPr lang="en-NZ" dirty="0"/>
              <a:t>by not having to go to several different websites to look up </a:t>
            </a:r>
            <a:r>
              <a:rPr lang="en-NZ" dirty="0" smtClean="0"/>
              <a:t>certificate messages. </a:t>
            </a:r>
          </a:p>
          <a:p>
            <a:r>
              <a:rPr lang="en-NZ" dirty="0" smtClean="0"/>
              <a:t>Allows Portal participating member country NPPOs to do basic lookups and potentially could provide some standardised reporting capabilities – for example, allow exporting NPPO to see when an importing NPPO last retrieved its certificates. </a:t>
            </a:r>
          </a:p>
          <a:p>
            <a:r>
              <a:rPr lang="en-NZ" dirty="0" smtClean="0"/>
              <a:t>Can be used to provide status information and notifications of any upgrades/changes. </a:t>
            </a:r>
          </a:p>
          <a:p>
            <a:endParaRPr lang="en-NZ" dirty="0" smtClean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Hub Prototype: Software-to-Software and Portal Access</a:t>
            </a:r>
            <a:endParaRPr lang="en-US" dirty="0"/>
          </a:p>
        </p:txBody>
      </p:sp>
      <p:sp>
        <p:nvSpPr>
          <p:cNvPr id="31" name="Oval 30"/>
          <p:cNvSpPr/>
          <p:nvPr/>
        </p:nvSpPr>
        <p:spPr>
          <a:xfrm>
            <a:off x="3734652" y="2785157"/>
            <a:ext cx="1289272" cy="1186407"/>
          </a:xfrm>
          <a:prstGeom prst="ellipse">
            <a:avLst/>
          </a:prstGeom>
          <a:solidFill>
            <a:srgbClr val="C0504D"/>
          </a:solidFill>
          <a:ln w="25400" cap="flat" cmpd="sng" algn="ctr">
            <a:solidFill>
              <a:srgbClr val="C0504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Hub</a:t>
            </a:r>
          </a:p>
        </p:txBody>
      </p:sp>
      <p:sp>
        <p:nvSpPr>
          <p:cNvPr id="32" name="Oval 31"/>
          <p:cNvSpPr/>
          <p:nvPr/>
        </p:nvSpPr>
        <p:spPr>
          <a:xfrm>
            <a:off x="1866511" y="3071953"/>
            <a:ext cx="530501" cy="529993"/>
          </a:xfrm>
          <a:prstGeom prst="ellipse">
            <a:avLst/>
          </a:prstGeom>
          <a:solidFill>
            <a:srgbClr val="9BBB59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Oval 32"/>
          <p:cNvSpPr/>
          <p:nvPr/>
        </p:nvSpPr>
        <p:spPr>
          <a:xfrm>
            <a:off x="5877703" y="2004601"/>
            <a:ext cx="530501" cy="529993"/>
          </a:xfrm>
          <a:prstGeom prst="ellipse">
            <a:avLst/>
          </a:prstGeom>
          <a:solidFill>
            <a:srgbClr val="9BBB59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646150" y="1701357"/>
            <a:ext cx="1024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1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Country B</a:t>
            </a:r>
            <a:endParaRPr kumimoji="0" lang="en-US" sz="1400" b="0" i="1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655676" y="2708920"/>
            <a:ext cx="1024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1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Country G</a:t>
            </a:r>
            <a:endParaRPr kumimoji="0" lang="en-US" sz="1400" b="0" i="1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36" name="Curved Connector 35"/>
          <p:cNvCxnSpPr/>
          <p:nvPr/>
        </p:nvCxnSpPr>
        <p:spPr>
          <a:xfrm flipV="1">
            <a:off x="2460835" y="2233827"/>
            <a:ext cx="3344547" cy="1102660"/>
          </a:xfrm>
          <a:prstGeom prst="curvedConnector3">
            <a:avLst>
              <a:gd name="adj1" fmla="val 62866"/>
            </a:avLst>
          </a:prstGeom>
          <a:noFill/>
          <a:ln w="38100" cap="flat" cmpd="sng" algn="ctr">
            <a:solidFill>
              <a:srgbClr val="F79646">
                <a:lumMod val="75000"/>
              </a:srgbClr>
            </a:solidFill>
            <a:prstDash val="sysDot"/>
            <a:headEnd type="arrow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37" name="TextBox 36"/>
          <p:cNvSpPr txBox="1"/>
          <p:nvPr/>
        </p:nvSpPr>
        <p:spPr>
          <a:xfrm>
            <a:off x="2572844" y="2165262"/>
            <a:ext cx="2323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</a:rPr>
              <a:t>Software to Software</a:t>
            </a:r>
            <a:endParaRPr kumimoji="0" lang="en-NZ" sz="1800" b="1" i="0" u="none" strike="noStrike" kern="0" cap="none" spc="0" normalizeH="0" baseline="0" noProof="0" dirty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</a:endParaRPr>
          </a:p>
        </p:txBody>
      </p:sp>
      <p:sp>
        <p:nvSpPr>
          <p:cNvPr id="38" name="Oval 37"/>
          <p:cNvSpPr/>
          <p:nvPr/>
        </p:nvSpPr>
        <p:spPr>
          <a:xfrm>
            <a:off x="6408204" y="5229200"/>
            <a:ext cx="530501" cy="529993"/>
          </a:xfrm>
          <a:prstGeom prst="ellipse">
            <a:avLst/>
          </a:prstGeom>
          <a:solidFill>
            <a:srgbClr val="9BBB59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179560" y="4858655"/>
            <a:ext cx="1024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1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Country D</a:t>
            </a:r>
            <a:endParaRPr kumimoji="0" lang="en-US" sz="1400" b="0" i="1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0" name="Rounded Rectangle 39"/>
          <p:cNvSpPr/>
          <p:nvPr/>
        </p:nvSpPr>
        <p:spPr>
          <a:xfrm>
            <a:off x="4280783" y="3746328"/>
            <a:ext cx="892315" cy="450471"/>
          </a:xfrm>
          <a:prstGeom prst="roundRect">
            <a:avLst/>
          </a:prstGeom>
          <a:gradFill rotWithShape="1">
            <a:gsLst>
              <a:gs pos="0">
                <a:srgbClr val="4F81BD">
                  <a:tint val="100000"/>
                  <a:shade val="100000"/>
                  <a:satMod val="130000"/>
                </a:srgbClr>
              </a:gs>
              <a:gs pos="100000">
                <a:srgbClr val="4F81BD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 w="1587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Portal</a:t>
            </a:r>
            <a:endParaRPr kumimoji="0" lang="en-NZ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41" name="Curved Connector 69"/>
          <p:cNvCxnSpPr>
            <a:stCxn id="40" idx="2"/>
            <a:endCxn id="38" idx="2"/>
          </p:cNvCxnSpPr>
          <p:nvPr/>
        </p:nvCxnSpPr>
        <p:spPr>
          <a:xfrm rot="16200000" flipH="1">
            <a:off x="4918873" y="4004866"/>
            <a:ext cx="1297398" cy="1681263"/>
          </a:xfrm>
          <a:prstGeom prst="curvedConnector2">
            <a:avLst/>
          </a:prstGeom>
          <a:noFill/>
          <a:ln w="38100" cap="flat" cmpd="sng" algn="ctr">
            <a:solidFill>
              <a:srgbClr val="4F81BD">
                <a:lumMod val="75000"/>
              </a:srgbClr>
            </a:solidFill>
            <a:prstDash val="sysDot"/>
            <a:headEnd type="arrow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42" name="TextBox 41"/>
          <p:cNvSpPr txBox="1"/>
          <p:nvPr/>
        </p:nvSpPr>
        <p:spPr>
          <a:xfrm>
            <a:off x="3132422" y="5124865"/>
            <a:ext cx="22967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</a:rPr>
              <a:t>User Access Portal</a:t>
            </a:r>
            <a:endParaRPr kumimoji="0" lang="en-NZ" sz="1800" b="1" i="0" u="none" strike="noStrike" kern="0" cap="none" spc="0" normalizeH="0" baseline="0" noProof="0" dirty="0">
              <a:ln>
                <a:noFill/>
              </a:ln>
              <a:solidFill>
                <a:srgbClr val="4F81BD">
                  <a:lumMod val="75000"/>
                </a:srgbClr>
              </a:solidFill>
              <a:effectLst/>
              <a:uLnTx/>
              <a:uFillTx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619672" y="5589240"/>
            <a:ext cx="4127343" cy="936104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noAutofit/>
          </a:bodyPr>
          <a:lstStyle/>
          <a:p>
            <a:pPr marR="0" lvl="0" algn="ctr" defTabSz="914400" eaLnBrk="1" latinLnBrk="0" hangingPunct="1">
              <a:lnSpc>
                <a:spcPct val="100000"/>
              </a:lnSpc>
              <a:buClrTx/>
              <a:buSzTx/>
              <a:tabLst/>
              <a:defRPr/>
            </a:pPr>
            <a:r>
              <a:rPr lang="en-NZ" sz="1600" kern="0" dirty="0" smtClean="0">
                <a:solidFill>
                  <a:sysClr val="windowText" lastClr="000000"/>
                </a:solidFill>
              </a:rPr>
              <a:t>Potential for User Access “Portal” providing “receiving” access to countries who cannot access Software to Software.</a:t>
            </a:r>
            <a:endParaRPr lang="en-NZ" sz="1600" kern="0" dirty="0">
              <a:solidFill>
                <a:sysClr val="windowText" lastClr="0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87724" y="1232756"/>
            <a:ext cx="2232248" cy="792088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noAutofit/>
          </a:bodyPr>
          <a:lstStyle/>
          <a:p>
            <a:pPr algn="ctr">
              <a:defRPr/>
            </a:pPr>
            <a:r>
              <a:rPr lang="en-NZ" sz="1600" kern="0" dirty="0" smtClean="0">
                <a:solidFill>
                  <a:sysClr val="windowText" lastClr="000000"/>
                </a:solidFill>
              </a:rPr>
              <a:t>Software to Software Certificate Information Exchange.</a:t>
            </a:r>
          </a:p>
          <a:p>
            <a:pPr algn="ctr">
              <a:defRPr/>
            </a:pPr>
            <a:endParaRPr lang="en-NZ" sz="1600" kern="0" dirty="0" smtClean="0">
              <a:solidFill>
                <a:sysClr val="windowText" lastClr="000000"/>
              </a:solidFill>
            </a:endParaRPr>
          </a:p>
        </p:txBody>
      </p:sp>
      <p:pic>
        <p:nvPicPr>
          <p:cNvPr id="17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17" b="89256" l="0" r="89865"/>
                    </a14:imgEffect>
                  </a14:imgLayer>
                </a14:imgProps>
              </a:ext>
            </a:extLst>
          </a:blip>
          <a:srcRect l="-24330" r="-24330"/>
          <a:stretch>
            <a:fillRect/>
          </a:stretch>
        </p:blipFill>
        <p:spPr>
          <a:xfrm>
            <a:off x="2579524" y="3110857"/>
            <a:ext cx="840348" cy="46215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2" y="4041068"/>
            <a:ext cx="576064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086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1072E-7 4.07219E-6 C 0.0568 -0.00579 0.1136 -0.01157 0.14157 -0.03193 C 0.16971 -0.05229 0.14591 -0.10065 0.16849 -0.12148 C 0.19107 -0.1423 0.25847 -0.15132 0.27688 -0.15757 " pathEditMode="relative" rAng="0" ptsTypes="aaaA">
                                      <p:cBhvr>
                                        <p:cTn id="3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44" y="-78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45 3.7205E-6 C -0.01198 0.04766 -0.00017 0.09555 0.02692 0.12517 C 0.05385 0.15502 0.11951 0.16936 0.13792 0.17815 " pathEditMode="relative" rAng="0" ptsTypes="aaA">
                                      <p:cBhvr>
                                        <p:cTn id="5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60" y="89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/>
      <p:bldP spid="35" grpId="0"/>
      <p:bldP spid="37" grpId="0"/>
      <p:bldP spid="38" grpId="0" animBg="1"/>
      <p:bldP spid="39" grpId="0"/>
      <p:bldP spid="40" grpId="0" animBg="1"/>
      <p:bldP spid="42" grpId="0"/>
      <p:bldP spid="43" grpId="0" animBg="1"/>
      <p:bldP spid="16" grpId="0" animBg="1"/>
    </p:bldLst>
  </p:timing>
</p:sld>
</file>

<file path=ppt/theme/theme1.xml><?xml version="1.0" encoding="utf-8"?>
<a:theme xmlns:a="http://schemas.openxmlformats.org/drawingml/2006/main" name="MPI-ppt corp-template">
  <a:themeElements>
    <a:clrScheme name="MPI-ppt corp-templat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PI-ppt corp-template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5"/>
        </a:solidFill>
        <a:ln>
          <a:solidFill>
            <a:schemeClr val="accent5">
              <a:lumMod val="90000"/>
            </a:schemeClr>
          </a:solidFill>
        </a:ln>
      </a:spPr>
      <a:bodyPr lIns="36000" tIns="36000" rIns="36000" bIns="36000" rtlCol="0" anchor="t" anchorCtr="0"/>
      <a:lstStyle>
        <a:defPPr algn="ctr">
          <a:defRPr sz="1050" b="1" dirty="0">
            <a:solidFill>
              <a:schemeClr val="tx1"/>
            </a:solidFill>
            <a:latin typeface="Calibri" pitchFamily="34" charset="0"/>
            <a:cs typeface="Calibri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MPI-ppt corp-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PI-ppt corp-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PI-ppt corp-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PI-ppt corp-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PI-ppt corp-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PI-ppt corp-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PI-ppt corp-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PI-ppt corp-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PI-ppt corp-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PI-ppt corp-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PI-ppt corp-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PI-ppt corp-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 section header">
  <a:themeElements>
    <a:clrScheme name="2 section head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 section header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 section head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 section head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 section head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 section head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 section head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 section head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 section head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 section head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 section head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 section head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 section head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 section head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MPI-ppt corp-template">
  <a:themeElements>
    <a:clrScheme name="MPI-ppt corp-templat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PI-ppt corp-template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5"/>
        </a:solidFill>
        <a:ln>
          <a:solidFill>
            <a:schemeClr val="accent5">
              <a:lumMod val="90000"/>
            </a:schemeClr>
          </a:solidFill>
        </a:ln>
      </a:spPr>
      <a:bodyPr lIns="36000" tIns="36000" rIns="36000" bIns="36000" rtlCol="0" anchor="t" anchorCtr="0"/>
      <a:lstStyle>
        <a:defPPr algn="ctr">
          <a:defRPr sz="1050" b="1" dirty="0">
            <a:solidFill>
              <a:schemeClr val="tx1"/>
            </a:solidFill>
            <a:latin typeface="Calibri" pitchFamily="34" charset="0"/>
            <a:cs typeface="Calibri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MPI-ppt corp-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PI-ppt corp-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PI-ppt corp-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PI-ppt corp-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PI-ppt corp-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PI-ppt corp-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PI-ppt corp-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PI-ppt corp-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PI-ppt corp-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PI-ppt corp-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PI-ppt corp-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PI-ppt corp-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MPI-ppt corp-template</Template>
  <TotalTime>8965</TotalTime>
  <Words>1476</Words>
  <Application>Microsoft Macintosh PowerPoint</Application>
  <PresentationFormat>On-screen Show (4:3)</PresentationFormat>
  <Paragraphs>200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MPI-ppt corp-template</vt:lpstr>
      <vt:lpstr>2 section header</vt:lpstr>
      <vt:lpstr>1_MPI-ppt corp-template</vt:lpstr>
      <vt:lpstr>Overview of the Hub Concept &amp; Prototype for Secure Method of Information Exchange (SMIE) </vt:lpstr>
      <vt:lpstr>Contents:</vt:lpstr>
      <vt:lpstr>Drivers</vt:lpstr>
      <vt:lpstr>PowerPoint Presentation</vt:lpstr>
      <vt:lpstr>PowerPoint Presentation</vt:lpstr>
      <vt:lpstr>Differences between “Direct NPPO to NPPO” versus “Cloud/Hub” communications </vt:lpstr>
      <vt:lpstr>What’s in the basic Prototype of the Hub concept?</vt:lpstr>
      <vt:lpstr>Hub Prototype: Portal access</vt:lpstr>
      <vt:lpstr>Hub Prototype: Software-to-Software and Portal Access</vt:lpstr>
      <vt:lpstr>Hub Prototype: Security Mechanism  </vt:lpstr>
      <vt:lpstr>Hub Prototype: Security Mechanism </vt:lpstr>
      <vt:lpstr>Hub Prototype: Transaction Types</vt:lpstr>
      <vt:lpstr>Prototype Transaction: Submit certificate information</vt:lpstr>
      <vt:lpstr>Prototype Transaction: Revoke certificate information</vt:lpstr>
      <vt:lpstr>Prototype Transaction: “Replacement” certificate information</vt:lpstr>
      <vt:lpstr>Prototype Transaction:“Polling Query” </vt:lpstr>
      <vt:lpstr>Prototype Transaction: “Retrieve” certificate information</vt:lpstr>
      <vt:lpstr>Prototype transaction: “Reject” certificate information</vt:lpstr>
      <vt:lpstr>Next Steps!</vt:lpstr>
      <vt:lpstr>Questions</vt:lpstr>
    </vt:vector>
  </TitlesOfParts>
  <Manager/>
  <Company>MPI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SMIE Concept</dc:title>
  <dc:subject/>
  <dc:creator>Lukasz Zawilski</dc:creator>
  <cp:keywords/>
  <dc:description/>
  <cp:lastModifiedBy>David Nowell</cp:lastModifiedBy>
  <cp:revision>724</cp:revision>
  <cp:lastPrinted>2012-07-03T02:37:30Z</cp:lastPrinted>
  <dcterms:created xsi:type="dcterms:W3CDTF">2012-04-24T01:12:02Z</dcterms:created>
  <dcterms:modified xsi:type="dcterms:W3CDTF">2013-04-10T06:48:09Z</dcterms:modified>
  <cp:category/>
</cp:coreProperties>
</file>