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863" r:id="rId3"/>
    <p:sldMasterId id="2147483870" r:id="rId4"/>
    <p:sldMasterId id="2147483902" r:id="rId5"/>
  </p:sldMasterIdLst>
  <p:notesMasterIdLst>
    <p:notesMasterId r:id="rId19"/>
  </p:notesMasterIdLst>
  <p:handoutMasterIdLst>
    <p:handoutMasterId r:id="rId20"/>
  </p:handoutMasterIdLst>
  <p:sldIdLst>
    <p:sldId id="423" r:id="rId6"/>
    <p:sldId id="426" r:id="rId7"/>
    <p:sldId id="427" r:id="rId8"/>
    <p:sldId id="428" r:id="rId9"/>
    <p:sldId id="429" r:id="rId10"/>
    <p:sldId id="430" r:id="rId11"/>
    <p:sldId id="431" r:id="rId12"/>
    <p:sldId id="432" r:id="rId13"/>
    <p:sldId id="433" r:id="rId14"/>
    <p:sldId id="434" r:id="rId15"/>
    <p:sldId id="435" r:id="rId16"/>
    <p:sldId id="437" r:id="rId17"/>
    <p:sldId id="436" r:id="rId18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19AF0C5-CE18-4757-BB2A-0AF2307DEAF9}">
          <p14:sldIdLst/>
        </p14:section>
        <p14:section name="Untitled Section" id="{2447C5AE-2183-46C3-887E-B478836A3673}">
          <p14:sldIdLst/>
        </p14:section>
        <p14:section name="Untitled Section" id="{EAED8837-043E-4974-A844-A1ECBF4A9220}">
          <p14:sldIdLst/>
        </p14:section>
        <p14:section name="Untitled Section" id="{57A7BB55-BA3D-4D65-BCD6-54E38312CFA7}">
          <p14:sldIdLst>
            <p14:sldId id="423"/>
          </p14:sldIdLst>
        </p14:section>
        <p14:section name="Untitled Section" id="{10C18039-8663-4B4F-9EF8-8E354C6D2F83}">
          <p14:sldIdLst>
            <p14:sldId id="426"/>
            <p14:sldId id="427"/>
            <p14:sldId id="428"/>
            <p14:sldId id="429"/>
            <p14:sldId id="430"/>
            <p14:sldId id="431"/>
            <p14:sldId id="432"/>
            <p14:sldId id="433"/>
            <p14:sldId id="434"/>
            <p14:sldId id="435"/>
            <p14:sldId id="437"/>
            <p14:sldId id="43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66FF66"/>
    <a:srgbClr val="FFFFCC"/>
    <a:srgbClr val="DDDDDD"/>
    <a:srgbClr val="FF0066"/>
    <a:srgbClr val="FFFF99"/>
    <a:srgbClr val="F2800E"/>
    <a:srgbClr val="CDDA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 showGuides="1"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282" y="-8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81C9B044-D521-43E7-9471-8A9FFA7AF7F0}" type="datetimeFigureOut">
              <a:rPr lang="fr-FR"/>
              <a:pPr>
                <a:defRPr/>
              </a:pPr>
              <a:t>12/11/2014</a:t>
            </a:fld>
            <a:endParaRPr lang="fr-FR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4DD4658-AF7F-4710-B738-A9BD589C834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825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58" y="4722946"/>
            <a:ext cx="5445099" cy="447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E31B060-0351-454C-8860-4388424353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2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9E49FC-253F-4666-852C-5E5CABA36025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GB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B05F04-C111-46A3-9B5E-A8415132E04B}" type="slidenum">
              <a:rPr lang="en-GB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505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B05F04-C111-46A3-9B5E-A8415132E04B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70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058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064896" cy="1084982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0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D4ADE3F-55C8-428D-BEA3-4EAE411EAC49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3528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C11F2E7-4A5E-488B-9D75-A6E39581CC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0297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128084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75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2061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49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224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473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 smtClean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72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6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38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08379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texte 12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3216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0820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881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0543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FR" noProof="0" smtClean="0"/>
              <a:t>Cliquez sur l'icône pour ajouter une image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599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88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93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1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25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 smtClean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58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586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1" r:id="rId2"/>
    <p:sldLayoutId id="2147483852" r:id="rId3"/>
    <p:sldLayoutId id="2147483853" r:id="rId4"/>
    <p:sldLayoutId id="2147483854" r:id="rId5"/>
    <p:sldLayoutId id="2147483856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 userDrawn="1"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1" r:id="rId2"/>
    <p:sldLayoutId id="2147483862" r:id="rId3"/>
    <p:sldLayoutId id="2147483888" r:id="rId4"/>
    <p:sldLayoutId id="2147483889" r:id="rId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5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8197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1" fontAlgn="base" hangingPunct="1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1" fontAlgn="base" hangingPunct="1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eaLnBrk="1" fontAlgn="base" hangingPunct="1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Some Current Pest Concerns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For TC26 in 2014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4680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 bwMode="auto">
          <a:xfrm>
            <a:off x="0" y="-18558"/>
            <a:ext cx="5806015" cy="908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sz="3600" b="1" i="1" dirty="0" err="1" smtClean="0">
                <a:solidFill>
                  <a:prstClr val="black"/>
                </a:solidFill>
              </a:rPr>
              <a:t>Parthenium</a:t>
            </a:r>
            <a:r>
              <a:rPr lang="en-US" sz="3600" b="1" i="1" dirty="0" smtClean="0">
                <a:solidFill>
                  <a:prstClr val="black"/>
                </a:solidFill>
              </a:rPr>
              <a:t> </a:t>
            </a:r>
            <a:r>
              <a:rPr lang="en-US" sz="3600" b="1" i="1" dirty="0" err="1" smtClean="0">
                <a:solidFill>
                  <a:prstClr val="black"/>
                </a:solidFill>
              </a:rPr>
              <a:t>hysterophorus</a:t>
            </a:r>
            <a:r>
              <a:rPr lang="en-US" sz="3600" b="1" i="1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idx="1"/>
          </p:nvPr>
        </p:nvSpPr>
        <p:spPr>
          <a:xfrm>
            <a:off x="0" y="692696"/>
            <a:ext cx="8352928" cy="3456384"/>
          </a:xfrm>
        </p:spPr>
        <p:txBody>
          <a:bodyPr>
            <a:normAutofit fontScale="25000" lnSpcReduction="20000"/>
          </a:bodyPr>
          <a:lstStyle/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fr-FR" sz="8000" dirty="0" err="1" smtClean="0"/>
              <a:t>Annual</a:t>
            </a:r>
            <a:r>
              <a:rPr lang="fr-FR" sz="8000" dirty="0" smtClean="0"/>
              <a:t> plant native to the </a:t>
            </a:r>
            <a:r>
              <a:rPr lang="fr-FR" sz="8000" dirty="0" err="1" smtClean="0"/>
              <a:t>subtropics</a:t>
            </a:r>
            <a:r>
              <a:rPr lang="fr-FR" sz="8000" dirty="0" smtClean="0"/>
              <a:t> of </a:t>
            </a:r>
            <a:r>
              <a:rPr lang="fr-FR" sz="8000" dirty="0" err="1" smtClean="0"/>
              <a:t>North</a:t>
            </a:r>
            <a:r>
              <a:rPr lang="fr-FR" sz="8000" dirty="0" smtClean="0"/>
              <a:t> and South </a:t>
            </a:r>
            <a:r>
              <a:rPr lang="fr-FR" sz="8000" dirty="0" err="1" smtClean="0"/>
              <a:t>America</a:t>
            </a:r>
            <a:r>
              <a:rPr lang="fr-FR" sz="8000" dirty="0" smtClean="0"/>
              <a:t>. </a:t>
            </a:r>
            <a:r>
              <a:rPr lang="fr-FR" sz="8000" dirty="0" err="1" smtClean="0"/>
              <a:t>Weed</a:t>
            </a:r>
            <a:r>
              <a:rPr lang="fr-FR" sz="8000" dirty="0" smtClean="0"/>
              <a:t> of </a:t>
            </a:r>
            <a:r>
              <a:rPr lang="fr-FR" sz="8000" dirty="0" err="1" smtClean="0"/>
              <a:t>crops</a:t>
            </a:r>
            <a:r>
              <a:rPr lang="fr-FR" sz="8000" dirty="0" smtClean="0"/>
              <a:t> and </a:t>
            </a:r>
            <a:r>
              <a:rPr lang="fr-FR" sz="8000" dirty="0" err="1" smtClean="0"/>
              <a:t>pastures</a:t>
            </a:r>
            <a:r>
              <a:rPr lang="fr-FR" sz="8000" dirty="0" smtClean="0"/>
              <a:t> in </a:t>
            </a:r>
            <a:r>
              <a:rPr lang="fr-FR" sz="8000" dirty="0" err="1" smtClean="0"/>
              <a:t>several</a:t>
            </a:r>
            <a:r>
              <a:rPr lang="fr-FR" sz="8000" dirty="0" smtClean="0"/>
              <a:t> countries in </a:t>
            </a:r>
            <a:r>
              <a:rPr lang="fr-FR" sz="8000" dirty="0" err="1" smtClean="0"/>
              <a:t>Africa</a:t>
            </a:r>
            <a:r>
              <a:rPr lang="fr-FR" sz="8000" dirty="0" smtClean="0"/>
              <a:t>, in </a:t>
            </a:r>
            <a:r>
              <a:rPr lang="fr-FR" sz="8000" dirty="0" err="1" smtClean="0"/>
              <a:t>India</a:t>
            </a:r>
            <a:r>
              <a:rPr lang="fr-FR" sz="8000" dirty="0" smtClean="0"/>
              <a:t>, in </a:t>
            </a:r>
            <a:r>
              <a:rPr lang="fr-FR" sz="8000" dirty="0" err="1" smtClean="0"/>
              <a:t>Australia</a:t>
            </a:r>
            <a:r>
              <a:rPr lang="fr-FR" sz="8000" dirty="0" smtClean="0"/>
              <a:t>, etc. </a:t>
            </a:r>
          </a:p>
          <a:p>
            <a:pPr lvl="0" algn="just">
              <a:spcBef>
                <a:spcPts val="600"/>
              </a:spcBef>
              <a:spcAft>
                <a:spcPts val="600"/>
              </a:spcAft>
            </a:pPr>
            <a:r>
              <a:rPr lang="fr-FR" sz="8000" dirty="0" smtClean="0"/>
              <a:t>In EPPO </a:t>
            </a:r>
            <a:r>
              <a:rPr lang="fr-FR" sz="8000" dirty="0" err="1" smtClean="0"/>
              <a:t>only</a:t>
            </a:r>
            <a:r>
              <a:rPr lang="fr-FR" sz="8000" dirty="0" smtClean="0"/>
              <a:t> </a:t>
            </a:r>
            <a:r>
              <a:rPr lang="fr-FR" sz="8000" dirty="0" err="1" smtClean="0"/>
              <a:t>recorded</a:t>
            </a:r>
            <a:r>
              <a:rPr lang="fr-FR" sz="8000" dirty="0" smtClean="0"/>
              <a:t> in </a:t>
            </a:r>
            <a:r>
              <a:rPr lang="fr-FR" sz="8000" dirty="0" err="1" smtClean="0"/>
              <a:t>Israel</a:t>
            </a:r>
            <a:r>
              <a:rPr lang="fr-FR" sz="8000" dirty="0" smtClean="0"/>
              <a:t>.</a:t>
            </a:r>
          </a:p>
          <a:p>
            <a:pPr lvl="0" algn="just">
              <a:spcAft>
                <a:spcPts val="600"/>
              </a:spcAft>
            </a:pPr>
            <a:r>
              <a:rPr lang="en-US" sz="8000" dirty="0" smtClean="0"/>
              <a:t>Endangered area </a:t>
            </a:r>
            <a:r>
              <a:rPr lang="en-GB" sz="8000" dirty="0" smtClean="0"/>
              <a:t>whole </a:t>
            </a:r>
            <a:r>
              <a:rPr lang="en-GB" sz="8000" dirty="0"/>
              <a:t>Mediterranean basin as well as the surroundings of the Black sea and eastern </a:t>
            </a:r>
            <a:r>
              <a:rPr lang="en-GB" sz="8000" dirty="0" smtClean="0"/>
              <a:t>Asia. </a:t>
            </a:r>
          </a:p>
          <a:p>
            <a:pPr>
              <a:spcAft>
                <a:spcPts val="600"/>
              </a:spcAft>
            </a:pPr>
            <a:r>
              <a:rPr lang="en-US" sz="8000" dirty="0"/>
              <a:t>Impacts on crops and </a:t>
            </a:r>
            <a:r>
              <a:rPr lang="en-US" sz="8000" dirty="0" smtClean="0"/>
              <a:t>pastures  </a:t>
            </a:r>
            <a:r>
              <a:rPr lang="en-US" sz="8000" dirty="0"/>
              <a:t>moderate </a:t>
            </a:r>
            <a:r>
              <a:rPr lang="en-US" sz="8000" dirty="0" smtClean="0"/>
              <a:t/>
            </a:r>
            <a:br>
              <a:rPr lang="en-US" sz="8000" dirty="0" smtClean="0"/>
            </a:br>
            <a:r>
              <a:rPr lang="en-US" sz="8000" dirty="0" smtClean="0"/>
              <a:t>to high, depending </a:t>
            </a:r>
            <a:r>
              <a:rPr lang="en-US" sz="8000" dirty="0"/>
              <a:t>on </a:t>
            </a:r>
            <a:r>
              <a:rPr lang="en-US" sz="8000" dirty="0" smtClean="0"/>
              <a:t>the production</a:t>
            </a:r>
            <a:br>
              <a:rPr lang="en-US" sz="8000" dirty="0" smtClean="0"/>
            </a:br>
            <a:r>
              <a:rPr lang="en-US" sz="8000" dirty="0" smtClean="0"/>
              <a:t>techniques</a:t>
            </a:r>
            <a:r>
              <a:rPr lang="en-US" sz="8000" dirty="0"/>
              <a:t>. </a:t>
            </a:r>
          </a:p>
          <a:p>
            <a:pPr lvl="0">
              <a:lnSpc>
                <a:spcPct val="120000"/>
              </a:lnSpc>
              <a:spcAft>
                <a:spcPts val="600"/>
              </a:spcAft>
            </a:pPr>
            <a:r>
              <a:rPr lang="en-GB" sz="8000" i="1" dirty="0" smtClean="0"/>
              <a:t>In addition: </a:t>
            </a:r>
            <a:r>
              <a:rPr lang="en-GB" sz="8000" dirty="0" smtClean="0"/>
              <a:t>major impacts </a:t>
            </a:r>
            <a:r>
              <a:rPr lang="en-GB" sz="8000" dirty="0"/>
              <a:t>on human and </a:t>
            </a:r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 smtClean="0"/>
              <a:t>animal health </a:t>
            </a:r>
            <a:r>
              <a:rPr lang="en-GB" sz="8000" dirty="0"/>
              <a:t>through allergies and </a:t>
            </a:r>
            <a:r>
              <a:rPr lang="en-GB" sz="8000" dirty="0" smtClean="0"/>
              <a:t/>
            </a:r>
            <a:br>
              <a:rPr lang="en-GB" sz="8000" dirty="0" smtClean="0"/>
            </a:br>
            <a:r>
              <a:rPr lang="en-GB" sz="8000" dirty="0" smtClean="0"/>
              <a:t>dermatitis (worse than A </a:t>
            </a:r>
            <a:r>
              <a:rPr lang="en-GB" sz="8000" dirty="0" err="1" smtClean="0"/>
              <a:t>artemisifolia</a:t>
            </a:r>
            <a:r>
              <a:rPr lang="en-GB" sz="8000" dirty="0" smtClean="0"/>
              <a:t>)</a:t>
            </a:r>
            <a:endParaRPr lang="en-GB" sz="8000" dirty="0"/>
          </a:p>
          <a:p>
            <a:pPr algn="just">
              <a:spcAft>
                <a:spcPts val="600"/>
              </a:spcAft>
            </a:pPr>
            <a:r>
              <a:rPr lang="en-GB" sz="5000" dirty="0" smtClean="0"/>
              <a:t>  </a:t>
            </a:r>
            <a:r>
              <a:rPr lang="en-GB" sz="8000" dirty="0"/>
              <a:t>Measures recommended for </a:t>
            </a:r>
          </a:p>
          <a:p>
            <a:pPr lvl="1" algn="just">
              <a:spcAft>
                <a:spcPts val="600"/>
              </a:spcAft>
            </a:pPr>
            <a:r>
              <a:rPr lang="en-US" sz="7700" dirty="0" smtClean="0"/>
              <a:t>Used </a:t>
            </a:r>
            <a:r>
              <a:rPr lang="en-US" sz="7700" dirty="0"/>
              <a:t>machinery</a:t>
            </a:r>
            <a:endParaRPr lang="en-GB" sz="7700" dirty="0"/>
          </a:p>
          <a:p>
            <a:pPr lvl="1" algn="just">
              <a:spcAft>
                <a:spcPts val="600"/>
              </a:spcAft>
            </a:pPr>
            <a:r>
              <a:rPr lang="en-GB" sz="7700" dirty="0" smtClean="0"/>
              <a:t>Growing </a:t>
            </a:r>
            <a:r>
              <a:rPr lang="en-GB" sz="7700" dirty="0"/>
              <a:t>medium adherent to plants for planting</a:t>
            </a:r>
          </a:p>
          <a:p>
            <a:pPr lvl="1" algn="just">
              <a:spcAft>
                <a:spcPts val="600"/>
              </a:spcAft>
            </a:pPr>
            <a:r>
              <a:rPr lang="en-GB" sz="7700" dirty="0"/>
              <a:t>Grain</a:t>
            </a:r>
          </a:p>
          <a:p>
            <a:pPr lvl="1" algn="just">
              <a:spcAft>
                <a:spcPts val="600"/>
              </a:spcAft>
            </a:pPr>
            <a:r>
              <a:rPr lang="fr-FR" sz="7700" dirty="0" err="1" smtClean="0"/>
              <a:t>Travelers</a:t>
            </a:r>
            <a:endParaRPr lang="en-GB" sz="7700" dirty="0"/>
          </a:p>
          <a:p>
            <a:pPr marL="0" lvl="0" indent="0" algn="just">
              <a:buNone/>
            </a:pPr>
            <a:endParaRPr lang="en-GB" sz="5000" dirty="0" smtClean="0"/>
          </a:p>
        </p:txBody>
      </p:sp>
      <p:pic>
        <p:nvPicPr>
          <p:cNvPr id="9" name="Picture 11" descr="Fig 3 - Parthenium Composite Irrigated EI 1975H Global and Europe .tif"/>
          <p:cNvPicPr/>
          <p:nvPr/>
        </p:nvPicPr>
        <p:blipFill rotWithShape="1">
          <a:blip r:embed="rId2" cstate="print"/>
          <a:srcRect t="61286"/>
          <a:stretch/>
        </p:blipFill>
        <p:spPr bwMode="auto">
          <a:xfrm>
            <a:off x="5220072" y="2831450"/>
            <a:ext cx="3456384" cy="15841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Rectangle 4"/>
          <p:cNvSpPr/>
          <p:nvPr/>
        </p:nvSpPr>
        <p:spPr>
          <a:xfrm>
            <a:off x="5383844" y="4523347"/>
            <a:ext cx="3292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prstClr val="black"/>
                </a:solidFill>
              </a:rPr>
              <a:t>Climate suitability for </a:t>
            </a:r>
            <a:r>
              <a:rPr lang="en-GB" sz="1200" i="1" dirty="0" err="1">
                <a:solidFill>
                  <a:prstClr val="black"/>
                </a:solidFill>
              </a:rPr>
              <a:t>Parthenium</a:t>
            </a:r>
            <a:r>
              <a:rPr lang="en-GB" sz="1200" i="1" dirty="0">
                <a:solidFill>
                  <a:prstClr val="black"/>
                </a:solidFill>
              </a:rPr>
              <a:t> </a:t>
            </a:r>
            <a:r>
              <a:rPr lang="en-GB" sz="1200" i="1" dirty="0" err="1" smtClean="0">
                <a:solidFill>
                  <a:prstClr val="black"/>
                </a:solidFill>
              </a:rPr>
              <a:t>hysterophorus</a:t>
            </a:r>
            <a:r>
              <a:rPr lang="en-GB" sz="1200" dirty="0" smtClean="0">
                <a:solidFill>
                  <a:prstClr val="black"/>
                </a:solidFill>
              </a:rPr>
              <a:t>  </a:t>
            </a:r>
            <a:r>
              <a:rPr lang="en-GB" sz="1200" dirty="0">
                <a:solidFill>
                  <a:prstClr val="black"/>
                </a:solidFill>
              </a:rPr>
              <a:t>in the EPPO region modelled using CLIMEX </a:t>
            </a:r>
            <a:endParaRPr lang="fr-FR" sz="1200" dirty="0">
              <a:solidFill>
                <a:prstClr val="black"/>
              </a:solidFill>
            </a:endParaRPr>
          </a:p>
        </p:txBody>
      </p:sp>
      <p:pic>
        <p:nvPicPr>
          <p:cNvPr id="7" name="Image 6" descr="Parthenium hysterophorus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44208" y="5260754"/>
            <a:ext cx="2391334" cy="15841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91851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0" y="720080"/>
            <a:ext cx="8077200" cy="692696"/>
          </a:xfrm>
        </p:spPr>
        <p:txBody>
          <a:bodyPr/>
          <a:lstStyle/>
          <a:p>
            <a:r>
              <a:rPr lang="en-US" altLang="en-US" sz="3600" i="1" dirty="0" err="1" smtClean="0"/>
              <a:t>Agrilus</a:t>
            </a:r>
            <a:r>
              <a:rPr lang="en-US" altLang="en-US" sz="3600" i="1" dirty="0" smtClean="0"/>
              <a:t> </a:t>
            </a:r>
            <a:r>
              <a:rPr lang="en-US" altLang="en-US" sz="3600" i="1" dirty="0" err="1" smtClean="0"/>
              <a:t>anxius</a:t>
            </a:r>
            <a:endParaRPr lang="en-US" altLang="en-US" sz="3600" i="1" dirty="0" smtClean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339179"/>
            <a:ext cx="8077200" cy="259387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i="0" u="none" dirty="0" err="1" smtClean="0"/>
              <a:t>Coleoptera</a:t>
            </a:r>
            <a:r>
              <a:rPr lang="en-US" sz="2000" i="0" u="none" dirty="0" smtClean="0"/>
              <a:t>: </a:t>
            </a:r>
            <a:r>
              <a:rPr lang="en-US" sz="2000" b="1" i="0" u="none" dirty="0" err="1" smtClean="0"/>
              <a:t>Buprestidae</a:t>
            </a:r>
            <a:endParaRPr lang="en-US" sz="2000" b="1" i="0" u="none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sz="2000" i="0" u="none" dirty="0" smtClean="0"/>
              <a:t>Wood </a:t>
            </a:r>
            <a:r>
              <a:rPr sz="2000" i="0" u="none" dirty="0" err="1" smtClean="0"/>
              <a:t>borer</a:t>
            </a:r>
            <a:r>
              <a:rPr sz="2000" i="0" u="none" dirty="0" smtClean="0"/>
              <a:t> of </a:t>
            </a:r>
            <a:r>
              <a:rPr sz="2000" i="0" u="none" dirty="0" err="1" smtClean="0"/>
              <a:t>birch</a:t>
            </a:r>
            <a:r>
              <a:rPr sz="2000" i="0" u="none" dirty="0" smtClean="0"/>
              <a:t> (</a:t>
            </a:r>
            <a:r>
              <a:rPr sz="2000" u="none" dirty="0" err="1" smtClean="0"/>
              <a:t>Betula</a:t>
            </a:r>
            <a:r>
              <a:rPr sz="2000" i="0" u="none" dirty="0" smtClean="0"/>
              <a:t> </a:t>
            </a:r>
            <a:r>
              <a:rPr sz="2000" i="0" u="none" dirty="0" err="1" smtClean="0"/>
              <a:t>spp</a:t>
            </a:r>
            <a:r>
              <a:rPr sz="2000" i="0" u="none" dirty="0" smtClean="0"/>
              <a:t>.)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2000" i="0" u="none" dirty="0"/>
              <a:t>Present in North America (Canada, USA)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sz="2000" i="0" u="none" dirty="0" smtClean="0"/>
              <a:t>European and Asian birch species more susceptible than American species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sz="2000" i="0" u="none" dirty="0" smtClean="0">
                <a:solidFill>
                  <a:srgbClr val="00B050"/>
                </a:solidFill>
              </a:rPr>
              <a:t>Added on EPPO A1 list in 2011. Measures strengthened </a:t>
            </a:r>
            <a:r>
              <a:rPr lang="en-GB" sz="2000" i="0" u="none" dirty="0">
                <a:solidFill>
                  <a:srgbClr val="00B050"/>
                </a:solidFill>
              </a:rPr>
              <a:t>to be in line with those recommended for </a:t>
            </a:r>
            <a:r>
              <a:rPr lang="en-GB" sz="2000" u="none" dirty="0">
                <a:solidFill>
                  <a:srgbClr val="00B050"/>
                </a:solidFill>
              </a:rPr>
              <a:t>A. planipennis. </a:t>
            </a:r>
            <a:endParaRPr lang="en-US" sz="2000" i="0" u="none" dirty="0">
              <a:solidFill>
                <a:srgbClr val="00B05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t="-444" r="21959" b="25452"/>
          <a:stretch>
            <a:fillRect/>
          </a:stretch>
        </p:blipFill>
        <p:spPr bwMode="auto">
          <a:xfrm>
            <a:off x="5630314" y="1052736"/>
            <a:ext cx="1642494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56" y="1052736"/>
            <a:ext cx="1165398" cy="174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-27384"/>
            <a:ext cx="8892480" cy="720080"/>
          </a:xfrm>
          <a:prstGeom prst="rect">
            <a:avLst/>
          </a:prstGeom>
          <a:noFill/>
        </p:spPr>
        <p:txBody>
          <a:bodyPr>
            <a:normAutofit fontScale="97500"/>
          </a:bodyPr>
          <a:lstStyle/>
          <a:p>
            <a:r>
              <a:rPr lang="en-GB" sz="4000" b="1" kern="0" dirty="0">
                <a:solidFill>
                  <a:prstClr val="black"/>
                </a:solidFill>
                <a:latin typeface="Calibri"/>
              </a:rPr>
              <a:t>Revised risk management options </a:t>
            </a:r>
          </a:p>
        </p:txBody>
      </p:sp>
      <p:sp>
        <p:nvSpPr>
          <p:cNvPr id="7" name="Titre 1"/>
          <p:cNvSpPr txBox="1">
            <a:spLocks/>
          </p:cNvSpPr>
          <p:nvPr/>
        </p:nvSpPr>
        <p:spPr bwMode="auto">
          <a:xfrm>
            <a:off x="109867" y="3864157"/>
            <a:ext cx="8532812" cy="71697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3400" b="1" i="1">
                <a:latin typeface="+mj-lt"/>
                <a:ea typeface="+mj-ea"/>
                <a:cs typeface="+mj-cs"/>
              </a:defRPr>
            </a:lvl1pPr>
            <a:lvl2pPr eaLnBrk="1" hangingPunct="1"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eaLnBrk="1" hangingPunct="1"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eaLnBrk="1" hangingPunct="1"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eaLnBrk="1" hangingPunct="1"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GB" sz="3600" dirty="0" err="1">
                <a:solidFill>
                  <a:prstClr val="black"/>
                </a:solidFill>
              </a:rPr>
              <a:t>Oemona</a:t>
            </a:r>
            <a:r>
              <a:rPr lang="en-GB" sz="3600" dirty="0">
                <a:solidFill>
                  <a:prstClr val="black"/>
                </a:solidFill>
              </a:rPr>
              <a:t> </a:t>
            </a:r>
            <a:r>
              <a:rPr lang="en-GB" sz="3600" dirty="0" err="1">
                <a:solidFill>
                  <a:prstClr val="black"/>
                </a:solidFill>
              </a:rPr>
              <a:t>hirta</a:t>
            </a:r>
            <a:endParaRPr lang="en-US" sz="3600" dirty="0">
              <a:solidFill>
                <a:prstClr val="black"/>
              </a:solidFill>
            </a:endParaRPr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 bwMode="auto">
          <a:xfrm>
            <a:off x="109867" y="4568007"/>
            <a:ext cx="8077200" cy="5039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+mn-lt"/>
              </a:defRPr>
            </a:lvl2pPr>
            <a:lvl3pPr marL="91440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+mn-lt"/>
              </a:defRPr>
            </a:lvl3pPr>
            <a:lvl4pPr marL="1187450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+mn-lt"/>
              </a:defRPr>
            </a:lvl4pPr>
            <a:lvl5pPr marL="14620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5pPr>
            <a:lvl6pPr marL="19192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6pPr>
            <a:lvl7pPr marL="23764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7pPr>
            <a:lvl8pPr marL="28336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8pPr>
            <a:lvl9pPr marL="3290888" indent="-18256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defRPr/>
            </a:pPr>
            <a:r>
              <a:rPr lang="en-US" sz="2000" kern="0" dirty="0" err="1" smtClean="0">
                <a:solidFill>
                  <a:prstClr val="black"/>
                </a:solidFill>
              </a:rPr>
              <a:t>Coleoptera</a:t>
            </a:r>
            <a:r>
              <a:rPr lang="en-US" sz="2000" kern="0" dirty="0" smtClean="0">
                <a:solidFill>
                  <a:prstClr val="black"/>
                </a:solidFill>
              </a:rPr>
              <a:t>: </a:t>
            </a:r>
            <a:r>
              <a:rPr lang="en-US" sz="2000" kern="0" dirty="0" err="1" smtClean="0">
                <a:solidFill>
                  <a:prstClr val="black"/>
                </a:solidFill>
              </a:rPr>
              <a:t>Cerambycidae</a:t>
            </a:r>
            <a:r>
              <a:rPr lang="en-US" sz="2000" kern="0" dirty="0" smtClean="0">
                <a:solidFill>
                  <a:prstClr val="black"/>
                </a:solidFill>
              </a:rPr>
              <a:t> (Wood borer)</a:t>
            </a:r>
          </a:p>
          <a:p>
            <a:pPr>
              <a:defRPr/>
            </a:pPr>
            <a:r>
              <a:rPr lang="en-US" sz="2000" kern="0" dirty="0" smtClean="0">
                <a:solidFill>
                  <a:prstClr val="black"/>
                </a:solidFill>
              </a:rPr>
              <a:t>Highly </a:t>
            </a:r>
            <a:r>
              <a:rPr lang="en-US" sz="2000" dirty="0" err="1">
                <a:solidFill>
                  <a:prstClr val="black"/>
                </a:solidFill>
              </a:rPr>
              <a:t>polyphagous</a:t>
            </a:r>
            <a:r>
              <a:rPr lang="en-US" sz="2000" kern="0" dirty="0" smtClean="0">
                <a:solidFill>
                  <a:prstClr val="black"/>
                </a:solidFill>
              </a:rPr>
              <a:t> </a:t>
            </a:r>
            <a:r>
              <a:rPr lang="en-GB" sz="2000" kern="0" dirty="0" smtClean="0">
                <a:solidFill>
                  <a:prstClr val="black"/>
                </a:solidFill>
              </a:rPr>
              <a:t>200 plant species, mostly trees, </a:t>
            </a:r>
          </a:p>
          <a:p>
            <a:pPr>
              <a:defRPr/>
            </a:pPr>
            <a:r>
              <a:rPr lang="fr-FR" sz="2000" kern="0" dirty="0" err="1" smtClean="0">
                <a:solidFill>
                  <a:prstClr val="black"/>
                </a:solidFill>
              </a:rPr>
              <a:t>Only</a:t>
            </a:r>
            <a:r>
              <a:rPr lang="fr-FR" sz="2000" kern="0" dirty="0" smtClean="0">
                <a:solidFill>
                  <a:prstClr val="black"/>
                </a:solidFill>
              </a:rPr>
              <a:t> </a:t>
            </a:r>
            <a:r>
              <a:rPr lang="fr-FR" sz="2000" kern="0" dirty="0" err="1" smtClean="0">
                <a:solidFill>
                  <a:prstClr val="black"/>
                </a:solidFill>
              </a:rPr>
              <a:t>occurs</a:t>
            </a:r>
            <a:r>
              <a:rPr lang="fr-FR" sz="2000" kern="0" dirty="0" smtClean="0">
                <a:solidFill>
                  <a:prstClr val="black"/>
                </a:solidFill>
              </a:rPr>
              <a:t> in New-</a:t>
            </a:r>
            <a:r>
              <a:rPr lang="fr-FR" sz="2000" kern="0" dirty="0" err="1" smtClean="0">
                <a:solidFill>
                  <a:prstClr val="black"/>
                </a:solidFill>
              </a:rPr>
              <a:t>Zealand</a:t>
            </a:r>
            <a:endParaRPr lang="fr-FR" sz="2000" kern="0" dirty="0" smtClean="0">
              <a:solidFill>
                <a:prstClr val="black"/>
              </a:solidFill>
            </a:endParaRPr>
          </a:p>
          <a:p>
            <a:pPr>
              <a:defRPr/>
            </a:pPr>
            <a:r>
              <a:rPr lang="fr-FR" sz="2000" kern="0" dirty="0" err="1" smtClean="0">
                <a:solidFill>
                  <a:srgbClr val="00B050"/>
                </a:solidFill>
              </a:rPr>
              <a:t>Added</a:t>
            </a:r>
            <a:r>
              <a:rPr lang="fr-FR" sz="2000" kern="0" dirty="0" smtClean="0">
                <a:solidFill>
                  <a:srgbClr val="00B050"/>
                </a:solidFill>
              </a:rPr>
              <a:t> to EPPO A1 </a:t>
            </a:r>
            <a:r>
              <a:rPr lang="fr-FR" sz="2000" kern="0" dirty="0" err="1" smtClean="0">
                <a:solidFill>
                  <a:srgbClr val="00B050"/>
                </a:solidFill>
              </a:rPr>
              <a:t>list</a:t>
            </a:r>
            <a:r>
              <a:rPr lang="fr-FR" sz="2000" kern="0" dirty="0" smtClean="0">
                <a:solidFill>
                  <a:srgbClr val="00B050"/>
                </a:solidFill>
              </a:rPr>
              <a:t> in 2013, </a:t>
            </a:r>
            <a:r>
              <a:rPr lang="fr-FR" sz="2000" kern="0" dirty="0" err="1" smtClean="0">
                <a:solidFill>
                  <a:srgbClr val="00B050"/>
                </a:solidFill>
              </a:rPr>
              <a:t>measures</a:t>
            </a:r>
            <a:r>
              <a:rPr lang="fr-FR" sz="2000" kern="0" dirty="0" smtClean="0">
                <a:solidFill>
                  <a:srgbClr val="00B050"/>
                </a:solidFill>
              </a:rPr>
              <a:t> for </a:t>
            </a:r>
            <a:r>
              <a:rPr lang="en-GB" sz="2000" kern="0" dirty="0" smtClean="0">
                <a:solidFill>
                  <a:srgbClr val="00B050"/>
                </a:solidFill>
              </a:rPr>
              <a:t>wood, wood chips and wood waste  added (in line with </a:t>
            </a:r>
            <a:r>
              <a:rPr lang="en-GB" sz="2000" i="1" kern="0" dirty="0" err="1" smtClean="0">
                <a:solidFill>
                  <a:srgbClr val="00B050"/>
                </a:solidFill>
              </a:rPr>
              <a:t>Aromia</a:t>
            </a:r>
            <a:r>
              <a:rPr lang="en-GB" sz="2000" i="1" kern="0" dirty="0" smtClean="0">
                <a:solidFill>
                  <a:srgbClr val="00B050"/>
                </a:solidFill>
              </a:rPr>
              <a:t> </a:t>
            </a:r>
            <a:r>
              <a:rPr lang="en-GB" sz="2000" i="1" kern="0" dirty="0" err="1" smtClean="0">
                <a:solidFill>
                  <a:srgbClr val="00B050"/>
                </a:solidFill>
              </a:rPr>
              <a:t>bungii</a:t>
            </a:r>
            <a:r>
              <a:rPr lang="en-GB" sz="2000" kern="0" dirty="0" smtClean="0">
                <a:solidFill>
                  <a:srgbClr val="00B050"/>
                </a:solidFill>
              </a:rPr>
              <a:t>)</a:t>
            </a:r>
          </a:p>
          <a:p>
            <a:pPr>
              <a:defRPr/>
            </a:pPr>
            <a:endParaRPr lang="en-US" sz="1600" kern="0" dirty="0" smtClean="0">
              <a:solidFill>
                <a:prstClr val="black"/>
              </a:solidFill>
            </a:endParaRPr>
          </a:p>
        </p:txBody>
      </p:sp>
      <p:pic>
        <p:nvPicPr>
          <p:cNvPr id="9" name="Image 8" descr="OEMOHI 0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1356" y="4005064"/>
            <a:ext cx="1217930" cy="14414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647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323528" y="770332"/>
            <a:ext cx="8075240" cy="4873625"/>
          </a:xfrm>
        </p:spPr>
        <p:txBody>
          <a:bodyPr/>
          <a:lstStyle/>
          <a:p>
            <a:r>
              <a:rPr lang="en-GB" dirty="0" err="1" smtClean="0"/>
              <a:t>Xylella</a:t>
            </a:r>
            <a:r>
              <a:rPr lang="en-GB" dirty="0" smtClean="0"/>
              <a:t> </a:t>
            </a:r>
            <a:r>
              <a:rPr lang="en-GB" dirty="0" err="1" smtClean="0"/>
              <a:t>fastidiosa</a:t>
            </a:r>
            <a:endParaRPr lang="en-GB" dirty="0" smtClean="0"/>
          </a:p>
          <a:p>
            <a:pPr lvl="1"/>
            <a:r>
              <a:rPr lang="en-GB" dirty="0" smtClean="0"/>
              <a:t>on EPPO A1 list since 1981</a:t>
            </a:r>
          </a:p>
          <a:p>
            <a:pPr lvl="1"/>
            <a:r>
              <a:rPr lang="en-GB" dirty="0" smtClean="0"/>
              <a:t>reported from Italy in Oct 2013</a:t>
            </a:r>
          </a:p>
          <a:p>
            <a:pPr lvl="1"/>
            <a:r>
              <a:rPr lang="en-GB" dirty="0" smtClean="0"/>
              <a:t>wide host range</a:t>
            </a:r>
          </a:p>
          <a:p>
            <a:pPr lvl="1"/>
            <a:r>
              <a:rPr lang="en-GB" dirty="0" smtClean="0"/>
              <a:t>pathway of introduction not known</a:t>
            </a:r>
          </a:p>
          <a:p>
            <a:r>
              <a:rPr lang="en-GB" dirty="0" smtClean="0"/>
              <a:t>Thousand Cankers Disease of Walnut</a:t>
            </a:r>
          </a:p>
          <a:p>
            <a:pPr lvl="1"/>
            <a:r>
              <a:rPr lang="en-GB" i="1" dirty="0" err="1" smtClean="0"/>
              <a:t>Geosmithia</a:t>
            </a:r>
            <a:r>
              <a:rPr lang="en-GB" i="1" dirty="0" smtClean="0"/>
              <a:t> </a:t>
            </a:r>
            <a:r>
              <a:rPr lang="en-GB" i="1" dirty="0" err="1" smtClean="0"/>
              <a:t>morbida</a:t>
            </a:r>
            <a:r>
              <a:rPr lang="en-GB" i="1" dirty="0" smtClean="0"/>
              <a:t> /</a:t>
            </a:r>
            <a:r>
              <a:rPr lang="en-GB" dirty="0" smtClean="0"/>
              <a:t> </a:t>
            </a:r>
            <a:r>
              <a:rPr lang="en-GB" i="1" dirty="0" err="1" smtClean="0"/>
              <a:t>Pityophthorus</a:t>
            </a:r>
            <a:r>
              <a:rPr lang="en-GB" i="1" dirty="0" smtClean="0"/>
              <a:t> </a:t>
            </a:r>
            <a:r>
              <a:rPr lang="en-GB" i="1" dirty="0" err="1" smtClean="0"/>
              <a:t>juglandis</a:t>
            </a:r>
            <a:r>
              <a:rPr lang="en-GB" dirty="0" smtClean="0"/>
              <a:t> </a:t>
            </a:r>
          </a:p>
          <a:p>
            <a:pPr lvl="1"/>
            <a:r>
              <a:rPr lang="en-GB" dirty="0" smtClean="0"/>
              <a:t>2013 reported from Italy</a:t>
            </a:r>
          </a:p>
          <a:p>
            <a:pPr lvl="1"/>
            <a:r>
              <a:rPr lang="en-GB" dirty="0" smtClean="0"/>
              <a:t>PRA Expert Working Group in August</a:t>
            </a:r>
          </a:p>
          <a:p>
            <a:r>
              <a:rPr lang="en-GB" i="1" dirty="0" err="1" smtClean="0"/>
              <a:t>Heterobasidion</a:t>
            </a:r>
            <a:r>
              <a:rPr lang="en-GB" i="1" dirty="0" smtClean="0"/>
              <a:t> </a:t>
            </a:r>
            <a:r>
              <a:rPr lang="en-GB" i="1" dirty="0" err="1" smtClean="0"/>
              <a:t>irregulare</a:t>
            </a:r>
            <a:endParaRPr lang="en-GB" i="1" dirty="0" smtClean="0"/>
          </a:p>
          <a:p>
            <a:pPr lvl="1"/>
            <a:r>
              <a:rPr lang="en-GB" dirty="0" smtClean="0"/>
              <a:t>Coastal areas near Rome </a:t>
            </a:r>
          </a:p>
          <a:p>
            <a:pPr lvl="1"/>
            <a:r>
              <a:rPr lang="en-GB" dirty="0" smtClean="0"/>
              <a:t>From southern USA?</a:t>
            </a:r>
          </a:p>
          <a:p>
            <a:pPr lvl="1"/>
            <a:r>
              <a:rPr lang="en-GB" dirty="0" smtClean="0"/>
              <a:t>Slow spread</a:t>
            </a:r>
          </a:p>
          <a:p>
            <a:pPr lvl="1"/>
            <a:r>
              <a:rPr lang="en-GB" dirty="0" smtClean="0"/>
              <a:t>EPPO Alert List since 2013</a:t>
            </a:r>
          </a:p>
          <a:p>
            <a:pPr lvl="1"/>
            <a:r>
              <a:rPr lang="en-GB" dirty="0" smtClean="0"/>
              <a:t>PRA Expert Working Group in December</a:t>
            </a:r>
          </a:p>
          <a:p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9512" y="8620"/>
            <a:ext cx="8064896" cy="648072"/>
          </a:xfrm>
        </p:spPr>
        <p:txBody>
          <a:bodyPr/>
          <a:lstStyle/>
          <a:p>
            <a:r>
              <a:rPr lang="en-GB" sz="4000" dirty="0" smtClean="0"/>
              <a:t>Also of concern</a:t>
            </a:r>
            <a:endParaRPr lang="en-GB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970" y="332656"/>
            <a:ext cx="2748539" cy="1829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214562"/>
            <a:ext cx="1790700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11" y="4869160"/>
            <a:ext cx="26670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9780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Standard on “Generic Elements for Contingency Plans”</a:t>
            </a:r>
          </a:p>
          <a:p>
            <a:r>
              <a:rPr lang="en-GB" dirty="0" smtClean="0"/>
              <a:t>Council Colloquium on Contingency Planning 2013</a:t>
            </a:r>
          </a:p>
          <a:p>
            <a:r>
              <a:rPr lang="en-GB" dirty="0" smtClean="0"/>
              <a:t>EPPO Inspectors Workshop – Kew, November 2014</a:t>
            </a:r>
          </a:p>
          <a:p>
            <a:r>
              <a:rPr lang="en-GB" dirty="0" smtClean="0"/>
              <a:t>Focus on generic elements – pest specific detail later</a:t>
            </a:r>
          </a:p>
          <a:p>
            <a:r>
              <a:rPr lang="en-GB" dirty="0" smtClean="0"/>
              <a:t>Encourage learning from others’ experience</a:t>
            </a:r>
          </a:p>
          <a:p>
            <a:r>
              <a:rPr lang="en-GB" dirty="0" smtClean="0"/>
              <a:t>Potential database of eradication expertise?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Main concern remains “Pest X”!</a:t>
            </a:r>
            <a:endParaRPr lang="en-US" dirty="0"/>
          </a:p>
        </p:txBody>
      </p:sp>
      <p:sp>
        <p:nvSpPr>
          <p:cNvPr id="4" name="AutoShape 2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 descr="C:\Users\mw.EPPO\Documents\PUBLIC DOCUMENTS\contingen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mw.EPPO\Documents\PUBLIC DOCUMENTS\6a00d8341c5f6d53ef0168eb99c4e4970c-580w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69160"/>
            <a:ext cx="295656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w.EPPO\Documents\PUBLIC DOCUMENTS\Long Island Longhor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548" y="4869160"/>
            <a:ext cx="307975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9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179512" y="1556792"/>
            <a:ext cx="8424936" cy="2016224"/>
          </a:xfrm>
          <a:prstGeom prst="rect">
            <a:avLst/>
          </a:prstGeom>
          <a:solidFill>
            <a:srgbClr val="99CC00"/>
          </a:solidFill>
        </p:spPr>
        <p:txBody>
          <a:bodyPr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 smtClean="0">
                <a:solidFill>
                  <a:prstClr val="black"/>
                </a:solidFill>
              </a:rPr>
              <a:t>Submitted for approval to the Council 2014:</a:t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en-US" sz="3600" kern="0" dirty="0" smtClean="0">
                <a:solidFill>
                  <a:prstClr val="black"/>
                </a:solidFill>
              </a:rPr>
              <a:t/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fr-FR" sz="3600" kern="0" dirty="0" err="1" smtClean="0">
                <a:solidFill>
                  <a:prstClr val="black"/>
                </a:solidFill>
              </a:rPr>
              <a:t>Pests</a:t>
            </a:r>
            <a:r>
              <a:rPr lang="fr-FR" sz="3600" kern="0" dirty="0" smtClean="0">
                <a:solidFill>
                  <a:prstClr val="black"/>
                </a:solidFill>
              </a:rPr>
              <a:t> </a:t>
            </a:r>
            <a:r>
              <a:rPr lang="fr-FR" sz="3600" kern="0" dirty="0" err="1" smtClean="0">
                <a:solidFill>
                  <a:prstClr val="black"/>
                </a:solidFill>
              </a:rPr>
              <a:t>recommended</a:t>
            </a:r>
            <a:r>
              <a:rPr lang="fr-FR" sz="3600" kern="0" dirty="0" smtClean="0">
                <a:solidFill>
                  <a:prstClr val="black"/>
                </a:solidFill>
              </a:rPr>
              <a:t> for </a:t>
            </a:r>
            <a:r>
              <a:rPr lang="fr-FR" sz="3600" kern="0" dirty="0" err="1" smtClean="0">
                <a:solidFill>
                  <a:prstClr val="black"/>
                </a:solidFill>
              </a:rPr>
              <a:t>regulation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5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0" y="1341"/>
            <a:ext cx="8532812" cy="1095375"/>
          </a:xfrm>
        </p:spPr>
        <p:txBody>
          <a:bodyPr/>
          <a:lstStyle/>
          <a:p>
            <a:r>
              <a:rPr lang="en-GB" altLang="en-US" sz="4000" i="1" dirty="0" err="1" smtClean="0"/>
              <a:t>Polygraphus</a:t>
            </a:r>
            <a:r>
              <a:rPr lang="en-GB" altLang="en-US" sz="4000" i="1" dirty="0" smtClean="0"/>
              <a:t> </a:t>
            </a:r>
            <a:r>
              <a:rPr lang="en-GB" altLang="en-US" sz="4000" i="1" dirty="0" err="1" smtClean="0"/>
              <a:t>proximus</a:t>
            </a:r>
            <a:endParaRPr lang="en-US" altLang="en-US" i="1" dirty="0" smtClean="0"/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110331" y="1340768"/>
            <a:ext cx="8077200" cy="4895850"/>
          </a:xfrm>
        </p:spPr>
        <p:txBody>
          <a:bodyPr>
            <a:normAutofit/>
          </a:bodyPr>
          <a:lstStyle/>
          <a:p>
            <a:pPr>
              <a:buFont typeface="Arial" charset="0"/>
              <a:buChar char="•"/>
              <a:defRPr/>
            </a:pPr>
            <a:r>
              <a:rPr lang="en-US" altLang="en-US" i="0" u="none" dirty="0" smtClean="0"/>
              <a:t>Coleoptera: </a:t>
            </a:r>
            <a:r>
              <a:rPr lang="en-US" altLang="en-US" i="0" u="none" dirty="0" err="1" smtClean="0"/>
              <a:t>Scolytinae</a:t>
            </a:r>
            <a:r>
              <a:rPr lang="en-US" altLang="en-US" i="0" u="none" dirty="0" smtClean="0"/>
              <a:t> (bark beetle)</a:t>
            </a:r>
          </a:p>
          <a:p>
            <a:pPr>
              <a:buFont typeface="Arial" charset="0"/>
              <a:buChar char="•"/>
              <a:defRPr/>
            </a:pPr>
            <a:r>
              <a:rPr lang="en-GB" altLang="en-US" i="0" u="none" dirty="0" smtClean="0"/>
              <a:t>Host plants: mainly </a:t>
            </a:r>
            <a:r>
              <a:rPr lang="en-GB" altLang="en-US" u="none" dirty="0" err="1" smtClean="0"/>
              <a:t>Abies</a:t>
            </a:r>
            <a:r>
              <a:rPr lang="en-GB" altLang="en-US" i="0" u="none" dirty="0" smtClean="0"/>
              <a:t> species</a:t>
            </a:r>
            <a:br>
              <a:rPr lang="en-GB" altLang="en-US" i="0" u="none" dirty="0" smtClean="0"/>
            </a:br>
            <a:r>
              <a:rPr lang="en-GB" altLang="en-US" i="0" u="none" dirty="0" smtClean="0"/>
              <a:t>but also </a:t>
            </a:r>
            <a:r>
              <a:rPr lang="en-GB" altLang="en-US" u="none" dirty="0" err="1" smtClean="0"/>
              <a:t>Pinus</a:t>
            </a:r>
            <a:r>
              <a:rPr lang="en-GB" altLang="en-US" u="none" dirty="0" smtClean="0"/>
              <a:t>, </a:t>
            </a:r>
            <a:r>
              <a:rPr lang="en-GB" altLang="en-US" u="none" dirty="0" err="1" smtClean="0"/>
              <a:t>Picea</a:t>
            </a:r>
            <a:r>
              <a:rPr lang="en-GB" altLang="en-US" u="none" dirty="0" smtClean="0"/>
              <a:t>, </a:t>
            </a:r>
            <a:r>
              <a:rPr lang="en-GB" altLang="en-US" u="none" dirty="0" err="1" smtClean="0"/>
              <a:t>Larix</a:t>
            </a:r>
            <a:r>
              <a:rPr lang="en-GB" altLang="en-US" u="none" dirty="0" smtClean="0"/>
              <a:t> </a:t>
            </a:r>
            <a:r>
              <a:rPr lang="en-GB" altLang="en-US" i="0" u="none" dirty="0" smtClean="0"/>
              <a:t>and </a:t>
            </a:r>
            <a:r>
              <a:rPr lang="en-GB" altLang="en-US" u="none" dirty="0" err="1" smtClean="0"/>
              <a:t>Tsuga</a:t>
            </a:r>
            <a:r>
              <a:rPr lang="en-GB" altLang="en-US" i="0" u="none" dirty="0" smtClean="0"/>
              <a:t> species (new species attacked while spreading)</a:t>
            </a:r>
          </a:p>
          <a:p>
            <a:pPr>
              <a:buFont typeface="Arial" charset="0"/>
              <a:buChar char="•"/>
              <a:defRPr/>
            </a:pPr>
            <a:r>
              <a:rPr lang="en-US" altLang="en-US" b="1" dirty="0" smtClean="0"/>
              <a:t>EPPO </a:t>
            </a:r>
            <a:r>
              <a:rPr lang="en-US" altLang="en-US" b="1" dirty="0"/>
              <a:t>region</a:t>
            </a:r>
            <a:r>
              <a:rPr lang="en-US" altLang="en-US" dirty="0"/>
              <a:t>: Russia (native in Far East, introduced in Siberia and Moscow </a:t>
            </a:r>
            <a:r>
              <a:rPr lang="en-US" altLang="en-US" dirty="0" smtClean="0"/>
              <a:t>region)</a:t>
            </a:r>
          </a:p>
          <a:p>
            <a:pPr>
              <a:buFont typeface="Arial" charset="0"/>
              <a:buChar char="•"/>
              <a:defRPr/>
            </a:pPr>
            <a:r>
              <a:rPr lang="en-US" altLang="en-US" dirty="0" smtClean="0"/>
              <a:t>Asia </a:t>
            </a:r>
            <a:r>
              <a:rPr lang="en-US" altLang="en-US" dirty="0"/>
              <a:t>(native): </a:t>
            </a:r>
            <a:r>
              <a:rPr lang="en-US" altLang="en-US" dirty="0" smtClean="0"/>
              <a:t>China, Japan, </a:t>
            </a:r>
            <a:r>
              <a:rPr lang="en-US" altLang="en-US" dirty="0"/>
              <a:t>Korea Republic &amp; Korea Democratic Peoples’ </a:t>
            </a:r>
            <a:r>
              <a:rPr lang="en-US" altLang="en-US" dirty="0" smtClean="0"/>
              <a:t>Republic</a:t>
            </a:r>
          </a:p>
          <a:p>
            <a:pPr>
              <a:buFont typeface="Arial" charset="0"/>
              <a:buChar char="•"/>
              <a:defRPr/>
            </a:pPr>
            <a:r>
              <a:rPr lang="en-US" altLang="en-US" dirty="0"/>
              <a:t>Endangered area where hosts </a:t>
            </a:r>
            <a:r>
              <a:rPr lang="en-US" altLang="en-US" dirty="0" smtClean="0"/>
              <a:t>occur</a:t>
            </a:r>
          </a:p>
          <a:p>
            <a:pPr>
              <a:buFont typeface="Arial" charset="0"/>
              <a:buChar char="•"/>
              <a:defRPr/>
            </a:pPr>
            <a:r>
              <a:rPr lang="en-US" altLang="en-US" dirty="0" smtClean="0"/>
              <a:t>Impact potentially major</a:t>
            </a:r>
            <a:endParaRPr lang="en-US" altLang="en-US" dirty="0"/>
          </a:p>
          <a:p>
            <a:pPr>
              <a:buFont typeface="Arial" charset="0"/>
              <a:buChar char="•"/>
              <a:defRPr/>
            </a:pPr>
            <a:endParaRPr lang="en-US" altLang="en-US" u="none" dirty="0" smtClean="0"/>
          </a:p>
          <a:p>
            <a:pPr>
              <a:buFont typeface="Arial" charset="0"/>
              <a:buChar char="•"/>
              <a:defRPr/>
            </a:pPr>
            <a:endParaRPr lang="en-US" altLang="en-US" i="0" u="none" dirty="0" smtClean="0"/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-13218"/>
            <a:ext cx="1903413" cy="220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ms\Documents\Meetings\2013-10 P PM - Malta\polygraphus\photos\pests_Insects_Polygraphus_proximus__POLGPR__POLGPR_05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577325"/>
            <a:ext cx="1710506" cy="228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6397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8077200" cy="1143000"/>
          </a:xfrm>
          <a:noFill/>
          <a:ln>
            <a:noFill/>
          </a:ln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 i="1" dirty="0"/>
              <a:t>Measures recommended for: </a:t>
            </a:r>
          </a:p>
        </p:txBody>
      </p:sp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179512" y="1340768"/>
            <a:ext cx="8274050" cy="2592288"/>
          </a:xfrm>
        </p:spPr>
        <p:txBody>
          <a:bodyPr/>
          <a:lstStyle/>
          <a:p>
            <a:r>
              <a:rPr lang="en-GB" altLang="en-US" b="1" u="none" dirty="0" smtClean="0"/>
              <a:t>Wood with bark</a:t>
            </a:r>
            <a:endParaRPr lang="en-GB" altLang="en-US" i="0" u="none" dirty="0" smtClean="0"/>
          </a:p>
          <a:p>
            <a:r>
              <a:rPr lang="en-GB" altLang="en-US" b="1" u="none" dirty="0" smtClean="0"/>
              <a:t>P</a:t>
            </a:r>
            <a:r>
              <a:rPr altLang="en-US" u="none" dirty="0" smtClean="0"/>
              <a:t>article</a:t>
            </a:r>
            <a:r>
              <a:rPr altLang="en-US" b="1" u="none" dirty="0" smtClean="0"/>
              <a:t> wood, waste wood and bark</a:t>
            </a:r>
            <a:endParaRPr lang="en-GB" altLang="en-US" b="1" u="none" dirty="0" smtClean="0"/>
          </a:p>
          <a:p>
            <a:r>
              <a:rPr lang="en-GB" altLang="en-US" b="1" u="none" dirty="0" smtClean="0"/>
              <a:t>Plants for planting of host plants</a:t>
            </a:r>
          </a:p>
          <a:p>
            <a:r>
              <a:rPr lang="en-GB" altLang="en-US" b="1" dirty="0" smtClean="0"/>
              <a:t>Wood </a:t>
            </a:r>
            <a:r>
              <a:rPr lang="en-GB" altLang="en-US" b="1" dirty="0"/>
              <a:t>Packaging</a:t>
            </a:r>
            <a:endParaRPr lang="en-GB" altLang="en-US" dirty="0"/>
          </a:p>
          <a:p>
            <a:endParaRPr lang="en-US" altLang="en-US" i="0" u="none" dirty="0" smtClean="0"/>
          </a:p>
        </p:txBody>
      </p:sp>
      <p:pic>
        <p:nvPicPr>
          <p:cNvPr id="4" name="Picture 2" descr="куклочные камер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486" y="3284985"/>
            <a:ext cx="2422733" cy="3573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24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8569325" cy="711200"/>
          </a:xfrm>
        </p:spPr>
        <p:txBody>
          <a:bodyPr/>
          <a:lstStyle/>
          <a:p>
            <a:r>
              <a:rPr lang="en-US" altLang="en-US" sz="4000" b="1" i="1" dirty="0" err="1" smtClean="0"/>
              <a:t>Neoleucinodes</a:t>
            </a:r>
            <a:r>
              <a:rPr lang="en-US" altLang="en-US" sz="4000" b="1" i="1" dirty="0" smtClean="0"/>
              <a:t> </a:t>
            </a:r>
            <a:r>
              <a:rPr lang="en-US" altLang="en-US" sz="4000" b="1" i="1" dirty="0" err="1" smtClean="0"/>
              <a:t>elegantalis</a:t>
            </a:r>
            <a:r>
              <a:rPr lang="en-US" altLang="en-US" sz="4000" i="1" dirty="0" smtClean="0"/>
              <a:t>:</a:t>
            </a:r>
            <a:r>
              <a:rPr lang="en-US" altLang="en-US" sz="4000" dirty="0" smtClean="0"/>
              <a:t> </a:t>
            </a:r>
            <a:r>
              <a:rPr lang="en-GB" altLang="en-US" sz="2400" dirty="0" smtClean="0"/>
              <a:t>tomato fruit borer</a:t>
            </a:r>
            <a:endParaRPr lang="en-US" altLang="en-US" sz="2400" i="1" dirty="0" smtClean="0"/>
          </a:p>
        </p:txBody>
      </p:sp>
      <p:sp>
        <p:nvSpPr>
          <p:cNvPr id="6147" name="Espace réservé du contenu 2"/>
          <p:cNvSpPr>
            <a:spLocks noGrp="1"/>
          </p:cNvSpPr>
          <p:nvPr>
            <p:ph idx="1"/>
          </p:nvPr>
        </p:nvSpPr>
        <p:spPr>
          <a:xfrm>
            <a:off x="18582" y="1052736"/>
            <a:ext cx="8077200" cy="4968875"/>
          </a:xfrm>
        </p:spPr>
        <p:txBody>
          <a:bodyPr/>
          <a:lstStyle/>
          <a:p>
            <a:r>
              <a:rPr lang="en-US" altLang="en-US" i="0" u="none" dirty="0" smtClean="0"/>
              <a:t>Lepidoptera: </a:t>
            </a:r>
            <a:r>
              <a:rPr lang="en-US" altLang="en-US" i="0" u="none" dirty="0" err="1" smtClean="0"/>
              <a:t>Crambidae</a:t>
            </a:r>
            <a:endParaRPr lang="en-US" altLang="en-US" i="0" u="none" dirty="0" smtClean="0"/>
          </a:p>
          <a:p>
            <a:r>
              <a:rPr lang="en-US" altLang="en-US" i="0" u="none" dirty="0" smtClean="0"/>
              <a:t>Fruit borer (not leaf miner). </a:t>
            </a:r>
          </a:p>
          <a:p>
            <a:r>
              <a:rPr lang="en-US" altLang="en-US" i="0" u="none" dirty="0" smtClean="0"/>
              <a:t>Host plants: </a:t>
            </a:r>
            <a:r>
              <a:rPr lang="en-US" altLang="en-US" i="0" u="none" dirty="0" err="1" smtClean="0"/>
              <a:t>Solanaceous</a:t>
            </a:r>
            <a:r>
              <a:rPr lang="en-US" altLang="en-US" i="0" u="none" dirty="0" smtClean="0"/>
              <a:t> plants (e.g. tomato, Capsicum, eggplant) and weeds. Host range may differ in different countries</a:t>
            </a:r>
          </a:p>
          <a:p>
            <a:r>
              <a:rPr lang="en-US" altLang="en-US" dirty="0" smtClean="0"/>
              <a:t>Present in South America and Central America (but not a pest </a:t>
            </a:r>
            <a:r>
              <a:rPr lang="en-US" altLang="en-US" dirty="0"/>
              <a:t>everywhere! doubtful records</a:t>
            </a:r>
            <a:r>
              <a:rPr lang="en-US" altLang="en-US" dirty="0" smtClean="0"/>
              <a:t>?)</a:t>
            </a:r>
          </a:p>
          <a:p>
            <a:r>
              <a:rPr lang="en-US" altLang="en-US" dirty="0" smtClean="0"/>
              <a:t>Endangered area: southern part of the </a:t>
            </a:r>
            <a:br>
              <a:rPr lang="en-US" altLang="en-US" dirty="0" smtClean="0"/>
            </a:br>
            <a:r>
              <a:rPr lang="en-US" altLang="en-US" dirty="0" smtClean="0"/>
              <a:t>region and glasshouse crops</a:t>
            </a:r>
          </a:p>
          <a:p>
            <a:r>
              <a:rPr lang="en-GB" altLang="en-US" b="1" dirty="0"/>
              <a:t>Potential impact</a:t>
            </a:r>
            <a:r>
              <a:rPr lang="en-GB" altLang="en-US" dirty="0"/>
              <a:t>: moderate (</a:t>
            </a:r>
            <a:r>
              <a:rPr lang="en-GB" dirty="0"/>
              <a:t>on fruit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production</a:t>
            </a:r>
            <a:r>
              <a:rPr lang="en-GB" dirty="0"/>
              <a:t>, exports</a:t>
            </a:r>
            <a:r>
              <a:rPr lang="en-GB" dirty="0" smtClean="0"/>
              <a:t>)</a:t>
            </a:r>
            <a:endParaRPr lang="en-GB" dirty="0"/>
          </a:p>
          <a:p>
            <a:r>
              <a:rPr lang="en-GB" b="1" dirty="0" smtClean="0"/>
              <a:t>Measures recommended for fruits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and plants for planting of host plants</a:t>
            </a:r>
            <a:br>
              <a:rPr lang="en-GB" dirty="0" smtClean="0"/>
            </a:br>
            <a:endParaRPr lang="en-US" altLang="en-US" i="0" u="none" dirty="0" smtClean="0"/>
          </a:p>
        </p:txBody>
      </p:sp>
      <p:pic>
        <p:nvPicPr>
          <p:cNvPr id="6148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963" y="692696"/>
            <a:ext cx="2167509" cy="159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ZoneTexte 1"/>
          <p:cNvSpPr txBox="1">
            <a:spLocks noChangeArrowheads="1"/>
          </p:cNvSpPr>
          <p:nvPr/>
        </p:nvSpPr>
        <p:spPr bwMode="auto">
          <a:xfrm>
            <a:off x="5867946" y="6255225"/>
            <a:ext cx="295252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1200" i="1" u="sng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fr-FR" altLang="en-US" sz="1100" u="none" dirty="0">
                <a:solidFill>
                  <a:prstClr val="black"/>
                </a:solidFill>
              </a:rPr>
              <a:t>All photos in the </a:t>
            </a:r>
            <a:r>
              <a:rPr lang="fr-FR" altLang="en-US" sz="1100" u="none" dirty="0" err="1">
                <a:solidFill>
                  <a:prstClr val="black"/>
                </a:solidFill>
              </a:rPr>
              <a:t>presentation</a:t>
            </a:r>
            <a:r>
              <a:rPr lang="fr-FR" altLang="en-US" sz="1100" u="none" dirty="0">
                <a:solidFill>
                  <a:prstClr val="black"/>
                </a:solidFill>
              </a:rPr>
              <a:t> by A. Diaz-Montilla</a:t>
            </a:r>
            <a:endParaRPr lang="en-GB" altLang="en-US" sz="1100" u="none" dirty="0">
              <a:solidFill>
                <a:prstClr val="black"/>
              </a:solidFill>
            </a:endParaRPr>
          </a:p>
        </p:txBody>
      </p:sp>
      <p:grpSp>
        <p:nvGrpSpPr>
          <p:cNvPr id="6150" name="13 Grupo"/>
          <p:cNvGrpSpPr>
            <a:grpSpLocks/>
          </p:cNvGrpSpPr>
          <p:nvPr/>
        </p:nvGrpSpPr>
        <p:grpSpPr bwMode="auto">
          <a:xfrm>
            <a:off x="5796136" y="4005064"/>
            <a:ext cx="2846065" cy="2222604"/>
            <a:chOff x="1019175" y="1524000"/>
            <a:chExt cx="2914650" cy="2185988"/>
          </a:xfrm>
        </p:grpSpPr>
        <p:pic>
          <p:nvPicPr>
            <p:cNvPr id="6151" name="Picture 4" descr="dañotomame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175" y="1524000"/>
              <a:ext cx="2914650" cy="2185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Oval 10"/>
            <p:cNvSpPr>
              <a:spLocks noChangeArrowheads="1"/>
            </p:cNvSpPr>
            <p:nvPr/>
          </p:nvSpPr>
          <p:spPr bwMode="auto">
            <a:xfrm>
              <a:off x="2438400" y="2133600"/>
              <a:ext cx="838200" cy="914400"/>
            </a:xfrm>
            <a:prstGeom prst="ellipse">
              <a:avLst/>
            </a:prstGeom>
            <a:noFill/>
            <a:ln w="317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1200" i="1" u="sng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ES" altLang="en-US" sz="1800" i="0" u="none">
                <a:solidFill>
                  <a:prstClr val="black"/>
                </a:solidFill>
                <a:latin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3784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8532812" cy="1095375"/>
          </a:xfrm>
        </p:spPr>
        <p:txBody>
          <a:bodyPr/>
          <a:lstStyle/>
          <a:p>
            <a:r>
              <a:rPr lang="en-GB" sz="4000" i="1" dirty="0" err="1" smtClean="0"/>
              <a:t>Aromia</a:t>
            </a:r>
            <a:r>
              <a:rPr lang="en-GB" sz="4000" i="1" dirty="0" smtClean="0"/>
              <a:t> bungii</a:t>
            </a:r>
            <a:endParaRPr lang="en-US" i="1" dirty="0" smtClean="0"/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107504" y="1146118"/>
            <a:ext cx="8077200" cy="532859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i="0" u="none" dirty="0" err="1"/>
              <a:t>Coleoptera</a:t>
            </a:r>
            <a:r>
              <a:rPr lang="en-US" i="0" u="none" dirty="0"/>
              <a:t>: </a:t>
            </a:r>
            <a:r>
              <a:rPr lang="en-US" i="0" u="none" dirty="0" err="1" smtClean="0"/>
              <a:t>Cerambycidae</a:t>
            </a:r>
            <a:endParaRPr lang="en-US" i="0" u="none" dirty="0" smtClean="0"/>
          </a:p>
          <a:p>
            <a:pPr>
              <a:defRPr/>
            </a:pPr>
            <a:r>
              <a:rPr lang="en-US" i="0" u="none" dirty="0" smtClean="0"/>
              <a:t>Wood borer.</a:t>
            </a:r>
            <a:endParaRPr lang="en-US" i="0" u="none" dirty="0"/>
          </a:p>
          <a:p>
            <a:pPr>
              <a:defRPr/>
            </a:pPr>
            <a:r>
              <a:rPr lang="en-GB" i="0" u="none" dirty="0" smtClean="0"/>
              <a:t>Known hosts: </a:t>
            </a:r>
            <a:r>
              <a:rPr lang="en-GB" u="none" dirty="0" smtClean="0"/>
              <a:t>Prunus</a:t>
            </a:r>
            <a:r>
              <a:rPr lang="en-GB" i="0" u="none" dirty="0" smtClean="0"/>
              <a:t> spp. (e.g. apricot, cherry,</a:t>
            </a:r>
            <a:br>
              <a:rPr lang="en-GB" i="0" u="none" dirty="0" smtClean="0"/>
            </a:br>
            <a:r>
              <a:rPr lang="en-GB" i="0" u="none" dirty="0" smtClean="0"/>
              <a:t>plum, peach)</a:t>
            </a:r>
            <a:endParaRPr lang="en-GB" i="0" u="none" dirty="0"/>
          </a:p>
          <a:p>
            <a:pPr>
              <a:defRPr/>
            </a:pPr>
            <a:r>
              <a:rPr lang="en-GB" i="0" u="none" dirty="0" err="1" smtClean="0"/>
              <a:t>Doubftul</a:t>
            </a:r>
            <a:r>
              <a:rPr lang="en-GB" i="0" u="none" dirty="0" smtClean="0"/>
              <a:t> hosts: </a:t>
            </a:r>
            <a:r>
              <a:rPr lang="en-GB" i="0" u="none" dirty="0" err="1"/>
              <a:t>Diospyros</a:t>
            </a:r>
            <a:r>
              <a:rPr lang="en-GB" i="0" u="none" dirty="0"/>
              <a:t> </a:t>
            </a:r>
            <a:r>
              <a:rPr lang="en-GB" i="0" u="none" dirty="0" smtClean="0"/>
              <a:t>spp., Citrus, </a:t>
            </a:r>
            <a:r>
              <a:rPr lang="en-GB" i="0" u="none" dirty="0" err="1" smtClean="0"/>
              <a:t>Populus</a:t>
            </a:r>
            <a:r>
              <a:rPr lang="en-GB" i="0" u="none" dirty="0" smtClean="0"/>
              <a:t>…</a:t>
            </a:r>
          </a:p>
          <a:p>
            <a:pPr>
              <a:defRPr/>
            </a:pPr>
            <a:r>
              <a:rPr lang="fr-FR" i="0" u="none" dirty="0" smtClean="0"/>
              <a:t>Native </a:t>
            </a:r>
            <a:r>
              <a:rPr lang="fr-FR" i="0" u="none" dirty="0" err="1" smtClean="0"/>
              <a:t>fro</a:t>
            </a:r>
            <a:r>
              <a:rPr lang="fr-FR" dirty="0" err="1" smtClean="0"/>
              <a:t>m</a:t>
            </a:r>
            <a:r>
              <a:rPr lang="fr-FR" dirty="0" smtClean="0"/>
              <a:t> </a:t>
            </a:r>
            <a:r>
              <a:rPr lang="fr-FR" i="0" u="none" dirty="0" smtClean="0"/>
              <a:t>China</a:t>
            </a:r>
            <a:r>
              <a:rPr lang="fr-FR" i="0" u="none" dirty="0"/>
              <a:t>, </a:t>
            </a:r>
            <a:r>
              <a:rPr lang="fr-FR" i="0" u="none" dirty="0" err="1"/>
              <a:t>North</a:t>
            </a:r>
            <a:r>
              <a:rPr lang="fr-FR" i="0" u="none" dirty="0"/>
              <a:t> </a:t>
            </a:r>
            <a:r>
              <a:rPr lang="fr-FR" i="0" u="none" dirty="0" err="1"/>
              <a:t>Korea</a:t>
            </a:r>
            <a:r>
              <a:rPr lang="fr-FR" i="0" u="none" dirty="0"/>
              <a:t>, </a:t>
            </a:r>
            <a:r>
              <a:rPr lang="fr-FR" i="0" u="none" dirty="0" smtClean="0"/>
              <a:t/>
            </a:r>
            <a:br>
              <a:rPr lang="fr-FR" i="0" u="none" dirty="0" smtClean="0"/>
            </a:br>
            <a:r>
              <a:rPr lang="fr-FR" i="0" u="none" dirty="0" smtClean="0"/>
              <a:t>South </a:t>
            </a:r>
            <a:r>
              <a:rPr lang="fr-FR" i="0" u="none" dirty="0" err="1"/>
              <a:t>Korea</a:t>
            </a:r>
            <a:r>
              <a:rPr lang="fr-FR" i="0" u="none" dirty="0"/>
              <a:t>, </a:t>
            </a:r>
            <a:r>
              <a:rPr lang="fr-FR" i="0" u="none" dirty="0" err="1"/>
              <a:t>Mongolia</a:t>
            </a:r>
            <a:r>
              <a:rPr lang="fr-FR" i="0" u="none" dirty="0"/>
              <a:t>, </a:t>
            </a:r>
            <a:r>
              <a:rPr lang="fr-FR" i="0" u="none" dirty="0" smtClean="0"/>
              <a:t>Vietnam.</a:t>
            </a:r>
          </a:p>
          <a:p>
            <a:pPr>
              <a:defRPr/>
            </a:pPr>
            <a:r>
              <a:rPr lang="fr-FR" i="0" u="none" dirty="0" err="1" smtClean="0"/>
              <a:t>Introduced</a:t>
            </a:r>
            <a:r>
              <a:rPr lang="fr-FR" i="0" u="none" dirty="0"/>
              <a:t>: </a:t>
            </a:r>
            <a:r>
              <a:rPr lang="fr-FR" i="0" u="none" dirty="0" err="1"/>
              <a:t>Japan</a:t>
            </a:r>
            <a:r>
              <a:rPr lang="fr-FR" i="0" u="none" dirty="0"/>
              <a:t> (2013); EPPO </a:t>
            </a:r>
            <a:r>
              <a:rPr lang="fr-FR" i="0" u="none" dirty="0" err="1"/>
              <a:t>region</a:t>
            </a:r>
            <a:r>
              <a:rPr lang="fr-FR" i="0" u="none" dirty="0"/>
              <a:t> </a:t>
            </a:r>
            <a:r>
              <a:rPr lang="fr-FR" i="0" u="none" dirty="0" smtClean="0"/>
              <a:t/>
            </a:r>
            <a:br>
              <a:rPr lang="fr-FR" i="0" u="none" dirty="0" smtClean="0"/>
            </a:br>
            <a:r>
              <a:rPr lang="fr-FR" i="0" u="none" dirty="0" smtClean="0"/>
              <a:t>(</a:t>
            </a:r>
            <a:r>
              <a:rPr lang="fr-FR" i="0" u="none" dirty="0" err="1"/>
              <a:t>under</a:t>
            </a:r>
            <a:r>
              <a:rPr lang="fr-FR" i="0" u="none" dirty="0"/>
              <a:t> </a:t>
            </a:r>
            <a:r>
              <a:rPr lang="fr-FR" i="0" u="none" dirty="0" err="1"/>
              <a:t>eradication</a:t>
            </a:r>
            <a:r>
              <a:rPr lang="fr-FR" i="0" u="none" dirty="0"/>
              <a:t> in </a:t>
            </a:r>
            <a:r>
              <a:rPr lang="fr-FR" i="0" u="none" dirty="0" err="1"/>
              <a:t>Italy</a:t>
            </a:r>
            <a:r>
              <a:rPr lang="fr-FR" i="0" u="none" dirty="0"/>
              <a:t> and Germany</a:t>
            </a:r>
            <a:r>
              <a:rPr lang="fr-FR" i="0" u="none" dirty="0" smtClean="0"/>
              <a:t>)</a:t>
            </a:r>
          </a:p>
          <a:p>
            <a:pPr>
              <a:defRPr/>
            </a:pPr>
            <a:r>
              <a:rPr lang="en-US" dirty="0"/>
              <a:t>Endangered </a:t>
            </a:r>
            <a:r>
              <a:rPr lang="en-US" dirty="0" smtClean="0"/>
              <a:t>area: </a:t>
            </a:r>
            <a:r>
              <a:rPr lang="en-GB" dirty="0" smtClean="0"/>
              <a:t>Most </a:t>
            </a:r>
            <a:r>
              <a:rPr lang="en-GB" dirty="0"/>
              <a:t>EPPO </a:t>
            </a:r>
            <a:r>
              <a:rPr lang="en-GB" dirty="0" smtClean="0"/>
              <a:t>region</a:t>
            </a:r>
            <a:endParaRPr lang="en-GB" dirty="0"/>
          </a:p>
          <a:p>
            <a:pPr>
              <a:defRPr/>
            </a:pPr>
            <a:r>
              <a:rPr lang="en-GB" dirty="0"/>
              <a:t>Impact: </a:t>
            </a:r>
            <a:r>
              <a:rPr lang="en-GB" b="1" dirty="0"/>
              <a:t>Major </a:t>
            </a:r>
            <a:r>
              <a:rPr lang="en-GB" dirty="0"/>
              <a:t>(low uncertainty)</a:t>
            </a:r>
          </a:p>
          <a:p>
            <a:pPr>
              <a:defRPr/>
            </a:pPr>
            <a:endParaRPr lang="fr-FR" i="0" u="none" dirty="0"/>
          </a:p>
          <a:p>
            <a:pPr>
              <a:defRPr/>
            </a:pPr>
            <a:endParaRPr lang="en-GB" i="0" u="none" dirty="0" smtClean="0"/>
          </a:p>
          <a:p>
            <a:pPr>
              <a:defRPr/>
            </a:pPr>
            <a:endParaRPr lang="en-US" i="0" u="none" dirty="0" smtClean="0"/>
          </a:p>
        </p:txBody>
      </p:sp>
      <p:pic>
        <p:nvPicPr>
          <p:cNvPr id="33796" name="Picture 4" descr="AROMBU 0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1" t="6787" r="31799" b="14257"/>
          <a:stretch/>
        </p:blipFill>
        <p:spPr bwMode="auto">
          <a:xfrm rot="16200000">
            <a:off x="7066096" y="-300999"/>
            <a:ext cx="1535568" cy="2223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P10705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0207" y="3810414"/>
            <a:ext cx="1716807" cy="3047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809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-4412" y="188640"/>
            <a:ext cx="8424490" cy="5256212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fr-FR" sz="2800" b="1" i="0" u="none" dirty="0" err="1" smtClean="0"/>
              <a:t>Measures</a:t>
            </a:r>
            <a:r>
              <a:rPr lang="fr-FR" sz="2800" b="1" i="0" u="none" dirty="0" smtClean="0"/>
              <a:t> </a:t>
            </a:r>
            <a:r>
              <a:rPr lang="fr-FR" sz="2800" b="1" i="0" u="none" dirty="0" err="1" smtClean="0"/>
              <a:t>recommended</a:t>
            </a:r>
            <a:r>
              <a:rPr lang="fr-FR" sz="2800" b="1" i="0" u="none" dirty="0" smtClean="0"/>
              <a:t> for</a:t>
            </a:r>
          </a:p>
          <a:p>
            <a:pPr lvl="1">
              <a:defRPr/>
            </a:pPr>
            <a:r>
              <a:rPr lang="en-US" dirty="0"/>
              <a:t>Host plants for </a:t>
            </a:r>
            <a:r>
              <a:rPr lang="en-US" dirty="0" smtClean="0"/>
              <a:t>planting</a:t>
            </a:r>
          </a:p>
          <a:p>
            <a:pPr lvl="1">
              <a:defRPr/>
            </a:pPr>
            <a:r>
              <a:rPr lang="en-US" dirty="0"/>
              <a:t>Wood (round or sawn) of host </a:t>
            </a:r>
            <a:r>
              <a:rPr lang="en-US" dirty="0" smtClean="0"/>
              <a:t>species</a:t>
            </a:r>
          </a:p>
          <a:p>
            <a:pPr lvl="1">
              <a:defRPr/>
            </a:pPr>
            <a:r>
              <a:rPr lang="en-US" dirty="0"/>
              <a:t>Hardwood particle wood and waste </a:t>
            </a:r>
            <a:r>
              <a:rPr lang="en-US" dirty="0" smtClean="0"/>
              <a:t>wood</a:t>
            </a:r>
          </a:p>
          <a:p>
            <a:pPr lvl="1">
              <a:defRPr/>
            </a:pPr>
            <a:r>
              <a:rPr lang="en-US" altLang="en-US" sz="2100" dirty="0"/>
              <a:t>W</a:t>
            </a:r>
            <a:r>
              <a:rPr lang="en-GB" altLang="en-US" sz="2100" dirty="0" err="1" smtClean="0"/>
              <a:t>ood</a:t>
            </a:r>
            <a:r>
              <a:rPr lang="en-GB" altLang="en-US" sz="2100" dirty="0" smtClean="0"/>
              <a:t> </a:t>
            </a:r>
            <a:r>
              <a:rPr lang="en-GB" altLang="en-US" sz="2100" dirty="0"/>
              <a:t>Packaging</a:t>
            </a:r>
          </a:p>
          <a:p>
            <a:pPr lvl="1">
              <a:defRPr/>
            </a:pPr>
            <a:r>
              <a:rPr lang="en-US" dirty="0"/>
              <a:t>Wooden furniture and objects made of wood:</a:t>
            </a:r>
          </a:p>
          <a:p>
            <a:pPr marL="366713" lvl="1" indent="0">
              <a:buNone/>
              <a:defRPr/>
            </a:pPr>
            <a:r>
              <a:rPr lang="en-GB" dirty="0" smtClean="0"/>
              <a:t> </a:t>
            </a:r>
            <a:endParaRPr lang="en-GB" dirty="0"/>
          </a:p>
          <a:p>
            <a:pPr marL="366713" lvl="1" indent="0">
              <a:buNone/>
              <a:defRPr/>
            </a:pPr>
            <a:endParaRPr lang="en-GB" i="0" u="none" dirty="0" smtClean="0"/>
          </a:p>
        </p:txBody>
      </p:sp>
      <p:pic>
        <p:nvPicPr>
          <p:cNvPr id="5" name="Picture 2" descr="AROMBU 0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32" r="21973"/>
          <a:stretch/>
        </p:blipFill>
        <p:spPr bwMode="auto">
          <a:xfrm>
            <a:off x="6588224" y="2132856"/>
            <a:ext cx="201315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10705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90" t="23082" r="26557" b="17079"/>
          <a:stretch/>
        </p:blipFill>
        <p:spPr bwMode="auto">
          <a:xfrm>
            <a:off x="6084641" y="4628814"/>
            <a:ext cx="2861092" cy="2228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4" descr="P107052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1" y="4627818"/>
            <a:ext cx="3960071" cy="222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215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611188" y="-22375"/>
            <a:ext cx="8532812" cy="787079"/>
          </a:xfrm>
        </p:spPr>
        <p:txBody>
          <a:bodyPr/>
          <a:lstStyle/>
          <a:p>
            <a:r>
              <a:rPr lang="en-GB" sz="3600" i="1" dirty="0" err="1"/>
              <a:t>Acidovorax</a:t>
            </a:r>
            <a:r>
              <a:rPr lang="en-GB" sz="3600" i="1" dirty="0"/>
              <a:t> </a:t>
            </a:r>
            <a:r>
              <a:rPr lang="en-GB" sz="3600" i="1" dirty="0" err="1"/>
              <a:t>citrulli</a:t>
            </a:r>
            <a:endParaRPr lang="en-US" sz="4000" i="1" dirty="0" smtClean="0"/>
          </a:p>
        </p:txBody>
      </p:sp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-17148" y="1029273"/>
            <a:ext cx="8638765" cy="503989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i="0" u="none" dirty="0" smtClean="0"/>
              <a:t>Bacterial </a:t>
            </a:r>
            <a:r>
              <a:rPr lang="en-GB" i="0" u="none" dirty="0"/>
              <a:t>fruit </a:t>
            </a:r>
            <a:r>
              <a:rPr lang="en-GB" i="0" u="none" dirty="0" smtClean="0"/>
              <a:t>blotch</a:t>
            </a:r>
          </a:p>
          <a:p>
            <a:pPr>
              <a:defRPr/>
            </a:pPr>
            <a:r>
              <a:rPr lang="en-GB" i="0" u="none" dirty="0" smtClean="0"/>
              <a:t>Hosts cucurbits: </a:t>
            </a:r>
          </a:p>
          <a:p>
            <a:pPr marL="400050" lvl="1" indent="0">
              <a:buNone/>
              <a:defRPr/>
            </a:pPr>
            <a:r>
              <a:rPr lang="en-GB" i="0" u="none" dirty="0"/>
              <a:t>-</a:t>
            </a:r>
            <a:r>
              <a:rPr lang="en-GB" i="0" u="none" dirty="0" smtClean="0"/>
              <a:t>watermelon</a:t>
            </a:r>
            <a:r>
              <a:rPr lang="en-GB" u="none" dirty="0" smtClean="0"/>
              <a:t> </a:t>
            </a:r>
            <a:r>
              <a:rPr lang="en-GB" u="none" dirty="0"/>
              <a:t>(</a:t>
            </a:r>
            <a:r>
              <a:rPr lang="en-GB" u="none" dirty="0" err="1"/>
              <a:t>Citrullus</a:t>
            </a:r>
            <a:r>
              <a:rPr lang="en-GB" u="none" dirty="0"/>
              <a:t> </a:t>
            </a:r>
            <a:r>
              <a:rPr lang="en-GB" u="none" dirty="0" err="1"/>
              <a:t>lanatus</a:t>
            </a:r>
            <a:r>
              <a:rPr lang="en-GB" u="none" dirty="0" smtClean="0"/>
              <a:t>)</a:t>
            </a:r>
          </a:p>
          <a:p>
            <a:pPr marL="400050" lvl="1" indent="0">
              <a:buNone/>
              <a:defRPr/>
            </a:pPr>
            <a:r>
              <a:rPr lang="en-GB" u="none" dirty="0" smtClean="0"/>
              <a:t>-</a:t>
            </a:r>
            <a:r>
              <a:rPr lang="en-GB" i="0" u="none" dirty="0" smtClean="0"/>
              <a:t>cantaloupe </a:t>
            </a:r>
            <a:r>
              <a:rPr lang="en-GB" i="0" u="none" dirty="0"/>
              <a:t>and honeydew melon </a:t>
            </a:r>
            <a:r>
              <a:rPr lang="en-GB" u="none" dirty="0"/>
              <a:t>(</a:t>
            </a:r>
            <a:r>
              <a:rPr lang="en-GB" u="none" dirty="0" err="1"/>
              <a:t>Cucumis</a:t>
            </a:r>
            <a:r>
              <a:rPr lang="en-GB" u="none" dirty="0"/>
              <a:t> </a:t>
            </a:r>
            <a:r>
              <a:rPr lang="en-GB" u="none" dirty="0" err="1"/>
              <a:t>melo</a:t>
            </a:r>
            <a:r>
              <a:rPr lang="en-GB" u="none" dirty="0" smtClean="0"/>
              <a:t>): the </a:t>
            </a:r>
            <a:r>
              <a:rPr lang="en-GB" u="none" dirty="0"/>
              <a:t>most susceptible hosts. </a:t>
            </a:r>
            <a:endParaRPr lang="en-GB" u="none" dirty="0" smtClean="0"/>
          </a:p>
          <a:p>
            <a:pPr marL="400050" lvl="1" indent="0">
              <a:buNone/>
              <a:defRPr/>
            </a:pPr>
            <a:r>
              <a:rPr lang="en-GB" i="0" u="none" dirty="0" smtClean="0"/>
              <a:t>-Cucumber</a:t>
            </a:r>
            <a:r>
              <a:rPr lang="en-GB" u="none" dirty="0" smtClean="0"/>
              <a:t> </a:t>
            </a:r>
            <a:r>
              <a:rPr lang="en-GB" u="none" dirty="0"/>
              <a:t>(</a:t>
            </a:r>
            <a:r>
              <a:rPr lang="en-GB" u="none" dirty="0" err="1"/>
              <a:t>Cucumis</a:t>
            </a:r>
            <a:r>
              <a:rPr lang="en-GB" u="none" dirty="0"/>
              <a:t> </a:t>
            </a:r>
            <a:r>
              <a:rPr lang="en-GB" u="none" dirty="0" err="1"/>
              <a:t>sativus</a:t>
            </a:r>
            <a:r>
              <a:rPr lang="en-GB" u="none" dirty="0"/>
              <a:t>), </a:t>
            </a:r>
            <a:r>
              <a:rPr lang="en-GB" i="0" u="none" dirty="0"/>
              <a:t>pumpkin</a:t>
            </a:r>
            <a:r>
              <a:rPr lang="en-GB" u="none" dirty="0"/>
              <a:t> (</a:t>
            </a:r>
            <a:r>
              <a:rPr lang="en-GB" u="none" dirty="0" err="1"/>
              <a:t>Cucurbita</a:t>
            </a:r>
            <a:r>
              <a:rPr lang="en-GB" u="none" dirty="0"/>
              <a:t> </a:t>
            </a:r>
            <a:r>
              <a:rPr lang="en-GB" u="none" dirty="0" err="1"/>
              <a:t>moschata</a:t>
            </a:r>
            <a:r>
              <a:rPr lang="en-GB" u="none" dirty="0"/>
              <a:t>) </a:t>
            </a:r>
            <a:r>
              <a:rPr lang="en-GB" i="0" u="none" dirty="0"/>
              <a:t>and</a:t>
            </a:r>
            <a:r>
              <a:rPr lang="en-GB" u="none" dirty="0"/>
              <a:t> </a:t>
            </a:r>
            <a:r>
              <a:rPr lang="en-GB" i="0" u="none" dirty="0"/>
              <a:t>squash</a:t>
            </a:r>
            <a:r>
              <a:rPr lang="en-GB" u="none" dirty="0"/>
              <a:t> (</a:t>
            </a:r>
            <a:r>
              <a:rPr lang="en-GB" u="none" dirty="0" err="1"/>
              <a:t>Cucurbita</a:t>
            </a:r>
            <a:r>
              <a:rPr lang="en-GB" u="none" dirty="0"/>
              <a:t> </a:t>
            </a:r>
            <a:r>
              <a:rPr lang="en-GB" u="none" dirty="0" err="1"/>
              <a:t>pepo</a:t>
            </a:r>
            <a:r>
              <a:rPr lang="en-GB" u="none" dirty="0" smtClean="0"/>
              <a:t>)</a:t>
            </a:r>
            <a:endParaRPr lang="en-GB" i="0" u="none" dirty="0"/>
          </a:p>
        </p:txBody>
      </p:sp>
      <p:pic>
        <p:nvPicPr>
          <p:cNvPr id="32770" name="Picture 2" descr="Acidovorax citrull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42792"/>
            <a:ext cx="2182664" cy="15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140816" y="1769970"/>
            <a:ext cx="26454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200" dirty="0">
                <a:solidFill>
                  <a:prstClr val="black"/>
                </a:solidFill>
              </a:rPr>
              <a:t>David B. Langston, </a:t>
            </a:r>
            <a:r>
              <a:rPr lang="en-GB" sz="1200" dirty="0" err="1" smtClean="0">
                <a:solidFill>
                  <a:prstClr val="black"/>
                </a:solidFill>
              </a:rPr>
              <a:t>Univ.of</a:t>
            </a:r>
            <a:r>
              <a:rPr lang="en-GB" sz="1200" dirty="0" smtClean="0">
                <a:solidFill>
                  <a:prstClr val="black"/>
                </a:solidFill>
              </a:rPr>
              <a:t> </a:t>
            </a:r>
            <a:r>
              <a:rPr lang="en-GB" sz="1200" dirty="0">
                <a:solidFill>
                  <a:prstClr val="black"/>
                </a:solidFill>
              </a:rPr>
              <a:t>Georgia (US) </a:t>
            </a:r>
          </a:p>
        </p:txBody>
      </p:sp>
      <p:pic>
        <p:nvPicPr>
          <p:cNvPr id="6" name="Picture 5" descr="DSC010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228" y="4509120"/>
            <a:ext cx="3097716" cy="2348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 descr="DSC00040"/>
          <p:cNvPicPr>
            <a:picLocks noChangeAspect="1" noChangeArrowheads="1"/>
          </p:cNvPicPr>
          <p:nvPr/>
        </p:nvPicPr>
        <p:blipFill>
          <a:blip r:embed="rId4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509120"/>
            <a:ext cx="2411057" cy="224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D:\果斑图片\Fw_图片-压砂\IMG_41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509120"/>
            <a:ext cx="3132775" cy="234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45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54197"/>
            <a:ext cx="4536504" cy="2066691"/>
          </a:xfrm>
          <a:prstGeom prst="rect">
            <a:avLst/>
          </a:prstGeom>
        </p:spPr>
      </p:pic>
      <p:sp>
        <p:nvSpPr>
          <p:cNvPr id="7" name="Titre 1"/>
          <p:cNvSpPr>
            <a:spLocks noGrp="1"/>
          </p:cNvSpPr>
          <p:nvPr>
            <p:ph type="title"/>
          </p:nvPr>
        </p:nvSpPr>
        <p:spPr>
          <a:xfrm>
            <a:off x="24706" y="822582"/>
            <a:ext cx="3946166" cy="764704"/>
          </a:xfrm>
        </p:spPr>
        <p:txBody>
          <a:bodyPr/>
          <a:lstStyle/>
          <a:p>
            <a:r>
              <a:rPr lang="en-GB" sz="2400" b="1" dirty="0" smtClean="0"/>
              <a:t>Distribution</a:t>
            </a:r>
            <a:r>
              <a:rPr lang="en-GB" sz="2400" b="0" dirty="0" smtClean="0"/>
              <a:t>, North America, Asia </a:t>
            </a:r>
            <a:endParaRPr lang="en-US" sz="2800" b="0" dirty="0" smtClean="0"/>
          </a:p>
        </p:txBody>
      </p:sp>
      <p:sp>
        <p:nvSpPr>
          <p:cNvPr id="3" name="ZoneTexte 2"/>
          <p:cNvSpPr txBox="1"/>
          <p:nvPr/>
        </p:nvSpPr>
        <p:spPr>
          <a:xfrm>
            <a:off x="50413" y="1628800"/>
            <a:ext cx="4145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prstClr val="black"/>
                </a:solidFill>
              </a:rPr>
              <a:t>Outbreaks</a:t>
            </a:r>
            <a:r>
              <a:rPr lang="fr-FR" b="1" dirty="0" smtClean="0">
                <a:solidFill>
                  <a:prstClr val="black"/>
                </a:solidFill>
              </a:rPr>
              <a:t> in EPPO </a:t>
            </a:r>
            <a:r>
              <a:rPr lang="fr-FR" b="1" dirty="0" err="1" smtClean="0">
                <a:solidFill>
                  <a:prstClr val="black"/>
                </a:solidFill>
              </a:rPr>
              <a:t>letter</a:t>
            </a:r>
            <a:r>
              <a:rPr lang="fr-FR" b="1" dirty="0" smtClean="0">
                <a:solidFill>
                  <a:prstClr val="black"/>
                </a:solidFill>
              </a:rPr>
              <a:t> to </a:t>
            </a:r>
            <a:r>
              <a:rPr lang="fr-FR" b="1" dirty="0" err="1" smtClean="0">
                <a:solidFill>
                  <a:prstClr val="black"/>
                </a:solidFill>
              </a:rPr>
              <a:t>NPPOs</a:t>
            </a:r>
            <a:r>
              <a:rPr lang="fr-FR" b="1" dirty="0" smtClean="0">
                <a:solidFill>
                  <a:prstClr val="black"/>
                </a:solidFill>
              </a:rPr>
              <a:t>: </a:t>
            </a:r>
            <a:r>
              <a:rPr lang="fr-FR" b="1" dirty="0" err="1" smtClean="0">
                <a:solidFill>
                  <a:srgbClr val="FF0000"/>
                </a:solidFill>
              </a:rPr>
              <a:t>pest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declared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</a:rPr>
              <a:t>eradicated</a:t>
            </a:r>
            <a:r>
              <a:rPr lang="fr-FR" b="1" dirty="0" smtClean="0">
                <a:solidFill>
                  <a:srgbClr val="FF0000"/>
                </a:solidFill>
              </a:rPr>
              <a:t> 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173439" y="2420888"/>
            <a:ext cx="8719041" cy="3384674"/>
          </a:xfrm>
        </p:spPr>
        <p:txBody>
          <a:bodyPr rtlCol="0">
            <a:noAutofit/>
          </a:bodyPr>
          <a:lstStyle/>
          <a:p>
            <a:pPr marL="0" indent="0">
              <a:buNone/>
              <a:defRPr/>
            </a:pPr>
            <a:r>
              <a:rPr lang="fr-FR" sz="2400" b="1" i="0" u="none" dirty="0" err="1" smtClean="0"/>
              <a:t>Endangered</a:t>
            </a:r>
            <a:r>
              <a:rPr lang="fr-FR" sz="2400" b="1" i="0" u="none" dirty="0" smtClean="0"/>
              <a:t> area </a:t>
            </a:r>
            <a:r>
              <a:rPr lang="en-GB" sz="2000" u="none" dirty="0" smtClean="0"/>
              <a:t>watermelon </a:t>
            </a:r>
            <a:r>
              <a:rPr lang="en-GB" sz="2000" u="none" dirty="0"/>
              <a:t>growing area of the </a:t>
            </a:r>
            <a:r>
              <a:rPr lang="en-GB" sz="2000" u="none" dirty="0" smtClean="0"/>
              <a:t>EU but </a:t>
            </a:r>
            <a:r>
              <a:rPr lang="en-GB" sz="1800" i="0" u="none" dirty="0" smtClean="0"/>
              <a:t>Uncertainties </a:t>
            </a:r>
            <a:r>
              <a:rPr lang="en-GB" sz="1800" i="0" u="none" dirty="0"/>
              <a:t>on </a:t>
            </a:r>
            <a:r>
              <a:rPr lang="en-GB" sz="1800" i="0" u="none" dirty="0" smtClean="0"/>
              <a:t>conditions for th</a:t>
            </a:r>
            <a:r>
              <a:rPr lang="en-GB" sz="1800" dirty="0"/>
              <a:t>e</a:t>
            </a:r>
            <a:r>
              <a:rPr lang="en-GB" sz="1800" i="0" u="none" dirty="0" smtClean="0"/>
              <a:t> </a:t>
            </a:r>
            <a:r>
              <a:rPr lang="en-GB" sz="1800" dirty="0" smtClean="0"/>
              <a:t>disease to </a:t>
            </a:r>
            <a:r>
              <a:rPr lang="en-GB" sz="1800" dirty="0"/>
              <a:t>express  </a:t>
            </a:r>
            <a:r>
              <a:rPr lang="en-GB" sz="1800" i="0" u="none" dirty="0" smtClean="0"/>
              <a:t>(but risk if  humid summer)</a:t>
            </a:r>
          </a:p>
        </p:txBody>
      </p:sp>
      <p:sp>
        <p:nvSpPr>
          <p:cNvPr id="6" name="Title 1"/>
          <p:cNvSpPr txBox="1">
            <a:spLocks/>
          </p:cNvSpPr>
          <p:nvPr>
            <p:custDataLst>
              <p:tags r:id="rId1"/>
            </p:custDataLst>
          </p:nvPr>
        </p:nvSpPr>
        <p:spPr bwMode="auto">
          <a:xfrm>
            <a:off x="24706" y="296652"/>
            <a:ext cx="8867774" cy="54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lang="fr-FR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sz="2400" b="1" dirty="0" smtClean="0">
                <a:solidFill>
                  <a:prstClr val="black"/>
                </a:solidFill>
                <a:latin typeface="+mn-lt"/>
              </a:rPr>
              <a:t>PRA on </a:t>
            </a:r>
            <a:r>
              <a:rPr lang="en-GB" sz="2400" b="1" i="1" dirty="0" err="1" smtClean="0">
                <a:solidFill>
                  <a:prstClr val="black"/>
                </a:solidFill>
                <a:latin typeface="+mn-lt"/>
              </a:rPr>
              <a:t>Acidovorax</a:t>
            </a:r>
            <a:r>
              <a:rPr lang="en-GB" sz="2400" b="1" i="1" dirty="0" smtClean="0">
                <a:solidFill>
                  <a:prstClr val="black"/>
                </a:solidFill>
                <a:latin typeface="+mn-lt"/>
              </a:rPr>
              <a:t> </a:t>
            </a:r>
            <a:r>
              <a:rPr lang="en-GB" sz="2400" b="1" i="1" dirty="0" err="1" smtClean="0">
                <a:solidFill>
                  <a:prstClr val="black"/>
                </a:solidFill>
                <a:latin typeface="+mn-lt"/>
              </a:rPr>
              <a:t>citrulli</a:t>
            </a:r>
            <a:r>
              <a:rPr lang="en-GB" sz="2400" b="1" i="1" dirty="0" smtClean="0">
                <a:solidFill>
                  <a:prstClr val="black"/>
                </a:solidFill>
                <a:latin typeface="+mn-lt"/>
              </a:rPr>
              <a:t> (</a:t>
            </a:r>
            <a:r>
              <a:rPr sz="2400" b="1" dirty="0" smtClean="0">
                <a:solidFill>
                  <a:prstClr val="black"/>
                </a:solidFill>
                <a:latin typeface="+mn-lt"/>
              </a:rPr>
              <a:t>Prima </a:t>
            </a:r>
            <a:r>
              <a:rPr sz="2400" b="1" dirty="0" err="1">
                <a:solidFill>
                  <a:prstClr val="black"/>
                </a:solidFill>
                <a:latin typeface="+mn-lt"/>
              </a:rPr>
              <a:t>Phacie</a:t>
            </a:r>
            <a:r>
              <a:rPr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sz="2400" b="1" dirty="0" err="1">
                <a:solidFill>
                  <a:prstClr val="black"/>
                </a:solidFill>
                <a:latin typeface="+mn-lt"/>
              </a:rPr>
              <a:t>project</a:t>
            </a:r>
            <a:endParaRPr sz="2400" b="1" dirty="0">
              <a:solidFill>
                <a:prstClr val="black"/>
              </a:solidFill>
              <a:latin typeface="+mn-lt"/>
            </a:endParaRPr>
          </a:p>
          <a:p>
            <a:r>
              <a:rPr sz="2400" b="1" dirty="0" err="1">
                <a:solidFill>
                  <a:prstClr val="black"/>
                </a:solidFill>
                <a:latin typeface="+mn-lt"/>
              </a:rPr>
              <a:t>Review</a:t>
            </a:r>
            <a:r>
              <a:rPr sz="2400" b="1" dirty="0">
                <a:solidFill>
                  <a:prstClr val="black"/>
                </a:solidFill>
                <a:latin typeface="+mn-lt"/>
              </a:rPr>
              <a:t> by </a:t>
            </a:r>
            <a:r>
              <a:rPr sz="2400" b="1" dirty="0" err="1">
                <a:solidFill>
                  <a:prstClr val="black"/>
                </a:solidFill>
                <a:latin typeface="+mn-lt"/>
              </a:rPr>
              <a:t>core</a:t>
            </a:r>
            <a:r>
              <a:rPr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sz="2400" b="1" dirty="0" err="1" smtClean="0">
                <a:solidFill>
                  <a:prstClr val="black"/>
                </a:solidFill>
                <a:latin typeface="+mn-lt"/>
              </a:rPr>
              <a:t>members</a:t>
            </a:r>
            <a:r>
              <a:rPr sz="2400" b="1" dirty="0" smtClean="0">
                <a:solidFill>
                  <a:prstClr val="black"/>
                </a:solidFill>
                <a:latin typeface="+mn-lt"/>
              </a:rPr>
              <a:t>)</a:t>
            </a:r>
            <a:endParaRPr lang="en-GB" sz="2400" b="1" dirty="0">
              <a:solidFill>
                <a:prstClr val="black"/>
              </a:solidFill>
              <a:latin typeface="+mn-lt"/>
            </a:endParaRPr>
          </a:p>
          <a:p>
            <a:pPr fontAlgn="auto">
              <a:spcAft>
                <a:spcPts val="0"/>
              </a:spcAft>
              <a:defRPr/>
            </a:pPr>
            <a:endParaRPr lang="en-GB" sz="2400" b="1" dirty="0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8" name="Picture 3" descr="D:\果斑图片\DSC04200.JPG"/>
          <p:cNvPicPr>
            <a:picLocks noChangeAspect="1" noChangeArrowheads="1"/>
          </p:cNvPicPr>
          <p:nvPr/>
        </p:nvPicPr>
        <p:blipFill>
          <a:blip r:embed="rId5" cstate="print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"/>
          <a:stretch>
            <a:fillRect/>
          </a:stretch>
        </p:blipFill>
        <p:spPr bwMode="auto">
          <a:xfrm>
            <a:off x="4817549" y="3767419"/>
            <a:ext cx="3251017" cy="176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"/>
          <p:cNvSpPr txBox="1">
            <a:spLocks/>
          </p:cNvSpPr>
          <p:nvPr/>
        </p:nvSpPr>
        <p:spPr bwMode="auto">
          <a:xfrm>
            <a:off x="899592" y="5715000"/>
            <a:ext cx="659283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kern="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Measures  recommended for seeds and seedlings</a:t>
            </a:r>
            <a:endParaRPr lang="en-US" sz="2400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D:\果斑图片\果斑\DSC008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581" y="5884287"/>
            <a:ext cx="1229405" cy="804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33256"/>
            <a:ext cx="83815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251520" y="3305754"/>
            <a:ext cx="52565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kumimoji="0" lang="fr-FR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0" hangingPunct="0">
              <a:defRPr sz="4400"/>
            </a:lvl2pPr>
            <a:lvl3pPr eaLnBrk="0" hangingPunct="0">
              <a:defRPr sz="4400"/>
            </a:lvl3pPr>
            <a:lvl4pPr eaLnBrk="0" hangingPunct="0">
              <a:defRPr sz="4400"/>
            </a:lvl4pPr>
            <a:lvl5pPr eaLnBrk="0" hangingPunct="0">
              <a:defRPr sz="4400"/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4400"/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4400"/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4400"/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4400"/>
            </a:lvl9pPr>
          </a:lstStyle>
          <a:p>
            <a:r>
              <a:rPr dirty="0" err="1">
                <a:solidFill>
                  <a:prstClr val="black"/>
                </a:solidFill>
                <a:effectLst/>
                <a:latin typeface="Trebuchet MS"/>
              </a:rPr>
              <a:t>Economic</a:t>
            </a:r>
            <a:r>
              <a:rPr dirty="0">
                <a:solidFill>
                  <a:prstClr val="black"/>
                </a:solidFill>
                <a:effectLst/>
                <a:latin typeface="Trebuchet MS"/>
              </a:rPr>
              <a:t> </a:t>
            </a:r>
            <a:r>
              <a:rPr dirty="0" smtClean="0">
                <a:solidFill>
                  <a:prstClr val="black"/>
                </a:solidFill>
                <a:effectLst/>
                <a:latin typeface="Trebuchet MS"/>
              </a:rPr>
              <a:t>impact</a:t>
            </a:r>
            <a:r>
              <a:rPr dirty="0" smtClean="0">
                <a:solidFill>
                  <a:prstClr val="black"/>
                </a:solidFill>
                <a:latin typeface="Trebuchet MS"/>
              </a:rPr>
              <a:t> </a:t>
            </a:r>
            <a:r>
              <a:rPr lang="en-GB" b="0" dirty="0">
                <a:solidFill>
                  <a:prstClr val="black"/>
                </a:solidFill>
                <a:effectLst/>
              </a:rPr>
              <a:t>Potentially major. 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411051" y="2999351"/>
            <a:ext cx="1243291" cy="149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94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GzTPKJNXuuOK4v20iPS7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rve leaves top sans logo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EPPO Mode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3407</TotalTime>
  <Words>604</Words>
  <Application>Microsoft Office PowerPoint</Application>
  <PresentationFormat>On-screen Show (4:3)</PresentationFormat>
  <Paragraphs>105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Straight leaves rightl</vt:lpstr>
      <vt:lpstr>Curve leaves top</vt:lpstr>
      <vt:lpstr>Straight leaves right sans logo</vt:lpstr>
      <vt:lpstr>Curve leaves top sans logo</vt:lpstr>
      <vt:lpstr>EPPO Model</vt:lpstr>
      <vt:lpstr>Some Current Pest Concerns</vt:lpstr>
      <vt:lpstr>PowerPoint Presentation</vt:lpstr>
      <vt:lpstr>Polygraphus proximus</vt:lpstr>
      <vt:lpstr>Measures recommended for: </vt:lpstr>
      <vt:lpstr>Neoleucinodes elegantalis: tomato fruit borer</vt:lpstr>
      <vt:lpstr>Aromia bungii</vt:lpstr>
      <vt:lpstr>PowerPoint Presentation</vt:lpstr>
      <vt:lpstr>Acidovorax citrulli</vt:lpstr>
      <vt:lpstr>Distribution, North America, Asia </vt:lpstr>
      <vt:lpstr>PowerPoint Presentation</vt:lpstr>
      <vt:lpstr>Agrilus anxius</vt:lpstr>
      <vt:lpstr>Also of concern</vt:lpstr>
      <vt:lpstr>Main concern remains “Pest X”!</vt:lpstr>
    </vt:vector>
  </TitlesOfParts>
  <Company>OEPP / EPPO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15_Roy</dc:title>
  <dc:creator>OEPP</dc:creator>
  <cp:lastModifiedBy>Martin Ward</cp:lastModifiedBy>
  <cp:revision>355</cp:revision>
  <cp:lastPrinted>2014-04-18T10:11:40Z</cp:lastPrinted>
  <dcterms:created xsi:type="dcterms:W3CDTF">2009-11-23T13:16:32Z</dcterms:created>
  <dcterms:modified xsi:type="dcterms:W3CDTF">2014-11-12T14:11:13Z</dcterms:modified>
</cp:coreProperties>
</file>